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57" r:id="rId4"/>
    <p:sldId id="290" r:id="rId5"/>
    <p:sldId id="291" r:id="rId6"/>
    <p:sldId id="292" r:id="rId7"/>
    <p:sldId id="293" r:id="rId8"/>
    <p:sldId id="283" r:id="rId9"/>
    <p:sldId id="318" r:id="rId10"/>
    <p:sldId id="282" r:id="rId11"/>
    <p:sldId id="294" r:id="rId12"/>
    <p:sldId id="303" r:id="rId13"/>
    <p:sldId id="319" r:id="rId14"/>
    <p:sldId id="300" r:id="rId15"/>
    <p:sldId id="304" r:id="rId16"/>
    <p:sldId id="320" r:id="rId17"/>
    <p:sldId id="278" r:id="rId18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185CCE-7A24-4506-B4C9-164747BD00CD}">
          <p14:sldIdLst>
            <p14:sldId id="257"/>
            <p14:sldId id="290"/>
            <p14:sldId id="291"/>
            <p14:sldId id="292"/>
            <p14:sldId id="293"/>
          </p14:sldIdLst>
        </p14:section>
        <p14:section name="Уровень госпитализации" id="{2E20337B-5AA3-43CC-AB0B-47B740D91CA8}">
          <p14:sldIdLst>
            <p14:sldId id="283"/>
            <p14:sldId id="318"/>
          </p14:sldIdLst>
        </p14:section>
        <p14:section name="Профосмотры" id="{C3DB466F-3855-439D-B9A4-A79858BC176A}">
          <p14:sldIdLst>
            <p14:sldId id="282"/>
            <p14:sldId id="294"/>
          </p14:sldIdLst>
        </p14:section>
        <p14:section name="Диспансерное наблюдение" id="{12F24005-4F7C-4DBC-B348-C066D4C52159}">
          <p14:sldIdLst>
            <p14:sldId id="303"/>
            <p14:sldId id="319"/>
            <p14:sldId id="300"/>
            <p14:sldId id="304"/>
            <p14:sldId id="320"/>
          </p14:sldIdLst>
        </p14:section>
        <p14:section name="Мониторинг" id="{7163D91E-3D62-4434-835F-F398C240D7D0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3149888253193"/>
          <c:y val="3.608284035676966E-2"/>
          <c:w val="0.52531909077925676"/>
          <c:h val="0.937595034931488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2019</c:v>
                </c:pt>
              </c:strCache>
            </c:strRef>
          </c:tx>
          <c:spPr>
            <a:solidFill>
              <a:srgbClr val="FF656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83-4CB0-9997-E3DFFCE43A62}"/>
              </c:ext>
            </c:extLst>
          </c:dPt>
          <c:dPt>
            <c:idx val="1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83-4CB0-9997-E3DFFCE43A62}"/>
              </c:ext>
            </c:extLst>
          </c:dPt>
          <c:dPt>
            <c:idx val="2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83-4CB0-9997-E3DFFCE43A62}"/>
              </c:ext>
            </c:extLst>
          </c:dPt>
          <c:dPt>
            <c:idx val="3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83-4CB0-9997-E3DFFCE43A62}"/>
              </c:ext>
            </c:extLst>
          </c:dPt>
          <c:dPt>
            <c:idx val="4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83-4CB0-9997-E3DFFCE43A62}"/>
              </c:ext>
            </c:extLst>
          </c:dPt>
          <c:dPt>
            <c:idx val="5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83-4CB0-9997-E3DFFCE43A62}"/>
              </c:ext>
            </c:extLst>
          </c:dPt>
          <c:dPt>
            <c:idx val="6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83-4CB0-9997-E3DFFCE43A62}"/>
              </c:ext>
            </c:extLst>
          </c:dPt>
          <c:dPt>
            <c:idx val="7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83-4CB0-9997-E3DFFCE43A62}"/>
              </c:ext>
            </c:extLst>
          </c:dPt>
          <c:dPt>
            <c:idx val="8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3-4CB0-9997-E3DFFCE43A62}"/>
              </c:ext>
            </c:extLst>
          </c:dPt>
          <c:dPt>
            <c:idx val="9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9A9-4B18-9DC3-42D9BA89CBA4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83-4CB0-9997-E3DFFCE43A6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63-4182-AE89-AE3C4187020A}"/>
              </c:ext>
            </c:extLst>
          </c:dPt>
          <c:dPt>
            <c:idx val="13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63-4182-AE89-AE3C4187020A}"/>
              </c:ext>
            </c:extLst>
          </c:dPt>
          <c:dPt>
            <c:idx val="14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63-4182-AE89-AE3C4187020A}"/>
              </c:ext>
            </c:extLst>
          </c:dPt>
          <c:dPt>
            <c:idx val="15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63-4182-AE89-AE3C4187020A}"/>
              </c:ext>
            </c:extLst>
          </c:dPt>
          <c:dPt>
            <c:idx val="16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F63-4182-AE89-AE3C4187020A}"/>
              </c:ext>
            </c:extLst>
          </c:dPt>
          <c:dPt>
            <c:idx val="17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63-4182-AE89-AE3C4187020A}"/>
              </c:ext>
            </c:extLst>
          </c:dPt>
          <c:dPt>
            <c:idx val="18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F63-4182-AE89-AE3C4187020A}"/>
              </c:ext>
            </c:extLst>
          </c:dPt>
          <c:dPt>
            <c:idx val="19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63-4182-AE89-AE3C4187020A}"/>
              </c:ext>
            </c:extLst>
          </c:dPt>
          <c:dPt>
            <c:idx val="20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F63-4182-AE89-AE3C4187020A}"/>
              </c:ext>
            </c:extLst>
          </c:dPt>
          <c:dPt>
            <c:idx val="21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63-4182-AE89-AE3C4187020A}"/>
              </c:ext>
            </c:extLst>
          </c:dPt>
          <c:dPt>
            <c:idx val="22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F63-4182-AE89-AE3C4187020A}"/>
              </c:ext>
            </c:extLst>
          </c:dPt>
          <c:dLbls>
            <c:dLbl>
              <c:idx val="9"/>
              <c:layout>
                <c:manualLayout>
                  <c:x val="2.4023433251268147E-3"/>
                  <c:y val="-9.4834146786943201E-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A9-4B18-9DC3-42D9BA89CB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Республика Адыгея</c:v>
                </c:pt>
                <c:pt idx="1">
                  <c:v>Краснодарский край</c:v>
                </c:pt>
                <c:pt idx="2">
                  <c:v>Республика Бурятия</c:v>
                </c:pt>
                <c:pt idx="3">
                  <c:v>г. Москва</c:v>
                </c:pt>
                <c:pt idx="4">
                  <c:v>Псковская область</c:v>
                </c:pt>
                <c:pt idx="5">
                  <c:v>Ярославская область</c:v>
                </c:pt>
                <c:pt idx="6">
                  <c:v>Амурская область</c:v>
                </c:pt>
                <c:pt idx="7">
                  <c:v>Карачаево-Черкесская Республика</c:v>
                </c:pt>
                <c:pt idx="8">
                  <c:v>Липецкая область</c:v>
                </c:pt>
                <c:pt idx="9">
                  <c:v>Республика Хакасия</c:v>
                </c:pt>
                <c:pt idx="10">
                  <c:v>   </c:v>
                </c:pt>
                <c:pt idx="11">
                  <c:v>Российская Федерация</c:v>
                </c:pt>
                <c:pt idx="12">
                  <c:v>   </c:v>
                </c:pt>
                <c:pt idx="13">
                  <c:v>Республика Марий Эл</c:v>
                </c:pt>
                <c:pt idx="14">
                  <c:v>Самарская область</c:v>
                </c:pt>
                <c:pt idx="15">
                  <c:v>Новосибирская область</c:v>
                </c:pt>
                <c:pt idx="16">
                  <c:v>Алтайский край</c:v>
                </c:pt>
                <c:pt idx="17">
                  <c:v>Калужская область</c:v>
                </c:pt>
                <c:pt idx="18">
                  <c:v>Забайкальский край</c:v>
                </c:pt>
                <c:pt idx="19">
                  <c:v>Новгородская область</c:v>
                </c:pt>
                <c:pt idx="20">
                  <c:v>Республика Калмыкия</c:v>
                </c:pt>
                <c:pt idx="21">
                  <c:v>Республика Саха (Якутия)</c:v>
                </c:pt>
                <c:pt idx="22">
                  <c:v>Магаданская область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0.2</c:v>
                </c:pt>
                <c:pt idx="1">
                  <c:v>0.5</c:v>
                </c:pt>
                <c:pt idx="2">
                  <c:v>1</c:v>
                </c:pt>
                <c:pt idx="3">
                  <c:v>1.4</c:v>
                </c:pt>
                <c:pt idx="4">
                  <c:v>1.5</c:v>
                </c:pt>
                <c:pt idx="5">
                  <c:v>1.7</c:v>
                </c:pt>
                <c:pt idx="6">
                  <c:v>1.7</c:v>
                </c:pt>
                <c:pt idx="7">
                  <c:v>2.9</c:v>
                </c:pt>
                <c:pt idx="8">
                  <c:v>3</c:v>
                </c:pt>
                <c:pt idx="9">
                  <c:v>3.3</c:v>
                </c:pt>
                <c:pt idx="11">
                  <c:v>13.6</c:v>
                </c:pt>
                <c:pt idx="13">
                  <c:v>31.1</c:v>
                </c:pt>
                <c:pt idx="14">
                  <c:v>33.700000000000003</c:v>
                </c:pt>
                <c:pt idx="15">
                  <c:v>33.700000000000003</c:v>
                </c:pt>
                <c:pt idx="16">
                  <c:v>38.9</c:v>
                </c:pt>
                <c:pt idx="17">
                  <c:v>39.4</c:v>
                </c:pt>
                <c:pt idx="18">
                  <c:v>43.6</c:v>
                </c:pt>
                <c:pt idx="19">
                  <c:v>46.6</c:v>
                </c:pt>
                <c:pt idx="20">
                  <c:v>54.7</c:v>
                </c:pt>
                <c:pt idx="21">
                  <c:v>63.5</c:v>
                </c:pt>
                <c:pt idx="22">
                  <c:v>103.4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B-4917-95F7-7A3022E1FF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5484032"/>
        <c:axId val="345480768"/>
      </c:barChart>
      <c:catAx>
        <c:axId val="34548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480768"/>
        <c:crosses val="autoZero"/>
        <c:auto val="1"/>
        <c:lblAlgn val="ctr"/>
        <c:lblOffset val="100"/>
        <c:noMultiLvlLbl val="0"/>
      </c:catAx>
      <c:valAx>
        <c:axId val="34548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4548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98263861578002"/>
          <c:y val="1.3790732690771365E-2"/>
          <c:w val="0.53609780723143141"/>
          <c:h val="0.972418534618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граждан трудоспособного возраста из групп риска, проживающих в организациях социального обслуживания, вакцинированных противопневмококковой вакциной,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Дальневосточный ФО</c:v>
                </c:pt>
                <c:pt idx="1">
                  <c:v>Уральский ФО</c:v>
                </c:pt>
                <c:pt idx="2">
                  <c:v>Северо-Западный ФО</c:v>
                </c:pt>
                <c:pt idx="3">
                  <c:v>Центральный ФО</c:v>
                </c:pt>
                <c:pt idx="4">
                  <c:v>Сибирский ФО</c:v>
                </c:pt>
                <c:pt idx="5">
                  <c:v>Приволжский ФО</c:v>
                </c:pt>
                <c:pt idx="6">
                  <c:v>Южный ФО</c:v>
                </c:pt>
                <c:pt idx="7">
                  <c:v>Северо-Кавказский ФО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42.756929846231287</c:v>
                </c:pt>
                <c:pt idx="1">
                  <c:v>63.986529478405252</c:v>
                </c:pt>
                <c:pt idx="2">
                  <c:v>69.485824673391022</c:v>
                </c:pt>
                <c:pt idx="3">
                  <c:v>74.021305376034036</c:v>
                </c:pt>
                <c:pt idx="4">
                  <c:v>80.059923306122585</c:v>
                </c:pt>
                <c:pt idx="5">
                  <c:v>84.795955946345586</c:v>
                </c:pt>
                <c:pt idx="6">
                  <c:v>99.72028867916471</c:v>
                </c:pt>
                <c:pt idx="7">
                  <c:v>99.894312067640271</c:v>
                </c:pt>
                <c:pt idx="8">
                  <c:v>76.38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05-4C69-A60D-BE04D176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52072048"/>
        <c:axId val="3520725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rgbClr val="FF000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Дальневосточный ФО</c:v>
                      </c:pt>
                      <c:pt idx="1">
                        <c:v>Уральский ФО</c:v>
                      </c:pt>
                      <c:pt idx="2">
                        <c:v>Северо-Западный ФО</c:v>
                      </c:pt>
                      <c:pt idx="3">
                        <c:v>Центральный ФО</c:v>
                      </c:pt>
                      <c:pt idx="4">
                        <c:v>Сибирский ФО</c:v>
                      </c:pt>
                      <c:pt idx="5">
                        <c:v>Приволжский ФО</c:v>
                      </c:pt>
                      <c:pt idx="6">
                        <c:v>Южный ФО</c:v>
                      </c:pt>
                      <c:pt idx="7">
                        <c:v>Северо-Кавказский ФО</c:v>
                      </c:pt>
                      <c:pt idx="8">
                        <c:v>Российская Федерация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</c:ext>
        </c:extLst>
      </c:barChart>
      <c:catAx>
        <c:axId val="35207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2072592"/>
        <c:crosses val="autoZero"/>
        <c:auto val="1"/>
        <c:lblAlgn val="r"/>
        <c:lblOffset val="100"/>
        <c:noMultiLvlLbl val="0"/>
      </c:catAx>
      <c:valAx>
        <c:axId val="352072592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20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08999034588096"/>
          <c:y val="1.3790732690771365E-2"/>
          <c:w val="0.60542301388692799"/>
          <c:h val="0.972418534618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госпитализации на геронтологические койки лиц старше 60 лет на 10 тыс. населения соответствующего возраста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Северо-Кавказский ФО</c:v>
                </c:pt>
                <c:pt idx="1">
                  <c:v>Центральный ФО</c:v>
                </c:pt>
                <c:pt idx="2">
                  <c:v>Северо-Западный ФО</c:v>
                </c:pt>
                <c:pt idx="3">
                  <c:v>Дальневосточный ФО</c:v>
                </c:pt>
                <c:pt idx="4">
                  <c:v>Уральский ФО</c:v>
                </c:pt>
                <c:pt idx="5">
                  <c:v>Южный ФО</c:v>
                </c:pt>
                <c:pt idx="6">
                  <c:v>Сибирский ФО</c:v>
                </c:pt>
                <c:pt idx="7">
                  <c:v>Приволжский ФО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10.200000000000001</c:v>
                </c:pt>
                <c:pt idx="1">
                  <c:v>10.7</c:v>
                </c:pt>
                <c:pt idx="2">
                  <c:v>12.2</c:v>
                </c:pt>
                <c:pt idx="3">
                  <c:v>14.2</c:v>
                </c:pt>
                <c:pt idx="4">
                  <c:v>14.3</c:v>
                </c:pt>
                <c:pt idx="5">
                  <c:v>15.4</c:v>
                </c:pt>
                <c:pt idx="6">
                  <c:v>16.2</c:v>
                </c:pt>
                <c:pt idx="7">
                  <c:v>16.3</c:v>
                </c:pt>
                <c:pt idx="8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05-4C69-A60D-BE04D17673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5486752"/>
        <c:axId val="3454872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rgbClr val="FF000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rgbClr val="C00000"/>
                          </a:solidFill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Северо-Кавказский ФО</c:v>
                      </c:pt>
                      <c:pt idx="1">
                        <c:v>Центральный ФО</c:v>
                      </c:pt>
                      <c:pt idx="2">
                        <c:v>Северо-Западный ФО</c:v>
                      </c:pt>
                      <c:pt idx="3">
                        <c:v>Дальневосточный ФО</c:v>
                      </c:pt>
                      <c:pt idx="4">
                        <c:v>Уральский ФО</c:v>
                      </c:pt>
                      <c:pt idx="5">
                        <c:v>Южный ФО</c:v>
                      </c:pt>
                      <c:pt idx="6">
                        <c:v>Сибирский ФО</c:v>
                      </c:pt>
                      <c:pt idx="7">
                        <c:v>Приволжский ФО</c:v>
                      </c:pt>
                      <c:pt idx="8">
                        <c:v>Российская Федерация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</c:ext>
        </c:extLst>
      </c:barChart>
      <c:barChart>
        <c:barDir val="bar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Целевой показатель на 2019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-1.7692127449072353E-3"/>
                  <c:y val="-3.3822562045758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19825108668849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232012218963761E-3"/>
                  <c:y val="-3.3822562045758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819825108668849E-16"/>
                  <c:y val="-6.20073141034410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819825108668849E-16"/>
                  <c:y val="-3.3822562045758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Северо-Кавказский ФО</c:v>
                </c:pt>
                <c:pt idx="1">
                  <c:v>Центральный ФО</c:v>
                </c:pt>
                <c:pt idx="2">
                  <c:v>Северо-Западный ФО</c:v>
                </c:pt>
                <c:pt idx="3">
                  <c:v>Дальневосточный ФО</c:v>
                </c:pt>
                <c:pt idx="4">
                  <c:v>Уральский ФО</c:v>
                </c:pt>
                <c:pt idx="5">
                  <c:v>Южный ФО</c:v>
                </c:pt>
                <c:pt idx="6">
                  <c:v>Сибирский ФО</c:v>
                </c:pt>
                <c:pt idx="7">
                  <c:v>Приволжский ФО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8" formatCode="0.0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504411312"/>
        <c:axId val="504412944"/>
      </c:barChart>
      <c:catAx>
        <c:axId val="34548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45487296"/>
        <c:crosses val="autoZero"/>
        <c:auto val="1"/>
        <c:lblAlgn val="ctr"/>
        <c:lblOffset val="100"/>
        <c:noMultiLvlLbl val="0"/>
      </c:catAx>
      <c:valAx>
        <c:axId val="345487296"/>
        <c:scaling>
          <c:orientation val="minMax"/>
          <c:max val="25"/>
        </c:scaling>
        <c:delete val="0"/>
        <c:axPos val="b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45486752"/>
        <c:crosses val="autoZero"/>
        <c:crossBetween val="between"/>
      </c:valAx>
      <c:valAx>
        <c:axId val="504412944"/>
        <c:scaling>
          <c:orientation val="minMax"/>
          <c:max val="25"/>
          <c:min val="0"/>
        </c:scaling>
        <c:delete val="0"/>
        <c:axPos val="t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504411312"/>
        <c:crosses val="max"/>
        <c:crossBetween val="between"/>
      </c:valAx>
      <c:catAx>
        <c:axId val="50441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04412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3149888253193"/>
          <c:y val="3.608284035676966E-2"/>
          <c:w val="0.52531909077925676"/>
          <c:h val="0.937595034931488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2019</c:v>
                </c:pt>
              </c:strCache>
            </c:strRef>
          </c:tx>
          <c:spPr>
            <a:solidFill>
              <a:srgbClr val="FF656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83-4CB0-9997-E3DFFCE43A62}"/>
              </c:ext>
            </c:extLst>
          </c:dPt>
          <c:dPt>
            <c:idx val="1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83-4CB0-9997-E3DFFCE43A62}"/>
              </c:ext>
            </c:extLst>
          </c:dPt>
          <c:dPt>
            <c:idx val="2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83-4CB0-9997-E3DFFCE43A62}"/>
              </c:ext>
            </c:extLst>
          </c:dPt>
          <c:dPt>
            <c:idx val="3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83-4CB0-9997-E3DFFCE43A62}"/>
              </c:ext>
            </c:extLst>
          </c:dPt>
          <c:dPt>
            <c:idx val="4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83-4CB0-9997-E3DFFCE43A62}"/>
              </c:ext>
            </c:extLst>
          </c:dPt>
          <c:dPt>
            <c:idx val="5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83-4CB0-9997-E3DFFCE43A62}"/>
              </c:ext>
            </c:extLst>
          </c:dPt>
          <c:dPt>
            <c:idx val="6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83-4CB0-9997-E3DFFCE43A62}"/>
              </c:ext>
            </c:extLst>
          </c:dPt>
          <c:dPt>
            <c:idx val="7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83-4CB0-9997-E3DFFCE43A62}"/>
              </c:ext>
            </c:extLst>
          </c:dPt>
          <c:dPt>
            <c:idx val="8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3-4CB0-9997-E3DFFCE43A62}"/>
              </c:ext>
            </c:extLst>
          </c:dPt>
          <c:dPt>
            <c:idx val="9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9A9-4B18-9DC3-42D9BA89CBA4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83-4CB0-9997-E3DFFCE43A6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63-4182-AE89-AE3C4187020A}"/>
              </c:ext>
            </c:extLst>
          </c:dPt>
          <c:dPt>
            <c:idx val="13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63-4182-AE89-AE3C4187020A}"/>
              </c:ext>
            </c:extLst>
          </c:dPt>
          <c:dPt>
            <c:idx val="14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63-4182-AE89-AE3C4187020A}"/>
              </c:ext>
            </c:extLst>
          </c:dPt>
          <c:dPt>
            <c:idx val="15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63-4182-AE89-AE3C4187020A}"/>
              </c:ext>
            </c:extLst>
          </c:dPt>
          <c:dPt>
            <c:idx val="16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F63-4182-AE89-AE3C4187020A}"/>
              </c:ext>
            </c:extLst>
          </c:dPt>
          <c:dPt>
            <c:idx val="17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63-4182-AE89-AE3C4187020A}"/>
              </c:ext>
            </c:extLst>
          </c:dPt>
          <c:dPt>
            <c:idx val="18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F63-4182-AE89-AE3C4187020A}"/>
              </c:ext>
            </c:extLst>
          </c:dPt>
          <c:dPt>
            <c:idx val="19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63-4182-AE89-AE3C4187020A}"/>
              </c:ext>
            </c:extLst>
          </c:dPt>
          <c:dPt>
            <c:idx val="20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F63-4182-AE89-AE3C4187020A}"/>
              </c:ext>
            </c:extLst>
          </c:dPt>
          <c:dPt>
            <c:idx val="21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63-4182-AE89-AE3C4187020A}"/>
              </c:ext>
            </c:extLst>
          </c:dPt>
          <c:dPt>
            <c:idx val="22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F63-4182-AE89-AE3C4187020A}"/>
              </c:ext>
            </c:extLst>
          </c:dPt>
          <c:dLbls>
            <c:dLbl>
              <c:idx val="9"/>
              <c:layout>
                <c:manualLayout>
                  <c:x val="2.4023433251268147E-3"/>
                  <c:y val="-9.4834146786943201E-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A9-4B18-9DC3-42D9BA89CB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Магаданская область</c:v>
                </c:pt>
                <c:pt idx="1">
                  <c:v>Ростовская область</c:v>
                </c:pt>
                <c:pt idx="2">
                  <c:v>Республика Тыва</c:v>
                </c:pt>
                <c:pt idx="3">
                  <c:v>Калужская область</c:v>
                </c:pt>
                <c:pt idx="4">
                  <c:v>Новосибирская область</c:v>
                </c:pt>
                <c:pt idx="5">
                  <c:v>Тверская область</c:v>
                </c:pt>
                <c:pt idx="6">
                  <c:v>Приморский край</c:v>
                </c:pt>
                <c:pt idx="7">
                  <c:v>Чукотский автономный округ</c:v>
                </c:pt>
                <c:pt idx="8">
                  <c:v>Республика Крым</c:v>
                </c:pt>
                <c:pt idx="9">
                  <c:v>г. Севастополь</c:v>
                </c:pt>
                <c:pt idx="10">
                  <c:v>   </c:v>
                </c:pt>
                <c:pt idx="11">
                  <c:v>Российская Федерация</c:v>
                </c:pt>
                <c:pt idx="12">
                  <c:v>   </c:v>
                </c:pt>
                <c:pt idx="13">
                  <c:v>Карачаево-Черкесская Республика</c:v>
                </c:pt>
                <c:pt idx="14">
                  <c:v>Астраханская область</c:v>
                </c:pt>
                <c:pt idx="15">
                  <c:v>Алтайский край</c:v>
                </c:pt>
                <c:pt idx="16">
                  <c:v>Сахалинская область</c:v>
                </c:pt>
                <c:pt idx="17">
                  <c:v>Кировская область</c:v>
                </c:pt>
                <c:pt idx="18">
                  <c:v>Тамбовская область</c:v>
                </c:pt>
                <c:pt idx="19">
                  <c:v>Республика Татарстан</c:v>
                </c:pt>
                <c:pt idx="20">
                  <c:v>Ненецкий автономный округ</c:v>
                </c:pt>
                <c:pt idx="21">
                  <c:v>Амурская область</c:v>
                </c:pt>
                <c:pt idx="22">
                  <c:v>Хабаровский край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5.2518309135294867</c:v>
                </c:pt>
                <c:pt idx="1">
                  <c:v>7.6289035323201855</c:v>
                </c:pt>
                <c:pt idx="2">
                  <c:v>7.9823378546310257</c:v>
                </c:pt>
                <c:pt idx="3">
                  <c:v>8.2126371652063348</c:v>
                </c:pt>
                <c:pt idx="4">
                  <c:v>8.4113322195670452</c:v>
                </c:pt>
                <c:pt idx="5">
                  <c:v>10.13438394436457</c:v>
                </c:pt>
                <c:pt idx="6">
                  <c:v>10.585100137542355</c:v>
                </c:pt>
                <c:pt idx="7">
                  <c:v>11.319756678127481</c:v>
                </c:pt>
                <c:pt idx="8">
                  <c:v>11.486243382358339</c:v>
                </c:pt>
                <c:pt idx="9">
                  <c:v>11.814146442646754</c:v>
                </c:pt>
                <c:pt idx="11" formatCode="General">
                  <c:v>18.600000000000001</c:v>
                </c:pt>
                <c:pt idx="13">
                  <c:v>27.847349263527143</c:v>
                </c:pt>
                <c:pt idx="14">
                  <c:v>27.990970654627539</c:v>
                </c:pt>
                <c:pt idx="15">
                  <c:v>28.190114021457415</c:v>
                </c:pt>
                <c:pt idx="16">
                  <c:v>30.516310441787848</c:v>
                </c:pt>
                <c:pt idx="17">
                  <c:v>30.731801079020194</c:v>
                </c:pt>
                <c:pt idx="18">
                  <c:v>32.04628831402556</c:v>
                </c:pt>
                <c:pt idx="19">
                  <c:v>39.811590985802418</c:v>
                </c:pt>
                <c:pt idx="20">
                  <c:v>43.618663184138661</c:v>
                </c:pt>
                <c:pt idx="21">
                  <c:v>43.94971245730099</c:v>
                </c:pt>
                <c:pt idx="22">
                  <c:v>45.963577678068837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B-4917-95F7-7A3022E1FF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1732080"/>
        <c:axId val="291733168"/>
      </c:barChart>
      <c:catAx>
        <c:axId val="29173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733168"/>
        <c:crosses val="autoZero"/>
        <c:auto val="1"/>
        <c:lblAlgn val="ctr"/>
        <c:lblOffset val="100"/>
        <c:noMultiLvlLbl val="0"/>
      </c:catAx>
      <c:valAx>
        <c:axId val="29173316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29173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25693431420404"/>
          <c:y val="1.3790732690771365E-2"/>
          <c:w val="0.58425623615155486"/>
          <c:h val="0.972418534618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граждан старше трудоспособного возраста профилактическими осмотрами, включая диспансеризацию,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7.67946228401820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132333526940547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Южный ФО</c:v>
                </c:pt>
                <c:pt idx="1">
                  <c:v>Центральный ФО</c:v>
                </c:pt>
                <c:pt idx="2">
                  <c:v>Уральский ФО</c:v>
                </c:pt>
                <c:pt idx="3">
                  <c:v>Северо-Кавказский ФО</c:v>
                </c:pt>
                <c:pt idx="4">
                  <c:v>Сибирский ФО</c:v>
                </c:pt>
                <c:pt idx="5">
                  <c:v>Северо-Западный ФО</c:v>
                </c:pt>
                <c:pt idx="6">
                  <c:v>Приволжский ФО</c:v>
                </c:pt>
                <c:pt idx="7">
                  <c:v>Дальневосточный ФО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13.9</c:v>
                </c:pt>
                <c:pt idx="1">
                  <c:v>16.3</c:v>
                </c:pt>
                <c:pt idx="2">
                  <c:v>17</c:v>
                </c:pt>
                <c:pt idx="3">
                  <c:v>17.399999999999999</c:v>
                </c:pt>
                <c:pt idx="4">
                  <c:v>18.100000000000001</c:v>
                </c:pt>
                <c:pt idx="5">
                  <c:v>20.100000000000001</c:v>
                </c:pt>
                <c:pt idx="6">
                  <c:v>23.2</c:v>
                </c:pt>
                <c:pt idx="7">
                  <c:v>25.2</c:v>
                </c:pt>
                <c:pt idx="8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05-4C69-A60D-BE04D17673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1734800"/>
        <c:axId val="2917375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rgbClr val="FF000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rgbClr val="C00000"/>
                          </a:solidFill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Южный ФО</c:v>
                      </c:pt>
                      <c:pt idx="1">
                        <c:v>Центральный ФО</c:v>
                      </c:pt>
                      <c:pt idx="2">
                        <c:v>Уральский ФО</c:v>
                      </c:pt>
                      <c:pt idx="3">
                        <c:v>Северо-Кавказский ФО</c:v>
                      </c:pt>
                      <c:pt idx="4">
                        <c:v>Сибирский ФО</c:v>
                      </c:pt>
                      <c:pt idx="5">
                        <c:v>Северо-Западный ФО</c:v>
                      </c:pt>
                      <c:pt idx="6">
                        <c:v>Приволжский ФО</c:v>
                      </c:pt>
                      <c:pt idx="7">
                        <c:v>Дальневосточный ФО</c:v>
                      </c:pt>
                      <c:pt idx="8">
                        <c:v>Российская Федерация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</c:ext>
        </c:extLst>
      </c:barChart>
      <c:barChart>
        <c:barDir val="bar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Целевой показатель на 2019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-1.7692127449072353E-3"/>
                  <c:y val="-3.3822562045758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19825108668849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232012218963761E-3"/>
                  <c:y val="-3.3822562045758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819825108668849E-16"/>
                  <c:y val="-6.20073141034410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794622840182042E-2"/>
                  <c:y val="1.455555555555555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Южный ФО</c:v>
                </c:pt>
                <c:pt idx="1">
                  <c:v>Центральный ФО</c:v>
                </c:pt>
                <c:pt idx="2">
                  <c:v>Уральский ФО</c:v>
                </c:pt>
                <c:pt idx="3">
                  <c:v>Северо-Кавказский ФО</c:v>
                </c:pt>
                <c:pt idx="4">
                  <c:v>Сибирский ФО</c:v>
                </c:pt>
                <c:pt idx="5">
                  <c:v>Северо-Западный ФО</c:v>
                </c:pt>
                <c:pt idx="6">
                  <c:v>Приволжский ФО</c:v>
                </c:pt>
                <c:pt idx="7">
                  <c:v>Дальневосточный ФО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Лист1!$D$2:$D$10</c:f>
              <c:numCache>
                <c:formatCode>0.0</c:formatCode>
                <c:ptCount val="9"/>
                <c:pt idx="0">
                  <c:v>21.2</c:v>
                </c:pt>
                <c:pt idx="1">
                  <c:v>22.6</c:v>
                </c:pt>
                <c:pt idx="2">
                  <c:v>22.5</c:v>
                </c:pt>
                <c:pt idx="3">
                  <c:v>27</c:v>
                </c:pt>
                <c:pt idx="4">
                  <c:v>22.8</c:v>
                </c:pt>
                <c:pt idx="5">
                  <c:v>22.2</c:v>
                </c:pt>
                <c:pt idx="6">
                  <c:v>24.7</c:v>
                </c:pt>
                <c:pt idx="7">
                  <c:v>21.3</c:v>
                </c:pt>
                <c:pt idx="8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91735888"/>
        <c:axId val="291735344"/>
      </c:barChart>
      <c:catAx>
        <c:axId val="29173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1737520"/>
        <c:crosses val="autoZero"/>
        <c:auto val="1"/>
        <c:lblAlgn val="ctr"/>
        <c:lblOffset val="100"/>
        <c:noMultiLvlLbl val="0"/>
      </c:catAx>
      <c:valAx>
        <c:axId val="291737520"/>
        <c:scaling>
          <c:orientation val="minMax"/>
          <c:max val="30"/>
          <c:min val="0"/>
        </c:scaling>
        <c:delete val="0"/>
        <c:axPos val="b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1734800"/>
        <c:crosses val="autoZero"/>
        <c:crossBetween val="between"/>
      </c:valAx>
      <c:valAx>
        <c:axId val="291735344"/>
        <c:scaling>
          <c:orientation val="minMax"/>
          <c:max val="30"/>
          <c:min val="0"/>
        </c:scaling>
        <c:delete val="0"/>
        <c:axPos val="t"/>
        <c:numFmt formatCode="0.0" sourceLinked="1"/>
        <c:majorTickMark val="out"/>
        <c:minorTickMark val="none"/>
        <c:tickLblPos val="none"/>
        <c:spPr>
          <a:noFill/>
          <a:ln>
            <a:noFill/>
          </a:ln>
        </c:spPr>
        <c:crossAx val="291735888"/>
        <c:crosses val="max"/>
        <c:crossBetween val="between"/>
      </c:valAx>
      <c:catAx>
        <c:axId val="291735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1735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3149888253193"/>
          <c:y val="3.608284035676966E-2"/>
          <c:w val="0.52531909077925676"/>
          <c:h val="0.937595034931488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2019</c:v>
                </c:pt>
              </c:strCache>
            </c:strRef>
          </c:tx>
          <c:spPr>
            <a:solidFill>
              <a:srgbClr val="FF656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83-4CB0-9997-E3DFFCE43A62}"/>
              </c:ext>
            </c:extLst>
          </c:dPt>
          <c:dPt>
            <c:idx val="1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83-4CB0-9997-E3DFFCE43A62}"/>
              </c:ext>
            </c:extLst>
          </c:dPt>
          <c:dPt>
            <c:idx val="2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83-4CB0-9997-E3DFFCE43A62}"/>
              </c:ext>
            </c:extLst>
          </c:dPt>
          <c:dPt>
            <c:idx val="3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83-4CB0-9997-E3DFFCE43A62}"/>
              </c:ext>
            </c:extLst>
          </c:dPt>
          <c:dPt>
            <c:idx val="4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83-4CB0-9997-E3DFFCE43A62}"/>
              </c:ext>
            </c:extLst>
          </c:dPt>
          <c:dPt>
            <c:idx val="5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83-4CB0-9997-E3DFFCE43A62}"/>
              </c:ext>
            </c:extLst>
          </c:dPt>
          <c:dPt>
            <c:idx val="6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83-4CB0-9997-E3DFFCE43A62}"/>
              </c:ext>
            </c:extLst>
          </c:dPt>
          <c:dPt>
            <c:idx val="7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83-4CB0-9997-E3DFFCE43A62}"/>
              </c:ext>
            </c:extLst>
          </c:dPt>
          <c:dPt>
            <c:idx val="8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3-4CB0-9997-E3DFFCE43A62}"/>
              </c:ext>
            </c:extLst>
          </c:dPt>
          <c:dPt>
            <c:idx val="9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9A9-4B18-9DC3-42D9BA89CBA4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83-4CB0-9997-E3DFFCE43A6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63-4182-AE89-AE3C4187020A}"/>
              </c:ext>
            </c:extLst>
          </c:dPt>
          <c:dPt>
            <c:idx val="13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63-4182-AE89-AE3C4187020A}"/>
              </c:ext>
            </c:extLst>
          </c:dPt>
          <c:dPt>
            <c:idx val="14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63-4182-AE89-AE3C4187020A}"/>
              </c:ext>
            </c:extLst>
          </c:dPt>
          <c:dPt>
            <c:idx val="15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63-4182-AE89-AE3C4187020A}"/>
              </c:ext>
            </c:extLst>
          </c:dPt>
          <c:dPt>
            <c:idx val="16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F63-4182-AE89-AE3C4187020A}"/>
              </c:ext>
            </c:extLst>
          </c:dPt>
          <c:dPt>
            <c:idx val="17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63-4182-AE89-AE3C4187020A}"/>
              </c:ext>
            </c:extLst>
          </c:dPt>
          <c:dPt>
            <c:idx val="18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F63-4182-AE89-AE3C4187020A}"/>
              </c:ext>
            </c:extLst>
          </c:dPt>
          <c:dPt>
            <c:idx val="19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63-4182-AE89-AE3C4187020A}"/>
              </c:ext>
            </c:extLst>
          </c:dPt>
          <c:dPt>
            <c:idx val="20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F63-4182-AE89-AE3C4187020A}"/>
              </c:ext>
            </c:extLst>
          </c:dPt>
          <c:dPt>
            <c:idx val="21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63-4182-AE89-AE3C4187020A}"/>
              </c:ext>
            </c:extLst>
          </c:dPt>
          <c:dPt>
            <c:idx val="22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F63-4182-AE89-AE3C4187020A}"/>
              </c:ext>
            </c:extLst>
          </c:dPt>
          <c:dLbls>
            <c:dLbl>
              <c:idx val="9"/>
              <c:layout>
                <c:manualLayout>
                  <c:x val="2.4023433251268147E-3"/>
                  <c:y val="-9.4834146786943201E-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A9-4B18-9DC3-42D9BA89CB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Калужская область</c:v>
                </c:pt>
                <c:pt idx="1">
                  <c:v>Ярославская область</c:v>
                </c:pt>
                <c:pt idx="2">
                  <c:v>Сахалинская область</c:v>
                </c:pt>
                <c:pt idx="3">
                  <c:v>Псковская область</c:v>
                </c:pt>
                <c:pt idx="4">
                  <c:v>Республика Мордовия</c:v>
                </c:pt>
                <c:pt idx="5">
                  <c:v>Республика Хакасия</c:v>
                </c:pt>
                <c:pt idx="6">
                  <c:v>Удмуртская Республика</c:v>
                </c:pt>
                <c:pt idx="7">
                  <c:v>г. Севастополь</c:v>
                </c:pt>
                <c:pt idx="8">
                  <c:v>Республика Адыгея</c:v>
                </c:pt>
                <c:pt idx="9">
                  <c:v>Вологодская область</c:v>
                </c:pt>
                <c:pt idx="10">
                  <c:v>   </c:v>
                </c:pt>
                <c:pt idx="11">
                  <c:v>Российская Федерация</c:v>
                </c:pt>
                <c:pt idx="12">
                  <c:v>   </c:v>
                </c:pt>
                <c:pt idx="13">
                  <c:v>Республика Северная Осетия-Алания</c:v>
                </c:pt>
                <c:pt idx="14">
                  <c:v>Нижегородская область</c:v>
                </c:pt>
                <c:pt idx="15">
                  <c:v>Республика Ингушетия</c:v>
                </c:pt>
                <c:pt idx="16">
                  <c:v>Астраханская область</c:v>
                </c:pt>
                <c:pt idx="17">
                  <c:v>Амурская область</c:v>
                </c:pt>
                <c:pt idx="18">
                  <c:v>Хабаровский край</c:v>
                </c:pt>
                <c:pt idx="19">
                  <c:v>Курская область</c:v>
                </c:pt>
                <c:pt idx="20">
                  <c:v>Тверская область</c:v>
                </c:pt>
                <c:pt idx="21">
                  <c:v>Новгородская область</c:v>
                </c:pt>
                <c:pt idx="22">
                  <c:v>Республика Дагестан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11.575852969769921</c:v>
                </c:pt>
                <c:pt idx="1">
                  <c:v>12.178770949720668</c:v>
                </c:pt>
                <c:pt idx="2">
                  <c:v>13.699125716008442</c:v>
                </c:pt>
                <c:pt idx="3">
                  <c:v>29.263062394325534</c:v>
                </c:pt>
                <c:pt idx="4">
                  <c:v>31.389918806026188</c:v>
                </c:pt>
                <c:pt idx="5">
                  <c:v>35.607019087958626</c:v>
                </c:pt>
                <c:pt idx="6">
                  <c:v>35.688252489050882</c:v>
                </c:pt>
                <c:pt idx="7">
                  <c:v>38.166789866272424</c:v>
                </c:pt>
                <c:pt idx="8">
                  <c:v>38.499728997289978</c:v>
                </c:pt>
                <c:pt idx="9">
                  <c:v>41.954644611725968</c:v>
                </c:pt>
                <c:pt idx="11" formatCode="General">
                  <c:v>60.3</c:v>
                </c:pt>
                <c:pt idx="13">
                  <c:v>86.477437133999288</c:v>
                </c:pt>
                <c:pt idx="14">
                  <c:v>89.284862266573953</c:v>
                </c:pt>
                <c:pt idx="15">
                  <c:v>90.994575045207981</c:v>
                </c:pt>
                <c:pt idx="16">
                  <c:v>92.716318351757693</c:v>
                </c:pt>
                <c:pt idx="17">
                  <c:v>94.500052681487716</c:v>
                </c:pt>
                <c:pt idx="18">
                  <c:v>98.924000453052443</c:v>
                </c:pt>
                <c:pt idx="19">
                  <c:v>99.852507374631244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B-4917-95F7-7A3022E1FF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1722832"/>
        <c:axId val="291723376"/>
      </c:barChart>
      <c:catAx>
        <c:axId val="29172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723376"/>
        <c:crosses val="autoZero"/>
        <c:auto val="1"/>
        <c:lblAlgn val="ctr"/>
        <c:lblOffset val="100"/>
        <c:noMultiLvlLbl val="0"/>
      </c:catAx>
      <c:valAx>
        <c:axId val="2917233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29172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65337293716608"/>
          <c:y val="1.3790732690771365E-2"/>
          <c:w val="0.59128457675822621"/>
          <c:h val="0.972418534618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лиц старше трудоспособного возраста, у которых выявлены заболевания и патологические состояния, находящихся под диспансерным наблюдением,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Сибирский ФО</c:v>
                </c:pt>
                <c:pt idx="1">
                  <c:v>Северо-Западный ФО</c:v>
                </c:pt>
                <c:pt idx="2">
                  <c:v>Центральный ФО</c:v>
                </c:pt>
                <c:pt idx="3">
                  <c:v>Уральский ФО</c:v>
                </c:pt>
                <c:pt idx="4">
                  <c:v>Южный ФО</c:v>
                </c:pt>
                <c:pt idx="5">
                  <c:v>Приволжский ФО</c:v>
                </c:pt>
                <c:pt idx="6">
                  <c:v>Дальневосточный ФО</c:v>
                </c:pt>
                <c:pt idx="7">
                  <c:v>Северо-Кавказский ФО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53.6</c:v>
                </c:pt>
                <c:pt idx="1">
                  <c:v>54.1</c:v>
                </c:pt>
                <c:pt idx="2">
                  <c:v>58.5</c:v>
                </c:pt>
                <c:pt idx="3">
                  <c:v>62.7</c:v>
                </c:pt>
                <c:pt idx="4">
                  <c:v>63.9</c:v>
                </c:pt>
                <c:pt idx="5">
                  <c:v>64</c:v>
                </c:pt>
                <c:pt idx="6">
                  <c:v>65.400000000000006</c:v>
                </c:pt>
                <c:pt idx="7">
                  <c:v>68.400000000000006</c:v>
                </c:pt>
                <c:pt idx="8">
                  <c:v>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05-4C69-A60D-BE04D176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7710464"/>
        <c:axId val="5277110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rgbClr val="FF000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Сибирский ФО</c:v>
                      </c:pt>
                      <c:pt idx="1">
                        <c:v>Северо-Западный ФО</c:v>
                      </c:pt>
                      <c:pt idx="2">
                        <c:v>Центральный ФО</c:v>
                      </c:pt>
                      <c:pt idx="3">
                        <c:v>Уральский ФО</c:v>
                      </c:pt>
                      <c:pt idx="4">
                        <c:v>Южный ФО</c:v>
                      </c:pt>
                      <c:pt idx="5">
                        <c:v>Приволжский ФО</c:v>
                      </c:pt>
                      <c:pt idx="6">
                        <c:v>Дальневосточный ФО</c:v>
                      </c:pt>
                      <c:pt idx="7">
                        <c:v>Северо-Кавказский ФО</c:v>
                      </c:pt>
                      <c:pt idx="8">
                        <c:v>Российская Федерация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</c:ext>
        </c:extLst>
      </c:barChart>
      <c:catAx>
        <c:axId val="52771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27711008"/>
        <c:crosses val="autoZero"/>
        <c:auto val="1"/>
        <c:lblAlgn val="ctr"/>
        <c:lblOffset val="100"/>
        <c:noMultiLvlLbl val="0"/>
      </c:catAx>
      <c:valAx>
        <c:axId val="527711008"/>
        <c:scaling>
          <c:orientation val="minMax"/>
          <c:max val="70"/>
          <c:min val="0"/>
        </c:scaling>
        <c:delete val="0"/>
        <c:axPos val="b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2771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3149888253193"/>
          <c:y val="3.608284035676966E-2"/>
          <c:w val="0.52531909077925676"/>
          <c:h val="0.937595034931488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2019</c:v>
                </c:pt>
              </c:strCache>
            </c:strRef>
          </c:tx>
          <c:spPr>
            <a:solidFill>
              <a:srgbClr val="FF656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83-4CB0-9997-E3DFFCE43A62}"/>
              </c:ext>
            </c:extLst>
          </c:dPt>
          <c:dPt>
            <c:idx val="1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83-4CB0-9997-E3DFFCE43A62}"/>
              </c:ext>
            </c:extLst>
          </c:dPt>
          <c:dPt>
            <c:idx val="2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83-4CB0-9997-E3DFFCE43A62}"/>
              </c:ext>
            </c:extLst>
          </c:dPt>
          <c:dPt>
            <c:idx val="3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83-4CB0-9997-E3DFFCE43A62}"/>
              </c:ext>
            </c:extLst>
          </c:dPt>
          <c:dPt>
            <c:idx val="4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83-4CB0-9997-E3DFFCE43A62}"/>
              </c:ext>
            </c:extLst>
          </c:dPt>
          <c:dPt>
            <c:idx val="5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83-4CB0-9997-E3DFFCE43A62}"/>
              </c:ext>
            </c:extLst>
          </c:dPt>
          <c:dPt>
            <c:idx val="6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83-4CB0-9997-E3DFFCE43A62}"/>
              </c:ext>
            </c:extLst>
          </c:dPt>
          <c:dPt>
            <c:idx val="7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83-4CB0-9997-E3DFFCE43A62}"/>
              </c:ext>
            </c:extLst>
          </c:dPt>
          <c:dPt>
            <c:idx val="8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3-4CB0-9997-E3DFFCE43A62}"/>
              </c:ext>
            </c:extLst>
          </c:dPt>
          <c:dPt>
            <c:idx val="9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9A9-4B18-9DC3-42D9BA89CBA4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83-4CB0-9997-E3DFFCE43A6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63-4182-AE89-AE3C4187020A}"/>
              </c:ext>
            </c:extLst>
          </c:dPt>
          <c:dPt>
            <c:idx val="13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63-4182-AE89-AE3C4187020A}"/>
              </c:ext>
            </c:extLst>
          </c:dPt>
          <c:dPt>
            <c:idx val="14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63-4182-AE89-AE3C4187020A}"/>
              </c:ext>
            </c:extLst>
          </c:dPt>
          <c:dPt>
            <c:idx val="15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63-4182-AE89-AE3C4187020A}"/>
              </c:ext>
            </c:extLst>
          </c:dPt>
          <c:dPt>
            <c:idx val="16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F63-4182-AE89-AE3C4187020A}"/>
              </c:ext>
            </c:extLst>
          </c:dPt>
          <c:dPt>
            <c:idx val="17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63-4182-AE89-AE3C4187020A}"/>
              </c:ext>
            </c:extLst>
          </c:dPt>
          <c:dPt>
            <c:idx val="18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F63-4182-AE89-AE3C4187020A}"/>
              </c:ext>
            </c:extLst>
          </c:dPt>
          <c:dPt>
            <c:idx val="19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63-4182-AE89-AE3C4187020A}"/>
              </c:ext>
            </c:extLst>
          </c:dPt>
          <c:dPt>
            <c:idx val="20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F63-4182-AE89-AE3C4187020A}"/>
              </c:ext>
            </c:extLst>
          </c:dPt>
          <c:dPt>
            <c:idx val="21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63-4182-AE89-AE3C4187020A}"/>
              </c:ext>
            </c:extLst>
          </c:dPt>
          <c:dPt>
            <c:idx val="22"/>
            <c:invertIfNegative val="0"/>
            <c:bubble3D val="0"/>
            <c:spPr>
              <a:solidFill>
                <a:srgbClr val="67CA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F63-4182-AE89-AE3C4187020A}"/>
              </c:ext>
            </c:extLst>
          </c:dPt>
          <c:dLbls>
            <c:dLbl>
              <c:idx val="9"/>
              <c:layout>
                <c:manualLayout>
                  <c:x val="2.4023433251268147E-3"/>
                  <c:y val="-9.4834146786943201E-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A9-4B18-9DC3-42D9BA89CB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Ивановская область</c:v>
                </c:pt>
                <c:pt idx="1">
                  <c:v>Курганская область</c:v>
                </c:pt>
                <c:pt idx="2">
                  <c:v>Томская область</c:v>
                </c:pt>
                <c:pt idx="3">
                  <c:v>Кабардино-Балкарская Республика</c:v>
                </c:pt>
                <c:pt idx="4">
                  <c:v>Саратовская область</c:v>
                </c:pt>
                <c:pt idx="5">
                  <c:v>Калининградская область</c:v>
                </c:pt>
                <c:pt idx="6">
                  <c:v>Архангельская область</c:v>
                </c:pt>
                <c:pt idx="7">
                  <c:v>Владимирская область</c:v>
                </c:pt>
                <c:pt idx="8">
                  <c:v>Республика Коми</c:v>
                </c:pt>
                <c:pt idx="9">
                  <c:v>Чувашская Республика</c:v>
                </c:pt>
                <c:pt idx="10">
                  <c:v>   </c:v>
                </c:pt>
                <c:pt idx="11">
                  <c:v>Российская Федерация</c:v>
                </c:pt>
                <c:pt idx="12">
                  <c:v>   </c:v>
                </c:pt>
                <c:pt idx="13">
                  <c:v>Республика Мордовия</c:v>
                </c:pt>
                <c:pt idx="14">
                  <c:v>Воронежская область</c:v>
                </c:pt>
                <c:pt idx="15">
                  <c:v>Карачаево-Черкесская Республика</c:v>
                </c:pt>
                <c:pt idx="16">
                  <c:v>Рязанская область</c:v>
                </c:pt>
                <c:pt idx="17">
                  <c:v>Республика Карелия</c:v>
                </c:pt>
                <c:pt idx="18">
                  <c:v>Ставропольский край</c:v>
                </c:pt>
                <c:pt idx="19">
                  <c:v>Челябинская область</c:v>
                </c:pt>
                <c:pt idx="20">
                  <c:v>Республика Тыва</c:v>
                </c:pt>
                <c:pt idx="21">
                  <c:v>Республика Бурятия</c:v>
                </c:pt>
                <c:pt idx="22">
                  <c:v>Магаданская область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18.7</c:v>
                </c:pt>
                <c:pt idx="1">
                  <c:v>32.300000000000011</c:v>
                </c:pt>
                <c:pt idx="2">
                  <c:v>33.1</c:v>
                </c:pt>
                <c:pt idx="3">
                  <c:v>36.5</c:v>
                </c:pt>
                <c:pt idx="4">
                  <c:v>38.4</c:v>
                </c:pt>
                <c:pt idx="5">
                  <c:v>41.4</c:v>
                </c:pt>
                <c:pt idx="6">
                  <c:v>49.6</c:v>
                </c:pt>
                <c:pt idx="7">
                  <c:v>52.8</c:v>
                </c:pt>
                <c:pt idx="8">
                  <c:v>54.3</c:v>
                </c:pt>
                <c:pt idx="9">
                  <c:v>63.949999999999996</c:v>
                </c:pt>
                <c:pt idx="11" formatCode="General">
                  <c:v>44.9</c:v>
                </c:pt>
                <c:pt idx="13">
                  <c:v>95.1</c:v>
                </c:pt>
                <c:pt idx="14">
                  <c:v>98.7</c:v>
                </c:pt>
                <c:pt idx="15">
                  <c:v>99.5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B-4917-95F7-7A3022E1FF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5547104"/>
        <c:axId val="345545472"/>
      </c:barChart>
      <c:catAx>
        <c:axId val="34554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545472"/>
        <c:crosses val="autoZero"/>
        <c:auto val="1"/>
        <c:lblAlgn val="ctr"/>
        <c:lblOffset val="100"/>
        <c:noMultiLvlLbl val="0"/>
      </c:catAx>
      <c:valAx>
        <c:axId val="34554547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34554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98263861578002"/>
          <c:y val="1.3790732690771365E-2"/>
          <c:w val="0.58453044415492883"/>
          <c:h val="0.972418534618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граждан трудоспособного возраста из групп риска, проживающих в организациях социального обслуживания, вакцинированных противопневмококковой вакциной,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222061252869853E-2"/>
                  <c:y val="-1.665906877857944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147992544440867E-2"/>
                  <c:y val="-1.665906877857944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685008462204968E-2"/>
                  <c:y val="-1.590702689613517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222206125286986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Южный ФО</c:v>
                </c:pt>
                <c:pt idx="1">
                  <c:v>Дальневосточный ФО</c:v>
                </c:pt>
                <c:pt idx="2">
                  <c:v>Северо-Западный ФО</c:v>
                </c:pt>
                <c:pt idx="3">
                  <c:v>Центральный ФО</c:v>
                </c:pt>
                <c:pt idx="4">
                  <c:v>Сибирский ФО</c:v>
                </c:pt>
                <c:pt idx="5">
                  <c:v>Уральский ФО</c:v>
                </c:pt>
                <c:pt idx="6">
                  <c:v>Приволжский ФО</c:v>
                </c:pt>
                <c:pt idx="7">
                  <c:v>Северо-Кавказский ФО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22.04</c:v>
                </c:pt>
                <c:pt idx="1">
                  <c:v>29.919999999999998</c:v>
                </c:pt>
                <c:pt idx="2">
                  <c:v>38.11</c:v>
                </c:pt>
                <c:pt idx="3">
                  <c:v>43.1</c:v>
                </c:pt>
                <c:pt idx="4">
                  <c:v>50.06</c:v>
                </c:pt>
                <c:pt idx="5">
                  <c:v>54.99</c:v>
                </c:pt>
                <c:pt idx="6">
                  <c:v>59.71</c:v>
                </c:pt>
                <c:pt idx="7">
                  <c:v>90.07</c:v>
                </c:pt>
                <c:pt idx="8">
                  <c:v>44.93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05-4C69-A60D-BE04D17673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2070416"/>
        <c:axId val="3520709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rgbClr val="FF000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rgbClr val="C00000"/>
                          </a:solidFill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Южный ФО</c:v>
                      </c:pt>
                      <c:pt idx="1">
                        <c:v>Дальневосточный ФО</c:v>
                      </c:pt>
                      <c:pt idx="2">
                        <c:v>Северо-Западный ФО</c:v>
                      </c:pt>
                      <c:pt idx="3">
                        <c:v>Центральный ФО</c:v>
                      </c:pt>
                      <c:pt idx="4">
                        <c:v>Сибирский ФО</c:v>
                      </c:pt>
                      <c:pt idx="5">
                        <c:v>Уральский ФО</c:v>
                      </c:pt>
                      <c:pt idx="6">
                        <c:v>Приволжский ФО</c:v>
                      </c:pt>
                      <c:pt idx="7">
                        <c:v>Северо-Кавказский ФО</c:v>
                      </c:pt>
                      <c:pt idx="8">
                        <c:v>Российская Федерация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</c:ext>
        </c:extLst>
      </c:barChart>
      <c:barChart>
        <c:barDir val="bar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Целевой показатель на 2019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sys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Южный ФО</c:v>
                </c:pt>
                <c:pt idx="1">
                  <c:v>Дальневосточный ФО</c:v>
                </c:pt>
                <c:pt idx="2">
                  <c:v>Северо-Западный ФО</c:v>
                </c:pt>
                <c:pt idx="3">
                  <c:v>Центральный ФО</c:v>
                </c:pt>
                <c:pt idx="4">
                  <c:v>Сибирский ФО</c:v>
                </c:pt>
                <c:pt idx="5">
                  <c:v>Уральский ФО</c:v>
                </c:pt>
                <c:pt idx="6">
                  <c:v>Приволжский ФО</c:v>
                </c:pt>
                <c:pt idx="7">
                  <c:v>Северо-Кавказский ФО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Лист1!$D$2:$D$10</c:f>
              <c:numCache>
                <c:formatCode>0.0</c:formatCode>
                <c:ptCount val="9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352071504"/>
        <c:axId val="352074768"/>
      </c:barChart>
      <c:catAx>
        <c:axId val="35207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2070960"/>
        <c:crosses val="autoZero"/>
        <c:auto val="1"/>
        <c:lblAlgn val="r"/>
        <c:lblOffset val="100"/>
        <c:noMultiLvlLbl val="0"/>
      </c:catAx>
      <c:valAx>
        <c:axId val="352070960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2070416"/>
        <c:crosses val="autoZero"/>
        <c:crossBetween val="between"/>
      </c:valAx>
      <c:valAx>
        <c:axId val="352074768"/>
        <c:scaling>
          <c:orientation val="minMax"/>
          <c:max val="100"/>
          <c:min val="0"/>
        </c:scaling>
        <c:delete val="0"/>
        <c:axPos val="t"/>
        <c:numFmt formatCode="0.0" sourceLinked="1"/>
        <c:majorTickMark val="out"/>
        <c:minorTickMark val="none"/>
        <c:tickLblPos val="none"/>
        <c:spPr>
          <a:noFill/>
          <a:ln>
            <a:noFill/>
          </a:ln>
        </c:spPr>
        <c:crossAx val="352071504"/>
        <c:crosses val="max"/>
        <c:crossBetween val="between"/>
      </c:valAx>
      <c:catAx>
        <c:axId val="352071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2074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23149888253193"/>
          <c:y val="3.608284035676966E-2"/>
          <c:w val="0.52531909077925676"/>
          <c:h val="0.937595034931488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2019</c:v>
                </c:pt>
              </c:strCache>
            </c:strRef>
          </c:tx>
          <c:spPr>
            <a:solidFill>
              <a:srgbClr val="FF656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83-4CB0-9997-E3DFFCE43A62}"/>
              </c:ext>
            </c:extLst>
          </c:dPt>
          <c:dPt>
            <c:idx val="1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83-4CB0-9997-E3DFFCE43A62}"/>
              </c:ext>
            </c:extLst>
          </c:dPt>
          <c:dPt>
            <c:idx val="2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83-4CB0-9997-E3DFFCE43A62}"/>
              </c:ext>
            </c:extLst>
          </c:dPt>
          <c:dPt>
            <c:idx val="3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83-4CB0-9997-E3DFFCE43A62}"/>
              </c:ext>
            </c:extLst>
          </c:dPt>
          <c:dPt>
            <c:idx val="4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83-4CB0-9997-E3DFFCE43A62}"/>
              </c:ext>
            </c:extLst>
          </c:dPt>
          <c:dPt>
            <c:idx val="5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83-4CB0-9997-E3DFFCE43A62}"/>
              </c:ext>
            </c:extLst>
          </c:dPt>
          <c:dPt>
            <c:idx val="6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83-4CB0-9997-E3DFFCE43A62}"/>
              </c:ext>
            </c:extLst>
          </c:dPt>
          <c:dPt>
            <c:idx val="7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83-4CB0-9997-E3DFFCE43A62}"/>
              </c:ext>
            </c:extLst>
          </c:dPt>
          <c:dPt>
            <c:idx val="8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3-4CB0-9997-E3DFFCE43A62}"/>
              </c:ext>
            </c:extLst>
          </c:dPt>
          <c:dPt>
            <c:idx val="9"/>
            <c:invertIfNegative val="0"/>
            <c:bubble3D val="0"/>
            <c:spPr>
              <a:solidFill>
                <a:srgbClr val="F03C4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9A9-4B18-9DC3-42D9BA89CBA4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83-4CB0-9997-E3DFFCE43A6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63-4182-AE89-AE3C4187020A}"/>
              </c:ext>
            </c:extLst>
          </c:dPt>
          <c:dLbls>
            <c:dLbl>
              <c:idx val="9"/>
              <c:layout>
                <c:manualLayout>
                  <c:x val="2.4023433251268147E-3"/>
                  <c:y val="-9.4834146786943201E-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9A9-4B18-9DC3-42D9BA89CB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Ленинградская область</c:v>
                </c:pt>
                <c:pt idx="1">
                  <c:v>Новгородская область</c:v>
                </c:pt>
                <c:pt idx="2">
                  <c:v>Свердловская область</c:v>
                </c:pt>
                <c:pt idx="3">
                  <c:v>Республика Алтай</c:v>
                </c:pt>
                <c:pt idx="4">
                  <c:v>Республика Саха (Якутия)</c:v>
                </c:pt>
                <c:pt idx="5">
                  <c:v>Хабаровский край</c:v>
                </c:pt>
                <c:pt idx="6">
                  <c:v>Орловская область</c:v>
                </c:pt>
                <c:pt idx="7">
                  <c:v>Республика Хакасия</c:v>
                </c:pt>
                <c:pt idx="8">
                  <c:v>Еврейская автономная область</c:v>
                </c:pt>
                <c:pt idx="9">
                  <c:v>Самарская область</c:v>
                </c:pt>
                <c:pt idx="10">
                  <c:v>   </c:v>
                </c:pt>
                <c:pt idx="11">
                  <c:v>Российская Федерация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0.42974228329537711</c:v>
                </c:pt>
                <c:pt idx="7">
                  <c:v>4.2230062503357972</c:v>
                </c:pt>
                <c:pt idx="8">
                  <c:v>9.0015128593040874</c:v>
                </c:pt>
                <c:pt idx="9">
                  <c:v>41.673590143670602</c:v>
                </c:pt>
                <c:pt idx="11">
                  <c:v>76.38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B-4917-95F7-7A3022E1FF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2068240"/>
        <c:axId val="352068784"/>
      </c:barChart>
      <c:catAx>
        <c:axId val="35206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52068784"/>
        <c:crosses val="autoZero"/>
        <c:auto val="1"/>
        <c:lblAlgn val="ctr"/>
        <c:lblOffset val="100"/>
        <c:noMultiLvlLbl val="0"/>
      </c:catAx>
      <c:valAx>
        <c:axId val="35206878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35206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AF289-570B-44DB-AA31-F3BF4E44FF9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8D34-CFC8-4F85-8D6A-860CE78EA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0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Федеральный проект «Старшее поколение» является частью национального проекта «Демография»….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1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DEE1D-0D9C-4E4F-96B1-CBF1BEA7AD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50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55467-AF25-4EC7-A20E-CE8C7064D7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1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55467-AF25-4EC7-A20E-CE8C7064D7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8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55467-AF25-4EC7-A20E-CE8C7064D7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7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DEE1D-0D9C-4E4F-96B1-CBF1BEA7AD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95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DEE1D-0D9C-4E4F-96B1-CBF1BEA7AD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56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DEE1D-0D9C-4E4F-96B1-CBF1BEA7AD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64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DEE1D-0D9C-4E4F-96B1-CBF1BEA7AD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6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DEE1D-0D9C-4E4F-96B1-CBF1BEA7AD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5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8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1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5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20579" y="215577"/>
            <a:ext cx="8716580" cy="1041724"/>
          </a:xfrm>
        </p:spPr>
        <p:txBody>
          <a:bodyPr anchor="t">
            <a:normAutofit/>
          </a:bodyPr>
          <a:lstStyle>
            <a:lvl1pPr algn="l"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257300"/>
            <a:ext cx="10972800" cy="48688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AC8ADC-E642-1343-9985-161361F8AE98}"/>
              </a:ext>
            </a:extLst>
          </p:cNvPr>
          <p:cNvSpPr txBox="1"/>
          <p:nvPr userDrawn="1"/>
        </p:nvSpPr>
        <p:spPr>
          <a:xfrm>
            <a:off x="11463474" y="274491"/>
            <a:ext cx="784581" cy="298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0121" tIns="0" rIns="41822" bIns="0" numCol="1" spcCol="19080" rtlCol="0" anchor="ctr">
            <a:noAutofit/>
          </a:bodyPr>
          <a:lstStyle/>
          <a:p>
            <a:pPr marL="0" marR="0" lvl="0" indent="0" algn="ctr" defTabSz="10520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F200C-9445-754A-90F3-4CDF0B5D0196}" type="slidenum">
              <a:rPr kumimoji="0" lang="ru-RU" sz="1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pPr marL="0" marR="0" lvl="0" indent="0" algn="ctr" defTabSz="10520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4817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2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53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7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100" b="1"/>
            </a:lvl4pPr>
            <a:lvl5pPr marL="2437851" indent="0">
              <a:buNone/>
              <a:defRPr sz="2100" b="1"/>
            </a:lvl5pPr>
            <a:lvl6pPr marL="3047314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100" b="1"/>
            </a:lvl4pPr>
            <a:lvl5pPr marL="2437851" indent="0">
              <a:buNone/>
              <a:defRPr sz="2100" b="1"/>
            </a:lvl5pPr>
            <a:lvl6pPr marL="3047314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4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2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4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3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2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20579" y="114003"/>
            <a:ext cx="8716580" cy="1041724"/>
          </a:xfrm>
        </p:spPr>
        <p:txBody>
          <a:bodyPr anchor="t">
            <a:normAutofit/>
          </a:bodyPr>
          <a:lstStyle>
            <a:lvl1pPr algn="l"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257300"/>
            <a:ext cx="10972800" cy="48688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AC8ADC-E642-1343-9985-161361F8AE98}"/>
              </a:ext>
            </a:extLst>
          </p:cNvPr>
          <p:cNvSpPr txBox="1"/>
          <p:nvPr userDrawn="1"/>
        </p:nvSpPr>
        <p:spPr>
          <a:xfrm>
            <a:off x="11463474" y="274491"/>
            <a:ext cx="784581" cy="298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0121" tIns="0" rIns="41822" bIns="0" numCol="1" spcCol="19080" rtlCol="0" anchor="ctr">
            <a:noAutofit/>
          </a:bodyPr>
          <a:lstStyle/>
          <a:p>
            <a:pPr marL="0" marR="0" lvl="0" indent="0" algn="ctr" defTabSz="10520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F200C-9445-754A-90F3-4CDF0B5D0196}" type="slidenum">
              <a:rPr kumimoji="0" lang="ru-RU" sz="1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pPr marL="0" marR="0" lvl="0" indent="0" algn="ctr" defTabSz="10520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6629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6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3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89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06375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92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2" y="2130425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43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20579" y="114004"/>
            <a:ext cx="8716580" cy="1041724"/>
          </a:xfrm>
        </p:spPr>
        <p:txBody>
          <a:bodyPr anchor="t">
            <a:normAutofit/>
          </a:bodyPr>
          <a:lstStyle>
            <a:lvl1pPr algn="l"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257300"/>
            <a:ext cx="10972800" cy="48688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AC8ADC-E642-1343-9985-161361F8AE98}"/>
              </a:ext>
            </a:extLst>
          </p:cNvPr>
          <p:cNvSpPr txBox="1"/>
          <p:nvPr userDrawn="1"/>
        </p:nvSpPr>
        <p:spPr>
          <a:xfrm>
            <a:off x="11463475" y="274492"/>
            <a:ext cx="784581" cy="298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0088" tIns="0" rIns="41807" bIns="0" numCol="1" spcCol="19080" rtlCol="0" anchor="ctr">
            <a:noAutofit/>
          </a:bodyPr>
          <a:lstStyle/>
          <a:p>
            <a:pPr marL="0" marR="0" lvl="0" indent="0" algn="ctr" defTabSz="10517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F200C-9445-754A-90F3-4CDF0B5D0196}" type="slidenum">
              <a:rPr kumimoji="0" lang="ru-RU" sz="1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pPr marL="0" marR="0" lvl="0" indent="0" algn="ctr" defTabSz="105176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8482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5297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8">
                <a:solidFill>
                  <a:schemeClr val="tx1">
                    <a:tint val="75000"/>
                  </a:schemeClr>
                </a:solidFill>
              </a:defRPr>
            </a:lvl1pPr>
            <a:lvl2pPr marL="6092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80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2" y="1200152"/>
            <a:ext cx="5384800" cy="3394075"/>
          </a:xfrm>
        </p:spPr>
        <p:txBody>
          <a:bodyPr/>
          <a:lstStyle>
            <a:lvl1pPr>
              <a:defRPr sz="3698"/>
            </a:lvl1pPr>
            <a:lvl2pPr>
              <a:defRPr sz="3198"/>
            </a:lvl2pPr>
            <a:lvl3pPr>
              <a:defRPr sz="2698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698"/>
            </a:lvl1pPr>
            <a:lvl2pPr>
              <a:defRPr sz="3198"/>
            </a:lvl2pPr>
            <a:lvl3pPr>
              <a:defRPr sz="2698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54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198" b="1"/>
            </a:lvl1pPr>
            <a:lvl2pPr marL="609280" indent="0">
              <a:buNone/>
              <a:defRPr sz="2698" b="1"/>
            </a:lvl2pPr>
            <a:lvl3pPr marL="1218560" indent="0">
              <a:buNone/>
              <a:defRPr sz="2400" b="1"/>
            </a:lvl3pPr>
            <a:lvl4pPr marL="1827839" indent="0">
              <a:buNone/>
              <a:defRPr sz="2100" b="1"/>
            </a:lvl4pPr>
            <a:lvl5pPr marL="2437119" indent="0">
              <a:buNone/>
              <a:defRPr sz="2100" b="1"/>
            </a:lvl5pPr>
            <a:lvl6pPr marL="3046400" indent="0">
              <a:buNone/>
              <a:defRPr sz="2100" b="1"/>
            </a:lvl6pPr>
            <a:lvl7pPr marL="3655680" indent="0">
              <a:buNone/>
              <a:defRPr sz="2100" b="1"/>
            </a:lvl7pPr>
            <a:lvl8pPr marL="4264960" indent="0">
              <a:buNone/>
              <a:defRPr sz="2100" b="1"/>
            </a:lvl8pPr>
            <a:lvl9pPr marL="487424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8"/>
            </a:lvl1pPr>
            <a:lvl2pPr>
              <a:defRPr sz="2698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5"/>
            <a:ext cx="5389033" cy="639763"/>
          </a:xfrm>
        </p:spPr>
        <p:txBody>
          <a:bodyPr anchor="b"/>
          <a:lstStyle>
            <a:lvl1pPr marL="0" indent="0">
              <a:buNone/>
              <a:defRPr sz="3198" b="1"/>
            </a:lvl1pPr>
            <a:lvl2pPr marL="609280" indent="0">
              <a:buNone/>
              <a:defRPr sz="2698" b="1"/>
            </a:lvl2pPr>
            <a:lvl3pPr marL="1218560" indent="0">
              <a:buNone/>
              <a:defRPr sz="2400" b="1"/>
            </a:lvl3pPr>
            <a:lvl4pPr marL="1827839" indent="0">
              <a:buNone/>
              <a:defRPr sz="2100" b="1"/>
            </a:lvl4pPr>
            <a:lvl5pPr marL="2437119" indent="0">
              <a:buNone/>
              <a:defRPr sz="2100" b="1"/>
            </a:lvl5pPr>
            <a:lvl6pPr marL="3046400" indent="0">
              <a:buNone/>
              <a:defRPr sz="2100" b="1"/>
            </a:lvl6pPr>
            <a:lvl7pPr marL="3655680" indent="0">
              <a:buNone/>
              <a:defRPr sz="2100" b="1"/>
            </a:lvl7pPr>
            <a:lvl8pPr marL="4264960" indent="0">
              <a:buNone/>
              <a:defRPr sz="2100" b="1"/>
            </a:lvl8pPr>
            <a:lvl9pPr marL="487424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3198"/>
            </a:lvl1pPr>
            <a:lvl2pPr>
              <a:defRPr sz="2698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65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2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30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6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298"/>
            </a:lvl1pPr>
            <a:lvl2pPr>
              <a:defRPr sz="3698"/>
            </a:lvl2pPr>
            <a:lvl3pPr>
              <a:defRPr sz="3198"/>
            </a:lvl3pPr>
            <a:lvl4pPr>
              <a:defRPr sz="2698"/>
            </a:lvl4pPr>
            <a:lvl5pPr>
              <a:defRPr sz="2698"/>
            </a:lvl5pPr>
            <a:lvl6pPr>
              <a:defRPr sz="2698"/>
            </a:lvl6pPr>
            <a:lvl7pPr>
              <a:defRPr sz="2698"/>
            </a:lvl7pPr>
            <a:lvl8pPr>
              <a:defRPr sz="2698"/>
            </a:lvl8pPr>
            <a:lvl9pPr>
              <a:defRPr sz="26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0" indent="0">
              <a:buNone/>
              <a:defRPr sz="1600"/>
            </a:lvl2pPr>
            <a:lvl3pPr marL="1218560" indent="0">
              <a:buNone/>
              <a:defRPr sz="1300"/>
            </a:lvl3pPr>
            <a:lvl4pPr marL="1827839" indent="0">
              <a:buNone/>
              <a:defRPr sz="1200"/>
            </a:lvl4pPr>
            <a:lvl5pPr marL="2437119" indent="0">
              <a:buNone/>
              <a:defRPr sz="1200"/>
            </a:lvl5pPr>
            <a:lvl6pPr marL="3046400" indent="0">
              <a:buNone/>
              <a:defRPr sz="1200"/>
            </a:lvl6pPr>
            <a:lvl7pPr marL="3655680" indent="0">
              <a:buNone/>
              <a:defRPr sz="1200"/>
            </a:lvl7pPr>
            <a:lvl8pPr marL="4264960" indent="0">
              <a:buNone/>
              <a:defRPr sz="1200"/>
            </a:lvl8pPr>
            <a:lvl9pPr marL="487424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1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98"/>
            </a:lvl1pPr>
            <a:lvl2pPr marL="609280" indent="0">
              <a:buNone/>
              <a:defRPr sz="3698"/>
            </a:lvl2pPr>
            <a:lvl3pPr marL="1218560" indent="0">
              <a:buNone/>
              <a:defRPr sz="3198"/>
            </a:lvl3pPr>
            <a:lvl4pPr marL="1827839" indent="0">
              <a:buNone/>
              <a:defRPr sz="2698"/>
            </a:lvl4pPr>
            <a:lvl5pPr marL="2437119" indent="0">
              <a:buNone/>
              <a:defRPr sz="2698"/>
            </a:lvl5pPr>
            <a:lvl6pPr marL="3046400" indent="0">
              <a:buNone/>
              <a:defRPr sz="2698"/>
            </a:lvl6pPr>
            <a:lvl7pPr marL="3655680" indent="0">
              <a:buNone/>
              <a:defRPr sz="2698"/>
            </a:lvl7pPr>
            <a:lvl8pPr marL="4264960" indent="0">
              <a:buNone/>
              <a:defRPr sz="2698"/>
            </a:lvl8pPr>
            <a:lvl9pPr marL="4874240" indent="0">
              <a:buNone/>
              <a:defRPr sz="26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0" indent="0">
              <a:buNone/>
              <a:defRPr sz="1600"/>
            </a:lvl2pPr>
            <a:lvl3pPr marL="1218560" indent="0">
              <a:buNone/>
              <a:defRPr sz="1300"/>
            </a:lvl3pPr>
            <a:lvl4pPr marL="1827839" indent="0">
              <a:buNone/>
              <a:defRPr sz="1200"/>
            </a:lvl4pPr>
            <a:lvl5pPr marL="2437119" indent="0">
              <a:buNone/>
              <a:defRPr sz="1200"/>
            </a:lvl5pPr>
            <a:lvl6pPr marL="3046400" indent="0">
              <a:buNone/>
              <a:defRPr sz="1200"/>
            </a:lvl6pPr>
            <a:lvl7pPr marL="3655680" indent="0">
              <a:buNone/>
              <a:defRPr sz="1200"/>
            </a:lvl7pPr>
            <a:lvl8pPr marL="4264960" indent="0">
              <a:buNone/>
              <a:defRPr sz="1200"/>
            </a:lvl8pPr>
            <a:lvl9pPr marL="487424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3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68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06376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1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3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100" b="1"/>
            </a:lvl4pPr>
            <a:lvl5pPr marL="2437851" indent="0">
              <a:buNone/>
              <a:defRPr sz="2100" b="1"/>
            </a:lvl5pPr>
            <a:lvl6pPr marL="3047314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100" b="1"/>
            </a:lvl4pPr>
            <a:lvl5pPr marL="2437851" indent="0">
              <a:buNone/>
              <a:defRPr sz="2100" b="1"/>
            </a:lvl5pPr>
            <a:lvl6pPr marL="3047314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8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9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3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6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6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3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8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2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6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6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9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0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0"/>
            <a:fld id="{CD3060E9-4FE6-47CD-BD39-C884BB72A5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0"/>
            <a:fld id="{DFCA0FFB-D96C-424D-B66E-7E8B8A72FF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5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8560" rtl="0" eaLnBrk="1" latinLnBrk="0" hangingPunct="1">
        <a:spcBef>
          <a:spcPct val="0"/>
        </a:spcBef>
        <a:buNone/>
        <a:defRPr sz="5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1" indent="-456961" algn="l" defTabSz="1218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8" kern="1200">
          <a:solidFill>
            <a:schemeClr val="tx1"/>
          </a:solidFill>
          <a:latin typeface="+mn-lt"/>
          <a:ea typeface="+mn-ea"/>
          <a:cs typeface="+mn-cs"/>
        </a:defRPr>
      </a:lvl1pPr>
      <a:lvl2pPr marL="990080" indent="-380800" algn="l" defTabSz="1218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8" kern="1200">
          <a:solidFill>
            <a:schemeClr val="tx1"/>
          </a:solidFill>
          <a:latin typeface="+mn-lt"/>
          <a:ea typeface="+mn-ea"/>
          <a:cs typeface="+mn-cs"/>
        </a:defRPr>
      </a:lvl2pPr>
      <a:lvl3pPr marL="1523200" indent="-304640" algn="l" defTabSz="1218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8" kern="1200">
          <a:solidFill>
            <a:schemeClr val="tx1"/>
          </a:solidFill>
          <a:latin typeface="+mn-lt"/>
          <a:ea typeface="+mn-ea"/>
          <a:cs typeface="+mn-cs"/>
        </a:defRPr>
      </a:lvl3pPr>
      <a:lvl4pPr marL="2132480" indent="-304640" algn="l" defTabSz="12185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8" kern="1200">
          <a:solidFill>
            <a:schemeClr val="tx1"/>
          </a:solidFill>
          <a:latin typeface="+mn-lt"/>
          <a:ea typeface="+mn-ea"/>
          <a:cs typeface="+mn-cs"/>
        </a:defRPr>
      </a:lvl4pPr>
      <a:lvl5pPr marL="2741760" indent="-304640" algn="l" defTabSz="121856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8" kern="1200">
          <a:solidFill>
            <a:schemeClr val="tx1"/>
          </a:solidFill>
          <a:latin typeface="+mn-lt"/>
          <a:ea typeface="+mn-ea"/>
          <a:cs typeface="+mn-cs"/>
        </a:defRPr>
      </a:lvl5pPr>
      <a:lvl6pPr marL="3351040" indent="-304640" algn="l" defTabSz="1218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6pPr>
      <a:lvl7pPr marL="3960321" indent="-304640" algn="l" defTabSz="1218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7pPr>
      <a:lvl8pPr marL="4569601" indent="-304640" algn="l" defTabSz="1218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8pPr>
      <a:lvl9pPr marL="5178880" indent="-304640" algn="l" defTabSz="12185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0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0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39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19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00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80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960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40" algn="l" defTabSz="12185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6928" y="4408980"/>
            <a:ext cx="11279518" cy="1468248"/>
          </a:xfrm>
          <a:prstGeom prst="rect">
            <a:avLst/>
          </a:prstGeom>
        </p:spPr>
        <p:txBody>
          <a:bodyPr vert="horz" lIns="121917" tIns="60958" rIns="121917" bIns="60958" rtlCol="0" anchor="t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О РЕАЛИЗАЦИИ МЕРОПРИЯТИЙ ФЕДЕРАЛЬНОГО ПРОЕКТА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«РАЗРАБОТКА И РЕАЛИЗАЦИЯ ПРОГРАММЫ СИСТЕМНОЙ ПОДДЕРЖКИ И ПОВЫШЕНИЯ КАЧЕСТВА ЖИЗНИ ГРАЖДАН СТАРШЕГО ПОКОЛЕНИЯ «СТАРШЕЕ ПОКОЛЕНИЕ»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235" y="5924652"/>
            <a:ext cx="10620897" cy="443756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Администратор проекта: Департамент организации медицинской помощи и санаторно-курортного дела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2348" y="5561606"/>
            <a:ext cx="62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8 субъектов достигли целевого значения 2024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348" y="6209497"/>
            <a:ext cx="5136257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20 субъектов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– менее 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90%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от 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годового плана</a:t>
            </a:r>
            <a:endParaRPr lang="ru-RU" sz="1600" b="1" dirty="0">
              <a:solidFill>
                <a:srgbClr val="F03C46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2508" y="842640"/>
            <a:ext cx="11303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b="1" dirty="0">
                <a:solidFill>
                  <a:srgbClr val="F13E45"/>
                </a:solidFill>
                <a:cs typeface="Arial" panose="020B0604020202020204" pitchFamily="34" charset="0"/>
              </a:rPr>
              <a:t>Целевой показатель: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лиц старше трудоспособного возраста, у которых выявлены заболевания и патологические состояния, находящихся под диспансерным наблюдением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, %</a:t>
            </a:r>
            <a:r>
              <a:rPr lang="en-US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 -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56,5</a:t>
            </a:r>
            <a:r>
              <a:rPr lang="en-US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%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в 2019 году</a:t>
            </a:r>
            <a:endParaRPr lang="ru-RU" sz="1600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088307264"/>
              </p:ext>
            </p:extLst>
          </p:nvPr>
        </p:nvGraphicFramePr>
        <p:xfrm>
          <a:off x="6338923" y="1774154"/>
          <a:ext cx="5771641" cy="4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6675526" y="4099262"/>
            <a:ext cx="2127374" cy="2172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914217">
              <a:defRPr/>
            </a:pP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Российская Федерация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0003318" y="1867880"/>
            <a:ext cx="0" cy="4680000"/>
          </a:xfrm>
          <a:prstGeom prst="line">
            <a:avLst/>
          </a:prstGeom>
          <a:ln w="12700">
            <a:solidFill>
              <a:srgbClr val="F03C46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37312" y="6270881"/>
            <a:ext cx="170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200" b="1" dirty="0" smtClean="0">
                <a:solidFill>
                  <a:srgbClr val="F03C46"/>
                </a:solidFill>
                <a:latin typeface="+mj-lt"/>
              </a:rPr>
              <a:t>56,5</a:t>
            </a:r>
            <a:endParaRPr lang="ru-RU" sz="1200" b="1" dirty="0">
              <a:solidFill>
                <a:srgbClr val="F03C46"/>
              </a:solidFill>
              <a:latin typeface="+mj-lt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530070" y="0"/>
            <a:ext cx="8460500" cy="842640"/>
          </a:xfrm>
        </p:spPr>
        <p:txBody>
          <a:bodyPr anchor="ctr"/>
          <a:lstStyle/>
          <a:p>
            <a:r>
              <a:rPr lang="ru-RU" altLang="ru-RU" dirty="0" smtClean="0"/>
              <a:t>РЕАЛИЗАЦИЯ ДИСПАНСЕРНОГО НАБЛЮДЕНИЯ</a:t>
            </a:r>
            <a:br>
              <a:rPr lang="ru-RU" altLang="ru-RU" dirty="0" smtClean="0"/>
            </a:br>
            <a:r>
              <a:rPr lang="ru-RU" altLang="ru-RU" dirty="0" smtClean="0"/>
              <a:t>ЗА ЯНВАРЬ-ИЮЛЬ </a:t>
            </a:r>
            <a:r>
              <a:rPr lang="ru-RU" altLang="ru-RU" dirty="0"/>
              <a:t>2019 </a:t>
            </a:r>
            <a:r>
              <a:rPr lang="ru-RU" altLang="ru-RU" dirty="0" smtClean="0"/>
              <a:t>ГОДА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87349313"/>
              </p:ext>
            </p:extLst>
          </p:nvPr>
        </p:nvGraphicFramePr>
        <p:xfrm>
          <a:off x="371260" y="1842904"/>
          <a:ext cx="6201420" cy="371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9300" y="5906030"/>
            <a:ext cx="62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57 субъектов работают в соответствии с планом 2019 года</a:t>
            </a:r>
          </a:p>
        </p:txBody>
      </p:sp>
    </p:spTree>
    <p:extLst>
      <p:ext uri="{BB962C8B-B14F-4D97-AF65-F5344CB8AC3E}">
        <p14:creationId xmlns:p14="http://schemas.microsoft.com/office/powerpoint/2010/main" val="41922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2348" y="5561606"/>
            <a:ext cx="62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41 субъектов </a:t>
            </a:r>
            <a:r>
              <a:rPr lang="ru-RU" sz="1600" b="1" dirty="0">
                <a:solidFill>
                  <a:srgbClr val="67CA5A"/>
                </a:solidFill>
                <a:latin typeface="Arial"/>
              </a:rPr>
              <a:t>– </a:t>
            </a: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равно или более 58,3</a:t>
            </a:r>
            <a:r>
              <a:rPr lang="en-US" sz="1600" b="1" dirty="0">
                <a:solidFill>
                  <a:srgbClr val="67CA5A"/>
                </a:solidFill>
                <a:latin typeface="Arial"/>
              </a:rPr>
              <a:t>%</a:t>
            </a:r>
            <a:endParaRPr lang="ru-RU" sz="1600" b="1" dirty="0" smtClean="0">
              <a:solidFill>
                <a:srgbClr val="67CA5A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348" y="5900160"/>
            <a:ext cx="5136257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44 субъектов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– менее </a:t>
            </a:r>
            <a:r>
              <a:rPr lang="en-US" sz="1600" b="1" dirty="0" smtClean="0">
                <a:solidFill>
                  <a:srgbClr val="F03C46"/>
                </a:solidFill>
                <a:latin typeface="Arial"/>
              </a:rPr>
              <a:t>58,3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%</a:t>
            </a:r>
            <a:endParaRPr lang="ru-RU" sz="1600" b="1" dirty="0">
              <a:solidFill>
                <a:srgbClr val="F03C46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2508" y="842640"/>
            <a:ext cx="11303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b="1" dirty="0">
                <a:solidFill>
                  <a:srgbClr val="F13E45"/>
                </a:solidFill>
                <a:cs typeface="Arial" panose="020B0604020202020204" pitchFamily="34" charset="0"/>
              </a:rPr>
              <a:t>Целевой показатель: 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Доля граждан трудоспособного возраста из групп риска, проживающих в организациях социального обслуживания, вакцинированных </a:t>
            </a:r>
            <a:r>
              <a:rPr lang="ru-RU" sz="1600" dirty="0" err="1">
                <a:solidFill>
                  <a:srgbClr val="F13E45"/>
                </a:solidFill>
                <a:cs typeface="Arial" panose="020B0604020202020204" pitchFamily="34" charset="0"/>
              </a:rPr>
              <a:t>противопневмококковой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 вакциной,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% </a:t>
            </a:r>
            <a:r>
              <a:rPr lang="en-US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95</a:t>
            </a:r>
            <a:r>
              <a:rPr lang="en-US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513927327"/>
              </p:ext>
            </p:extLst>
          </p:nvPr>
        </p:nvGraphicFramePr>
        <p:xfrm>
          <a:off x="6338923" y="1774155"/>
          <a:ext cx="5771641" cy="474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6659484" y="4034420"/>
            <a:ext cx="2127374" cy="2172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914217">
              <a:defRPr/>
            </a:pP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Российская Федерация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0759589" y="1911655"/>
            <a:ext cx="0" cy="4680000"/>
          </a:xfrm>
          <a:prstGeom prst="line">
            <a:avLst/>
          </a:prstGeom>
          <a:ln w="12700">
            <a:solidFill>
              <a:srgbClr val="F03C46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59589" y="6158104"/>
            <a:ext cx="170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1200" b="1" dirty="0" smtClean="0">
                <a:solidFill>
                  <a:srgbClr val="F03C46"/>
                </a:solidFill>
                <a:latin typeface="+mj-lt"/>
              </a:rPr>
              <a:t>95</a:t>
            </a:r>
            <a:endParaRPr lang="ru-RU" sz="1200" b="1" dirty="0">
              <a:solidFill>
                <a:srgbClr val="F03C46"/>
              </a:solidFill>
              <a:latin typeface="+mj-lt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530070" y="0"/>
            <a:ext cx="8460500" cy="842640"/>
          </a:xfrm>
        </p:spPr>
        <p:txBody>
          <a:bodyPr anchor="ctr"/>
          <a:lstStyle/>
          <a:p>
            <a:r>
              <a:rPr lang="ru-RU" altLang="ru-RU" dirty="0" smtClean="0"/>
              <a:t>ВАКЦИНАЦИЯ ПРОТИВ ПНЕВМОКОККОВОЙ ИНФЕКЦИИ</a:t>
            </a:r>
            <a:br>
              <a:rPr lang="ru-RU" altLang="ru-RU" dirty="0" smtClean="0"/>
            </a:br>
            <a:r>
              <a:rPr lang="ru-RU" altLang="ru-RU" dirty="0" smtClean="0"/>
              <a:t>ЗА ЯНВАРЬ-ИЮЛЬ </a:t>
            </a:r>
            <a:r>
              <a:rPr lang="ru-RU" altLang="ru-RU" dirty="0"/>
              <a:t>2019 </a:t>
            </a:r>
            <a:r>
              <a:rPr lang="ru-RU" altLang="ru-RU" dirty="0" smtClean="0"/>
              <a:t>ГОДА (ВАКЦИНИРОВАНО ЛИЦ)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33120578"/>
              </p:ext>
            </p:extLst>
          </p:nvPr>
        </p:nvGraphicFramePr>
        <p:xfrm>
          <a:off x="302508" y="1729642"/>
          <a:ext cx="6293277" cy="365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2347" y="6177237"/>
            <a:ext cx="5598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(при этом в 35 субъектах вакцинация не началась)</a:t>
            </a:r>
            <a:endParaRPr lang="ru-RU" sz="1600" b="1" dirty="0">
              <a:solidFill>
                <a:srgbClr val="F03C4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2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8143" t="2556" r="4220" b="19897"/>
          <a:stretch/>
        </p:blipFill>
        <p:spPr>
          <a:xfrm>
            <a:off x="1251283" y="1479923"/>
            <a:ext cx="9554400" cy="4922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3400" t="11264" r="59146" b="72922"/>
          <a:stretch/>
        </p:blipFill>
        <p:spPr>
          <a:xfrm>
            <a:off x="268357" y="1333500"/>
            <a:ext cx="1436204" cy="1063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12542" r="71941" b="80767"/>
          <a:stretch/>
        </p:blipFill>
        <p:spPr>
          <a:xfrm>
            <a:off x="843273" y="1442289"/>
            <a:ext cx="1644416" cy="1097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939" y="1344915"/>
            <a:ext cx="731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Вакцинация против пневмококка не начата в </a:t>
            </a:r>
            <a:r>
              <a:rPr lang="ru-RU" b="1" dirty="0" smtClean="0"/>
              <a:t>35 регионах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dirty="0"/>
              <a:t>Целевой показатель по РФ – </a:t>
            </a:r>
            <a:r>
              <a:rPr lang="ru-RU" b="1" dirty="0" smtClean="0"/>
              <a:t>95%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30070" y="0"/>
            <a:ext cx="8460500" cy="842640"/>
          </a:xfrm>
        </p:spPr>
        <p:txBody>
          <a:bodyPr anchor="ctr"/>
          <a:lstStyle/>
          <a:p>
            <a:r>
              <a:rPr lang="ru-RU" altLang="ru-RU" dirty="0" smtClean="0"/>
              <a:t>ВАКЦИНАЦИЯ ПРОТИВ ПНЕВМОКОККОВОЙ ИНФЕКЦИИ</a:t>
            </a:r>
            <a:br>
              <a:rPr lang="ru-RU" altLang="ru-RU" dirty="0" smtClean="0"/>
            </a:br>
            <a:r>
              <a:rPr lang="ru-RU" altLang="ru-RU" dirty="0" smtClean="0"/>
              <a:t>ЗА ЯНВАРЬ-ИЮЛЬ </a:t>
            </a:r>
            <a:r>
              <a:rPr lang="ru-RU" altLang="ru-RU" dirty="0"/>
              <a:t>2019 </a:t>
            </a:r>
            <a:r>
              <a:rPr lang="ru-RU" altLang="ru-RU" dirty="0" smtClean="0"/>
              <a:t>ГОДА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C:\Users\Konstantin\Desktop\Work\28-07-19\в ночь\1200px-Blank_map_of_Russia-gra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1" y="335664"/>
            <a:ext cx="11430001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02508" y="842640"/>
            <a:ext cx="11303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b="1" dirty="0">
                <a:solidFill>
                  <a:srgbClr val="F13E45"/>
                </a:solidFill>
                <a:cs typeface="Arial" panose="020B0604020202020204" pitchFamily="34" charset="0"/>
              </a:rPr>
              <a:t>Целевой показатель: 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Доля граждан трудоспособного возраста из групп риска, проживающих в организациях социального обслуживания, вакцинированных </a:t>
            </a:r>
            <a:r>
              <a:rPr lang="ru-RU" sz="1600" dirty="0" err="1">
                <a:solidFill>
                  <a:srgbClr val="F13E45"/>
                </a:solidFill>
                <a:cs typeface="Arial" panose="020B0604020202020204" pitchFamily="34" charset="0"/>
              </a:rPr>
              <a:t>противопневмококковой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 вакциной,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% </a:t>
            </a:r>
            <a:r>
              <a:rPr lang="en-US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95</a:t>
            </a:r>
            <a:r>
              <a:rPr lang="en-US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530070" y="0"/>
            <a:ext cx="8460500" cy="842640"/>
          </a:xfrm>
        </p:spPr>
        <p:txBody>
          <a:bodyPr anchor="ctr"/>
          <a:lstStyle/>
          <a:p>
            <a:r>
              <a:rPr lang="ru-RU" altLang="ru-RU" dirty="0" smtClean="0"/>
              <a:t>ВАКЦИНАЦИЯ ПРОТИВ ПНЕВМОКОККОВОЙ ИНФЕКЦИИ</a:t>
            </a:r>
            <a:br>
              <a:rPr lang="ru-RU" altLang="ru-RU" dirty="0" smtClean="0"/>
            </a:br>
            <a:r>
              <a:rPr lang="ru-RU" altLang="ru-RU" dirty="0" smtClean="0"/>
              <a:t>ЗА ЯНВАРЬ-ИЮЛЬ </a:t>
            </a:r>
            <a:r>
              <a:rPr lang="ru-RU" altLang="ru-RU" dirty="0"/>
              <a:t>2019 </a:t>
            </a:r>
            <a:r>
              <a:rPr lang="ru-RU" altLang="ru-RU" dirty="0" smtClean="0"/>
              <a:t>ГОДА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02508" y="1547776"/>
            <a:ext cx="10951215" cy="430604"/>
            <a:chOff x="309603" y="2066714"/>
            <a:chExt cx="10953750" cy="549006"/>
          </a:xfrm>
        </p:grpSpPr>
        <p:sp>
          <p:nvSpPr>
            <p:cNvPr id="24" name="Параллелограмм 23"/>
            <p:cNvSpPr/>
            <p:nvPr/>
          </p:nvSpPr>
          <p:spPr>
            <a:xfrm>
              <a:off x="1968362" y="2066714"/>
              <a:ext cx="3069027" cy="549006"/>
            </a:xfrm>
            <a:prstGeom prst="parallelogram">
              <a:avLst/>
            </a:prstGeom>
            <a:solidFill>
              <a:srgbClr val="F0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9603" y="2097450"/>
              <a:ext cx="10953750" cy="47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>
                <a:defRPr/>
              </a:pPr>
              <a:r>
                <a:rPr lang="ru-RU" b="1" dirty="0" smtClean="0">
                  <a:solidFill>
                    <a:srgbClr val="0070C0"/>
                  </a:solidFill>
                </a:rPr>
                <a:t>35 регионов    </a:t>
              </a:r>
              <a:r>
                <a:rPr lang="ru-RU" b="1" dirty="0" smtClean="0">
                  <a:solidFill>
                    <a:schemeClr val="bg1"/>
                  </a:solidFill>
                </a:rPr>
                <a:t>не начата вакцинация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20971" y="2082953"/>
            <a:ext cx="2689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ЦФО</a:t>
            </a:r>
          </a:p>
          <a:p>
            <a:r>
              <a:rPr lang="ru-RU" dirty="0"/>
              <a:t>Белгородская область</a:t>
            </a:r>
          </a:p>
          <a:p>
            <a:r>
              <a:rPr lang="ru-RU" dirty="0"/>
              <a:t>Брянская область</a:t>
            </a:r>
          </a:p>
          <a:p>
            <a:r>
              <a:rPr lang="ru-RU" dirty="0"/>
              <a:t>Курская область</a:t>
            </a:r>
          </a:p>
          <a:p>
            <a:r>
              <a:rPr lang="ru-RU" dirty="0"/>
              <a:t>Липецкая область</a:t>
            </a:r>
          </a:p>
          <a:p>
            <a:r>
              <a:rPr lang="ru-RU" dirty="0"/>
              <a:t>Московская область</a:t>
            </a:r>
          </a:p>
          <a:p>
            <a:r>
              <a:rPr lang="ru-RU" dirty="0"/>
              <a:t>Орловская область</a:t>
            </a:r>
          </a:p>
          <a:p>
            <a:r>
              <a:rPr lang="ru-RU" dirty="0"/>
              <a:t>Тверская область</a:t>
            </a:r>
          </a:p>
          <a:p>
            <a:r>
              <a:rPr lang="ru-RU" dirty="0"/>
              <a:t>Тульская область</a:t>
            </a:r>
          </a:p>
          <a:p>
            <a:r>
              <a:rPr lang="ru-RU" dirty="0"/>
              <a:t>Ярославская область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39272" y="2751516"/>
            <a:ext cx="3323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СФО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dirty="0"/>
              <a:t>Республика Хакасия</a:t>
            </a:r>
          </a:p>
          <a:p>
            <a:r>
              <a:rPr lang="ru-RU" dirty="0"/>
              <a:t>Алтайский край</a:t>
            </a:r>
          </a:p>
          <a:p>
            <a:r>
              <a:rPr lang="ru-RU" dirty="0"/>
              <a:t>Красноярский край</a:t>
            </a:r>
          </a:p>
          <a:p>
            <a:r>
              <a:rPr lang="ru-RU" dirty="0"/>
              <a:t>Иркутская область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34661" y="4948513"/>
            <a:ext cx="4426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СЗФО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/>
              <a:t>Вологодская область</a:t>
            </a:r>
          </a:p>
          <a:p>
            <a:r>
              <a:rPr lang="ru-RU" dirty="0"/>
              <a:t>Ленинградская область</a:t>
            </a:r>
          </a:p>
          <a:p>
            <a:r>
              <a:rPr lang="ru-RU" dirty="0"/>
              <a:t>Новгородская область</a:t>
            </a:r>
          </a:p>
          <a:p>
            <a:r>
              <a:rPr lang="ru-RU" dirty="0"/>
              <a:t>Псковская область</a:t>
            </a:r>
          </a:p>
          <a:p>
            <a:r>
              <a:rPr lang="ru-RU" dirty="0"/>
              <a:t>Ненецкий автономный округ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39272" y="4293757"/>
            <a:ext cx="38913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ДФО</a:t>
            </a:r>
          </a:p>
          <a:p>
            <a:r>
              <a:rPr lang="ru-RU" dirty="0"/>
              <a:t>Республика Саха (Якутия)</a:t>
            </a:r>
          </a:p>
          <a:p>
            <a:r>
              <a:rPr lang="ru-RU" dirty="0"/>
              <a:t>Камчатский край</a:t>
            </a:r>
          </a:p>
          <a:p>
            <a:r>
              <a:rPr lang="ru-RU" dirty="0"/>
              <a:t>Приморский край</a:t>
            </a:r>
          </a:p>
          <a:p>
            <a:r>
              <a:rPr lang="ru-RU" dirty="0"/>
              <a:t>Хабаровский край</a:t>
            </a:r>
          </a:p>
          <a:p>
            <a:r>
              <a:rPr lang="ru-RU" dirty="0"/>
              <a:t>Сахалинская область</a:t>
            </a:r>
          </a:p>
          <a:p>
            <a:r>
              <a:rPr lang="ru-RU" dirty="0"/>
              <a:t>Еврейская автономная область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39272" y="2040272"/>
            <a:ext cx="4506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УФО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/>
              <a:t>Свердловская область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547154" y="3819594"/>
            <a:ext cx="442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СКФО</a:t>
            </a:r>
            <a:endParaRPr lang="ru-RU" dirty="0"/>
          </a:p>
          <a:p>
            <a:r>
              <a:rPr lang="ru-RU" dirty="0"/>
              <a:t>Чеченская Республика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47154" y="2052770"/>
            <a:ext cx="4426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ЮФО</a:t>
            </a:r>
            <a:endParaRPr lang="ru-RU" dirty="0"/>
          </a:p>
          <a:p>
            <a:r>
              <a:rPr lang="ru-RU" dirty="0"/>
              <a:t>Республика Крым</a:t>
            </a:r>
          </a:p>
          <a:p>
            <a:r>
              <a:rPr lang="ru-RU" dirty="0"/>
              <a:t>Краснодарский край</a:t>
            </a:r>
          </a:p>
          <a:p>
            <a:r>
              <a:rPr lang="ru-RU" dirty="0"/>
              <a:t>Астраханская область</a:t>
            </a:r>
          </a:p>
          <a:p>
            <a:r>
              <a:rPr lang="ru-RU" dirty="0"/>
              <a:t>Ростовская область</a:t>
            </a:r>
          </a:p>
          <a:p>
            <a:r>
              <a:rPr lang="ru-RU" dirty="0" err="1"/>
              <a:t>г.Севастополь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47154" y="4465925"/>
            <a:ext cx="4506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ПФО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/>
              <a:t>Республика Марий Эл</a:t>
            </a:r>
          </a:p>
          <a:p>
            <a:r>
              <a:rPr lang="ru-RU" dirty="0"/>
              <a:t>Удмуртская Республика</a:t>
            </a:r>
          </a:p>
          <a:p>
            <a:r>
              <a:rPr lang="ru-RU" dirty="0"/>
              <a:t>Оренбургская область</a:t>
            </a:r>
          </a:p>
          <a:p>
            <a:r>
              <a:rPr lang="ru-RU" dirty="0"/>
              <a:t>Самарская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341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2348" y="5561606"/>
            <a:ext cx="62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60 субъектов </a:t>
            </a:r>
            <a:r>
              <a:rPr lang="ru-RU" sz="1600" b="1" dirty="0">
                <a:solidFill>
                  <a:srgbClr val="67CA5A"/>
                </a:solidFill>
                <a:latin typeface="Arial"/>
              </a:rPr>
              <a:t>– </a:t>
            </a: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равно или более 99</a:t>
            </a:r>
            <a:r>
              <a:rPr lang="en-US" sz="1600" b="1" dirty="0" smtClean="0">
                <a:solidFill>
                  <a:srgbClr val="67CA5A"/>
                </a:solidFill>
                <a:latin typeface="Arial"/>
              </a:rPr>
              <a:t>%</a:t>
            </a:r>
            <a:endParaRPr lang="ru-RU" sz="1600" b="1" dirty="0" smtClean="0">
              <a:solidFill>
                <a:srgbClr val="67CA5A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348" y="5869460"/>
            <a:ext cx="5136257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18 субъектов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– 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частичное исполнение</a:t>
            </a:r>
            <a:endParaRPr lang="ru-RU" sz="1600" b="1" dirty="0">
              <a:solidFill>
                <a:srgbClr val="F03C46"/>
              </a:solidFill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2508" y="842640"/>
            <a:ext cx="11303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b="1" dirty="0">
                <a:solidFill>
                  <a:srgbClr val="F13E45"/>
                </a:solidFill>
                <a:cs typeface="Arial" panose="020B0604020202020204" pitchFamily="34" charset="0"/>
              </a:rPr>
              <a:t>Целевой показатель: 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Доля граждан трудоспособного возраста из групп риска, проживающих в организациях социального обслуживания, вакцинированных </a:t>
            </a:r>
            <a:r>
              <a:rPr lang="ru-RU" sz="1600" dirty="0" err="1">
                <a:solidFill>
                  <a:srgbClr val="F13E45"/>
                </a:solidFill>
                <a:cs typeface="Arial" panose="020B0604020202020204" pitchFamily="34" charset="0"/>
              </a:rPr>
              <a:t>противопневмококковой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 вакциной,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% </a:t>
            </a:r>
            <a:r>
              <a:rPr lang="en-US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95</a:t>
            </a:r>
            <a:r>
              <a:rPr lang="en-US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3402874"/>
              </p:ext>
            </p:extLst>
          </p:nvPr>
        </p:nvGraphicFramePr>
        <p:xfrm>
          <a:off x="6338923" y="1564106"/>
          <a:ext cx="5771641" cy="495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6184231" y="1810674"/>
            <a:ext cx="2586584" cy="25073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914217"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Российская Федерация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530070" y="0"/>
            <a:ext cx="8460500" cy="842640"/>
          </a:xfrm>
        </p:spPr>
        <p:txBody>
          <a:bodyPr anchor="ctr"/>
          <a:lstStyle/>
          <a:p>
            <a:r>
              <a:rPr lang="ru-RU" altLang="ru-RU" dirty="0" smtClean="0"/>
              <a:t>ВАКЦИНАЦИЯ ПРОТИВ ПНЕВМОКОККОВОЙ ИНФЕКЦИИ</a:t>
            </a:r>
            <a:br>
              <a:rPr lang="ru-RU" altLang="ru-RU" dirty="0" smtClean="0"/>
            </a:br>
            <a:r>
              <a:rPr lang="ru-RU" altLang="ru-RU" dirty="0" smtClean="0"/>
              <a:t>ЗА ЯНВАРЬ-АВГУСТ </a:t>
            </a:r>
            <a:r>
              <a:rPr lang="ru-RU" altLang="ru-RU" dirty="0"/>
              <a:t>2019 </a:t>
            </a:r>
            <a:r>
              <a:rPr lang="ru-RU" altLang="ru-RU" dirty="0" smtClean="0"/>
              <a:t>ГОДА (КАССОВОЕ ИСПОЛНЕНИЕ)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25028917"/>
              </p:ext>
            </p:extLst>
          </p:nvPr>
        </p:nvGraphicFramePr>
        <p:xfrm>
          <a:off x="302508" y="1729642"/>
          <a:ext cx="6293277" cy="365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2348" y="6177237"/>
            <a:ext cx="5136257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6 субъектов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– 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нулевое кассовое исполнение</a:t>
            </a:r>
            <a:endParaRPr lang="ru-RU" sz="1600" b="1" dirty="0">
              <a:solidFill>
                <a:srgbClr val="F03C4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7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12189799" cy="685676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1820" y="842009"/>
            <a:ext cx="10507189" cy="132125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217">
              <a:defRPr/>
            </a:pPr>
            <a:r>
              <a:rPr lang="ru-RU" sz="2799" dirty="0">
                <a:solidFill>
                  <a:prstClr val="white"/>
                </a:solidFill>
                <a:latin typeface="Tahoma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5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87712"/>
              </p:ext>
            </p:extLst>
          </p:nvPr>
        </p:nvGraphicFramePr>
        <p:xfrm>
          <a:off x="1576953" y="5854264"/>
          <a:ext cx="9143999" cy="865009"/>
        </p:xfrm>
        <a:graphic>
          <a:graphicData uri="http://schemas.openxmlformats.org/drawingml/2006/table">
            <a:tbl>
              <a:tblPr firstRow="1" firstCol="1" bandRow="1"/>
              <a:tblGrid>
                <a:gridCol w="3164305"/>
                <a:gridCol w="2576095"/>
                <a:gridCol w="3403599"/>
              </a:tblGrid>
              <a:tr h="409079">
                <a:tc>
                  <a:txBody>
                    <a:bodyPr/>
                    <a:lstStyle/>
                    <a:p>
                      <a:pPr marL="238760" marR="657225" indent="288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38760" marR="657225" indent="288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B5D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 А. ГОЛИКОВА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5260" marR="455930" indent="571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РУКОВОДИТЕЛЬ</a:t>
                      </a:r>
                    </a:p>
                    <a:p>
                      <a:pPr marL="175260" marR="455930" indent="571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B5D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М</a:t>
                      </a:r>
                      <a:r>
                        <a:rPr lang="ru-RU" sz="1200" b="1" dirty="0">
                          <a:solidFill>
                            <a:srgbClr val="0B5D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А. ТОПИЛИН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2575" marR="219075" indent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АДМИНИСТРАТОР </a:t>
                      </a:r>
                      <a:endParaRPr lang="ru-RU" sz="1200" b="1" dirty="0" smtClean="0">
                        <a:solidFill>
                          <a:srgbClr val="51515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2575" marR="219075" indent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B5D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b="1" dirty="0">
                          <a:solidFill>
                            <a:srgbClr val="0B5D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В. ВОВЧЕНКО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marL="245110" indent="-2451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Председателя </a:t>
                      </a:r>
                      <a:endParaRPr lang="ru-RU" sz="1200" b="1" i="1" dirty="0" smtClean="0">
                        <a:solidFill>
                          <a:srgbClr val="51515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45110" indent="-2451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Правительства </a:t>
                      </a:r>
                      <a:r>
                        <a:rPr lang="ru-RU" sz="1200" b="1" i="1" dirty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78460" indent="260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Министр труда </a:t>
                      </a:r>
                      <a:endParaRPr lang="ru-RU" sz="1200" b="1" i="1" dirty="0" smtClean="0">
                        <a:solidFill>
                          <a:srgbClr val="51515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78460" indent="260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1" i="1" dirty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социальной защиты РФ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заместитель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1650" indent="-501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51515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Министра труда и социальной защиты РФ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457222" y="944274"/>
            <a:ext cx="3661559" cy="3602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Georgia" pitchFamily="18" charset="0"/>
                <a:cs typeface="Arial" panose="020B0604020202020204" pitchFamily="34" charset="0"/>
              </a:rPr>
              <a:t>«Финансовая поддержка семей при рождении детей»</a:t>
            </a:r>
          </a:p>
          <a:p>
            <a:pPr marL="0" indent="0" algn="ctr">
              <a:buNone/>
            </a:pPr>
            <a:endParaRPr lang="ru-RU" sz="1400" b="1" dirty="0">
              <a:latin typeface="Georgia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Georgia" pitchFamily="18" charset="0"/>
                <a:cs typeface="Arial" panose="020B0604020202020204" pitchFamily="34" charset="0"/>
              </a:rPr>
              <a:t>«Создание «яслей» - содействие занятости женщин»</a:t>
            </a:r>
          </a:p>
          <a:p>
            <a:pPr marL="0" indent="0" algn="ctr">
              <a:buNone/>
            </a:pPr>
            <a:endParaRPr lang="ru-RU" sz="1400" b="1" dirty="0">
              <a:latin typeface="Georgia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Arial" panose="020B0604020202020204" pitchFamily="34" charset="0"/>
              </a:rPr>
              <a:t>«Старшее поколение»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Georgia" pitchFamily="18" charset="0"/>
                <a:cs typeface="Arial" panose="020B0604020202020204" pitchFamily="34" charset="0"/>
              </a:rPr>
              <a:t>«Укрепление общественного здоровья»</a:t>
            </a:r>
          </a:p>
          <a:p>
            <a:pPr marL="0" indent="0" algn="ctr">
              <a:buNone/>
            </a:pPr>
            <a:endParaRPr lang="ru-RU" sz="1400" b="1" dirty="0">
              <a:latin typeface="Georgia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b="1" dirty="0">
                <a:latin typeface="Georgia" pitchFamily="18" charset="0"/>
                <a:cs typeface="Arial" panose="020B0604020202020204" pitchFamily="34" charset="0"/>
              </a:rPr>
              <a:t>«Новая физическая культура населения»</a:t>
            </a:r>
          </a:p>
          <a:p>
            <a:pPr algn="ctr"/>
            <a:endParaRPr lang="ru-RU" sz="1400" b="1" dirty="0">
              <a:latin typeface="Georgia" pitchFamily="18" charset="0"/>
            </a:endParaRPr>
          </a:p>
        </p:txBody>
      </p:sp>
      <p:grpSp>
        <p:nvGrpSpPr>
          <p:cNvPr id="11" name="Group 144901"/>
          <p:cNvGrpSpPr/>
          <p:nvPr/>
        </p:nvGrpSpPr>
        <p:grpSpPr>
          <a:xfrm>
            <a:off x="2547468" y="4504879"/>
            <a:ext cx="7086600" cy="1282200"/>
            <a:chOff x="0" y="0"/>
            <a:chExt cx="4568389" cy="810771"/>
          </a:xfrm>
        </p:grpSpPr>
        <p:pic>
          <p:nvPicPr>
            <p:cNvPr id="12" name="Picture 14198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6312" y="0"/>
              <a:ext cx="801624" cy="810768"/>
            </a:xfrm>
            <a:prstGeom prst="rect">
              <a:avLst/>
            </a:prstGeom>
          </p:spPr>
        </p:pic>
        <p:sp>
          <p:nvSpPr>
            <p:cNvPr id="13" name="Shape 3675"/>
            <p:cNvSpPr/>
            <p:nvPr/>
          </p:nvSpPr>
          <p:spPr>
            <a:xfrm>
              <a:off x="3760948" y="3340"/>
              <a:ext cx="807441" cy="807428"/>
            </a:xfrm>
            <a:custGeom>
              <a:avLst/>
              <a:gdLst/>
              <a:ahLst/>
              <a:cxnLst/>
              <a:rect l="0" t="0" r="0" b="0"/>
              <a:pathLst>
                <a:path w="807441" h="807428">
                  <a:moveTo>
                    <a:pt x="403720" y="807428"/>
                  </a:moveTo>
                  <a:cubicBezTo>
                    <a:pt x="626682" y="807428"/>
                    <a:pt x="807441" y="626682"/>
                    <a:pt x="807441" y="403720"/>
                  </a:cubicBezTo>
                  <a:cubicBezTo>
                    <a:pt x="807441" y="180747"/>
                    <a:pt x="626682" y="0"/>
                    <a:pt x="403720" y="0"/>
                  </a:cubicBezTo>
                  <a:cubicBezTo>
                    <a:pt x="180759" y="0"/>
                    <a:pt x="0" y="180747"/>
                    <a:pt x="0" y="403720"/>
                  </a:cubicBezTo>
                  <a:cubicBezTo>
                    <a:pt x="0" y="626682"/>
                    <a:pt x="180759" y="807428"/>
                    <a:pt x="403720" y="807428"/>
                  </a:cubicBez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F2F3F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4" name="Picture 14198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9600" y="0"/>
              <a:ext cx="810768" cy="810768"/>
            </a:xfrm>
            <a:prstGeom prst="rect">
              <a:avLst/>
            </a:prstGeom>
          </p:spPr>
        </p:pic>
        <p:sp>
          <p:nvSpPr>
            <p:cNvPr id="15" name="Shape 3678"/>
            <p:cNvSpPr/>
            <p:nvPr/>
          </p:nvSpPr>
          <p:spPr>
            <a:xfrm>
              <a:off x="1881548" y="3342"/>
              <a:ext cx="807441" cy="807428"/>
            </a:xfrm>
            <a:custGeom>
              <a:avLst/>
              <a:gdLst/>
              <a:ahLst/>
              <a:cxnLst/>
              <a:rect l="0" t="0" r="0" b="0"/>
              <a:pathLst>
                <a:path w="807441" h="807428">
                  <a:moveTo>
                    <a:pt x="403720" y="807428"/>
                  </a:moveTo>
                  <a:cubicBezTo>
                    <a:pt x="626682" y="807428"/>
                    <a:pt x="807441" y="626682"/>
                    <a:pt x="807441" y="403708"/>
                  </a:cubicBezTo>
                  <a:cubicBezTo>
                    <a:pt x="807441" y="180746"/>
                    <a:pt x="626682" y="0"/>
                    <a:pt x="403720" y="0"/>
                  </a:cubicBezTo>
                  <a:cubicBezTo>
                    <a:pt x="180759" y="0"/>
                    <a:pt x="0" y="180746"/>
                    <a:pt x="0" y="403708"/>
                  </a:cubicBezTo>
                  <a:cubicBezTo>
                    <a:pt x="0" y="626682"/>
                    <a:pt x="180759" y="807428"/>
                    <a:pt x="403720" y="807428"/>
                  </a:cubicBez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F2F3F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6" name="Picture 14198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10768" cy="810768"/>
            </a:xfrm>
            <a:prstGeom prst="rect">
              <a:avLst/>
            </a:prstGeom>
          </p:spPr>
        </p:pic>
        <p:sp>
          <p:nvSpPr>
            <p:cNvPr id="17" name="Shape 3699"/>
            <p:cNvSpPr/>
            <p:nvPr/>
          </p:nvSpPr>
          <p:spPr>
            <a:xfrm>
              <a:off x="2148" y="3343"/>
              <a:ext cx="807441" cy="807428"/>
            </a:xfrm>
            <a:custGeom>
              <a:avLst/>
              <a:gdLst/>
              <a:ahLst/>
              <a:cxnLst/>
              <a:rect l="0" t="0" r="0" b="0"/>
              <a:pathLst>
                <a:path w="807441" h="807428">
                  <a:moveTo>
                    <a:pt x="403720" y="807428"/>
                  </a:moveTo>
                  <a:cubicBezTo>
                    <a:pt x="626682" y="807428"/>
                    <a:pt x="807441" y="626682"/>
                    <a:pt x="807441" y="403708"/>
                  </a:cubicBezTo>
                  <a:cubicBezTo>
                    <a:pt x="807441" y="180747"/>
                    <a:pt x="626682" y="0"/>
                    <a:pt x="403720" y="0"/>
                  </a:cubicBezTo>
                  <a:cubicBezTo>
                    <a:pt x="180759" y="0"/>
                    <a:pt x="0" y="180747"/>
                    <a:pt x="0" y="403708"/>
                  </a:cubicBezTo>
                  <a:cubicBezTo>
                    <a:pt x="0" y="626682"/>
                    <a:pt x="180759" y="807428"/>
                    <a:pt x="403720" y="807428"/>
                  </a:cubicBez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F2F3F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9" name="Picture 141980"/>
          <p:cNvPicPr/>
          <p:nvPr/>
        </p:nvPicPr>
        <p:blipFill rotWithShape="1">
          <a:blip r:embed="rId6" cstate="print"/>
          <a:srcRect l="42398" t="48030" r="-885" b="18474"/>
          <a:stretch/>
        </p:blipFill>
        <p:spPr>
          <a:xfrm>
            <a:off x="6118781" y="779243"/>
            <a:ext cx="4431233" cy="3642214"/>
          </a:xfrm>
          <a:prstGeom prst="rect">
            <a:avLst/>
          </a:prstGeom>
        </p:spPr>
      </p:pic>
      <p:pic>
        <p:nvPicPr>
          <p:cNvPr id="20" name="Picture 141980"/>
          <p:cNvPicPr/>
          <p:nvPr/>
        </p:nvPicPr>
        <p:blipFill rotWithShape="1">
          <a:blip r:embed="rId6" cstate="print"/>
          <a:srcRect l="-828" t="48030" r="91300" b="18474"/>
          <a:stretch/>
        </p:blipFill>
        <p:spPr>
          <a:xfrm>
            <a:off x="1793002" y="769727"/>
            <a:ext cx="764680" cy="3709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222" y="0"/>
            <a:ext cx="8879937" cy="855567"/>
          </a:xfrm>
        </p:spPr>
        <p:txBody>
          <a:bodyPr anchor="ctr"/>
          <a:lstStyle/>
          <a:p>
            <a:r>
              <a:rPr lang="ru-RU" dirty="0" smtClean="0"/>
              <a:t>НАЦИОНАЛЬНЫЙ ПРОЕКТ «ДЕМОГРАФИЯ»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5467" y="3191933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Минздрав России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465" y="2489200"/>
            <a:ext cx="1684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Минздрав России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2499799" y="0"/>
            <a:ext cx="9323899" cy="822302"/>
          </a:xfrm>
        </p:spPr>
        <p:txBody>
          <a:bodyPr anchor="ctr"/>
          <a:lstStyle/>
          <a:p>
            <a:r>
              <a:rPr lang="ru-RU" altLang="ru-RU" dirty="0" smtClean="0"/>
              <a:t>ЗАДАЧИ ФЕДЕРАЛЬНОГО ПРОЕКТА «СТАРШЕЕ ПОКОЛЕНИЕ»</a:t>
            </a:r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1465" y="1425396"/>
            <a:ext cx="8565270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периода активного долголетия и продолжительности здоровой жизни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1464" y="2153371"/>
            <a:ext cx="8565271" cy="1754326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долговременного ухода за гражданами пожилого возраста и инвалидами, как составной части мероприятий, направленных на развитие и поддержание функциональных способностей граждан старшего поколения, включающей сбалансированные социальное обслуживание и медицинскую помощь на дому, в полустационарной и стационарной форме с привлечением патронажной службы и сиделок, а также поддержку семейного ухода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464" y="3989341"/>
            <a:ext cx="8565271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приведению в субъектах Российской Федерации организаций социального обслуживания в надлежащее состояние, а также ликвидации очередей в них</a:t>
            </a:r>
          </a:p>
        </p:txBody>
      </p:sp>
      <p:sp>
        <p:nvSpPr>
          <p:cNvPr id="6" name="Овал 5"/>
          <p:cNvSpPr/>
          <p:nvPr/>
        </p:nvSpPr>
        <p:spPr>
          <a:xfrm>
            <a:off x="351902" y="1571170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351902" y="2850511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351902" y="4270983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465" y="4994314"/>
            <a:ext cx="8565270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 по профессиональному обучению и дополнительному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профессиональному образованию лиц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</a:p>
        </p:txBody>
      </p:sp>
      <p:sp>
        <p:nvSpPr>
          <p:cNvPr id="10" name="Овал 9"/>
          <p:cNvSpPr/>
          <p:nvPr/>
        </p:nvSpPr>
        <p:spPr>
          <a:xfrm>
            <a:off x="351902" y="5275956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1494" y="2275582"/>
            <a:ext cx="2160000" cy="765315"/>
          </a:xfrm>
          <a:prstGeom prst="rect">
            <a:avLst/>
          </a:prstGeom>
        </p:spPr>
      </p:pic>
      <p:pic>
        <p:nvPicPr>
          <p:cNvPr id="13" name="Picture 4" descr="ÐÐ°ÑÑÐ¸Ð½ÐºÐ¸ Ð¿Ð¾ Ð·Ð°Ð¿ÑÐ¾ÑÑ Ð»Ð¾Ð³Ð¾ÑÐ¸Ð¿ Ð¼Ð¸Ð½ÑÑÑ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494" y="4666354"/>
            <a:ext cx="2160000" cy="5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авая фигурная скобка 13"/>
          <p:cNvSpPr/>
          <p:nvPr/>
        </p:nvSpPr>
        <p:spPr>
          <a:xfrm>
            <a:off x="9556338" y="3989341"/>
            <a:ext cx="209316" cy="1928303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9556251" y="1431923"/>
            <a:ext cx="209402" cy="2475774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2499799" y="-1"/>
            <a:ext cx="9323899" cy="795989"/>
          </a:xfrm>
        </p:spPr>
        <p:txBody>
          <a:bodyPr anchor="ctr"/>
          <a:lstStyle/>
          <a:p>
            <a:r>
              <a:rPr lang="ru-RU" altLang="ru-RU" dirty="0" smtClean="0"/>
              <a:t>ОСНОВНЫЕ НАПРАВЛЕНИЯ РАБОТЫ ПО ФЕДЕРАЛЬНОМУ ПРОЕКТУ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4577" y="857729"/>
            <a:ext cx="10731480" cy="576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показатель: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госпитализации на геронтологические койки лиц старше 60 лет на 10 тыс. населения соответствующего возраста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4577" y="1452840"/>
            <a:ext cx="10731480" cy="576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Целевой показатель: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Охват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 старше трудоспособного возраста профилактическими осмотрами, включая диспансеризацию, %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4577" y="2047951"/>
            <a:ext cx="10731480" cy="576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Целевой показатель: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 старше трудоспособного возраста, у которых выявлены заболевания и патологические состояния, находящихся под диспансерным наблюдением, 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577" y="5565728"/>
            <a:ext cx="10731480" cy="576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дополнительных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скринингов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 старше 65 лет, проживающих в сельской местности, на выявление отдельных социально-значимых неинфекционных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заболеваний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4577" y="2643062"/>
            <a:ext cx="10731480" cy="576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вакцинации против пневмококковой инфекции граждан старше трудоспособного возраста из групп риска, проживающих в организациях социального обслуживания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577" y="5186617"/>
            <a:ext cx="10731480" cy="360000"/>
          </a:xfrm>
          <a:prstGeom prst="rect">
            <a:avLst/>
          </a:prstGeom>
          <a:solidFill>
            <a:schemeClr val="bg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квалифицированных кадров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4577" y="4807506"/>
            <a:ext cx="10731480" cy="360000"/>
          </a:xfrm>
          <a:prstGeom prst="rect">
            <a:avLst/>
          </a:prstGeom>
          <a:solidFill>
            <a:schemeClr val="bg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плана профилактики падений и переломов, когнитивных нарушений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4577" y="4428395"/>
            <a:ext cx="10731480" cy="360000"/>
          </a:xfrm>
          <a:prstGeom prst="rect">
            <a:avLst/>
          </a:prstGeom>
          <a:solidFill>
            <a:schemeClr val="bg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клинических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рекомендаций и методических материалов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4577" y="6160841"/>
            <a:ext cx="10731480" cy="360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системы долговременного ухода в регионах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7013" y="3289996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7013" y="6153126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flipH="1">
            <a:off x="722122" y="857730"/>
            <a:ext cx="137120" cy="5283998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flipH="1">
            <a:off x="722122" y="6141728"/>
            <a:ext cx="146036" cy="431999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4577" y="3238173"/>
            <a:ext cx="10731480" cy="576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Разработка, принятие и начало реализации региональных программ, включающих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увеличению периода активного долголетия и продолжительности здоровой жизни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4577" y="3833284"/>
            <a:ext cx="10731480" cy="576000"/>
          </a:xfrm>
          <a:prstGeom prst="rect">
            <a:avLst/>
          </a:prstGeom>
          <a:solidFill>
            <a:schemeClr val="accent2">
              <a:alpha val="25098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региональных гериатрических центров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геронтологических отделений,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помощь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 граждане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 трудоспособного возраста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5068" y="1"/>
            <a:ext cx="8862091" cy="887358"/>
          </a:xfrm>
        </p:spPr>
        <p:txBody>
          <a:bodyPr anchor="ctr"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КОНТРОЛЬНЫЕ ТОЧКИ </a:t>
            </a:r>
            <a:r>
              <a:rPr lang="ru-RU" altLang="ru-RU" dirty="0"/>
              <a:t>ФЕДЕРАЛЬНОГО ПРОЕКТА «РАЗРАБОТКА И РЕАЛИЗАЦИЯ ПРОГРАММЫ СИСТЕМНОЙ ПОДДЕРЖКИ И ПОВЫШЕНИЯ КАЧЕСТВА ЖИЗНИ ГРАЖДАН СТАРШЕГО ПОКОЛЕНИЯ «СТАРШЕЕ ПОКОЛЕНИЕ»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7F83892-5E89-3F4F-B33E-17EEF77D4089}"/>
              </a:ext>
            </a:extLst>
          </p:cNvPr>
          <p:cNvSpPr txBox="1"/>
          <p:nvPr/>
        </p:nvSpPr>
        <p:spPr>
          <a:xfrm>
            <a:off x="4185884" y="595374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  <a:cs typeface="Arial" panose="020B0604020202020204" pitchFamily="34" charset="0"/>
              </a:rPr>
              <a:t>31</a:t>
            </a:r>
            <a:r>
              <a:rPr lang="en-US" sz="105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70C0"/>
                </a:solidFill>
                <a:cs typeface="Arial" panose="020B0604020202020204" pitchFamily="34" charset="0"/>
              </a:rPr>
              <a:t>октября 2019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57B381E-CFFA-C446-86B5-659B25CD57D6}"/>
              </a:ext>
            </a:extLst>
          </p:cNvPr>
          <p:cNvSpPr txBox="1"/>
          <p:nvPr/>
        </p:nvSpPr>
        <p:spPr>
          <a:xfrm>
            <a:off x="6421807" y="595374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  <a:cs typeface="Arial" panose="020B0604020202020204" pitchFamily="34" charset="0"/>
              </a:rPr>
              <a:t>1 декабря 2019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32D1A7-2095-E041-8CB7-1E8ED8CD568C}"/>
              </a:ext>
            </a:extLst>
          </p:cNvPr>
          <p:cNvSpPr txBox="1"/>
          <p:nvPr/>
        </p:nvSpPr>
        <p:spPr>
          <a:xfrm>
            <a:off x="8509156" y="5943226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070C0"/>
                </a:solidFill>
                <a:cs typeface="Arial" panose="020B0604020202020204" pitchFamily="34" charset="0"/>
              </a:rPr>
              <a:t>10 декабря 2019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E35D674-34D3-7545-A3CF-F2B06212FB6A}"/>
              </a:ext>
            </a:extLst>
          </p:cNvPr>
          <p:cNvSpPr txBox="1"/>
          <p:nvPr/>
        </p:nvSpPr>
        <p:spPr>
          <a:xfrm>
            <a:off x="6515957" y="4780074"/>
            <a:ext cx="199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В 7 субъектах Российской Федерации созданы региональные </a:t>
            </a:r>
            <a:r>
              <a:rPr lang="ru-RU" sz="900" b="1" dirty="0" err="1">
                <a:solidFill>
                  <a:prstClr val="black"/>
                </a:solidFill>
                <a:cs typeface="Arial" panose="020B0604020202020204" pitchFamily="34" charset="0"/>
              </a:rPr>
              <a:t>гериатрические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b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центры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ABE06BD-73A1-C744-A57D-8B10EEB7BAA8}"/>
              </a:ext>
            </a:extLst>
          </p:cNvPr>
          <p:cNvSpPr txBox="1"/>
          <p:nvPr/>
        </p:nvSpPr>
        <p:spPr>
          <a:xfrm>
            <a:off x="8534228" y="4774643"/>
            <a:ext cx="28029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Разработаны</a:t>
            </a:r>
          </a:p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программы для скрининга лиц старше 65 лет, проживающих в сельской местности, на выявление отдельных социально-значимых неинфекционных заболеваний, оказывающих вклад </a:t>
            </a:r>
            <a:b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в структуру смертности населения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0532C8F-A09E-EE4F-AE01-F0DA0C80FBB6}"/>
              </a:ext>
            </a:extLst>
          </p:cNvPr>
          <p:cNvSpPr txBox="1"/>
          <p:nvPr/>
        </p:nvSpPr>
        <p:spPr>
          <a:xfrm>
            <a:off x="4274481" y="4784270"/>
            <a:ext cx="202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Подготовлены </a:t>
            </a:r>
          </a:p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изменения в форму федерального статистического наблюдения №30 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8384A022-B1B8-034E-AD80-E22D0255FB3D}"/>
              </a:ext>
            </a:extLst>
          </p:cNvPr>
          <p:cNvCxnSpPr/>
          <p:nvPr/>
        </p:nvCxnSpPr>
        <p:spPr>
          <a:xfrm>
            <a:off x="330776" y="5876843"/>
            <a:ext cx="10732429" cy="3653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84"/>
          <p:cNvGrpSpPr/>
          <p:nvPr/>
        </p:nvGrpSpPr>
        <p:grpSpPr>
          <a:xfrm>
            <a:off x="6174303" y="4843525"/>
            <a:ext cx="251281" cy="1328834"/>
            <a:chOff x="977895" y="1695356"/>
            <a:chExt cx="214781" cy="1135813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white"/>
                </a:solidFill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" name="Группа 285"/>
          <p:cNvGrpSpPr/>
          <p:nvPr/>
        </p:nvGrpSpPr>
        <p:grpSpPr>
          <a:xfrm>
            <a:off x="3998657" y="4843525"/>
            <a:ext cx="251281" cy="1328834"/>
            <a:chOff x="977895" y="1695356"/>
            <a:chExt cx="214781" cy="1135813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white"/>
                </a:solidFill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noFill/>
            <a:ln w="9525" cap="flat">
              <a:solidFill>
                <a:srgbClr val="0070C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" name="Группа 286"/>
          <p:cNvGrpSpPr/>
          <p:nvPr/>
        </p:nvGrpSpPr>
        <p:grpSpPr>
          <a:xfrm>
            <a:off x="433950" y="4840940"/>
            <a:ext cx="251281" cy="1328834"/>
            <a:chOff x="977895" y="1695356"/>
            <a:chExt cx="214781" cy="1135813"/>
          </a:xfrm>
          <a:solidFill>
            <a:srgbClr val="FF0000"/>
          </a:solidFill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white"/>
                </a:solidFill>
              </a:endParaRPr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grpFill/>
            <a:ln w="9525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Группа 91"/>
          <p:cNvGrpSpPr/>
          <p:nvPr/>
        </p:nvGrpSpPr>
        <p:grpSpPr>
          <a:xfrm>
            <a:off x="330776" y="2732681"/>
            <a:ext cx="11390629" cy="1845956"/>
            <a:chOff x="330776" y="3152827"/>
            <a:chExt cx="11390629" cy="18459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291C8B0-CEBE-A648-A645-CEF309B445E6}"/>
                </a:ext>
              </a:extLst>
            </p:cNvPr>
            <p:cNvSpPr txBox="1"/>
            <p:nvPr/>
          </p:nvSpPr>
          <p:spPr>
            <a:xfrm>
              <a:off x="626820" y="3195840"/>
              <a:ext cx="2264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rgbClr val="44546A">
                      <a:lumMod val="50000"/>
                    </a:srgbClr>
                  </a:solidFill>
                  <a:cs typeface="Arial" panose="020B0604020202020204" pitchFamily="34" charset="0"/>
                </a:rPr>
                <a:t>Внесены изменения </a:t>
              </a:r>
            </a:p>
            <a:p>
              <a:r>
                <a:rPr lang="ru-RU" sz="900" b="1" dirty="0">
                  <a:solidFill>
                    <a:srgbClr val="44546A">
                      <a:lumMod val="50000"/>
                    </a:srgbClr>
                  </a:solidFill>
                  <a:cs typeface="Arial" panose="020B0604020202020204" pitchFamily="34" charset="0"/>
                </a:rPr>
                <a:t>в Порядки проведения профилактических медицинских осмотров и диспансеризации взрослого (приказ Минздрава России от 13.03.2019 № 124н, зарегистрирован  в Минюсте России 24.04.2019 № 54470)</a:t>
              </a:r>
            </a:p>
          </p:txBody>
        </p:sp>
        <p:grpSp>
          <p:nvGrpSpPr>
            <p:cNvPr id="10" name="Группа 37"/>
            <p:cNvGrpSpPr/>
            <p:nvPr/>
          </p:nvGrpSpPr>
          <p:grpSpPr>
            <a:xfrm>
              <a:off x="330776" y="3429521"/>
              <a:ext cx="11254326" cy="1341806"/>
              <a:chOff x="583662" y="3308223"/>
              <a:chExt cx="11254326" cy="1341806"/>
            </a:xfrm>
          </p:grpSpPr>
          <p:cxnSp>
            <p:nvCxnSpPr>
              <p:cNvPr id="6" name="Прямая со стрелкой 5">
                <a:extLst>
                  <a:ext uri="{FF2B5EF4-FFF2-40B4-BE49-F238E27FC236}">
                    <a16:creationId xmlns:a16="http://schemas.microsoft.com/office/drawing/2014/main" xmlns="" id="{8384A022-B1B8-034E-AD80-E22D0255FB3D}"/>
                  </a:ext>
                </a:extLst>
              </p:cNvPr>
              <p:cNvCxnSpPr/>
              <p:nvPr/>
            </p:nvCxnSpPr>
            <p:spPr>
              <a:xfrm flipV="1">
                <a:off x="583662" y="4341541"/>
                <a:ext cx="11254326" cy="12972"/>
              </a:xfrm>
              <a:prstGeom prst="straightConnector1">
                <a:avLst/>
              </a:prstGeom>
              <a:noFill/>
              <a:ln w="9525" cap="flat">
                <a:solidFill>
                  <a:srgbClr val="F13E45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1" name="Группа 36"/>
              <p:cNvGrpSpPr/>
              <p:nvPr/>
            </p:nvGrpSpPr>
            <p:grpSpPr>
              <a:xfrm>
                <a:off x="705950" y="3308223"/>
                <a:ext cx="8953866" cy="1341806"/>
                <a:chOff x="705950" y="3308223"/>
                <a:chExt cx="8953866" cy="1341806"/>
              </a:xfrm>
            </p:grpSpPr>
            <p:grpSp>
              <p:nvGrpSpPr>
                <p:cNvPr id="12" name="Группа 236"/>
                <p:cNvGrpSpPr/>
                <p:nvPr/>
              </p:nvGrpSpPr>
              <p:grpSpPr>
                <a:xfrm>
                  <a:off x="7232888" y="3321195"/>
                  <a:ext cx="251281" cy="1328834"/>
                  <a:chOff x="977895" y="1695356"/>
                  <a:chExt cx="214781" cy="1135813"/>
                </a:xfrm>
              </p:grpSpPr>
              <p:sp>
                <p:nvSpPr>
                  <p:cNvPr id="21" name="Овал 20">
                    <a:extLst>
                      <a:ext uri="{FF2B5EF4-FFF2-40B4-BE49-F238E27FC236}">
                        <a16:creationId xmlns:a16="http://schemas.microsoft.com/office/drawing/2014/main" xmlns="" id="{1CFF16BF-C1B0-C640-80A5-2ED7402B916D}"/>
                      </a:ext>
                    </a:extLst>
                  </p:cNvPr>
                  <p:cNvSpPr/>
                  <p:nvPr/>
                </p:nvSpPr>
                <p:spPr>
                  <a:xfrm>
                    <a:off x="977895" y="2471188"/>
                    <a:ext cx="214781" cy="214781"/>
                  </a:xfrm>
                  <a:prstGeom prst="ellipse">
                    <a:avLst/>
                  </a:prstGeom>
                  <a:noFill/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tlCol="0" anchor="ctr"/>
                  <a:lstStyle/>
                  <a:p>
                    <a:pPr algn="ctr"/>
                    <a:endParaRPr lang="ru-RU" sz="105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>
                    <a:off x="1084154" y="1695356"/>
                    <a:ext cx="0" cy="1135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3" name="Группа 237"/>
                <p:cNvGrpSpPr/>
                <p:nvPr/>
              </p:nvGrpSpPr>
              <p:grpSpPr>
                <a:xfrm>
                  <a:off x="5057242" y="3321195"/>
                  <a:ext cx="251281" cy="1328834"/>
                  <a:chOff x="977895" y="1695356"/>
                  <a:chExt cx="214781" cy="1135813"/>
                </a:xfrm>
              </p:grpSpPr>
              <p:sp>
                <p:nvSpPr>
                  <p:cNvPr id="19" name="Овал 18">
                    <a:extLst>
                      <a:ext uri="{FF2B5EF4-FFF2-40B4-BE49-F238E27FC236}">
                        <a16:creationId xmlns:a16="http://schemas.microsoft.com/office/drawing/2014/main" xmlns="" id="{1CFF16BF-C1B0-C640-80A5-2ED7402B916D}"/>
                      </a:ext>
                    </a:extLst>
                  </p:cNvPr>
                  <p:cNvSpPr/>
                  <p:nvPr/>
                </p:nvSpPr>
                <p:spPr>
                  <a:xfrm>
                    <a:off x="977895" y="2471188"/>
                    <a:ext cx="214781" cy="214781"/>
                  </a:xfrm>
                  <a:prstGeom prst="ellipse">
                    <a:avLst/>
                  </a:prstGeom>
                  <a:solidFill>
                    <a:srgbClr val="F13E45"/>
                  </a:solidFill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tlCol="0" anchor="ctr"/>
                  <a:lstStyle/>
                  <a:p>
                    <a:pPr algn="ctr"/>
                    <a:endParaRPr lang="ru-RU" sz="105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1084154" y="1695356"/>
                    <a:ext cx="0" cy="1135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4" name="Группа 238"/>
                <p:cNvGrpSpPr/>
                <p:nvPr/>
              </p:nvGrpSpPr>
              <p:grpSpPr>
                <a:xfrm>
                  <a:off x="2881596" y="3321195"/>
                  <a:ext cx="251281" cy="1328834"/>
                  <a:chOff x="977895" y="1695356"/>
                  <a:chExt cx="214781" cy="1135813"/>
                </a:xfrm>
              </p:grpSpPr>
              <p:sp>
                <p:nvSpPr>
                  <p:cNvPr id="17" name="Овал 16">
                    <a:extLst>
                      <a:ext uri="{FF2B5EF4-FFF2-40B4-BE49-F238E27FC236}">
                        <a16:creationId xmlns:a16="http://schemas.microsoft.com/office/drawing/2014/main" xmlns="" id="{1CFF16BF-C1B0-C640-80A5-2ED7402B916D}"/>
                      </a:ext>
                    </a:extLst>
                  </p:cNvPr>
                  <p:cNvSpPr/>
                  <p:nvPr/>
                </p:nvSpPr>
                <p:spPr>
                  <a:xfrm>
                    <a:off x="977895" y="2471188"/>
                    <a:ext cx="214781" cy="214781"/>
                  </a:xfrm>
                  <a:prstGeom prst="ellipse">
                    <a:avLst/>
                  </a:prstGeom>
                  <a:solidFill>
                    <a:srgbClr val="F13E45"/>
                  </a:solidFill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tlCol="0" anchor="ctr"/>
                  <a:lstStyle/>
                  <a:p>
                    <a:pPr algn="ctr"/>
                    <a:endParaRPr lang="ru-RU" sz="105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>
                    <a:off x="1084154" y="1695356"/>
                    <a:ext cx="0" cy="1135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5" name="Группа 239"/>
                <p:cNvGrpSpPr/>
                <p:nvPr/>
              </p:nvGrpSpPr>
              <p:grpSpPr>
                <a:xfrm>
                  <a:off x="705950" y="3321195"/>
                  <a:ext cx="251281" cy="1328834"/>
                  <a:chOff x="977895" y="1695356"/>
                  <a:chExt cx="214781" cy="1135813"/>
                </a:xfrm>
              </p:grpSpPr>
              <p:sp>
                <p:nvSpPr>
                  <p:cNvPr id="15" name="Овал 14">
                    <a:extLst>
                      <a:ext uri="{FF2B5EF4-FFF2-40B4-BE49-F238E27FC236}">
                        <a16:creationId xmlns:a16="http://schemas.microsoft.com/office/drawing/2014/main" xmlns="" id="{1CFF16BF-C1B0-C640-80A5-2ED7402B916D}"/>
                      </a:ext>
                    </a:extLst>
                  </p:cNvPr>
                  <p:cNvSpPr/>
                  <p:nvPr/>
                </p:nvSpPr>
                <p:spPr>
                  <a:xfrm>
                    <a:off x="977895" y="2471188"/>
                    <a:ext cx="214781" cy="214781"/>
                  </a:xfrm>
                  <a:prstGeom prst="ellipse">
                    <a:avLst/>
                  </a:prstGeom>
                  <a:solidFill>
                    <a:srgbClr val="F13E45"/>
                  </a:solidFill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tlCol="0" anchor="ctr"/>
                  <a:lstStyle/>
                  <a:p>
                    <a:pPr algn="ctr"/>
                    <a:endParaRPr lang="ru-RU" sz="105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1084154" y="1695356"/>
                    <a:ext cx="0" cy="1135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26" name="Группа 240"/>
                <p:cNvGrpSpPr/>
                <p:nvPr/>
              </p:nvGrpSpPr>
              <p:grpSpPr>
                <a:xfrm>
                  <a:off x="9408535" y="3308223"/>
                  <a:ext cx="251281" cy="1328834"/>
                  <a:chOff x="977895" y="1695356"/>
                  <a:chExt cx="214781" cy="1135813"/>
                </a:xfrm>
              </p:grpSpPr>
              <p:sp>
                <p:nvSpPr>
                  <p:cNvPr id="13" name="Овал 12">
                    <a:extLst>
                      <a:ext uri="{FF2B5EF4-FFF2-40B4-BE49-F238E27FC236}">
                        <a16:creationId xmlns:a16="http://schemas.microsoft.com/office/drawing/2014/main" xmlns="" id="{1CFF16BF-C1B0-C640-80A5-2ED7402B916D}"/>
                      </a:ext>
                    </a:extLst>
                  </p:cNvPr>
                  <p:cNvSpPr/>
                  <p:nvPr/>
                </p:nvSpPr>
                <p:spPr>
                  <a:xfrm>
                    <a:off x="977895" y="2471188"/>
                    <a:ext cx="214781" cy="214781"/>
                  </a:xfrm>
                  <a:prstGeom prst="ellipse">
                    <a:avLst/>
                  </a:prstGeom>
                  <a:solidFill>
                    <a:srgbClr val="F13E45"/>
                  </a:solidFill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tlCol="0" anchor="ctr"/>
                  <a:lstStyle/>
                  <a:p>
                    <a:pPr algn="ctr"/>
                    <a:endParaRPr lang="ru-RU" sz="105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>
                    <a:off x="1084154" y="1695356"/>
                    <a:ext cx="0" cy="1135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F13E45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7F83892-5E89-3F4F-B33E-17EEF77D4089}"/>
                </a:ext>
              </a:extLst>
            </p:cNvPr>
            <p:cNvSpPr txBox="1"/>
            <p:nvPr/>
          </p:nvSpPr>
          <p:spPr>
            <a:xfrm>
              <a:off x="601421" y="4621941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FF0000"/>
                  </a:solidFill>
                  <a:cs typeface="Arial" panose="020B0604020202020204" pitchFamily="34" charset="0"/>
                </a:rPr>
                <a:t>1 апреля 2019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57B381E-CFFA-C446-86B5-659B25CD57D6}"/>
                </a:ext>
              </a:extLst>
            </p:cNvPr>
            <p:cNvSpPr txBox="1"/>
            <p:nvPr/>
          </p:nvSpPr>
          <p:spPr>
            <a:xfrm>
              <a:off x="2782854" y="4592264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FF0000"/>
                  </a:solidFill>
                  <a:cs typeface="Arial" panose="020B0604020202020204" pitchFamily="34" charset="0"/>
                </a:rPr>
                <a:t>2 апреля 2019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132D1A7-2095-E041-8CB7-1E8ED8CD568C}"/>
                </a:ext>
              </a:extLst>
            </p:cNvPr>
            <p:cNvSpPr txBox="1"/>
            <p:nvPr/>
          </p:nvSpPr>
          <p:spPr>
            <a:xfrm>
              <a:off x="4931195" y="4592264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FF0000"/>
                  </a:solidFill>
                  <a:cs typeface="Arial" panose="020B0604020202020204" pitchFamily="34" charset="0"/>
                </a:rPr>
                <a:t>10 апреля 2019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E35D674-34D3-7545-A3CF-F2B06212FB6A}"/>
                </a:ext>
              </a:extLst>
            </p:cNvPr>
            <p:cNvSpPr txBox="1"/>
            <p:nvPr/>
          </p:nvSpPr>
          <p:spPr>
            <a:xfrm>
              <a:off x="2837487" y="3207167"/>
              <a:ext cx="22638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Стандарт специализированной медицинской помощи при старческой астении» (Приказ Минздрава России от 02.04.2019 </a:t>
              </a:r>
              <a:b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№ 190н Зарегистрирован Министерством юстиции Российской Федерации 25.04.2019 №  54510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ABE06BD-73A1-C744-A57D-8B10EEB7BAA8}"/>
                </a:ext>
              </a:extLst>
            </p:cNvPr>
            <p:cNvSpPr txBox="1"/>
            <p:nvPr/>
          </p:nvSpPr>
          <p:spPr>
            <a:xfrm>
              <a:off x="5084779" y="3218510"/>
              <a:ext cx="155130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Ежемесячное предоставление отчетов субъектами Российской Федерации  о реализации иных межбюджетных трансфертов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A25B7D0-5411-AF4D-A8BD-0C71A2DD8C8F}"/>
                </a:ext>
              </a:extLst>
            </p:cNvPr>
            <p:cNvSpPr txBox="1"/>
            <p:nvPr/>
          </p:nvSpPr>
          <p:spPr>
            <a:xfrm>
              <a:off x="7153404" y="4580376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FF0000"/>
                  </a:solidFill>
                  <a:cs typeface="Arial" panose="020B0604020202020204" pitchFamily="34" charset="0"/>
                </a:rPr>
                <a:t>15 апреля 2019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0532C8F-A09E-EE4F-AE01-F0DA0C80FBB6}"/>
                </a:ext>
              </a:extLst>
            </p:cNvPr>
            <p:cNvSpPr txBox="1"/>
            <p:nvPr/>
          </p:nvSpPr>
          <p:spPr>
            <a:xfrm>
              <a:off x="7191028" y="3152827"/>
              <a:ext cx="2304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Утверждены методические рекомендации по актуализации</a:t>
              </a:r>
            </a:p>
            <a:p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региональных программ </a:t>
              </a:r>
            </a:p>
            <a:p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по укреплению здоровья, увеличению периода активного долголетия и продолжительности </a:t>
              </a:r>
              <a:b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здоровой жизни (приказ Минтруда от12.04.2019№242)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291C8B0-CEBE-A648-A645-CEF309B445E6}"/>
                </a:ext>
              </a:extLst>
            </p:cNvPr>
            <p:cNvSpPr txBox="1"/>
            <p:nvPr/>
          </p:nvSpPr>
          <p:spPr>
            <a:xfrm>
              <a:off x="9373063" y="3306065"/>
              <a:ext cx="19766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Утверждены методики расчета федерального проекта показателей федерального проекта  «Старшее поколение» (Приказ Минздрава России </a:t>
              </a:r>
              <a:b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от 19.04.2019 № 237)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7F83892-5E89-3F4F-B33E-17EEF77D4089}"/>
                </a:ext>
              </a:extLst>
            </p:cNvPr>
            <p:cNvSpPr txBox="1"/>
            <p:nvPr/>
          </p:nvSpPr>
          <p:spPr>
            <a:xfrm>
              <a:off x="9296285" y="4584407"/>
              <a:ext cx="1584762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FF0000"/>
                  </a:solidFill>
                  <a:cs typeface="Arial" panose="020B0604020202020204" pitchFamily="34" charset="0"/>
                </a:rPr>
                <a:t>19 апреля 2019</a:t>
              </a: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607" y="4091531"/>
              <a:ext cx="1146797" cy="86009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540" y="4133864"/>
              <a:ext cx="1146797" cy="860096"/>
            </a:xfrm>
            <a:prstGeom prst="rect">
              <a:avLst/>
            </a:prstGeom>
          </p:spPr>
        </p:pic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6971823" y="4350171"/>
              <a:ext cx="251281" cy="251281"/>
            </a:xfrm>
            <a:prstGeom prst="ellipse">
              <a:avLst/>
            </a:prstGeom>
            <a:solidFill>
              <a:srgbClr val="F13E45"/>
            </a:solidFill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074" y="4091530"/>
              <a:ext cx="1146797" cy="860096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4608" y="4125397"/>
              <a:ext cx="1146797" cy="86009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29" y="4138687"/>
              <a:ext cx="1146797" cy="860096"/>
            </a:xfrm>
            <a:prstGeom prst="rect">
              <a:avLst/>
            </a:prstGeom>
          </p:spPr>
        </p:pic>
      </p:grpSp>
      <p:cxnSp>
        <p:nvCxnSpPr>
          <p:cNvPr id="85" name="Прямая соединительная линия 84"/>
          <p:cNvCxnSpPr/>
          <p:nvPr/>
        </p:nvCxnSpPr>
        <p:spPr>
          <a:xfrm>
            <a:off x="8445096" y="4775149"/>
            <a:ext cx="0" cy="1328834"/>
          </a:xfrm>
          <a:prstGeom prst="line">
            <a:avLst/>
          </a:prstGeom>
          <a:noFill/>
          <a:ln w="9525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1CFF16BF-C1B0-C640-80A5-2ED7402B916D}"/>
              </a:ext>
            </a:extLst>
          </p:cNvPr>
          <p:cNvSpPr/>
          <p:nvPr/>
        </p:nvSpPr>
        <p:spPr>
          <a:xfrm>
            <a:off x="8319455" y="5759883"/>
            <a:ext cx="251281" cy="251281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ABE06BD-73A1-C744-A57D-8B10EEB7BAA8}"/>
              </a:ext>
            </a:extLst>
          </p:cNvPr>
          <p:cNvSpPr txBox="1"/>
          <p:nvPr/>
        </p:nvSpPr>
        <p:spPr>
          <a:xfrm>
            <a:off x="668259" y="4837116"/>
            <a:ext cx="311306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Представлены в Минздрав России  промежуточные отчеты органов исполнительной власти о проведении профилактических осмотров и  диспансеризации лиц старше </a:t>
            </a:r>
            <a:r>
              <a:rPr lang="ru-RU" sz="9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трудоспособного возраста, об 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осуществлении диспансерное наблюдение лиц старше трудоспособного возраста, у которых выявлены заболевания и патологические состояния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4132D1A7-2095-E041-8CB7-1E8ED8CD568C}"/>
              </a:ext>
            </a:extLst>
          </p:cNvPr>
          <p:cNvSpPr txBox="1"/>
          <p:nvPr/>
        </p:nvSpPr>
        <p:spPr>
          <a:xfrm>
            <a:off x="610032" y="5953749"/>
            <a:ext cx="15847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FF0000"/>
                </a:solidFill>
                <a:cs typeface="Arial" panose="020B0604020202020204" pitchFamily="34" charset="0"/>
              </a:rPr>
              <a:t>31 августа 2019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4291C8B0-CEBE-A648-A645-CEF309B445E6}"/>
              </a:ext>
            </a:extLst>
          </p:cNvPr>
          <p:cNvSpPr txBox="1"/>
          <p:nvPr/>
        </p:nvSpPr>
        <p:spPr>
          <a:xfrm>
            <a:off x="697435" y="1136356"/>
            <a:ext cx="2519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Внесены изменения в форму федерального статистического наблюдения № 6 «Сведения </a:t>
            </a:r>
            <a:br>
              <a:rPr lang="ru-RU" sz="9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о контингентах детей и взрослых, привитых против инфекционных </a:t>
            </a:r>
          </a:p>
          <a:p>
            <a:r>
              <a:rPr lang="ru-RU" sz="900" b="1" dirty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заболеваний»</a:t>
            </a:r>
          </a:p>
        </p:txBody>
      </p: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xmlns="" id="{8384A022-B1B8-034E-AD80-E22D0255FB3D}"/>
              </a:ext>
            </a:extLst>
          </p:cNvPr>
          <p:cNvCxnSpPr/>
          <p:nvPr/>
        </p:nvCxnSpPr>
        <p:spPr>
          <a:xfrm flipV="1">
            <a:off x="330776" y="2185148"/>
            <a:ext cx="11254326" cy="12972"/>
          </a:xfrm>
          <a:prstGeom prst="straightConnector1">
            <a:avLst/>
          </a:prstGeom>
          <a:noFill/>
          <a:ln w="9525" cap="flat">
            <a:solidFill>
              <a:srgbClr val="F13E4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8E35D674-34D3-7545-A3CF-F2B06212FB6A}"/>
              </a:ext>
            </a:extLst>
          </p:cNvPr>
          <p:cNvSpPr txBox="1"/>
          <p:nvPr/>
        </p:nvSpPr>
        <p:spPr>
          <a:xfrm>
            <a:off x="3494061" y="1146913"/>
            <a:ext cx="226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Заключены соглашения</a:t>
            </a:r>
            <a:b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с субъектами Российской Федерации о предоставлении иного межбюджетного трансферта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ABE06BD-73A1-C744-A57D-8B10EEB7BAA8}"/>
              </a:ext>
            </a:extLst>
          </p:cNvPr>
          <p:cNvSpPr txBox="1"/>
          <p:nvPr/>
        </p:nvSpPr>
        <p:spPr>
          <a:xfrm>
            <a:off x="6211912" y="1164802"/>
            <a:ext cx="2322316" cy="92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Внесены изменения в календарь профилактических прививок (приказ Минздрава России от 19.02.2019 №69н, зарегистрирован в Минюсте России 19.03.2019 № 54089)</a:t>
            </a:r>
          </a:p>
          <a:p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0532C8F-A09E-EE4F-AE01-F0DA0C80FBB6}"/>
              </a:ext>
            </a:extLst>
          </p:cNvPr>
          <p:cNvSpPr txBox="1"/>
          <p:nvPr/>
        </p:nvSpPr>
        <p:spPr>
          <a:xfrm>
            <a:off x="9010941" y="1195005"/>
            <a:ext cx="28327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Внесены изменения </a:t>
            </a:r>
          </a:p>
          <a:p>
            <a:r>
              <a:rPr lang="ru-RU" sz="9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в Порядок диспансерного наблюдения </a:t>
            </a:r>
            <a:br>
              <a:rPr lang="ru-RU" sz="9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за взрослыми (приказ Минздрава России </a:t>
            </a:r>
          </a:p>
          <a:p>
            <a:r>
              <a:rPr lang="ru-RU" sz="9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от 19.03.2019 № 173н, зарегистрирован </a:t>
            </a:r>
            <a:br>
              <a:rPr lang="ru-RU" sz="9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ru-RU" sz="900" b="1" dirty="0">
                <a:solidFill>
                  <a:srgbClr val="44546A">
                    <a:lumMod val="50000"/>
                  </a:srgbClr>
                </a:solidFill>
                <a:cs typeface="Arial" panose="020B0604020202020204" pitchFamily="34" charset="0"/>
              </a:rPr>
              <a:t>в Минюсте России 25.04.2019 №  54513)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13" y="1653224"/>
            <a:ext cx="1146797" cy="860096"/>
          </a:xfrm>
          <a:prstGeom prst="rect">
            <a:avLst/>
          </a:prstGeom>
        </p:spPr>
      </p:pic>
      <p:grpSp>
        <p:nvGrpSpPr>
          <p:cNvPr id="27" name="Группа 239"/>
          <p:cNvGrpSpPr/>
          <p:nvPr/>
        </p:nvGrpSpPr>
        <p:grpSpPr>
          <a:xfrm>
            <a:off x="3216477" y="1164802"/>
            <a:ext cx="251281" cy="1328834"/>
            <a:chOff x="977895" y="1695356"/>
            <a:chExt cx="214781" cy="1135813"/>
          </a:xfrm>
        </p:grpSpPr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1A25B7D0-5411-AF4D-A8BD-0C71A2DD8C8F}"/>
              </a:ext>
            </a:extLst>
          </p:cNvPr>
          <p:cNvSpPr txBox="1"/>
          <p:nvPr/>
        </p:nvSpPr>
        <p:spPr>
          <a:xfrm>
            <a:off x="709022" y="2323761"/>
            <a:ext cx="23331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F13E45"/>
                </a:solidFill>
                <a:cs typeface="Arial" panose="020B0604020202020204" pitchFamily="34" charset="0"/>
              </a:rPr>
              <a:t>31 января 2019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7F83892-5E89-3F4F-B33E-17EEF77D4089}"/>
              </a:ext>
            </a:extLst>
          </p:cNvPr>
          <p:cNvSpPr txBox="1"/>
          <p:nvPr/>
        </p:nvSpPr>
        <p:spPr>
          <a:xfrm>
            <a:off x="6242572" y="2340385"/>
            <a:ext cx="23331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F13E45"/>
                </a:solidFill>
                <a:cs typeface="Arial" panose="020B0604020202020204" pitchFamily="34" charset="0"/>
              </a:rPr>
              <a:t>1 марта 2019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957B381E-CFFA-C446-86B5-659B25CD57D6}"/>
              </a:ext>
            </a:extLst>
          </p:cNvPr>
          <p:cNvSpPr txBox="1"/>
          <p:nvPr/>
        </p:nvSpPr>
        <p:spPr>
          <a:xfrm>
            <a:off x="9016543" y="2317398"/>
            <a:ext cx="23331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F13E45"/>
                </a:solidFill>
                <a:cs typeface="Arial" panose="020B0604020202020204" pitchFamily="34" charset="0"/>
              </a:rPr>
              <a:t>1 апреля 2019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1A25B7D0-5411-AF4D-A8BD-0C71A2DD8C8F}"/>
              </a:ext>
            </a:extLst>
          </p:cNvPr>
          <p:cNvSpPr txBox="1"/>
          <p:nvPr/>
        </p:nvSpPr>
        <p:spPr>
          <a:xfrm>
            <a:off x="3459388" y="2319039"/>
            <a:ext cx="23331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F13E45"/>
                </a:solidFill>
                <a:cs typeface="Arial" panose="020B0604020202020204" pitchFamily="34" charset="0"/>
              </a:rPr>
              <a:t>15 февраля 2019</a:t>
            </a:r>
          </a:p>
        </p:txBody>
      </p:sp>
      <p:grpSp>
        <p:nvGrpSpPr>
          <p:cNvPr id="28" name="Группа 239"/>
          <p:cNvGrpSpPr/>
          <p:nvPr/>
        </p:nvGrpSpPr>
        <p:grpSpPr>
          <a:xfrm>
            <a:off x="475780" y="1164802"/>
            <a:ext cx="251281" cy="1328834"/>
            <a:chOff x="977895" y="1695356"/>
            <a:chExt cx="214781" cy="1135813"/>
          </a:xfrm>
        </p:grpSpPr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4" name="Группа 239"/>
          <p:cNvGrpSpPr/>
          <p:nvPr/>
        </p:nvGrpSpPr>
        <p:grpSpPr>
          <a:xfrm>
            <a:off x="5984072" y="1164802"/>
            <a:ext cx="251281" cy="1328834"/>
            <a:chOff x="977895" y="1695356"/>
            <a:chExt cx="214781" cy="1135813"/>
          </a:xfrm>
        </p:grpSpPr>
        <p:sp>
          <p:nvSpPr>
            <p:cNvPr id="145" name="Овал 144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5" name="Группа 239"/>
          <p:cNvGrpSpPr/>
          <p:nvPr/>
        </p:nvGrpSpPr>
        <p:grpSpPr>
          <a:xfrm>
            <a:off x="8765126" y="1164802"/>
            <a:ext cx="251281" cy="1328834"/>
            <a:chOff x="977895" y="1695356"/>
            <a:chExt cx="214781" cy="1135813"/>
          </a:xfrm>
        </p:grpSpPr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xmlns="" id="{1CFF16BF-C1B0-C640-80A5-2ED7402B916D}"/>
                </a:ext>
              </a:extLst>
            </p:cNvPr>
            <p:cNvSpPr/>
            <p:nvPr/>
          </p:nvSpPr>
          <p:spPr>
            <a:xfrm>
              <a:off x="977895" y="2471188"/>
              <a:ext cx="214781" cy="214781"/>
            </a:xfrm>
            <a:prstGeom prst="ellipse">
              <a:avLst/>
            </a:prstGeom>
            <a:solidFill>
              <a:srgbClr val="F13E45"/>
            </a:solidFill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1084154" y="1695356"/>
              <a:ext cx="0" cy="1135813"/>
            </a:xfrm>
            <a:prstGeom prst="line">
              <a:avLst/>
            </a:prstGeom>
            <a:noFill/>
            <a:ln w="9525" cap="flat">
              <a:solidFill>
                <a:srgbClr val="F13E4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53" name="Рисунок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56" y="1653224"/>
            <a:ext cx="1146797" cy="860096"/>
          </a:xfrm>
          <a:prstGeom prst="rect">
            <a:avLst/>
          </a:prstGeom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09" y="1653224"/>
            <a:ext cx="1146797" cy="860096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48" y="1653224"/>
            <a:ext cx="1146797" cy="86009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97" y="5244437"/>
            <a:ext cx="1146797" cy="86009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87" y="5258901"/>
            <a:ext cx="1139459" cy="8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88775251"/>
              </p:ext>
            </p:extLst>
          </p:nvPr>
        </p:nvGraphicFramePr>
        <p:xfrm>
          <a:off x="6338923" y="1774155"/>
          <a:ext cx="5665155" cy="486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818" y="0"/>
            <a:ext cx="8501752" cy="900650"/>
          </a:xfrm>
        </p:spPr>
        <p:txBody>
          <a:bodyPr anchor="ctr"/>
          <a:lstStyle/>
          <a:p>
            <a:r>
              <a:rPr lang="ru-RU" altLang="ru-RU" dirty="0" smtClean="0"/>
              <a:t>УРОВЕНЬ ГОСПИТАЛИЗАЦИИ НА ГЕРОНТОЛОГИЧЕСКИЕ КОЙКИ</a:t>
            </a:r>
            <a:br>
              <a:rPr lang="ru-RU" altLang="ru-RU" dirty="0" smtClean="0"/>
            </a:br>
            <a:r>
              <a:rPr lang="ru-RU" altLang="ru-RU" dirty="0" smtClean="0"/>
              <a:t>ЗА ЯНВАРЬ-ИЮНЬ </a:t>
            </a:r>
            <a:r>
              <a:rPr lang="ru-RU" altLang="ru-RU" dirty="0"/>
              <a:t>2019 ГОДА</a:t>
            </a:r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6591017" y="4098457"/>
            <a:ext cx="2127374" cy="2172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914217">
              <a:defRPr/>
            </a:pP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Российская Федерация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9480803" y="1867075"/>
            <a:ext cx="0" cy="4680000"/>
          </a:xfrm>
          <a:prstGeom prst="line">
            <a:avLst/>
          </a:prstGeom>
          <a:ln w="12700">
            <a:solidFill>
              <a:srgbClr val="F03C46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2348" y="5561606"/>
            <a:ext cx="5852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44 субъекта </a:t>
            </a:r>
            <a:r>
              <a:rPr lang="ru-RU" sz="1600" b="1" dirty="0">
                <a:solidFill>
                  <a:srgbClr val="67CA5A"/>
                </a:solidFill>
                <a:latin typeface="Arial"/>
              </a:rPr>
              <a:t>– </a:t>
            </a: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равно или более 50% </a:t>
            </a:r>
            <a:r>
              <a:rPr lang="ru-RU" sz="1600" b="1" dirty="0">
                <a:solidFill>
                  <a:srgbClr val="67CA5A"/>
                </a:solidFill>
                <a:latin typeface="Arial"/>
              </a:rPr>
              <a:t>от годового </a:t>
            </a: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плана</a:t>
            </a:r>
          </a:p>
          <a:p>
            <a:pPr defTabSz="914217">
              <a:defRPr/>
            </a:pPr>
            <a:r>
              <a:rPr lang="ru-RU" sz="1000" b="1" dirty="0" smtClean="0">
                <a:solidFill>
                  <a:srgbClr val="67CA5A"/>
                </a:solidFill>
                <a:latin typeface="Arial"/>
              </a:rPr>
              <a:t>* включая Чукотский автономный округ, где целевой показатель - 0</a:t>
            </a:r>
            <a:endParaRPr lang="ru-RU" sz="1000" b="1" dirty="0">
              <a:solidFill>
                <a:srgbClr val="67CA5A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348" y="6054049"/>
            <a:ext cx="5136257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41 субъект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– менее 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50%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от годового плана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78982799"/>
              </p:ext>
            </p:extLst>
          </p:nvPr>
        </p:nvGraphicFramePr>
        <p:xfrm>
          <a:off x="302509" y="1774154"/>
          <a:ext cx="6105166" cy="363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2348" y="6300193"/>
            <a:ext cx="604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16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субъектов – 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нулевой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уровень 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госпитализации</a:t>
            </a:r>
            <a:endParaRPr lang="ru-RU" sz="1600" b="1" dirty="0">
              <a:solidFill>
                <a:srgbClr val="F03C46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0803" y="6270076"/>
            <a:ext cx="170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200" b="1" dirty="0" smtClean="0">
                <a:solidFill>
                  <a:srgbClr val="F03C46"/>
                </a:solidFill>
                <a:latin typeface="+mj-lt"/>
              </a:rPr>
              <a:t>22,4</a:t>
            </a:r>
            <a:endParaRPr lang="ru-RU" sz="1200" b="1" dirty="0">
              <a:solidFill>
                <a:srgbClr val="F03C46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508" y="842640"/>
            <a:ext cx="11303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Целевой показатель: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Уровень 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госпитализации на геронтологические койки лиц старше 60 лет на 10 тыс. населения соответствующего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возраста –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22,4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в 2019 году</a:t>
            </a:r>
            <a:endParaRPr lang="ru-RU" sz="1600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2508" y="1435601"/>
            <a:ext cx="11443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Выполнение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показателя за 7 месяцев 2019 года 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 - не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менее </a:t>
            </a:r>
            <a:r>
              <a:rPr lang="ru-RU" sz="1600" b="1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11,2%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 (50% от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годового 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плана)</a:t>
            </a:r>
            <a:endParaRPr lang="ru-RU" sz="1600" dirty="0">
              <a:solidFill>
                <a:srgbClr val="F13E45"/>
              </a:solidFill>
              <a:latin typeface="Tahom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C:\Users\Konstantin\Desktop\Work\28-07-19\в ночь\1200px-Blank_map_of_Russia-gra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1" y="335664"/>
            <a:ext cx="11430001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444" y="0"/>
            <a:ext cx="8827715" cy="811901"/>
          </a:xfrm>
        </p:spPr>
        <p:txBody>
          <a:bodyPr anchor="ctr"/>
          <a:lstStyle/>
          <a:p>
            <a:r>
              <a:rPr lang="ru-RU" altLang="ru-RU" dirty="0"/>
              <a:t>УРОВЕНЬ ГОСПИТАЛИЗАЦИИ НА ГЕРОНТОЛОГИЧЕСКИЕ КОЙКИ</a:t>
            </a:r>
            <a:br>
              <a:rPr lang="ru-RU" altLang="ru-RU" dirty="0"/>
            </a:br>
            <a:r>
              <a:rPr lang="ru-RU" altLang="ru-RU" dirty="0"/>
              <a:t>ЗА ЯНВАРЬ-ИЮНЬ 2019 ГОДА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02508" y="1547776"/>
            <a:ext cx="10951215" cy="430604"/>
            <a:chOff x="309603" y="2066714"/>
            <a:chExt cx="10953750" cy="549006"/>
          </a:xfrm>
        </p:grpSpPr>
        <p:sp>
          <p:nvSpPr>
            <p:cNvPr id="11" name="Параллелограмм 10"/>
            <p:cNvSpPr/>
            <p:nvPr/>
          </p:nvSpPr>
          <p:spPr>
            <a:xfrm>
              <a:off x="1968362" y="2066714"/>
              <a:ext cx="4414077" cy="549006"/>
            </a:xfrm>
            <a:prstGeom prst="parallelogram">
              <a:avLst/>
            </a:prstGeom>
            <a:solidFill>
              <a:srgbClr val="F0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9603" y="2097450"/>
              <a:ext cx="10953750" cy="47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>
                <a:defRPr/>
              </a:pPr>
              <a:r>
                <a:rPr lang="ru-RU" b="1" dirty="0" smtClean="0">
                  <a:solidFill>
                    <a:srgbClr val="0070C0"/>
                  </a:solidFill>
                </a:rPr>
                <a:t>16 регионов    </a:t>
              </a:r>
              <a:r>
                <a:rPr lang="ru-RU" b="1" dirty="0" smtClean="0">
                  <a:solidFill>
                    <a:schemeClr val="bg1"/>
                  </a:solidFill>
                </a:rPr>
                <a:t>нулевой уровень госпитализации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43809" y="2510515"/>
            <a:ext cx="2689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ЦФО</a:t>
            </a:r>
          </a:p>
          <a:p>
            <a:r>
              <a:rPr lang="ru-RU" dirty="0"/>
              <a:t>Владимирская область</a:t>
            </a:r>
          </a:p>
          <a:p>
            <a:r>
              <a:rPr lang="ru-RU" dirty="0"/>
              <a:t>Орловская область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73459" y="3233722"/>
            <a:ext cx="3323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СФО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dirty="0"/>
              <a:t>Республика Алтай</a:t>
            </a:r>
          </a:p>
          <a:p>
            <a:r>
              <a:rPr lang="ru-RU" dirty="0"/>
              <a:t>Республика Тыва</a:t>
            </a:r>
          </a:p>
          <a:p>
            <a:r>
              <a:rPr lang="ru-RU" dirty="0"/>
              <a:t>Томская область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43809" y="3495360"/>
            <a:ext cx="44263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СЗФО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/>
              <a:t>Калининградская область</a:t>
            </a:r>
          </a:p>
          <a:p>
            <a:r>
              <a:rPr lang="ru-RU" dirty="0"/>
              <a:t>Мурманская область</a:t>
            </a:r>
          </a:p>
          <a:p>
            <a:r>
              <a:rPr lang="ru-RU" dirty="0"/>
              <a:t>Ненецкий автономный округ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573459" y="4513048"/>
            <a:ext cx="3891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ДФО</a:t>
            </a:r>
          </a:p>
          <a:p>
            <a:r>
              <a:rPr lang="ru-RU" dirty="0"/>
              <a:t>Камчатский край</a:t>
            </a:r>
          </a:p>
          <a:p>
            <a:r>
              <a:rPr lang="ru-RU" dirty="0"/>
              <a:t>Хабаровский край</a:t>
            </a:r>
          </a:p>
          <a:p>
            <a:r>
              <a:rPr lang="ru-RU" dirty="0"/>
              <a:t>Сахалинская </a:t>
            </a:r>
            <a:r>
              <a:rPr lang="ru-RU" dirty="0" smtClean="0"/>
              <a:t>область</a:t>
            </a:r>
          </a:p>
          <a:p>
            <a:r>
              <a:rPr lang="ru-RU" dirty="0" smtClean="0"/>
              <a:t>Чукотский автономный округ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5573459" y="2508395"/>
            <a:ext cx="4506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УФО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/>
              <a:t>Ямало-Ненецкий автономный округ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2508" y="842640"/>
            <a:ext cx="11303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Целевой показатель: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Уровень 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госпитализации на геронтологические койки лиц старше 60 лет на 10 тыс. населения соответствующего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возраста –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22,4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в 2019 году</a:t>
            </a:r>
            <a:endParaRPr lang="ru-RU" sz="1600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3809" y="4757204"/>
            <a:ext cx="44263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СКФО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/>
              <a:t>Кабардино-Балкарская Республика</a:t>
            </a:r>
          </a:p>
          <a:p>
            <a:r>
              <a:rPr lang="ru-RU" dirty="0"/>
              <a:t>Республика Северная Осетия-Алания</a:t>
            </a:r>
          </a:p>
          <a:p>
            <a:r>
              <a:rPr lang="ru-RU" dirty="0"/>
              <a:t>Чеченская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35286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02508" y="1435601"/>
            <a:ext cx="11443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Выполнение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показателя за 7 месяцев 2019 года 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 - не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менее </a:t>
            </a:r>
            <a:r>
              <a:rPr lang="ru-RU" sz="1600" b="1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13,4%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 (58,3% от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годового 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плана)</a:t>
            </a:r>
            <a:endParaRPr lang="ru-RU" sz="1600" dirty="0">
              <a:solidFill>
                <a:srgbClr val="F13E45"/>
              </a:solidFill>
              <a:latin typeface="Tahoma"/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2530070" y="0"/>
            <a:ext cx="8460500" cy="842640"/>
          </a:xfrm>
        </p:spPr>
        <p:txBody>
          <a:bodyPr anchor="ctr"/>
          <a:lstStyle/>
          <a:p>
            <a:r>
              <a:rPr lang="ru-RU" altLang="ru-RU" dirty="0"/>
              <a:t>ВЫПОЛНЕНИЕ ПРОФИЛАКТИЧЕСКИХ </a:t>
            </a:r>
            <a:r>
              <a:rPr lang="ru-RU" altLang="ru-RU" dirty="0" smtClean="0"/>
              <a:t>МЕРОПРИЯТИЙ</a:t>
            </a:r>
            <a:br>
              <a:rPr lang="ru-RU" altLang="ru-RU" dirty="0" smtClean="0"/>
            </a:br>
            <a:r>
              <a:rPr lang="ru-RU" altLang="ru-RU" dirty="0" smtClean="0"/>
              <a:t>ЗА ЯНВАРЬ-ИЮЛЬ </a:t>
            </a:r>
            <a:r>
              <a:rPr lang="ru-RU" altLang="ru-RU" dirty="0"/>
              <a:t>2019 ГОДА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2508" y="842640"/>
            <a:ext cx="11303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b="1" dirty="0">
                <a:solidFill>
                  <a:srgbClr val="F13E45"/>
                </a:solidFill>
                <a:cs typeface="Arial" panose="020B0604020202020204" pitchFamily="34" charset="0"/>
              </a:rPr>
              <a:t>Целевой показатель: 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Охват граждан старше трудоспособного возраста профилактическими осмотрами, включая диспансеризацию,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%</a:t>
            </a:r>
            <a:r>
              <a:rPr lang="en-US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 - </a:t>
            </a:r>
            <a:r>
              <a:rPr lang="en-US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23%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в 2019 году</a:t>
            </a:r>
            <a:endParaRPr lang="ru-RU" sz="1600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43478" y="2426278"/>
            <a:ext cx="5361283" cy="3778134"/>
            <a:chOff x="662837" y="2330026"/>
            <a:chExt cx="5361283" cy="377813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667209" y="3109018"/>
              <a:ext cx="2153700" cy="1076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>
                <a:buClr>
                  <a:srgbClr val="C00000"/>
                </a:buClr>
                <a:buSzPct val="200000"/>
                <a:defRPr/>
              </a:pPr>
              <a:r>
                <a:rPr lang="ru-RU" sz="1600" b="1" dirty="0">
                  <a:solidFill>
                    <a:srgbClr val="4F81BD">
                      <a:lumMod val="75000"/>
                    </a:srgbClr>
                  </a:solidFill>
                  <a:latin typeface="+mj-lt"/>
                  <a:cs typeface="Arial" panose="020B0604020202020204" pitchFamily="34" charset="0"/>
                </a:rPr>
                <a:t>Диспансеризация определенных </a:t>
              </a:r>
              <a:br>
                <a:rPr lang="ru-RU" sz="1600" b="1" dirty="0">
                  <a:solidFill>
                    <a:srgbClr val="4F81BD">
                      <a:lumMod val="75000"/>
                    </a:srgb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rgbClr val="4F81BD">
                      <a:lumMod val="75000"/>
                    </a:srgbClr>
                  </a:solidFill>
                  <a:latin typeface="+mj-lt"/>
                  <a:cs typeface="Arial" panose="020B0604020202020204" pitchFamily="34" charset="0"/>
                </a:rPr>
                <a:t>групп взрослого населения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71513" y="3130885"/>
              <a:ext cx="2421780" cy="1076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>
                <a:buClr>
                  <a:srgbClr val="C00000"/>
                </a:buClr>
                <a:buSzPct val="200000"/>
                <a:defRPr/>
              </a:pPr>
              <a:r>
                <a:rPr lang="ru-RU" sz="1600" b="1" dirty="0">
                  <a:solidFill>
                    <a:srgbClr val="4F81BD">
                      <a:lumMod val="75000"/>
                    </a:srgbClr>
                  </a:solidFill>
                  <a:latin typeface="+mj-lt"/>
                  <a:cs typeface="Arial" panose="020B0604020202020204" pitchFamily="34" charset="0"/>
                </a:rPr>
                <a:t>Профилактический медицинский </a:t>
              </a:r>
              <a:br>
                <a:rPr lang="ru-RU" sz="1600" b="1" dirty="0">
                  <a:solidFill>
                    <a:srgbClr val="4F81BD">
                      <a:lumMod val="75000"/>
                    </a:srgb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rgbClr val="4F81BD">
                      <a:lumMod val="75000"/>
                    </a:srgbClr>
                  </a:solidFill>
                  <a:latin typeface="+mj-lt"/>
                  <a:cs typeface="Arial" panose="020B0604020202020204" pitchFamily="34" charset="0"/>
                </a:rPr>
                <a:t>осмотр взрослого населения </a:t>
              </a:r>
              <a:endParaRPr lang="ru-RU" sz="1600" b="1" dirty="0">
                <a:solidFill>
                  <a:srgbClr val="4F81BD">
                    <a:lumMod val="75000"/>
                  </a:srgb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Правая фигурная скобка 11"/>
            <p:cNvSpPr/>
            <p:nvPr/>
          </p:nvSpPr>
          <p:spPr>
            <a:xfrm rot="5400000">
              <a:off x="3111308" y="2825401"/>
              <a:ext cx="528060" cy="4753639"/>
            </a:xfrm>
            <a:prstGeom prst="rightBrace">
              <a:avLst>
                <a:gd name="adj1" fmla="val 72889"/>
                <a:gd name="adj2" fmla="val 50000"/>
              </a:avLst>
            </a:prstGeom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ru-RU" sz="16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79828" y="5534846"/>
              <a:ext cx="4191020" cy="400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>
                <a:defRPr/>
              </a:pPr>
              <a:r>
                <a:rPr lang="ru-RU" sz="2000" b="1" dirty="0">
                  <a:solidFill>
                    <a:srgbClr val="F13E45"/>
                  </a:solidFill>
                  <a:latin typeface="Tahoma"/>
                </a:rPr>
                <a:t>РФ – </a:t>
              </a:r>
              <a:r>
                <a:rPr lang="en-US" sz="2000" b="1" dirty="0" smtClean="0">
                  <a:solidFill>
                    <a:srgbClr val="F13E45"/>
                  </a:solidFill>
                  <a:latin typeface="Tahoma"/>
                </a:rPr>
                <a:t>7</a:t>
              </a:r>
              <a:r>
                <a:rPr lang="ru-RU" sz="2000" b="1" dirty="0" smtClean="0">
                  <a:solidFill>
                    <a:srgbClr val="F13E45"/>
                  </a:solidFill>
                  <a:latin typeface="Tahoma"/>
                </a:rPr>
                <a:t>,</a:t>
              </a:r>
              <a:r>
                <a:rPr lang="en-US" sz="2000" b="1" dirty="0" smtClean="0">
                  <a:solidFill>
                    <a:srgbClr val="F13E45"/>
                  </a:solidFill>
                  <a:latin typeface="Tahoma"/>
                </a:rPr>
                <a:t>05</a:t>
              </a:r>
              <a:r>
                <a:rPr lang="ru-RU" sz="2000" b="1" dirty="0" smtClean="0">
                  <a:solidFill>
                    <a:srgbClr val="F13E45"/>
                  </a:solidFill>
                  <a:latin typeface="Tahoma"/>
                </a:rPr>
                <a:t> </a:t>
              </a:r>
              <a:r>
                <a:rPr lang="ru-RU" sz="2000" b="1" dirty="0">
                  <a:solidFill>
                    <a:srgbClr val="F13E45"/>
                  </a:solidFill>
                  <a:latin typeface="Tahoma"/>
                </a:rPr>
                <a:t>млн чел. </a:t>
              </a:r>
              <a:r>
                <a:rPr lang="ru-RU" sz="2000" b="1" dirty="0" smtClean="0">
                  <a:solidFill>
                    <a:srgbClr val="F13E45"/>
                  </a:solidFill>
                  <a:latin typeface="Tahoma"/>
                </a:rPr>
                <a:t>(18,6%) </a:t>
              </a:r>
              <a:endParaRPr lang="ru-RU" sz="2000" b="1" dirty="0">
                <a:solidFill>
                  <a:srgbClr val="F13E45"/>
                </a:solidFill>
                <a:latin typeface="Tahom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62837" y="5854303"/>
              <a:ext cx="4460967" cy="253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>
                <a:defRPr/>
              </a:pPr>
              <a:r>
                <a:rPr lang="ru-RU" sz="1050" i="1" dirty="0">
                  <a:solidFill>
                    <a:prstClr val="black"/>
                  </a:solidFill>
                  <a:latin typeface="Arial"/>
                </a:rPr>
                <a:t>* по данным мониторинга </a:t>
              </a:r>
              <a:r>
                <a:rPr lang="en-US" sz="1050" i="1" dirty="0" smtClean="0">
                  <a:solidFill>
                    <a:prstClr val="black"/>
                  </a:solidFill>
                  <a:latin typeface="Arial"/>
                </a:rPr>
                <a:t>asmms.mednet.ru</a:t>
              </a:r>
              <a:r>
                <a:rPr lang="ru-RU" sz="1050" i="1" dirty="0" smtClean="0">
                  <a:solidFill>
                    <a:prstClr val="black"/>
                  </a:solidFill>
                  <a:latin typeface="Arial"/>
                </a:rPr>
                <a:t> </a:t>
              </a:r>
              <a:endParaRPr lang="ru-RU" sz="1050" i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023966" y="3290181"/>
              <a:ext cx="718078" cy="58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>
                <a:buClr>
                  <a:srgbClr val="C00000"/>
                </a:buClr>
                <a:buSzPct val="200000"/>
                <a:defRPr/>
              </a:pPr>
              <a:r>
                <a:rPr lang="ru-RU" sz="3199" dirty="0">
                  <a:solidFill>
                    <a:srgbClr val="4F81BD">
                      <a:lumMod val="75000"/>
                    </a:srgb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06824" y="2330026"/>
              <a:ext cx="751160" cy="751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26">
                <a:defRPr/>
              </a:pPr>
              <a:endParaRPr lang="ru-RU" sz="2400">
                <a:solidFill>
                  <a:prstClr val="white"/>
                </a:solidFill>
                <a:latin typeface="Tahoma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211" y="2394179"/>
              <a:ext cx="538385" cy="554537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>
              <a:off x="4386176" y="2375432"/>
              <a:ext cx="751160" cy="7511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26">
                <a:defRPr/>
              </a:pPr>
              <a:endParaRPr lang="ru-RU" sz="2400">
                <a:solidFill>
                  <a:prstClr val="white"/>
                </a:solidFill>
                <a:latin typeface="Tahoma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031" y="2512550"/>
              <a:ext cx="622639" cy="498111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692019" y="4147119"/>
              <a:ext cx="26160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>
                <a:defRPr/>
              </a:pPr>
              <a:r>
                <a:rPr lang="ru-RU" sz="1200" b="1" dirty="0" smtClean="0">
                  <a:solidFill>
                    <a:srgbClr val="F13E45"/>
                  </a:solidFill>
                  <a:latin typeface="Tahoma"/>
                </a:rPr>
                <a:t>Старше трудоспособного возраста</a:t>
              </a:r>
              <a:endParaRPr lang="ru-RU" sz="1200" dirty="0">
                <a:solidFill>
                  <a:srgbClr val="F13E45"/>
                </a:solidFill>
                <a:latin typeface="Tahoma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408059" y="4117287"/>
              <a:ext cx="26160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217">
                <a:defRPr/>
              </a:pPr>
              <a:r>
                <a:rPr lang="ru-RU" sz="1200" b="1" dirty="0" smtClean="0">
                  <a:solidFill>
                    <a:srgbClr val="F13E45"/>
                  </a:solidFill>
                  <a:latin typeface="Tahoma"/>
                </a:rPr>
                <a:t>Старше трудоспособного возраста</a:t>
              </a:r>
              <a:endParaRPr lang="ru-RU" sz="1200" dirty="0">
                <a:solidFill>
                  <a:srgbClr val="F13E45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6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2348" y="5561606"/>
            <a:ext cx="62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74 субъектов </a:t>
            </a:r>
            <a:r>
              <a:rPr lang="ru-RU" sz="1600" b="1" dirty="0">
                <a:solidFill>
                  <a:srgbClr val="67CA5A"/>
                </a:solidFill>
                <a:latin typeface="Arial"/>
              </a:rPr>
              <a:t>– </a:t>
            </a:r>
            <a:r>
              <a:rPr lang="ru-RU" sz="1600" b="1" dirty="0" smtClean="0">
                <a:solidFill>
                  <a:srgbClr val="67CA5A"/>
                </a:solidFill>
                <a:latin typeface="Arial"/>
              </a:rPr>
              <a:t>равно или более 13,4%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348" y="6054049"/>
            <a:ext cx="5136257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11 субъектов </a:t>
            </a:r>
            <a:r>
              <a:rPr lang="ru-RU" sz="1600" b="1" dirty="0">
                <a:solidFill>
                  <a:srgbClr val="F03C46"/>
                </a:solidFill>
                <a:latin typeface="Arial"/>
              </a:rPr>
              <a:t>– </a:t>
            </a:r>
            <a:r>
              <a:rPr lang="ru-RU" sz="1600" b="1" dirty="0" smtClean="0">
                <a:solidFill>
                  <a:srgbClr val="F03C46"/>
                </a:solidFill>
                <a:latin typeface="Arial"/>
              </a:rPr>
              <a:t>менее 13,4%</a:t>
            </a:r>
            <a:endParaRPr lang="ru-RU" sz="1600" b="1" dirty="0">
              <a:solidFill>
                <a:srgbClr val="F03C46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2508" y="1435601"/>
            <a:ext cx="11443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Выполнение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показателя за 7 месяцев 2019 года 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 - не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менее </a:t>
            </a:r>
            <a:r>
              <a:rPr lang="ru-RU" sz="1600" b="1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13,4%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 (58,3% от </a:t>
            </a:r>
            <a:r>
              <a:rPr lang="ru-RU" sz="1600" dirty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годового </a:t>
            </a:r>
            <a:r>
              <a:rPr lang="ru-RU" sz="1600" dirty="0" smtClean="0">
                <a:solidFill>
                  <a:srgbClr val="F13E45"/>
                </a:solidFill>
                <a:latin typeface="Tahoma"/>
                <a:cs typeface="Arial" panose="020B0604020202020204" pitchFamily="34" charset="0"/>
              </a:rPr>
              <a:t>плана)</a:t>
            </a:r>
            <a:endParaRPr lang="ru-RU" sz="1600" dirty="0">
              <a:solidFill>
                <a:srgbClr val="F13E45"/>
              </a:solidFill>
              <a:latin typeface="Tahom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2508" y="842640"/>
            <a:ext cx="11303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1600" b="1" dirty="0">
                <a:solidFill>
                  <a:srgbClr val="F13E45"/>
                </a:solidFill>
                <a:cs typeface="Arial" panose="020B0604020202020204" pitchFamily="34" charset="0"/>
              </a:rPr>
              <a:t>Целевой показатель: </a:t>
            </a:r>
            <a:r>
              <a:rPr lang="ru-RU" sz="1600" dirty="0">
                <a:solidFill>
                  <a:srgbClr val="F13E45"/>
                </a:solidFill>
                <a:cs typeface="Arial" panose="020B0604020202020204" pitchFamily="34" charset="0"/>
              </a:rPr>
              <a:t>Охват граждан старше трудоспособного возраста профилактическими осмотрами, включая диспансеризацию, </a:t>
            </a:r>
            <a:r>
              <a:rPr lang="ru-RU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%</a:t>
            </a:r>
            <a:r>
              <a:rPr lang="en-US" sz="1600" dirty="0" smtClean="0">
                <a:solidFill>
                  <a:srgbClr val="F13E45"/>
                </a:solidFill>
                <a:cs typeface="Arial" panose="020B0604020202020204" pitchFamily="34" charset="0"/>
              </a:rPr>
              <a:t> - </a:t>
            </a:r>
            <a:r>
              <a:rPr lang="en-US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23% </a:t>
            </a:r>
            <a:r>
              <a:rPr lang="ru-RU" sz="1600" b="1" dirty="0" smtClean="0">
                <a:solidFill>
                  <a:srgbClr val="F13E45"/>
                </a:solidFill>
                <a:cs typeface="Arial" panose="020B0604020202020204" pitchFamily="34" charset="0"/>
              </a:rPr>
              <a:t>в 2019 году</a:t>
            </a:r>
            <a:endParaRPr lang="ru-RU" sz="1600" b="1" dirty="0">
              <a:solidFill>
                <a:srgbClr val="F13E4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068876283"/>
              </p:ext>
            </p:extLst>
          </p:nvPr>
        </p:nvGraphicFramePr>
        <p:xfrm>
          <a:off x="6338923" y="1774155"/>
          <a:ext cx="5771641" cy="469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6659484" y="4024484"/>
            <a:ext cx="2127374" cy="2172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914217">
              <a:defRPr/>
            </a:pPr>
            <a:r>
              <a:rPr lang="ru-RU" sz="1000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Российская Федерация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0415829" y="1842905"/>
            <a:ext cx="0" cy="4680000"/>
          </a:xfrm>
          <a:prstGeom prst="line">
            <a:avLst/>
          </a:prstGeom>
          <a:ln w="12700">
            <a:solidFill>
              <a:srgbClr val="F03C46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15829" y="6314656"/>
            <a:ext cx="1706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ru-RU" sz="1200" b="1" dirty="0" smtClean="0">
                <a:solidFill>
                  <a:srgbClr val="F03C46"/>
                </a:solidFill>
                <a:latin typeface="+mj-lt"/>
              </a:rPr>
              <a:t>23,0</a:t>
            </a:r>
            <a:endParaRPr lang="ru-RU" sz="1200" b="1" dirty="0">
              <a:solidFill>
                <a:srgbClr val="F03C46"/>
              </a:solidFill>
              <a:latin typeface="+mj-lt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530070" y="0"/>
            <a:ext cx="8460500" cy="842640"/>
          </a:xfrm>
        </p:spPr>
        <p:txBody>
          <a:bodyPr anchor="ctr"/>
          <a:lstStyle/>
          <a:p>
            <a:r>
              <a:rPr lang="ru-RU" altLang="ru-RU" dirty="0"/>
              <a:t>ВЫПОЛНЕНИЕ ПРОФИЛАКТИЧЕСКИХ </a:t>
            </a:r>
            <a:r>
              <a:rPr lang="ru-RU" altLang="ru-RU" dirty="0" smtClean="0"/>
              <a:t>МЕРОПРИЯТИЙ</a:t>
            </a:r>
            <a:br>
              <a:rPr lang="ru-RU" altLang="ru-RU" dirty="0" smtClean="0"/>
            </a:br>
            <a:r>
              <a:rPr lang="ru-RU" altLang="ru-RU" dirty="0" smtClean="0"/>
              <a:t>ЗА ЯНВАРЬ-ИЮЛЬ </a:t>
            </a:r>
            <a:r>
              <a:rPr lang="ru-RU" altLang="ru-RU" dirty="0"/>
              <a:t>2019 </a:t>
            </a:r>
            <a:r>
              <a:rPr lang="ru-RU" altLang="ru-RU" dirty="0" smtClean="0"/>
              <a:t>ГОДА</a:t>
            </a:r>
            <a:r>
              <a:rPr lang="en-US" altLang="ru-RU" dirty="0" smtClean="0"/>
              <a:t> </a:t>
            </a:r>
            <a:r>
              <a:rPr lang="en-US" altLang="ru-RU" dirty="0" smtClean="0">
                <a:solidFill>
                  <a:srgbClr val="C00000"/>
                </a:solidFill>
              </a:rPr>
              <a:t>(</a:t>
            </a:r>
            <a:r>
              <a:rPr lang="ru-RU" altLang="ru-RU" dirty="0" smtClean="0">
                <a:solidFill>
                  <a:srgbClr val="C00000"/>
                </a:solidFill>
              </a:rPr>
              <a:t>СТАРШЕ ТРУДОСПОСОБНОГО ВОЗРАСТА)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051392539"/>
              </p:ext>
            </p:extLst>
          </p:nvPr>
        </p:nvGraphicFramePr>
        <p:xfrm>
          <a:off x="426262" y="1867075"/>
          <a:ext cx="611891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80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1260</Words>
  <Application>Microsoft Office PowerPoint</Application>
  <PresentationFormat>Широкоэкранный</PresentationFormat>
  <Paragraphs>233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Open Sans</vt:lpstr>
      <vt:lpstr>Tahoma</vt:lpstr>
      <vt:lpstr>Times New Roman</vt:lpstr>
      <vt:lpstr>1_Тема Office</vt:lpstr>
      <vt:lpstr>2_Тема Office</vt:lpstr>
      <vt:lpstr>3_Тема Office</vt:lpstr>
      <vt:lpstr>Презентация PowerPoint</vt:lpstr>
      <vt:lpstr>НАЦИОНАЛЬНЫЙ ПРОЕКТ «ДЕМОГРАФИЯ»</vt:lpstr>
      <vt:lpstr>ЗАДАЧИ ФЕДЕРАЛЬНОГО ПРОЕКТА «СТАРШЕЕ ПОКОЛЕНИЕ»</vt:lpstr>
      <vt:lpstr>ОСНОВНЫЕ НАПРАВЛЕНИЯ РАБОТЫ ПО ФЕДЕРАЛЬНОМУ ПРОЕКТУ</vt:lpstr>
      <vt:lpstr>КОНТРОЛЬНЫЕ ТОЧКИ ФЕДЕРАЛЬНОГО ПРОЕКТА «РАЗРАБОТКА И РЕАЛИЗАЦИЯ ПРОГРАММЫ СИСТЕМНОЙ ПОДДЕРЖКИ И ПОВЫШЕНИЯ КАЧЕСТВА ЖИЗНИ ГРАЖДАН СТАРШЕГО ПОКОЛЕНИЯ «СТАРШЕЕ ПОКОЛЕНИЕ»</vt:lpstr>
      <vt:lpstr>УРОВЕНЬ ГОСПИТАЛИЗАЦИИ НА ГЕРОНТОЛОГИЧЕСКИЕ КОЙКИ ЗА ЯНВАРЬ-ИЮНЬ 2019 ГОДА</vt:lpstr>
      <vt:lpstr>УРОВЕНЬ ГОСПИТАЛИЗАЦИИ НА ГЕРОНТОЛОГИЧЕСКИЕ КОЙКИ ЗА ЯНВАРЬ-ИЮНЬ 2019 ГОДА</vt:lpstr>
      <vt:lpstr>ВЫПОЛНЕНИЕ ПРОФИЛАКТИЧЕСКИХ МЕРОПРИЯТИЙ ЗА ЯНВАРЬ-ИЮЛЬ 2019 ГОДА</vt:lpstr>
      <vt:lpstr>ВЫПОЛНЕНИЕ ПРОФИЛАКТИЧЕСКИХ МЕРОПРИЯТИЙ ЗА ЯНВАРЬ-ИЮЛЬ 2019 ГОДА (СТАРШЕ ТРУДОСПОСОБНОГО ВОЗРАСТА)</vt:lpstr>
      <vt:lpstr>РЕАЛИЗАЦИЯ ДИСПАНСЕРНОГО НАБЛЮДЕНИЯ ЗА ЯНВАРЬ-ИЮЛЬ 2019 ГОДА</vt:lpstr>
      <vt:lpstr>ВАКЦИНАЦИЯ ПРОТИВ ПНЕВМОКОККОВОЙ ИНФЕКЦИИ ЗА ЯНВАРЬ-ИЮЛЬ 2019 ГОДА (ВАКЦИНИРОВАНО ЛИЦ)</vt:lpstr>
      <vt:lpstr>ВАКЦИНАЦИЯ ПРОТИВ ПНЕВМОКОККОВОЙ ИНФЕКЦИИ ЗА ЯНВАРЬ-ИЮЛЬ 2019 ГОДА</vt:lpstr>
      <vt:lpstr>ВАКЦИНАЦИЯ ПРОТИВ ПНЕВМОКОККОВОЙ ИНФЕКЦИИ ЗА ЯНВАРЬ-ИЮЛЬ 2019 ГОДА</vt:lpstr>
      <vt:lpstr>ВАКЦИНАЦИЯ ПРОТИВ ПНЕВМОКОККОВОЙ ИНФЕКЦИИ ЗА ЯНВАРЬ-АВГУСТ 2019 ГОДА (КАССОВОЕ ИСПОЛНЕНИЕ)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HP</cp:lastModifiedBy>
  <cp:revision>96</cp:revision>
  <dcterms:created xsi:type="dcterms:W3CDTF">2019-09-04T06:13:53Z</dcterms:created>
  <dcterms:modified xsi:type="dcterms:W3CDTF">2019-09-10T05:38:50Z</dcterms:modified>
</cp:coreProperties>
</file>