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301" r:id="rId2"/>
    <p:sldId id="338" r:id="rId3"/>
    <p:sldId id="340" r:id="rId4"/>
    <p:sldId id="341" r:id="rId5"/>
    <p:sldId id="337" r:id="rId6"/>
    <p:sldId id="339" r:id="rId7"/>
    <p:sldId id="309" r:id="rId8"/>
    <p:sldId id="334" r:id="rId9"/>
    <p:sldId id="335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00CC00"/>
    <a:srgbClr val="FFC7C1"/>
    <a:srgbClr val="BAF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73" autoAdjust="0"/>
  </p:normalViewPr>
  <p:slideViewPr>
    <p:cSldViewPr>
      <p:cViewPr varScale="1">
        <p:scale>
          <a:sx n="121" d="100"/>
          <a:sy n="12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effectLst/>
              </a:rPr>
              <a:t>НЕ удается записаться на прием при первом обращении в медицинскую организацию, %</a:t>
            </a:r>
            <a:endParaRPr lang="ru-RU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0.34899999999999998</c:v>
                </c:pt>
                <c:pt idx="1">
                  <c:v>0.625</c:v>
                </c:pt>
                <c:pt idx="2">
                  <c:v>0.73699999999999999</c:v>
                </c:pt>
                <c:pt idx="3">
                  <c:v>0.71399999999999997</c:v>
                </c:pt>
                <c:pt idx="4">
                  <c:v>0.75700000000000001</c:v>
                </c:pt>
                <c:pt idx="5">
                  <c:v>0.91700000000000004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723200"/>
        <c:axId val="435773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9950189498129495E-2"/>
                  <c:y val="-5.63629893886247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DEEB39-57CC-4F0A-92D8-8A89C7753B74}" type="SERIESNAME">
                      <a:rPr lang="ru-RU" sz="1000" b="1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r>
                      <a:rPr lang="ru-RU" sz="1000" b="1" dirty="0" smtClean="0"/>
                      <a:t>, 61%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8901661940209"/>
                      <c:h val="0.1223079860318016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0.60699999999999998</c:v>
                </c:pt>
                <c:pt idx="1">
                  <c:v>0.60699999999999998</c:v>
                </c:pt>
                <c:pt idx="2">
                  <c:v>0.60699999999999998</c:v>
                </c:pt>
                <c:pt idx="3">
                  <c:v>0.60699999999999998</c:v>
                </c:pt>
                <c:pt idx="4">
                  <c:v>0.60699999999999998</c:v>
                </c:pt>
                <c:pt idx="5">
                  <c:v>0.60699999999999998</c:v>
                </c:pt>
                <c:pt idx="6">
                  <c:v>0.60699999999999998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23200"/>
        <c:axId val="43577344"/>
      </c:lineChart>
      <c:catAx>
        <c:axId val="647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77344"/>
        <c:crosses val="autoZero"/>
        <c:auto val="1"/>
        <c:lblAlgn val="ctr"/>
        <c:lblOffset val="100"/>
        <c:noMultiLvlLbl val="0"/>
      </c:catAx>
      <c:valAx>
        <c:axId val="435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72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effectLst/>
              </a:rPr>
              <a:t>Сроки ожидания приема у специалистов свыше 14 календ. дней, %</a:t>
            </a:r>
            <a:endParaRPr lang="ru-RU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0.14299999999999999</c:v>
                </c:pt>
                <c:pt idx="1">
                  <c:v>0.56299999999999994</c:v>
                </c:pt>
                <c:pt idx="2">
                  <c:v>0.316</c:v>
                </c:pt>
                <c:pt idx="3">
                  <c:v>0.35699999999999998</c:v>
                </c:pt>
                <c:pt idx="4">
                  <c:v>0.52100000000000002</c:v>
                </c:pt>
                <c:pt idx="5">
                  <c:v>0.58299999999999996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44672"/>
        <c:axId val="605056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2045643255078486E-2"/>
                  <c:y val="-8.17790135250283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19857-732C-42FD-B644-D16E8713DE52}" type="SERIESNAME">
                      <a:rPr lang="ru-RU" sz="1000" b="1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r>
                      <a:rPr lang="ru-RU" sz="1000" b="1" smtClean="0"/>
                      <a:t>. 32%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21383695477638"/>
                      <c:h val="0.12795587599596545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0.317</c:v>
                </c:pt>
                <c:pt idx="1">
                  <c:v>0.317</c:v>
                </c:pt>
                <c:pt idx="2">
                  <c:v>0.317</c:v>
                </c:pt>
                <c:pt idx="3">
                  <c:v>0.317</c:v>
                </c:pt>
                <c:pt idx="4">
                  <c:v>0.317</c:v>
                </c:pt>
                <c:pt idx="5">
                  <c:v>0.317</c:v>
                </c:pt>
                <c:pt idx="6">
                  <c:v>0.317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4672"/>
        <c:axId val="6050560"/>
      </c:lineChart>
      <c:catAx>
        <c:axId val="604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0560"/>
        <c:crosses val="autoZero"/>
        <c:auto val="1"/>
        <c:lblAlgn val="ctr"/>
        <c:lblOffset val="100"/>
        <c:noMultiLvlLbl val="0"/>
      </c:catAx>
      <c:valAx>
        <c:axId val="605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effectLst/>
              </a:rPr>
              <a:t>Сроки ожидания диагностики свыше </a:t>
            </a:r>
            <a:endParaRPr lang="ru-RU" sz="1200" dirty="0" smtClean="0">
              <a:effectLst/>
            </a:endParaRP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effectLst/>
              </a:rPr>
              <a:t>14 календарных дней, %</a:t>
            </a:r>
            <a:endParaRPr lang="ru-RU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0.222</c:v>
                </c:pt>
                <c:pt idx="1">
                  <c:v>0.44</c:v>
                </c:pt>
                <c:pt idx="2">
                  <c:v>0.37</c:v>
                </c:pt>
                <c:pt idx="3">
                  <c:v>0.79</c:v>
                </c:pt>
                <c:pt idx="4">
                  <c:v>0.54</c:v>
                </c:pt>
                <c:pt idx="5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263424"/>
        <c:axId val="3428211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2611601569210879E-2"/>
                  <c:y val="-5.63629796155228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19857-732C-42FD-B644-D16E8713DE52}" type="SERIESNAME">
                      <a:rPr lang="ru-RU" sz="1000" b="1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r>
                      <a:rPr lang="ru-RU" sz="1000" b="1" dirty="0" smtClean="0"/>
                      <a:t>, 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56734205185813"/>
                      <c:h val="0.1223080055780054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263424"/>
        <c:axId val="34282112"/>
      </c:lineChart>
      <c:catAx>
        <c:axId val="342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82112"/>
        <c:crosses val="autoZero"/>
        <c:auto val="1"/>
        <c:lblAlgn val="ctr"/>
        <c:lblOffset val="100"/>
        <c:noMultiLvlLbl val="0"/>
      </c:catAx>
      <c:valAx>
        <c:axId val="34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6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effectLst/>
              </a:rPr>
              <a:t>Доля респондентов, неудовлетворенных компетентностью узких специалистов, %</a:t>
            </a:r>
            <a:endParaRPr lang="ru-RU" sz="12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0.41</c:v>
                </c:pt>
                <c:pt idx="1">
                  <c:v>0.56299999999999994</c:v>
                </c:pt>
                <c:pt idx="2">
                  <c:v>0.53</c:v>
                </c:pt>
                <c:pt idx="3">
                  <c:v>0.79</c:v>
                </c:pt>
                <c:pt idx="4">
                  <c:v>0.66</c:v>
                </c:pt>
                <c:pt idx="5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38688"/>
        <c:axId val="3434022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9950189498129495E-2"/>
                  <c:y val="-5.63629893886247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19857-732C-42FD-B644-D16E8713DE52}" type="SERIESNAME">
                      <a:rPr lang="ru-RU" sz="1000" b="1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РЯДА]</a:t>
                    </a:fld>
                    <a:r>
                      <a:rPr lang="ru-RU" sz="1000" b="1" dirty="0" smtClean="0"/>
                      <a:t>,</a:t>
                    </a:r>
                    <a:r>
                      <a:rPr lang="ru-RU" sz="1000" b="1" baseline="0" dirty="0" smtClean="0"/>
                      <a:t> 55%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8901661940209"/>
                      <c:h val="0.1223079860318016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Москва</c:v>
                </c:pt>
                <c:pt idx="1">
                  <c:v>С.-Петербург</c:v>
                </c:pt>
                <c:pt idx="2">
                  <c:v>Моск. обл.</c:v>
                </c:pt>
                <c:pt idx="3">
                  <c:v>Самар. обл.</c:v>
                </c:pt>
                <c:pt idx="4">
                  <c:v>Респ. Коми</c:v>
                </c:pt>
                <c:pt idx="5">
                  <c:v>Крым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0.55000000000000004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0.55000000000000004</c:v>
                </c:pt>
                <c:pt idx="5">
                  <c:v>0.55000000000000004</c:v>
                </c:pt>
                <c:pt idx="6">
                  <c:v>0.55000000000000004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38688"/>
        <c:axId val="34340224"/>
      </c:lineChart>
      <c:catAx>
        <c:axId val="34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40224"/>
        <c:crosses val="autoZero"/>
        <c:auto val="1"/>
        <c:lblAlgn val="ctr"/>
        <c:lblOffset val="100"/>
        <c:noMultiLvlLbl val="0"/>
      </c:catAx>
      <c:valAx>
        <c:axId val="3434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33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8F0D1-1D49-4E7B-A321-98DED38145F1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BE68B-110B-4F38-A2DD-0E454F698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85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B669F-CFC6-4D98-9BBF-24031DE749F7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36187-B5A4-4CD6-8AFF-A8861BE6A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9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36187-B5A4-4CD6-8AFF-A8861BE6AD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95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36187-B5A4-4CD6-8AFF-A8861BE6AD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7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7381B-8D1E-4EDE-93C1-416F0C0377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6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7381B-8D1E-4EDE-93C1-416F0C0377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07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36187-B5A4-4CD6-8AFF-A8861BE6AD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2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5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6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4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исок в 2 колонки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166"/>
            <a:ext cx="8676456" cy="1200918"/>
          </a:xfrm>
        </p:spPr>
        <p:txBody>
          <a:bodyPr/>
          <a:lstStyle>
            <a:lvl1pPr>
              <a:defRPr>
                <a:solidFill>
                  <a:srgbClr val="75757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088063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 userDrawn="1"/>
        </p:nvSpPr>
        <p:spPr>
          <a:xfrm>
            <a:off x="0" y="1071563"/>
            <a:ext cx="9163050" cy="629245"/>
          </a:xfrm>
          <a:prstGeom prst="rect">
            <a:avLst/>
          </a:prstGeom>
        </p:spPr>
        <p:txBody>
          <a:bodyPr vert="horz" lIns="576000" tIns="0" rIns="108000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endParaRPr lang="ru-RU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0" y="1700808"/>
            <a:ext cx="9144000" cy="4392488"/>
          </a:xfrm>
          <a:prstGeom prst="rect">
            <a:avLst/>
          </a:prstGeom>
        </p:spPr>
        <p:txBody>
          <a:bodyPr vert="horz" lIns="302400" tIns="0" rIns="1080000" bIns="45720" numCol="2" rtlCol="0" anchor="t" anchorCtr="0">
            <a:noAutofit/>
          </a:bodyPr>
          <a:lstStyle>
            <a:lvl1pPr algn="l" defTabSz="9144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400" b="1" kern="1200" spc="0" baseline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ts val="2000"/>
              </a:lnSpc>
              <a:buClr>
                <a:schemeClr val="accent3"/>
              </a:buClr>
              <a:buFont typeface="Arial" pitchFamily="34" charset="0"/>
              <a:buChar char="•"/>
            </a:pPr>
            <a:endParaRPr lang="ru-RU" sz="1800" b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quarter" idx="14"/>
          </p:nvPr>
        </p:nvSpPr>
        <p:spPr>
          <a:xfrm>
            <a:off x="0" y="1268760"/>
            <a:ext cx="8676456" cy="792088"/>
          </a:xfrm>
          <a:prstGeom prst="rect">
            <a:avLst/>
          </a:prstGeom>
        </p:spPr>
        <p:txBody>
          <a:bodyPr lIns="288000" tIns="0"/>
          <a:lstStyle>
            <a:lvl1pPr>
              <a:lnSpc>
                <a:spcPts val="1800"/>
              </a:lnSpc>
              <a:defRPr sz="1600" b="1">
                <a:solidFill>
                  <a:srgbClr val="757575"/>
                </a:solidFill>
                <a:latin typeface="+mj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Текст 14"/>
          <p:cNvSpPr>
            <a:spLocks noGrp="1"/>
          </p:cNvSpPr>
          <p:nvPr>
            <p:ph type="body" sz="quarter" idx="15"/>
          </p:nvPr>
        </p:nvSpPr>
        <p:spPr>
          <a:xfrm>
            <a:off x="0" y="2349500"/>
            <a:ext cx="8676456" cy="3743796"/>
          </a:xfrm>
          <a:prstGeom prst="rect">
            <a:avLst/>
          </a:prstGeom>
        </p:spPr>
        <p:txBody>
          <a:bodyPr lIns="306000" tIns="0" rIns="129600" numCol="2" spcCol="108000"/>
          <a:lstStyle>
            <a:lvl1pPr marL="285750" indent="-285750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39145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96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2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3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5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7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4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CA560-6A96-4778-A368-0500D04E1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03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08912" cy="2592288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Материалы</a:t>
            </a:r>
            <a:b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 выступлению В.О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Гурдуса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расширенном заседании коллегии</a:t>
            </a:r>
            <a:b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Министерства здравоохранения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Российской Федерации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93295"/>
            <a:ext cx="9144000" cy="76375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08518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Москва						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апреля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47784" cy="6968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достижения Минздрава 2016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6592267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970108"/>
            <a:ext cx="1944216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Совершенствование медицинской помощи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42948" y="970108"/>
            <a:ext cx="6619358" cy="864096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Установлены </a:t>
            </a:r>
            <a:r>
              <a:rPr lang="ru-RU" sz="1300" dirty="0"/>
              <a:t>предельные сроки ожидания </a:t>
            </a:r>
            <a:r>
              <a:rPr lang="ru-RU" sz="1300" dirty="0" smtClean="0"/>
              <a:t>медицинской услуги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Введены требования по шаговой и транспортной доступности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В </a:t>
            </a:r>
            <a:r>
              <a:rPr lang="ru-RU" sz="1300" dirty="0"/>
              <a:t>3 субъектах </a:t>
            </a:r>
            <a:r>
              <a:rPr lang="ru-RU" sz="1300" dirty="0" smtClean="0"/>
              <a:t>РФ реализуется </a:t>
            </a:r>
            <a:r>
              <a:rPr lang="ru-RU" sz="1300" dirty="0"/>
              <a:t>пилотный проект по созданию поликлиник – образцов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4219" y="1915779"/>
            <a:ext cx="1944216" cy="70270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Развитие ОМС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42949" y="1912857"/>
            <a:ext cx="6619358" cy="705628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Фокус на пациента в деятельности СМО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Формирование института страховых представителей</a:t>
            </a:r>
            <a:endParaRPr lang="ru-RU" sz="13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19" y="2693828"/>
            <a:ext cx="1944216" cy="8047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Лекарственное обеспечение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26547" y="2699136"/>
            <a:ext cx="6636244" cy="804775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Продолжена работа над доступностью ЛС из перечней «7 Нозологий», ЖНВЛП и др.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Идет реализация «дорожной </a:t>
            </a:r>
            <a:r>
              <a:rPr lang="ru-RU" sz="1300" dirty="0"/>
              <a:t>карты</a:t>
            </a:r>
            <a:r>
              <a:rPr lang="ru-RU" sz="1300" dirty="0" smtClean="0"/>
              <a:t>» по повышению </a:t>
            </a:r>
            <a:r>
              <a:rPr lang="ru-RU" sz="1300" dirty="0"/>
              <a:t>доступности наркотических средств и психотропных веществ для использования в медицинских </a:t>
            </a:r>
            <a:r>
              <a:rPr lang="ru-RU" sz="1300" dirty="0" smtClean="0"/>
              <a:t>целях</a:t>
            </a:r>
            <a:endParaRPr lang="ru-RU" sz="13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476" y="3607677"/>
            <a:ext cx="1944216" cy="7249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Информационные технологии и телемедицина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26546" y="3607677"/>
            <a:ext cx="6636244" cy="72496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Разработан </a:t>
            </a:r>
            <a:r>
              <a:rPr lang="ru-RU" sz="1300" dirty="0"/>
              <a:t>проект федерального </a:t>
            </a:r>
            <a:r>
              <a:rPr lang="ru-RU" sz="1300" dirty="0" smtClean="0"/>
              <a:t>закона, регулирующий вопросы оказания дистанционных медицинских услуг (телемедицина)</a:t>
            </a:r>
            <a:endParaRPr lang="ru-RU" sz="13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3476" y="4436402"/>
            <a:ext cx="1944216" cy="7927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Развитие государственно-частного </a:t>
            </a:r>
            <a:r>
              <a:rPr lang="ru-RU" sz="1400" b="1" dirty="0" smtClean="0">
                <a:solidFill>
                  <a:schemeClr val="bg1"/>
                </a:solidFill>
              </a:rPr>
              <a:t>партнерства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42948" y="4436403"/>
            <a:ext cx="6619358" cy="792797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/>
              <a:t>На различных этапах - более 20 инвестиционных проектов с использованием механизмов ГЧП с планируемым объемом инвестиций более 10 млрд рублей.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300" dirty="0" smtClean="0"/>
              <a:t>Методическое сопровождение применения </a:t>
            </a:r>
            <a:r>
              <a:rPr lang="ru-RU" sz="1300" dirty="0"/>
              <a:t>механизмов </a:t>
            </a:r>
            <a:r>
              <a:rPr lang="ru-RU" sz="1300" dirty="0" smtClean="0"/>
              <a:t>ГЧП на </a:t>
            </a:r>
            <a:r>
              <a:rPr lang="ru-RU" sz="1300" dirty="0"/>
              <a:t>региональном </a:t>
            </a:r>
            <a:r>
              <a:rPr lang="ru-RU" sz="1300" dirty="0" smtClean="0"/>
              <a:t>уровне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0080" y="5301208"/>
            <a:ext cx="8742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2016 Минздрав предпринял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значительные усилия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ключевых областях и продемонстрировал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уверенное движение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сторону дальнейшего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совершенствования системы здравоохранения,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 инициативы и решения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продолжают носить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«точечный» характер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им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недостает системного подхода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543997"/>
            <a:ext cx="82836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По материалам Доклада «Об итогах работы Министерства здравоохранения Российской Федерации в 2016 году и задачах на 2017 год.» 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303124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396014" y="126821"/>
            <a:ext cx="8247784" cy="6968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757575"/>
                </a:solidFill>
              </a:rPr>
              <a:t>Оценка качества (данные </a:t>
            </a:r>
            <a:r>
              <a:rPr lang="en-US" sz="2800" dirty="0" smtClean="0">
                <a:solidFill>
                  <a:srgbClr val="757575"/>
                </a:solidFill>
              </a:rPr>
              <a:t>bus.gov.ru</a:t>
            </a:r>
            <a:r>
              <a:rPr lang="ru-RU" sz="2800" dirty="0" smtClean="0">
                <a:solidFill>
                  <a:srgbClr val="757575"/>
                </a:solidFill>
              </a:rPr>
              <a:t>)</a:t>
            </a:r>
            <a:endParaRPr lang="ru-RU" sz="2800" dirty="0">
              <a:solidFill>
                <a:srgbClr val="757575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99" y="2077286"/>
            <a:ext cx="3631225" cy="19561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1217312" y="155679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Оценка качества работы медицинских организаций (амбулаторные)*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067942"/>
            <a:ext cx="4032448" cy="19455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5184068" y="155679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Оценка качества работы медицинских организаций (стационары)*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4098422"/>
            <a:ext cx="7416824" cy="3903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54650" y="639854"/>
            <a:ext cx="8604448" cy="776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defTabSz="457200">
              <a:spcBef>
                <a:spcPct val="20000"/>
              </a:spcBef>
              <a:spcAft>
                <a:spcPts val="200"/>
              </a:spcAft>
              <a:buClr>
                <a:srgbClr val="0070C0"/>
              </a:buClr>
              <a:buSzPct val="70000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 соответствии с поручением Президента РФ проводится независимая оценка качества оказания услуг медицинскими организациям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 Оценки также проводятся на сайтах региональных ДЗ и сайтах мед. организаций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 формате анкетирования.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517" y="4967846"/>
            <a:ext cx="1798885" cy="148549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51520" y="4597499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Критерии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оценки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51720" y="4653136"/>
            <a:ext cx="69073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Данные демонстрируют высокий уровень удовлетворенности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: 72% ЛПУ в первичном звене и 77%  стационаров получили оценку «хорошо» и выше.</a:t>
            </a:r>
          </a:p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Однако, по результатам рабочего анализа применяемой методики, сле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дует  сделать вывод, что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существующая система оценки качества не позволяет получить в полной мере объективные и корректные данные 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качестве оказания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услуг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, так как не гарантирует адресности опроса реальных получателей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услуг, системного подхода к анкетированию и специфичности и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детализируемости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получаемой на выходе информации.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2983" y="6586421"/>
            <a:ext cx="18067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*Данные с сайта </a:t>
            </a:r>
            <a:r>
              <a:rPr lang="en-US" sz="900" dirty="0" smtClean="0"/>
              <a:t>bus.gov.ru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0103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9595" y="6492875"/>
            <a:ext cx="2133600" cy="365125"/>
          </a:xfrm>
        </p:spPr>
        <p:txBody>
          <a:bodyPr/>
          <a:lstStyle/>
          <a:p>
            <a:fld id="{8BF82930-4E34-488F-AEC8-5E8BAD3FC25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96014" y="126821"/>
            <a:ext cx="8247784" cy="6968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757575"/>
                </a:solidFill>
              </a:rPr>
              <a:t>Оценка качества (опрос экспертов)</a:t>
            </a:r>
            <a:endParaRPr lang="ru-RU" sz="2800" dirty="0">
              <a:solidFill>
                <a:srgbClr val="75757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682" y="620688"/>
            <a:ext cx="8604448" cy="7470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defTabSz="457200">
              <a:spcBef>
                <a:spcPct val="20000"/>
              </a:spcBef>
              <a:spcAft>
                <a:spcPts val="200"/>
              </a:spcAft>
              <a:buClr>
                <a:srgbClr val="0070C0"/>
              </a:buClr>
              <a:buSzPct val="70000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Экспертный совет провел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собственный опрос среди экспертов о качестве и доступности медицинской помощи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 анкете, вопросы которой в целом повторяют утвержденную Минздравом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анкету*.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7682" y="6378042"/>
            <a:ext cx="87189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buClr>
                <a:srgbClr val="0070C0"/>
              </a:buClr>
              <a:buSzPct val="70000"/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*К участию в опросе были приглашены все эксперты из БД «Открытого правительства» (более 2000 чел.) Всего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было получено 440 заполненных анкет из 45 регионов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 На диаграмме представлены регионы, из которых получено больше всего анкет.</a:t>
            </a:r>
            <a:endParaRPr lang="en-US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62599746"/>
              </p:ext>
            </p:extLst>
          </p:nvPr>
        </p:nvGraphicFramePr>
        <p:xfrm>
          <a:off x="497405" y="1434266"/>
          <a:ext cx="3792529" cy="217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5623474"/>
              </p:ext>
            </p:extLst>
          </p:nvPr>
        </p:nvGraphicFramePr>
        <p:xfrm>
          <a:off x="4863684" y="1304800"/>
          <a:ext cx="3202711" cy="2248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0061094"/>
              </p:ext>
            </p:extLst>
          </p:nvPr>
        </p:nvGraphicFramePr>
        <p:xfrm>
          <a:off x="601136" y="3553372"/>
          <a:ext cx="3362027" cy="2055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604922457"/>
              </p:ext>
            </p:extLst>
          </p:nvPr>
        </p:nvGraphicFramePr>
        <p:xfrm>
          <a:off x="4897334" y="3528679"/>
          <a:ext cx="3711831" cy="2163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217682" y="3553372"/>
            <a:ext cx="8426116" cy="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19906" y="1529633"/>
            <a:ext cx="0" cy="398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50741" y="5589240"/>
            <a:ext cx="874174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Опрос продемонстрировал наличие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проблемных зон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в части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доступности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мед.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 п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омощи, особенно в регионах, и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невысокую удовлетворенность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качеством и квалификацией медицинских кадров, особенно - узких специалистов.</a:t>
            </a: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014" y="126821"/>
            <a:ext cx="8247784" cy="69686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Стратегические приоритеты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6232227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z="1100" smtClean="0"/>
              <a:pPr algn="ctr"/>
              <a:t>5</a:t>
            </a:fld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90908" y="791582"/>
            <a:ext cx="8604448" cy="10215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Экспертный совет, в рамках доклада на расширенной Коллегии Минздрава в апреле 2016 г., а также в рамках подготовки экспертных мнений и предложений по различным темам, сформулировал ряд ключевых принципов, следование которым позволило бы выделить стратегические приоритеты в развитии отрасли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 bwMode="auto">
          <a:xfrm>
            <a:off x="284880" y="4353964"/>
            <a:ext cx="3959962" cy="812979"/>
          </a:xfrm>
          <a:prstGeom prst="round2Diag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xtLst/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600" dirty="0" smtClean="0"/>
              <a:t>Реализация пилотных проектов как </a:t>
            </a:r>
            <a:r>
              <a:rPr lang="ru-RU" sz="1600" b="1" dirty="0" smtClean="0"/>
              <a:t>механизм реализации стратегии</a:t>
            </a:r>
            <a:endParaRPr lang="ru-RU" b="1" dirty="0"/>
          </a:p>
        </p:txBody>
      </p:sp>
      <p:pic>
        <p:nvPicPr>
          <p:cNvPr id="13" name="Picture 2" descr="Картинки по запросу галочка вектор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012" y="4378274"/>
            <a:ext cx="612519" cy="57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46370" y="3961666"/>
            <a:ext cx="3630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Количество пилотных проектов по различным направлениям растет (20+ проектов, 30+ субъектов РФ). Необходимо сформировать «карту проектов», исходя из выбранной стратегии развития</a:t>
            </a:r>
            <a:endParaRPr lang="ru-RU" sz="1400" dirty="0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 bwMode="auto">
          <a:xfrm>
            <a:off x="290908" y="3352762"/>
            <a:ext cx="3959962" cy="840017"/>
          </a:xfrm>
          <a:prstGeom prst="round2Diag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x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ru-RU" sz="1400" dirty="0" smtClean="0"/>
              <a:t>Необходим переход </a:t>
            </a:r>
            <a:r>
              <a:rPr lang="ru-RU" sz="1400" dirty="0"/>
              <a:t>от точечных инициатив в различных областях к выработке </a:t>
            </a:r>
            <a:r>
              <a:rPr lang="ru-RU" sz="1600" b="1" dirty="0"/>
              <a:t>единого комплексного подхода</a:t>
            </a:r>
            <a:r>
              <a:rPr lang="ru-RU" sz="1600" dirty="0"/>
              <a:t> </a:t>
            </a:r>
            <a:r>
              <a:rPr lang="ru-RU" sz="1400" dirty="0"/>
              <a:t>к </a:t>
            </a:r>
            <a:r>
              <a:rPr lang="ru-RU" sz="1400" dirty="0" smtClean="0"/>
              <a:t>развитию</a:t>
            </a:r>
            <a:endParaRPr lang="ru-RU" sz="1400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 bwMode="auto">
          <a:xfrm>
            <a:off x="290908" y="2458657"/>
            <a:ext cx="3984004" cy="766654"/>
          </a:xfrm>
          <a:prstGeom prst="round2Diag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  <a:ex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ru-RU" sz="1400" dirty="0" smtClean="0"/>
              <a:t>Должна быть разработана </a:t>
            </a:r>
            <a:r>
              <a:rPr lang="ru-RU" sz="1400" b="1" dirty="0" smtClean="0"/>
              <a:t>Стратегия </a:t>
            </a:r>
            <a:r>
              <a:rPr lang="ru-RU" sz="1400" b="1" dirty="0"/>
              <a:t>развития здравоохранения до 2030 г.</a:t>
            </a:r>
          </a:p>
        </p:txBody>
      </p:sp>
      <p:pic>
        <p:nvPicPr>
          <p:cNvPr id="19" name="Picture 4" descr="Картинки по запросу галочка и крестик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677" y="2840323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авая фигурная скобка 19"/>
          <p:cNvSpPr/>
          <p:nvPr/>
        </p:nvSpPr>
        <p:spPr>
          <a:xfrm>
            <a:off x="4415118" y="2599725"/>
            <a:ext cx="344395" cy="1284450"/>
          </a:xfrm>
          <a:prstGeom prst="rightBrace">
            <a:avLst>
              <a:gd name="adj1" fmla="val 36330"/>
              <a:gd name="adj2" fmla="val 50000"/>
            </a:avLst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4" name="Прямоугольник 13"/>
          <p:cNvSpPr/>
          <p:nvPr/>
        </p:nvSpPr>
        <p:spPr>
          <a:xfrm>
            <a:off x="5380757" y="2532813"/>
            <a:ext cx="34214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Работа по подготовке Стратегии развития здравоохранения </a:t>
            </a:r>
            <a:r>
              <a:rPr lang="ru-RU" sz="1400" dirty="0" smtClean="0"/>
              <a:t>остановилась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Разрабатываются «</a:t>
            </a:r>
            <a:r>
              <a:rPr lang="ru-RU" sz="1400" dirty="0"/>
              <a:t>дорожные карты» по отдельным направлениям </a:t>
            </a:r>
            <a:r>
              <a:rPr lang="ru-RU" sz="1400" dirty="0" smtClean="0"/>
              <a:t>здравоохранения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1777" y="5484252"/>
            <a:ext cx="87427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Экспертное сообщество продолжает считать, что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обеспечения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системного подхода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 развитию отрасли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необходимо разработать Стратегию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развития системы здравоохранения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Российской Федерации до 2030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Это должно стать одной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из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приоритетных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2017 г.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6731" y="1931235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ПРИНЦИП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60232" y="1943565"/>
            <a:ext cx="1500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РЕАЛИЗАЦИЯ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21777" y="2312897"/>
            <a:ext cx="8579413" cy="22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84880" y="5350740"/>
            <a:ext cx="8579413" cy="22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770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000" y="186387"/>
            <a:ext cx="9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757575"/>
                </a:solidFill>
              </a:rPr>
              <a:t>Приоритеты РГ «</a:t>
            </a:r>
            <a:r>
              <a:rPr lang="ru-RU" sz="2800" dirty="0">
                <a:solidFill>
                  <a:srgbClr val="757575"/>
                </a:solidFill>
              </a:rPr>
              <a:t>Здравоохранение</a:t>
            </a:r>
            <a:r>
              <a:rPr lang="ru-RU" sz="2800" dirty="0" smtClean="0">
                <a:solidFill>
                  <a:srgbClr val="757575"/>
                </a:solidFill>
              </a:rPr>
              <a:t>» ЭС</a:t>
            </a:r>
            <a:r>
              <a:rPr lang="ru-RU" sz="2800" dirty="0">
                <a:solidFill>
                  <a:srgbClr val="757575"/>
                </a:solidFill>
              </a:rPr>
              <a:t> </a:t>
            </a:r>
            <a:r>
              <a:rPr lang="ru-RU" sz="2800" dirty="0" smtClean="0">
                <a:solidFill>
                  <a:srgbClr val="757575"/>
                </a:solidFill>
              </a:rPr>
              <a:t>на 2017 </a:t>
            </a:r>
            <a:r>
              <a:rPr lang="ru-RU" sz="2800" dirty="0">
                <a:solidFill>
                  <a:srgbClr val="757575"/>
                </a:solidFill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3935" y="1346448"/>
            <a:ext cx="504056" cy="5040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0386" y="2099220"/>
            <a:ext cx="504056" cy="5040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0386" y="2916562"/>
            <a:ext cx="504056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0386" y="3689889"/>
            <a:ext cx="504056" cy="5040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0386" y="4455106"/>
            <a:ext cx="504056" cy="51597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264388"/>
            <a:ext cx="7200800" cy="60834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Создание национальной системы здравоохранения, включение частных и ведомственных ЛПУ в выполнение программы государственных гарантий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2047075"/>
            <a:ext cx="7200800" cy="60834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проблем в сфере обеспечения доступности бесплатной медицинской помощи и подготовка предложений по повышению ее доступности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2829762"/>
            <a:ext cx="7200800" cy="60834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Развитие информационных систем в здравоохранении, внедрение телемедицины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3619341"/>
            <a:ext cx="7200800" cy="60834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Развитие лекарственного страхования, повышение доступности лекарств для населения Российской Федерации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7475" y="4408920"/>
            <a:ext cx="7200800" cy="60834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Развитие системы ОМС и ДМС, внедрение дополнительного лекарственного страхования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462" y="5445224"/>
            <a:ext cx="80728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2017 г. Рабочая группа «Здравоохранение» Экспертного совета продолжит работу и сотрудничество с Минздравом по ключевым направлениям.  Также эксперты предлагают вернуться к обсуждению Стратегии развития отрасли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000" y="45824"/>
            <a:ext cx="8964488" cy="7996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/>
              <a:t>Основные аспекты Стратегии развития</a:t>
            </a:r>
            <a:endParaRPr lang="ru-RU" sz="28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51520" y="854459"/>
            <a:ext cx="1656184" cy="542463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74464" y="1530413"/>
            <a:ext cx="1666432" cy="55284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Механизм реализации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70694" y="800119"/>
            <a:ext cx="6795809" cy="56021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«Взрывной» рост эффективности системы здравоохранения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52389" y="1481377"/>
            <a:ext cx="6795809" cy="7954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</a:t>
            </a:r>
            <a:r>
              <a:rPr lang="ru-RU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единой национальной 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системы здравоохранения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ориентированной на </a:t>
            </a:r>
            <a:r>
              <a:rPr lang="ru-RU" sz="15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пациента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(повышение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удовлетворенности) и действующей </a:t>
            </a:r>
            <a:r>
              <a:rPr lang="ru-RU" sz="15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принципах эффективной конкуренции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(лучшее качество при том же уровне расходов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74464" y="2348880"/>
            <a:ext cx="1633240" cy="55284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60874" y="2348880"/>
            <a:ext cx="6805630" cy="64798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Этап: 201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201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Разработка стратегии и апробация инициатив</a:t>
            </a:r>
          </a:p>
          <a:p>
            <a:pPr algn="just" defTabSz="581025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Этап: с 2019 -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Реализация стратегии</a:t>
            </a:r>
            <a:endParaRPr lang="ru-RU" sz="1600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66972" y="3174046"/>
            <a:ext cx="1625280" cy="552846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принципы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060874" y="3068960"/>
            <a:ext cx="6796477" cy="28803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 Math" panose="02040503050406030204" pitchFamily="18" charset="0"/>
              </a:rPr>
              <a:t>Экономически обоснованные тарифы</a:t>
            </a: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 Math" panose="02040503050406030204" pitchFamily="18" charset="0"/>
              </a:rPr>
              <a:t>Интеграция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ea typeface="Cambria Math" panose="02040503050406030204" pitchFamily="18" charset="0"/>
              </a:rPr>
              <a:t>медицинских учреждений всех форм собственности в единую систему оказания медицинской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 Math" panose="02040503050406030204" pitchFamily="18" charset="0"/>
              </a:rPr>
              <a:t>помощи</a:t>
            </a: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Трансформация системы ОМС в полноценное рисковое страхование,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вкл. лекарственное страхование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Внедрение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модели </a:t>
            </a:r>
            <a:r>
              <a:rPr lang="ru-RU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соплатежей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граждан, интеграция ОМС 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ДМС</a:t>
            </a: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Проактивная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политика по привлечению частного капитала в отрасль с использованием механизмов ГЧП</a:t>
            </a: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Работающие и информативные механизмы контроля качества медицинской помощи</a:t>
            </a:r>
          </a:p>
          <a:p>
            <a:pPr marL="182563" indent="-182563" algn="just">
              <a:buFont typeface="+mj-lt"/>
              <a:buAutoNum type="arabicPeriod"/>
              <a:tabLst>
                <a:tab pos="182563" algn="l"/>
              </a:tabLst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Комплекс специальных мер по стимулированию инновационных научных разработок и коммерциализации новых лекарственных препаратов, изделий, технологий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9769" y="5949280"/>
            <a:ext cx="8742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Наряду с разработкой стратегии продолжает оставаться актуальным перечень первоочередных действий, которые позволят добиться «быстрых побед»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32732" y="6464105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/>
              <a:pPr algn="ct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861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23980"/>
            <a:ext cx="5256584" cy="6968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Первоочередные действия</a:t>
            </a:r>
            <a:endParaRPr lang="ru-RU" sz="28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24135" y="908720"/>
            <a:ext cx="8614805" cy="792088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Повышение доступности медицинской помощи и лекарственного обеспечения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94801"/>
            <a:ext cx="8614805" cy="4626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400" b="1" dirty="0" smtClean="0"/>
              <a:t>Организационные и нормативно-методологические мероприятия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Разработка </a:t>
            </a:r>
            <a:r>
              <a:rPr lang="ru-RU" sz="1400" dirty="0"/>
              <a:t>экономически обоснованных тарифов на медицинские услуги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Разработка комплекса мероприятий по активизации </a:t>
            </a:r>
            <a:r>
              <a:rPr lang="ru-RU" sz="1400" dirty="0"/>
              <a:t>привлечения частных </a:t>
            </a:r>
            <a:r>
              <a:rPr lang="ru-RU" sz="1400" dirty="0" smtClean="0"/>
              <a:t>и ведомственных ЛПУ </a:t>
            </a:r>
            <a:r>
              <a:rPr lang="ru-RU" sz="1400" dirty="0"/>
              <a:t>в систему ОМС – расширение лечебной </a:t>
            </a:r>
            <a:r>
              <a:rPr lang="ru-RU" sz="1400" dirty="0" smtClean="0"/>
              <a:t>базы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Введение единых требований к ЛПУ, вне зависимости от формы собственности</a:t>
            </a:r>
            <a:endParaRPr lang="en-US" sz="1400" dirty="0"/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Введение лекарственного возмещения (страхования) на амбулаторном этапе по рецептурным медикаментам с целью снижения потребности в стационарном лечении </a:t>
            </a:r>
            <a:r>
              <a:rPr lang="ru-RU" sz="1400"/>
              <a:t>и </a:t>
            </a:r>
            <a:r>
              <a:rPr lang="ru-RU" sz="1400" smtClean="0"/>
              <a:t>предотвращения </a:t>
            </a:r>
            <a:r>
              <a:rPr lang="ru-RU" sz="1400" dirty="0"/>
              <a:t>перехода заболеваний в более тяжелую и хроническую формы</a:t>
            </a:r>
            <a:r>
              <a:rPr lang="ru-RU" sz="1400" dirty="0" smtClean="0"/>
              <a:t>;</a:t>
            </a:r>
          </a:p>
          <a:p>
            <a:pPr marL="0" lvl="1" algn="just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400" b="1" dirty="0" smtClean="0"/>
              <a:t>Экспериментальные проекты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Проведение в пилотных регионах </a:t>
            </a:r>
            <a:r>
              <a:rPr lang="ru-RU" sz="1400" dirty="0"/>
              <a:t>эксперимента по </a:t>
            </a:r>
            <a:r>
              <a:rPr lang="ru-RU" sz="1400" dirty="0" err="1"/>
              <a:t>соплатежам</a:t>
            </a:r>
            <a:r>
              <a:rPr lang="ru-RU" sz="1400" dirty="0"/>
              <a:t> населения в форме доплаты из собственных средств к тарифу ОМС при желании получить услугу в коммерческом учреждении (внедрение модели ОМС+)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Проведение эксперимента по внедрению телемедицинских технологий в труднодоступных районах, программ обучения населения методам само- и взаимопомощи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Пилотный </a:t>
            </a:r>
            <a:r>
              <a:rPr lang="ru-RU" sz="1400" dirty="0"/>
              <a:t>проект по переводу финансирования здравоохранения на сервисную модель (финансовые средства не направляются на капитальные вложения, а расходуются на покупку услуг у медицинских учреждений всех форм собственности)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251520" y="230095"/>
            <a:ext cx="2736304" cy="484632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2017 </a:t>
            </a:r>
            <a:r>
              <a:rPr lang="ru-RU" sz="1600" dirty="0">
                <a:solidFill>
                  <a:schemeClr val="bg1"/>
                </a:solidFill>
              </a:rPr>
              <a:t>– 2018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5168" y="6381328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/>
              <a:pPr algn="ct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56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23980"/>
            <a:ext cx="5256584" cy="69686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Первоочередные действия</a:t>
            </a:r>
            <a:endParaRPr lang="ru-RU" sz="2800" dirty="0"/>
          </a:p>
        </p:txBody>
      </p:sp>
      <p:sp>
        <p:nvSpPr>
          <p:cNvPr id="5" name="Нашивка 4"/>
          <p:cNvSpPr/>
          <p:nvPr/>
        </p:nvSpPr>
        <p:spPr>
          <a:xfrm>
            <a:off x="251520" y="230095"/>
            <a:ext cx="2736304" cy="484632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2017 – 2018 гг.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24135" y="908720"/>
            <a:ext cx="8614805" cy="792088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Усиление контроля за качеством медицинской помощи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667" y="1844824"/>
            <a:ext cx="8614805" cy="2167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Совершенствование механизмов контроля </a:t>
            </a:r>
            <a:r>
              <a:rPr lang="ru-RU" sz="1400" dirty="0"/>
              <a:t>за сервисной компонентой (качеством сервиса</a:t>
            </a:r>
            <a:r>
              <a:rPr lang="ru-RU" sz="1400" dirty="0" smtClean="0"/>
              <a:t>) и уровнем удовлетворенности </a:t>
            </a:r>
            <a:r>
              <a:rPr lang="ru-RU" sz="1400" dirty="0"/>
              <a:t>за счет различных форм обратной связи с пациентами: применение механизмов немедленной оценки пациентами качества услуги при выходе из ЛПУ, использование интернет-каналов для обратной связи пациентов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Повышение качества управления в системе здравоохранения: разработка должностных обязанностей врачей, регламентов, стандартов, бизнес-процессов лечебных учреждений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Обучение и аттестация врачей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Налаживание сбора статистики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94414" y="4149080"/>
            <a:ext cx="8614805" cy="792088"/>
          </a:xfrm>
          <a:prstGeom prst="round2Diag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медицинского страхования и конкуренции СМО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4135" y="5091705"/>
            <a:ext cx="8614805" cy="1091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Развитие </a:t>
            </a:r>
            <a:r>
              <a:rPr lang="ru-RU" sz="1400" dirty="0"/>
              <a:t>конкуренции между страховыми компаниями за качество услуг, оказываемых прикрепленным гражданам к системе ОМС</a:t>
            </a:r>
          </a:p>
          <a:p>
            <a:pPr marL="57150" lvl="1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/>
              <a:t>Ведение дифференцированного вознаграждения СМО в зависимости от динамики количества застрахованных.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5447" y="6451250"/>
            <a:ext cx="467543" cy="365125"/>
          </a:xfrm>
        </p:spPr>
        <p:txBody>
          <a:bodyPr/>
          <a:lstStyle/>
          <a:p>
            <a:pPr algn="ctr"/>
            <a:fld id="{FE4D32BE-A889-4EDA-83C1-0B7BD517362B}" type="slidenum">
              <a:rPr lang="ru-RU" smtClean="0"/>
              <a:pPr algn="ct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47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16176</TotalTime>
  <Words>1191</Words>
  <Application>Microsoft Office PowerPoint</Application>
  <PresentationFormat>Экран (4:3)</PresentationFormat>
  <Paragraphs>114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Материалы к выступлению В.О. Гурдуса на расширенном заседании коллегии Министерства здравоохранения Российской Федерации</vt:lpstr>
      <vt:lpstr>Ключевые достижения Минздрава 2016</vt:lpstr>
      <vt:lpstr>Презентация PowerPoint</vt:lpstr>
      <vt:lpstr>Презентация PowerPoint</vt:lpstr>
      <vt:lpstr>Стратегические приоритеты</vt:lpstr>
      <vt:lpstr>Презентация PowerPoint</vt:lpstr>
      <vt:lpstr>Основные аспекты Стратегии развития</vt:lpstr>
      <vt:lpstr>Первоочередные действия</vt:lpstr>
      <vt:lpstr>Первоочередные действия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единой национальной систеым здрваоо</dc:title>
  <dc:creator>Olga Gavrilina</dc:creator>
  <cp:lastModifiedBy>Андреева Ирина Львовна</cp:lastModifiedBy>
  <cp:revision>372</cp:revision>
  <cp:lastPrinted>2016-04-19T14:39:06Z</cp:lastPrinted>
  <dcterms:created xsi:type="dcterms:W3CDTF">2015-04-28T14:25:07Z</dcterms:created>
  <dcterms:modified xsi:type="dcterms:W3CDTF">2017-04-24T13:37:03Z</dcterms:modified>
</cp:coreProperties>
</file>