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65" r:id="rId2"/>
    <p:sldId id="467" r:id="rId3"/>
    <p:sldId id="398" r:id="rId4"/>
    <p:sldId id="404" r:id="rId5"/>
    <p:sldId id="399" r:id="rId6"/>
    <p:sldId id="400" r:id="rId7"/>
    <p:sldId id="468" r:id="rId8"/>
    <p:sldId id="390" r:id="rId9"/>
    <p:sldId id="393" r:id="rId10"/>
    <p:sldId id="471" r:id="rId11"/>
    <p:sldId id="472" r:id="rId12"/>
    <p:sldId id="423" r:id="rId13"/>
    <p:sldId id="475" r:id="rId14"/>
    <p:sldId id="473" r:id="rId15"/>
    <p:sldId id="426" r:id="rId16"/>
    <p:sldId id="431" r:id="rId17"/>
    <p:sldId id="432" r:id="rId18"/>
    <p:sldId id="436" r:id="rId19"/>
    <p:sldId id="4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64"/>
  </p:normalViewPr>
  <p:slideViewPr>
    <p:cSldViewPr>
      <p:cViewPr>
        <p:scale>
          <a:sx n="112" d="100"/>
          <a:sy n="112" d="100"/>
        </p:scale>
        <p:origin x="16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F01CE-04BE-4209-B615-C2ACEE1EFB0D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4850F-B8D0-4861-8B74-89B34997EF6E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ru-RU" sz="1600" b="1" dirty="0" smtClean="0">
              <a:solidFill>
                <a:schemeClr val="tx2"/>
              </a:solidFill>
            </a:rPr>
            <a:t>Изменение  сути пациента </a:t>
          </a:r>
          <a:endParaRPr lang="fr-FR" sz="1600" b="1" dirty="0" smtClean="0">
            <a:solidFill>
              <a:schemeClr val="tx2"/>
            </a:solidFill>
          </a:endParaRP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tx2"/>
              </a:solidFill>
            </a:rPr>
            <a:t>Активный, знающий, требовательный</a:t>
          </a:r>
          <a:endParaRPr lang="ru-RU" sz="1200" dirty="0">
            <a:solidFill>
              <a:schemeClr val="tx2"/>
            </a:solidFill>
          </a:endParaRPr>
        </a:p>
      </dgm:t>
    </dgm:pt>
    <dgm:pt modelId="{779B262B-BBB1-46B4-9C71-3688AF7A092E}" type="parTrans" cxnId="{8FCD0F5C-4DBF-4C46-9DFA-92DC7013C122}">
      <dgm:prSet/>
      <dgm:spPr/>
      <dgm:t>
        <a:bodyPr/>
        <a:lstStyle/>
        <a:p>
          <a:endParaRPr lang="ru-RU" sz="3600"/>
        </a:p>
      </dgm:t>
    </dgm:pt>
    <dgm:pt modelId="{3E2661B3-FFE7-42C9-8CC0-D9BB6F5A1918}" type="sibTrans" cxnId="{8FCD0F5C-4DBF-4C46-9DFA-92DC7013C122}">
      <dgm:prSet/>
      <dgm:spPr/>
      <dgm:t>
        <a:bodyPr/>
        <a:lstStyle/>
        <a:p>
          <a:endParaRPr lang="ru-RU" sz="3600"/>
        </a:p>
      </dgm:t>
    </dgm:pt>
    <dgm:pt modelId="{AB8361B4-D17F-48D5-9C1B-BD8EE8FCC46C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2"/>
              </a:solidFill>
            </a:rPr>
            <a:t>Изменение парадигмы медицины</a:t>
          </a:r>
        </a:p>
        <a:p>
          <a:pPr>
            <a:spcAft>
              <a:spcPts val="0"/>
            </a:spcAft>
          </a:pPr>
          <a:r>
            <a:rPr lang="ru-RU" sz="1600" b="0" dirty="0" smtClean="0">
              <a:solidFill>
                <a:schemeClr val="tx2"/>
              </a:solidFill>
            </a:rPr>
            <a:t>Прецизионная медицина</a:t>
          </a:r>
        </a:p>
        <a:p>
          <a:pPr>
            <a:spcAft>
              <a:spcPts val="0"/>
            </a:spcAft>
          </a:pPr>
          <a:r>
            <a:rPr lang="ru-RU" sz="1600" b="0" dirty="0" smtClean="0">
              <a:solidFill>
                <a:schemeClr val="tx2"/>
              </a:solidFill>
            </a:rPr>
            <a:t>Ценностная медицина</a:t>
          </a:r>
        </a:p>
      </dgm:t>
    </dgm:pt>
    <dgm:pt modelId="{975B1364-C252-442D-8481-24559B11026F}" type="parTrans" cxnId="{685BD618-3F08-4150-98D2-B8C2DDCAB14D}">
      <dgm:prSet/>
      <dgm:spPr/>
      <dgm:t>
        <a:bodyPr/>
        <a:lstStyle/>
        <a:p>
          <a:endParaRPr lang="ru-RU" sz="3600"/>
        </a:p>
      </dgm:t>
    </dgm:pt>
    <dgm:pt modelId="{27160139-60FF-40DB-841D-B51D072E5F66}" type="sibTrans" cxnId="{685BD618-3F08-4150-98D2-B8C2DDCAB14D}">
      <dgm:prSet/>
      <dgm:spPr/>
      <dgm:t>
        <a:bodyPr/>
        <a:lstStyle/>
        <a:p>
          <a:endParaRPr lang="ru-RU" sz="3600"/>
        </a:p>
      </dgm:t>
    </dgm:pt>
    <dgm:pt modelId="{14129E9B-EC44-4130-BE75-F11EA99F96E6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2"/>
              </a:solidFill>
            </a:rPr>
            <a:t>Изменение сути технологий </a:t>
          </a:r>
          <a:r>
            <a:rPr lang="ru-RU" sz="1400" dirty="0" smtClean="0">
              <a:solidFill>
                <a:schemeClr val="tx2"/>
              </a:solidFill>
            </a:rPr>
            <a:t>–</a:t>
          </a:r>
          <a:r>
            <a:rPr lang="ru-RU" sz="1200" dirty="0" smtClean="0">
              <a:solidFill>
                <a:schemeClr val="tx2"/>
              </a:solidFill>
            </a:rPr>
            <a:t>Редактирование генома, роботизация, </a:t>
          </a:r>
          <a:r>
            <a:rPr lang="ru-RU" sz="1200" dirty="0" err="1" smtClean="0">
              <a:solidFill>
                <a:schemeClr val="tx2"/>
              </a:solidFill>
            </a:rPr>
            <a:t>наноустройства</a:t>
          </a:r>
          <a:r>
            <a:rPr lang="ru-RU" sz="1200" dirty="0" smtClean="0">
              <a:solidFill>
                <a:schemeClr val="tx2"/>
              </a:solidFill>
            </a:rPr>
            <a:t>, виртуальная реальность</a:t>
          </a:r>
          <a:endParaRPr lang="ru-RU" sz="1200" dirty="0">
            <a:solidFill>
              <a:schemeClr val="tx2"/>
            </a:solidFill>
          </a:endParaRPr>
        </a:p>
      </dgm:t>
    </dgm:pt>
    <dgm:pt modelId="{290D296C-2929-4F89-BC69-7456407B580E}" type="parTrans" cxnId="{3909791A-5FCC-4A96-99A9-BD9232144ACD}">
      <dgm:prSet/>
      <dgm:spPr/>
      <dgm:t>
        <a:bodyPr/>
        <a:lstStyle/>
        <a:p>
          <a:endParaRPr lang="ru-RU" sz="3600"/>
        </a:p>
      </dgm:t>
    </dgm:pt>
    <dgm:pt modelId="{6AC135DF-30AA-4E1F-A1E6-DE77E73E2CE5}" type="sibTrans" cxnId="{3909791A-5FCC-4A96-99A9-BD9232144ACD}">
      <dgm:prSet/>
      <dgm:spPr/>
      <dgm:t>
        <a:bodyPr/>
        <a:lstStyle/>
        <a:p>
          <a:endParaRPr lang="ru-RU" sz="3600"/>
        </a:p>
      </dgm:t>
    </dgm:pt>
    <dgm:pt modelId="{2AC52DF0-EFBE-45EE-852D-8F0E086DD158}">
      <dgm:prSet phldrT="[Текст]" custT="1"/>
      <dgm:spPr>
        <a:noFill/>
        <a:ln>
          <a:solidFill>
            <a:schemeClr val="tx2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2"/>
              </a:solidFill>
            </a:rPr>
            <a:t>Изменение в организации медицинских процессов </a:t>
          </a:r>
          <a:r>
            <a:rPr lang="ru-RU" sz="1400" dirty="0" err="1" smtClean="0">
              <a:solidFill>
                <a:schemeClr val="tx2"/>
              </a:solidFill>
            </a:rPr>
            <a:t>Телемедицина,Информатизация</a:t>
          </a:r>
          <a:r>
            <a:rPr lang="ru-RU" sz="1400" dirty="0" smtClean="0">
              <a:solidFill>
                <a:schemeClr val="tx2"/>
              </a:solidFill>
            </a:rPr>
            <a:t>,</a:t>
          </a:r>
          <a:r>
            <a:rPr lang="en-US" sz="1400" dirty="0" smtClean="0">
              <a:solidFill>
                <a:schemeClr val="tx2"/>
              </a:solidFill>
            </a:rPr>
            <a:t>Big </a:t>
          </a:r>
          <a:r>
            <a:rPr lang="en-US" sz="1400" dirty="0" err="1" smtClean="0">
              <a:solidFill>
                <a:schemeClr val="tx2"/>
              </a:solidFill>
            </a:rPr>
            <a:t>dat</a:t>
          </a:r>
          <a:endParaRPr lang="ru-RU" sz="1400" dirty="0">
            <a:solidFill>
              <a:schemeClr val="tx2"/>
            </a:solidFill>
          </a:endParaRPr>
        </a:p>
      </dgm:t>
    </dgm:pt>
    <dgm:pt modelId="{3E243C73-EB07-4D12-A1A9-509805B98FC5}" type="parTrans" cxnId="{EEED6B51-A915-490A-80B5-A2CD6FAA992E}">
      <dgm:prSet/>
      <dgm:spPr/>
      <dgm:t>
        <a:bodyPr/>
        <a:lstStyle/>
        <a:p>
          <a:endParaRPr lang="ru-RU"/>
        </a:p>
      </dgm:t>
    </dgm:pt>
    <dgm:pt modelId="{220208D7-E081-4FF9-B706-3B6AC49E69A8}" type="sibTrans" cxnId="{EEED6B51-A915-490A-80B5-A2CD6FAA992E}">
      <dgm:prSet/>
      <dgm:spPr/>
      <dgm:t>
        <a:bodyPr/>
        <a:lstStyle/>
        <a:p>
          <a:endParaRPr lang="ru-RU"/>
        </a:p>
      </dgm:t>
    </dgm:pt>
    <dgm:pt modelId="{728E0881-B75B-4E76-ABC6-05D7CBE471DB}" type="pres">
      <dgm:prSet presAssocID="{8EFF01CE-04BE-4209-B615-C2ACEE1EFB0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A7EDF-5EB7-4097-A098-4E8C326092AB}" type="pres">
      <dgm:prSet presAssocID="{8EFF01CE-04BE-4209-B615-C2ACEE1EFB0D}" presName="axisShape" presStyleLbl="bgShp" presStyleIdx="0" presStyleCnt="1"/>
      <dgm:spPr/>
    </dgm:pt>
    <dgm:pt modelId="{346D1715-8D89-4C74-961A-53C4AD3285FE}" type="pres">
      <dgm:prSet presAssocID="{8EFF01CE-04BE-4209-B615-C2ACEE1EFB0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7058C-8659-46F0-ABDC-6C6EC63F61D9}" type="pres">
      <dgm:prSet presAssocID="{8EFF01CE-04BE-4209-B615-C2ACEE1EFB0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BB50-B275-43C5-82F9-33D6433DE85E}" type="pres">
      <dgm:prSet presAssocID="{8EFF01CE-04BE-4209-B615-C2ACEE1EFB0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E0730-286A-4751-89EA-930CC28DA4D3}" type="pres">
      <dgm:prSet presAssocID="{8EFF01CE-04BE-4209-B615-C2ACEE1EFB0D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noFill/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</dgm:ptLst>
  <dgm:cxnLst>
    <dgm:cxn modelId="{685BD618-3F08-4150-98D2-B8C2DDCAB14D}" srcId="{8EFF01CE-04BE-4209-B615-C2ACEE1EFB0D}" destId="{AB8361B4-D17F-48D5-9C1B-BD8EE8FCC46C}" srcOrd="1" destOrd="0" parTransId="{975B1364-C252-442D-8481-24559B11026F}" sibTransId="{27160139-60FF-40DB-841D-B51D072E5F66}"/>
    <dgm:cxn modelId="{3909791A-5FCC-4A96-99A9-BD9232144ACD}" srcId="{8EFF01CE-04BE-4209-B615-C2ACEE1EFB0D}" destId="{14129E9B-EC44-4130-BE75-F11EA99F96E6}" srcOrd="2" destOrd="0" parTransId="{290D296C-2929-4F89-BC69-7456407B580E}" sibTransId="{6AC135DF-30AA-4E1F-A1E6-DE77E73E2CE5}"/>
    <dgm:cxn modelId="{C4595CD2-6E5E-F948-8C74-D4B38B3E0948}" type="presOf" srcId="{AB8361B4-D17F-48D5-9C1B-BD8EE8FCC46C}" destId="{CFD7058C-8659-46F0-ABDC-6C6EC63F61D9}" srcOrd="0" destOrd="0" presId="urn:microsoft.com/office/officeart/2005/8/layout/matrix2"/>
    <dgm:cxn modelId="{7C228994-361F-7F44-85DA-0BD4D16B9397}" type="presOf" srcId="{2AC52DF0-EFBE-45EE-852D-8F0E086DD158}" destId="{B22E0730-286A-4751-89EA-930CC28DA4D3}" srcOrd="0" destOrd="0" presId="urn:microsoft.com/office/officeart/2005/8/layout/matrix2"/>
    <dgm:cxn modelId="{EEED6B51-A915-490A-80B5-A2CD6FAA992E}" srcId="{8EFF01CE-04BE-4209-B615-C2ACEE1EFB0D}" destId="{2AC52DF0-EFBE-45EE-852D-8F0E086DD158}" srcOrd="3" destOrd="0" parTransId="{3E243C73-EB07-4D12-A1A9-509805B98FC5}" sibTransId="{220208D7-E081-4FF9-B706-3B6AC49E69A8}"/>
    <dgm:cxn modelId="{58821927-4D71-5849-810D-8991DAC70480}" type="presOf" srcId="{8EFF01CE-04BE-4209-B615-C2ACEE1EFB0D}" destId="{728E0881-B75B-4E76-ABC6-05D7CBE471DB}" srcOrd="0" destOrd="0" presId="urn:microsoft.com/office/officeart/2005/8/layout/matrix2"/>
    <dgm:cxn modelId="{FCD0A2DE-434C-A841-87C0-53C940C8C220}" type="presOf" srcId="{EE34850F-B8D0-4861-8B74-89B34997EF6E}" destId="{346D1715-8D89-4C74-961A-53C4AD3285FE}" srcOrd="0" destOrd="0" presId="urn:microsoft.com/office/officeart/2005/8/layout/matrix2"/>
    <dgm:cxn modelId="{FFA9CC67-DF4E-F34C-B859-C3D9438F9889}" type="presOf" srcId="{14129E9B-EC44-4130-BE75-F11EA99F96E6}" destId="{45D0BB50-B275-43C5-82F9-33D6433DE85E}" srcOrd="0" destOrd="0" presId="urn:microsoft.com/office/officeart/2005/8/layout/matrix2"/>
    <dgm:cxn modelId="{8FCD0F5C-4DBF-4C46-9DFA-92DC7013C122}" srcId="{8EFF01CE-04BE-4209-B615-C2ACEE1EFB0D}" destId="{EE34850F-B8D0-4861-8B74-89B34997EF6E}" srcOrd="0" destOrd="0" parTransId="{779B262B-BBB1-46B4-9C71-3688AF7A092E}" sibTransId="{3E2661B3-FFE7-42C9-8CC0-D9BB6F5A1918}"/>
    <dgm:cxn modelId="{E0EC7326-0E5F-3340-A551-072A9EE0C7DE}" type="presParOf" srcId="{728E0881-B75B-4E76-ABC6-05D7CBE471DB}" destId="{91DA7EDF-5EB7-4097-A098-4E8C326092AB}" srcOrd="0" destOrd="0" presId="urn:microsoft.com/office/officeart/2005/8/layout/matrix2"/>
    <dgm:cxn modelId="{335A3BDE-AC8C-9142-808E-48FE736E4A43}" type="presParOf" srcId="{728E0881-B75B-4E76-ABC6-05D7CBE471DB}" destId="{346D1715-8D89-4C74-961A-53C4AD3285FE}" srcOrd="1" destOrd="0" presId="urn:microsoft.com/office/officeart/2005/8/layout/matrix2"/>
    <dgm:cxn modelId="{8403CCD3-2114-B14A-8138-69DC755A40FB}" type="presParOf" srcId="{728E0881-B75B-4E76-ABC6-05D7CBE471DB}" destId="{CFD7058C-8659-46F0-ABDC-6C6EC63F61D9}" srcOrd="2" destOrd="0" presId="urn:microsoft.com/office/officeart/2005/8/layout/matrix2"/>
    <dgm:cxn modelId="{62E8005F-5FB8-BB4E-9D13-28E5B883DA66}" type="presParOf" srcId="{728E0881-B75B-4E76-ABC6-05D7CBE471DB}" destId="{45D0BB50-B275-43C5-82F9-33D6433DE85E}" srcOrd="3" destOrd="0" presId="urn:microsoft.com/office/officeart/2005/8/layout/matrix2"/>
    <dgm:cxn modelId="{4AA3643B-8B9D-CE4E-8B76-3B811D6EDCE3}" type="presParOf" srcId="{728E0881-B75B-4E76-ABC6-05D7CBE471DB}" destId="{B22E0730-286A-4751-89EA-930CC28DA4D3}" srcOrd="4" destOrd="0" presId="urn:microsoft.com/office/officeart/2005/8/layout/matrix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635A2-0B27-400F-8501-BBF73C35F9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06853-3200-4955-A213-E864603C8844}">
      <dgm:prSet phldrT="[Текст]"/>
      <dgm:spPr/>
      <dgm:t>
        <a:bodyPr/>
        <a:lstStyle/>
        <a:p>
          <a:r>
            <a:rPr lang="ru-RU" dirty="0" smtClean="0"/>
            <a:t>Структура</a:t>
          </a:r>
          <a:endParaRPr lang="ru-RU" dirty="0"/>
        </a:p>
      </dgm:t>
    </dgm:pt>
    <dgm:pt modelId="{6F2C8332-50C9-4801-85CA-BDC17ED4C22D}" type="parTrans" cxnId="{09DC0D26-8B30-4A5E-96FA-F1B1459E79EC}">
      <dgm:prSet/>
      <dgm:spPr/>
      <dgm:t>
        <a:bodyPr/>
        <a:lstStyle/>
        <a:p>
          <a:endParaRPr lang="ru-RU"/>
        </a:p>
      </dgm:t>
    </dgm:pt>
    <dgm:pt modelId="{5DC499EF-DFA8-4C78-B8E3-F8CBA6D5FE78}" type="sibTrans" cxnId="{09DC0D26-8B30-4A5E-96FA-F1B1459E79EC}">
      <dgm:prSet/>
      <dgm:spPr/>
      <dgm:t>
        <a:bodyPr/>
        <a:lstStyle/>
        <a:p>
          <a:endParaRPr lang="ru-RU"/>
        </a:p>
      </dgm:t>
    </dgm:pt>
    <dgm:pt modelId="{7131D63A-1207-4322-8A71-BAA79B7B75FB}">
      <dgm:prSet phldrT="[Текст]"/>
      <dgm:spPr/>
      <dgm:t>
        <a:bodyPr/>
        <a:lstStyle/>
        <a:p>
          <a:r>
            <a:rPr lang="ru-RU" dirty="0" smtClean="0"/>
            <a:t>Позволяет осуществлять все этапы интегративной помощи –от скрининга до мониторинга отдаленных исходов</a:t>
          </a:r>
          <a:endParaRPr lang="ru-RU" dirty="0"/>
        </a:p>
      </dgm:t>
    </dgm:pt>
    <dgm:pt modelId="{FB75431C-1A6C-4349-B9FA-FDC8571A96E9}" type="parTrans" cxnId="{8C565DB7-5248-4F9F-BB5E-5B663DC6AB61}">
      <dgm:prSet/>
      <dgm:spPr/>
      <dgm:t>
        <a:bodyPr/>
        <a:lstStyle/>
        <a:p>
          <a:endParaRPr lang="ru-RU"/>
        </a:p>
      </dgm:t>
    </dgm:pt>
    <dgm:pt modelId="{90157094-FE01-4741-BCDB-7B61ACF68AA4}" type="sibTrans" cxnId="{8C565DB7-5248-4F9F-BB5E-5B663DC6AB61}">
      <dgm:prSet/>
      <dgm:spPr/>
      <dgm:t>
        <a:bodyPr/>
        <a:lstStyle/>
        <a:p>
          <a:endParaRPr lang="ru-RU"/>
        </a:p>
      </dgm:t>
    </dgm:pt>
    <dgm:pt modelId="{4C1CF6BC-937B-4AD1-A33E-52608C9DF5F4}">
      <dgm:prSet phldrT="[Текст]"/>
      <dgm:spPr/>
      <dgm:t>
        <a:bodyPr/>
        <a:lstStyle/>
        <a:p>
          <a:r>
            <a:rPr lang="ru-RU" dirty="0" smtClean="0"/>
            <a:t>Гибкая и быстро меняется в соответствии с изменением задач</a:t>
          </a:r>
          <a:endParaRPr lang="ru-RU" dirty="0"/>
        </a:p>
      </dgm:t>
    </dgm:pt>
    <dgm:pt modelId="{C2F7D83B-392D-4D69-BEAA-1451D6505C1D}" type="parTrans" cxnId="{EEA09474-C7D9-4746-A091-0B2547B6A7FA}">
      <dgm:prSet/>
      <dgm:spPr/>
      <dgm:t>
        <a:bodyPr/>
        <a:lstStyle/>
        <a:p>
          <a:endParaRPr lang="ru-RU"/>
        </a:p>
      </dgm:t>
    </dgm:pt>
    <dgm:pt modelId="{316656BE-C6E9-4944-B9AA-588671C5C47F}" type="sibTrans" cxnId="{EEA09474-C7D9-4746-A091-0B2547B6A7FA}">
      <dgm:prSet/>
      <dgm:spPr/>
      <dgm:t>
        <a:bodyPr/>
        <a:lstStyle/>
        <a:p>
          <a:endParaRPr lang="ru-RU"/>
        </a:p>
      </dgm:t>
    </dgm:pt>
    <dgm:pt modelId="{22A3E84D-9576-4C9A-BFB6-502D336F1509}">
      <dgm:prSet phldrT="[Текст]"/>
      <dgm:spPr/>
      <dgm:t>
        <a:bodyPr/>
        <a:lstStyle/>
        <a:p>
          <a:r>
            <a:rPr lang="ru-RU" dirty="0" smtClean="0"/>
            <a:t>Процессы</a:t>
          </a:r>
          <a:endParaRPr lang="ru-RU" dirty="0"/>
        </a:p>
      </dgm:t>
    </dgm:pt>
    <dgm:pt modelId="{82CE0195-70E5-47EE-B91D-40F87C116707}" type="parTrans" cxnId="{1D99EA05-E3E8-4BF6-96F2-28680FB7432B}">
      <dgm:prSet/>
      <dgm:spPr/>
      <dgm:t>
        <a:bodyPr/>
        <a:lstStyle/>
        <a:p>
          <a:endParaRPr lang="ru-RU"/>
        </a:p>
      </dgm:t>
    </dgm:pt>
    <dgm:pt modelId="{0F2D2A61-7B36-4D13-B214-17E951F38E60}" type="sibTrans" cxnId="{1D99EA05-E3E8-4BF6-96F2-28680FB7432B}">
      <dgm:prSet/>
      <dgm:spPr/>
      <dgm:t>
        <a:bodyPr/>
        <a:lstStyle/>
        <a:p>
          <a:endParaRPr lang="ru-RU"/>
        </a:p>
      </dgm:t>
    </dgm:pt>
    <dgm:pt modelId="{1A3A110B-2834-4669-96FB-C5ACD434780F}">
      <dgm:prSet phldrT="[Текст]"/>
      <dgm:spPr/>
      <dgm:t>
        <a:bodyPr/>
        <a:lstStyle/>
        <a:p>
          <a:r>
            <a:rPr lang="ru-RU" dirty="0" smtClean="0"/>
            <a:t>Долгосрочное и </a:t>
          </a:r>
          <a:r>
            <a:rPr lang="ru-RU" dirty="0" err="1" smtClean="0"/>
            <a:t>красткосрочное</a:t>
          </a:r>
          <a:r>
            <a:rPr lang="ru-RU" dirty="0" smtClean="0"/>
            <a:t>  планирование и прогноз</a:t>
          </a:r>
          <a:endParaRPr lang="ru-RU" dirty="0"/>
        </a:p>
      </dgm:t>
    </dgm:pt>
    <dgm:pt modelId="{C83E7685-A107-4599-9A33-240D58D23613}" type="parTrans" cxnId="{28C2171E-7AB8-44AB-991B-026A45BFD907}">
      <dgm:prSet/>
      <dgm:spPr/>
      <dgm:t>
        <a:bodyPr/>
        <a:lstStyle/>
        <a:p>
          <a:endParaRPr lang="ru-RU"/>
        </a:p>
      </dgm:t>
    </dgm:pt>
    <dgm:pt modelId="{710915B6-4E5A-479C-A303-33D822BFF97D}" type="sibTrans" cxnId="{28C2171E-7AB8-44AB-991B-026A45BFD907}">
      <dgm:prSet/>
      <dgm:spPr/>
      <dgm:t>
        <a:bodyPr/>
        <a:lstStyle/>
        <a:p>
          <a:endParaRPr lang="ru-RU"/>
        </a:p>
      </dgm:t>
    </dgm:pt>
    <dgm:pt modelId="{68CDDC0A-F7E8-4A4B-9B47-F4DC55A7FC72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7BF391D0-70B2-433D-8568-65733A89EC88}" type="parTrans" cxnId="{B0446314-F6DD-4AC2-B180-39A58159B732}">
      <dgm:prSet/>
      <dgm:spPr/>
      <dgm:t>
        <a:bodyPr/>
        <a:lstStyle/>
        <a:p>
          <a:endParaRPr lang="ru-RU"/>
        </a:p>
      </dgm:t>
    </dgm:pt>
    <dgm:pt modelId="{ABB111E3-5227-43C3-8C1D-2B7D874DBC48}" type="sibTrans" cxnId="{B0446314-F6DD-4AC2-B180-39A58159B732}">
      <dgm:prSet/>
      <dgm:spPr/>
      <dgm:t>
        <a:bodyPr/>
        <a:lstStyle/>
        <a:p>
          <a:endParaRPr lang="ru-RU"/>
        </a:p>
      </dgm:t>
    </dgm:pt>
    <dgm:pt modelId="{EF9FE91E-9C85-4C86-B492-697D4DFBFD95}">
      <dgm:prSet phldrT="[Текст]"/>
      <dgm:spPr/>
      <dgm:t>
        <a:bodyPr/>
        <a:lstStyle/>
        <a:p>
          <a:r>
            <a:rPr lang="ru-RU" dirty="0" err="1" smtClean="0"/>
            <a:t>Мультидисциплинарность</a:t>
          </a:r>
          <a:r>
            <a:rPr lang="ru-RU" dirty="0" smtClean="0"/>
            <a:t> и ротация</a:t>
          </a:r>
          <a:endParaRPr lang="ru-RU" dirty="0"/>
        </a:p>
      </dgm:t>
    </dgm:pt>
    <dgm:pt modelId="{4F68D503-1C17-4707-8CF3-E96985C36210}" type="parTrans" cxnId="{61B831DE-3AAE-47B2-BC01-7F6BB1C781D5}">
      <dgm:prSet/>
      <dgm:spPr/>
      <dgm:t>
        <a:bodyPr/>
        <a:lstStyle/>
        <a:p>
          <a:endParaRPr lang="ru-RU"/>
        </a:p>
      </dgm:t>
    </dgm:pt>
    <dgm:pt modelId="{DB5ED1E4-AE1D-4DF1-86B4-A3DEE4DAF1C6}" type="sibTrans" cxnId="{61B831DE-3AAE-47B2-BC01-7F6BB1C781D5}">
      <dgm:prSet/>
      <dgm:spPr/>
      <dgm:t>
        <a:bodyPr/>
        <a:lstStyle/>
        <a:p>
          <a:endParaRPr lang="ru-RU"/>
        </a:p>
      </dgm:t>
    </dgm:pt>
    <dgm:pt modelId="{4D229CBE-DC8F-4E08-AE5D-10DBC91E6088}">
      <dgm:prSet phldrT="[Текст]"/>
      <dgm:spPr/>
      <dgm:t>
        <a:bodyPr/>
        <a:lstStyle/>
        <a:p>
          <a:r>
            <a:rPr lang="ru-RU" dirty="0" smtClean="0"/>
            <a:t>Четкое понимание целей и задач на всех уровнях</a:t>
          </a:r>
          <a:endParaRPr lang="ru-RU" dirty="0"/>
        </a:p>
      </dgm:t>
    </dgm:pt>
    <dgm:pt modelId="{66A31A9F-A1A8-4421-882B-7B024D394276}" type="parTrans" cxnId="{2212DAB0-BBB3-4F40-A4F5-A9930514DDC3}">
      <dgm:prSet/>
      <dgm:spPr/>
      <dgm:t>
        <a:bodyPr/>
        <a:lstStyle/>
        <a:p>
          <a:endParaRPr lang="ru-RU"/>
        </a:p>
      </dgm:t>
    </dgm:pt>
    <dgm:pt modelId="{DA643B43-3D84-4C28-9A22-CBB08609DB20}" type="sibTrans" cxnId="{2212DAB0-BBB3-4F40-A4F5-A9930514DDC3}">
      <dgm:prSet/>
      <dgm:spPr/>
      <dgm:t>
        <a:bodyPr/>
        <a:lstStyle/>
        <a:p>
          <a:endParaRPr lang="ru-RU"/>
        </a:p>
      </dgm:t>
    </dgm:pt>
    <dgm:pt modelId="{C065A5C4-38D7-45D1-AC83-B46E87EC368A}">
      <dgm:prSet phldrT="[Текст]"/>
      <dgm:spPr/>
      <dgm:t>
        <a:bodyPr/>
        <a:lstStyle/>
        <a:p>
          <a:r>
            <a:rPr lang="ru-RU" dirty="0" smtClean="0"/>
            <a:t>Проектный менеджмент</a:t>
          </a:r>
          <a:endParaRPr lang="ru-RU" dirty="0"/>
        </a:p>
      </dgm:t>
    </dgm:pt>
    <dgm:pt modelId="{823BABC2-4F53-4DAF-97B9-1F89014798F2}" type="parTrans" cxnId="{94C03956-F912-4D9D-AB12-8774DE16D1E6}">
      <dgm:prSet/>
      <dgm:spPr/>
      <dgm:t>
        <a:bodyPr/>
        <a:lstStyle/>
        <a:p>
          <a:endParaRPr lang="ru-RU"/>
        </a:p>
      </dgm:t>
    </dgm:pt>
    <dgm:pt modelId="{609C6898-C47B-4165-A7EA-C43E93348775}" type="sibTrans" cxnId="{94C03956-F912-4D9D-AB12-8774DE16D1E6}">
      <dgm:prSet/>
      <dgm:spPr/>
      <dgm:t>
        <a:bodyPr/>
        <a:lstStyle/>
        <a:p>
          <a:endParaRPr lang="ru-RU"/>
        </a:p>
      </dgm:t>
    </dgm:pt>
    <dgm:pt modelId="{412D7812-946C-426D-BF60-9E189F250BA8}">
      <dgm:prSet phldrT="[Текст]"/>
      <dgm:spPr/>
      <dgm:t>
        <a:bodyPr/>
        <a:lstStyle/>
        <a:p>
          <a:r>
            <a:rPr lang="ru-RU" dirty="0" smtClean="0"/>
            <a:t>Командный тренинг</a:t>
          </a:r>
          <a:endParaRPr lang="ru-RU" dirty="0"/>
        </a:p>
      </dgm:t>
    </dgm:pt>
    <dgm:pt modelId="{10EE6A49-8306-4236-8718-5F3F937C8B36}" type="parTrans" cxnId="{327BFF77-DB44-424B-9098-7142F3A5F7BB}">
      <dgm:prSet/>
      <dgm:spPr/>
      <dgm:t>
        <a:bodyPr/>
        <a:lstStyle/>
        <a:p>
          <a:endParaRPr lang="ru-RU"/>
        </a:p>
      </dgm:t>
    </dgm:pt>
    <dgm:pt modelId="{A1860743-A8A2-4E8A-AAED-61F68AC0780A}" type="sibTrans" cxnId="{327BFF77-DB44-424B-9098-7142F3A5F7BB}">
      <dgm:prSet/>
      <dgm:spPr/>
      <dgm:t>
        <a:bodyPr/>
        <a:lstStyle/>
        <a:p>
          <a:endParaRPr lang="ru-RU"/>
        </a:p>
      </dgm:t>
    </dgm:pt>
    <dgm:pt modelId="{419F1F05-B836-445B-B58D-743036B5C858}">
      <dgm:prSet phldrT="[Текст]"/>
      <dgm:spPr/>
      <dgm:t>
        <a:bodyPr/>
        <a:lstStyle/>
        <a:p>
          <a:r>
            <a:rPr lang="ru-RU" dirty="0" smtClean="0"/>
            <a:t>Автоматизация  процессов и анализа</a:t>
          </a:r>
          <a:endParaRPr lang="ru-RU" dirty="0"/>
        </a:p>
      </dgm:t>
    </dgm:pt>
    <dgm:pt modelId="{9A3F6BC2-3CE7-4BF9-8E22-4705C0DE998F}" type="parTrans" cxnId="{67316507-3A11-4548-A255-36ABC61DF5A4}">
      <dgm:prSet/>
      <dgm:spPr/>
      <dgm:t>
        <a:bodyPr/>
        <a:lstStyle/>
        <a:p>
          <a:endParaRPr lang="ru-RU"/>
        </a:p>
      </dgm:t>
    </dgm:pt>
    <dgm:pt modelId="{00782E5C-6190-4CC5-B409-EA33E321884B}" type="sibTrans" cxnId="{67316507-3A11-4548-A255-36ABC61DF5A4}">
      <dgm:prSet/>
      <dgm:spPr/>
      <dgm:t>
        <a:bodyPr/>
        <a:lstStyle/>
        <a:p>
          <a:endParaRPr lang="ru-RU"/>
        </a:p>
      </dgm:t>
    </dgm:pt>
    <dgm:pt modelId="{81AFE5B3-DBD5-47B4-8A6F-5A5471C07E40}">
      <dgm:prSet phldrT="[Текст]"/>
      <dgm:spPr/>
      <dgm:t>
        <a:bodyPr/>
        <a:lstStyle/>
        <a:p>
          <a:endParaRPr lang="ru-RU" dirty="0"/>
        </a:p>
      </dgm:t>
    </dgm:pt>
    <dgm:pt modelId="{E536D1E0-2D65-446B-B726-B64C2F110342}" type="parTrans" cxnId="{63CCDA29-A88A-458E-AAAD-170755F30C51}">
      <dgm:prSet/>
      <dgm:spPr/>
      <dgm:t>
        <a:bodyPr/>
        <a:lstStyle/>
        <a:p>
          <a:endParaRPr lang="ru-RU"/>
        </a:p>
      </dgm:t>
    </dgm:pt>
    <dgm:pt modelId="{B97F4196-2B11-4036-8810-DF0EC0356CA9}" type="sibTrans" cxnId="{63CCDA29-A88A-458E-AAAD-170755F30C51}">
      <dgm:prSet/>
      <dgm:spPr/>
      <dgm:t>
        <a:bodyPr/>
        <a:lstStyle/>
        <a:p>
          <a:endParaRPr lang="ru-RU"/>
        </a:p>
      </dgm:t>
    </dgm:pt>
    <dgm:pt modelId="{D5E3D7AB-47B4-4100-8FB1-CB6A893C51FC}">
      <dgm:prSet phldrT="[Текст]"/>
      <dgm:spPr/>
      <dgm:t>
        <a:bodyPr/>
        <a:lstStyle/>
        <a:p>
          <a:r>
            <a:rPr lang="ru-RU" dirty="0" smtClean="0"/>
            <a:t>Быстрая обратная связь</a:t>
          </a:r>
          <a:endParaRPr lang="ru-RU" dirty="0"/>
        </a:p>
      </dgm:t>
    </dgm:pt>
    <dgm:pt modelId="{551F34C0-0584-4C12-BE3A-FB0F1ACDB607}" type="parTrans" cxnId="{93E25BCE-4870-4FB2-A3C1-778F6C7EF5F8}">
      <dgm:prSet/>
      <dgm:spPr/>
      <dgm:t>
        <a:bodyPr/>
        <a:lstStyle/>
        <a:p>
          <a:endParaRPr lang="ru-RU"/>
        </a:p>
      </dgm:t>
    </dgm:pt>
    <dgm:pt modelId="{74A19FBD-8803-4029-986D-1E093A9DF867}" type="sibTrans" cxnId="{93E25BCE-4870-4FB2-A3C1-778F6C7EF5F8}">
      <dgm:prSet/>
      <dgm:spPr/>
      <dgm:t>
        <a:bodyPr/>
        <a:lstStyle/>
        <a:p>
          <a:endParaRPr lang="ru-RU"/>
        </a:p>
      </dgm:t>
    </dgm:pt>
    <dgm:pt modelId="{66FF9865-071C-4803-91B3-C285C4B5A9D3}">
      <dgm:prSet phldrT="[Текст]"/>
      <dgm:spPr/>
      <dgm:t>
        <a:bodyPr/>
        <a:lstStyle/>
        <a:p>
          <a:r>
            <a:rPr lang="ru-RU" dirty="0" smtClean="0"/>
            <a:t>Современная управленческая структура</a:t>
          </a:r>
          <a:endParaRPr lang="ru-RU" dirty="0"/>
        </a:p>
      </dgm:t>
    </dgm:pt>
    <dgm:pt modelId="{7654396A-FFA2-430A-9F7A-CDC8AFDA75B5}" type="parTrans" cxnId="{3DCCB7EF-BF57-40BA-B9F5-2ADEBAE8522E}">
      <dgm:prSet/>
      <dgm:spPr/>
      <dgm:t>
        <a:bodyPr/>
        <a:lstStyle/>
        <a:p>
          <a:endParaRPr lang="ru-RU"/>
        </a:p>
      </dgm:t>
    </dgm:pt>
    <dgm:pt modelId="{744C9920-2B2A-4298-92C4-37FF33F7246D}" type="sibTrans" cxnId="{3DCCB7EF-BF57-40BA-B9F5-2ADEBAE8522E}">
      <dgm:prSet/>
      <dgm:spPr/>
      <dgm:t>
        <a:bodyPr/>
        <a:lstStyle/>
        <a:p>
          <a:endParaRPr lang="ru-RU"/>
        </a:p>
      </dgm:t>
    </dgm:pt>
    <dgm:pt modelId="{44B0821B-5711-4463-9701-4506F900C87A}" type="pres">
      <dgm:prSet presAssocID="{13E635A2-0B27-400F-8501-BBF73C35F9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E789D-37AE-48D1-B286-034FC85B9078}" type="pres">
      <dgm:prSet presAssocID="{5E606853-3200-4955-A213-E864603C8844}" presName="linNode" presStyleCnt="0"/>
      <dgm:spPr/>
    </dgm:pt>
    <dgm:pt modelId="{1901340F-9581-4A53-8D4A-0EE17BB2C808}" type="pres">
      <dgm:prSet presAssocID="{5E606853-3200-4955-A213-E864603C88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C803F-501D-4E6F-BB63-2ABEFBD309B1}" type="pres">
      <dgm:prSet presAssocID="{5E606853-3200-4955-A213-E864603C884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855C9-254C-43B7-B948-77B77914B314}" type="pres">
      <dgm:prSet presAssocID="{5DC499EF-DFA8-4C78-B8E3-F8CBA6D5FE78}" presName="sp" presStyleCnt="0"/>
      <dgm:spPr/>
    </dgm:pt>
    <dgm:pt modelId="{2DB1D7D7-10E6-43BF-9BFA-C1568A576026}" type="pres">
      <dgm:prSet presAssocID="{22A3E84D-9576-4C9A-BFB6-502D336F1509}" presName="linNode" presStyleCnt="0"/>
      <dgm:spPr/>
    </dgm:pt>
    <dgm:pt modelId="{06367A8B-0961-4530-95F2-8A03386C948A}" type="pres">
      <dgm:prSet presAssocID="{22A3E84D-9576-4C9A-BFB6-502D336F150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6FB9-83AF-4E3C-BBEF-E8D6ACDFCF4F}" type="pres">
      <dgm:prSet presAssocID="{22A3E84D-9576-4C9A-BFB6-502D336F150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2BA29-FEFE-4614-9F4B-96F636A75D4D}" type="pres">
      <dgm:prSet presAssocID="{0F2D2A61-7B36-4D13-B214-17E951F38E60}" presName="sp" presStyleCnt="0"/>
      <dgm:spPr/>
    </dgm:pt>
    <dgm:pt modelId="{337813DB-1D11-4EE8-B976-8C2055601AB8}" type="pres">
      <dgm:prSet presAssocID="{68CDDC0A-F7E8-4A4B-9B47-F4DC55A7FC72}" presName="linNode" presStyleCnt="0"/>
      <dgm:spPr/>
    </dgm:pt>
    <dgm:pt modelId="{A8858315-0520-44F6-B7A5-5AAC4510432C}" type="pres">
      <dgm:prSet presAssocID="{68CDDC0A-F7E8-4A4B-9B47-F4DC55A7FC7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4692-1365-4413-9AEC-A5B57542F0E4}" type="pres">
      <dgm:prSet presAssocID="{68CDDC0A-F7E8-4A4B-9B47-F4DC55A7FC7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812D8-68EC-3B45-9AF4-C901470B1A7C}" type="presOf" srcId="{EF9FE91E-9C85-4C86-B492-697D4DFBFD95}" destId="{F97D4692-1365-4413-9AEC-A5B57542F0E4}" srcOrd="0" destOrd="0" presId="urn:microsoft.com/office/officeart/2005/8/layout/vList5"/>
    <dgm:cxn modelId="{D0CAAB26-6FD5-E44E-AA54-2F7F3843DFA4}" type="presOf" srcId="{4D229CBE-DC8F-4E08-AE5D-10DBC91E6088}" destId="{F97D4692-1365-4413-9AEC-A5B57542F0E4}" srcOrd="0" destOrd="2" presId="urn:microsoft.com/office/officeart/2005/8/layout/vList5"/>
    <dgm:cxn modelId="{327BFF77-DB44-424B-9098-7142F3A5F7BB}" srcId="{68CDDC0A-F7E8-4A4B-9B47-F4DC55A7FC72}" destId="{412D7812-946C-426D-BF60-9E189F250BA8}" srcOrd="1" destOrd="0" parTransId="{10EE6A49-8306-4236-8718-5F3F937C8B36}" sibTransId="{A1860743-A8A2-4E8A-AAED-61F68AC0780A}"/>
    <dgm:cxn modelId="{33BC00D9-9704-D349-80F6-AF6D8A3716D3}" type="presOf" srcId="{4C1CF6BC-937B-4AD1-A33E-52608C9DF5F4}" destId="{0D4C803F-501D-4E6F-BB63-2ABEFBD309B1}" srcOrd="0" destOrd="1" presId="urn:microsoft.com/office/officeart/2005/8/layout/vList5"/>
    <dgm:cxn modelId="{4358AAE2-8090-9348-8EC4-A2F9C124DF1F}" type="presOf" srcId="{D5E3D7AB-47B4-4100-8FB1-CB6A893C51FC}" destId="{FE866FB9-83AF-4E3C-BBEF-E8D6ACDFCF4F}" srcOrd="0" destOrd="3" presId="urn:microsoft.com/office/officeart/2005/8/layout/vList5"/>
    <dgm:cxn modelId="{09DC0D26-8B30-4A5E-96FA-F1B1459E79EC}" srcId="{13E635A2-0B27-400F-8501-BBF73C35F9B2}" destId="{5E606853-3200-4955-A213-E864603C8844}" srcOrd="0" destOrd="0" parTransId="{6F2C8332-50C9-4801-85CA-BDC17ED4C22D}" sibTransId="{5DC499EF-DFA8-4C78-B8E3-F8CBA6D5FE78}"/>
    <dgm:cxn modelId="{CA2664CD-0299-2145-BAAB-E21375098DFF}" type="presOf" srcId="{22A3E84D-9576-4C9A-BFB6-502D336F1509}" destId="{06367A8B-0961-4530-95F2-8A03386C948A}" srcOrd="0" destOrd="0" presId="urn:microsoft.com/office/officeart/2005/8/layout/vList5"/>
    <dgm:cxn modelId="{1D99EA05-E3E8-4BF6-96F2-28680FB7432B}" srcId="{13E635A2-0B27-400F-8501-BBF73C35F9B2}" destId="{22A3E84D-9576-4C9A-BFB6-502D336F1509}" srcOrd="1" destOrd="0" parTransId="{82CE0195-70E5-47EE-B91D-40F87C116707}" sibTransId="{0F2D2A61-7B36-4D13-B214-17E951F38E60}"/>
    <dgm:cxn modelId="{9EEE4C54-BA35-BC4B-AC6E-B44715089F26}" type="presOf" srcId="{412D7812-946C-426D-BF60-9E189F250BA8}" destId="{F97D4692-1365-4413-9AEC-A5B57542F0E4}" srcOrd="0" destOrd="1" presId="urn:microsoft.com/office/officeart/2005/8/layout/vList5"/>
    <dgm:cxn modelId="{93E25BCE-4870-4FB2-A3C1-778F6C7EF5F8}" srcId="{22A3E84D-9576-4C9A-BFB6-502D336F1509}" destId="{D5E3D7AB-47B4-4100-8FB1-CB6A893C51FC}" srcOrd="3" destOrd="0" parTransId="{551F34C0-0584-4C12-BE3A-FB0F1ACDB607}" sibTransId="{74A19FBD-8803-4029-986D-1E093A9DF867}"/>
    <dgm:cxn modelId="{28C2171E-7AB8-44AB-991B-026A45BFD907}" srcId="{22A3E84D-9576-4C9A-BFB6-502D336F1509}" destId="{1A3A110B-2834-4669-96FB-C5ACD434780F}" srcOrd="0" destOrd="0" parTransId="{C83E7685-A107-4599-9A33-240D58D23613}" sibTransId="{710915B6-4E5A-479C-A303-33D822BFF97D}"/>
    <dgm:cxn modelId="{F618516F-7133-B841-8603-88180D81B5AB}" type="presOf" srcId="{81AFE5B3-DBD5-47B4-8A6F-5A5471C07E40}" destId="{0D4C803F-501D-4E6F-BB63-2ABEFBD309B1}" srcOrd="0" destOrd="3" presId="urn:microsoft.com/office/officeart/2005/8/layout/vList5"/>
    <dgm:cxn modelId="{2212DAB0-BBB3-4F40-A4F5-A9930514DDC3}" srcId="{68CDDC0A-F7E8-4A4B-9B47-F4DC55A7FC72}" destId="{4D229CBE-DC8F-4E08-AE5D-10DBC91E6088}" srcOrd="2" destOrd="0" parTransId="{66A31A9F-A1A8-4421-882B-7B024D394276}" sibTransId="{DA643B43-3D84-4C28-9A22-CBB08609DB20}"/>
    <dgm:cxn modelId="{844E6EF7-B01F-6745-BB42-20D7BD3F5287}" type="presOf" srcId="{1A3A110B-2834-4669-96FB-C5ACD434780F}" destId="{FE866FB9-83AF-4E3C-BBEF-E8D6ACDFCF4F}" srcOrd="0" destOrd="0" presId="urn:microsoft.com/office/officeart/2005/8/layout/vList5"/>
    <dgm:cxn modelId="{63CCDA29-A88A-458E-AAAD-170755F30C51}" srcId="{5E606853-3200-4955-A213-E864603C8844}" destId="{81AFE5B3-DBD5-47B4-8A6F-5A5471C07E40}" srcOrd="3" destOrd="0" parTransId="{E536D1E0-2D65-446B-B726-B64C2F110342}" sibTransId="{B97F4196-2B11-4036-8810-DF0EC0356CA9}"/>
    <dgm:cxn modelId="{EEA09474-C7D9-4746-A091-0B2547B6A7FA}" srcId="{5E606853-3200-4955-A213-E864603C8844}" destId="{4C1CF6BC-937B-4AD1-A33E-52608C9DF5F4}" srcOrd="1" destOrd="0" parTransId="{C2F7D83B-392D-4D69-BEAA-1451D6505C1D}" sibTransId="{316656BE-C6E9-4944-B9AA-588671C5C47F}"/>
    <dgm:cxn modelId="{B0446314-F6DD-4AC2-B180-39A58159B732}" srcId="{13E635A2-0B27-400F-8501-BBF73C35F9B2}" destId="{68CDDC0A-F7E8-4A4B-9B47-F4DC55A7FC72}" srcOrd="2" destOrd="0" parTransId="{7BF391D0-70B2-433D-8568-65733A89EC88}" sibTransId="{ABB111E3-5227-43C3-8C1D-2B7D874DBC48}"/>
    <dgm:cxn modelId="{46DD5C64-4480-DB47-BE55-C7B7FD700C1A}" type="presOf" srcId="{13E635A2-0B27-400F-8501-BBF73C35F9B2}" destId="{44B0821B-5711-4463-9701-4506F900C87A}" srcOrd="0" destOrd="0" presId="urn:microsoft.com/office/officeart/2005/8/layout/vList5"/>
    <dgm:cxn modelId="{ECF8F4CD-FB22-1C4B-9450-105A14D21F81}" type="presOf" srcId="{419F1F05-B836-445B-B58D-743036B5C858}" destId="{FE866FB9-83AF-4E3C-BBEF-E8D6ACDFCF4F}" srcOrd="0" destOrd="2" presId="urn:microsoft.com/office/officeart/2005/8/layout/vList5"/>
    <dgm:cxn modelId="{47FE6074-3455-FE47-AABA-4656365C4929}" type="presOf" srcId="{5E606853-3200-4955-A213-E864603C8844}" destId="{1901340F-9581-4A53-8D4A-0EE17BB2C808}" srcOrd="0" destOrd="0" presId="urn:microsoft.com/office/officeart/2005/8/layout/vList5"/>
    <dgm:cxn modelId="{3DCCB7EF-BF57-40BA-B9F5-2ADEBAE8522E}" srcId="{5E606853-3200-4955-A213-E864603C8844}" destId="{66FF9865-071C-4803-91B3-C285C4B5A9D3}" srcOrd="2" destOrd="0" parTransId="{7654396A-FFA2-430A-9F7A-CDC8AFDA75B5}" sibTransId="{744C9920-2B2A-4298-92C4-37FF33F7246D}"/>
    <dgm:cxn modelId="{94C03956-F912-4D9D-AB12-8774DE16D1E6}" srcId="{22A3E84D-9576-4C9A-BFB6-502D336F1509}" destId="{C065A5C4-38D7-45D1-AC83-B46E87EC368A}" srcOrd="1" destOrd="0" parTransId="{823BABC2-4F53-4DAF-97B9-1F89014798F2}" sibTransId="{609C6898-C47B-4165-A7EA-C43E93348775}"/>
    <dgm:cxn modelId="{CD2B3133-3FD9-CD4B-949D-FFB0E2A74686}" type="presOf" srcId="{68CDDC0A-F7E8-4A4B-9B47-F4DC55A7FC72}" destId="{A8858315-0520-44F6-B7A5-5AAC4510432C}" srcOrd="0" destOrd="0" presId="urn:microsoft.com/office/officeart/2005/8/layout/vList5"/>
    <dgm:cxn modelId="{07CEFB9A-419E-C145-9FF8-60695FAF9D13}" type="presOf" srcId="{66FF9865-071C-4803-91B3-C285C4B5A9D3}" destId="{0D4C803F-501D-4E6F-BB63-2ABEFBD309B1}" srcOrd="0" destOrd="2" presId="urn:microsoft.com/office/officeart/2005/8/layout/vList5"/>
    <dgm:cxn modelId="{67316507-3A11-4548-A255-36ABC61DF5A4}" srcId="{22A3E84D-9576-4C9A-BFB6-502D336F1509}" destId="{419F1F05-B836-445B-B58D-743036B5C858}" srcOrd="2" destOrd="0" parTransId="{9A3F6BC2-3CE7-4BF9-8E22-4705C0DE998F}" sibTransId="{00782E5C-6190-4CC5-B409-EA33E321884B}"/>
    <dgm:cxn modelId="{8C565DB7-5248-4F9F-BB5E-5B663DC6AB61}" srcId="{5E606853-3200-4955-A213-E864603C8844}" destId="{7131D63A-1207-4322-8A71-BAA79B7B75FB}" srcOrd="0" destOrd="0" parTransId="{FB75431C-1A6C-4349-B9FA-FDC8571A96E9}" sibTransId="{90157094-FE01-4741-BCDB-7B61ACF68AA4}"/>
    <dgm:cxn modelId="{C598311E-F34C-3244-861C-243FD2FB91BC}" type="presOf" srcId="{C065A5C4-38D7-45D1-AC83-B46E87EC368A}" destId="{FE866FB9-83AF-4E3C-BBEF-E8D6ACDFCF4F}" srcOrd="0" destOrd="1" presId="urn:microsoft.com/office/officeart/2005/8/layout/vList5"/>
    <dgm:cxn modelId="{A9191604-223B-CA49-B28B-7083B16BF3C5}" type="presOf" srcId="{7131D63A-1207-4322-8A71-BAA79B7B75FB}" destId="{0D4C803F-501D-4E6F-BB63-2ABEFBD309B1}" srcOrd="0" destOrd="0" presId="urn:microsoft.com/office/officeart/2005/8/layout/vList5"/>
    <dgm:cxn modelId="{61B831DE-3AAE-47B2-BC01-7F6BB1C781D5}" srcId="{68CDDC0A-F7E8-4A4B-9B47-F4DC55A7FC72}" destId="{EF9FE91E-9C85-4C86-B492-697D4DFBFD95}" srcOrd="0" destOrd="0" parTransId="{4F68D503-1C17-4707-8CF3-E96985C36210}" sibTransId="{DB5ED1E4-AE1D-4DF1-86B4-A3DEE4DAF1C6}"/>
    <dgm:cxn modelId="{7B18C2C8-AD69-A544-9C01-3655A0375035}" type="presParOf" srcId="{44B0821B-5711-4463-9701-4506F900C87A}" destId="{FFDE789D-37AE-48D1-B286-034FC85B9078}" srcOrd="0" destOrd="0" presId="urn:microsoft.com/office/officeart/2005/8/layout/vList5"/>
    <dgm:cxn modelId="{99F97511-5489-4148-BAA7-30B13EA40888}" type="presParOf" srcId="{FFDE789D-37AE-48D1-B286-034FC85B9078}" destId="{1901340F-9581-4A53-8D4A-0EE17BB2C808}" srcOrd="0" destOrd="0" presId="urn:microsoft.com/office/officeart/2005/8/layout/vList5"/>
    <dgm:cxn modelId="{FA67697E-B22B-044B-BD15-9228E8E8F8E7}" type="presParOf" srcId="{FFDE789D-37AE-48D1-B286-034FC85B9078}" destId="{0D4C803F-501D-4E6F-BB63-2ABEFBD309B1}" srcOrd="1" destOrd="0" presId="urn:microsoft.com/office/officeart/2005/8/layout/vList5"/>
    <dgm:cxn modelId="{9273233A-6069-9F49-83BA-4F3D4EB7B532}" type="presParOf" srcId="{44B0821B-5711-4463-9701-4506F900C87A}" destId="{9CE855C9-254C-43B7-B948-77B77914B314}" srcOrd="1" destOrd="0" presId="urn:microsoft.com/office/officeart/2005/8/layout/vList5"/>
    <dgm:cxn modelId="{A4C8F84E-D3DB-CA4F-9175-82B5D48DFB1F}" type="presParOf" srcId="{44B0821B-5711-4463-9701-4506F900C87A}" destId="{2DB1D7D7-10E6-43BF-9BFA-C1568A576026}" srcOrd="2" destOrd="0" presId="urn:microsoft.com/office/officeart/2005/8/layout/vList5"/>
    <dgm:cxn modelId="{D8B18FB5-6945-F940-8141-9E46FE9BAB74}" type="presParOf" srcId="{2DB1D7D7-10E6-43BF-9BFA-C1568A576026}" destId="{06367A8B-0961-4530-95F2-8A03386C948A}" srcOrd="0" destOrd="0" presId="urn:microsoft.com/office/officeart/2005/8/layout/vList5"/>
    <dgm:cxn modelId="{5DB25660-8872-C14E-923D-75AF4EEC70EC}" type="presParOf" srcId="{2DB1D7D7-10E6-43BF-9BFA-C1568A576026}" destId="{FE866FB9-83AF-4E3C-BBEF-E8D6ACDFCF4F}" srcOrd="1" destOrd="0" presId="urn:microsoft.com/office/officeart/2005/8/layout/vList5"/>
    <dgm:cxn modelId="{B4CD8B4F-DECC-EF4B-B6F5-42D6739CB972}" type="presParOf" srcId="{44B0821B-5711-4463-9701-4506F900C87A}" destId="{7B72BA29-FEFE-4614-9F4B-96F636A75D4D}" srcOrd="3" destOrd="0" presId="urn:microsoft.com/office/officeart/2005/8/layout/vList5"/>
    <dgm:cxn modelId="{295C8406-2C12-7442-B6F1-3D20707D3B67}" type="presParOf" srcId="{44B0821B-5711-4463-9701-4506F900C87A}" destId="{337813DB-1D11-4EE8-B976-8C2055601AB8}" srcOrd="4" destOrd="0" presId="urn:microsoft.com/office/officeart/2005/8/layout/vList5"/>
    <dgm:cxn modelId="{AD885E83-B58E-2C4E-8957-6BC24092052E}" type="presParOf" srcId="{337813DB-1D11-4EE8-B976-8C2055601AB8}" destId="{A8858315-0520-44F6-B7A5-5AAC4510432C}" srcOrd="0" destOrd="0" presId="urn:microsoft.com/office/officeart/2005/8/layout/vList5"/>
    <dgm:cxn modelId="{28C55976-7AE8-DE41-9A5C-7A5060435B13}" type="presParOf" srcId="{337813DB-1D11-4EE8-B976-8C2055601AB8}" destId="{F97D4692-1365-4413-9AEC-A5B57542F0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7FBFD-A195-4B3D-BE0A-367E98A2D7E8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513A7E-6D86-478B-A8E7-FCCFA72C76BE}">
      <dgm:prSet phldrT="[Текст]" custT="1"/>
      <dgm:spPr/>
      <dgm:t>
        <a:bodyPr/>
        <a:lstStyle/>
        <a:p>
          <a:r>
            <a:rPr lang="ru-RU" sz="1400" dirty="0" smtClean="0"/>
            <a:t>Внутреннее развитие</a:t>
          </a:r>
          <a:endParaRPr lang="ru-RU" sz="1400" dirty="0"/>
        </a:p>
      </dgm:t>
    </dgm:pt>
    <dgm:pt modelId="{4ECD9EA0-1424-46EB-9BEC-5CB37B581068}" type="parTrans" cxnId="{7C13E98F-CFDD-43C6-BEB8-ED4FE02DC4CB}">
      <dgm:prSet/>
      <dgm:spPr/>
      <dgm:t>
        <a:bodyPr/>
        <a:lstStyle/>
        <a:p>
          <a:endParaRPr lang="ru-RU" sz="2400"/>
        </a:p>
      </dgm:t>
    </dgm:pt>
    <dgm:pt modelId="{63E8D2C1-ABED-46B1-A18A-F8880F0F129E}" type="sibTrans" cxnId="{7C13E98F-CFDD-43C6-BEB8-ED4FE02DC4CB}">
      <dgm:prSet/>
      <dgm:spPr/>
      <dgm:t>
        <a:bodyPr/>
        <a:lstStyle/>
        <a:p>
          <a:endParaRPr lang="ru-RU" sz="2400"/>
        </a:p>
      </dgm:t>
    </dgm:pt>
    <dgm:pt modelId="{B55D07CC-E7FF-4B3D-B4C0-60BD5CFED1C9}">
      <dgm:prSet phldrT="[Текст]" custT="1"/>
      <dgm:spPr/>
      <dgm:t>
        <a:bodyPr/>
        <a:lstStyle/>
        <a:p>
          <a:r>
            <a:rPr lang="ru-RU" sz="1100" dirty="0" smtClean="0"/>
            <a:t>Повышение эффективности</a:t>
          </a:r>
          <a:endParaRPr lang="ru-RU" sz="1100" dirty="0"/>
        </a:p>
      </dgm:t>
    </dgm:pt>
    <dgm:pt modelId="{C256F799-8164-43F4-A777-174386D575A7}" type="parTrans" cxnId="{9BAFF2C7-3DB0-41B7-811A-F50D49C5F2F2}">
      <dgm:prSet/>
      <dgm:spPr/>
      <dgm:t>
        <a:bodyPr/>
        <a:lstStyle/>
        <a:p>
          <a:endParaRPr lang="ru-RU" sz="2400"/>
        </a:p>
      </dgm:t>
    </dgm:pt>
    <dgm:pt modelId="{31CC27C9-9E74-4484-8945-DC4686A088AD}" type="sibTrans" cxnId="{9BAFF2C7-3DB0-41B7-811A-F50D49C5F2F2}">
      <dgm:prSet/>
      <dgm:spPr/>
      <dgm:t>
        <a:bodyPr/>
        <a:lstStyle/>
        <a:p>
          <a:endParaRPr lang="ru-RU" sz="2400"/>
        </a:p>
      </dgm:t>
    </dgm:pt>
    <dgm:pt modelId="{8CCBBBBF-ED26-48BB-A9E9-BE049FEE4C5E}">
      <dgm:prSet phldrT="[Текст]" custT="1"/>
      <dgm:spPr/>
      <dgm:t>
        <a:bodyPr/>
        <a:lstStyle/>
        <a:p>
          <a:r>
            <a:rPr lang="ru-RU" sz="1400" dirty="0" smtClean="0"/>
            <a:t>Внешнее развитие</a:t>
          </a:r>
          <a:endParaRPr lang="ru-RU" sz="1400" dirty="0"/>
        </a:p>
      </dgm:t>
    </dgm:pt>
    <dgm:pt modelId="{89C083F4-6F5D-4A92-AAFC-91111FD5E44E}" type="parTrans" cxnId="{C8C83B30-EA36-484F-AC39-55BD8E743285}">
      <dgm:prSet/>
      <dgm:spPr/>
      <dgm:t>
        <a:bodyPr/>
        <a:lstStyle/>
        <a:p>
          <a:endParaRPr lang="ru-RU" sz="2400"/>
        </a:p>
      </dgm:t>
    </dgm:pt>
    <dgm:pt modelId="{5C9160D3-1B2C-49FC-B91E-C8ADD829C531}" type="sibTrans" cxnId="{C8C83B30-EA36-484F-AC39-55BD8E743285}">
      <dgm:prSet/>
      <dgm:spPr/>
      <dgm:t>
        <a:bodyPr/>
        <a:lstStyle/>
        <a:p>
          <a:endParaRPr lang="ru-RU" sz="2400"/>
        </a:p>
      </dgm:t>
    </dgm:pt>
    <dgm:pt modelId="{497710A3-96BA-4AE4-B13E-D4C1FC6DBFC3}">
      <dgm:prSet phldrT="[Текст]" custT="1"/>
      <dgm:spPr/>
      <dgm:t>
        <a:bodyPr/>
        <a:lstStyle/>
        <a:p>
          <a:r>
            <a:rPr lang="ru-RU" sz="1100" dirty="0" smtClean="0"/>
            <a:t>Развитие НО кластера «Трансляционная медицина»</a:t>
          </a:r>
          <a:endParaRPr lang="ru-RU" sz="1100" dirty="0"/>
        </a:p>
      </dgm:t>
    </dgm:pt>
    <dgm:pt modelId="{931C6D5B-E53D-407A-B017-B0DD41EF9A88}" type="parTrans" cxnId="{73A10368-FBCE-419A-A9C7-E48A7697749E}">
      <dgm:prSet/>
      <dgm:spPr/>
      <dgm:t>
        <a:bodyPr/>
        <a:lstStyle/>
        <a:p>
          <a:endParaRPr lang="ru-RU" sz="2400"/>
        </a:p>
      </dgm:t>
    </dgm:pt>
    <dgm:pt modelId="{3A6A644A-EB26-44FF-B5BE-AB5EFDA621AE}" type="sibTrans" cxnId="{73A10368-FBCE-419A-A9C7-E48A7697749E}">
      <dgm:prSet/>
      <dgm:spPr/>
      <dgm:t>
        <a:bodyPr/>
        <a:lstStyle/>
        <a:p>
          <a:endParaRPr lang="ru-RU" sz="2400"/>
        </a:p>
      </dgm:t>
    </dgm:pt>
    <dgm:pt modelId="{EF4895E7-375C-4AAF-96CA-143BBE96EFF5}">
      <dgm:prSet phldrT="[Текст]" custT="1"/>
      <dgm:spPr/>
      <dgm:t>
        <a:bodyPr/>
        <a:lstStyle/>
        <a:p>
          <a:r>
            <a:rPr lang="ru-RU" sz="1400" dirty="0" smtClean="0"/>
            <a:t>Новые объекты строительства</a:t>
          </a:r>
          <a:endParaRPr lang="ru-RU" sz="1400" dirty="0"/>
        </a:p>
      </dgm:t>
    </dgm:pt>
    <dgm:pt modelId="{5C356C78-143E-4396-A152-C0E612EF3E24}" type="parTrans" cxnId="{A048E74F-59DF-409D-BAD6-348095CFA227}">
      <dgm:prSet/>
      <dgm:spPr/>
      <dgm:t>
        <a:bodyPr/>
        <a:lstStyle/>
        <a:p>
          <a:endParaRPr lang="ru-RU" sz="2400"/>
        </a:p>
      </dgm:t>
    </dgm:pt>
    <dgm:pt modelId="{58109BA0-4C78-450D-BCE7-AEFD94BF47F2}" type="sibTrans" cxnId="{A048E74F-59DF-409D-BAD6-348095CFA227}">
      <dgm:prSet/>
      <dgm:spPr/>
      <dgm:t>
        <a:bodyPr/>
        <a:lstStyle/>
        <a:p>
          <a:endParaRPr lang="ru-RU" sz="2400"/>
        </a:p>
      </dgm:t>
    </dgm:pt>
    <dgm:pt modelId="{58C592D4-25D7-46BD-9D82-5E6253AC20B8}">
      <dgm:prSet phldrT="[Текст]" custT="1"/>
      <dgm:spPr/>
      <dgm:t>
        <a:bodyPr/>
        <a:lstStyle/>
        <a:p>
          <a:r>
            <a:rPr lang="ru-RU" sz="1200" dirty="0" smtClean="0"/>
            <a:t>Новый комплекс нейрохирургии</a:t>
          </a:r>
          <a:endParaRPr lang="ru-RU" sz="1200" dirty="0"/>
        </a:p>
      </dgm:t>
    </dgm:pt>
    <dgm:pt modelId="{2793A775-9B9F-4AF8-A888-BB0E8E9124B4}" type="parTrans" cxnId="{B980C70A-6AA6-4DB2-8A14-77B7069B1346}">
      <dgm:prSet/>
      <dgm:spPr/>
      <dgm:t>
        <a:bodyPr/>
        <a:lstStyle/>
        <a:p>
          <a:endParaRPr lang="ru-RU" sz="2400"/>
        </a:p>
      </dgm:t>
    </dgm:pt>
    <dgm:pt modelId="{90FF5F62-7B4C-456F-9972-2A15490FDF63}" type="sibTrans" cxnId="{B980C70A-6AA6-4DB2-8A14-77B7069B1346}">
      <dgm:prSet/>
      <dgm:spPr/>
      <dgm:t>
        <a:bodyPr/>
        <a:lstStyle/>
        <a:p>
          <a:endParaRPr lang="ru-RU" sz="2400"/>
        </a:p>
      </dgm:t>
    </dgm:pt>
    <dgm:pt modelId="{E3B32922-4A24-4AC5-AECC-A8A0F14E86B0}">
      <dgm:prSet phldrT="[Текст]" custT="1"/>
      <dgm:spPr/>
      <dgm:t>
        <a:bodyPr/>
        <a:lstStyle/>
        <a:p>
          <a:r>
            <a:rPr lang="ru-RU" sz="1400" dirty="0" smtClean="0"/>
            <a:t>Новые инфраструктурные решения</a:t>
          </a:r>
          <a:endParaRPr lang="ru-RU" sz="1400" dirty="0"/>
        </a:p>
      </dgm:t>
    </dgm:pt>
    <dgm:pt modelId="{43765595-56E4-4582-AB3C-C9DAC8FFDA21}" type="parTrans" cxnId="{D5467A62-C921-42D8-87EB-86F5B6BBD590}">
      <dgm:prSet/>
      <dgm:spPr/>
      <dgm:t>
        <a:bodyPr/>
        <a:lstStyle/>
        <a:p>
          <a:endParaRPr lang="ru-RU" sz="2400"/>
        </a:p>
      </dgm:t>
    </dgm:pt>
    <dgm:pt modelId="{965255CC-C435-4E36-8D88-D8AECB4BBAA4}" type="sibTrans" cxnId="{D5467A62-C921-42D8-87EB-86F5B6BBD590}">
      <dgm:prSet/>
      <dgm:spPr/>
      <dgm:t>
        <a:bodyPr/>
        <a:lstStyle/>
        <a:p>
          <a:endParaRPr lang="ru-RU" sz="2400"/>
        </a:p>
      </dgm:t>
    </dgm:pt>
    <dgm:pt modelId="{23F9E269-8C3E-4923-A3CE-C868E245B10C}">
      <dgm:prSet phldrT="[Текст]" custT="1"/>
      <dgm:spPr/>
      <dgm:t>
        <a:bodyPr/>
        <a:lstStyle/>
        <a:p>
          <a:r>
            <a:rPr lang="ru-RU" sz="1200" dirty="0" smtClean="0"/>
            <a:t>Информационно-аналитический центр</a:t>
          </a:r>
          <a:endParaRPr lang="ru-RU" sz="1200" dirty="0"/>
        </a:p>
      </dgm:t>
    </dgm:pt>
    <dgm:pt modelId="{F8E60CFD-F65A-467D-A4CE-F125549B0A1C}" type="parTrans" cxnId="{A086CFC9-5F67-4CEC-BE9F-3AC8276A361F}">
      <dgm:prSet/>
      <dgm:spPr/>
      <dgm:t>
        <a:bodyPr/>
        <a:lstStyle/>
        <a:p>
          <a:endParaRPr lang="ru-RU" sz="2400"/>
        </a:p>
      </dgm:t>
    </dgm:pt>
    <dgm:pt modelId="{92D70F9E-D15B-4060-968A-46EE6E117063}" type="sibTrans" cxnId="{A086CFC9-5F67-4CEC-BE9F-3AC8276A361F}">
      <dgm:prSet/>
      <dgm:spPr/>
      <dgm:t>
        <a:bodyPr/>
        <a:lstStyle/>
        <a:p>
          <a:endParaRPr lang="ru-RU" sz="2400"/>
        </a:p>
      </dgm:t>
    </dgm:pt>
    <dgm:pt modelId="{74C910F4-65FD-415B-9CAA-A89D0346E6E7}">
      <dgm:prSet phldrT="[Текст]" custT="1"/>
      <dgm:spPr/>
      <dgm:t>
        <a:bodyPr/>
        <a:lstStyle/>
        <a:p>
          <a:r>
            <a:rPr lang="ru-RU" sz="1200" dirty="0" smtClean="0"/>
            <a:t>ЦДТИ как центр коллективного пользования</a:t>
          </a:r>
          <a:endParaRPr lang="ru-RU" sz="1200" dirty="0"/>
        </a:p>
      </dgm:t>
    </dgm:pt>
    <dgm:pt modelId="{D1CBB1C4-0D02-4655-B3E9-16CFDABA3B5A}" type="parTrans" cxnId="{ECE8086F-9F9C-4A27-A562-0EEEDC3DB754}">
      <dgm:prSet/>
      <dgm:spPr/>
      <dgm:t>
        <a:bodyPr/>
        <a:lstStyle/>
        <a:p>
          <a:endParaRPr lang="ru-RU" sz="2400"/>
        </a:p>
      </dgm:t>
    </dgm:pt>
    <dgm:pt modelId="{3DA52E36-A1F7-4517-83E5-68AE67B00649}" type="sibTrans" cxnId="{ECE8086F-9F9C-4A27-A562-0EEEDC3DB754}">
      <dgm:prSet/>
      <dgm:spPr/>
      <dgm:t>
        <a:bodyPr/>
        <a:lstStyle/>
        <a:p>
          <a:endParaRPr lang="ru-RU" sz="2400"/>
        </a:p>
      </dgm:t>
    </dgm:pt>
    <dgm:pt modelId="{1993A59E-8AF8-4C08-856E-6A3600812E37}">
      <dgm:prSet phldrT="[Текст]" custT="1"/>
      <dgm:spPr/>
      <dgm:t>
        <a:bodyPr/>
        <a:lstStyle/>
        <a:p>
          <a:r>
            <a:rPr lang="ru-RU" sz="1200" dirty="0" smtClean="0"/>
            <a:t>Телемедицинский центр</a:t>
          </a:r>
          <a:endParaRPr lang="ru-RU" sz="1200" dirty="0"/>
        </a:p>
      </dgm:t>
    </dgm:pt>
    <dgm:pt modelId="{BE45E930-7930-419A-9757-44B20DB11846}" type="parTrans" cxnId="{DF70D2FA-F0D0-444B-A41C-8B9B112DA8F2}">
      <dgm:prSet/>
      <dgm:spPr/>
      <dgm:t>
        <a:bodyPr/>
        <a:lstStyle/>
        <a:p>
          <a:endParaRPr lang="ru-RU" sz="2400"/>
        </a:p>
      </dgm:t>
    </dgm:pt>
    <dgm:pt modelId="{BF9D892E-C5C6-4494-B5B4-3E4F3EFBC44F}" type="sibTrans" cxnId="{DF70D2FA-F0D0-444B-A41C-8B9B112DA8F2}">
      <dgm:prSet/>
      <dgm:spPr/>
      <dgm:t>
        <a:bodyPr/>
        <a:lstStyle/>
        <a:p>
          <a:endParaRPr lang="ru-RU" sz="2400"/>
        </a:p>
      </dgm:t>
    </dgm:pt>
    <dgm:pt modelId="{66DF99CD-A4A7-4611-824D-A4E84F3E2454}">
      <dgm:prSet phldrT="[Текст]" custT="1"/>
      <dgm:spPr/>
      <dgm:t>
        <a:bodyPr/>
        <a:lstStyle/>
        <a:p>
          <a:r>
            <a:rPr lang="ru-RU" sz="1200" dirty="0" smtClean="0"/>
            <a:t>Научно-образовательный центр</a:t>
          </a:r>
          <a:endParaRPr lang="ru-RU" sz="1200" dirty="0"/>
        </a:p>
      </dgm:t>
    </dgm:pt>
    <dgm:pt modelId="{5CA74C91-21D5-487C-986D-4FAC2CA0C67C}" type="parTrans" cxnId="{034B9E75-4FCD-43F0-B4F4-709C4579B8B0}">
      <dgm:prSet/>
      <dgm:spPr/>
      <dgm:t>
        <a:bodyPr/>
        <a:lstStyle/>
        <a:p>
          <a:endParaRPr lang="ru-RU"/>
        </a:p>
      </dgm:t>
    </dgm:pt>
    <dgm:pt modelId="{6CBE30F7-49A3-450B-B9DE-99A3B15CA7F9}" type="sibTrans" cxnId="{034B9E75-4FCD-43F0-B4F4-709C4579B8B0}">
      <dgm:prSet/>
      <dgm:spPr/>
      <dgm:t>
        <a:bodyPr/>
        <a:lstStyle/>
        <a:p>
          <a:endParaRPr lang="ru-RU"/>
        </a:p>
      </dgm:t>
    </dgm:pt>
    <dgm:pt modelId="{A9AD82FB-CB1D-4821-920C-730E027B1F07}">
      <dgm:prSet phldrT="[Текст]" custT="1"/>
      <dgm:spPr/>
      <dgm:t>
        <a:bodyPr/>
        <a:lstStyle/>
        <a:p>
          <a:r>
            <a:rPr lang="ru-RU" sz="1100" dirty="0" smtClean="0"/>
            <a:t>Междисциплинарное образование</a:t>
          </a:r>
          <a:endParaRPr lang="ru-RU" sz="1100" dirty="0"/>
        </a:p>
      </dgm:t>
    </dgm:pt>
    <dgm:pt modelId="{71DA6D95-D786-4631-A591-72D0AE8A3F59}" type="parTrans" cxnId="{DD7031AD-2D11-4C4C-94EA-C82D02312745}">
      <dgm:prSet/>
      <dgm:spPr/>
      <dgm:t>
        <a:bodyPr/>
        <a:lstStyle/>
        <a:p>
          <a:endParaRPr lang="ru-RU"/>
        </a:p>
      </dgm:t>
    </dgm:pt>
    <dgm:pt modelId="{BD7DCEAB-5F1C-4452-88D0-D2E08D61ACF3}" type="sibTrans" cxnId="{DD7031AD-2D11-4C4C-94EA-C82D02312745}">
      <dgm:prSet/>
      <dgm:spPr/>
      <dgm:t>
        <a:bodyPr/>
        <a:lstStyle/>
        <a:p>
          <a:endParaRPr lang="ru-RU"/>
        </a:p>
      </dgm:t>
    </dgm:pt>
    <dgm:pt modelId="{8B9E090B-807E-425A-9BBC-A7A400F10E08}">
      <dgm:prSet phldrT="[Текст]" custT="1"/>
      <dgm:spPr/>
      <dgm:t>
        <a:bodyPr/>
        <a:lstStyle/>
        <a:p>
          <a:r>
            <a:rPr lang="ru-RU" sz="1100" dirty="0" smtClean="0"/>
            <a:t>Инновационный лифт</a:t>
          </a:r>
          <a:endParaRPr lang="ru-RU" sz="1100" dirty="0"/>
        </a:p>
      </dgm:t>
    </dgm:pt>
    <dgm:pt modelId="{248BED5E-3DA3-4437-8C44-4BD44127435A}" type="parTrans" cxnId="{22CA22A7-5C99-46D7-8347-2C31E5928D9D}">
      <dgm:prSet/>
      <dgm:spPr/>
      <dgm:t>
        <a:bodyPr/>
        <a:lstStyle/>
        <a:p>
          <a:endParaRPr lang="ru-RU"/>
        </a:p>
      </dgm:t>
    </dgm:pt>
    <dgm:pt modelId="{869D3D8B-C356-48DA-AE5A-588EC78B09BF}" type="sibTrans" cxnId="{22CA22A7-5C99-46D7-8347-2C31E5928D9D}">
      <dgm:prSet/>
      <dgm:spPr/>
      <dgm:t>
        <a:bodyPr/>
        <a:lstStyle/>
        <a:p>
          <a:endParaRPr lang="ru-RU"/>
        </a:p>
      </dgm:t>
    </dgm:pt>
    <dgm:pt modelId="{F42C8E60-D67B-4EB8-8206-7603DE92153F}">
      <dgm:prSet phldrT="[Текст]" custT="1"/>
      <dgm:spPr/>
      <dgm:t>
        <a:bodyPr/>
        <a:lstStyle/>
        <a:p>
          <a:r>
            <a:rPr lang="ru-RU" sz="1100" dirty="0" smtClean="0"/>
            <a:t>Новые модели управления</a:t>
          </a:r>
          <a:endParaRPr lang="ru-RU" sz="1100" dirty="0"/>
        </a:p>
      </dgm:t>
    </dgm:pt>
    <dgm:pt modelId="{E1766598-3280-4062-8257-54DABA5F6E69}" type="parTrans" cxnId="{D2451CD3-DB7F-4E65-A1C1-50BDFBE3D7CF}">
      <dgm:prSet/>
      <dgm:spPr/>
      <dgm:t>
        <a:bodyPr/>
        <a:lstStyle/>
        <a:p>
          <a:endParaRPr lang="ru-RU"/>
        </a:p>
      </dgm:t>
    </dgm:pt>
    <dgm:pt modelId="{EA9F9589-BC74-4B00-A820-DEF8EEF4448B}" type="sibTrans" cxnId="{D2451CD3-DB7F-4E65-A1C1-50BDFBE3D7CF}">
      <dgm:prSet/>
      <dgm:spPr/>
      <dgm:t>
        <a:bodyPr/>
        <a:lstStyle/>
        <a:p>
          <a:endParaRPr lang="ru-RU"/>
        </a:p>
      </dgm:t>
    </dgm:pt>
    <dgm:pt modelId="{0D315FC3-60C3-45BB-AC06-692839868964}">
      <dgm:prSet phldrT="[Текст]" custT="1"/>
      <dgm:spPr/>
      <dgm:t>
        <a:bodyPr/>
        <a:lstStyle/>
        <a:p>
          <a:endParaRPr lang="ru-RU" sz="1100" dirty="0"/>
        </a:p>
      </dgm:t>
    </dgm:pt>
    <dgm:pt modelId="{186F8E0B-8BF5-4D5D-8C27-DD1DE449CC7C}" type="parTrans" cxnId="{690BC715-141A-4600-84F3-4BD99CB2BB63}">
      <dgm:prSet/>
      <dgm:spPr/>
      <dgm:t>
        <a:bodyPr/>
        <a:lstStyle/>
        <a:p>
          <a:endParaRPr lang="ru-RU"/>
        </a:p>
      </dgm:t>
    </dgm:pt>
    <dgm:pt modelId="{18316577-506A-4BA0-B1F7-4652455FC845}" type="sibTrans" cxnId="{690BC715-141A-4600-84F3-4BD99CB2BB63}">
      <dgm:prSet/>
      <dgm:spPr/>
      <dgm:t>
        <a:bodyPr/>
        <a:lstStyle/>
        <a:p>
          <a:endParaRPr lang="ru-RU"/>
        </a:p>
      </dgm:t>
    </dgm:pt>
    <dgm:pt modelId="{3B585567-48CC-4299-A058-78670FC1D24F}">
      <dgm:prSet phldrT="[Текст]" custT="1"/>
      <dgm:spPr/>
      <dgm:t>
        <a:bodyPr/>
        <a:lstStyle/>
        <a:p>
          <a:r>
            <a:rPr lang="ru-RU" sz="1100" dirty="0" smtClean="0"/>
            <a:t>Проектный менеджмент</a:t>
          </a:r>
          <a:endParaRPr lang="ru-RU" sz="1100" dirty="0"/>
        </a:p>
      </dgm:t>
    </dgm:pt>
    <dgm:pt modelId="{EA66E5C6-D6FE-4EF5-A3D9-0B455DEF60B0}" type="parTrans" cxnId="{B06D8B31-69A4-49CA-83A1-D1222B46D45A}">
      <dgm:prSet/>
      <dgm:spPr/>
      <dgm:t>
        <a:bodyPr/>
        <a:lstStyle/>
        <a:p>
          <a:endParaRPr lang="ru-RU"/>
        </a:p>
      </dgm:t>
    </dgm:pt>
    <dgm:pt modelId="{47D085A6-9469-4FA8-88C0-49656DDDCA78}" type="sibTrans" cxnId="{B06D8B31-69A4-49CA-83A1-D1222B46D45A}">
      <dgm:prSet/>
      <dgm:spPr/>
      <dgm:t>
        <a:bodyPr/>
        <a:lstStyle/>
        <a:p>
          <a:endParaRPr lang="ru-RU"/>
        </a:p>
      </dgm:t>
    </dgm:pt>
    <dgm:pt modelId="{0FA96D42-FF97-482D-A03F-D7EB42453C49}">
      <dgm:prSet phldrT="[Текст]" custT="1"/>
      <dgm:spPr/>
      <dgm:t>
        <a:bodyPr/>
        <a:lstStyle/>
        <a:p>
          <a:r>
            <a:rPr lang="ru-RU" sz="1100" dirty="0" smtClean="0"/>
            <a:t>Командный подход</a:t>
          </a:r>
          <a:endParaRPr lang="ru-RU" sz="1100" dirty="0"/>
        </a:p>
      </dgm:t>
    </dgm:pt>
    <dgm:pt modelId="{E944DDEA-3E1C-4978-8203-D6DF0E2FDCBA}" type="parTrans" cxnId="{98ACA1B8-3F7E-4ADA-95E3-1057BFF85D04}">
      <dgm:prSet/>
      <dgm:spPr/>
      <dgm:t>
        <a:bodyPr/>
        <a:lstStyle/>
        <a:p>
          <a:endParaRPr lang="ru-RU"/>
        </a:p>
      </dgm:t>
    </dgm:pt>
    <dgm:pt modelId="{703BE6AE-70E6-4C05-B79C-4860F3EA656A}" type="sibTrans" cxnId="{98ACA1B8-3F7E-4ADA-95E3-1057BFF85D04}">
      <dgm:prSet/>
      <dgm:spPr/>
      <dgm:t>
        <a:bodyPr/>
        <a:lstStyle/>
        <a:p>
          <a:endParaRPr lang="ru-RU"/>
        </a:p>
      </dgm:t>
    </dgm:pt>
    <dgm:pt modelId="{74F36020-091B-4DB9-B9DF-0228EEB88933}">
      <dgm:prSet phldrT="[Текст]" custT="1"/>
      <dgm:spPr/>
      <dgm:t>
        <a:bodyPr/>
        <a:lstStyle/>
        <a:p>
          <a:r>
            <a:rPr lang="ru-RU" sz="1100" dirty="0" smtClean="0"/>
            <a:t>Интегративная помощь</a:t>
          </a:r>
          <a:endParaRPr lang="ru-RU" sz="1100" dirty="0"/>
        </a:p>
      </dgm:t>
    </dgm:pt>
    <dgm:pt modelId="{7E6592F2-4C75-495D-9758-C62A8FF7B126}" type="parTrans" cxnId="{E3D77290-BA76-434A-82B8-CFEAE67A1C4D}">
      <dgm:prSet/>
      <dgm:spPr/>
      <dgm:t>
        <a:bodyPr/>
        <a:lstStyle/>
        <a:p>
          <a:endParaRPr lang="ru-RU"/>
        </a:p>
      </dgm:t>
    </dgm:pt>
    <dgm:pt modelId="{929ECEDC-A90C-4616-A842-418C345D3237}" type="sibTrans" cxnId="{E3D77290-BA76-434A-82B8-CFEAE67A1C4D}">
      <dgm:prSet/>
      <dgm:spPr/>
      <dgm:t>
        <a:bodyPr/>
        <a:lstStyle/>
        <a:p>
          <a:endParaRPr lang="ru-RU"/>
        </a:p>
      </dgm:t>
    </dgm:pt>
    <dgm:pt modelId="{460B57AC-0FDF-490B-B11E-D21FF82624D2}">
      <dgm:prSet phldrT="[Текст]" custT="1"/>
      <dgm:spPr/>
      <dgm:t>
        <a:bodyPr/>
        <a:lstStyle/>
        <a:p>
          <a:r>
            <a:rPr lang="ru-RU" sz="1100" dirty="0" smtClean="0"/>
            <a:t>многоцентровые научные проекты</a:t>
          </a:r>
          <a:endParaRPr lang="ru-RU" sz="1100" dirty="0"/>
        </a:p>
      </dgm:t>
    </dgm:pt>
    <dgm:pt modelId="{102C9012-B37B-43AB-962B-243D500A70C0}" type="parTrans" cxnId="{5D4112D4-69E8-40EC-9C3A-6EA4E25727DF}">
      <dgm:prSet/>
      <dgm:spPr/>
      <dgm:t>
        <a:bodyPr/>
        <a:lstStyle/>
        <a:p>
          <a:endParaRPr lang="ru-RU"/>
        </a:p>
      </dgm:t>
    </dgm:pt>
    <dgm:pt modelId="{70F8F4D2-049E-4639-9F5C-EBD36F589A65}" type="sibTrans" cxnId="{5D4112D4-69E8-40EC-9C3A-6EA4E25727DF}">
      <dgm:prSet/>
      <dgm:spPr/>
      <dgm:t>
        <a:bodyPr/>
        <a:lstStyle/>
        <a:p>
          <a:endParaRPr lang="ru-RU"/>
        </a:p>
      </dgm:t>
    </dgm:pt>
    <dgm:pt modelId="{1F6C8B51-C315-482E-BADA-12FF9788B2E3}">
      <dgm:prSet phldrT="[Текст]" custT="1"/>
      <dgm:spPr/>
      <dgm:t>
        <a:bodyPr/>
        <a:lstStyle/>
        <a:p>
          <a:r>
            <a:rPr lang="ru-RU" sz="1100" dirty="0" smtClean="0"/>
            <a:t>Реформа подготовки кадров, </a:t>
          </a:r>
          <a:r>
            <a:rPr lang="ru-RU" sz="1100" dirty="0" err="1" smtClean="0"/>
            <a:t>аккредитационный</a:t>
          </a:r>
          <a:r>
            <a:rPr lang="ru-RU" sz="1100" dirty="0" smtClean="0"/>
            <a:t> центр</a:t>
          </a:r>
          <a:endParaRPr lang="ru-RU" sz="1100" dirty="0"/>
        </a:p>
      </dgm:t>
    </dgm:pt>
    <dgm:pt modelId="{CC20C7ED-7AE6-435B-A7D2-E017B2E408BD}" type="parTrans" cxnId="{22EED412-447C-47E4-A215-AF1512D1E702}">
      <dgm:prSet/>
      <dgm:spPr/>
      <dgm:t>
        <a:bodyPr/>
        <a:lstStyle/>
        <a:p>
          <a:endParaRPr lang="ru-RU"/>
        </a:p>
      </dgm:t>
    </dgm:pt>
    <dgm:pt modelId="{3E113002-B58B-4926-9E8B-EE4EE7884E54}" type="sibTrans" cxnId="{22EED412-447C-47E4-A215-AF1512D1E702}">
      <dgm:prSet/>
      <dgm:spPr/>
      <dgm:t>
        <a:bodyPr/>
        <a:lstStyle/>
        <a:p>
          <a:endParaRPr lang="ru-RU"/>
        </a:p>
      </dgm:t>
    </dgm:pt>
    <dgm:pt modelId="{5C719A9B-E2CB-4872-850F-1DBC09D24460}" type="pres">
      <dgm:prSet presAssocID="{B277FBFD-A195-4B3D-BE0A-367E98A2D7E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90A82-A806-46D4-9D93-E13870584092}" type="pres">
      <dgm:prSet presAssocID="{B277FBFD-A195-4B3D-BE0A-367E98A2D7E8}" presName="children" presStyleCnt="0"/>
      <dgm:spPr/>
    </dgm:pt>
    <dgm:pt modelId="{6F829B81-2191-4DC4-83C8-D09C82CD35C3}" type="pres">
      <dgm:prSet presAssocID="{B277FBFD-A195-4B3D-BE0A-367E98A2D7E8}" presName="child1group" presStyleCnt="0"/>
      <dgm:spPr/>
    </dgm:pt>
    <dgm:pt modelId="{C978D4A7-3795-4A22-A472-CBDE0E5E790D}" type="pres">
      <dgm:prSet presAssocID="{B277FBFD-A195-4B3D-BE0A-367E98A2D7E8}" presName="child1" presStyleLbl="bgAcc1" presStyleIdx="0" presStyleCnt="4" custScaleX="126817"/>
      <dgm:spPr/>
      <dgm:t>
        <a:bodyPr/>
        <a:lstStyle/>
        <a:p>
          <a:endParaRPr lang="ru-RU"/>
        </a:p>
      </dgm:t>
    </dgm:pt>
    <dgm:pt modelId="{9C8D3533-D8B9-41CE-B8CA-CB9D750A257B}" type="pres">
      <dgm:prSet presAssocID="{B277FBFD-A195-4B3D-BE0A-367E98A2D7E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F55DE-19CB-43DB-B3A4-78DA843D4360}" type="pres">
      <dgm:prSet presAssocID="{B277FBFD-A195-4B3D-BE0A-367E98A2D7E8}" presName="child2group" presStyleCnt="0"/>
      <dgm:spPr/>
    </dgm:pt>
    <dgm:pt modelId="{847B17F9-0061-4029-BC2C-7B00433D403E}" type="pres">
      <dgm:prSet presAssocID="{B277FBFD-A195-4B3D-BE0A-367E98A2D7E8}" presName="child2" presStyleLbl="bgAcc1" presStyleIdx="1" presStyleCnt="4" custScaleX="126467"/>
      <dgm:spPr/>
      <dgm:t>
        <a:bodyPr/>
        <a:lstStyle/>
        <a:p>
          <a:endParaRPr lang="ru-RU"/>
        </a:p>
      </dgm:t>
    </dgm:pt>
    <dgm:pt modelId="{9CFE5FE9-03F6-4BF1-8569-FF0C4E3AFD7C}" type="pres">
      <dgm:prSet presAssocID="{B277FBFD-A195-4B3D-BE0A-367E98A2D7E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CE24-3258-4F5F-B40E-0285F747F80D}" type="pres">
      <dgm:prSet presAssocID="{B277FBFD-A195-4B3D-BE0A-367E98A2D7E8}" presName="child3group" presStyleCnt="0"/>
      <dgm:spPr/>
    </dgm:pt>
    <dgm:pt modelId="{D4005B05-AE62-41FA-82B4-E82A423D8D27}" type="pres">
      <dgm:prSet presAssocID="{B277FBFD-A195-4B3D-BE0A-367E98A2D7E8}" presName="child3" presStyleLbl="bgAcc1" presStyleIdx="2" presStyleCnt="4" custScaleX="126233"/>
      <dgm:spPr/>
      <dgm:t>
        <a:bodyPr/>
        <a:lstStyle/>
        <a:p>
          <a:endParaRPr lang="ru-RU"/>
        </a:p>
      </dgm:t>
    </dgm:pt>
    <dgm:pt modelId="{DD60265F-57D5-49A4-9BDA-AB3B0E96F411}" type="pres">
      <dgm:prSet presAssocID="{B277FBFD-A195-4B3D-BE0A-367E98A2D7E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8CCE3-845D-43DE-B87C-CCF6EDFE0B0A}" type="pres">
      <dgm:prSet presAssocID="{B277FBFD-A195-4B3D-BE0A-367E98A2D7E8}" presName="child4group" presStyleCnt="0"/>
      <dgm:spPr/>
    </dgm:pt>
    <dgm:pt modelId="{948AAB07-A4F1-404A-929A-FFBF886E00A7}" type="pres">
      <dgm:prSet presAssocID="{B277FBFD-A195-4B3D-BE0A-367E98A2D7E8}" presName="child4" presStyleLbl="bgAcc1" presStyleIdx="3" presStyleCnt="4" custScaleX="126700" custLinFactNeighborX="-3308" custLinFactNeighborY="-1707"/>
      <dgm:spPr/>
      <dgm:t>
        <a:bodyPr/>
        <a:lstStyle/>
        <a:p>
          <a:endParaRPr lang="ru-RU"/>
        </a:p>
      </dgm:t>
    </dgm:pt>
    <dgm:pt modelId="{0C0C9EA1-3D60-4469-99BD-E75B962787C3}" type="pres">
      <dgm:prSet presAssocID="{B277FBFD-A195-4B3D-BE0A-367E98A2D7E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D01AA-51DF-441E-800A-EBE8A6EEB2F4}" type="pres">
      <dgm:prSet presAssocID="{B277FBFD-A195-4B3D-BE0A-367E98A2D7E8}" presName="childPlaceholder" presStyleCnt="0"/>
      <dgm:spPr/>
    </dgm:pt>
    <dgm:pt modelId="{F7FA369C-324D-4491-907C-CCB474880C92}" type="pres">
      <dgm:prSet presAssocID="{B277FBFD-A195-4B3D-BE0A-367E98A2D7E8}" presName="circle" presStyleCnt="0"/>
      <dgm:spPr/>
    </dgm:pt>
    <dgm:pt modelId="{A4CE018F-1B86-422E-B00C-724422AA7B63}" type="pres">
      <dgm:prSet presAssocID="{B277FBFD-A195-4B3D-BE0A-367E98A2D7E8}" presName="quadrant1" presStyleLbl="node1" presStyleIdx="0" presStyleCnt="4" custScaleX="79099" custScaleY="71968" custLinFactNeighborX="12760" custLinFactNeighborY="19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DB6A6-6481-4E7E-83FA-0942DA84C8C9}" type="pres">
      <dgm:prSet presAssocID="{B277FBFD-A195-4B3D-BE0A-367E98A2D7E8}" presName="quadrant2" presStyleLbl="node1" presStyleIdx="1" presStyleCnt="4" custScaleX="79098" custScaleY="75012" custLinFactNeighborX="-14697" custLinFactNeighborY="19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1E17D-5AAC-4F33-8642-534B3DA2529B}" type="pres">
      <dgm:prSet presAssocID="{B277FBFD-A195-4B3D-BE0A-367E98A2D7E8}" presName="quadrant3" presStyleLbl="node1" presStyleIdx="2" presStyleCnt="4" custScaleX="82572" custScaleY="75442" custLinFactNeighborX="-16434" custLinFactNeighborY="-110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7D5E1-0D7E-4882-9C62-AA0A45CA9FFD}" type="pres">
      <dgm:prSet presAssocID="{B277FBFD-A195-4B3D-BE0A-367E98A2D7E8}" presName="quadrant4" presStyleLbl="node1" presStyleIdx="3" presStyleCnt="4" custScaleX="79099" custScaleY="75441" custLinFactNeighborX="11023" custLinFactNeighborY="-129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9C74E-ABC1-4762-8100-C54FC735E8BD}" type="pres">
      <dgm:prSet presAssocID="{B277FBFD-A195-4B3D-BE0A-367E98A2D7E8}" presName="quadrantPlaceholder" presStyleCnt="0"/>
      <dgm:spPr/>
    </dgm:pt>
    <dgm:pt modelId="{A86870DA-82B9-47ED-921C-1B5F58F2753D}" type="pres">
      <dgm:prSet presAssocID="{B277FBFD-A195-4B3D-BE0A-367E98A2D7E8}" presName="center1" presStyleLbl="fgShp" presStyleIdx="0" presStyleCnt="2"/>
      <dgm:spPr/>
    </dgm:pt>
    <dgm:pt modelId="{2F3C4A74-201F-4474-96D4-E62F05121716}" type="pres">
      <dgm:prSet presAssocID="{B277FBFD-A195-4B3D-BE0A-367E98A2D7E8}" presName="center2" presStyleLbl="fgShp" presStyleIdx="1" presStyleCnt="2"/>
      <dgm:spPr/>
    </dgm:pt>
  </dgm:ptLst>
  <dgm:cxnLst>
    <dgm:cxn modelId="{BD13F69F-9979-8346-8D6D-97126233F69D}" type="presOf" srcId="{E3B32922-4A24-4AC5-AECC-A8A0F14E86B0}" destId="{D1F7D5E1-0D7E-4882-9C62-AA0A45CA9FFD}" srcOrd="0" destOrd="0" presId="urn:microsoft.com/office/officeart/2005/8/layout/cycle4"/>
    <dgm:cxn modelId="{98ACA1B8-3F7E-4ADA-95E3-1057BFF85D04}" srcId="{E1513A7E-6D86-478B-A8E7-FCCFA72C76BE}" destId="{0FA96D42-FF97-482D-A03F-D7EB42453C49}" srcOrd="3" destOrd="0" parTransId="{E944DDEA-3E1C-4978-8203-D6DF0E2FDCBA}" sibTransId="{703BE6AE-70E6-4C05-B79C-4860F3EA656A}"/>
    <dgm:cxn modelId="{450DEECB-698B-004D-8232-6820C6E934E6}" type="presOf" srcId="{66DF99CD-A4A7-4611-824D-A4E84F3E2454}" destId="{D4005B05-AE62-41FA-82B4-E82A423D8D27}" srcOrd="0" destOrd="1" presId="urn:microsoft.com/office/officeart/2005/8/layout/cycle4"/>
    <dgm:cxn modelId="{7C13E98F-CFDD-43C6-BEB8-ED4FE02DC4CB}" srcId="{B277FBFD-A195-4B3D-BE0A-367E98A2D7E8}" destId="{E1513A7E-6D86-478B-A8E7-FCCFA72C76BE}" srcOrd="0" destOrd="0" parTransId="{4ECD9EA0-1424-46EB-9BEC-5CB37B581068}" sibTransId="{63E8D2C1-ABED-46B1-A18A-F8880F0F129E}"/>
    <dgm:cxn modelId="{516A3959-D069-5C4C-97C7-A804DFA8CE15}" type="presOf" srcId="{74C910F4-65FD-415B-9CAA-A89D0346E6E7}" destId="{0C0C9EA1-3D60-4469-99BD-E75B962787C3}" srcOrd="1" destOrd="1" presId="urn:microsoft.com/office/officeart/2005/8/layout/cycle4"/>
    <dgm:cxn modelId="{98B3D5CE-53DC-3B4F-A849-81A1311615C9}" type="presOf" srcId="{74F36020-091B-4DB9-B9DF-0228EEB88933}" destId="{C978D4A7-3795-4A22-A472-CBDE0E5E790D}" srcOrd="0" destOrd="4" presId="urn:microsoft.com/office/officeart/2005/8/layout/cycle4"/>
    <dgm:cxn modelId="{BBEBD15F-7CFB-7F45-AAA9-955266B7E646}" type="presOf" srcId="{74F36020-091B-4DB9-B9DF-0228EEB88933}" destId="{9C8D3533-D8B9-41CE-B8CA-CB9D750A257B}" srcOrd="1" destOrd="4" presId="urn:microsoft.com/office/officeart/2005/8/layout/cycle4"/>
    <dgm:cxn modelId="{22EED412-447C-47E4-A215-AF1512D1E702}" srcId="{E1513A7E-6D86-478B-A8E7-FCCFA72C76BE}" destId="{1F6C8B51-C315-482E-BADA-12FF9788B2E3}" srcOrd="5" destOrd="0" parTransId="{CC20C7ED-7AE6-435B-A7D2-E017B2E408BD}" sibTransId="{3E113002-B58B-4926-9E8B-EE4EE7884E54}"/>
    <dgm:cxn modelId="{4D6682BE-77EA-2840-8F69-7E0977F383F6}" type="presOf" srcId="{58C592D4-25D7-46BD-9D82-5E6253AC20B8}" destId="{D4005B05-AE62-41FA-82B4-E82A423D8D27}" srcOrd="0" destOrd="0" presId="urn:microsoft.com/office/officeart/2005/8/layout/cycle4"/>
    <dgm:cxn modelId="{C8C83B30-EA36-484F-AC39-55BD8E743285}" srcId="{B277FBFD-A195-4B3D-BE0A-367E98A2D7E8}" destId="{8CCBBBBF-ED26-48BB-A9E9-BE049FEE4C5E}" srcOrd="1" destOrd="0" parTransId="{89C083F4-6F5D-4A92-AAFC-91111FD5E44E}" sibTransId="{5C9160D3-1B2C-49FC-B91E-C8ADD829C531}"/>
    <dgm:cxn modelId="{A086CFC9-5F67-4CEC-BE9F-3AC8276A361F}" srcId="{E3B32922-4A24-4AC5-AECC-A8A0F14E86B0}" destId="{23F9E269-8C3E-4923-A3CE-C868E245B10C}" srcOrd="0" destOrd="0" parTransId="{F8E60CFD-F65A-467D-A4CE-F125549B0A1C}" sibTransId="{92D70F9E-D15B-4060-968A-46EE6E117063}"/>
    <dgm:cxn modelId="{31E38D19-C7D5-F84B-9562-3FEF95FA1ABB}" type="presOf" srcId="{8CCBBBBF-ED26-48BB-A9E9-BE049FEE4C5E}" destId="{3C2DB6A6-6481-4E7E-83FA-0942DA84C8C9}" srcOrd="0" destOrd="0" presId="urn:microsoft.com/office/officeart/2005/8/layout/cycle4"/>
    <dgm:cxn modelId="{22CA22A7-5C99-46D7-8347-2C31E5928D9D}" srcId="{8CCBBBBF-ED26-48BB-A9E9-BE049FEE4C5E}" destId="{8B9E090B-807E-425A-9BBC-A7A400F10E08}" srcOrd="3" destOrd="0" parTransId="{248BED5E-3DA3-4437-8C44-4BD44127435A}" sibTransId="{869D3D8B-C356-48DA-AE5A-588EC78B09BF}"/>
    <dgm:cxn modelId="{C4610F2E-73EB-764F-9109-C61C1F9B09FF}" type="presOf" srcId="{1993A59E-8AF8-4C08-856E-6A3600812E37}" destId="{0C0C9EA1-3D60-4469-99BD-E75B962787C3}" srcOrd="1" destOrd="2" presId="urn:microsoft.com/office/officeart/2005/8/layout/cycle4"/>
    <dgm:cxn modelId="{4EF6B166-C508-5F46-8C3C-0DF63FCA13A3}" type="presOf" srcId="{497710A3-96BA-4AE4-B13E-D4C1FC6DBFC3}" destId="{9CFE5FE9-03F6-4BF1-8569-FF0C4E3AFD7C}" srcOrd="1" destOrd="0" presId="urn:microsoft.com/office/officeart/2005/8/layout/cycle4"/>
    <dgm:cxn modelId="{BAA36479-9ECE-C24F-8519-36B9820339AC}" type="presOf" srcId="{1F6C8B51-C315-482E-BADA-12FF9788B2E3}" destId="{C978D4A7-3795-4A22-A472-CBDE0E5E790D}" srcOrd="0" destOrd="5" presId="urn:microsoft.com/office/officeart/2005/8/layout/cycle4"/>
    <dgm:cxn modelId="{D0D4A1FF-AC2A-C04E-ADAF-CEC65D5E594A}" type="presOf" srcId="{58C592D4-25D7-46BD-9D82-5E6253AC20B8}" destId="{DD60265F-57D5-49A4-9BDA-AB3B0E96F411}" srcOrd="1" destOrd="0" presId="urn:microsoft.com/office/officeart/2005/8/layout/cycle4"/>
    <dgm:cxn modelId="{DD7031AD-2D11-4C4C-94EA-C82D02312745}" srcId="{8CCBBBBF-ED26-48BB-A9E9-BE049FEE4C5E}" destId="{A9AD82FB-CB1D-4821-920C-730E027B1F07}" srcOrd="2" destOrd="0" parTransId="{71DA6D95-D786-4631-A591-72D0AE8A3F59}" sibTransId="{BD7DCEAB-5F1C-4452-88D0-D2E08D61ACF3}"/>
    <dgm:cxn modelId="{5B1C84FB-8228-7C47-A914-07F399D02118}" type="presOf" srcId="{B55D07CC-E7FF-4B3D-B4C0-60BD5CFED1C9}" destId="{C978D4A7-3795-4A22-A472-CBDE0E5E790D}" srcOrd="0" destOrd="0" presId="urn:microsoft.com/office/officeart/2005/8/layout/cycle4"/>
    <dgm:cxn modelId="{A048E74F-59DF-409D-BAD6-348095CFA227}" srcId="{B277FBFD-A195-4B3D-BE0A-367E98A2D7E8}" destId="{EF4895E7-375C-4AAF-96CA-143BBE96EFF5}" srcOrd="2" destOrd="0" parTransId="{5C356C78-143E-4396-A152-C0E612EF3E24}" sibTransId="{58109BA0-4C78-450D-BCE7-AEFD94BF47F2}"/>
    <dgm:cxn modelId="{0D0C2039-AF41-9644-B239-BF2646E5558C}" type="presOf" srcId="{23F9E269-8C3E-4923-A3CE-C868E245B10C}" destId="{948AAB07-A4F1-404A-929A-FFBF886E00A7}" srcOrd="0" destOrd="0" presId="urn:microsoft.com/office/officeart/2005/8/layout/cycle4"/>
    <dgm:cxn modelId="{2C84AEBC-F516-934F-8C16-2CDDD696359A}" type="presOf" srcId="{23F9E269-8C3E-4923-A3CE-C868E245B10C}" destId="{0C0C9EA1-3D60-4469-99BD-E75B962787C3}" srcOrd="1" destOrd="0" presId="urn:microsoft.com/office/officeart/2005/8/layout/cycle4"/>
    <dgm:cxn modelId="{A534E233-B1F4-5D48-BACD-067ED5C350A6}" type="presOf" srcId="{460B57AC-0FDF-490B-B11E-D21FF82624D2}" destId="{847B17F9-0061-4029-BC2C-7B00433D403E}" srcOrd="0" destOrd="1" presId="urn:microsoft.com/office/officeart/2005/8/layout/cycle4"/>
    <dgm:cxn modelId="{B06D8B31-69A4-49CA-83A1-D1222B46D45A}" srcId="{E1513A7E-6D86-478B-A8E7-FCCFA72C76BE}" destId="{3B585567-48CC-4299-A058-78670FC1D24F}" srcOrd="2" destOrd="0" parTransId="{EA66E5C6-D6FE-4EF5-A3D9-0B455DEF60B0}" sibTransId="{47D085A6-9469-4FA8-88C0-49656DDDCA78}"/>
    <dgm:cxn modelId="{449B89F9-F5F0-EC4A-A847-88C065D6D781}" type="presOf" srcId="{3B585567-48CC-4299-A058-78670FC1D24F}" destId="{9C8D3533-D8B9-41CE-B8CA-CB9D750A257B}" srcOrd="1" destOrd="2" presId="urn:microsoft.com/office/officeart/2005/8/layout/cycle4"/>
    <dgm:cxn modelId="{D5467A62-C921-42D8-87EB-86F5B6BBD590}" srcId="{B277FBFD-A195-4B3D-BE0A-367E98A2D7E8}" destId="{E3B32922-4A24-4AC5-AECC-A8A0F14E86B0}" srcOrd="3" destOrd="0" parTransId="{43765595-56E4-4582-AB3C-C9DAC8FFDA21}" sibTransId="{965255CC-C435-4E36-8D88-D8AECB4BBAA4}"/>
    <dgm:cxn modelId="{B0745C3C-4FF5-1247-8051-2357A3FDB531}" type="presOf" srcId="{1993A59E-8AF8-4C08-856E-6A3600812E37}" destId="{948AAB07-A4F1-404A-929A-FFBF886E00A7}" srcOrd="0" destOrd="2" presId="urn:microsoft.com/office/officeart/2005/8/layout/cycle4"/>
    <dgm:cxn modelId="{B980C70A-6AA6-4DB2-8A14-77B7069B1346}" srcId="{EF4895E7-375C-4AAF-96CA-143BBE96EFF5}" destId="{58C592D4-25D7-46BD-9D82-5E6253AC20B8}" srcOrd="0" destOrd="0" parTransId="{2793A775-9B9F-4AF8-A888-BB0E8E9124B4}" sibTransId="{90FF5F62-7B4C-456F-9972-2A15490FDF63}"/>
    <dgm:cxn modelId="{EBDF3EE6-E126-1749-9847-21B07A417182}" type="presOf" srcId="{460B57AC-0FDF-490B-B11E-D21FF82624D2}" destId="{9CFE5FE9-03F6-4BF1-8569-FF0C4E3AFD7C}" srcOrd="1" destOrd="1" presId="urn:microsoft.com/office/officeart/2005/8/layout/cycle4"/>
    <dgm:cxn modelId="{1D8B89F0-9AEA-E348-B78A-D833687B49B5}" type="presOf" srcId="{1F6C8B51-C315-482E-BADA-12FF9788B2E3}" destId="{9C8D3533-D8B9-41CE-B8CA-CB9D750A257B}" srcOrd="1" destOrd="5" presId="urn:microsoft.com/office/officeart/2005/8/layout/cycle4"/>
    <dgm:cxn modelId="{CDC21E14-24BC-E640-8346-B47457980F3C}" type="presOf" srcId="{497710A3-96BA-4AE4-B13E-D4C1FC6DBFC3}" destId="{847B17F9-0061-4029-BC2C-7B00433D403E}" srcOrd="0" destOrd="0" presId="urn:microsoft.com/office/officeart/2005/8/layout/cycle4"/>
    <dgm:cxn modelId="{D30014D5-7511-7544-A6AF-9E78DAC7D3D7}" type="presOf" srcId="{A9AD82FB-CB1D-4821-920C-730E027B1F07}" destId="{9CFE5FE9-03F6-4BF1-8569-FF0C4E3AFD7C}" srcOrd="1" destOrd="2" presId="urn:microsoft.com/office/officeart/2005/8/layout/cycle4"/>
    <dgm:cxn modelId="{9BAFF2C7-3DB0-41B7-811A-F50D49C5F2F2}" srcId="{E1513A7E-6D86-478B-A8E7-FCCFA72C76BE}" destId="{B55D07CC-E7FF-4B3D-B4C0-60BD5CFED1C9}" srcOrd="0" destOrd="0" parTransId="{C256F799-8164-43F4-A777-174386D575A7}" sibTransId="{31CC27C9-9E74-4484-8945-DC4686A088AD}"/>
    <dgm:cxn modelId="{1BE3022F-5648-B84D-A2DD-BDC38B89100E}" type="presOf" srcId="{0D315FC3-60C3-45BB-AC06-692839868964}" destId="{C978D4A7-3795-4A22-A472-CBDE0E5E790D}" srcOrd="0" destOrd="6" presId="urn:microsoft.com/office/officeart/2005/8/layout/cycle4"/>
    <dgm:cxn modelId="{12C2673A-B9DD-7348-8A92-F079CECAC5E2}" type="presOf" srcId="{B277FBFD-A195-4B3D-BE0A-367E98A2D7E8}" destId="{5C719A9B-E2CB-4872-850F-1DBC09D24460}" srcOrd="0" destOrd="0" presId="urn:microsoft.com/office/officeart/2005/8/layout/cycle4"/>
    <dgm:cxn modelId="{A42C9DED-E83F-314A-A17D-52CAA6BB3168}" type="presOf" srcId="{0D315FC3-60C3-45BB-AC06-692839868964}" destId="{9C8D3533-D8B9-41CE-B8CA-CB9D750A257B}" srcOrd="1" destOrd="6" presId="urn:microsoft.com/office/officeart/2005/8/layout/cycle4"/>
    <dgm:cxn modelId="{73A10368-FBCE-419A-A9C7-E48A7697749E}" srcId="{8CCBBBBF-ED26-48BB-A9E9-BE049FEE4C5E}" destId="{497710A3-96BA-4AE4-B13E-D4C1FC6DBFC3}" srcOrd="0" destOrd="0" parTransId="{931C6D5B-E53D-407A-B017-B0DD41EF9A88}" sibTransId="{3A6A644A-EB26-44FF-B5BE-AB5EFDA621AE}"/>
    <dgm:cxn modelId="{30AC24EE-B2B1-DD44-B19C-1E1206BA4487}" type="presOf" srcId="{B55D07CC-E7FF-4B3D-B4C0-60BD5CFED1C9}" destId="{9C8D3533-D8B9-41CE-B8CA-CB9D750A257B}" srcOrd="1" destOrd="0" presId="urn:microsoft.com/office/officeart/2005/8/layout/cycle4"/>
    <dgm:cxn modelId="{DD174611-D5D1-DA48-B3D3-5D214D41FF30}" type="presOf" srcId="{0FA96D42-FF97-482D-A03F-D7EB42453C49}" destId="{C978D4A7-3795-4A22-A472-CBDE0E5E790D}" srcOrd="0" destOrd="3" presId="urn:microsoft.com/office/officeart/2005/8/layout/cycle4"/>
    <dgm:cxn modelId="{CD4A8B5F-A204-DE4F-87D4-E8BAC7C85A45}" type="presOf" srcId="{EF4895E7-375C-4AAF-96CA-143BBE96EFF5}" destId="{B311E17D-5AAC-4F33-8642-534B3DA2529B}" srcOrd="0" destOrd="0" presId="urn:microsoft.com/office/officeart/2005/8/layout/cycle4"/>
    <dgm:cxn modelId="{32BB548E-2D27-A443-A55C-4BEE13F924CB}" type="presOf" srcId="{66DF99CD-A4A7-4611-824D-A4E84F3E2454}" destId="{DD60265F-57D5-49A4-9BDA-AB3B0E96F411}" srcOrd="1" destOrd="1" presId="urn:microsoft.com/office/officeart/2005/8/layout/cycle4"/>
    <dgm:cxn modelId="{13497891-6E52-C84B-B5B0-6009B1D5056F}" type="presOf" srcId="{E1513A7E-6D86-478B-A8E7-FCCFA72C76BE}" destId="{A4CE018F-1B86-422E-B00C-724422AA7B63}" srcOrd="0" destOrd="0" presId="urn:microsoft.com/office/officeart/2005/8/layout/cycle4"/>
    <dgm:cxn modelId="{A9F5D3FE-C6CF-274D-A0C1-45678F8789AF}" type="presOf" srcId="{A9AD82FB-CB1D-4821-920C-730E027B1F07}" destId="{847B17F9-0061-4029-BC2C-7B00433D403E}" srcOrd="0" destOrd="2" presId="urn:microsoft.com/office/officeart/2005/8/layout/cycle4"/>
    <dgm:cxn modelId="{1768EE24-A232-104E-9485-AFABF9B9563B}" type="presOf" srcId="{F42C8E60-D67B-4EB8-8206-7603DE92153F}" destId="{9C8D3533-D8B9-41CE-B8CA-CB9D750A257B}" srcOrd="1" destOrd="1" presId="urn:microsoft.com/office/officeart/2005/8/layout/cycle4"/>
    <dgm:cxn modelId="{034B9E75-4FCD-43F0-B4F4-709C4579B8B0}" srcId="{EF4895E7-375C-4AAF-96CA-143BBE96EFF5}" destId="{66DF99CD-A4A7-4611-824D-A4E84F3E2454}" srcOrd="1" destOrd="0" parTransId="{5CA74C91-21D5-487C-986D-4FAC2CA0C67C}" sibTransId="{6CBE30F7-49A3-450B-B9DE-99A3B15CA7F9}"/>
    <dgm:cxn modelId="{690BC715-141A-4600-84F3-4BD99CB2BB63}" srcId="{E1513A7E-6D86-478B-A8E7-FCCFA72C76BE}" destId="{0D315FC3-60C3-45BB-AC06-692839868964}" srcOrd="6" destOrd="0" parTransId="{186F8E0B-8BF5-4D5D-8C27-DD1DE449CC7C}" sibTransId="{18316577-506A-4BA0-B1F7-4652455FC845}"/>
    <dgm:cxn modelId="{B324B11B-4512-5142-8E61-6A8357A75471}" type="presOf" srcId="{8B9E090B-807E-425A-9BBC-A7A400F10E08}" destId="{9CFE5FE9-03F6-4BF1-8569-FF0C4E3AFD7C}" srcOrd="1" destOrd="3" presId="urn:microsoft.com/office/officeart/2005/8/layout/cycle4"/>
    <dgm:cxn modelId="{E588CD0C-642A-E845-B682-5DBD3C2F40F0}" type="presOf" srcId="{3B585567-48CC-4299-A058-78670FC1D24F}" destId="{C978D4A7-3795-4A22-A472-CBDE0E5E790D}" srcOrd="0" destOrd="2" presId="urn:microsoft.com/office/officeart/2005/8/layout/cycle4"/>
    <dgm:cxn modelId="{7FB62687-A763-A84A-83BB-3AD959BBA247}" type="presOf" srcId="{F42C8E60-D67B-4EB8-8206-7603DE92153F}" destId="{C978D4A7-3795-4A22-A472-CBDE0E5E790D}" srcOrd="0" destOrd="1" presId="urn:microsoft.com/office/officeart/2005/8/layout/cycle4"/>
    <dgm:cxn modelId="{D2451CD3-DB7F-4E65-A1C1-50BDFBE3D7CF}" srcId="{E1513A7E-6D86-478B-A8E7-FCCFA72C76BE}" destId="{F42C8E60-D67B-4EB8-8206-7603DE92153F}" srcOrd="1" destOrd="0" parTransId="{E1766598-3280-4062-8257-54DABA5F6E69}" sibTransId="{EA9F9589-BC74-4B00-A820-DEF8EEF4448B}"/>
    <dgm:cxn modelId="{5D4112D4-69E8-40EC-9C3A-6EA4E25727DF}" srcId="{8CCBBBBF-ED26-48BB-A9E9-BE049FEE4C5E}" destId="{460B57AC-0FDF-490B-B11E-D21FF82624D2}" srcOrd="1" destOrd="0" parTransId="{102C9012-B37B-43AB-962B-243D500A70C0}" sibTransId="{70F8F4D2-049E-4639-9F5C-EBD36F589A65}"/>
    <dgm:cxn modelId="{C23A91D6-6C57-8645-A203-331740E727C8}" type="presOf" srcId="{74C910F4-65FD-415B-9CAA-A89D0346E6E7}" destId="{948AAB07-A4F1-404A-929A-FFBF886E00A7}" srcOrd="0" destOrd="1" presId="urn:microsoft.com/office/officeart/2005/8/layout/cycle4"/>
    <dgm:cxn modelId="{3BEBB0FB-BB00-D046-975D-FA01F9C571AF}" type="presOf" srcId="{0FA96D42-FF97-482D-A03F-D7EB42453C49}" destId="{9C8D3533-D8B9-41CE-B8CA-CB9D750A257B}" srcOrd="1" destOrd="3" presId="urn:microsoft.com/office/officeart/2005/8/layout/cycle4"/>
    <dgm:cxn modelId="{D0D5B2D4-F9E3-C14C-8266-8BBCA8F7997B}" type="presOf" srcId="{8B9E090B-807E-425A-9BBC-A7A400F10E08}" destId="{847B17F9-0061-4029-BC2C-7B00433D403E}" srcOrd="0" destOrd="3" presId="urn:microsoft.com/office/officeart/2005/8/layout/cycle4"/>
    <dgm:cxn modelId="{DF70D2FA-F0D0-444B-A41C-8B9B112DA8F2}" srcId="{E3B32922-4A24-4AC5-AECC-A8A0F14E86B0}" destId="{1993A59E-8AF8-4C08-856E-6A3600812E37}" srcOrd="2" destOrd="0" parTransId="{BE45E930-7930-419A-9757-44B20DB11846}" sibTransId="{BF9D892E-C5C6-4494-B5B4-3E4F3EFBC44F}"/>
    <dgm:cxn modelId="{E3D77290-BA76-434A-82B8-CFEAE67A1C4D}" srcId="{E1513A7E-6D86-478B-A8E7-FCCFA72C76BE}" destId="{74F36020-091B-4DB9-B9DF-0228EEB88933}" srcOrd="4" destOrd="0" parTransId="{7E6592F2-4C75-495D-9758-C62A8FF7B126}" sibTransId="{929ECEDC-A90C-4616-A842-418C345D3237}"/>
    <dgm:cxn modelId="{ECE8086F-9F9C-4A27-A562-0EEEDC3DB754}" srcId="{E3B32922-4A24-4AC5-AECC-A8A0F14E86B0}" destId="{74C910F4-65FD-415B-9CAA-A89D0346E6E7}" srcOrd="1" destOrd="0" parTransId="{D1CBB1C4-0D02-4655-B3E9-16CFDABA3B5A}" sibTransId="{3DA52E36-A1F7-4517-83E5-68AE67B00649}"/>
    <dgm:cxn modelId="{3489E73F-2321-D648-A82A-C9321FAE26BE}" type="presParOf" srcId="{5C719A9B-E2CB-4872-850F-1DBC09D24460}" destId="{B2F90A82-A806-46D4-9D93-E13870584092}" srcOrd="0" destOrd="0" presId="urn:microsoft.com/office/officeart/2005/8/layout/cycle4"/>
    <dgm:cxn modelId="{4A06CC8D-65C6-BC42-881A-72A4B3DBDB56}" type="presParOf" srcId="{B2F90A82-A806-46D4-9D93-E13870584092}" destId="{6F829B81-2191-4DC4-83C8-D09C82CD35C3}" srcOrd="0" destOrd="0" presId="urn:microsoft.com/office/officeart/2005/8/layout/cycle4"/>
    <dgm:cxn modelId="{37583FB9-B0AB-5948-B5E7-6D3E6BDB90A6}" type="presParOf" srcId="{6F829B81-2191-4DC4-83C8-D09C82CD35C3}" destId="{C978D4A7-3795-4A22-A472-CBDE0E5E790D}" srcOrd="0" destOrd="0" presId="urn:microsoft.com/office/officeart/2005/8/layout/cycle4"/>
    <dgm:cxn modelId="{EE79242A-D4DB-3445-B5A2-0A2B6BD38534}" type="presParOf" srcId="{6F829B81-2191-4DC4-83C8-D09C82CD35C3}" destId="{9C8D3533-D8B9-41CE-B8CA-CB9D750A257B}" srcOrd="1" destOrd="0" presId="urn:microsoft.com/office/officeart/2005/8/layout/cycle4"/>
    <dgm:cxn modelId="{F931AB34-19C2-D84B-8E97-698E95C3E22F}" type="presParOf" srcId="{B2F90A82-A806-46D4-9D93-E13870584092}" destId="{838F55DE-19CB-43DB-B3A4-78DA843D4360}" srcOrd="1" destOrd="0" presId="urn:microsoft.com/office/officeart/2005/8/layout/cycle4"/>
    <dgm:cxn modelId="{9E56E102-6723-414E-9C8C-6CF1E9EE5160}" type="presParOf" srcId="{838F55DE-19CB-43DB-B3A4-78DA843D4360}" destId="{847B17F9-0061-4029-BC2C-7B00433D403E}" srcOrd="0" destOrd="0" presId="urn:microsoft.com/office/officeart/2005/8/layout/cycle4"/>
    <dgm:cxn modelId="{D9A1A354-FFC5-7544-84DC-5FDFD6673AFC}" type="presParOf" srcId="{838F55DE-19CB-43DB-B3A4-78DA843D4360}" destId="{9CFE5FE9-03F6-4BF1-8569-FF0C4E3AFD7C}" srcOrd="1" destOrd="0" presId="urn:microsoft.com/office/officeart/2005/8/layout/cycle4"/>
    <dgm:cxn modelId="{503A93FE-C028-8E4D-A580-8A90620A0E08}" type="presParOf" srcId="{B2F90A82-A806-46D4-9D93-E13870584092}" destId="{F5ECCE24-3258-4F5F-B40E-0285F747F80D}" srcOrd="2" destOrd="0" presId="urn:microsoft.com/office/officeart/2005/8/layout/cycle4"/>
    <dgm:cxn modelId="{18242570-6393-094B-BD22-D8585B5BD291}" type="presParOf" srcId="{F5ECCE24-3258-4F5F-B40E-0285F747F80D}" destId="{D4005B05-AE62-41FA-82B4-E82A423D8D27}" srcOrd="0" destOrd="0" presId="urn:microsoft.com/office/officeart/2005/8/layout/cycle4"/>
    <dgm:cxn modelId="{A15EF825-B40F-374E-8B22-A37F9C9A9FCE}" type="presParOf" srcId="{F5ECCE24-3258-4F5F-B40E-0285F747F80D}" destId="{DD60265F-57D5-49A4-9BDA-AB3B0E96F411}" srcOrd="1" destOrd="0" presId="urn:microsoft.com/office/officeart/2005/8/layout/cycle4"/>
    <dgm:cxn modelId="{C0BD97E6-42B7-1C43-AF6E-7826B3C5B8CD}" type="presParOf" srcId="{B2F90A82-A806-46D4-9D93-E13870584092}" destId="{10D8CCE3-845D-43DE-B87C-CCF6EDFE0B0A}" srcOrd="3" destOrd="0" presId="urn:microsoft.com/office/officeart/2005/8/layout/cycle4"/>
    <dgm:cxn modelId="{594C3DB8-BEB6-EE45-9ED7-D7AC02BB0F94}" type="presParOf" srcId="{10D8CCE3-845D-43DE-B87C-CCF6EDFE0B0A}" destId="{948AAB07-A4F1-404A-929A-FFBF886E00A7}" srcOrd="0" destOrd="0" presId="urn:microsoft.com/office/officeart/2005/8/layout/cycle4"/>
    <dgm:cxn modelId="{B2B549A5-DC34-5D4F-A166-2CC0C5F7C9BB}" type="presParOf" srcId="{10D8CCE3-845D-43DE-B87C-CCF6EDFE0B0A}" destId="{0C0C9EA1-3D60-4469-99BD-E75B962787C3}" srcOrd="1" destOrd="0" presId="urn:microsoft.com/office/officeart/2005/8/layout/cycle4"/>
    <dgm:cxn modelId="{A9C2B42D-A077-2A46-BF46-94B63D4F0961}" type="presParOf" srcId="{B2F90A82-A806-46D4-9D93-E13870584092}" destId="{55CD01AA-51DF-441E-800A-EBE8A6EEB2F4}" srcOrd="4" destOrd="0" presId="urn:microsoft.com/office/officeart/2005/8/layout/cycle4"/>
    <dgm:cxn modelId="{699838C3-C2B6-EA46-95B0-C0B30442462A}" type="presParOf" srcId="{5C719A9B-E2CB-4872-850F-1DBC09D24460}" destId="{F7FA369C-324D-4491-907C-CCB474880C92}" srcOrd="1" destOrd="0" presId="urn:microsoft.com/office/officeart/2005/8/layout/cycle4"/>
    <dgm:cxn modelId="{969B1D48-0244-6F4E-B775-06B6D466ED33}" type="presParOf" srcId="{F7FA369C-324D-4491-907C-CCB474880C92}" destId="{A4CE018F-1B86-422E-B00C-724422AA7B63}" srcOrd="0" destOrd="0" presId="urn:microsoft.com/office/officeart/2005/8/layout/cycle4"/>
    <dgm:cxn modelId="{71D07649-A2CB-074C-B466-38F43F1716F3}" type="presParOf" srcId="{F7FA369C-324D-4491-907C-CCB474880C92}" destId="{3C2DB6A6-6481-4E7E-83FA-0942DA84C8C9}" srcOrd="1" destOrd="0" presId="urn:microsoft.com/office/officeart/2005/8/layout/cycle4"/>
    <dgm:cxn modelId="{4608148D-D423-F24D-8114-E6F8EFAF30F6}" type="presParOf" srcId="{F7FA369C-324D-4491-907C-CCB474880C92}" destId="{B311E17D-5AAC-4F33-8642-534B3DA2529B}" srcOrd="2" destOrd="0" presId="urn:microsoft.com/office/officeart/2005/8/layout/cycle4"/>
    <dgm:cxn modelId="{F215C8DB-B840-4B4E-97A3-62CDAA160CB8}" type="presParOf" srcId="{F7FA369C-324D-4491-907C-CCB474880C92}" destId="{D1F7D5E1-0D7E-4882-9C62-AA0A45CA9FFD}" srcOrd="3" destOrd="0" presId="urn:microsoft.com/office/officeart/2005/8/layout/cycle4"/>
    <dgm:cxn modelId="{DE3246DA-0C93-474A-A358-51519BCD910A}" type="presParOf" srcId="{F7FA369C-324D-4491-907C-CCB474880C92}" destId="{BCC9C74E-ABC1-4762-8100-C54FC735E8BD}" srcOrd="4" destOrd="0" presId="urn:microsoft.com/office/officeart/2005/8/layout/cycle4"/>
    <dgm:cxn modelId="{C0238A2B-62DA-6D4C-89C5-A5EBC7B5EE2F}" type="presParOf" srcId="{5C719A9B-E2CB-4872-850F-1DBC09D24460}" destId="{A86870DA-82B9-47ED-921C-1B5F58F2753D}" srcOrd="2" destOrd="0" presId="urn:microsoft.com/office/officeart/2005/8/layout/cycle4"/>
    <dgm:cxn modelId="{09FC6AF0-E116-5849-B5F5-9FCE4AF88018}" type="presParOf" srcId="{5C719A9B-E2CB-4872-850F-1DBC09D24460}" destId="{2F3C4A74-201F-4474-96D4-E62F0512171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906CB7-D895-4C4D-823B-667F5CBFF4F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2BB9D-52DD-4BF6-9F33-25A996E2CD2A}">
      <dgm:prSet phldrT="[Текст]" custT="1"/>
      <dgm:spPr/>
      <dgm:t>
        <a:bodyPr/>
        <a:lstStyle/>
        <a:p>
          <a:r>
            <a:rPr lang="ru-RU" sz="1400" b="1" dirty="0" smtClean="0"/>
            <a:t>Биобанк и институт молекулярной биологии и генетики</a:t>
          </a:r>
        </a:p>
        <a:p>
          <a:r>
            <a:rPr lang="ru-RU" sz="1100" dirty="0" err="1" smtClean="0"/>
            <a:t>Биомаркеры</a:t>
          </a:r>
          <a:endParaRPr lang="ru-RU" sz="1100" dirty="0" smtClean="0"/>
        </a:p>
        <a:p>
          <a:r>
            <a:rPr lang="ru-RU" sz="1100" dirty="0" smtClean="0"/>
            <a:t>Клеточные линии</a:t>
          </a:r>
        </a:p>
        <a:p>
          <a:r>
            <a:rPr lang="ru-RU" sz="1100" dirty="0" err="1" smtClean="0"/>
            <a:t>Биоинформатика</a:t>
          </a:r>
          <a:endParaRPr lang="ru-RU" sz="1100" dirty="0" smtClean="0"/>
        </a:p>
        <a:p>
          <a:r>
            <a:rPr lang="en-US" sz="1100" dirty="0" smtClean="0"/>
            <a:t>OMICs </a:t>
          </a:r>
          <a:r>
            <a:rPr lang="ru-RU" sz="1100" dirty="0" smtClean="0"/>
            <a:t>технологии</a:t>
          </a:r>
        </a:p>
        <a:p>
          <a:r>
            <a:rPr lang="ru-RU" sz="1100" dirty="0" smtClean="0"/>
            <a:t>Мишени</a:t>
          </a:r>
        </a:p>
        <a:p>
          <a:r>
            <a:rPr lang="ru-RU" sz="1100" dirty="0" smtClean="0"/>
            <a:t>Моделирование</a:t>
          </a:r>
        </a:p>
        <a:p>
          <a:r>
            <a:rPr lang="ru-RU" sz="1100" dirty="0" smtClean="0"/>
            <a:t>Редактирование генома</a:t>
          </a:r>
          <a:endParaRPr lang="ru-RU" sz="1100" dirty="0"/>
        </a:p>
      </dgm:t>
    </dgm:pt>
    <dgm:pt modelId="{4E1B3EEF-4F7D-4AE5-B424-D1CA180CCD87}" type="parTrans" cxnId="{8F9A120D-3B3E-4C34-BD6C-C0E0BE581E94}">
      <dgm:prSet/>
      <dgm:spPr/>
      <dgm:t>
        <a:bodyPr/>
        <a:lstStyle/>
        <a:p>
          <a:endParaRPr lang="ru-RU" sz="3200"/>
        </a:p>
      </dgm:t>
    </dgm:pt>
    <dgm:pt modelId="{79E96F0F-6EA6-44E1-B2BE-5451EF72E1E0}" type="sibTrans" cxnId="{8F9A120D-3B3E-4C34-BD6C-C0E0BE581E94}">
      <dgm:prSet/>
      <dgm:spPr/>
      <dgm:t>
        <a:bodyPr/>
        <a:lstStyle/>
        <a:p>
          <a:endParaRPr lang="ru-RU" sz="3200"/>
        </a:p>
      </dgm:t>
    </dgm:pt>
    <dgm:pt modelId="{499A1393-365B-4BBE-9ECC-259083E68ED1}">
      <dgm:prSet phldrT="[Текст]" custT="1"/>
      <dgm:spPr/>
      <dgm:t>
        <a:bodyPr/>
        <a:lstStyle/>
        <a:p>
          <a:r>
            <a:rPr lang="ru-RU" sz="1400" b="1" dirty="0" smtClean="0"/>
            <a:t>Клинический процесс и клинические научны институты и лаборатории</a:t>
          </a:r>
        </a:p>
        <a:p>
          <a:r>
            <a:rPr lang="ru-RU" sz="1100" dirty="0" smtClean="0"/>
            <a:t>Медицинская информационная система</a:t>
          </a:r>
        </a:p>
        <a:p>
          <a:r>
            <a:rPr lang="ru-RU" sz="1100" dirty="0" smtClean="0"/>
            <a:t>Банки изображений</a:t>
          </a:r>
        </a:p>
        <a:p>
          <a:r>
            <a:rPr lang="ru-RU" sz="1100" dirty="0" smtClean="0"/>
            <a:t>СППР</a:t>
          </a:r>
        </a:p>
        <a:p>
          <a:r>
            <a:rPr lang="ru-RU" sz="1100" dirty="0" smtClean="0"/>
            <a:t>Моделирование</a:t>
          </a:r>
        </a:p>
        <a:p>
          <a:r>
            <a:rPr lang="ru-RU" sz="1100" dirty="0" smtClean="0"/>
            <a:t> и аналитика</a:t>
          </a:r>
        </a:p>
        <a:p>
          <a:r>
            <a:rPr lang="ru-RU" sz="1100" dirty="0" smtClean="0"/>
            <a:t>Клинические исследования и апробации</a:t>
          </a:r>
          <a:endParaRPr lang="ru-RU" sz="1100" dirty="0"/>
        </a:p>
      </dgm:t>
    </dgm:pt>
    <dgm:pt modelId="{05866F35-58EC-45B8-B49D-8D45065181A0}" type="parTrans" cxnId="{B21B1856-4869-46C8-8157-EBD6EAF4B9E5}">
      <dgm:prSet/>
      <dgm:spPr/>
      <dgm:t>
        <a:bodyPr/>
        <a:lstStyle/>
        <a:p>
          <a:endParaRPr lang="ru-RU" sz="3200"/>
        </a:p>
      </dgm:t>
    </dgm:pt>
    <dgm:pt modelId="{762D0007-A008-407C-A4CD-9996A6A78FAA}" type="sibTrans" cxnId="{B21B1856-4869-46C8-8157-EBD6EAF4B9E5}">
      <dgm:prSet/>
      <dgm:spPr/>
      <dgm:t>
        <a:bodyPr/>
        <a:lstStyle/>
        <a:p>
          <a:endParaRPr lang="ru-RU" sz="3200"/>
        </a:p>
      </dgm:t>
    </dgm:pt>
    <dgm:pt modelId="{1B7E9647-08F1-4C5D-A121-27823408F180}">
      <dgm:prSet phldrT="[Текст]" custT="1"/>
      <dgm:spPr/>
      <dgm:t>
        <a:bodyPr/>
        <a:lstStyle/>
        <a:p>
          <a:r>
            <a:rPr lang="ru-RU" sz="1400" b="1" dirty="0" smtClean="0"/>
            <a:t>Внедрение  и анализ исходов</a:t>
          </a:r>
        </a:p>
        <a:p>
          <a:r>
            <a:rPr lang="ru-RU" sz="1100" dirty="0" smtClean="0"/>
            <a:t>Телемедицинские технологии</a:t>
          </a:r>
        </a:p>
        <a:p>
          <a:r>
            <a:rPr lang="en-US" sz="1100" dirty="0" smtClean="0"/>
            <a:t>Value-based </a:t>
          </a:r>
          <a:r>
            <a:rPr lang="ru-RU" sz="1100" dirty="0" smtClean="0"/>
            <a:t>медицина</a:t>
          </a:r>
        </a:p>
        <a:p>
          <a:r>
            <a:rPr lang="ru-RU" sz="1100" dirty="0" smtClean="0"/>
            <a:t>Тиражирование технологий другие учреждения</a:t>
          </a:r>
        </a:p>
        <a:p>
          <a:endParaRPr lang="ru-RU" sz="1100" dirty="0" smtClean="0"/>
        </a:p>
        <a:p>
          <a:endParaRPr lang="ru-RU" sz="1100" dirty="0"/>
        </a:p>
      </dgm:t>
    </dgm:pt>
    <dgm:pt modelId="{6C665217-B7D4-45D1-B9EE-8E93D5AD05D8}" type="parTrans" cxnId="{8B9ABD43-A443-4083-8C7B-F4884F939884}">
      <dgm:prSet/>
      <dgm:spPr/>
      <dgm:t>
        <a:bodyPr/>
        <a:lstStyle/>
        <a:p>
          <a:endParaRPr lang="ru-RU" sz="3200"/>
        </a:p>
      </dgm:t>
    </dgm:pt>
    <dgm:pt modelId="{9EB8EDDB-8F04-4A83-B95D-7A26B9887040}" type="sibTrans" cxnId="{8B9ABD43-A443-4083-8C7B-F4884F939884}">
      <dgm:prSet/>
      <dgm:spPr/>
      <dgm:t>
        <a:bodyPr/>
        <a:lstStyle/>
        <a:p>
          <a:endParaRPr lang="ru-RU" sz="3200"/>
        </a:p>
      </dgm:t>
    </dgm:pt>
    <dgm:pt modelId="{4B2FA8FF-D34B-4C2B-A6D9-9D9C274E0480}">
      <dgm:prSet phldrT="[Текст]" custT="1"/>
      <dgm:spPr/>
      <dgm:t>
        <a:bodyPr/>
        <a:lstStyle/>
        <a:p>
          <a:r>
            <a:rPr lang="ru-RU" sz="1400" b="1" dirty="0" smtClean="0"/>
            <a:t>Институт экспериментальной медицины с ЦДТИ:</a:t>
          </a:r>
        </a:p>
        <a:p>
          <a:r>
            <a:rPr lang="ru-RU" sz="1100" dirty="0" smtClean="0"/>
            <a:t>Тестирование лекарств</a:t>
          </a:r>
        </a:p>
        <a:p>
          <a:r>
            <a:rPr lang="ru-RU" sz="1100" dirty="0" err="1" smtClean="0"/>
            <a:t>Биомодели</a:t>
          </a:r>
          <a:endParaRPr lang="ru-RU" sz="1100" dirty="0" smtClean="0"/>
        </a:p>
        <a:p>
          <a:r>
            <a:rPr lang="ru-RU" sz="1100" dirty="0" smtClean="0"/>
            <a:t>Тестирование материалов и технологий</a:t>
          </a:r>
        </a:p>
        <a:p>
          <a:r>
            <a:rPr lang="ru-RU" sz="1100" dirty="0" smtClean="0"/>
            <a:t>Экспериментальная хирургия</a:t>
          </a:r>
        </a:p>
        <a:p>
          <a:r>
            <a:rPr lang="ru-RU" sz="1100" dirty="0" smtClean="0"/>
            <a:t>Математическое моделирование</a:t>
          </a:r>
          <a:endParaRPr lang="ru-RU" sz="1100" dirty="0"/>
        </a:p>
      </dgm:t>
    </dgm:pt>
    <dgm:pt modelId="{405D2911-B468-49A9-97CA-8CF403E951AD}" type="parTrans" cxnId="{588E0792-5E0F-4DA7-8577-122798F8A979}">
      <dgm:prSet/>
      <dgm:spPr/>
      <dgm:t>
        <a:bodyPr/>
        <a:lstStyle/>
        <a:p>
          <a:endParaRPr lang="ru-RU" sz="3200"/>
        </a:p>
      </dgm:t>
    </dgm:pt>
    <dgm:pt modelId="{FE36FA1B-CD1E-4D0B-9414-A0EAAD7BB075}" type="sibTrans" cxnId="{588E0792-5E0F-4DA7-8577-122798F8A979}">
      <dgm:prSet/>
      <dgm:spPr/>
      <dgm:t>
        <a:bodyPr/>
        <a:lstStyle/>
        <a:p>
          <a:endParaRPr lang="ru-RU" sz="3200"/>
        </a:p>
      </dgm:t>
    </dgm:pt>
    <dgm:pt modelId="{B8C397A7-10B7-4F4E-A894-28EDFC750490}" type="pres">
      <dgm:prSet presAssocID="{87906CB7-D895-4C4D-823B-667F5CBFF4F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5C9A51-3D06-490B-B1C5-A6681EB15D3F}" type="pres">
      <dgm:prSet presAssocID="{8952BB9D-52DD-4BF6-9F33-25A996E2CD2A}" presName="composite" presStyleCnt="0"/>
      <dgm:spPr/>
    </dgm:pt>
    <dgm:pt modelId="{E32C20BB-93FC-411E-B407-A64071109CDE}" type="pres">
      <dgm:prSet presAssocID="{8952BB9D-52DD-4BF6-9F33-25A996E2CD2A}" presName="LShape" presStyleLbl="alignNode1" presStyleIdx="0" presStyleCnt="7"/>
      <dgm:spPr/>
    </dgm:pt>
    <dgm:pt modelId="{4B647DCE-3C58-4A4C-A8AD-8C0D40F746D7}" type="pres">
      <dgm:prSet presAssocID="{8952BB9D-52DD-4BF6-9F33-25A996E2CD2A}" presName="ParentText" presStyleLbl="revTx" presStyleIdx="0" presStyleCnt="4" custLinFactNeighborX="2002" custLinFactNeighborY="1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D96E3-16FE-4A41-A335-E60BC1FED539}" type="pres">
      <dgm:prSet presAssocID="{8952BB9D-52DD-4BF6-9F33-25A996E2CD2A}" presName="Triangle" presStyleLbl="alignNode1" presStyleIdx="1" presStyleCnt="7"/>
      <dgm:spPr/>
    </dgm:pt>
    <dgm:pt modelId="{95E39E59-C1F2-488D-84E6-F0D3670B3E3C}" type="pres">
      <dgm:prSet presAssocID="{79E96F0F-6EA6-44E1-B2BE-5451EF72E1E0}" presName="sibTrans" presStyleCnt="0"/>
      <dgm:spPr/>
    </dgm:pt>
    <dgm:pt modelId="{6C6A9E50-EFCA-4CBF-AD5D-B22A3A337636}" type="pres">
      <dgm:prSet presAssocID="{79E96F0F-6EA6-44E1-B2BE-5451EF72E1E0}" presName="space" presStyleCnt="0"/>
      <dgm:spPr/>
    </dgm:pt>
    <dgm:pt modelId="{187A1128-404E-4E5A-A0C1-D818FB27E173}" type="pres">
      <dgm:prSet presAssocID="{4B2FA8FF-D34B-4C2B-A6D9-9D9C274E0480}" presName="composite" presStyleCnt="0"/>
      <dgm:spPr/>
    </dgm:pt>
    <dgm:pt modelId="{E5FDB4FC-1C15-40A7-98CC-4FB11FDCDA04}" type="pres">
      <dgm:prSet presAssocID="{4B2FA8FF-D34B-4C2B-A6D9-9D9C274E0480}" presName="LShape" presStyleLbl="alignNode1" presStyleIdx="2" presStyleCnt="7"/>
      <dgm:spPr/>
    </dgm:pt>
    <dgm:pt modelId="{1EA8165B-902A-4BC3-8BCB-A498CAE5083E}" type="pres">
      <dgm:prSet presAssocID="{4B2FA8FF-D34B-4C2B-A6D9-9D9C274E048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A44F1-1D52-4F8E-9295-A0F0392F63B4}" type="pres">
      <dgm:prSet presAssocID="{4B2FA8FF-D34B-4C2B-A6D9-9D9C274E0480}" presName="Triangle" presStyleLbl="alignNode1" presStyleIdx="3" presStyleCnt="7"/>
      <dgm:spPr/>
    </dgm:pt>
    <dgm:pt modelId="{7D913D75-C6E9-4ACE-954E-3FA18F8B907F}" type="pres">
      <dgm:prSet presAssocID="{FE36FA1B-CD1E-4D0B-9414-A0EAAD7BB075}" presName="sibTrans" presStyleCnt="0"/>
      <dgm:spPr/>
    </dgm:pt>
    <dgm:pt modelId="{972C2CE5-B03E-44C1-A70D-28412B1365D3}" type="pres">
      <dgm:prSet presAssocID="{FE36FA1B-CD1E-4D0B-9414-A0EAAD7BB075}" presName="space" presStyleCnt="0"/>
      <dgm:spPr/>
    </dgm:pt>
    <dgm:pt modelId="{73B49262-DC59-471B-AB3E-084E52C8468C}" type="pres">
      <dgm:prSet presAssocID="{499A1393-365B-4BBE-9ECC-259083E68ED1}" presName="composite" presStyleCnt="0"/>
      <dgm:spPr/>
    </dgm:pt>
    <dgm:pt modelId="{35E3AA2E-4C67-44BA-851D-8F683EED2088}" type="pres">
      <dgm:prSet presAssocID="{499A1393-365B-4BBE-9ECC-259083E68ED1}" presName="LShape" presStyleLbl="alignNode1" presStyleIdx="4" presStyleCnt="7"/>
      <dgm:spPr/>
    </dgm:pt>
    <dgm:pt modelId="{54C5547D-1025-409B-9420-B4E3D8B2209C}" type="pres">
      <dgm:prSet presAssocID="{499A1393-365B-4BBE-9ECC-259083E68E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7A65A-1CB6-4C56-BBE6-D0C553386C76}" type="pres">
      <dgm:prSet presAssocID="{499A1393-365B-4BBE-9ECC-259083E68ED1}" presName="Triangle" presStyleLbl="alignNode1" presStyleIdx="5" presStyleCnt="7"/>
      <dgm:spPr/>
    </dgm:pt>
    <dgm:pt modelId="{7E139361-E469-4FD3-9C5A-18D0BE4B49F0}" type="pres">
      <dgm:prSet presAssocID="{762D0007-A008-407C-A4CD-9996A6A78FAA}" presName="sibTrans" presStyleCnt="0"/>
      <dgm:spPr/>
    </dgm:pt>
    <dgm:pt modelId="{34113DE2-2B6F-422E-9ABB-600326EF39F8}" type="pres">
      <dgm:prSet presAssocID="{762D0007-A008-407C-A4CD-9996A6A78FAA}" presName="space" presStyleCnt="0"/>
      <dgm:spPr/>
    </dgm:pt>
    <dgm:pt modelId="{6C87343A-B6E5-403A-BB3E-BEFA184D1424}" type="pres">
      <dgm:prSet presAssocID="{1B7E9647-08F1-4C5D-A121-27823408F180}" presName="composite" presStyleCnt="0"/>
      <dgm:spPr/>
    </dgm:pt>
    <dgm:pt modelId="{A330DD09-09AE-4CF4-8E4B-4BC8C6584765}" type="pres">
      <dgm:prSet presAssocID="{1B7E9647-08F1-4C5D-A121-27823408F180}" presName="LShape" presStyleLbl="alignNode1" presStyleIdx="6" presStyleCnt="7"/>
      <dgm:spPr/>
    </dgm:pt>
    <dgm:pt modelId="{0C1FF7DE-2500-42A1-A54A-5F2B85F5A5EC}" type="pres">
      <dgm:prSet presAssocID="{1B7E9647-08F1-4C5D-A121-27823408F18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A120D-3B3E-4C34-BD6C-C0E0BE581E94}" srcId="{87906CB7-D895-4C4D-823B-667F5CBFF4FD}" destId="{8952BB9D-52DD-4BF6-9F33-25A996E2CD2A}" srcOrd="0" destOrd="0" parTransId="{4E1B3EEF-4F7D-4AE5-B424-D1CA180CCD87}" sibTransId="{79E96F0F-6EA6-44E1-B2BE-5451EF72E1E0}"/>
    <dgm:cxn modelId="{4EC29FDB-6D26-E848-A50D-E3576A5B1538}" type="presOf" srcId="{499A1393-365B-4BBE-9ECC-259083E68ED1}" destId="{54C5547D-1025-409B-9420-B4E3D8B2209C}" srcOrd="0" destOrd="0" presId="urn:microsoft.com/office/officeart/2009/3/layout/StepUpProcess"/>
    <dgm:cxn modelId="{8B9ABD43-A443-4083-8C7B-F4884F939884}" srcId="{87906CB7-D895-4C4D-823B-667F5CBFF4FD}" destId="{1B7E9647-08F1-4C5D-A121-27823408F180}" srcOrd="3" destOrd="0" parTransId="{6C665217-B7D4-45D1-B9EE-8E93D5AD05D8}" sibTransId="{9EB8EDDB-8F04-4A83-B95D-7A26B9887040}"/>
    <dgm:cxn modelId="{B21B1856-4869-46C8-8157-EBD6EAF4B9E5}" srcId="{87906CB7-D895-4C4D-823B-667F5CBFF4FD}" destId="{499A1393-365B-4BBE-9ECC-259083E68ED1}" srcOrd="2" destOrd="0" parTransId="{05866F35-58EC-45B8-B49D-8D45065181A0}" sibTransId="{762D0007-A008-407C-A4CD-9996A6A78FAA}"/>
    <dgm:cxn modelId="{2CCEA72F-6A39-9D4D-AED5-1C7AD1824FC5}" type="presOf" srcId="{4B2FA8FF-D34B-4C2B-A6D9-9D9C274E0480}" destId="{1EA8165B-902A-4BC3-8BCB-A498CAE5083E}" srcOrd="0" destOrd="0" presId="urn:microsoft.com/office/officeart/2009/3/layout/StepUpProcess"/>
    <dgm:cxn modelId="{304A5E4D-BAD4-E04C-A38C-67710FC76F24}" type="presOf" srcId="{1B7E9647-08F1-4C5D-A121-27823408F180}" destId="{0C1FF7DE-2500-42A1-A54A-5F2B85F5A5EC}" srcOrd="0" destOrd="0" presId="urn:microsoft.com/office/officeart/2009/3/layout/StepUpProcess"/>
    <dgm:cxn modelId="{40569811-B8FC-6941-AAB1-4DE7382278BA}" type="presOf" srcId="{8952BB9D-52DD-4BF6-9F33-25A996E2CD2A}" destId="{4B647DCE-3C58-4A4C-A8AD-8C0D40F746D7}" srcOrd="0" destOrd="0" presId="urn:microsoft.com/office/officeart/2009/3/layout/StepUpProcess"/>
    <dgm:cxn modelId="{059E1376-11E7-0340-B5EB-98B822038AF1}" type="presOf" srcId="{87906CB7-D895-4C4D-823B-667F5CBFF4FD}" destId="{B8C397A7-10B7-4F4E-A894-28EDFC750490}" srcOrd="0" destOrd="0" presId="urn:microsoft.com/office/officeart/2009/3/layout/StepUpProcess"/>
    <dgm:cxn modelId="{588E0792-5E0F-4DA7-8577-122798F8A979}" srcId="{87906CB7-D895-4C4D-823B-667F5CBFF4FD}" destId="{4B2FA8FF-D34B-4C2B-A6D9-9D9C274E0480}" srcOrd="1" destOrd="0" parTransId="{405D2911-B468-49A9-97CA-8CF403E951AD}" sibTransId="{FE36FA1B-CD1E-4D0B-9414-A0EAAD7BB075}"/>
    <dgm:cxn modelId="{14DB0F59-5851-5D4F-B174-974F68A322C7}" type="presParOf" srcId="{B8C397A7-10B7-4F4E-A894-28EDFC750490}" destId="{C65C9A51-3D06-490B-B1C5-A6681EB15D3F}" srcOrd="0" destOrd="0" presId="urn:microsoft.com/office/officeart/2009/3/layout/StepUpProcess"/>
    <dgm:cxn modelId="{93B74DBB-EBB8-114B-BF13-2AAFC0D5CA4E}" type="presParOf" srcId="{C65C9A51-3D06-490B-B1C5-A6681EB15D3F}" destId="{E32C20BB-93FC-411E-B407-A64071109CDE}" srcOrd="0" destOrd="0" presId="urn:microsoft.com/office/officeart/2009/3/layout/StepUpProcess"/>
    <dgm:cxn modelId="{3C67DE05-E366-3C4D-8D09-F44BF0BB5CC5}" type="presParOf" srcId="{C65C9A51-3D06-490B-B1C5-A6681EB15D3F}" destId="{4B647DCE-3C58-4A4C-A8AD-8C0D40F746D7}" srcOrd="1" destOrd="0" presId="urn:microsoft.com/office/officeart/2009/3/layout/StepUpProcess"/>
    <dgm:cxn modelId="{C2589062-B97F-D14B-BFD8-DE3B15EF0F46}" type="presParOf" srcId="{C65C9A51-3D06-490B-B1C5-A6681EB15D3F}" destId="{CFAD96E3-16FE-4A41-A335-E60BC1FED539}" srcOrd="2" destOrd="0" presId="urn:microsoft.com/office/officeart/2009/3/layout/StepUpProcess"/>
    <dgm:cxn modelId="{50CE200A-2C57-7447-8677-4329D1EEC8B4}" type="presParOf" srcId="{B8C397A7-10B7-4F4E-A894-28EDFC750490}" destId="{95E39E59-C1F2-488D-84E6-F0D3670B3E3C}" srcOrd="1" destOrd="0" presId="urn:microsoft.com/office/officeart/2009/3/layout/StepUpProcess"/>
    <dgm:cxn modelId="{E182BAD5-FA40-8348-B810-6C6C26CA7F81}" type="presParOf" srcId="{95E39E59-C1F2-488D-84E6-F0D3670B3E3C}" destId="{6C6A9E50-EFCA-4CBF-AD5D-B22A3A337636}" srcOrd="0" destOrd="0" presId="urn:microsoft.com/office/officeart/2009/3/layout/StepUpProcess"/>
    <dgm:cxn modelId="{113680F1-5D1D-3345-83B8-D77E0439D655}" type="presParOf" srcId="{B8C397A7-10B7-4F4E-A894-28EDFC750490}" destId="{187A1128-404E-4E5A-A0C1-D818FB27E173}" srcOrd="2" destOrd="0" presId="urn:microsoft.com/office/officeart/2009/3/layout/StepUpProcess"/>
    <dgm:cxn modelId="{A400F5B1-F498-7546-AAC1-91925B4F7468}" type="presParOf" srcId="{187A1128-404E-4E5A-A0C1-D818FB27E173}" destId="{E5FDB4FC-1C15-40A7-98CC-4FB11FDCDA04}" srcOrd="0" destOrd="0" presId="urn:microsoft.com/office/officeart/2009/3/layout/StepUpProcess"/>
    <dgm:cxn modelId="{368000AB-321B-1143-A987-F2EB68A4C67D}" type="presParOf" srcId="{187A1128-404E-4E5A-A0C1-D818FB27E173}" destId="{1EA8165B-902A-4BC3-8BCB-A498CAE5083E}" srcOrd="1" destOrd="0" presId="urn:microsoft.com/office/officeart/2009/3/layout/StepUpProcess"/>
    <dgm:cxn modelId="{F9580BC4-D5F5-9C47-933A-C6674F243747}" type="presParOf" srcId="{187A1128-404E-4E5A-A0C1-D818FB27E173}" destId="{D54A44F1-1D52-4F8E-9295-A0F0392F63B4}" srcOrd="2" destOrd="0" presId="urn:microsoft.com/office/officeart/2009/3/layout/StepUpProcess"/>
    <dgm:cxn modelId="{2AE7CCAF-E65C-B44E-8D28-D39778F8E2A0}" type="presParOf" srcId="{B8C397A7-10B7-4F4E-A894-28EDFC750490}" destId="{7D913D75-C6E9-4ACE-954E-3FA18F8B907F}" srcOrd="3" destOrd="0" presId="urn:microsoft.com/office/officeart/2009/3/layout/StepUpProcess"/>
    <dgm:cxn modelId="{6D61EC67-DC67-4741-A856-799B49E383A5}" type="presParOf" srcId="{7D913D75-C6E9-4ACE-954E-3FA18F8B907F}" destId="{972C2CE5-B03E-44C1-A70D-28412B1365D3}" srcOrd="0" destOrd="0" presId="urn:microsoft.com/office/officeart/2009/3/layout/StepUpProcess"/>
    <dgm:cxn modelId="{149C5D1D-2B06-3946-82A7-A8F8256F9CE1}" type="presParOf" srcId="{B8C397A7-10B7-4F4E-A894-28EDFC750490}" destId="{73B49262-DC59-471B-AB3E-084E52C8468C}" srcOrd="4" destOrd="0" presId="urn:microsoft.com/office/officeart/2009/3/layout/StepUpProcess"/>
    <dgm:cxn modelId="{B14839E7-7DFC-8D48-B4FD-72EEC6F549E4}" type="presParOf" srcId="{73B49262-DC59-471B-AB3E-084E52C8468C}" destId="{35E3AA2E-4C67-44BA-851D-8F683EED2088}" srcOrd="0" destOrd="0" presId="urn:microsoft.com/office/officeart/2009/3/layout/StepUpProcess"/>
    <dgm:cxn modelId="{09092FD3-1B82-6647-A8F9-8CC23ACF3AB8}" type="presParOf" srcId="{73B49262-DC59-471B-AB3E-084E52C8468C}" destId="{54C5547D-1025-409B-9420-B4E3D8B2209C}" srcOrd="1" destOrd="0" presId="urn:microsoft.com/office/officeart/2009/3/layout/StepUpProcess"/>
    <dgm:cxn modelId="{AEB772D5-43EB-0543-B0BD-1AD0B28F0201}" type="presParOf" srcId="{73B49262-DC59-471B-AB3E-084E52C8468C}" destId="{0D37A65A-1CB6-4C56-BBE6-D0C553386C76}" srcOrd="2" destOrd="0" presId="urn:microsoft.com/office/officeart/2009/3/layout/StepUpProcess"/>
    <dgm:cxn modelId="{56952ACE-324E-B047-84B1-0C7200A9CFEA}" type="presParOf" srcId="{B8C397A7-10B7-4F4E-A894-28EDFC750490}" destId="{7E139361-E469-4FD3-9C5A-18D0BE4B49F0}" srcOrd="5" destOrd="0" presId="urn:microsoft.com/office/officeart/2009/3/layout/StepUpProcess"/>
    <dgm:cxn modelId="{5059394D-EE87-1E4F-82B1-749A48FACA50}" type="presParOf" srcId="{7E139361-E469-4FD3-9C5A-18D0BE4B49F0}" destId="{34113DE2-2B6F-422E-9ABB-600326EF39F8}" srcOrd="0" destOrd="0" presId="urn:microsoft.com/office/officeart/2009/3/layout/StepUpProcess"/>
    <dgm:cxn modelId="{75C1A104-F682-2B46-B60B-A8E68A595748}" type="presParOf" srcId="{B8C397A7-10B7-4F4E-A894-28EDFC750490}" destId="{6C87343A-B6E5-403A-BB3E-BEFA184D1424}" srcOrd="6" destOrd="0" presId="urn:microsoft.com/office/officeart/2009/3/layout/StepUpProcess"/>
    <dgm:cxn modelId="{997FFE22-D90C-A14D-B8A2-6CD640F0A9DD}" type="presParOf" srcId="{6C87343A-B6E5-403A-BB3E-BEFA184D1424}" destId="{A330DD09-09AE-4CF4-8E4B-4BC8C6584765}" srcOrd="0" destOrd="0" presId="urn:microsoft.com/office/officeart/2009/3/layout/StepUpProcess"/>
    <dgm:cxn modelId="{6FFF8998-BCA6-1F49-B52A-32256CE47956}" type="presParOf" srcId="{6C87343A-B6E5-403A-BB3E-BEFA184D1424}" destId="{0C1FF7DE-2500-42A1-A54A-5F2B85F5A5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A22B4F-03D9-48DF-A1DC-7B3FAE61F01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B635F-B067-4E53-894A-E7A1D5A8A9F2}">
      <dgm:prSet phldrT="[Текст]"/>
      <dgm:spPr/>
      <dgm:t>
        <a:bodyPr/>
        <a:lstStyle/>
        <a:p>
          <a:r>
            <a:rPr lang="ru-RU" dirty="0" smtClean="0"/>
            <a:t>Инфраструктура</a:t>
          </a:r>
        </a:p>
        <a:p>
          <a:r>
            <a:rPr lang="en-US" dirty="0" smtClean="0"/>
            <a:t>Smart hospital</a:t>
          </a:r>
          <a:endParaRPr lang="ru-RU" dirty="0"/>
        </a:p>
      </dgm:t>
    </dgm:pt>
    <dgm:pt modelId="{ED748006-1E86-4C14-9C99-E76F65D67D68}" type="parTrans" cxnId="{C66EBAE1-A43F-42C3-91F4-D3625399F6D8}">
      <dgm:prSet/>
      <dgm:spPr/>
      <dgm:t>
        <a:bodyPr/>
        <a:lstStyle/>
        <a:p>
          <a:endParaRPr lang="ru-RU"/>
        </a:p>
      </dgm:t>
    </dgm:pt>
    <dgm:pt modelId="{4FF8FD59-EB9A-4734-9E18-CC313DE313DA}" type="sibTrans" cxnId="{C66EBAE1-A43F-42C3-91F4-D3625399F6D8}">
      <dgm:prSet/>
      <dgm:spPr/>
      <dgm:t>
        <a:bodyPr/>
        <a:lstStyle/>
        <a:p>
          <a:endParaRPr lang="ru-RU"/>
        </a:p>
      </dgm:t>
    </dgm:pt>
    <dgm:pt modelId="{AE0E882B-FE05-4015-80F9-F893BB534DAC}">
      <dgm:prSet phldrT="[Текст]"/>
      <dgm:spPr/>
      <dgm:t>
        <a:bodyPr/>
        <a:lstStyle/>
        <a:p>
          <a:r>
            <a:rPr lang="ru-RU" dirty="0" smtClean="0"/>
            <a:t>МИС с функциями СППР</a:t>
          </a:r>
          <a:endParaRPr lang="ru-RU" dirty="0"/>
        </a:p>
      </dgm:t>
    </dgm:pt>
    <dgm:pt modelId="{AFACFA2D-8F79-44AA-A6AA-D3878914A522}" type="parTrans" cxnId="{A7635BDC-83ED-45EC-9D3C-FA6DD3BDD056}">
      <dgm:prSet/>
      <dgm:spPr/>
      <dgm:t>
        <a:bodyPr/>
        <a:lstStyle/>
        <a:p>
          <a:endParaRPr lang="ru-RU"/>
        </a:p>
      </dgm:t>
    </dgm:pt>
    <dgm:pt modelId="{472D2B0A-AF9E-4C4B-A249-383932E9FDBC}" type="sibTrans" cxnId="{A7635BDC-83ED-45EC-9D3C-FA6DD3BDD056}">
      <dgm:prSet/>
      <dgm:spPr/>
      <dgm:t>
        <a:bodyPr/>
        <a:lstStyle/>
        <a:p>
          <a:endParaRPr lang="ru-RU"/>
        </a:p>
      </dgm:t>
    </dgm:pt>
    <dgm:pt modelId="{79E51799-99F0-43D1-99D7-B80CB7400236}">
      <dgm:prSet phldrT="[Текст]"/>
      <dgm:spPr/>
      <dgm:t>
        <a:bodyPr/>
        <a:lstStyle/>
        <a:p>
          <a:r>
            <a:rPr lang="ru-RU" dirty="0" smtClean="0"/>
            <a:t>Медицинская помощь – </a:t>
          </a:r>
          <a:r>
            <a:rPr lang="en-US" dirty="0" smtClean="0"/>
            <a:t>value-based hospital</a:t>
          </a:r>
          <a:endParaRPr lang="ru-RU" dirty="0"/>
        </a:p>
      </dgm:t>
    </dgm:pt>
    <dgm:pt modelId="{4B3F4AA0-CDE7-43BC-8C40-5FADE1B4737D}" type="parTrans" cxnId="{19F42F26-DC0C-4706-B57F-FAAEF7EF0D8E}">
      <dgm:prSet/>
      <dgm:spPr/>
      <dgm:t>
        <a:bodyPr/>
        <a:lstStyle/>
        <a:p>
          <a:endParaRPr lang="ru-RU"/>
        </a:p>
      </dgm:t>
    </dgm:pt>
    <dgm:pt modelId="{44FEF17C-B1C2-4088-B84D-29632B61F5C4}" type="sibTrans" cxnId="{19F42F26-DC0C-4706-B57F-FAAEF7EF0D8E}">
      <dgm:prSet/>
      <dgm:spPr/>
      <dgm:t>
        <a:bodyPr/>
        <a:lstStyle/>
        <a:p>
          <a:endParaRPr lang="ru-RU"/>
        </a:p>
      </dgm:t>
    </dgm:pt>
    <dgm:pt modelId="{5F62FD86-B4AD-4AA8-81A3-FFECFE3B4EE1}">
      <dgm:prSet phldrT="[Текст]"/>
      <dgm:spPr/>
      <dgm:t>
        <a:bodyPr/>
        <a:lstStyle/>
        <a:p>
          <a:r>
            <a:rPr lang="ru-RU" dirty="0" smtClean="0"/>
            <a:t>Автоматизированный анализ качества</a:t>
          </a:r>
          <a:endParaRPr lang="ru-RU" dirty="0"/>
        </a:p>
      </dgm:t>
    </dgm:pt>
    <dgm:pt modelId="{1FEFA488-73A1-4387-90B0-03C254719F72}" type="parTrans" cxnId="{E9D1BA6B-1654-4AC3-9625-3E4D13316473}">
      <dgm:prSet/>
      <dgm:spPr/>
      <dgm:t>
        <a:bodyPr/>
        <a:lstStyle/>
        <a:p>
          <a:endParaRPr lang="ru-RU"/>
        </a:p>
      </dgm:t>
    </dgm:pt>
    <dgm:pt modelId="{A7B976C2-DF7F-4EC2-A344-6482D1BA6DB0}" type="sibTrans" cxnId="{E9D1BA6B-1654-4AC3-9625-3E4D13316473}">
      <dgm:prSet/>
      <dgm:spPr/>
      <dgm:t>
        <a:bodyPr/>
        <a:lstStyle/>
        <a:p>
          <a:endParaRPr lang="ru-RU"/>
        </a:p>
      </dgm:t>
    </dgm:pt>
    <dgm:pt modelId="{6D45566D-533D-4C08-8890-47F4CDEE1FF7}">
      <dgm:prSet phldrT="[Текст]"/>
      <dgm:spPr/>
      <dgm:t>
        <a:bodyPr/>
        <a:lstStyle/>
        <a:p>
          <a:r>
            <a:rPr lang="ru-RU" dirty="0" smtClean="0"/>
            <a:t>Персонализированный анализ эффективности и затрат</a:t>
          </a:r>
          <a:endParaRPr lang="ru-RU" dirty="0"/>
        </a:p>
      </dgm:t>
    </dgm:pt>
    <dgm:pt modelId="{6E920E54-C7D2-4223-8B68-40708CA0166B}" type="parTrans" cxnId="{E1526548-E0C7-448B-A541-DCD107B148B1}">
      <dgm:prSet/>
      <dgm:spPr/>
      <dgm:t>
        <a:bodyPr/>
        <a:lstStyle/>
        <a:p>
          <a:endParaRPr lang="ru-RU"/>
        </a:p>
      </dgm:t>
    </dgm:pt>
    <dgm:pt modelId="{FD28D5E5-CFF2-4071-B76D-A897B78CF806}" type="sibTrans" cxnId="{E1526548-E0C7-448B-A541-DCD107B148B1}">
      <dgm:prSet/>
      <dgm:spPr/>
      <dgm:t>
        <a:bodyPr/>
        <a:lstStyle/>
        <a:p>
          <a:endParaRPr lang="ru-RU"/>
        </a:p>
      </dgm:t>
    </dgm:pt>
    <dgm:pt modelId="{845BE280-75F2-4721-AF71-B71E85943D53}">
      <dgm:prSet phldrT="[Текст]"/>
      <dgm:spPr/>
      <dgm:t>
        <a:bodyPr/>
        <a:lstStyle/>
        <a:p>
          <a:r>
            <a:rPr lang="ru-RU" dirty="0" err="1" smtClean="0"/>
            <a:t>Этапность</a:t>
          </a:r>
          <a:r>
            <a:rPr lang="ru-RU" dirty="0" smtClean="0"/>
            <a:t> помощи и обратная связь с пациентом</a:t>
          </a:r>
          <a:endParaRPr lang="ru-RU" dirty="0"/>
        </a:p>
      </dgm:t>
    </dgm:pt>
    <dgm:pt modelId="{1BFC53A7-F25E-40DD-AE1C-9DC2A8969773}" type="parTrans" cxnId="{DE5E3F7F-460E-43DB-BDF6-B5BE408C8433}">
      <dgm:prSet/>
      <dgm:spPr/>
      <dgm:t>
        <a:bodyPr/>
        <a:lstStyle/>
        <a:p>
          <a:endParaRPr lang="ru-RU"/>
        </a:p>
      </dgm:t>
    </dgm:pt>
    <dgm:pt modelId="{2AB85452-1D04-403C-864E-20247273706E}" type="sibTrans" cxnId="{DE5E3F7F-460E-43DB-BDF6-B5BE408C8433}">
      <dgm:prSet/>
      <dgm:spPr/>
      <dgm:t>
        <a:bodyPr/>
        <a:lstStyle/>
        <a:p>
          <a:endParaRPr lang="ru-RU"/>
        </a:p>
      </dgm:t>
    </dgm:pt>
    <dgm:pt modelId="{C80D15BD-946D-44AD-BA26-E61C5F39E81C}">
      <dgm:prSet phldrT="[Текст]"/>
      <dgm:spPr/>
      <dgm:t>
        <a:bodyPr/>
        <a:lstStyle/>
        <a:p>
          <a:r>
            <a:rPr lang="ru-RU" dirty="0" smtClean="0"/>
            <a:t>Мониторинг движения пациентов и персонала, управление потоками и  прогнозирование</a:t>
          </a:r>
          <a:endParaRPr lang="ru-RU" dirty="0"/>
        </a:p>
      </dgm:t>
    </dgm:pt>
    <dgm:pt modelId="{8EE993CB-713F-4AEC-8AF1-8D41ED82CD61}" type="parTrans" cxnId="{E3E6F662-48B3-4BC8-A1A5-A62200EF0828}">
      <dgm:prSet/>
      <dgm:spPr/>
      <dgm:t>
        <a:bodyPr/>
        <a:lstStyle/>
        <a:p>
          <a:endParaRPr lang="ru-RU"/>
        </a:p>
      </dgm:t>
    </dgm:pt>
    <dgm:pt modelId="{B15B9867-87A3-4E53-AFED-0B4EFFFE5E63}" type="sibTrans" cxnId="{E3E6F662-48B3-4BC8-A1A5-A62200EF0828}">
      <dgm:prSet/>
      <dgm:spPr/>
      <dgm:t>
        <a:bodyPr/>
        <a:lstStyle/>
        <a:p>
          <a:endParaRPr lang="ru-RU"/>
        </a:p>
      </dgm:t>
    </dgm:pt>
    <dgm:pt modelId="{7EA2FE3D-3328-4A99-BE23-7E18D2C3E15E}">
      <dgm:prSet phldrT="[Текст]"/>
      <dgm:spPr/>
      <dgm:t>
        <a:bodyPr/>
        <a:lstStyle/>
        <a:p>
          <a:r>
            <a:rPr lang="ru-RU" dirty="0" smtClean="0"/>
            <a:t>Автоматизированный учет, в том числе персонифицированный</a:t>
          </a:r>
          <a:endParaRPr lang="ru-RU" dirty="0"/>
        </a:p>
      </dgm:t>
    </dgm:pt>
    <dgm:pt modelId="{F6EC0741-59D4-42FD-B297-AF03B38B055A}" type="parTrans" cxnId="{1EBD04C1-1534-49CC-85DA-64181266B499}">
      <dgm:prSet/>
      <dgm:spPr/>
      <dgm:t>
        <a:bodyPr/>
        <a:lstStyle/>
        <a:p>
          <a:endParaRPr lang="ru-RU"/>
        </a:p>
      </dgm:t>
    </dgm:pt>
    <dgm:pt modelId="{256513E4-7299-417D-AC0F-3C0EE64FE792}" type="sibTrans" cxnId="{1EBD04C1-1534-49CC-85DA-64181266B499}">
      <dgm:prSet/>
      <dgm:spPr/>
      <dgm:t>
        <a:bodyPr/>
        <a:lstStyle/>
        <a:p>
          <a:endParaRPr lang="ru-RU"/>
        </a:p>
      </dgm:t>
    </dgm:pt>
    <dgm:pt modelId="{A2E18BEE-5637-43B2-8873-5BFA0E98413A}">
      <dgm:prSet phldrT="[Текст]"/>
      <dgm:spPr/>
      <dgm:t>
        <a:bodyPr/>
        <a:lstStyle/>
        <a:p>
          <a:r>
            <a:rPr lang="ru-RU" dirty="0" smtClean="0"/>
            <a:t>Электронные склады, аптеки, лаборатории, хранилища изображений</a:t>
          </a:r>
          <a:endParaRPr lang="ru-RU" dirty="0"/>
        </a:p>
      </dgm:t>
    </dgm:pt>
    <dgm:pt modelId="{36F1CC18-5508-442F-9F84-FC5A50ED8276}" type="parTrans" cxnId="{7C493E32-AF61-4D07-B2BC-3F8B957AA358}">
      <dgm:prSet/>
      <dgm:spPr/>
      <dgm:t>
        <a:bodyPr/>
        <a:lstStyle/>
        <a:p>
          <a:endParaRPr lang="ru-RU"/>
        </a:p>
      </dgm:t>
    </dgm:pt>
    <dgm:pt modelId="{1850885F-4A71-4F87-BEA3-35082B2DFA7B}" type="sibTrans" cxnId="{7C493E32-AF61-4D07-B2BC-3F8B957AA358}">
      <dgm:prSet/>
      <dgm:spPr/>
      <dgm:t>
        <a:bodyPr/>
        <a:lstStyle/>
        <a:p>
          <a:endParaRPr lang="ru-RU"/>
        </a:p>
      </dgm:t>
    </dgm:pt>
    <dgm:pt modelId="{1D5BBCA8-BB04-4122-A40E-B6F895B6C8AD}">
      <dgm:prSet phldrT="[Текст]"/>
      <dgm:spPr/>
      <dgm:t>
        <a:bodyPr/>
        <a:lstStyle/>
        <a:p>
          <a:r>
            <a:rPr lang="ru-RU" dirty="0" smtClean="0"/>
            <a:t>Самообучающиеся СППР – анализ «похожих случаев», технологии моделирование сценариев</a:t>
          </a:r>
          <a:endParaRPr lang="ru-RU" dirty="0"/>
        </a:p>
      </dgm:t>
    </dgm:pt>
    <dgm:pt modelId="{5A002D3C-4C27-4981-B66B-B1FD700F5B4D}" type="parTrans" cxnId="{1E9B4DFA-34AC-4BF9-8E31-44531AA4B8A0}">
      <dgm:prSet/>
      <dgm:spPr/>
      <dgm:t>
        <a:bodyPr/>
        <a:lstStyle/>
        <a:p>
          <a:endParaRPr lang="ru-RU"/>
        </a:p>
      </dgm:t>
    </dgm:pt>
    <dgm:pt modelId="{BDB43BF1-C580-4571-A712-1F67D527DD63}" type="sibTrans" cxnId="{1E9B4DFA-34AC-4BF9-8E31-44531AA4B8A0}">
      <dgm:prSet/>
      <dgm:spPr/>
      <dgm:t>
        <a:bodyPr/>
        <a:lstStyle/>
        <a:p>
          <a:endParaRPr lang="ru-RU"/>
        </a:p>
      </dgm:t>
    </dgm:pt>
    <dgm:pt modelId="{FC6A22CD-11B5-442F-9B4F-3D98DD000CD0}">
      <dgm:prSet phldrT="[Текст]"/>
      <dgm:spPr/>
      <dgm:t>
        <a:bodyPr/>
        <a:lstStyle/>
        <a:p>
          <a:r>
            <a:rPr lang="ru-RU" dirty="0" smtClean="0"/>
            <a:t>Автоматизация процессов повышения квалификации персонала. </a:t>
          </a:r>
          <a:r>
            <a:rPr lang="ru-RU" dirty="0" err="1" smtClean="0"/>
            <a:t>Чеклисты</a:t>
          </a:r>
          <a:r>
            <a:rPr lang="ru-RU" dirty="0" smtClean="0"/>
            <a:t>, анализ причин ошибок, тренинг, изменение </a:t>
          </a:r>
          <a:r>
            <a:rPr lang="ru-RU" dirty="0" err="1" smtClean="0"/>
            <a:t>чеклистов</a:t>
          </a:r>
          <a:endParaRPr lang="ru-RU" dirty="0"/>
        </a:p>
      </dgm:t>
    </dgm:pt>
    <dgm:pt modelId="{80E18D77-2852-4901-BDEB-269A95C6D133}" type="parTrans" cxnId="{7AC16695-CDF3-41CC-B2BF-E1D49408EECC}">
      <dgm:prSet/>
      <dgm:spPr/>
      <dgm:t>
        <a:bodyPr/>
        <a:lstStyle/>
        <a:p>
          <a:endParaRPr lang="ru-RU"/>
        </a:p>
      </dgm:t>
    </dgm:pt>
    <dgm:pt modelId="{17C4A2ED-9155-4529-AF78-2480AB24F62A}" type="sibTrans" cxnId="{7AC16695-CDF3-41CC-B2BF-E1D49408EECC}">
      <dgm:prSet/>
      <dgm:spPr/>
      <dgm:t>
        <a:bodyPr/>
        <a:lstStyle/>
        <a:p>
          <a:endParaRPr lang="ru-RU"/>
        </a:p>
      </dgm:t>
    </dgm:pt>
    <dgm:pt modelId="{8681B09A-362D-4491-9016-72258499F699}" type="pres">
      <dgm:prSet presAssocID="{DBA22B4F-03D9-48DF-A1DC-7B3FAE61F01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6FEA59-E98C-4D91-8DFE-51680BBB1BC1}" type="pres">
      <dgm:prSet presAssocID="{752B635F-B067-4E53-894A-E7A1D5A8A9F2}" presName="linNode" presStyleCnt="0"/>
      <dgm:spPr/>
    </dgm:pt>
    <dgm:pt modelId="{D617FC9F-EBF2-42F0-AB1C-1CB70261761E}" type="pres">
      <dgm:prSet presAssocID="{752B635F-B067-4E53-894A-E7A1D5A8A9F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42E3E-7906-44C9-AE65-0F0A88BEA723}" type="pres">
      <dgm:prSet presAssocID="{752B635F-B067-4E53-894A-E7A1D5A8A9F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3A59F-043B-4D60-8A9B-E723F407802D}" type="pres">
      <dgm:prSet presAssocID="{4FF8FD59-EB9A-4734-9E18-CC313DE313DA}" presName="spacing" presStyleCnt="0"/>
      <dgm:spPr/>
    </dgm:pt>
    <dgm:pt modelId="{4C7ECA80-77F8-48E4-86FE-FECD01899883}" type="pres">
      <dgm:prSet presAssocID="{79E51799-99F0-43D1-99D7-B80CB7400236}" presName="linNode" presStyleCnt="0"/>
      <dgm:spPr/>
    </dgm:pt>
    <dgm:pt modelId="{46AF0CF2-179F-425C-8797-78FF9D5806A8}" type="pres">
      <dgm:prSet presAssocID="{79E51799-99F0-43D1-99D7-B80CB74002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5F45B-C9A1-4AFF-8C72-128C36B17328}" type="pres">
      <dgm:prSet presAssocID="{79E51799-99F0-43D1-99D7-B80CB740023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D1BA6B-1654-4AC3-9625-3E4D13316473}" srcId="{79E51799-99F0-43D1-99D7-B80CB7400236}" destId="{5F62FD86-B4AD-4AA8-81A3-FFECFE3B4EE1}" srcOrd="0" destOrd="0" parTransId="{1FEFA488-73A1-4387-90B0-03C254719F72}" sibTransId="{A7B976C2-DF7F-4EC2-A344-6482D1BA6DB0}"/>
    <dgm:cxn modelId="{A7680A2A-53C9-DE45-8307-5CAF09877F31}" type="presOf" srcId="{752B635F-B067-4E53-894A-E7A1D5A8A9F2}" destId="{D617FC9F-EBF2-42F0-AB1C-1CB70261761E}" srcOrd="0" destOrd="0" presId="urn:microsoft.com/office/officeart/2005/8/layout/vList6"/>
    <dgm:cxn modelId="{5BAB368A-B15C-D744-A2B4-9A05611C4857}" type="presOf" srcId="{C80D15BD-946D-44AD-BA26-E61C5F39E81C}" destId="{1F542E3E-7906-44C9-AE65-0F0A88BEA723}" srcOrd="0" destOrd="3" presId="urn:microsoft.com/office/officeart/2005/8/layout/vList6"/>
    <dgm:cxn modelId="{EB9C6890-FF90-AF49-B7A2-3CA7EA1576E1}" type="presOf" srcId="{79E51799-99F0-43D1-99D7-B80CB7400236}" destId="{46AF0CF2-179F-425C-8797-78FF9D5806A8}" srcOrd="0" destOrd="0" presId="urn:microsoft.com/office/officeart/2005/8/layout/vList6"/>
    <dgm:cxn modelId="{1EBD04C1-1534-49CC-85DA-64181266B499}" srcId="{752B635F-B067-4E53-894A-E7A1D5A8A9F2}" destId="{7EA2FE3D-3328-4A99-BE23-7E18D2C3E15E}" srcOrd="1" destOrd="0" parTransId="{F6EC0741-59D4-42FD-B297-AF03B38B055A}" sibTransId="{256513E4-7299-417D-AC0F-3C0EE64FE792}"/>
    <dgm:cxn modelId="{7CDED23D-7388-8F42-A088-453C5080DC4B}" type="presOf" srcId="{6D45566D-533D-4C08-8890-47F4CDEE1FF7}" destId="{A635F45B-C9A1-4AFF-8C72-128C36B17328}" srcOrd="0" destOrd="2" presId="urn:microsoft.com/office/officeart/2005/8/layout/vList6"/>
    <dgm:cxn modelId="{E3E6F662-48B3-4BC8-A1A5-A62200EF0828}" srcId="{752B635F-B067-4E53-894A-E7A1D5A8A9F2}" destId="{C80D15BD-946D-44AD-BA26-E61C5F39E81C}" srcOrd="3" destOrd="0" parTransId="{8EE993CB-713F-4AEC-8AF1-8D41ED82CD61}" sibTransId="{B15B9867-87A3-4E53-AFED-0B4EFFFE5E63}"/>
    <dgm:cxn modelId="{C66EBAE1-A43F-42C3-91F4-D3625399F6D8}" srcId="{DBA22B4F-03D9-48DF-A1DC-7B3FAE61F013}" destId="{752B635F-B067-4E53-894A-E7A1D5A8A9F2}" srcOrd="0" destOrd="0" parTransId="{ED748006-1E86-4C14-9C99-E76F65D67D68}" sibTransId="{4FF8FD59-EB9A-4734-9E18-CC313DE313DA}"/>
    <dgm:cxn modelId="{7AC16695-CDF3-41CC-B2BF-E1D49408EECC}" srcId="{79E51799-99F0-43D1-99D7-B80CB7400236}" destId="{FC6A22CD-11B5-442F-9B4F-3D98DD000CD0}" srcOrd="4" destOrd="0" parTransId="{80E18D77-2852-4901-BDEB-269A95C6D133}" sibTransId="{17C4A2ED-9155-4529-AF78-2480AB24F62A}"/>
    <dgm:cxn modelId="{603E2C52-E51A-DB4F-885D-CECE476CCE4F}" type="presOf" srcId="{7EA2FE3D-3328-4A99-BE23-7E18D2C3E15E}" destId="{1F542E3E-7906-44C9-AE65-0F0A88BEA723}" srcOrd="0" destOrd="1" presId="urn:microsoft.com/office/officeart/2005/8/layout/vList6"/>
    <dgm:cxn modelId="{7C493E32-AF61-4D07-B2BC-3F8B957AA358}" srcId="{752B635F-B067-4E53-894A-E7A1D5A8A9F2}" destId="{A2E18BEE-5637-43B2-8873-5BFA0E98413A}" srcOrd="2" destOrd="0" parTransId="{36F1CC18-5508-442F-9F84-FC5A50ED8276}" sibTransId="{1850885F-4A71-4F87-BEA3-35082B2DFA7B}"/>
    <dgm:cxn modelId="{B8D1BDA6-C894-B548-A114-6C2D552178B6}" type="presOf" srcId="{1D5BBCA8-BB04-4122-A40E-B6F895B6C8AD}" destId="{A635F45B-C9A1-4AFF-8C72-128C36B17328}" srcOrd="0" destOrd="3" presId="urn:microsoft.com/office/officeart/2005/8/layout/vList6"/>
    <dgm:cxn modelId="{11A7FAF8-BEA6-E24D-875B-2552161569A2}" type="presOf" srcId="{A2E18BEE-5637-43B2-8873-5BFA0E98413A}" destId="{1F542E3E-7906-44C9-AE65-0F0A88BEA723}" srcOrd="0" destOrd="2" presId="urn:microsoft.com/office/officeart/2005/8/layout/vList6"/>
    <dgm:cxn modelId="{E4E4E5DE-8E0A-AC4E-B6C3-E8C7C7711A3C}" type="presOf" srcId="{FC6A22CD-11B5-442F-9B4F-3D98DD000CD0}" destId="{A635F45B-C9A1-4AFF-8C72-128C36B17328}" srcOrd="0" destOrd="4" presId="urn:microsoft.com/office/officeart/2005/8/layout/vList6"/>
    <dgm:cxn modelId="{4C465763-6218-2840-8724-DC507DE2EA14}" type="presOf" srcId="{845BE280-75F2-4721-AF71-B71E85943D53}" destId="{A635F45B-C9A1-4AFF-8C72-128C36B17328}" srcOrd="0" destOrd="1" presId="urn:microsoft.com/office/officeart/2005/8/layout/vList6"/>
    <dgm:cxn modelId="{E1526548-E0C7-448B-A541-DCD107B148B1}" srcId="{79E51799-99F0-43D1-99D7-B80CB7400236}" destId="{6D45566D-533D-4C08-8890-47F4CDEE1FF7}" srcOrd="2" destOrd="0" parTransId="{6E920E54-C7D2-4223-8B68-40708CA0166B}" sibTransId="{FD28D5E5-CFF2-4071-B76D-A897B78CF806}"/>
    <dgm:cxn modelId="{FDE7832F-6549-C649-B39F-3EB6D0BB73F3}" type="presOf" srcId="{DBA22B4F-03D9-48DF-A1DC-7B3FAE61F013}" destId="{8681B09A-362D-4491-9016-72258499F699}" srcOrd="0" destOrd="0" presId="urn:microsoft.com/office/officeart/2005/8/layout/vList6"/>
    <dgm:cxn modelId="{69DB48F0-A7B5-B14E-BD40-353595DC0D00}" type="presOf" srcId="{AE0E882B-FE05-4015-80F9-F893BB534DAC}" destId="{1F542E3E-7906-44C9-AE65-0F0A88BEA723}" srcOrd="0" destOrd="0" presId="urn:microsoft.com/office/officeart/2005/8/layout/vList6"/>
    <dgm:cxn modelId="{2A53C77F-AEF9-2F4B-BB27-03D6B01FA8E8}" type="presOf" srcId="{5F62FD86-B4AD-4AA8-81A3-FFECFE3B4EE1}" destId="{A635F45B-C9A1-4AFF-8C72-128C36B17328}" srcOrd="0" destOrd="0" presId="urn:microsoft.com/office/officeart/2005/8/layout/vList6"/>
    <dgm:cxn modelId="{19F42F26-DC0C-4706-B57F-FAAEF7EF0D8E}" srcId="{DBA22B4F-03D9-48DF-A1DC-7B3FAE61F013}" destId="{79E51799-99F0-43D1-99D7-B80CB7400236}" srcOrd="1" destOrd="0" parTransId="{4B3F4AA0-CDE7-43BC-8C40-5FADE1B4737D}" sibTransId="{44FEF17C-B1C2-4088-B84D-29632B61F5C4}"/>
    <dgm:cxn modelId="{DE5E3F7F-460E-43DB-BDF6-B5BE408C8433}" srcId="{79E51799-99F0-43D1-99D7-B80CB7400236}" destId="{845BE280-75F2-4721-AF71-B71E85943D53}" srcOrd="1" destOrd="0" parTransId="{1BFC53A7-F25E-40DD-AE1C-9DC2A8969773}" sibTransId="{2AB85452-1D04-403C-864E-20247273706E}"/>
    <dgm:cxn modelId="{1E9B4DFA-34AC-4BF9-8E31-44531AA4B8A0}" srcId="{79E51799-99F0-43D1-99D7-B80CB7400236}" destId="{1D5BBCA8-BB04-4122-A40E-B6F895B6C8AD}" srcOrd="3" destOrd="0" parTransId="{5A002D3C-4C27-4981-B66B-B1FD700F5B4D}" sibTransId="{BDB43BF1-C580-4571-A712-1F67D527DD63}"/>
    <dgm:cxn modelId="{A7635BDC-83ED-45EC-9D3C-FA6DD3BDD056}" srcId="{752B635F-B067-4E53-894A-E7A1D5A8A9F2}" destId="{AE0E882B-FE05-4015-80F9-F893BB534DAC}" srcOrd="0" destOrd="0" parTransId="{AFACFA2D-8F79-44AA-A6AA-D3878914A522}" sibTransId="{472D2B0A-AF9E-4C4B-A249-383932E9FDBC}"/>
    <dgm:cxn modelId="{00A03A59-80B6-5645-B3E7-C2F83C9DE93E}" type="presParOf" srcId="{8681B09A-362D-4491-9016-72258499F699}" destId="{6B6FEA59-E98C-4D91-8DFE-51680BBB1BC1}" srcOrd="0" destOrd="0" presId="urn:microsoft.com/office/officeart/2005/8/layout/vList6"/>
    <dgm:cxn modelId="{289606A8-D741-4740-A257-E04CE8034AE8}" type="presParOf" srcId="{6B6FEA59-E98C-4D91-8DFE-51680BBB1BC1}" destId="{D617FC9F-EBF2-42F0-AB1C-1CB70261761E}" srcOrd="0" destOrd="0" presId="urn:microsoft.com/office/officeart/2005/8/layout/vList6"/>
    <dgm:cxn modelId="{A5C5C124-D291-4941-A82C-C84E463224AB}" type="presParOf" srcId="{6B6FEA59-E98C-4D91-8DFE-51680BBB1BC1}" destId="{1F542E3E-7906-44C9-AE65-0F0A88BEA723}" srcOrd="1" destOrd="0" presId="urn:microsoft.com/office/officeart/2005/8/layout/vList6"/>
    <dgm:cxn modelId="{A7DDDFC3-9791-6442-813B-66FDFA45B72F}" type="presParOf" srcId="{8681B09A-362D-4491-9016-72258499F699}" destId="{D573A59F-043B-4D60-8A9B-E723F407802D}" srcOrd="1" destOrd="0" presId="urn:microsoft.com/office/officeart/2005/8/layout/vList6"/>
    <dgm:cxn modelId="{405AACE5-4D27-5B4E-9047-E50074912948}" type="presParOf" srcId="{8681B09A-362D-4491-9016-72258499F699}" destId="{4C7ECA80-77F8-48E4-86FE-FECD01899883}" srcOrd="2" destOrd="0" presId="urn:microsoft.com/office/officeart/2005/8/layout/vList6"/>
    <dgm:cxn modelId="{22150E8A-9AB5-1446-AF42-0302DA9E098D}" type="presParOf" srcId="{4C7ECA80-77F8-48E4-86FE-FECD01899883}" destId="{46AF0CF2-179F-425C-8797-78FF9D5806A8}" srcOrd="0" destOrd="0" presId="urn:microsoft.com/office/officeart/2005/8/layout/vList6"/>
    <dgm:cxn modelId="{1298F727-AF3B-D444-AB6F-36373687F45C}" type="presParOf" srcId="{4C7ECA80-77F8-48E4-86FE-FECD01899883}" destId="{A635F45B-C9A1-4AFF-8C72-128C36B173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A7EDF-5EB7-4097-A098-4E8C326092AB}">
      <dsp:nvSpPr>
        <dsp:cNvPr id="0" name=""/>
        <dsp:cNvSpPr/>
      </dsp:nvSpPr>
      <dsp:spPr>
        <a:xfrm>
          <a:off x="1798393" y="0"/>
          <a:ext cx="5692245" cy="569224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D1715-8D89-4C74-961A-53C4AD3285FE}">
      <dsp:nvSpPr>
        <dsp:cNvPr id="0" name=""/>
        <dsp:cNvSpPr/>
      </dsp:nvSpPr>
      <dsp:spPr>
        <a:xfrm>
          <a:off x="2168389" y="369995"/>
          <a:ext cx="2276898" cy="227689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Изменение  сути пациента </a:t>
          </a:r>
          <a:endParaRPr lang="fr-FR" sz="1600" b="1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</a:rPr>
            <a:t>Активный, знающий, требовательный</a:t>
          </a:r>
          <a:endParaRPr lang="ru-RU" sz="1200" kern="1200" dirty="0">
            <a:solidFill>
              <a:schemeClr val="tx2"/>
            </a:solidFill>
          </a:endParaRPr>
        </a:p>
      </dsp:txBody>
      <dsp:txXfrm>
        <a:off x="2279538" y="481144"/>
        <a:ext cx="2054600" cy="2054600"/>
      </dsp:txXfrm>
    </dsp:sp>
    <dsp:sp modelId="{CFD7058C-8659-46F0-ABDC-6C6EC63F61D9}">
      <dsp:nvSpPr>
        <dsp:cNvPr id="0" name=""/>
        <dsp:cNvSpPr/>
      </dsp:nvSpPr>
      <dsp:spPr>
        <a:xfrm>
          <a:off x="4843744" y="369995"/>
          <a:ext cx="2276898" cy="227689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Изменение парадигмы медицины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tx2"/>
              </a:solidFill>
            </a:rPr>
            <a:t>Прецизионная медицина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chemeClr val="tx2"/>
              </a:solidFill>
            </a:rPr>
            <a:t>Ценностная медицина</a:t>
          </a:r>
        </a:p>
      </dsp:txBody>
      <dsp:txXfrm>
        <a:off x="4954893" y="481144"/>
        <a:ext cx="2054600" cy="2054600"/>
      </dsp:txXfrm>
    </dsp:sp>
    <dsp:sp modelId="{45D0BB50-B275-43C5-82F9-33D6433DE85E}">
      <dsp:nvSpPr>
        <dsp:cNvPr id="0" name=""/>
        <dsp:cNvSpPr/>
      </dsp:nvSpPr>
      <dsp:spPr>
        <a:xfrm>
          <a:off x="2168389" y="3045351"/>
          <a:ext cx="2276898" cy="227689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2"/>
              </a:solidFill>
            </a:rPr>
            <a:t>Изменение сути технологий </a:t>
          </a:r>
          <a:r>
            <a:rPr lang="ru-RU" sz="1400" kern="1200" dirty="0" smtClean="0">
              <a:solidFill>
                <a:schemeClr val="tx2"/>
              </a:solidFill>
            </a:rPr>
            <a:t>–</a:t>
          </a:r>
          <a:r>
            <a:rPr lang="ru-RU" sz="1200" kern="1200" dirty="0" smtClean="0">
              <a:solidFill>
                <a:schemeClr val="tx2"/>
              </a:solidFill>
            </a:rPr>
            <a:t>Редактирование генома, роботизация, </a:t>
          </a:r>
          <a:r>
            <a:rPr lang="ru-RU" sz="1200" kern="1200" dirty="0" err="1" smtClean="0">
              <a:solidFill>
                <a:schemeClr val="tx2"/>
              </a:solidFill>
            </a:rPr>
            <a:t>наноустройства</a:t>
          </a:r>
          <a:r>
            <a:rPr lang="ru-RU" sz="1200" kern="1200" dirty="0" smtClean="0">
              <a:solidFill>
                <a:schemeClr val="tx2"/>
              </a:solidFill>
            </a:rPr>
            <a:t>, виртуальная реальность</a:t>
          </a:r>
          <a:endParaRPr lang="ru-RU" sz="1200" kern="1200" dirty="0">
            <a:solidFill>
              <a:schemeClr val="tx2"/>
            </a:solidFill>
          </a:endParaRPr>
        </a:p>
      </dsp:txBody>
      <dsp:txXfrm>
        <a:off x="2279538" y="3156500"/>
        <a:ext cx="2054600" cy="2054600"/>
      </dsp:txXfrm>
    </dsp:sp>
    <dsp:sp modelId="{B22E0730-286A-4751-89EA-930CC28DA4D3}">
      <dsp:nvSpPr>
        <dsp:cNvPr id="0" name=""/>
        <dsp:cNvSpPr/>
      </dsp:nvSpPr>
      <dsp:spPr>
        <a:xfrm>
          <a:off x="4843744" y="3045351"/>
          <a:ext cx="2276898" cy="2276898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2"/>
              </a:solidFill>
            </a:rPr>
            <a:t>Изменение в организации медицинских процессов </a:t>
          </a:r>
          <a:r>
            <a:rPr lang="ru-RU" sz="1400" kern="1200" dirty="0" err="1" smtClean="0">
              <a:solidFill>
                <a:schemeClr val="tx2"/>
              </a:solidFill>
            </a:rPr>
            <a:t>Телемедицина,Информатизация</a:t>
          </a:r>
          <a:r>
            <a:rPr lang="ru-RU" sz="1400" kern="1200" dirty="0" smtClean="0">
              <a:solidFill>
                <a:schemeClr val="tx2"/>
              </a:solidFill>
            </a:rPr>
            <a:t>,</a:t>
          </a:r>
          <a:r>
            <a:rPr lang="en-US" sz="1400" kern="1200" dirty="0" smtClean="0">
              <a:solidFill>
                <a:schemeClr val="tx2"/>
              </a:solidFill>
            </a:rPr>
            <a:t>Big </a:t>
          </a:r>
          <a:r>
            <a:rPr lang="en-US" sz="1400" kern="1200" dirty="0" err="1" smtClean="0">
              <a:solidFill>
                <a:schemeClr val="tx2"/>
              </a:solidFill>
            </a:rPr>
            <a:t>dat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4954893" y="3156500"/>
        <a:ext cx="2054600" cy="2054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C803F-501D-4E6F-BB63-2ABEFBD309B1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Позволяет осуществлять все этапы интегративной помощи –от скрининга до мониторинга отдаленных исходов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Гибкая и быстро меняется в соответствии с изменением задач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Современная управленческая структура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 rot="-5400000">
        <a:off x="2962656" y="205028"/>
        <a:ext cx="5209983" cy="1052927"/>
      </dsp:txXfrm>
    </dsp:sp>
    <dsp:sp modelId="{1901340F-9581-4A53-8D4A-0EE17BB2C808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Структура</a:t>
          </a:r>
          <a:endParaRPr lang="ru-RU" sz="4300" kern="1200" dirty="0"/>
        </a:p>
      </dsp:txBody>
      <dsp:txXfrm>
        <a:off x="71201" y="73410"/>
        <a:ext cx="2820254" cy="1316160"/>
      </dsp:txXfrm>
    </dsp:sp>
    <dsp:sp modelId="{FE866FB9-83AF-4E3C-BBEF-E8D6ACDFCF4F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Долгосрочное и </a:t>
          </a:r>
          <a:r>
            <a:rPr lang="ru-RU" sz="1300" kern="1200" dirty="0" err="1" smtClean="0"/>
            <a:t>красткосрочное</a:t>
          </a:r>
          <a:r>
            <a:rPr lang="ru-RU" sz="1300" kern="1200" dirty="0" smtClean="0"/>
            <a:t>  планирование и прогноз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Проектный менеджмент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Автоматизация  процессов и анализа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Быстрая обратная связь</a:t>
          </a:r>
          <a:endParaRPr lang="ru-RU" sz="1300" kern="1200" dirty="0"/>
        </a:p>
      </dsp:txBody>
      <dsp:txXfrm rot="-5400000">
        <a:off x="2962656" y="1736518"/>
        <a:ext cx="5209983" cy="1052927"/>
      </dsp:txXfrm>
    </dsp:sp>
    <dsp:sp modelId="{06367A8B-0961-4530-95F2-8A03386C948A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Процессы</a:t>
          </a:r>
          <a:endParaRPr lang="ru-RU" sz="4300" kern="1200" dirty="0"/>
        </a:p>
      </dsp:txBody>
      <dsp:txXfrm>
        <a:off x="71201" y="1604901"/>
        <a:ext cx="2820254" cy="1316160"/>
      </dsp:txXfrm>
    </dsp:sp>
    <dsp:sp modelId="{F97D4692-1365-4413-9AEC-A5B57542F0E4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 smtClean="0"/>
            <a:t>Мультидисциплинарность</a:t>
          </a:r>
          <a:r>
            <a:rPr lang="ru-RU" sz="1300" kern="1200" dirty="0" smtClean="0"/>
            <a:t> и ротация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Командный тренинг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Четкое понимание целей и задач на всех уровнях</a:t>
          </a:r>
          <a:endParaRPr lang="ru-RU" sz="1300" kern="1200" dirty="0"/>
        </a:p>
      </dsp:txBody>
      <dsp:txXfrm rot="-5400000">
        <a:off x="2962656" y="3268008"/>
        <a:ext cx="5209983" cy="1052927"/>
      </dsp:txXfrm>
    </dsp:sp>
    <dsp:sp modelId="{A8858315-0520-44F6-B7A5-5AAC4510432C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Кадры</a:t>
          </a:r>
          <a:endParaRPr lang="ru-RU" sz="4300" kern="1200" dirty="0"/>
        </a:p>
      </dsp:txBody>
      <dsp:txXfrm>
        <a:off x="71201" y="3136391"/>
        <a:ext cx="2820254" cy="131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5B05-AE62-41FA-82B4-E82A423D8D27}">
      <dsp:nvSpPr>
        <dsp:cNvPr id="0" name=""/>
        <dsp:cNvSpPr/>
      </dsp:nvSpPr>
      <dsp:spPr>
        <a:xfrm>
          <a:off x="4529544" y="3077654"/>
          <a:ext cx="2822349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Новый комплекс нейрохирургии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Научно-образовательный центр</a:t>
          </a:r>
          <a:endParaRPr lang="ru-RU" sz="1200" kern="1200" dirty="0"/>
        </a:p>
      </dsp:txBody>
      <dsp:txXfrm>
        <a:off x="5408064" y="3471546"/>
        <a:ext cx="1912014" cy="1022601"/>
      </dsp:txXfrm>
    </dsp:sp>
    <dsp:sp modelId="{948AAB07-A4F1-404A-929A-FFBF886E00A7}">
      <dsp:nvSpPr>
        <dsp:cNvPr id="0" name=""/>
        <dsp:cNvSpPr/>
      </dsp:nvSpPr>
      <dsp:spPr>
        <a:xfrm>
          <a:off x="802436" y="3052932"/>
          <a:ext cx="283279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Информационно-аналитический центр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ЦДТИ как центр коллективного пользования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Телемедицинский центр</a:t>
          </a:r>
          <a:endParaRPr lang="ru-RU" sz="1200" kern="1200" dirty="0"/>
        </a:p>
      </dsp:txBody>
      <dsp:txXfrm>
        <a:off x="834251" y="3446824"/>
        <a:ext cx="1919323" cy="1022601"/>
      </dsp:txXfrm>
    </dsp:sp>
    <dsp:sp modelId="{847B17F9-0061-4029-BC2C-7B00433D403E}">
      <dsp:nvSpPr>
        <dsp:cNvPr id="0" name=""/>
        <dsp:cNvSpPr/>
      </dsp:nvSpPr>
      <dsp:spPr>
        <a:xfrm>
          <a:off x="4526928" y="0"/>
          <a:ext cx="282758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Развитие НО кластера «Трансляционная медицина»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многоцентровые научные проекты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Междисциплинарное образование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Инновационный лифт</a:t>
          </a:r>
          <a:endParaRPr lang="ru-RU" sz="1100" kern="1200" dirty="0"/>
        </a:p>
      </dsp:txBody>
      <dsp:txXfrm>
        <a:off x="5407018" y="31815"/>
        <a:ext cx="1915677" cy="1022601"/>
      </dsp:txXfrm>
    </dsp:sp>
    <dsp:sp modelId="{C978D4A7-3795-4A22-A472-CBDE0E5E790D}">
      <dsp:nvSpPr>
        <dsp:cNvPr id="0" name=""/>
        <dsp:cNvSpPr/>
      </dsp:nvSpPr>
      <dsp:spPr>
        <a:xfrm>
          <a:off x="875089" y="0"/>
          <a:ext cx="2835407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Повышение эффективности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Новые модели управления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Проектный менеджмент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Командный подход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Интегративная помощь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 smtClean="0"/>
            <a:t>Реформа подготовки кадров, </a:t>
          </a:r>
          <a:r>
            <a:rPr lang="ru-RU" sz="1100" kern="1200" dirty="0" err="1" smtClean="0"/>
            <a:t>аккредитационный</a:t>
          </a:r>
          <a:r>
            <a:rPr lang="ru-RU" sz="1100" kern="1200" dirty="0" smtClean="0"/>
            <a:t> центр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906904" y="31815"/>
        <a:ext cx="1921154" cy="1022601"/>
      </dsp:txXfrm>
    </dsp:sp>
    <dsp:sp modelId="{A4CE018F-1B86-422E-B00C-724422AA7B63}">
      <dsp:nvSpPr>
        <dsp:cNvPr id="0" name=""/>
        <dsp:cNvSpPr/>
      </dsp:nvSpPr>
      <dsp:spPr>
        <a:xfrm>
          <a:off x="2564664" y="922469"/>
          <a:ext cx="1550136" cy="141038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Внутреннее развитие</a:t>
          </a:r>
          <a:endParaRPr lang="ru-RU" sz="1400" kern="1200" dirty="0"/>
        </a:p>
      </dsp:txBody>
      <dsp:txXfrm>
        <a:off x="3018688" y="1335562"/>
        <a:ext cx="1096112" cy="997294"/>
      </dsp:txXfrm>
    </dsp:sp>
    <dsp:sp modelId="{3C2DB6A6-6481-4E7E-83FA-0942DA84C8C9}">
      <dsp:nvSpPr>
        <dsp:cNvPr id="0" name=""/>
        <dsp:cNvSpPr/>
      </dsp:nvSpPr>
      <dsp:spPr>
        <a:xfrm rot="5400000">
          <a:off x="4116886" y="852663"/>
          <a:ext cx="1470041" cy="155011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Внешнее развитие</a:t>
          </a:r>
          <a:endParaRPr lang="ru-RU" sz="1400" kern="1200" dirty="0"/>
        </a:p>
      </dsp:txBody>
      <dsp:txXfrm rot="-5400000">
        <a:off x="4076849" y="1323266"/>
        <a:ext cx="1096098" cy="1039476"/>
      </dsp:txXfrm>
    </dsp:sp>
    <dsp:sp modelId="{B311E17D-5AAC-4F33-8642-534B3DA2529B}">
      <dsp:nvSpPr>
        <dsp:cNvPr id="0" name=""/>
        <dsp:cNvSpPr/>
      </dsp:nvSpPr>
      <dsp:spPr>
        <a:xfrm rot="10800000">
          <a:off x="4008767" y="2332855"/>
          <a:ext cx="1618198" cy="147846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объекты строительства</a:t>
          </a:r>
          <a:endParaRPr lang="ru-RU" sz="1400" kern="1200" dirty="0"/>
        </a:p>
      </dsp:txBody>
      <dsp:txXfrm rot="10800000">
        <a:off x="4008767" y="2332855"/>
        <a:ext cx="1144239" cy="1045435"/>
      </dsp:txXfrm>
    </dsp:sp>
    <dsp:sp modelId="{D1F7D5E1-0D7E-4882-9C62-AA0A45CA9FFD}">
      <dsp:nvSpPr>
        <dsp:cNvPr id="0" name=""/>
        <dsp:cNvSpPr/>
      </dsp:nvSpPr>
      <dsp:spPr>
        <a:xfrm rot="16200000">
          <a:off x="2566467" y="2258728"/>
          <a:ext cx="1478448" cy="155013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инфраструктурные решения</a:t>
          </a:r>
          <a:endParaRPr lang="ru-RU" sz="1400" kern="1200" dirty="0"/>
        </a:p>
      </dsp:txBody>
      <dsp:txXfrm rot="5400000">
        <a:off x="2984648" y="2294572"/>
        <a:ext cx="1096112" cy="1045421"/>
      </dsp:txXfrm>
    </dsp:sp>
    <dsp:sp modelId="{A86870DA-82B9-47ED-921C-1B5F58F2753D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C4A74-201F-4474-96D4-E62F05121716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20BB-93FC-411E-B407-A64071109CDE}">
      <dsp:nvSpPr>
        <dsp:cNvPr id="0" name=""/>
        <dsp:cNvSpPr/>
      </dsp:nvSpPr>
      <dsp:spPr>
        <a:xfrm rot="5400000">
          <a:off x="383010" y="1816144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47DCE-3C58-4A4C-A8AD-8C0D40F746D7}">
      <dsp:nvSpPr>
        <dsp:cNvPr id="0" name=""/>
        <dsp:cNvSpPr/>
      </dsp:nvSpPr>
      <dsp:spPr>
        <a:xfrm>
          <a:off x="226366" y="2404865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Биобанк и институт молекулярной биологии и генетики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Биомаркеры</a:t>
          </a:r>
          <a:endParaRPr lang="ru-RU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Клеточные линии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Биоинформатика</a:t>
          </a:r>
          <a:endParaRPr lang="ru-RU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OMICs </a:t>
          </a:r>
          <a:r>
            <a:rPr lang="ru-RU" sz="1100" kern="1200" dirty="0" smtClean="0"/>
            <a:t>технологии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Мишени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Моделирование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Редактирование генома</a:t>
          </a:r>
          <a:endParaRPr lang="ru-RU" sz="1100" kern="1200" dirty="0"/>
        </a:p>
      </dsp:txBody>
      <dsp:txXfrm>
        <a:off x="226366" y="2404865"/>
        <a:ext cx="1719530" cy="1507269"/>
      </dsp:txXfrm>
    </dsp:sp>
    <dsp:sp modelId="{CFAD96E3-16FE-4A41-A335-E60BC1FED539}">
      <dsp:nvSpPr>
        <dsp:cNvPr id="0" name=""/>
        <dsp:cNvSpPr/>
      </dsp:nvSpPr>
      <dsp:spPr>
        <a:xfrm>
          <a:off x="1587032" y="1675922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B4FC-1C15-40A7-98CC-4FB11FDCDA04}">
      <dsp:nvSpPr>
        <dsp:cNvPr id="0" name=""/>
        <dsp:cNvSpPr/>
      </dsp:nvSpPr>
      <dsp:spPr>
        <a:xfrm rot="5400000">
          <a:off x="2488051" y="1295250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8165B-902A-4BC3-8BCB-A498CAE5083E}">
      <dsp:nvSpPr>
        <dsp:cNvPr id="0" name=""/>
        <dsp:cNvSpPr/>
      </dsp:nvSpPr>
      <dsp:spPr>
        <a:xfrm>
          <a:off x="2296983" y="1864330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Институт экспериментальной медицины с ЦДТИ: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Тестирование лекарств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Биомодели</a:t>
          </a:r>
          <a:endParaRPr lang="ru-RU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Тестирование материалов и технологий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Экспериментальная хирургия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Математическое моделирование</a:t>
          </a:r>
          <a:endParaRPr lang="ru-RU" sz="1100" kern="1200" dirty="0"/>
        </a:p>
      </dsp:txBody>
      <dsp:txXfrm>
        <a:off x="2296983" y="1864330"/>
        <a:ext cx="1719530" cy="1507269"/>
      </dsp:txXfrm>
    </dsp:sp>
    <dsp:sp modelId="{D54A44F1-1D52-4F8E-9295-A0F0392F63B4}">
      <dsp:nvSpPr>
        <dsp:cNvPr id="0" name=""/>
        <dsp:cNvSpPr/>
      </dsp:nvSpPr>
      <dsp:spPr>
        <a:xfrm>
          <a:off x="3692074" y="1155027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3AA2E-4C67-44BA-851D-8F683EED2088}">
      <dsp:nvSpPr>
        <dsp:cNvPr id="0" name=""/>
        <dsp:cNvSpPr/>
      </dsp:nvSpPr>
      <dsp:spPr>
        <a:xfrm rot="5400000">
          <a:off x="4593093" y="774355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547D-1025-409B-9420-B4E3D8B2209C}">
      <dsp:nvSpPr>
        <dsp:cNvPr id="0" name=""/>
        <dsp:cNvSpPr/>
      </dsp:nvSpPr>
      <dsp:spPr>
        <a:xfrm>
          <a:off x="4402024" y="1343436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Клинический процесс и клинические научны институты и лаборатории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Медицинская информационная система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Банки изображений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СППР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Моделирование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и аналитика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Клинические исследования и апробации</a:t>
          </a:r>
          <a:endParaRPr lang="ru-RU" sz="1100" kern="1200" dirty="0"/>
        </a:p>
      </dsp:txBody>
      <dsp:txXfrm>
        <a:off x="4402024" y="1343436"/>
        <a:ext cx="1719530" cy="1507269"/>
      </dsp:txXfrm>
    </dsp:sp>
    <dsp:sp modelId="{0D37A65A-1CB6-4C56-BBE6-D0C553386C76}">
      <dsp:nvSpPr>
        <dsp:cNvPr id="0" name=""/>
        <dsp:cNvSpPr/>
      </dsp:nvSpPr>
      <dsp:spPr>
        <a:xfrm>
          <a:off x="5797115" y="634133"/>
          <a:ext cx="324439" cy="3244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0DD09-09AE-4CF4-8E4B-4BC8C6584765}">
      <dsp:nvSpPr>
        <dsp:cNvPr id="0" name=""/>
        <dsp:cNvSpPr/>
      </dsp:nvSpPr>
      <dsp:spPr>
        <a:xfrm rot="5400000">
          <a:off x="6698134" y="253461"/>
          <a:ext cx="1144638" cy="19046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FF7DE-2500-42A1-A54A-5F2B85F5A5EC}">
      <dsp:nvSpPr>
        <dsp:cNvPr id="0" name=""/>
        <dsp:cNvSpPr/>
      </dsp:nvSpPr>
      <dsp:spPr>
        <a:xfrm>
          <a:off x="6507066" y="822541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Внедрение  и анализ исходов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Телемедицинские технологии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Value-based </a:t>
          </a:r>
          <a:r>
            <a:rPr lang="ru-RU" sz="1100" kern="1200" dirty="0" smtClean="0"/>
            <a:t>медицина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Тиражирование технологий другие учреждения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507066" y="822541"/>
        <a:ext cx="1719530" cy="1507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42E3E-7906-44C9-AE65-0F0A88BEA723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МИС с функциями СППР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Автоматизированный учет, в том числе персонифицированный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Электронные склады, аптеки, лаборатории, хранилища изображений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Мониторинг движения пациентов и персонала, управление потоками и  прогнозирование</a:t>
          </a:r>
          <a:endParaRPr lang="ru-RU" sz="1300" kern="1200" dirty="0"/>
        </a:p>
      </dsp:txBody>
      <dsp:txXfrm>
        <a:off x="3291839" y="269889"/>
        <a:ext cx="4129750" cy="1616020"/>
      </dsp:txXfrm>
    </dsp:sp>
    <dsp:sp modelId="{D617FC9F-EBF2-42F0-AB1C-1CB70261761E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Инфраструктура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Smart hospital</a:t>
          </a:r>
          <a:endParaRPr lang="ru-RU" sz="3100" kern="1200" dirty="0"/>
        </a:p>
      </dsp:txBody>
      <dsp:txXfrm>
        <a:off x="105183" y="105735"/>
        <a:ext cx="3081474" cy="1944328"/>
      </dsp:txXfrm>
    </dsp:sp>
    <dsp:sp modelId="{A635F45B-C9A1-4AFF-8C72-128C36B17328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Автоматизированный анализ качества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 smtClean="0"/>
            <a:t>Этапность</a:t>
          </a:r>
          <a:r>
            <a:rPr lang="ru-RU" sz="1300" kern="1200" dirty="0" smtClean="0"/>
            <a:t> помощи и обратная связь с пациентом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Персонализированный анализ эффективности и затрат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Самообучающиеся СППР – анализ «похожих случаев», технологии моделирование сценариев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smtClean="0"/>
            <a:t>Автоматизация процессов повышения квалификации персонала. </a:t>
          </a:r>
          <a:r>
            <a:rPr lang="ru-RU" sz="1300" kern="1200" dirty="0" err="1" smtClean="0"/>
            <a:t>Чеклисты</a:t>
          </a:r>
          <a:r>
            <a:rPr lang="ru-RU" sz="1300" kern="1200" dirty="0" smtClean="0"/>
            <a:t>, анализ причин ошибок, тренинг, изменение </a:t>
          </a:r>
          <a:r>
            <a:rPr lang="ru-RU" sz="1300" kern="1200" dirty="0" err="1" smtClean="0"/>
            <a:t>чеклистов</a:t>
          </a:r>
          <a:endParaRPr lang="ru-RU" sz="1300" kern="1200" dirty="0"/>
        </a:p>
      </dsp:txBody>
      <dsp:txXfrm>
        <a:off x="3291839" y="2640053"/>
        <a:ext cx="4129750" cy="1616020"/>
      </dsp:txXfrm>
    </dsp:sp>
    <dsp:sp modelId="{46AF0CF2-179F-425C-8797-78FF9D5806A8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Медицинская помощь – </a:t>
          </a:r>
          <a:r>
            <a:rPr lang="en-US" sz="3100" kern="1200" dirty="0" smtClean="0"/>
            <a:t>value-based hospital</a:t>
          </a:r>
          <a:endParaRPr lang="ru-RU" sz="3100" kern="1200" dirty="0"/>
        </a:p>
      </dsp:txBody>
      <dsp:txXfrm>
        <a:off x="105183" y="2475899"/>
        <a:ext cx="308147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0B813-1404-A042-B8EF-62D72FD08D9B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D8E01-9AEB-4C42-8CD2-D934D001B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2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09575">
              <a:buClr>
                <a:srgbClr val="000000"/>
              </a:buClr>
            </a:pPr>
            <a:endParaRPr lang="en-US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6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87475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1387475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1387475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1387475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1387475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3874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59E2E35-9EC4-7C47-94FA-4AD1A2FBAFCF}" type="slidenum">
              <a:rPr lang="ru-RU" altLang="en-US" b="0"/>
              <a:pPr/>
              <a:t>10</a:t>
            </a:fld>
            <a:endParaRPr lang="ru-RU" altLang="en-US" b="0"/>
          </a:p>
        </p:txBody>
      </p:sp>
    </p:spTree>
    <p:extLst>
      <p:ext uri="{BB962C8B-B14F-4D97-AF65-F5344CB8AC3E}">
        <p14:creationId xmlns:p14="http://schemas.microsoft.com/office/powerpoint/2010/main" val="44279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D35EB2-75EA-4CB7-B284-D63226408E4A}" type="slidenum">
              <a:rPr lang="ru-RU"/>
              <a:pPr/>
              <a:t>16</a:t>
            </a:fld>
            <a:endParaRPr lang="ru-R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909" y="748597"/>
            <a:ext cx="5389344" cy="36903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62533" y="4677273"/>
            <a:ext cx="6101874" cy="44301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8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6F1326-F286-40DF-A83C-D6ABA7D10066}" type="slidenum">
              <a:rPr lang="ru-RU"/>
              <a:pPr/>
              <a:t>17</a:t>
            </a:fld>
            <a:endParaRPr 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317288" y="9354543"/>
            <a:ext cx="3309654" cy="49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3C9A1358-3BB3-4BEF-A42A-0652525FF34F}" type="slidenum">
              <a:rPr lang="ru-RU" sz="1400"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17</a:t>
            </a:fld>
            <a:endParaRPr lang="ru-RU" sz="1400">
              <a:latin typeface="Times New Roman" pitchFamily="16" charset="0"/>
            </a:endParaRPr>
          </a:p>
        </p:txBody>
      </p:sp>
      <p:sp>
        <p:nvSpPr>
          <p:cNvPr id="21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602" cy="1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40362"/>
            <a:ext cx="1602" cy="2807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ru-RU" sz="2000"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32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6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3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7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5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3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0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4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FBFA-347E-45B3-A6FD-55C038A6F4C3}" type="datetimeFigureOut">
              <a:rPr lang="ru-RU" smtClean="0"/>
              <a:t>11.04.17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76B97-13C6-414E-893B-8571E17C2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Изображение 1" descr="Almazov Cent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69" y="168873"/>
            <a:ext cx="6104654" cy="38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4077" y="4077072"/>
            <a:ext cx="8564438" cy="14707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sz="4000" dirty="0">
              <a:solidFill>
                <a:srgbClr val="000090"/>
              </a:solidFill>
              <a:latin typeface="Cumbria"/>
              <a:cs typeface="Cumbria"/>
            </a:endParaRPr>
          </a:p>
        </p:txBody>
      </p:sp>
      <p:sp>
        <p:nvSpPr>
          <p:cNvPr id="16388" name="Подзаголовок 2"/>
          <p:cNvSpPr txBox="1">
            <a:spLocks/>
          </p:cNvSpPr>
          <p:nvPr/>
        </p:nvSpPr>
        <p:spPr bwMode="auto">
          <a:xfrm>
            <a:off x="683568" y="4037254"/>
            <a:ext cx="8208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solidFill>
                  <a:srgbClr val="002060"/>
                </a:solidFill>
              </a:rPr>
              <a:t>Медицинский исследовательский центр 21 века: </a:t>
            </a:r>
            <a:r>
              <a:rPr lang="ru-RU" sz="2800" dirty="0" smtClean="0">
                <a:solidFill>
                  <a:srgbClr val="002060"/>
                </a:solidFill>
              </a:rPr>
              <a:t>структура, </a:t>
            </a:r>
            <a:r>
              <a:rPr lang="ru-RU" sz="2800" dirty="0">
                <a:solidFill>
                  <a:srgbClr val="002060"/>
                </a:solidFill>
              </a:rPr>
              <a:t>эффективность, </a:t>
            </a:r>
            <a:r>
              <a:rPr lang="ru-RU" sz="2800" dirty="0" smtClean="0">
                <a:solidFill>
                  <a:srgbClr val="002060"/>
                </a:solidFill>
              </a:rPr>
              <a:t>кадры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dirty="0" err="1" smtClean="0">
                <a:latin typeface="Calibri" charset="0"/>
              </a:rPr>
              <a:t>Е.В.Шляхто</a:t>
            </a:r>
            <a:endParaRPr lang="ru-RU" sz="2800" dirty="0" smtClean="0">
              <a:latin typeface="Calibri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dirty="0" smtClean="0">
                <a:latin typeface="Calibri" charset="0"/>
              </a:rPr>
              <a:t>12 апреля 2017г.</a:t>
            </a:r>
            <a:endParaRPr lang="ru-RU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Скругленный прямоугольник 5"/>
          <p:cNvSpPr>
            <a:spLocks noChangeArrowheads="1"/>
          </p:cNvSpPr>
          <p:nvPr/>
        </p:nvSpPr>
        <p:spPr bwMode="auto">
          <a:xfrm>
            <a:off x="179388" y="881065"/>
            <a:ext cx="2500312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 </a:t>
            </a:r>
            <a:r>
              <a:rPr kumimoji="0" lang="ru-RU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этап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Непосредственное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оказание ВМП</a:t>
            </a:r>
          </a:p>
        </p:txBody>
      </p:sp>
      <p:sp>
        <p:nvSpPr>
          <p:cNvPr id="41988" name="Скругленный прямоугольник 6"/>
          <p:cNvSpPr>
            <a:spLocks noChangeArrowheads="1"/>
          </p:cNvSpPr>
          <p:nvPr/>
        </p:nvSpPr>
        <p:spPr bwMode="auto">
          <a:xfrm>
            <a:off x="3258947" y="799803"/>
            <a:ext cx="2428875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II </a:t>
            </a:r>
            <a:r>
              <a:rPr kumimoji="0" lang="ru-RU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этап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Ранняя стационарная реабилитация</a:t>
            </a:r>
          </a:p>
        </p:txBody>
      </p:sp>
      <p:sp>
        <p:nvSpPr>
          <p:cNvPr id="57347" name="Скругленный прямоугольник 8"/>
          <p:cNvSpPr>
            <a:spLocks noChangeArrowheads="1"/>
          </p:cNvSpPr>
          <p:nvPr/>
        </p:nvSpPr>
        <p:spPr bwMode="auto">
          <a:xfrm>
            <a:off x="6307139" y="881065"/>
            <a:ext cx="2587625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8FA7A8"/>
            </a:solidFill>
            <a:prstDash val="dash"/>
            <a:round/>
            <a:headEnd/>
            <a:tailEnd/>
          </a:ln>
        </p:spPr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1400" dirty="0">
                <a:solidFill>
                  <a:srgbClr val="000000"/>
                </a:solidFill>
                <a:ea typeface="Tahoma" charset="0"/>
                <a:cs typeface="Tahoma" charset="0"/>
              </a:rPr>
              <a:t>III </a:t>
            </a:r>
            <a:r>
              <a:rPr kumimoji="0" lang="ru-RU" altLang="en-US" sz="1400" dirty="0">
                <a:solidFill>
                  <a:srgbClr val="000000"/>
                </a:solidFill>
                <a:ea typeface="Tahoma" charset="0"/>
                <a:cs typeface="Tahoma" charset="0"/>
              </a:rPr>
              <a:t>этап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400" dirty="0">
                <a:solidFill>
                  <a:srgbClr val="000000"/>
                </a:solidFill>
                <a:ea typeface="Tahoma" charset="0"/>
                <a:cs typeface="Tahoma" charset="0"/>
              </a:rPr>
              <a:t>Санаторная реабилитация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51250" y="881038"/>
            <a:ext cx="479425" cy="541338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28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6"/>
            <p:cNvSpPr/>
            <p:nvPr/>
          </p:nvSpPr>
          <p:spPr>
            <a:xfrm>
              <a:off x="3529870" y="60148"/>
              <a:ext cx="207712" cy="1813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51645" y="881038"/>
            <a:ext cx="484188" cy="541338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31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26"/>
            <p:cNvSpPr/>
            <p:nvPr/>
          </p:nvSpPr>
          <p:spPr>
            <a:xfrm>
              <a:off x="3529870" y="60148"/>
              <a:ext cx="208607" cy="1813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1992" name="Скругленный прямоугольник 32"/>
          <p:cNvSpPr>
            <a:spLocks noChangeArrowheads="1"/>
          </p:cNvSpPr>
          <p:nvPr/>
        </p:nvSpPr>
        <p:spPr bwMode="auto">
          <a:xfrm>
            <a:off x="179388" y="2217738"/>
            <a:ext cx="2500312" cy="2214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1700" b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1993" name="Скругленный прямоугольник 33"/>
          <p:cNvSpPr>
            <a:spLocks noChangeArrowheads="1"/>
          </p:cNvSpPr>
          <p:nvPr/>
        </p:nvSpPr>
        <p:spPr bwMode="auto">
          <a:xfrm>
            <a:off x="3251200" y="2217738"/>
            <a:ext cx="2501900" cy="2214562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1700" b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51250" y="3004160"/>
            <a:ext cx="479425" cy="542925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37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26"/>
            <p:cNvSpPr/>
            <p:nvPr/>
          </p:nvSpPr>
          <p:spPr>
            <a:xfrm>
              <a:off x="3529870" y="59972"/>
              <a:ext cx="207712" cy="181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823084" y="3004160"/>
            <a:ext cx="484187" cy="542925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40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26"/>
            <p:cNvSpPr/>
            <p:nvPr/>
          </p:nvSpPr>
          <p:spPr>
            <a:xfrm>
              <a:off x="3529870" y="59972"/>
              <a:ext cx="208607" cy="181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7354" name="Line 24"/>
          <p:cNvSpPr>
            <a:spLocks noChangeShapeType="1"/>
          </p:cNvSpPr>
          <p:nvPr/>
        </p:nvSpPr>
        <p:spPr bwMode="auto">
          <a:xfrm>
            <a:off x="5919789" y="881065"/>
            <a:ext cx="46037" cy="5781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AutoShape 13"/>
          <p:cNvSpPr>
            <a:spLocks noChangeArrowheads="1"/>
          </p:cNvSpPr>
          <p:nvPr/>
        </p:nvSpPr>
        <p:spPr bwMode="auto">
          <a:xfrm>
            <a:off x="179388" y="60325"/>
            <a:ext cx="8572500" cy="704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220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7356" name="Rectangle 2"/>
          <p:cNvSpPr txBox="1">
            <a:spLocks noChangeArrowheads="1"/>
          </p:cNvSpPr>
          <p:nvPr/>
        </p:nvSpPr>
        <p:spPr bwMode="auto">
          <a:xfrm>
            <a:off x="179388" y="95646"/>
            <a:ext cx="9145139" cy="4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06" tIns="49053" rIns="98106" bIns="49053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2800" dirty="0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Этапы  оказания </a:t>
            </a:r>
            <a:r>
              <a:rPr kumimoji="0" lang="ru-RU" altLang="en-US" sz="2800" dirty="0" smtClean="0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медицинской </a:t>
            </a:r>
            <a:r>
              <a:rPr kumimoji="0" lang="ru-RU" altLang="en-US" sz="2800" dirty="0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помощи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304286" cy="15970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57359" name="TextBox 11"/>
          <p:cNvSpPr txBox="1">
            <a:spLocks noChangeArrowheads="1"/>
          </p:cNvSpPr>
          <p:nvPr/>
        </p:nvSpPr>
        <p:spPr bwMode="auto">
          <a:xfrm>
            <a:off x="418224" y="3884590"/>
            <a:ext cx="202263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 smtClean="0">
                <a:solidFill>
                  <a:srgbClr val="0070C0"/>
                </a:solidFill>
              </a:rPr>
              <a:t>Главный Клинический комплекс (КК + ЛРК № 2) </a:t>
            </a:r>
            <a:endParaRPr kumimoji="0" lang="ru-RU" altLang="en-US" sz="1200" dirty="0">
              <a:solidFill>
                <a:srgbClr val="0070C0"/>
              </a:solidFill>
            </a:endParaRPr>
          </a:p>
        </p:txBody>
      </p:sp>
      <p:sp>
        <p:nvSpPr>
          <p:cNvPr id="57360" name="TextBox 28"/>
          <p:cNvSpPr txBox="1">
            <a:spLocks noChangeArrowheads="1"/>
          </p:cNvSpPr>
          <p:nvPr/>
        </p:nvSpPr>
        <p:spPr bwMode="auto">
          <a:xfrm>
            <a:off x="6251576" y="3717927"/>
            <a:ext cx="2786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>
                <a:solidFill>
                  <a:srgbClr val="0070C0"/>
                </a:solidFill>
              </a:rPr>
              <a:t>Санаторно-реабилитационный  комплекс  г.Зеленогорск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>
                <a:solidFill>
                  <a:srgbClr val="0070C0"/>
                </a:solidFill>
              </a:rPr>
              <a:t>Перспективное строительство</a:t>
            </a:r>
          </a:p>
        </p:txBody>
      </p:sp>
      <p:pic>
        <p:nvPicPr>
          <p:cNvPr id="42" name="Рисунок 41" descr="DSC_04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1316" y="2218340"/>
            <a:ext cx="2500330" cy="1666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57362" name="TextBox 23"/>
          <p:cNvSpPr txBox="1">
            <a:spLocks noChangeArrowheads="1"/>
          </p:cNvSpPr>
          <p:nvPr/>
        </p:nvSpPr>
        <p:spPr bwMode="auto">
          <a:xfrm>
            <a:off x="3419872" y="3796298"/>
            <a:ext cx="203598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>
                <a:solidFill>
                  <a:srgbClr val="0070C0"/>
                </a:solidFill>
              </a:rPr>
              <a:t>Лечебно-реабилитационный </a:t>
            </a:r>
            <a:r>
              <a:rPr kumimoji="0" lang="ru-RU" altLang="en-US" sz="1200" dirty="0" smtClean="0">
                <a:solidFill>
                  <a:srgbClr val="0070C0"/>
                </a:solidFill>
              </a:rPr>
              <a:t>комплекс № 1  </a:t>
            </a:r>
            <a:endParaRPr kumimoji="0" lang="ru-RU" altLang="en-US" sz="12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9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3" name="Скругленный прямоугольник 32"/>
          <p:cNvSpPr>
            <a:spLocks noChangeArrowheads="1"/>
          </p:cNvSpPr>
          <p:nvPr/>
        </p:nvSpPr>
        <p:spPr bwMode="auto">
          <a:xfrm>
            <a:off x="179388" y="4903788"/>
            <a:ext cx="2571750" cy="1928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1700" b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9482" y="4832750"/>
            <a:ext cx="2610997" cy="135732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57365" name="TextBox 25"/>
          <p:cNvSpPr txBox="1">
            <a:spLocks noChangeArrowheads="1"/>
          </p:cNvSpPr>
          <p:nvPr/>
        </p:nvSpPr>
        <p:spPr bwMode="auto">
          <a:xfrm>
            <a:off x="488207" y="6351711"/>
            <a:ext cx="192355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>
                <a:solidFill>
                  <a:srgbClr val="0070C0"/>
                </a:solidFill>
              </a:rPr>
              <a:t>П</a:t>
            </a:r>
            <a:r>
              <a:rPr kumimoji="0" lang="ru-RU" altLang="en-US" sz="1200" dirty="0" smtClean="0">
                <a:solidFill>
                  <a:srgbClr val="0070C0"/>
                </a:solidFill>
              </a:rPr>
              <a:t>еринатальный </a:t>
            </a:r>
            <a:r>
              <a:rPr kumimoji="0" lang="ru-RU" altLang="en-US" sz="1200" dirty="0">
                <a:solidFill>
                  <a:srgbClr val="0070C0"/>
                </a:solidFill>
              </a:rPr>
              <a:t>центр </a:t>
            </a:r>
            <a:r>
              <a:rPr kumimoji="0" lang="ru-RU" altLang="en-US" sz="1200" dirty="0" smtClean="0">
                <a:solidFill>
                  <a:srgbClr val="0070C0"/>
                </a:solidFill>
              </a:rPr>
              <a:t>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en-US" sz="1200" dirty="0">
              <a:solidFill>
                <a:srgbClr val="0070C0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22688" y="5618568"/>
            <a:ext cx="357187" cy="542925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43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26"/>
            <p:cNvSpPr/>
            <p:nvPr/>
          </p:nvSpPr>
          <p:spPr>
            <a:xfrm>
              <a:off x="3529870" y="59972"/>
              <a:ext cx="207106" cy="181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5" name="Скругленный прямоугольник 33"/>
          <p:cNvSpPr>
            <a:spLocks noChangeArrowheads="1"/>
          </p:cNvSpPr>
          <p:nvPr/>
        </p:nvSpPr>
        <p:spPr bwMode="auto">
          <a:xfrm>
            <a:off x="3179764" y="4903788"/>
            <a:ext cx="2643187" cy="1928812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106" tIns="49053" rIns="98106" bIns="49053" anchor="ctr"/>
          <a:lstStyle>
            <a:lvl1pPr defTabSz="9810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en-US" sz="1600" b="0" dirty="0" smtClean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en-US" sz="160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en-US" sz="1600" b="0" dirty="0" smtClean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en-US" sz="160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1600" b="0" dirty="0">
              <a:solidFill>
                <a:srgbClr val="00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6" name="Рисунок 45" descr="DSC025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5053" y="4801985"/>
            <a:ext cx="2658031" cy="14244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softEdge rad="112500"/>
          </a:effectLst>
        </p:spPr>
      </p:pic>
      <p:sp>
        <p:nvSpPr>
          <p:cNvPr id="57369" name="TextBox 26"/>
          <p:cNvSpPr txBox="1">
            <a:spLocks noChangeArrowheads="1"/>
          </p:cNvSpPr>
          <p:nvPr/>
        </p:nvSpPr>
        <p:spPr bwMode="auto">
          <a:xfrm>
            <a:off x="3209451" y="6114043"/>
            <a:ext cx="258638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 smtClean="0">
                <a:solidFill>
                  <a:srgbClr val="0070C0"/>
                </a:solidFill>
              </a:rPr>
              <a:t>Детский ЛРК.</a:t>
            </a:r>
            <a:endParaRPr kumimoji="0" lang="ru-RU" altLang="en-US" sz="12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9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9" name="Рисунок 2" descr="2 cam3var2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9381" y="4573147"/>
            <a:ext cx="2143140" cy="15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71" name="TextBox 26"/>
          <p:cNvSpPr txBox="1">
            <a:spLocks noChangeArrowheads="1"/>
          </p:cNvSpPr>
          <p:nvPr/>
        </p:nvSpPr>
        <p:spPr bwMode="auto">
          <a:xfrm>
            <a:off x="6251576" y="5979347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>
                <a:solidFill>
                  <a:srgbClr val="0070C0"/>
                </a:solidFill>
              </a:rPr>
              <a:t>Санаторно-реабилитационный комплекс  г. Зеленогорск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en-US" sz="1200" dirty="0">
                <a:solidFill>
                  <a:srgbClr val="0070C0"/>
                </a:solidFill>
              </a:rPr>
              <a:t>Перспективное строительство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894521" y="5618568"/>
            <a:ext cx="388938" cy="542925"/>
            <a:chOff x="3529870" y="0"/>
            <a:chExt cx="298710" cy="301624"/>
          </a:xfrm>
          <a:solidFill>
            <a:srgbClr val="C0504D"/>
          </a:solidFill>
        </p:grpSpPr>
        <p:sp>
          <p:nvSpPr>
            <p:cNvPr id="52" name="AutoShape 25"/>
            <p:cNvSpPr/>
            <p:nvPr/>
          </p:nvSpPr>
          <p:spPr>
            <a:xfrm>
              <a:off x="3529870" y="0"/>
              <a:ext cx="298710" cy="30162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angle 26"/>
            <p:cNvSpPr/>
            <p:nvPr/>
          </p:nvSpPr>
          <p:spPr>
            <a:xfrm>
              <a:off x="3529870" y="59972"/>
              <a:ext cx="208488" cy="181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617538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b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7373" name="TextBox 56"/>
          <p:cNvSpPr txBox="1">
            <a:spLocks noChangeArrowheads="1"/>
          </p:cNvSpPr>
          <p:nvPr/>
        </p:nvSpPr>
        <p:spPr bwMode="auto">
          <a:xfrm>
            <a:off x="3165053" y="1772816"/>
            <a:ext cx="2487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en-US" sz="1800" dirty="0" smtClean="0">
                <a:solidFill>
                  <a:srgbClr val="00009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Взрослое </a:t>
            </a:r>
            <a:r>
              <a:rPr kumimoji="0" lang="ru-RU" altLang="en-US" sz="1800" dirty="0">
                <a:solidFill>
                  <a:srgbClr val="00009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население</a:t>
            </a:r>
          </a:p>
        </p:txBody>
      </p:sp>
      <p:sp>
        <p:nvSpPr>
          <p:cNvPr id="57374" name="TextBox 57"/>
          <p:cNvSpPr txBox="1">
            <a:spLocks noChangeArrowheads="1"/>
          </p:cNvSpPr>
          <p:nvPr/>
        </p:nvSpPr>
        <p:spPr bwMode="auto">
          <a:xfrm>
            <a:off x="2794800" y="4463844"/>
            <a:ext cx="328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en-US" sz="1800" dirty="0" smtClean="0">
                <a:solidFill>
                  <a:srgbClr val="000090"/>
                </a:solidFill>
                <a:latin typeface="+mj-lt"/>
                <a:ea typeface="Times New Roman" charset="0"/>
                <a:cs typeface="Times New Roman" charset="0"/>
              </a:rPr>
              <a:t>       Новорождённые </a:t>
            </a:r>
            <a:r>
              <a:rPr kumimoji="0" lang="ru-RU" altLang="en-US" sz="1800" dirty="0">
                <a:solidFill>
                  <a:srgbClr val="000090"/>
                </a:solidFill>
                <a:latin typeface="+mj-lt"/>
                <a:ea typeface="Times New Roman" charset="0"/>
                <a:cs typeface="Times New Roman" charset="0"/>
              </a:rPr>
              <a:t>и дети</a:t>
            </a:r>
          </a:p>
        </p:txBody>
      </p:sp>
      <p:pic>
        <p:nvPicPr>
          <p:cNvPr id="47" name="Рисунок 2" descr="2 cam3var2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6970" y="2240302"/>
            <a:ext cx="2143140" cy="1520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0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6535" t="13315" r="24243" b="20507"/>
          <a:stretch/>
        </p:blipFill>
        <p:spPr bwMode="auto">
          <a:xfrm>
            <a:off x="227671" y="2180497"/>
            <a:ext cx="1952588" cy="25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l="15346" t="16348" r="18695" b="12956"/>
          <a:stretch/>
        </p:blipFill>
        <p:spPr bwMode="auto">
          <a:xfrm>
            <a:off x="223313" y="4154272"/>
            <a:ext cx="1942006" cy="20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1955"/>
          <a:stretch/>
        </p:blipFill>
        <p:spPr bwMode="auto">
          <a:xfrm>
            <a:off x="5359670" y="4729074"/>
            <a:ext cx="2001425" cy="19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РАБОЧАЯ\МОИ РИСУНКИ\ГИДРОЦЕФАЛИЯ\FETAL SURGERY ХОЛИМЕНКОВА (ЦЕФАЛОЦЕНТЕЗ)\Холименкова\IMG_20160425_154928.jpg"/>
          <p:cNvPicPr>
            <a:picLocks noChangeAspect="1" noChangeArrowheads="1"/>
          </p:cNvPicPr>
          <p:nvPr/>
        </p:nvPicPr>
        <p:blipFill>
          <a:blip r:embed="rId5" cstate="print"/>
          <a:srcRect l="17664" r="17664"/>
          <a:stretch>
            <a:fillRect/>
          </a:stretch>
        </p:blipFill>
        <p:spPr bwMode="auto">
          <a:xfrm>
            <a:off x="2215987" y="3238583"/>
            <a:ext cx="2581613" cy="2781434"/>
          </a:xfrm>
          <a:prstGeom prst="rect">
            <a:avLst/>
          </a:prstGeom>
          <a:noFill/>
        </p:spPr>
      </p:pic>
      <p:pic>
        <p:nvPicPr>
          <p:cNvPr id="11" name="Picture 3" descr="C:\Users\Alpha\Pictures\Рисунок1.jpg"/>
          <p:cNvPicPr>
            <a:picLocks noChangeAspect="1" noChangeArrowheads="1"/>
          </p:cNvPicPr>
          <p:nvPr/>
        </p:nvPicPr>
        <p:blipFill rotWithShape="1">
          <a:blip r:embed="rId6" cstate="print"/>
          <a:srcRect l="2696" t="52637" r="50129" b="11339"/>
          <a:stretch/>
        </p:blipFill>
        <p:spPr bwMode="auto">
          <a:xfrm>
            <a:off x="5930862" y="3238583"/>
            <a:ext cx="3068686" cy="14904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3313" y="869359"/>
            <a:ext cx="87718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Цефалоцентез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внутриутробная процедура, направленная на уменьшение гидроцефалии и окружности головы плода, путем пункционного дренирования СМЖ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255" y="1528910"/>
            <a:ext cx="87612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У ребенка </a:t>
            </a:r>
            <a:r>
              <a:rPr lang="ru-RU" dirty="0" smtClean="0"/>
              <a:t>Х. </a:t>
            </a:r>
            <a:r>
              <a:rPr lang="ru-RU" dirty="0" err="1" smtClean="0"/>
              <a:t>пренатально</a:t>
            </a:r>
            <a:r>
              <a:rPr lang="ru-RU" dirty="0" smtClean="0"/>
              <a:t> </a:t>
            </a:r>
            <a:r>
              <a:rPr lang="ru-RU" dirty="0"/>
              <a:t>диагностированы множественные </a:t>
            </a:r>
            <a:r>
              <a:rPr lang="ru-RU" dirty="0" smtClean="0"/>
              <a:t>врожденные пороки развития: прогрессирующая гидроцефалия</a:t>
            </a:r>
            <a:r>
              <a:rPr lang="ru-RU" dirty="0"/>
              <a:t>, </a:t>
            </a:r>
            <a:r>
              <a:rPr lang="ru-RU" dirty="0" smtClean="0"/>
              <a:t>левосторонняя диафрагмальная грыжа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80259" y="2179412"/>
            <a:ext cx="6819289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39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нед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роведена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нутриутробная процедура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цефалоцентеза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ыполнена пункция правого бокового желудочка головного мозга плода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ru-RU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Родоразрешение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методом Кесарева сечения. </a:t>
            </a:r>
            <a:endParaRPr lang="ru-RU" sz="14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ru-RU" sz="14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3 сутки после рождения оперирована по поводу диафрагмальной грыжи. Через 1 месяц -  выполнена </a:t>
            </a:r>
            <a:r>
              <a:rPr lang="ru-RU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ликворо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-шунтирующая операция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255" y="6176051"/>
            <a:ext cx="19420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МРТ плода: выраженная </a:t>
            </a:r>
            <a:r>
              <a:rPr lang="ru-RU" sz="1200" dirty="0" err="1" smtClean="0">
                <a:solidFill>
                  <a:schemeClr val="tx2"/>
                </a:solidFill>
              </a:rPr>
              <a:t>вентрикуломегалия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6360" y="6020019"/>
            <a:ext cx="29518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Фото во время операции: под контролем УЗИ проводится пункция переднего рога правого бокового желудочка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3880" y="4727357"/>
            <a:ext cx="17356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Фото ребенка и КТ головного мозга через 9 мес. Отмечается уменьшение гидроцефалии и существенное нарастание мозгового плаща по сравнению с дооперационными показателями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959" y="3343172"/>
            <a:ext cx="1880903" cy="14904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84579" y="4291693"/>
            <a:ext cx="540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игла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5284579" y="4113181"/>
            <a:ext cx="270069" cy="238274"/>
          </a:xfrm>
          <a:prstGeom prst="straightConnector1">
            <a:avLst/>
          </a:prstGeom>
          <a:ln>
            <a:solidFill>
              <a:srgbClr val="FF38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88903" y="3343172"/>
            <a:ext cx="47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УЗИ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413971" y="139548"/>
            <a:ext cx="6545062" cy="722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Уникальная фетальная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нейрохирургическая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 2016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90"/>
                </a:solidFill>
              </a:rPr>
              <a:t>Медицина будущего – готовы ли мы?</a:t>
            </a:r>
            <a:endParaRPr lang="ru-RU" sz="3600" dirty="0">
              <a:solidFill>
                <a:srgbClr val="000090"/>
              </a:solidFill>
            </a:endParaRPr>
          </a:p>
        </p:txBody>
      </p:sp>
      <p:pic>
        <p:nvPicPr>
          <p:cNvPr id="2050" name="Picture 2" descr="http://trendclub.ru/upload/media/images/ilvirka/3490robot%20surg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762672" cy="21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adiciadrevnih.ru/galereya/1qasdrtfghbnx/282_FSPOWrNUPouENkrUwFvXBbD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ugmentedleadership.com/wp-content/uploads/2012/11/anybots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2952328" cy="22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orldpharmaceuticals.net/uploads/newsarticle/1061636/images/211332/large/1-w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9" y="4321423"/>
            <a:ext cx="3216613" cy="21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harmedu.ru/wp-content/uploads/2015/12/%D1%84%D0%B0%D1%80%D0%B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24" y="2852936"/>
            <a:ext cx="2081808" cy="20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6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44"/>
            <a:ext cx="8507288" cy="12289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IT</a:t>
            </a:r>
            <a:r>
              <a:rPr lang="ru-RU" sz="3200" dirty="0" smtClean="0">
                <a:solidFill>
                  <a:srgbClr val="002060"/>
                </a:solidFill>
              </a:rPr>
              <a:t>-технологии в учреждении </a:t>
            </a:r>
            <a:r>
              <a:rPr lang="en-US" sz="3200" dirty="0" smtClean="0">
                <a:solidFill>
                  <a:srgbClr val="002060"/>
                </a:solidFill>
              </a:rPr>
              <a:t>– </a:t>
            </a:r>
            <a:r>
              <a:rPr lang="ru-RU" sz="3200" dirty="0" smtClean="0">
                <a:solidFill>
                  <a:srgbClr val="002060"/>
                </a:solidFill>
              </a:rPr>
              <a:t>построение учреждения нового типа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002060"/>
                </a:solidFill>
                <a:cs typeface="Arial" pitchFamily="34" charset="0"/>
              </a:rPr>
              <a:t>Медицинский научно-образовательный кластер "Трансляционная медицина"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23528" y="1446238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sz="2900" b="1" dirty="0" smtClean="0">
                <a:cs typeface="Arial" pitchFamily="34" charset="0"/>
              </a:rPr>
              <a:t>Якорный центр: ФГБУ СЗФМИЦ им. В.А. </a:t>
            </a:r>
            <a:r>
              <a:rPr lang="ru-RU" altLang="ru-RU" sz="2900" b="1" dirty="0" err="1" smtClean="0">
                <a:cs typeface="Arial" pitchFamily="34" charset="0"/>
              </a:rPr>
              <a:t>Алмазова</a:t>
            </a:r>
            <a:r>
              <a:rPr lang="ru-RU" altLang="ru-RU" sz="2900" b="1" dirty="0" smtClean="0">
                <a:cs typeface="Arial" pitchFamily="34" charset="0"/>
              </a:rPr>
              <a:t> Минздрава России</a:t>
            </a:r>
          </a:p>
          <a:p>
            <a:pPr marL="0" indent="0">
              <a:buNone/>
            </a:pPr>
            <a:r>
              <a:rPr lang="ru-RU" altLang="ru-RU" sz="2900" b="1" dirty="0" smtClean="0">
                <a:cs typeface="Arial" pitchFamily="34" charset="0"/>
              </a:rPr>
              <a:t>ВУЗы (7):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«</a:t>
            </a:r>
            <a:r>
              <a:rPr lang="ru-RU" altLang="ru-RU" sz="2400" dirty="0" err="1" smtClean="0">
                <a:cs typeface="Arial" pitchFamily="34" charset="0"/>
              </a:rPr>
              <a:t>СПбПУ</a:t>
            </a:r>
            <a:r>
              <a:rPr lang="ru-RU" altLang="ru-RU" sz="2400" dirty="0" smtClean="0">
                <a:cs typeface="Arial" pitchFamily="34" charset="0"/>
              </a:rPr>
              <a:t>» им. Петра Великого, 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Университет ИТМО, </a:t>
            </a:r>
          </a:p>
          <a:p>
            <a:pPr marL="0" indent="0">
              <a:buNone/>
            </a:pPr>
            <a:r>
              <a:rPr lang="ru-RU" altLang="ru-RU" sz="2400" dirty="0" err="1" smtClean="0">
                <a:cs typeface="Arial" pitchFamily="34" charset="0"/>
              </a:rPr>
              <a:t>СПбГЭТУ</a:t>
            </a:r>
            <a:r>
              <a:rPr lang="ru-RU" altLang="ru-RU" sz="2400" dirty="0" smtClean="0">
                <a:cs typeface="Arial" pitchFamily="34" charset="0"/>
              </a:rPr>
              <a:t> «ЛЭТИ», 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ФГБОУ ВО «СПХФА</a:t>
            </a:r>
            <a:r>
              <a:rPr lang="ru-RU" altLang="ru-RU" sz="2400" dirty="0">
                <a:cs typeface="Arial" pitchFamily="34" charset="0"/>
              </a:rPr>
              <a:t>», </a:t>
            </a:r>
            <a:endParaRPr lang="ru-RU" altLang="ru-RU" sz="24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НГУ </a:t>
            </a:r>
            <a:r>
              <a:rPr lang="ru-RU" altLang="ru-RU" sz="2400" dirty="0">
                <a:cs typeface="Arial" pitchFamily="34" charset="0"/>
              </a:rPr>
              <a:t>им. П.Ф. </a:t>
            </a:r>
            <a:r>
              <a:rPr lang="ru-RU" altLang="ru-RU" sz="2400" dirty="0" smtClean="0">
                <a:cs typeface="Arial" pitchFamily="34" charset="0"/>
              </a:rPr>
              <a:t>Лесгафта, 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БГТУ </a:t>
            </a:r>
            <a:r>
              <a:rPr lang="ru-RU" altLang="ru-RU" sz="2400" dirty="0" err="1">
                <a:cs typeface="Arial" pitchFamily="34" charset="0"/>
              </a:rPr>
              <a:t>Военмех</a:t>
            </a:r>
            <a:r>
              <a:rPr lang="ru-RU" altLang="ru-RU" sz="2400" dirty="0">
                <a:cs typeface="Arial" pitchFamily="34" charset="0"/>
              </a:rPr>
              <a:t> им. Д.Ф. </a:t>
            </a:r>
            <a:r>
              <a:rPr lang="ru-RU" altLang="ru-RU" sz="2400" dirty="0" smtClean="0">
                <a:cs typeface="Arial" pitchFamily="34" charset="0"/>
              </a:rPr>
              <a:t>Устинова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Технологический университет</a:t>
            </a:r>
          </a:p>
          <a:p>
            <a:pPr marL="0" indent="0">
              <a:buNone/>
            </a:pPr>
            <a:r>
              <a:rPr lang="ru-RU" altLang="ru-RU" sz="2400" b="1" dirty="0" smtClean="0">
                <a:cs typeface="Arial" pitchFamily="34" charset="0"/>
              </a:rPr>
              <a:t>Научные центры (4):</a:t>
            </a:r>
          </a:p>
          <a:p>
            <a:pPr marL="0" indent="0">
              <a:buNone/>
            </a:pPr>
            <a:r>
              <a:rPr lang="ru-RU" altLang="ru-RU" sz="2400" dirty="0" smtClean="0">
                <a:cs typeface="Arial" pitchFamily="34" charset="0"/>
              </a:rPr>
              <a:t>ФГБУ «РНЦРХТ», ГНЦ РФ ЦНИИ РТК, ФГБУ «ПИЯФ</a:t>
            </a:r>
            <a:r>
              <a:rPr lang="ru-RU" altLang="ru-RU" sz="2400" dirty="0">
                <a:cs typeface="Arial" pitchFamily="34" charset="0"/>
              </a:rPr>
              <a:t>», ИЭФБ </a:t>
            </a:r>
            <a:r>
              <a:rPr lang="ru-RU" altLang="ru-RU" sz="2400" dirty="0" smtClean="0">
                <a:cs typeface="Arial" pitchFamily="34" charset="0"/>
              </a:rPr>
              <a:t>РАН</a:t>
            </a:r>
          </a:p>
          <a:p>
            <a:pPr marL="0" indent="0">
              <a:buNone/>
            </a:pPr>
            <a:r>
              <a:rPr lang="ru-RU" altLang="ru-RU" sz="2400" b="1" dirty="0" smtClean="0">
                <a:cs typeface="Arial" pitchFamily="34" charset="0"/>
              </a:rPr>
              <a:t>Фармацевтические компании (3): </a:t>
            </a:r>
            <a:r>
              <a:rPr lang="ru-RU" altLang="ru-RU" sz="2400" dirty="0" err="1" smtClean="0">
                <a:cs typeface="Arial" pitchFamily="34" charset="0"/>
              </a:rPr>
              <a:t>Биокад</a:t>
            </a:r>
            <a:r>
              <a:rPr lang="ru-RU" altLang="ru-RU" sz="2400" dirty="0">
                <a:cs typeface="Arial" pitchFamily="34" charset="0"/>
              </a:rPr>
              <a:t>, </a:t>
            </a:r>
            <a:r>
              <a:rPr lang="ru-RU" altLang="ru-RU" sz="2400" dirty="0" smtClean="0">
                <a:cs typeface="Arial" pitchFamily="34" charset="0"/>
              </a:rPr>
              <a:t>Вертекс, </a:t>
            </a:r>
            <a:r>
              <a:rPr lang="ru-RU" altLang="ru-RU" sz="2400" dirty="0" err="1" smtClean="0">
                <a:cs typeface="Arial" pitchFamily="34" charset="0"/>
              </a:rPr>
              <a:t>Герофарм</a:t>
            </a:r>
            <a:endParaRPr lang="ru-RU" altLang="ru-RU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ru-RU" altLang="ru-RU" sz="2400" b="1" dirty="0" smtClean="0">
                <a:cs typeface="Arial" pitchFamily="34" charset="0"/>
              </a:rPr>
              <a:t>Крупные производители медицинских изделий (2): </a:t>
            </a:r>
            <a:r>
              <a:rPr lang="ru-RU" altLang="ru-RU" sz="2400" dirty="0" err="1" smtClean="0">
                <a:cs typeface="Arial" pitchFamily="34" charset="0"/>
              </a:rPr>
              <a:t>Ленполиграфмаш</a:t>
            </a:r>
            <a:r>
              <a:rPr lang="ru-RU" altLang="ru-RU" sz="2400" dirty="0" smtClean="0">
                <a:cs typeface="Arial" pitchFamily="34" charset="0"/>
              </a:rPr>
              <a:t>, Электрон, Швабе-дизайн</a:t>
            </a:r>
          </a:p>
          <a:p>
            <a:pPr marL="0" indent="0">
              <a:buNone/>
            </a:pPr>
            <a:r>
              <a:rPr lang="ru-RU" altLang="ru-RU" sz="2400" b="1" dirty="0" smtClean="0">
                <a:cs typeface="Arial" pitchFamily="34" charset="0"/>
              </a:rPr>
              <a:t>Институты развития: </a:t>
            </a:r>
            <a:r>
              <a:rPr lang="ru-RU" altLang="ru-RU" sz="2400" dirty="0" smtClean="0">
                <a:cs typeface="Arial" pitchFamily="34" charset="0"/>
              </a:rPr>
              <a:t>СЗЦТТ (</a:t>
            </a:r>
            <a:r>
              <a:rPr lang="ru-RU" altLang="ru-RU" sz="2400" dirty="0" err="1" smtClean="0">
                <a:cs typeface="Arial" pitchFamily="34" charset="0"/>
              </a:rPr>
              <a:t>наноцентр</a:t>
            </a:r>
            <a:r>
              <a:rPr lang="ru-RU" altLang="ru-RU" sz="2400" dirty="0" smtClean="0"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ru-RU" altLang="ru-RU" sz="2400" b="1" dirty="0" smtClean="0">
                <a:cs typeface="Arial" pitchFamily="34" charset="0"/>
              </a:rPr>
              <a:t>Малые инновационные предприятия 12</a:t>
            </a:r>
          </a:p>
        </p:txBody>
      </p:sp>
    </p:spTree>
    <p:extLst>
      <p:ext uri="{BB962C8B-B14F-4D97-AF65-F5344CB8AC3E}">
        <p14:creationId xmlns:p14="http://schemas.microsoft.com/office/powerpoint/2010/main" val="1008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Объединение компетенций и технопарка, включая </a:t>
            </a:r>
            <a:r>
              <a:rPr lang="ru-RU" dirty="0" err="1" smtClean="0"/>
              <a:t>симуляционные</a:t>
            </a:r>
            <a:r>
              <a:rPr lang="ru-RU" dirty="0" smtClean="0"/>
              <a:t> методики и клинические и технологические базы обучения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Возможность привлечения самых лучших кадров к образовательному процессу без необходимости дублирования кадрового состава по специальностям в каждом </a:t>
            </a:r>
            <a:r>
              <a:rPr lang="ru-RU" dirty="0" smtClean="0"/>
              <a:t>учреждении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Полноценное использование принципа модульного обучения с привлечением зачетных единиц, получаемых у различных участников кластера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Использование инновационной инфраструктуры кластера для разработки особых образовательных программ в области инноваций и трансфера технологий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 Обеспечение трудоустройства специалистов с междисциплинарной подготовках внутри кластера, обеспечение ротации педагогических и научных кадров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0090"/>
                </a:solidFill>
              </a:rPr>
              <a:t>Преимущества кластера в области подготовки кадров:</a:t>
            </a:r>
          </a:p>
        </p:txBody>
      </p:sp>
    </p:spTree>
    <p:extLst>
      <p:ext uri="{BB962C8B-B14F-4D97-AF65-F5344CB8AC3E}">
        <p14:creationId xmlns:p14="http://schemas.microsoft.com/office/powerpoint/2010/main" val="35487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250825" y="736600"/>
            <a:ext cx="5707063" cy="769938"/>
            <a:chOff x="158" y="464"/>
            <a:chExt cx="3595" cy="485"/>
          </a:xfrm>
        </p:grpSpPr>
        <p:grpSp>
          <p:nvGrpSpPr>
            <p:cNvPr id="9218" name="Group 2"/>
            <p:cNvGrpSpPr>
              <a:grpSpLocks/>
            </p:cNvGrpSpPr>
            <p:nvPr/>
          </p:nvGrpSpPr>
          <p:grpSpPr bwMode="auto">
            <a:xfrm>
              <a:off x="158" y="464"/>
              <a:ext cx="3595" cy="263"/>
              <a:chOff x="158" y="464"/>
              <a:chExt cx="3595" cy="263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0" r="88148"/>
              <a:stretch>
                <a:fillRect/>
              </a:stretch>
            </p:blipFill>
            <p:spPr bwMode="auto">
              <a:xfrm>
                <a:off x="158" y="464"/>
                <a:ext cx="24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 l="2740" r="88148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476" y="474"/>
                <a:ext cx="3277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400" b="1">
                    <a:solidFill>
                      <a:srgbClr val="606060"/>
                    </a:solidFill>
                  </a:rPr>
                  <a:t>ФГБУ «СЗФМИЦ им. В. А. Алмазова» Минздрава России</a:t>
                </a:r>
              </a:p>
            </p:txBody>
          </p:sp>
        </p:grp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403" y="730"/>
              <a:ext cx="326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b="1">
                  <a:solidFill>
                    <a:srgbClr val="22228B"/>
                  </a:solidFill>
                </a:rPr>
                <a:t>Институт медицинского образования</a:t>
              </a:r>
            </a:p>
          </p:txBody>
        </p:sp>
      </p:grp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492125" y="549275"/>
            <a:ext cx="8642350" cy="1588"/>
          </a:xfrm>
          <a:prstGeom prst="line">
            <a:avLst/>
          </a:prstGeom>
          <a:noFill/>
          <a:ln w="38160" cap="sq">
            <a:solidFill>
              <a:srgbClr val="00BC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-1588" y="6524625"/>
            <a:ext cx="8642351" cy="1588"/>
          </a:xfrm>
          <a:prstGeom prst="line">
            <a:avLst/>
          </a:prstGeom>
          <a:noFill/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01638"/>
            <a:ext cx="185261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941513" y="1916113"/>
            <a:ext cx="5743575" cy="603250"/>
          </a:xfrm>
          <a:prstGeom prst="rect">
            <a:avLst/>
          </a:prstGeom>
          <a:solidFill>
            <a:srgbClr val="00FA71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</a:rPr>
              <a:t>Образовательная программа магистратуры «Вычислительная биомедицина»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916238" y="1509713"/>
            <a:ext cx="215900" cy="334962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6948488" y="1509713"/>
            <a:ext cx="215900" cy="334962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713880" y="2607148"/>
            <a:ext cx="3676650" cy="402291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 dirty="0" smtClean="0"/>
              <a:t>Персонализированный подход</a:t>
            </a:r>
            <a:endParaRPr lang="ru-RU" sz="2000" b="1" dirty="0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4200000">
            <a:off x="3174207" y="3071019"/>
            <a:ext cx="330200" cy="484187"/>
          </a:xfrm>
          <a:prstGeom prst="downArrow">
            <a:avLst>
              <a:gd name="adj1" fmla="val 50000"/>
              <a:gd name="adj2" fmla="val 49991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60338" y="2954338"/>
            <a:ext cx="2906712" cy="603250"/>
          </a:xfrm>
          <a:prstGeom prst="rect">
            <a:avLst/>
          </a:prstGeom>
          <a:noFill/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биоинформатика и геномные исследования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20675" y="3902075"/>
            <a:ext cx="2906713" cy="1368425"/>
          </a:xfrm>
          <a:prstGeom prst="rect">
            <a:avLst/>
          </a:prstGeom>
          <a:noFill/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структурное белковое моделирование и рациональный дизайн лекарственных препаратов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3060000">
            <a:off x="3551238" y="3508375"/>
            <a:ext cx="331787" cy="969963"/>
          </a:xfrm>
          <a:prstGeom prst="downArrow">
            <a:avLst>
              <a:gd name="adj1" fmla="val 50000"/>
              <a:gd name="adj2" fmla="val 49834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636713" y="5445125"/>
            <a:ext cx="3465512" cy="858838"/>
          </a:xfrm>
          <a:prstGeom prst="rect">
            <a:avLst/>
          </a:prstGeom>
          <a:noFill/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модели физиологических процессов в теле человека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(Virtual Physiological Human)</a:t>
            </a: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1620000">
            <a:off x="3959225" y="4241800"/>
            <a:ext cx="331788" cy="1123950"/>
          </a:xfrm>
          <a:prstGeom prst="downArrow">
            <a:avLst>
              <a:gd name="adj1" fmla="val 50000"/>
              <a:gd name="adj2" fmla="val 49872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848350" y="3478213"/>
            <a:ext cx="2908300" cy="349250"/>
          </a:xfrm>
          <a:prstGeom prst="rect">
            <a:avLst/>
          </a:prstGeom>
          <a:noFill/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</a:rPr>
              <a:t>технологии Big Data</a:t>
            </a: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 rot="18720000">
            <a:off x="6555582" y="2944019"/>
            <a:ext cx="330200" cy="484187"/>
          </a:xfrm>
          <a:prstGeom prst="downArrow">
            <a:avLst>
              <a:gd name="adj1" fmla="val 50000"/>
              <a:gd name="adj2" fmla="val 50107"/>
            </a:avLst>
          </a:prstGeom>
          <a:solidFill>
            <a:srgbClr val="00B8FF"/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759325" y="4271963"/>
            <a:ext cx="3052763" cy="885825"/>
          </a:xfrm>
          <a:prstGeom prst="rect">
            <a:avLst/>
          </a:prstGeom>
          <a:solidFill>
            <a:srgbClr val="75FFB3"/>
          </a:solidFill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моделирование работы учреждений здравоохранения для повышения качества оказания медицинской помощи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435600" y="5284788"/>
            <a:ext cx="3600450" cy="885825"/>
          </a:xfrm>
          <a:prstGeom prst="rect">
            <a:avLst/>
          </a:prstGeom>
          <a:solidFill>
            <a:srgbClr val="75FFB3"/>
          </a:solidFill>
          <a:ln w="38160" cap="sq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>
                <a:solidFill>
                  <a:srgbClr val="000000"/>
                </a:solidFill>
              </a:rPr>
              <a:t>эпидемиологические исследования - взаимосвязь заболеваемости с экологическими, культурными и социально-экономическими факторами</a:t>
            </a: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6616700" y="3902075"/>
            <a:ext cx="331788" cy="3238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8FF">
              <a:alpha val="54999"/>
            </a:srgbClr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8101013" y="3902075"/>
            <a:ext cx="330200" cy="1265238"/>
          </a:xfrm>
          <a:prstGeom prst="downArrow">
            <a:avLst>
              <a:gd name="adj1" fmla="val 50000"/>
              <a:gd name="adj2" fmla="val 50114"/>
            </a:avLst>
          </a:prstGeom>
          <a:solidFill>
            <a:srgbClr val="00B8FF">
              <a:alpha val="54999"/>
            </a:srgbClr>
          </a:solidFill>
          <a:ln w="9360" cap="sq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89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 flipH="1">
            <a:off x="492125" y="549275"/>
            <a:ext cx="8642350" cy="1588"/>
          </a:xfrm>
          <a:prstGeom prst="line">
            <a:avLst/>
          </a:prstGeom>
          <a:noFill/>
          <a:ln w="38160" cap="sq">
            <a:solidFill>
              <a:srgbClr val="00BC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859338" y="187325"/>
            <a:ext cx="42846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31750" y="6397625"/>
            <a:ext cx="8642350" cy="1588"/>
          </a:xfrm>
          <a:prstGeom prst="line">
            <a:avLst/>
          </a:prstGeom>
          <a:noFill/>
          <a:ln w="38160" cap="sq">
            <a:solidFill>
              <a:srgbClr val="00BC1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49500"/>
            <a:ext cx="16573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Freeform 6"/>
          <p:cNvSpPr>
            <a:spLocks noChangeArrowheads="1"/>
          </p:cNvSpPr>
          <p:nvPr/>
        </p:nvSpPr>
        <p:spPr bwMode="auto">
          <a:xfrm>
            <a:off x="3778250" y="1557338"/>
            <a:ext cx="574675" cy="604837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T0" fmla="*/ 76173 w 574675"/>
              <a:gd name="T1" fmla="*/ 234837 h 604837"/>
              <a:gd name="T2" fmla="*/ 219756 w 574675"/>
              <a:gd name="T3" fmla="*/ 234837 h 604837"/>
              <a:gd name="T4" fmla="*/ 219756 w 574675"/>
              <a:gd name="T5" fmla="*/ 80171 h 604837"/>
              <a:gd name="T6" fmla="*/ 354919 w 574675"/>
              <a:gd name="T7" fmla="*/ 80171 h 604837"/>
              <a:gd name="T8" fmla="*/ 354919 w 574675"/>
              <a:gd name="T9" fmla="*/ 234837 h 604837"/>
              <a:gd name="T10" fmla="*/ 498502 w 574675"/>
              <a:gd name="T11" fmla="*/ 234837 h 604837"/>
              <a:gd name="T12" fmla="*/ 498502 w 574675"/>
              <a:gd name="T13" fmla="*/ 370000 h 604837"/>
              <a:gd name="T14" fmla="*/ 354919 w 574675"/>
              <a:gd name="T15" fmla="*/ 370000 h 604837"/>
              <a:gd name="T16" fmla="*/ 354919 w 574675"/>
              <a:gd name="T17" fmla="*/ 524666 h 604837"/>
              <a:gd name="T18" fmla="*/ 219756 w 574675"/>
              <a:gd name="T19" fmla="*/ 524666 h 604837"/>
              <a:gd name="T20" fmla="*/ 219756 w 574675"/>
              <a:gd name="T21" fmla="*/ 370000 h 604837"/>
              <a:gd name="T22" fmla="*/ 76173 w 574675"/>
              <a:gd name="T23" fmla="*/ 370000 h 604837"/>
              <a:gd name="T24" fmla="*/ 76173 w 574675"/>
              <a:gd name="T25" fmla="*/ 234837 h 604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4675" h="604837">
                <a:moveTo>
                  <a:pt x="76173" y="234837"/>
                </a:moveTo>
                <a:lnTo>
                  <a:pt x="219756" y="234837"/>
                </a:lnTo>
                <a:lnTo>
                  <a:pt x="219756" y="80171"/>
                </a:lnTo>
                <a:lnTo>
                  <a:pt x="354919" y="80171"/>
                </a:lnTo>
                <a:lnTo>
                  <a:pt x="354919" y="234837"/>
                </a:lnTo>
                <a:lnTo>
                  <a:pt x="498502" y="234837"/>
                </a:lnTo>
                <a:lnTo>
                  <a:pt x="498502" y="370000"/>
                </a:lnTo>
                <a:lnTo>
                  <a:pt x="354919" y="370000"/>
                </a:lnTo>
                <a:lnTo>
                  <a:pt x="354919" y="524666"/>
                </a:lnTo>
                <a:lnTo>
                  <a:pt x="219756" y="524666"/>
                </a:lnTo>
                <a:lnTo>
                  <a:pt x="219756" y="370000"/>
                </a:lnTo>
                <a:lnTo>
                  <a:pt x="76173" y="370000"/>
                </a:lnTo>
                <a:lnTo>
                  <a:pt x="76173" y="234837"/>
                </a:lnTo>
                <a:close/>
              </a:path>
            </a:pathLst>
          </a:custGeom>
          <a:solidFill>
            <a:srgbClr val="00B8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3665538" y="3141663"/>
            <a:ext cx="1079500" cy="4318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T0" fmla="*/ 143088 w 1079500"/>
              <a:gd name="T1" fmla="*/ 88951 h 431800"/>
              <a:gd name="T2" fmla="*/ 936412 w 1079500"/>
              <a:gd name="T3" fmla="*/ 88951 h 431800"/>
              <a:gd name="T4" fmla="*/ 936412 w 1079500"/>
              <a:gd name="T5" fmla="*/ 190510 h 431800"/>
              <a:gd name="T6" fmla="*/ 143088 w 1079500"/>
              <a:gd name="T7" fmla="*/ 190510 h 431800"/>
              <a:gd name="T8" fmla="*/ 143088 w 1079500"/>
              <a:gd name="T9" fmla="*/ 88951 h 431800"/>
              <a:gd name="T10" fmla="*/ 143088 w 1079500"/>
              <a:gd name="T11" fmla="*/ 241290 h 431800"/>
              <a:gd name="T12" fmla="*/ 936412 w 1079500"/>
              <a:gd name="T13" fmla="*/ 241290 h 431800"/>
              <a:gd name="T14" fmla="*/ 936412 w 1079500"/>
              <a:gd name="T15" fmla="*/ 342849 h 431800"/>
              <a:gd name="T16" fmla="*/ 143088 w 1079500"/>
              <a:gd name="T17" fmla="*/ 342849 h 431800"/>
              <a:gd name="T18" fmla="*/ 143088 w 1079500"/>
              <a:gd name="T19" fmla="*/ 241290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9500" h="431800">
                <a:moveTo>
                  <a:pt x="143088" y="88951"/>
                </a:moveTo>
                <a:lnTo>
                  <a:pt x="936412" y="88951"/>
                </a:lnTo>
                <a:lnTo>
                  <a:pt x="936412" y="190510"/>
                </a:lnTo>
                <a:lnTo>
                  <a:pt x="143088" y="190510"/>
                </a:lnTo>
                <a:lnTo>
                  <a:pt x="143088" y="88951"/>
                </a:lnTo>
                <a:close/>
                <a:moveTo>
                  <a:pt x="143088" y="241290"/>
                </a:moveTo>
                <a:lnTo>
                  <a:pt x="936412" y="241290"/>
                </a:lnTo>
                <a:lnTo>
                  <a:pt x="936412" y="342849"/>
                </a:lnTo>
                <a:lnTo>
                  <a:pt x="143088" y="342849"/>
                </a:lnTo>
                <a:lnTo>
                  <a:pt x="143088" y="241290"/>
                </a:lnTo>
                <a:close/>
              </a:path>
            </a:pathLst>
          </a:custGeom>
          <a:solidFill>
            <a:srgbClr val="00B8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65288" y="3716338"/>
            <a:ext cx="5080000" cy="455612"/>
          </a:xfrm>
          <a:prstGeom prst="rect">
            <a:avLst/>
          </a:prstGeom>
          <a:noFill/>
          <a:ln w="38160" cap="sq">
            <a:solidFill>
              <a:srgbClr val="2222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</a:rPr>
              <a:t>образовательные программы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684213" y="720725"/>
            <a:ext cx="5707062" cy="769938"/>
            <a:chOff x="431" y="454"/>
            <a:chExt cx="3595" cy="485"/>
          </a:xfrm>
        </p:grpSpPr>
        <p:grpSp>
          <p:nvGrpSpPr>
            <p:cNvPr id="11274" name="Group 10"/>
            <p:cNvGrpSpPr>
              <a:grpSpLocks/>
            </p:cNvGrpSpPr>
            <p:nvPr/>
          </p:nvGrpSpPr>
          <p:grpSpPr bwMode="auto">
            <a:xfrm>
              <a:off x="431" y="454"/>
              <a:ext cx="3595" cy="263"/>
              <a:chOff x="431" y="454"/>
              <a:chExt cx="3595" cy="263"/>
            </a:xfrm>
          </p:grpSpPr>
          <p:pic>
            <p:nvPicPr>
              <p:cNvPr id="11275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0" r="88148"/>
              <a:stretch>
                <a:fillRect/>
              </a:stretch>
            </p:blipFill>
            <p:spPr bwMode="auto">
              <a:xfrm>
                <a:off x="431" y="454"/>
                <a:ext cx="248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 l="2740" r="88148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749" y="464"/>
                <a:ext cx="3277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/>
              <a:p>
                <a:pPr hangingPunct="1">
                  <a:lnSpc>
                    <a:spcPct val="100000"/>
                  </a:lnSpc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1400" b="1">
                    <a:solidFill>
                      <a:srgbClr val="606060"/>
                    </a:solidFill>
                  </a:rPr>
                  <a:t>ФГБУ «СЗФМИЦ им. В. А. Алмазова» Минздрава России</a:t>
                </a:r>
              </a:p>
            </p:txBody>
          </p:sp>
        </p:grp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676" y="720"/>
              <a:ext cx="3265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ru-RU" b="1">
                  <a:solidFill>
                    <a:srgbClr val="22228B"/>
                  </a:solidFill>
                </a:rPr>
                <a:t>Институт медицинского образования</a:t>
              </a:r>
            </a:p>
          </p:txBody>
        </p:sp>
      </p:grp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03575" y="2281238"/>
            <a:ext cx="45386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b="1">
                <a:solidFill>
                  <a:srgbClr val="22228B"/>
                </a:solidFill>
              </a:rPr>
              <a:t>Высшая школы маркетинга и малого предпринимательства 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1920000">
            <a:off x="2452688" y="4275138"/>
            <a:ext cx="431800" cy="792162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19920000">
            <a:off x="6138863" y="4284663"/>
            <a:ext cx="431800" cy="792162"/>
          </a:xfrm>
          <a:prstGeom prst="downArrow">
            <a:avLst>
              <a:gd name="adj1" fmla="val 50000"/>
              <a:gd name="adj2" fmla="val 50034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34938" y="5118100"/>
            <a:ext cx="46799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/>
              <a:t>МАГИСТРАТУРА</a:t>
            </a:r>
          </a:p>
          <a:p>
            <a:pPr algn="ctr">
              <a:buClrTx/>
              <a:buFontTx/>
              <a:buNone/>
            </a:pPr>
            <a:r>
              <a:rPr lang="ru-RU"/>
              <a:t>«</a:t>
            </a:r>
            <a:r>
              <a:rPr lang="ru-RU" b="1"/>
              <a:t>Технологии управления медицинской организацией</a:t>
            </a:r>
            <a:r>
              <a:rPr lang="ru-RU"/>
              <a:t>»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813300" y="5118100"/>
            <a:ext cx="41068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/>
              <a:t>ДПО</a:t>
            </a:r>
          </a:p>
          <a:p>
            <a:pPr algn="ctr">
              <a:buClrTx/>
              <a:buFontTx/>
              <a:buNone/>
            </a:pPr>
            <a:r>
              <a:rPr lang="ru-RU"/>
              <a:t>«</a:t>
            </a:r>
            <a:r>
              <a:rPr lang="ru-RU" b="1"/>
              <a:t>Бизнес-управление медицинской организацией» </a:t>
            </a:r>
          </a:p>
        </p:txBody>
      </p:sp>
    </p:spTree>
    <p:extLst>
      <p:ext uri="{BB962C8B-B14F-4D97-AF65-F5344CB8AC3E}">
        <p14:creationId xmlns:p14="http://schemas.microsoft.com/office/powerpoint/2010/main" val="725404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90"/>
                </a:solidFill>
              </a:rPr>
              <a:t>Заключение</a:t>
            </a:r>
            <a:endParaRPr lang="ru-RU" sz="4400" dirty="0">
              <a:solidFill>
                <a:srgbClr val="0000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В Центре </a:t>
            </a:r>
            <a:r>
              <a:rPr lang="ru-RU" sz="2400" b="1" dirty="0" err="1" smtClean="0"/>
              <a:t>Алмазова</a:t>
            </a:r>
            <a:r>
              <a:rPr lang="ru-RU" sz="2400" b="1" dirty="0" smtClean="0"/>
              <a:t>  сформирована МОДЕЛЬ </a:t>
            </a:r>
            <a:r>
              <a:rPr lang="ru-RU" sz="2400" b="1" dirty="0" err="1" smtClean="0"/>
              <a:t>мультидисциплинарного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научно-образовательный медицинского Центра, который обеспечивает :</a:t>
            </a:r>
          </a:p>
          <a:p>
            <a:pPr marL="0" indent="0">
              <a:buNone/>
            </a:pPr>
            <a:endParaRPr lang="ru-RU" sz="2400" b="1" dirty="0" smtClean="0"/>
          </a:p>
          <a:p>
            <a:r>
              <a:rPr lang="ru-RU" dirty="0" smtClean="0"/>
              <a:t>Реальную интеграцию науки, практики и образования </a:t>
            </a:r>
          </a:p>
          <a:p>
            <a:r>
              <a:rPr lang="ru-RU" dirty="0" smtClean="0"/>
              <a:t>Междисциплинарную подготовку специалистов для здравоохранения, владеющих перспективными биомедицинскими технологиями</a:t>
            </a:r>
          </a:p>
          <a:p>
            <a:r>
              <a:rPr lang="ru-RU" dirty="0" smtClean="0"/>
              <a:t>Формирование базы для развития новой модели медицины – интегративной, прецизионной и ценностной.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4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Заголовок 3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72400" cy="1470025"/>
          </a:xfrm>
        </p:spPr>
        <p:txBody>
          <a:bodyPr/>
          <a:lstStyle/>
          <a:p>
            <a:r>
              <a:rPr lang="ru-RU" sz="4000" b="1" dirty="0" smtClean="0"/>
              <a:t>Благодарю за внимание!</a:t>
            </a:r>
          </a:p>
        </p:txBody>
      </p:sp>
      <p:pic>
        <p:nvPicPr>
          <p:cNvPr id="306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412776"/>
            <a:ext cx="65722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3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32" y="-387424"/>
            <a:ext cx="9144000" cy="11967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Глобальные тренды в мировом здравоохранении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116310"/>
              </p:ext>
            </p:extLst>
          </p:nvPr>
        </p:nvGraphicFramePr>
        <p:xfrm>
          <a:off x="-138166" y="692696"/>
          <a:ext cx="9289032" cy="569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Если медицинское учреждение сегодня хочет быть передовым, оно должно отвечать следующим условиям: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552618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94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289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Признаки учреждения с высокой эффективностью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учреждении не выполняются вмешательства и не назначаются препараты с недоказанным эффектом</a:t>
            </a:r>
          </a:p>
          <a:p>
            <a:r>
              <a:rPr lang="ru-RU" dirty="0" smtClean="0"/>
              <a:t>Имеется система очень быстрого (автоматизированного) реагирования на угрозы – рост осложнений, рост стоимости, врачебные ошибки, отклонения от протоколов, нарушение порядка принятия решений</a:t>
            </a:r>
          </a:p>
          <a:p>
            <a:r>
              <a:rPr lang="ru-RU" dirty="0" smtClean="0"/>
              <a:t>Во главе угла при оценке результатов стоит медицинская эффективность и </a:t>
            </a:r>
            <a:r>
              <a:rPr lang="en-US" dirty="0" smtClean="0"/>
              <a:t>value</a:t>
            </a:r>
            <a:r>
              <a:rPr lang="ru-RU" dirty="0" smtClean="0"/>
              <a:t> для пациента, не делается акцент при назначении заработной платы только на «ложные» параметры эффективности (число больных, число вмешательств, длительность лечения)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11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3010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СЗФМИЦ им. </a:t>
            </a:r>
            <a:r>
              <a:rPr lang="ru-RU" sz="3200" dirty="0" err="1" smtClean="0">
                <a:solidFill>
                  <a:srgbClr val="002060"/>
                </a:solidFill>
              </a:rPr>
              <a:t>Алмазова</a:t>
            </a:r>
            <a:r>
              <a:rPr lang="ru-RU" sz="3200" dirty="0" smtClean="0">
                <a:solidFill>
                  <a:srgbClr val="002060"/>
                </a:solidFill>
              </a:rPr>
              <a:t> – стратегические задачи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940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9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Инфраструктура научно-клинического процесса как основа для успешного выполнения трансляционных исследований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56692"/>
              </p:ext>
            </p:extLst>
          </p:nvPr>
        </p:nvGraphicFramePr>
        <p:xfrm>
          <a:off x="458336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75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8138" y="184150"/>
            <a:ext cx="8501062" cy="6540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>
                <a:solidFill>
                  <a:srgbClr val="000066"/>
                </a:solidFill>
                <a:latin typeface="Arial" charset="0"/>
                <a:cs typeface="Arial" charset="0"/>
              </a:rPr>
              <a:t>М</a:t>
            </a:r>
            <a:r>
              <a:rPr lang="ru-RU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одель организации Центра доклинических и </a:t>
            </a:r>
            <a:r>
              <a:rPr lang="ru-RU" sz="2800" dirty="0">
                <a:solidFill>
                  <a:srgbClr val="000066"/>
                </a:solidFill>
                <a:latin typeface="Arial" charset="0"/>
                <a:cs typeface="Arial" charset="0"/>
              </a:rPr>
              <a:t>трансляционных исследований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63" y="5322094"/>
            <a:ext cx="4000500" cy="121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Результат: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протокол испытаний, отчет об исследовании,  научно-техническая документация и др.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88" y="1285875"/>
            <a:ext cx="2428875" cy="1071563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2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Коммерческие компании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429375" y="1285875"/>
            <a:ext cx="2428875" cy="1071563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2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Государство, некоммерческие организации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57188" y="2357438"/>
            <a:ext cx="2000250" cy="11430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Испытания </a:t>
            </a:r>
            <a:r>
              <a:rPr lang="ru-RU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инновационных лекарственных средств</a:t>
            </a:r>
            <a:endParaRPr lang="ru-RU" sz="160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88" y="3500438"/>
            <a:ext cx="2000250" cy="9286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5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Испытания  изделий медицинского назначения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6858000" y="3143250"/>
            <a:ext cx="2000250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Гранты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58000" y="3786188"/>
            <a:ext cx="200025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Федеральные целевые программы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858000" y="2357438"/>
            <a:ext cx="200025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Государственные заказы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500313" y="2643188"/>
            <a:ext cx="500062" cy="15001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6215063" y="2643188"/>
            <a:ext cx="500062" cy="15001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500563" y="4286250"/>
            <a:ext cx="500062" cy="15001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75" y="1143000"/>
            <a:ext cx="3571875" cy="4071938"/>
          </a:xfrm>
          <a:prstGeom prst="roundRect">
            <a:avLst>
              <a:gd name="adj" fmla="val 10273"/>
            </a:avLst>
          </a:prstGeom>
          <a:noFill/>
          <a:ln w="127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28625" y="4572000"/>
            <a:ext cx="2786063" cy="64293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В рамках бизнес-модели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25" y="2571750"/>
            <a:ext cx="2714625" cy="2071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312" y="2778443"/>
            <a:ext cx="1985963" cy="148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6" name="Picture 4" descr="Картинки по запросу сзфмиц 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63" y="981075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73410" y="2983230"/>
            <a:ext cx="2878700" cy="34861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90" y="2983230"/>
            <a:ext cx="2035279" cy="34861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6200000">
            <a:off x="2549722" y="1543877"/>
            <a:ext cx="2926078" cy="28787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6200000">
            <a:off x="4641504" y="1286795"/>
            <a:ext cx="5120642" cy="3324286"/>
          </a:xfrm>
          <a:prstGeom prst="trapezoid">
            <a:avLst>
              <a:gd name="adj" fmla="val 2371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/>
          <p:cNvSpPr/>
          <p:nvPr/>
        </p:nvSpPr>
        <p:spPr>
          <a:xfrm rot="16200000">
            <a:off x="766457" y="1961533"/>
            <a:ext cx="1386345" cy="203527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8252" y="2983230"/>
            <a:ext cx="3315716" cy="34861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89" y="4930793"/>
            <a:ext cx="2035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Фундаментальные исследования в области генетики, молекулярной  и клеточной биологии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2600" y="4930793"/>
            <a:ext cx="256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Внедрение некоторых ключевых технологий в клинический	 процесс в рамках клинических апробаций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9863" y="5227382"/>
            <a:ext cx="192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Появление новых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41891" y="5487373"/>
            <a:ext cx="287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иагностических и лечебных и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технологий. Формирование новых стандартов и тарифов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9" name="Picture 7" descr="тропо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2" y="721263"/>
            <a:ext cx="875412" cy="95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80" y="866879"/>
            <a:ext cx="863947" cy="78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3" y="1814593"/>
            <a:ext cx="768231" cy="768231"/>
          </a:xfrm>
          <a:prstGeom prst="rect">
            <a:avLst/>
          </a:prstGeom>
        </p:spPr>
      </p:pic>
      <p:pic>
        <p:nvPicPr>
          <p:cNvPr id="22" name="Picture 21" descr="ЭМБ х20 ван Гизо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4" y="1797726"/>
            <a:ext cx="708605" cy="708605"/>
          </a:xfrm>
          <a:prstGeom prst="rect">
            <a:avLst/>
          </a:prstGeom>
        </p:spPr>
      </p:pic>
      <p:pic>
        <p:nvPicPr>
          <p:cNvPr id="23" name="Picture 22" descr="Chayan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06" y="866879"/>
            <a:ext cx="1656656" cy="6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PedigreeDra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73" y="1725432"/>
            <a:ext cx="990122" cy="780899"/>
          </a:xfrm>
          <a:prstGeom prst="rect">
            <a:avLst/>
          </a:prstGeom>
        </p:spPr>
      </p:pic>
      <p:pic>
        <p:nvPicPr>
          <p:cNvPr id="26" name="Content Placeholder 3" descr="NG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4" b="10294"/>
          <a:stretch>
            <a:fillRect/>
          </a:stretch>
        </p:blipFill>
        <p:spPr>
          <a:xfrm>
            <a:off x="6536644" y="1027598"/>
            <a:ext cx="1430176" cy="10486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8671" y="3468120"/>
            <a:ext cx="16299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Идентификация и функциональные исследования новых причинных генов в области </a:t>
            </a:r>
            <a:r>
              <a:rPr lang="ru-RU" sz="1400" b="1" dirty="0" err="1" smtClean="0"/>
              <a:t>кардиомиопатий</a:t>
            </a:r>
            <a:r>
              <a:rPr lang="ru-RU" sz="1400" b="1" dirty="0" smtClean="0"/>
              <a:t> 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95477" y="3345038"/>
            <a:ext cx="21750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Клиническая апробация «Персонифицированное лечение ХСН у детей» и медико-генетическое консультирование 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66460" y="3345037"/>
            <a:ext cx="2511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Внедрение медико-генетической диагностики врожденных нарушений ритма и </a:t>
            </a:r>
            <a:r>
              <a:rPr lang="ru-RU" sz="1400" b="1" dirty="0" err="1" smtClean="0">
                <a:solidFill>
                  <a:schemeClr val="bg1"/>
                </a:solidFill>
              </a:rPr>
              <a:t>кардиомиопатий</a:t>
            </a:r>
            <a:r>
              <a:rPr lang="ru-RU" sz="1400" b="1" dirty="0" smtClean="0">
                <a:solidFill>
                  <a:schemeClr val="bg1"/>
                </a:solidFill>
              </a:rPr>
              <a:t> в обязательные стандарты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1" y="19284"/>
            <a:ext cx="840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</a:t>
            </a:r>
            <a:r>
              <a:rPr lang="ru-RU" b="1" dirty="0" err="1" smtClean="0">
                <a:solidFill>
                  <a:srgbClr val="002060"/>
                </a:solidFill>
              </a:rPr>
              <a:t>тансляционного</a:t>
            </a:r>
            <a:r>
              <a:rPr lang="ru-RU" b="1" dirty="0" smtClean="0">
                <a:solidFill>
                  <a:srgbClr val="002060"/>
                </a:solidFill>
              </a:rPr>
              <a:t> подхода к разработке технологий лечения КМП у детей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4" grpId="0" animBg="1"/>
      <p:bldP spid="16" grpId="0"/>
      <p:bldP spid="17" grpId="0"/>
      <p:bldP spid="18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/>
        </p:nvSpPr>
        <p:spPr>
          <a:xfrm>
            <a:off x="244899" y="331779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Восстановлении функции митохондрий </a:t>
            </a:r>
          </a:p>
          <a:p>
            <a:pPr algn="ctr"/>
            <a:r>
              <a:rPr lang="ru-RU" b="1" dirty="0"/>
              <a:t>с помощью активаторов транскрипции на основе </a:t>
            </a:r>
            <a:r>
              <a:rPr lang="en-US" b="1" dirty="0"/>
              <a:t>CRISPR/dCas9</a:t>
            </a:r>
            <a:endParaRPr lang="ru-RU" b="1" dirty="0"/>
          </a:p>
          <a:p>
            <a:pPr algn="ctr"/>
            <a:r>
              <a:rPr lang="ru-RU" b="1" dirty="0" smtClean="0"/>
              <a:t>Активация </a:t>
            </a:r>
            <a:r>
              <a:rPr lang="ru-RU" b="1" dirty="0"/>
              <a:t>экспрессии генов, регулирующих биогенез митохондрий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44254"/>
            <a:ext cx="892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Создание модельных клеточных линий для изучения врожденных </a:t>
            </a:r>
            <a:r>
              <a:rPr lang="ru-RU" sz="2000" dirty="0" err="1">
                <a:solidFill>
                  <a:srgbClr val="002060"/>
                </a:solidFill>
              </a:rPr>
              <a:t>кардиомиопатий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</a:rPr>
              <a:t>аритмогенной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кардиомиопатии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Исправление </a:t>
            </a:r>
            <a:r>
              <a:rPr lang="ru-RU" sz="2000" dirty="0">
                <a:solidFill>
                  <a:srgbClr val="002060"/>
                </a:solidFill>
              </a:rPr>
              <a:t>генетических дефектов в клетках сердца, полученных от пациентов с врожденными заболеваниями (</a:t>
            </a:r>
            <a:r>
              <a:rPr lang="ru-RU" sz="2000" dirty="0" err="1">
                <a:solidFill>
                  <a:srgbClr val="002060"/>
                </a:solidFill>
              </a:rPr>
              <a:t>десминовая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кардиомиопатия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Изучение </a:t>
            </a:r>
            <a:r>
              <a:rPr lang="ru-RU" sz="2000" dirty="0">
                <a:solidFill>
                  <a:srgbClr val="002060"/>
                </a:solidFill>
              </a:rPr>
              <a:t>патогенеза нейромышечных заболеваний, ассоциированных с впервые выявленными генетическими дефектами и новыми генами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Воздействие </a:t>
            </a:r>
            <a:r>
              <a:rPr lang="ru-RU" sz="2000" dirty="0">
                <a:solidFill>
                  <a:srgbClr val="002060"/>
                </a:solidFill>
              </a:rPr>
              <a:t>на функции митохондрий для коррекции врожденных генетических дефектов при заболеваниях нервной и мышечной систем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99" y="0"/>
            <a:ext cx="879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Технологии редактирования генома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СЗ ФМИЦ им. В. А.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Алмазова</a:t>
            </a:r>
            <a:endParaRPr lang="ru-RU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1894702" cy="19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content.onlinejacc.org/data/Journals/JAC/926323/81021_g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99" y="4333171"/>
            <a:ext cx="1778144" cy="170716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15" y="4437113"/>
            <a:ext cx="1894703" cy="19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6010"/>
            <a:ext cx="2016224" cy="20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81445" y="6040339"/>
            <a:ext cx="7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TFAM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44468" y="6040339"/>
            <a:ext cx="125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PPARGC1A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91716" y="6040339"/>
            <a:ext cx="7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NRF1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6738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1201</Words>
  <Application>Microsoft Macintosh PowerPoint</Application>
  <PresentationFormat>Экран (4:3)</PresentationFormat>
  <Paragraphs>211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Cumbria</vt:lpstr>
      <vt:lpstr>Mangal</vt:lpstr>
      <vt:lpstr>Microsoft YaHei</vt:lpstr>
      <vt:lpstr>Tahoma</vt:lpstr>
      <vt:lpstr>Times New Roman</vt:lpstr>
      <vt:lpstr>Тема Office</vt:lpstr>
      <vt:lpstr>Презентация PowerPoint</vt:lpstr>
      <vt:lpstr>Глобальные тренды в мировом здравоохранении</vt:lpstr>
      <vt:lpstr>Если медицинское учреждение сегодня хочет быть передовым, оно должно отвечать следующим условиям:</vt:lpstr>
      <vt:lpstr>Признаки учреждения с высокой эффективностью</vt:lpstr>
      <vt:lpstr>СЗФМИЦ им. Алмазова – стратегические задачи</vt:lpstr>
      <vt:lpstr>Инфраструктура научно-клинического процесса как основа для успешного выполнения трансляционных исследований</vt:lpstr>
      <vt:lpstr>Модель организации Центра доклинических и трансляционных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Медицина будущего – готовы ли мы?</vt:lpstr>
      <vt:lpstr>IT-технологии в учреждении – построение учреждения нового типа</vt:lpstr>
      <vt:lpstr>Медицинский научно-образовательный кластер "Трансляционная медицина"</vt:lpstr>
      <vt:lpstr>Презентация PowerPoint</vt:lpstr>
      <vt:lpstr>Презентация PowerPoint</vt:lpstr>
      <vt:lpstr>Презентация PowerPoint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Кюеттиев Алексей Игоревич</dc:creator>
  <cp:lastModifiedBy>E S</cp:lastModifiedBy>
  <cp:revision>132</cp:revision>
  <dcterms:created xsi:type="dcterms:W3CDTF">2016-05-12T11:10:26Z</dcterms:created>
  <dcterms:modified xsi:type="dcterms:W3CDTF">2017-04-11T15:11:25Z</dcterms:modified>
</cp:coreProperties>
</file>