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257" r:id="rId3"/>
    <p:sldId id="258" r:id="rId4"/>
    <p:sldId id="259" r:id="rId5"/>
    <p:sldId id="260" r:id="rId6"/>
    <p:sldId id="261" r:id="rId7"/>
    <p:sldId id="280" r:id="rId8"/>
    <p:sldId id="262" r:id="rId9"/>
    <p:sldId id="265" r:id="rId10"/>
    <p:sldId id="266" r:id="rId11"/>
    <p:sldId id="281" r:id="rId12"/>
    <p:sldId id="267" r:id="rId13"/>
    <p:sldId id="282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</p:sldIdLst>
  <p:sldSz cx="9144000" cy="6858000" type="screen4x3"/>
  <p:notesSz cx="6797675" cy="9928225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mbria"/>
        <a:ea typeface="Cambria"/>
        <a:cs typeface="Cambria"/>
        <a:sym typeface="Cambria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mbria"/>
        <a:ea typeface="Cambria"/>
        <a:cs typeface="Cambria"/>
        <a:sym typeface="Cambria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mbria"/>
        <a:ea typeface="Cambria"/>
        <a:cs typeface="Cambria"/>
        <a:sym typeface="Cambria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mbria"/>
        <a:ea typeface="Cambria"/>
        <a:cs typeface="Cambria"/>
        <a:sym typeface="Cambria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mbria"/>
        <a:ea typeface="Cambria"/>
        <a:cs typeface="Cambria"/>
        <a:sym typeface="Cambria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mbria"/>
        <a:ea typeface="Cambria"/>
        <a:cs typeface="Cambria"/>
        <a:sym typeface="Cambria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mbria"/>
        <a:ea typeface="Cambria"/>
        <a:cs typeface="Cambria"/>
        <a:sym typeface="Cambria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mbria"/>
        <a:ea typeface="Cambria"/>
        <a:cs typeface="Cambria"/>
        <a:sym typeface="Cambria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mbria"/>
        <a:ea typeface="Cambria"/>
        <a:cs typeface="Cambria"/>
        <a:sym typeface="Cambria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46566D"/>
    <a:srgbClr val="002060"/>
    <a:srgbClr val="005828"/>
    <a:srgbClr val="008E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Cambria"/>
          <a:ea typeface="Cambria"/>
          <a:cs typeface="Cambria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EDAE6"/>
          </a:solidFill>
        </a:fill>
      </a:tcStyle>
    </a:wholeTbl>
    <a:band2H>
      <a:tcTxStyle/>
      <a:tcStyle>
        <a:tcBdr/>
        <a:fill>
          <a:solidFill>
            <a:srgbClr val="E8EDF3"/>
          </a:solidFill>
        </a:fill>
      </a:tcStyle>
    </a:band2H>
    <a:firstCol>
      <a:tcTxStyle b="on" i="off">
        <a:font>
          <a:latin typeface="Cambria"/>
          <a:ea typeface="Cambria"/>
          <a:cs typeface="Cambri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mbria"/>
          <a:ea typeface="Cambria"/>
          <a:cs typeface="Cambri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mbria"/>
          <a:ea typeface="Cambria"/>
          <a:cs typeface="Cambri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Cambria"/>
          <a:ea typeface="Cambria"/>
          <a:cs typeface="Cambria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5DECC"/>
          </a:solidFill>
        </a:fill>
      </a:tcStyle>
    </a:wholeTbl>
    <a:band2H>
      <a:tcTxStyle/>
      <a:tcStyle>
        <a:tcBdr/>
        <a:fill>
          <a:solidFill>
            <a:srgbClr val="FAEFE7"/>
          </a:solidFill>
        </a:fill>
      </a:tcStyle>
    </a:band2H>
    <a:firstCol>
      <a:tcTxStyle b="on" i="off">
        <a:font>
          <a:latin typeface="Cambria"/>
          <a:ea typeface="Cambria"/>
          <a:cs typeface="Cambri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Cambria"/>
          <a:ea typeface="Cambria"/>
          <a:cs typeface="Cambri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Cambria"/>
          <a:ea typeface="Cambria"/>
          <a:cs typeface="Cambri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Cambria"/>
          <a:ea typeface="Cambria"/>
          <a:cs typeface="Cambria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AD0"/>
          </a:solidFill>
        </a:fill>
      </a:tcStyle>
    </a:wholeTbl>
    <a:band2H>
      <a:tcTxStyle/>
      <a:tcStyle>
        <a:tcBdr/>
        <a:fill>
          <a:solidFill>
            <a:srgbClr val="EFF5E9"/>
          </a:solidFill>
        </a:fill>
      </a:tcStyle>
    </a:band2H>
    <a:firstCol>
      <a:tcTxStyle b="on" i="off">
        <a:font>
          <a:latin typeface="Cambria"/>
          <a:ea typeface="Cambria"/>
          <a:cs typeface="Cambri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Cambria"/>
          <a:ea typeface="Cambria"/>
          <a:cs typeface="Cambri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Cambria"/>
          <a:ea typeface="Cambria"/>
          <a:cs typeface="Cambri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Cambria"/>
          <a:ea typeface="Cambria"/>
          <a:cs typeface="Cambri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ambria"/>
          <a:ea typeface="Cambria"/>
          <a:cs typeface="Cambri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mbria"/>
          <a:ea typeface="Cambria"/>
          <a:cs typeface="Cambri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Cambria"/>
          <a:ea typeface="Cambria"/>
          <a:cs typeface="Cambri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Cambria"/>
          <a:ea typeface="Cambria"/>
          <a:cs typeface="Cambria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Cambria"/>
          <a:ea typeface="Cambria"/>
          <a:cs typeface="Cambri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Cambria"/>
          <a:ea typeface="Cambria"/>
          <a:cs typeface="Cambri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Cambria"/>
          <a:ea typeface="Cambria"/>
          <a:cs typeface="Cambri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Cambria"/>
          <a:ea typeface="Cambria"/>
          <a:cs typeface="Cambri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ambria"/>
          <a:ea typeface="Cambria"/>
          <a:cs typeface="Cambri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Cambria"/>
          <a:ea typeface="Cambria"/>
          <a:cs typeface="Cambri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Cambria"/>
          <a:ea typeface="Cambria"/>
          <a:cs typeface="Cambri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80" d="100"/>
          <a:sy n="80" d="100"/>
        </p:scale>
        <p:origin x="-1230" y="-6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view3D>
      <c:rotX val="50"/>
      <c:hPercent val="50"/>
      <c:rotY val="265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4437024088655342E-2"/>
          <c:y val="1.1696288822814579E-2"/>
          <c:w val="0.93556282877699626"/>
          <c:h val="0.94347759650718277"/>
        </c:manualLayout>
      </c:layout>
      <c:pie3D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accent1"/>
            </a:solidFill>
            <a:ln w="12700" cap="flat">
              <a:noFill/>
              <a:miter lim="400000"/>
            </a:ln>
            <a:effectLst/>
            <a:sp3d prstMaterial="matte"/>
          </c:spPr>
          <c:explosion val="12"/>
          <c:dPt>
            <c:idx val="1"/>
            <c:bubble3D val="0"/>
            <c:explosion val="0"/>
            <c:spPr>
              <a:solidFill>
                <a:schemeClr val="accent2"/>
              </a:solidFill>
              <a:ln w="12700" cap="flat">
                <a:noFill/>
                <a:miter lim="400000"/>
              </a:ln>
              <a:effectLst/>
              <a:sp3d prstMaterial="matte"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D1D5-4D59-A535-3C5FF41C4890}"/>
              </c:ext>
            </c:extLst>
          </c:dPt>
          <c:dPt>
            <c:idx val="2"/>
            <c:bubble3D val="0"/>
            <c:explosion val="10"/>
            <c:spPr>
              <a:solidFill>
                <a:schemeClr val="accent3"/>
              </a:solidFill>
              <a:ln w="12700" cap="flat">
                <a:noFill/>
                <a:miter lim="400000"/>
              </a:ln>
              <a:effectLst/>
              <a:sp3d prstMaterial="matte"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D1D5-4D59-A535-3C5FF41C4890}"/>
              </c:ext>
            </c:extLst>
          </c:dPt>
          <c:cat>
            <c:strRef>
              <c:f>Sheet1!$B$1:$D$1</c:f>
              <c:strCache>
                <c:ptCount val="3"/>
                <c:pt idx="0">
                  <c:v>Дети</c:v>
                </c:pt>
                <c:pt idx="1">
                  <c:v>Трудоспособного возраста</c:v>
                </c:pt>
                <c:pt idx="2">
                  <c:v>Старше трудоспособного возраста</c:v>
                </c:pt>
              </c:strCache>
            </c:strRef>
          </c:cat>
          <c:val>
            <c:numRef>
              <c:f>Sheet1!$B$2:$D$2</c:f>
              <c:numCache>
                <c:formatCode>General</c:formatCode>
                <c:ptCount val="3"/>
                <c:pt idx="0">
                  <c:v>19.100000000000001</c:v>
                </c:pt>
                <c:pt idx="1">
                  <c:v>54.6</c:v>
                </c:pt>
                <c:pt idx="2">
                  <c:v>28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D1D5-4D59-A535-3C5FF41C48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12700" cap="flat">
          <a:noFill/>
          <a:miter lim="400000"/>
        </a:ln>
        <a:effectLst/>
      </c:spPr>
    </c:plotArea>
    <c:plotVisOnly val="1"/>
    <c:dispBlanksAs val="zero"/>
    <c:showDLblsOverMax val="1"/>
  </c:chart>
  <c:spPr>
    <a:noFill/>
    <a:ln>
      <a:noFill/>
    </a:ln>
    <a:effectLst/>
  </c:sp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B302FC-DB57-0841-BDC1-BEA3C9684F04}" type="datetimeFigureOut">
              <a:rPr lang="ru-RU" smtClean="0"/>
              <a:pPr/>
              <a:t>24.04.2017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0ABA69-DDD2-6D4B-A6AC-6C3F324CEA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27844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Shape 594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95" name="Shape 595"/>
          <p:cNvSpPr>
            <a:spLocks noGrp="1"/>
          </p:cNvSpPr>
          <p:nvPr>
            <p:ph type="body" sz="quarter" idx="1"/>
          </p:nvPr>
        </p:nvSpPr>
        <p:spPr>
          <a:xfrm>
            <a:off x="906357" y="4715907"/>
            <a:ext cx="4984962" cy="4467701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045725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Shape 88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82" name="Shape 88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Поменять цветовую гамму!!!! </a:t>
            </a:r>
          </a:p>
        </p:txBody>
      </p:sp>
    </p:spTree>
    <p:extLst>
      <p:ext uri="{BB962C8B-B14F-4D97-AF65-F5344CB8AC3E}">
        <p14:creationId xmlns:p14="http://schemas.microsoft.com/office/powerpoint/2010/main" val="22545650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Shape 90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07" name="Shape 90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</a:pPr>
            <a:endParaRPr/>
          </a:p>
          <a:p>
            <a:pPr>
              <a:lnSpc>
                <a:spcPct val="90000"/>
              </a:lnSpc>
              <a:defRPr b="1"/>
            </a:pPr>
            <a:r>
              <a:t>Систематизируйте слайды по данному разделу!!!</a:t>
            </a:r>
          </a:p>
          <a:p>
            <a:pPr>
              <a:lnSpc>
                <a:spcPct val="90000"/>
              </a:lnSpc>
              <a:defRPr b="1"/>
            </a:pPr>
            <a:r>
              <a:t>Далее должны быть 3 слайда:</a:t>
            </a:r>
          </a:p>
          <a:p>
            <a:pPr>
              <a:lnSpc>
                <a:spcPct val="90000"/>
              </a:lnSpc>
              <a:defRPr b="1"/>
            </a:pPr>
            <a:endParaRPr/>
          </a:p>
          <a:p>
            <a:pPr marL="171450" indent="-171450">
              <a:lnSpc>
                <a:spcPct val="90000"/>
              </a:lnSpc>
              <a:buSzPct val="100000"/>
              <a:buChar char="-"/>
              <a:defRPr b="1"/>
            </a:pPr>
            <a:r>
              <a:t>Слайд с фотографиями  "электронные регистратуры", несколько примеров</a:t>
            </a:r>
          </a:p>
          <a:p>
            <a:pPr marL="171450" indent="-171450">
              <a:lnSpc>
                <a:spcPct val="90000"/>
              </a:lnSpc>
              <a:buSzPct val="100000"/>
              <a:buChar char="-"/>
              <a:defRPr b="1"/>
            </a:pPr>
            <a:endParaRPr/>
          </a:p>
          <a:p>
            <a:pPr marL="171450" indent="-171450">
              <a:lnSpc>
                <a:spcPct val="90000"/>
              </a:lnSpc>
              <a:buSzPct val="100000"/>
              <a:buChar char="-"/>
              <a:defRPr b="1"/>
            </a:pPr>
            <a:r>
              <a:t>Слайд с фотографиями  "электронная очередь" и обустроенным клиентскими зонами </a:t>
            </a:r>
          </a:p>
          <a:p>
            <a:pPr marL="171450" indent="-171450">
              <a:lnSpc>
                <a:spcPct val="90000"/>
              </a:lnSpc>
              <a:buSzPct val="100000"/>
              <a:buChar char="-"/>
              <a:defRPr b="1"/>
            </a:pPr>
            <a:endParaRPr/>
          </a:p>
          <a:p>
            <a:pPr marL="171450" indent="-171450">
              <a:lnSpc>
                <a:spcPct val="90000"/>
              </a:lnSpc>
              <a:buSzPct val="100000"/>
              <a:buChar char="-"/>
              <a:defRPr b="1"/>
            </a:pPr>
            <a:r>
              <a:t>Слайд "совместная работа ЭР и ЭО" принт скрин записи на приём через интернет  вместе с фото электронной регистратуры и электронной очереди </a:t>
            </a:r>
          </a:p>
          <a:p>
            <a:pPr>
              <a:lnSpc>
                <a:spcPct val="90000"/>
              </a:lnSpc>
              <a:defRPr b="1"/>
            </a:pPr>
            <a:endParaRPr/>
          </a:p>
          <a:p>
            <a:pPr>
              <a:lnSpc>
                <a:spcPct val="90000"/>
              </a:lnSpc>
              <a:defRPr b="1"/>
            </a:pPr>
            <a:r>
              <a:t>--------------------------</a:t>
            </a:r>
          </a:p>
          <a:p>
            <a:pPr>
              <a:lnSpc>
                <a:spcPct val="90000"/>
              </a:lnSpc>
            </a:pPr>
            <a:r>
              <a:t>Используйте </a:t>
            </a:r>
          </a:p>
          <a:p>
            <a:pPr>
              <a:lnSpc>
                <a:spcPct val="90000"/>
              </a:lnSpc>
            </a:pPr>
            <a:r>
              <a:t>+ Фотографии электронной регистратуры из онкологического диспансера. </a:t>
            </a:r>
          </a:p>
          <a:p>
            <a:pPr>
              <a:lnSpc>
                <a:spcPct val="90000"/>
              </a:lnSpc>
            </a:pPr>
            <a:r>
              <a:t>  ДБ видны регистратуры с большими экранами ТВ , таблички над кабинетами.</a:t>
            </a:r>
          </a:p>
          <a:p>
            <a:pPr>
              <a:lnSpc>
                <a:spcPct val="90000"/>
              </a:lnSpc>
            </a:pPr>
            <a:r>
              <a:t>+ центральный холл стационара ЦТОиН (плановое приемное отделение )</a:t>
            </a:r>
          </a:p>
          <a:p>
            <a:pPr>
              <a:lnSpc>
                <a:spcPct val="90000"/>
              </a:lnSpc>
            </a:pPr>
            <a:r>
              <a:t>+ Фото электронной очереди из ДОБ 3-й этаж (сегодня завершён монтаж </a:t>
            </a:r>
          </a:p>
          <a:p>
            <a:pPr>
              <a:lnSpc>
                <a:spcPct val="90000"/>
              </a:lnSpc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56798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71969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Shape 95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54" name="Shape 95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</a:pPr>
            <a:endParaRPr/>
          </a:p>
          <a:p>
            <a:pPr>
              <a:lnSpc>
                <a:spcPct val="90000"/>
              </a:lnSpc>
            </a:pPr>
            <a:r>
              <a:t>Охвачены не все направления и поменяли очередность :</a:t>
            </a:r>
          </a:p>
          <a:p>
            <a:pPr>
              <a:lnSpc>
                <a:spcPct val="90000"/>
              </a:lnSpc>
            </a:pPr>
            <a:endParaRPr/>
          </a:p>
          <a:p>
            <a:pPr>
              <a:lnSpc>
                <a:spcPct val="90000"/>
              </a:lnSpc>
              <a:defRPr b="1"/>
            </a:pPr>
            <a:r>
              <a:t>Согласен пусть сначала будет ЭМК поликлиника </a:t>
            </a:r>
          </a:p>
          <a:p>
            <a:pPr>
              <a:lnSpc>
                <a:spcPct val="90000"/>
              </a:lnSpc>
              <a:defRPr b="1"/>
            </a:pPr>
            <a:r>
              <a:t>     1) ведение документации </a:t>
            </a:r>
            <a:r>
              <a:rPr b="0"/>
              <a:t>пример заполнения: первичный осмотр, дневники, направления на исследования, Rn </a:t>
            </a:r>
          </a:p>
          <a:p>
            <a:pPr>
              <a:lnSpc>
                <a:spcPct val="90000"/>
              </a:lnSpc>
            </a:pPr>
            <a:r>
              <a:t>     2) ДЛО – выписка рецептов,  видны аптечные пункты и аптечный склад ( Ирина Николаевна сказал Вам вчера что надо включить ) </a:t>
            </a:r>
          </a:p>
          <a:p>
            <a:pPr>
              <a:lnSpc>
                <a:spcPct val="90000"/>
              </a:lnSpc>
            </a:pPr>
            <a:r>
              <a:t>     3) СМП- видны причины вызова скорой на участке врача. Анализ!!! </a:t>
            </a:r>
          </a:p>
          <a:p>
            <a:pPr>
              <a:lnSpc>
                <a:spcPct val="90000"/>
              </a:lnSpc>
            </a:pPr>
            <a:r>
              <a:t>     4) ....</a:t>
            </a:r>
          </a:p>
          <a:p>
            <a:pPr>
              <a:lnSpc>
                <a:spcPct val="90000"/>
              </a:lnSpc>
            </a:pPr>
            <a:r>
              <a:t/>
            </a:r>
            <a:br/>
            <a:endParaRPr/>
          </a:p>
          <a:p>
            <a:pPr>
              <a:lnSpc>
                <a:spcPct val="90000"/>
              </a:lnSpc>
              <a:defRPr b="1"/>
            </a:pPr>
            <a:r>
              <a:t>ЭМК стационар </a:t>
            </a:r>
          </a:p>
          <a:p>
            <a:pPr>
              <a:lnSpc>
                <a:spcPct val="90000"/>
              </a:lnSpc>
            </a:pPr>
            <a:r>
              <a:t>   1) ведение документации пример заполнения: первичный осмотр, дневники, направления на исследования, Rn   </a:t>
            </a:r>
          </a:p>
          <a:p>
            <a:pPr>
              <a:lnSpc>
                <a:spcPct val="90000"/>
              </a:lnSpc>
            </a:pPr>
            <a:r>
              <a:t>    2) базовые шаблоны листов назначений - динамические ЛН- статические ЛН</a:t>
            </a:r>
          </a:p>
          <a:p>
            <a:pPr>
              <a:lnSpc>
                <a:spcPct val="90000"/>
              </a:lnSpc>
            </a:pPr>
            <a:r>
              <a:t>     3)  </a:t>
            </a:r>
            <a:r>
              <a:rPr b="1"/>
              <a:t>система планирования!</a:t>
            </a:r>
          </a:p>
          <a:p>
            <a:pPr>
              <a:lnSpc>
                <a:spcPct val="90000"/>
              </a:lnSpc>
              <a:defRPr b="1"/>
            </a:pPr>
            <a:r>
              <a:t/>
            </a:r>
            <a:br/>
            <a:endParaRPr/>
          </a:p>
        </p:txBody>
      </p:sp>
    </p:spTree>
    <p:extLst>
      <p:ext uri="{BB962C8B-B14F-4D97-AF65-F5344CB8AC3E}">
        <p14:creationId xmlns:p14="http://schemas.microsoft.com/office/powerpoint/2010/main" val="5321784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6146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Picture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 rot="10800000">
            <a:off x="-3" y="-3"/>
            <a:ext cx="9144004" cy="6858004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Прямоугольник 6"/>
          <p:cNvSpPr/>
          <p:nvPr/>
        </p:nvSpPr>
        <p:spPr>
          <a:xfrm>
            <a:off x="-4" y="0"/>
            <a:ext cx="9144005" cy="6858001"/>
          </a:xfrm>
          <a:prstGeom prst="rect">
            <a:avLst/>
          </a:prstGeom>
          <a:solidFill>
            <a:srgbClr val="FFFFFF">
              <a:alpha val="71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" name="Прямоугольник 7"/>
          <p:cNvSpPr/>
          <p:nvPr/>
        </p:nvSpPr>
        <p:spPr>
          <a:xfrm>
            <a:off x="-2" y="2155430"/>
            <a:ext cx="9329823" cy="2057261"/>
          </a:xfrm>
          <a:prstGeom prst="rect">
            <a:avLst/>
          </a:prstGeom>
          <a:gradFill>
            <a:gsLst>
              <a:gs pos="0">
                <a:srgbClr val="FFFFFF">
                  <a:alpha val="63000"/>
                </a:srgbClr>
              </a:gs>
              <a:gs pos="100000">
                <a:srgbClr val="FFFFFF">
                  <a:alpha val="0"/>
                </a:srgbClr>
              </a:gs>
            </a:gsLst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" name="Прямая соединительная линия 8"/>
          <p:cNvSpPr/>
          <p:nvPr/>
        </p:nvSpPr>
        <p:spPr>
          <a:xfrm>
            <a:off x="-1" y="4212690"/>
            <a:ext cx="7538486" cy="1"/>
          </a:xfrm>
          <a:prstGeom prst="line">
            <a:avLst/>
          </a:prstGeom>
          <a:ln w="28575">
            <a:solidFill>
              <a:srgbClr val="8698B1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8" name="Шестиугольник 11"/>
          <p:cNvSpPr/>
          <p:nvPr/>
        </p:nvSpPr>
        <p:spPr>
          <a:xfrm rot="5400000">
            <a:off x="6920262" y="3889256"/>
            <a:ext cx="1534634" cy="13229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6269" y="0"/>
                </a:lnTo>
                <a:lnTo>
                  <a:pt x="15331" y="0"/>
                </a:lnTo>
                <a:lnTo>
                  <a:pt x="21600" y="10800"/>
                </a:lnTo>
                <a:lnTo>
                  <a:pt x="15331" y="21600"/>
                </a:lnTo>
                <a:lnTo>
                  <a:pt x="6269" y="21600"/>
                </a:lnTo>
                <a:close/>
              </a:path>
            </a:pathLst>
          </a:custGeom>
          <a:solidFill>
            <a:srgbClr val="C3D8E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" name="Шестиугольник 12"/>
          <p:cNvSpPr/>
          <p:nvPr/>
        </p:nvSpPr>
        <p:spPr>
          <a:xfrm rot="5400000">
            <a:off x="5292816" y="3297863"/>
            <a:ext cx="982592" cy="8470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6269" y="0"/>
                </a:lnTo>
                <a:lnTo>
                  <a:pt x="15331" y="0"/>
                </a:lnTo>
                <a:lnTo>
                  <a:pt x="21600" y="10800"/>
                </a:lnTo>
                <a:lnTo>
                  <a:pt x="15331" y="21600"/>
                </a:lnTo>
                <a:lnTo>
                  <a:pt x="6269" y="21600"/>
                </a:lnTo>
                <a:close/>
              </a:path>
            </a:pathLst>
          </a:custGeom>
          <a:solidFill>
            <a:srgbClr val="B6D1E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" name="Шестиугольник 13"/>
          <p:cNvSpPr/>
          <p:nvPr/>
        </p:nvSpPr>
        <p:spPr>
          <a:xfrm rot="5400000">
            <a:off x="8400298" y="314364"/>
            <a:ext cx="1192194" cy="10277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6269" y="0"/>
                </a:lnTo>
                <a:lnTo>
                  <a:pt x="15331" y="0"/>
                </a:lnTo>
                <a:lnTo>
                  <a:pt x="21600" y="10800"/>
                </a:lnTo>
                <a:lnTo>
                  <a:pt x="15331" y="21600"/>
                </a:lnTo>
                <a:lnTo>
                  <a:pt x="6269" y="21600"/>
                </a:lnTo>
                <a:close/>
              </a:path>
            </a:pathLst>
          </a:custGeom>
          <a:solidFill>
            <a:srgbClr val="B6D1E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" name="Шестиугольник 14"/>
          <p:cNvSpPr/>
          <p:nvPr/>
        </p:nvSpPr>
        <p:spPr>
          <a:xfrm rot="5400000">
            <a:off x="5034515" y="-136940"/>
            <a:ext cx="1534634" cy="13229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6269" y="0"/>
                </a:lnTo>
                <a:lnTo>
                  <a:pt x="15331" y="0"/>
                </a:lnTo>
                <a:lnTo>
                  <a:pt x="21600" y="10800"/>
                </a:lnTo>
                <a:lnTo>
                  <a:pt x="15331" y="21600"/>
                </a:lnTo>
                <a:lnTo>
                  <a:pt x="6269" y="21600"/>
                </a:lnTo>
                <a:close/>
              </a:path>
            </a:pathLst>
          </a:custGeom>
          <a:solidFill>
            <a:srgbClr val="F1FBFD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" name="Шестиугольник 15"/>
          <p:cNvSpPr/>
          <p:nvPr/>
        </p:nvSpPr>
        <p:spPr>
          <a:xfrm rot="5400000">
            <a:off x="6557767" y="2735363"/>
            <a:ext cx="840187" cy="7242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6269" y="0"/>
                </a:lnTo>
                <a:lnTo>
                  <a:pt x="15331" y="0"/>
                </a:lnTo>
                <a:lnTo>
                  <a:pt x="21600" y="10800"/>
                </a:lnTo>
                <a:lnTo>
                  <a:pt x="15331" y="21600"/>
                </a:lnTo>
                <a:lnTo>
                  <a:pt x="6269" y="21600"/>
                </a:lnTo>
                <a:close/>
              </a:path>
            </a:pathLst>
          </a:custGeom>
          <a:solidFill>
            <a:srgbClr val="F8FDFE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" name="Шестиугольник 16"/>
          <p:cNvSpPr/>
          <p:nvPr/>
        </p:nvSpPr>
        <p:spPr>
          <a:xfrm rot="5400000">
            <a:off x="8414732" y="5323813"/>
            <a:ext cx="982873" cy="8473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6269" y="0"/>
                </a:lnTo>
                <a:lnTo>
                  <a:pt x="15331" y="0"/>
                </a:lnTo>
                <a:lnTo>
                  <a:pt x="21600" y="10800"/>
                </a:lnTo>
                <a:lnTo>
                  <a:pt x="15331" y="21600"/>
                </a:lnTo>
                <a:lnTo>
                  <a:pt x="6269" y="21600"/>
                </a:lnTo>
                <a:close/>
              </a:path>
            </a:pathLst>
          </a:custGeom>
          <a:solidFill>
            <a:srgbClr val="DBF5F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" name="Шестиугольник 17"/>
          <p:cNvSpPr/>
          <p:nvPr/>
        </p:nvSpPr>
        <p:spPr>
          <a:xfrm rot="5400000">
            <a:off x="6321909" y="768507"/>
            <a:ext cx="2050313" cy="1767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6269" y="0"/>
                </a:lnTo>
                <a:lnTo>
                  <a:pt x="15331" y="0"/>
                </a:lnTo>
                <a:lnTo>
                  <a:pt x="21600" y="10800"/>
                </a:lnTo>
                <a:lnTo>
                  <a:pt x="15331" y="21600"/>
                </a:lnTo>
                <a:lnTo>
                  <a:pt x="6269" y="21600"/>
                </a:lnTo>
                <a:close/>
              </a:path>
            </a:pathLst>
          </a:custGeom>
          <a:solidFill>
            <a:srgbClr val="F1FBFD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" name="Шестиугольник 18"/>
          <p:cNvSpPr/>
          <p:nvPr/>
        </p:nvSpPr>
        <p:spPr>
          <a:xfrm rot="5400000">
            <a:off x="8357843" y="2227428"/>
            <a:ext cx="1043977" cy="899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6269" y="0"/>
                </a:lnTo>
                <a:lnTo>
                  <a:pt x="15331" y="0"/>
                </a:lnTo>
                <a:lnTo>
                  <a:pt x="21600" y="10800"/>
                </a:lnTo>
                <a:lnTo>
                  <a:pt x="15331" y="21600"/>
                </a:lnTo>
                <a:lnTo>
                  <a:pt x="6269" y="21600"/>
                </a:lnTo>
                <a:close/>
              </a:path>
            </a:pathLst>
          </a:custGeom>
          <a:solidFill>
            <a:srgbClr val="F1FBFD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" name="Шестиугольник 19"/>
          <p:cNvSpPr/>
          <p:nvPr/>
        </p:nvSpPr>
        <p:spPr>
          <a:xfrm rot="5400000">
            <a:off x="5848394" y="1397692"/>
            <a:ext cx="1534634" cy="13229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6269" y="0"/>
                </a:lnTo>
                <a:lnTo>
                  <a:pt x="15331" y="0"/>
                </a:lnTo>
                <a:lnTo>
                  <a:pt x="21600" y="10800"/>
                </a:lnTo>
                <a:lnTo>
                  <a:pt x="15331" y="21600"/>
                </a:lnTo>
                <a:lnTo>
                  <a:pt x="6269" y="21600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" name="Шестиугольник 20"/>
          <p:cNvSpPr/>
          <p:nvPr/>
        </p:nvSpPr>
        <p:spPr>
          <a:xfrm rot="5400000">
            <a:off x="4147586" y="-118177"/>
            <a:ext cx="1066304" cy="9192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6269" y="0"/>
                </a:lnTo>
                <a:lnTo>
                  <a:pt x="15331" y="0"/>
                </a:lnTo>
                <a:lnTo>
                  <a:pt x="21600" y="10800"/>
                </a:lnTo>
                <a:lnTo>
                  <a:pt x="15331" y="21600"/>
                </a:lnTo>
                <a:lnTo>
                  <a:pt x="6269" y="21600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" name="Шестиугольник 21"/>
          <p:cNvSpPr/>
          <p:nvPr/>
        </p:nvSpPr>
        <p:spPr>
          <a:xfrm rot="5400000">
            <a:off x="7662523" y="-661481"/>
            <a:ext cx="1534634" cy="13229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6269" y="0"/>
                </a:lnTo>
                <a:lnTo>
                  <a:pt x="15331" y="0"/>
                </a:lnTo>
                <a:lnTo>
                  <a:pt x="21600" y="10800"/>
                </a:lnTo>
                <a:lnTo>
                  <a:pt x="15331" y="21600"/>
                </a:lnTo>
                <a:lnTo>
                  <a:pt x="6269" y="21600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" name="Шестиугольник 22"/>
          <p:cNvSpPr/>
          <p:nvPr/>
        </p:nvSpPr>
        <p:spPr>
          <a:xfrm rot="5400000">
            <a:off x="7240793" y="3233777"/>
            <a:ext cx="1905000" cy="16422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6269" y="0"/>
                </a:lnTo>
                <a:lnTo>
                  <a:pt x="15331" y="0"/>
                </a:lnTo>
                <a:lnTo>
                  <a:pt x="21600" y="10800"/>
                </a:lnTo>
                <a:lnTo>
                  <a:pt x="15331" y="21600"/>
                </a:lnTo>
                <a:lnTo>
                  <a:pt x="6269" y="21600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0" name="Шестиугольник 23"/>
          <p:cNvSpPr/>
          <p:nvPr/>
        </p:nvSpPr>
        <p:spPr>
          <a:xfrm rot="5400000">
            <a:off x="5896673" y="3575163"/>
            <a:ext cx="834588" cy="7194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6269" y="0"/>
                </a:lnTo>
                <a:lnTo>
                  <a:pt x="15331" y="0"/>
                </a:lnTo>
                <a:lnTo>
                  <a:pt x="21600" y="10800"/>
                </a:lnTo>
                <a:lnTo>
                  <a:pt x="15331" y="21600"/>
                </a:lnTo>
                <a:lnTo>
                  <a:pt x="6269" y="21600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" name="Шестиугольник 24"/>
          <p:cNvSpPr/>
          <p:nvPr/>
        </p:nvSpPr>
        <p:spPr>
          <a:xfrm rot="5400000">
            <a:off x="5854563" y="-106998"/>
            <a:ext cx="1968796" cy="16972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6269" y="0"/>
                </a:lnTo>
                <a:lnTo>
                  <a:pt x="15331" y="0"/>
                </a:lnTo>
                <a:lnTo>
                  <a:pt x="21600" y="10800"/>
                </a:lnTo>
                <a:lnTo>
                  <a:pt x="15331" y="21600"/>
                </a:lnTo>
                <a:lnTo>
                  <a:pt x="6269" y="21600"/>
                </a:lnTo>
                <a:close/>
              </a:path>
            </a:pathLst>
          </a:custGeom>
          <a:ln w="25400">
            <a:solidFill>
              <a:srgbClr val="B6D1E3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2" name="Шестиугольник 25"/>
          <p:cNvSpPr/>
          <p:nvPr/>
        </p:nvSpPr>
        <p:spPr>
          <a:xfrm rot="5400000">
            <a:off x="8359010" y="4621566"/>
            <a:ext cx="1027039" cy="8853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6269" y="0"/>
                </a:lnTo>
                <a:lnTo>
                  <a:pt x="15331" y="0"/>
                </a:lnTo>
                <a:lnTo>
                  <a:pt x="21600" y="10800"/>
                </a:lnTo>
                <a:lnTo>
                  <a:pt x="15331" y="21600"/>
                </a:lnTo>
                <a:lnTo>
                  <a:pt x="6269" y="21600"/>
                </a:lnTo>
                <a:close/>
              </a:path>
            </a:pathLst>
          </a:custGeom>
          <a:ln w="25400">
            <a:solidFill>
              <a:srgbClr val="B6D1E3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" name="Шестиугольник 26"/>
          <p:cNvSpPr/>
          <p:nvPr/>
        </p:nvSpPr>
        <p:spPr>
          <a:xfrm rot="5400000">
            <a:off x="4579696" y="73382"/>
            <a:ext cx="1064042" cy="9172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6269" y="0"/>
                </a:lnTo>
                <a:lnTo>
                  <a:pt x="15331" y="0"/>
                </a:lnTo>
                <a:lnTo>
                  <a:pt x="21600" y="10800"/>
                </a:lnTo>
                <a:lnTo>
                  <a:pt x="15331" y="21600"/>
                </a:lnTo>
                <a:lnTo>
                  <a:pt x="6269" y="21600"/>
                </a:lnTo>
                <a:close/>
              </a:path>
            </a:pathLst>
          </a:custGeom>
          <a:ln w="25400">
            <a:solidFill>
              <a:srgbClr val="B6D1E3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4" name="Шестиугольник 27"/>
          <p:cNvSpPr/>
          <p:nvPr/>
        </p:nvSpPr>
        <p:spPr>
          <a:xfrm rot="5400000">
            <a:off x="7922422" y="1455843"/>
            <a:ext cx="1312065" cy="11310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6269" y="0"/>
                </a:lnTo>
                <a:lnTo>
                  <a:pt x="15331" y="0"/>
                </a:lnTo>
                <a:lnTo>
                  <a:pt x="21600" y="10800"/>
                </a:lnTo>
                <a:lnTo>
                  <a:pt x="15331" y="21600"/>
                </a:lnTo>
                <a:lnTo>
                  <a:pt x="6269" y="21600"/>
                </a:lnTo>
                <a:close/>
              </a:path>
            </a:pathLst>
          </a:custGeom>
          <a:ln w="25400">
            <a:solidFill>
              <a:srgbClr val="B6D1E3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5" name="Шестиугольник 28"/>
          <p:cNvSpPr/>
          <p:nvPr/>
        </p:nvSpPr>
        <p:spPr>
          <a:xfrm rot="5400000">
            <a:off x="5046815" y="2092824"/>
            <a:ext cx="1356260" cy="11691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6269" y="0"/>
                </a:lnTo>
                <a:lnTo>
                  <a:pt x="15331" y="0"/>
                </a:lnTo>
                <a:lnTo>
                  <a:pt x="21600" y="10800"/>
                </a:lnTo>
                <a:lnTo>
                  <a:pt x="15331" y="21600"/>
                </a:lnTo>
                <a:lnTo>
                  <a:pt x="6269" y="21600"/>
                </a:lnTo>
                <a:close/>
              </a:path>
            </a:pathLst>
          </a:custGeom>
          <a:ln w="25400">
            <a:solidFill>
              <a:srgbClr val="B6D1E3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6" name="Шестиугольник 29"/>
          <p:cNvSpPr/>
          <p:nvPr/>
        </p:nvSpPr>
        <p:spPr>
          <a:xfrm rot="5400000">
            <a:off x="6487045" y="2211642"/>
            <a:ext cx="2706504" cy="23331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6269" y="0"/>
                </a:lnTo>
                <a:lnTo>
                  <a:pt x="15331" y="0"/>
                </a:lnTo>
                <a:lnTo>
                  <a:pt x="21600" y="10800"/>
                </a:lnTo>
                <a:lnTo>
                  <a:pt x="15331" y="21600"/>
                </a:lnTo>
                <a:lnTo>
                  <a:pt x="6269" y="21600"/>
                </a:lnTo>
                <a:close/>
              </a:path>
            </a:pathLst>
          </a:custGeom>
          <a:ln w="25400">
            <a:solidFill>
              <a:srgbClr val="B6D1E3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7" name="Шестиугольник 31"/>
          <p:cNvSpPr/>
          <p:nvPr/>
        </p:nvSpPr>
        <p:spPr>
          <a:xfrm>
            <a:off x="6776336" y="-191717"/>
            <a:ext cx="1653504" cy="19180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6269"/>
                </a:lnTo>
                <a:lnTo>
                  <a:pt x="21600" y="15331"/>
                </a:lnTo>
                <a:lnTo>
                  <a:pt x="10800" y="21600"/>
                </a:lnTo>
                <a:lnTo>
                  <a:pt x="0" y="15331"/>
                </a:lnTo>
                <a:lnTo>
                  <a:pt x="0" y="6269"/>
                </a:ln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8" name="Шестиугольник 32"/>
          <p:cNvSpPr/>
          <p:nvPr/>
        </p:nvSpPr>
        <p:spPr>
          <a:xfrm>
            <a:off x="6776335" y="1871330"/>
            <a:ext cx="2159077" cy="2504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6269"/>
                </a:lnTo>
                <a:lnTo>
                  <a:pt x="21600" y="15331"/>
                </a:lnTo>
                <a:lnTo>
                  <a:pt x="10800" y="21600"/>
                </a:lnTo>
                <a:lnTo>
                  <a:pt x="0" y="15331"/>
                </a:lnTo>
                <a:lnTo>
                  <a:pt x="0" y="6269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" name="Шестиугольник 33"/>
          <p:cNvSpPr/>
          <p:nvPr/>
        </p:nvSpPr>
        <p:spPr>
          <a:xfrm>
            <a:off x="8045160" y="4453442"/>
            <a:ext cx="969255" cy="11243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6269"/>
                </a:lnTo>
                <a:lnTo>
                  <a:pt x="21600" y="15331"/>
                </a:lnTo>
                <a:lnTo>
                  <a:pt x="10800" y="21600"/>
                </a:lnTo>
                <a:lnTo>
                  <a:pt x="0" y="15331"/>
                </a:lnTo>
                <a:lnTo>
                  <a:pt x="0" y="6269"/>
                </a:lnTo>
                <a:close/>
              </a:path>
            </a:pathLst>
          </a:custGeom>
          <a:blipFill>
            <a:blip r:embed="rId5" cstate="print"/>
            <a:stretch>
              <a:fillRect/>
            </a:stretch>
          </a:blip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0" name="TextBox 35"/>
          <p:cNvSpPr/>
          <p:nvPr/>
        </p:nvSpPr>
        <p:spPr>
          <a:xfrm>
            <a:off x="1216102" y="398057"/>
            <a:ext cx="2987749" cy="4902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400">
                <a:solidFill>
                  <a:srgbClr val="46566D"/>
                </a:solidFill>
              </a:defRPr>
            </a:pPr>
            <a:r>
              <a:t>Министерство здравоохранения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>
              <a:defRPr sz="1400">
                <a:solidFill>
                  <a:srgbClr val="46566D"/>
                </a:solidFill>
              </a:defRPr>
            </a:pPr>
            <a:r>
              <a:t>Кировской области</a:t>
            </a:r>
          </a:p>
        </p:txBody>
      </p:sp>
      <p:sp>
        <p:nvSpPr>
          <p:cNvPr id="41" name="Текст заголовка"/>
          <p:cNvSpPr>
            <a:spLocks noGrp="1"/>
          </p:cNvSpPr>
          <p:nvPr>
            <p:ph type="title"/>
          </p:nvPr>
        </p:nvSpPr>
        <p:spPr>
          <a:xfrm>
            <a:off x="325438" y="2130425"/>
            <a:ext cx="4694238" cy="2082265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2" name="Прямая соединительная линия 9"/>
          <p:cNvSpPr/>
          <p:nvPr/>
        </p:nvSpPr>
        <p:spPr>
          <a:xfrm>
            <a:off x="-1" y="2155430"/>
            <a:ext cx="6309542" cy="1"/>
          </a:xfrm>
          <a:prstGeom prst="line">
            <a:avLst/>
          </a:prstGeom>
          <a:ln w="28575">
            <a:solidFill>
              <a:srgbClr val="8698B1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3" name="Уровень текста 1…"/>
          <p:cNvSpPr>
            <a:spLocks noGrp="1"/>
          </p:cNvSpPr>
          <p:nvPr>
            <p:ph type="body" sz="quarter" idx="1"/>
          </p:nvPr>
        </p:nvSpPr>
        <p:spPr>
          <a:xfrm>
            <a:off x="325438" y="6048375"/>
            <a:ext cx="6400801" cy="476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6566D"/>
                </a:solidFill>
              </a:defRPr>
            </a:lvl1pPr>
            <a:lvl2pPr indent="457200">
              <a:defRPr>
                <a:solidFill>
                  <a:srgbClr val="46566D"/>
                </a:solidFill>
              </a:defRPr>
            </a:lvl2pPr>
            <a:lvl3pPr indent="914400">
              <a:defRPr>
                <a:solidFill>
                  <a:srgbClr val="46566D"/>
                </a:solidFill>
              </a:defRPr>
            </a:lvl3pPr>
            <a:lvl4pPr indent="1371600">
              <a:defRPr>
                <a:solidFill>
                  <a:srgbClr val="46566D"/>
                </a:solidFill>
              </a:defRPr>
            </a:lvl4pPr>
            <a:lvl5pPr indent="1828800">
              <a:defRPr>
                <a:solidFill>
                  <a:srgbClr val="46566D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4" name="Шестиугольник 10"/>
          <p:cNvSpPr/>
          <p:nvPr/>
        </p:nvSpPr>
        <p:spPr>
          <a:xfrm rot="5400000">
            <a:off x="4353140" y="1162493"/>
            <a:ext cx="1307379" cy="11270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6269" y="0"/>
                </a:lnTo>
                <a:lnTo>
                  <a:pt x="15331" y="0"/>
                </a:lnTo>
                <a:lnTo>
                  <a:pt x="21600" y="10800"/>
                </a:lnTo>
                <a:lnTo>
                  <a:pt x="15331" y="21600"/>
                </a:lnTo>
                <a:lnTo>
                  <a:pt x="6269" y="21600"/>
                </a:lnTo>
                <a:close/>
              </a:path>
            </a:pathLst>
          </a:custGeom>
          <a:solidFill>
            <a:srgbClr val="C3D8E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5" name="Шестиугольник 34"/>
          <p:cNvSpPr/>
          <p:nvPr/>
        </p:nvSpPr>
        <p:spPr>
          <a:xfrm>
            <a:off x="5140351" y="1424337"/>
            <a:ext cx="1446604" cy="16780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6269"/>
                </a:lnTo>
                <a:lnTo>
                  <a:pt x="21600" y="15331"/>
                </a:lnTo>
                <a:lnTo>
                  <a:pt x="10800" y="21600"/>
                </a:lnTo>
                <a:lnTo>
                  <a:pt x="0" y="15331"/>
                </a:lnTo>
                <a:lnTo>
                  <a:pt x="0" y="6269"/>
                </a:lnTo>
                <a:close/>
              </a:path>
            </a:pathLst>
          </a:custGeom>
          <a:blipFill>
            <a:blip r:embed="rId6" cstate="print"/>
            <a:stretch>
              <a:fillRect/>
            </a:stretch>
          </a:blip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6" name="Шестиугольник 30"/>
          <p:cNvSpPr/>
          <p:nvPr/>
        </p:nvSpPr>
        <p:spPr>
          <a:xfrm>
            <a:off x="4681713" y="222859"/>
            <a:ext cx="1035759" cy="12014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6269"/>
                </a:lnTo>
                <a:lnTo>
                  <a:pt x="21600" y="15331"/>
                </a:lnTo>
                <a:lnTo>
                  <a:pt x="10800" y="21600"/>
                </a:lnTo>
                <a:lnTo>
                  <a:pt x="0" y="15331"/>
                </a:lnTo>
                <a:lnTo>
                  <a:pt x="0" y="6269"/>
                </a:lnTo>
                <a:close/>
              </a:path>
            </a:pathLst>
          </a:custGeom>
          <a:blipFill>
            <a:blip r:embed="rId7" cstate="print"/>
            <a:stretch>
              <a:fillRect/>
            </a:stretch>
          </a:blip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47" name="Picture 2" descr="Picture 2"/>
          <p:cNvPicPr>
            <a:picLocks noChangeAspect="1"/>
          </p:cNvPicPr>
          <p:nvPr/>
        </p:nvPicPr>
        <p:blipFill>
          <a:blip r:embed="rId8" cstate="print">
            <a:extLst/>
          </a:blip>
          <a:stretch>
            <a:fillRect/>
          </a:stretch>
        </p:blipFill>
        <p:spPr>
          <a:xfrm>
            <a:off x="331246" y="222859"/>
            <a:ext cx="864811" cy="899665"/>
          </a:xfrm>
          <a:prstGeom prst="rect">
            <a:avLst/>
          </a:prstGeom>
          <a:ln w="12700">
            <a:miter lim="400000"/>
          </a:ln>
        </p:spPr>
      </p:pic>
      <p:sp>
        <p:nvSpPr>
          <p:cNvPr id="48" name="Номер слайда"/>
          <p:cNvSpPr>
            <a:spLocks noGrp="1"/>
          </p:cNvSpPr>
          <p:nvPr>
            <p:ph type="sldNum" sz="quarter" idx="2"/>
          </p:nvPr>
        </p:nvSpPr>
        <p:spPr>
          <a:xfrm>
            <a:off x="4419600" y="6356350"/>
            <a:ext cx="2133600" cy="3683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Текст заголовка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rgbClr val="002060"/>
                </a:solidFill>
                <a:latin typeface="Bookman Old Style"/>
                <a:ea typeface="Bookman Old Style"/>
                <a:cs typeface="Bookman Old Style"/>
                <a:sym typeface="Bookman Old Style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42" name="Номер слайда"/>
          <p:cNvSpPr>
            <a:spLocks noGrp="1"/>
          </p:cNvSpPr>
          <p:nvPr>
            <p:ph type="sldNum" sz="quarter" idx="2"/>
          </p:nvPr>
        </p:nvSpPr>
        <p:spPr>
          <a:xfrm>
            <a:off x="612648" y="6356350"/>
            <a:ext cx="343903" cy="358140"/>
          </a:xfrm>
          <a:prstGeom prst="rect">
            <a:avLst/>
          </a:prstGeom>
        </p:spPr>
        <p:txBody>
          <a:bodyPr/>
          <a:lstStyle>
            <a:lvl1pPr algn="l"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143" name="Уровень текста 1…"/>
          <p:cNvSpPr>
            <a:spLocks noGrp="1"/>
          </p:cNvSpPr>
          <p:nvPr>
            <p:ph type="body" sz="half" idx="1"/>
          </p:nvPr>
        </p:nvSpPr>
        <p:spPr>
          <a:xfrm>
            <a:off x="457200" y="1219200"/>
            <a:ext cx="4041648" cy="4937760"/>
          </a:xfrm>
          <a:prstGeom prst="rect">
            <a:avLst/>
          </a:prstGeom>
        </p:spPr>
        <p:txBody>
          <a:bodyPr/>
          <a:lstStyle>
            <a:lvl1pPr marL="274320" indent="-274320">
              <a:spcBef>
                <a:spcPts val="600"/>
              </a:spcBef>
              <a:buClr>
                <a:srgbClr val="727CA3"/>
              </a:buClr>
              <a:buSzPct val="76000"/>
              <a:buChar char="•"/>
              <a:defRPr sz="2600">
                <a:latin typeface="Gill Sans MT"/>
                <a:ea typeface="Gill Sans MT"/>
                <a:cs typeface="Gill Sans MT"/>
                <a:sym typeface="Gill Sans MT"/>
              </a:defRPr>
            </a:lvl1pPr>
            <a:lvl2pPr marL="584420" indent="-310100">
              <a:spcBef>
                <a:spcPts val="600"/>
              </a:spcBef>
              <a:buClr>
                <a:srgbClr val="727CA3"/>
              </a:buClr>
              <a:buSzPct val="76000"/>
              <a:buChar char="•"/>
              <a:defRPr sz="2600">
                <a:latin typeface="Gill Sans MT"/>
                <a:ea typeface="Gill Sans MT"/>
                <a:cs typeface="Gill Sans MT"/>
                <a:sym typeface="Gill Sans MT"/>
              </a:defRPr>
            </a:lvl2pPr>
            <a:lvl3pPr marL="891540" indent="-297180">
              <a:spcBef>
                <a:spcPts val="600"/>
              </a:spcBef>
              <a:buClr>
                <a:srgbClr val="727CA3"/>
              </a:buClr>
              <a:buSzPct val="76000"/>
              <a:buChar char="•"/>
              <a:defRPr sz="2600">
                <a:latin typeface="Gill Sans MT"/>
                <a:ea typeface="Gill Sans MT"/>
                <a:cs typeface="Gill Sans MT"/>
                <a:sym typeface="Gill Sans MT"/>
              </a:defRPr>
            </a:lvl3pPr>
            <a:lvl4pPr marL="1198880" indent="-330200">
              <a:spcBef>
                <a:spcPts val="600"/>
              </a:spcBef>
              <a:buClr>
                <a:srgbClr val="727CA3"/>
              </a:buClr>
              <a:buSzPct val="70000"/>
              <a:buChar char="◻"/>
              <a:defRPr sz="2600">
                <a:latin typeface="Gill Sans MT"/>
                <a:ea typeface="Gill Sans MT"/>
                <a:cs typeface="Gill Sans MT"/>
                <a:sym typeface="Gill Sans MT"/>
              </a:defRPr>
            </a:lvl4pPr>
            <a:lvl5pPr marL="1514475" indent="-371475">
              <a:spcBef>
                <a:spcPts val="600"/>
              </a:spcBef>
              <a:buClr>
                <a:srgbClr val="727CA3"/>
              </a:buClr>
              <a:buSzPct val="70000"/>
              <a:buChar char="◻"/>
              <a:defRPr sz="2600">
                <a:latin typeface="Gill Sans MT"/>
                <a:ea typeface="Gill Sans MT"/>
                <a:cs typeface="Gill Sans MT"/>
                <a:sym typeface="Gill Sans MT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Текст заголовка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002060"/>
                </a:solidFill>
                <a:latin typeface="Bookman Old Style"/>
                <a:ea typeface="Bookman Old Style"/>
                <a:cs typeface="Bookman Old Style"/>
                <a:sym typeface="Bookman Old Style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51" name="Уровень текста 1…"/>
          <p:cNvSpPr>
            <a:spLocks noGrp="1"/>
          </p:cNvSpPr>
          <p:nvPr>
            <p:ph type="body" sz="quarter" idx="1"/>
          </p:nvPr>
        </p:nvSpPr>
        <p:spPr>
          <a:xfrm>
            <a:off x="457200" y="1285875"/>
            <a:ext cx="4040188" cy="685800"/>
          </a:xfrm>
          <a:prstGeom prst="rect">
            <a:avLst/>
          </a:prstGeom>
        </p:spPr>
        <p:txBody>
          <a:bodyPr anchor="b"/>
          <a:lstStyle>
            <a:lvl1pPr>
              <a:spcBef>
                <a:spcPts val="600"/>
              </a:spcBef>
              <a:defRPr sz="2400" b="1">
                <a:solidFill>
                  <a:srgbClr val="9FB8CD"/>
                </a:solidFill>
                <a:latin typeface="Gill Sans MT"/>
                <a:ea typeface="Gill Sans MT"/>
                <a:cs typeface="Gill Sans MT"/>
                <a:sym typeface="Gill Sans MT"/>
              </a:defRPr>
            </a:lvl1pPr>
            <a:lvl2pPr indent="274320">
              <a:spcBef>
                <a:spcPts val="600"/>
              </a:spcBef>
              <a:defRPr sz="2400" b="1">
                <a:solidFill>
                  <a:srgbClr val="9FB8CD"/>
                </a:solidFill>
                <a:latin typeface="Gill Sans MT"/>
                <a:ea typeface="Gill Sans MT"/>
                <a:cs typeface="Gill Sans MT"/>
                <a:sym typeface="Gill Sans MT"/>
              </a:defRPr>
            </a:lvl2pPr>
            <a:lvl3pPr indent="594360">
              <a:spcBef>
                <a:spcPts val="600"/>
              </a:spcBef>
              <a:defRPr sz="2400" b="1">
                <a:solidFill>
                  <a:srgbClr val="9FB8CD"/>
                </a:solidFill>
                <a:latin typeface="Gill Sans MT"/>
                <a:ea typeface="Gill Sans MT"/>
                <a:cs typeface="Gill Sans MT"/>
                <a:sym typeface="Gill Sans MT"/>
              </a:defRPr>
            </a:lvl3pPr>
            <a:lvl4pPr indent="868680">
              <a:spcBef>
                <a:spcPts val="600"/>
              </a:spcBef>
              <a:defRPr sz="2400" b="1">
                <a:solidFill>
                  <a:srgbClr val="9FB8CD"/>
                </a:solidFill>
                <a:latin typeface="Gill Sans MT"/>
                <a:ea typeface="Gill Sans MT"/>
                <a:cs typeface="Gill Sans MT"/>
                <a:sym typeface="Gill Sans MT"/>
              </a:defRPr>
            </a:lvl4pPr>
            <a:lvl5pPr indent="1143000">
              <a:spcBef>
                <a:spcPts val="600"/>
              </a:spcBef>
              <a:defRPr sz="2400" b="1">
                <a:solidFill>
                  <a:srgbClr val="9FB8CD"/>
                </a:solidFill>
                <a:latin typeface="Gill Sans MT"/>
                <a:ea typeface="Gill Sans MT"/>
                <a:cs typeface="Gill Sans MT"/>
                <a:sym typeface="Gill Sans MT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52" name="Текст 3"/>
          <p:cNvSpPr>
            <a:spLocks noGrp="1"/>
          </p:cNvSpPr>
          <p:nvPr>
            <p:ph type="body" sz="quarter" idx="13"/>
          </p:nvPr>
        </p:nvSpPr>
        <p:spPr>
          <a:xfrm>
            <a:off x="4648200" y="1295400"/>
            <a:ext cx="4041775" cy="685800"/>
          </a:xfrm>
          <a:prstGeom prst="rect">
            <a:avLst/>
          </a:prstGeom>
        </p:spPr>
        <p:txBody>
          <a:bodyPr anchor="b"/>
          <a:lstStyle/>
          <a:p>
            <a:pPr>
              <a:spcBef>
                <a:spcPts val="600"/>
              </a:spcBef>
              <a:defRPr sz="2400" b="1">
                <a:solidFill>
                  <a:srgbClr val="9FB8CD"/>
                </a:solidFill>
                <a:latin typeface="Gill Sans MT"/>
                <a:ea typeface="Gill Sans MT"/>
                <a:cs typeface="Gill Sans MT"/>
                <a:sym typeface="Gill Sans MT"/>
              </a:defRPr>
            </a:pPr>
            <a:endParaRPr/>
          </a:p>
        </p:txBody>
      </p:sp>
      <p:sp>
        <p:nvSpPr>
          <p:cNvPr id="153" name="Номер слайда"/>
          <p:cNvSpPr>
            <a:spLocks noGrp="1"/>
          </p:cNvSpPr>
          <p:nvPr>
            <p:ph type="sldNum" sz="quarter" idx="2"/>
          </p:nvPr>
        </p:nvSpPr>
        <p:spPr>
          <a:xfrm>
            <a:off x="612648" y="6356350"/>
            <a:ext cx="343903" cy="358140"/>
          </a:xfrm>
          <a:prstGeom prst="rect">
            <a:avLst/>
          </a:prstGeom>
        </p:spPr>
        <p:txBody>
          <a:bodyPr/>
          <a:lstStyle>
            <a:lvl1pPr algn="l"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Текст заголовка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rgbClr val="002060"/>
                </a:solidFill>
                <a:latin typeface="Bookman Old Style"/>
                <a:ea typeface="Bookman Old Style"/>
                <a:cs typeface="Bookman Old Style"/>
                <a:sym typeface="Bookman Old Style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61" name="Номер слайда"/>
          <p:cNvSpPr>
            <a:spLocks noGrp="1"/>
          </p:cNvSpPr>
          <p:nvPr>
            <p:ph type="sldNum" sz="quarter" idx="2"/>
          </p:nvPr>
        </p:nvSpPr>
        <p:spPr>
          <a:xfrm>
            <a:off x="612648" y="6356350"/>
            <a:ext cx="343903" cy="358140"/>
          </a:xfrm>
          <a:prstGeom prst="rect">
            <a:avLst/>
          </a:prstGeom>
        </p:spPr>
        <p:txBody>
          <a:bodyPr/>
          <a:lstStyle>
            <a:lvl1pPr algn="l"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162" name="Равнобедренный треугольник 5"/>
          <p:cNvSpPr/>
          <p:nvPr/>
        </p:nvSpPr>
        <p:spPr>
          <a:xfrm rot="5400000">
            <a:off x="419099" y="6467475"/>
            <a:ext cx="190850" cy="120315"/>
          </a:xfrm>
          <a:prstGeom prst="triangle">
            <a:avLst/>
          </a:prstGeom>
          <a:solidFill>
            <a:srgbClr val="9FB8CD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Gill Sans MT"/>
                <a:ea typeface="Gill Sans MT"/>
                <a:cs typeface="Gill Sans MT"/>
                <a:sym typeface="Gill Sans MT"/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Номер слайда"/>
          <p:cNvSpPr>
            <a:spLocks noGrp="1"/>
          </p:cNvSpPr>
          <p:nvPr>
            <p:ph type="sldNum" sz="quarter" idx="2"/>
          </p:nvPr>
        </p:nvSpPr>
        <p:spPr>
          <a:xfrm>
            <a:off x="612648" y="6356350"/>
            <a:ext cx="343903" cy="358140"/>
          </a:xfrm>
          <a:prstGeom prst="rect">
            <a:avLst/>
          </a:prstGeom>
        </p:spPr>
        <p:txBody>
          <a:bodyPr/>
          <a:lstStyle>
            <a:lvl1pPr algn="l"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170" name="Прямая соединительная линия 4"/>
          <p:cNvSpPr/>
          <p:nvPr/>
        </p:nvSpPr>
        <p:spPr>
          <a:xfrm>
            <a:off x="457200" y="6353175"/>
            <a:ext cx="8229600" cy="0"/>
          </a:xfrm>
          <a:prstGeom prst="line">
            <a:avLst/>
          </a:prstGeom>
          <a:ln>
            <a:solidFill>
              <a:srgbClr val="9FB8CD"/>
            </a:solidFill>
            <a:prstDash val="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71" name="Равнобедренный треугольник 5"/>
          <p:cNvSpPr/>
          <p:nvPr/>
        </p:nvSpPr>
        <p:spPr>
          <a:xfrm rot="5400000">
            <a:off x="419099" y="6467475"/>
            <a:ext cx="190850" cy="120315"/>
          </a:xfrm>
          <a:prstGeom prst="triangle">
            <a:avLst/>
          </a:prstGeom>
          <a:solidFill>
            <a:srgbClr val="9FB8CD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Gill Sans MT"/>
                <a:ea typeface="Gill Sans MT"/>
                <a:cs typeface="Gill Sans MT"/>
                <a:sym typeface="Gill Sans MT"/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Текст заголовка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  <a:prstGeom prst="rect">
            <a:avLst/>
          </a:prstGeom>
        </p:spPr>
        <p:txBody>
          <a:bodyPr anchor="b"/>
          <a:lstStyle>
            <a:lvl1pPr>
              <a:defRPr sz="2000">
                <a:solidFill>
                  <a:srgbClr val="464653"/>
                </a:solidFill>
                <a:latin typeface="Gill Sans MT"/>
                <a:ea typeface="Gill Sans MT"/>
                <a:cs typeface="Gill Sans MT"/>
                <a:sym typeface="Gill Sans MT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79" name="Уровень текста 1…"/>
          <p:cNvSpPr>
            <a:spLocks noGrp="1"/>
          </p:cNvSpPr>
          <p:nvPr>
            <p:ph type="body" sz="quarter" idx="1"/>
          </p:nvPr>
        </p:nvSpPr>
        <p:spPr>
          <a:xfrm>
            <a:off x="6324600" y="1219200"/>
            <a:ext cx="2514600" cy="4843463"/>
          </a:xfrm>
          <a:prstGeom prst="rect">
            <a:avLst/>
          </a:prstGeom>
        </p:spPr>
        <p:txBody>
          <a:bodyPr/>
          <a:lstStyle>
            <a:lvl1pPr>
              <a:lnSpc>
                <a:spcPts val="2200"/>
              </a:lnSpc>
              <a:spcBef>
                <a:spcPts val="1000"/>
              </a:spcBef>
              <a:defRPr>
                <a:solidFill>
                  <a:srgbClr val="464653"/>
                </a:solidFill>
                <a:latin typeface="Gill Sans MT"/>
                <a:ea typeface="Gill Sans MT"/>
                <a:cs typeface="Gill Sans MT"/>
                <a:sym typeface="Gill Sans MT"/>
              </a:defRPr>
            </a:lvl1pPr>
            <a:lvl2pPr indent="274320">
              <a:lnSpc>
                <a:spcPts val="2200"/>
              </a:lnSpc>
              <a:spcBef>
                <a:spcPts val="1000"/>
              </a:spcBef>
              <a:defRPr>
                <a:solidFill>
                  <a:srgbClr val="464653"/>
                </a:solidFill>
                <a:latin typeface="Gill Sans MT"/>
                <a:ea typeface="Gill Sans MT"/>
                <a:cs typeface="Gill Sans MT"/>
                <a:sym typeface="Gill Sans MT"/>
              </a:defRPr>
            </a:lvl2pPr>
            <a:lvl3pPr indent="594360">
              <a:lnSpc>
                <a:spcPts val="2200"/>
              </a:lnSpc>
              <a:spcBef>
                <a:spcPts val="1000"/>
              </a:spcBef>
              <a:defRPr>
                <a:solidFill>
                  <a:srgbClr val="464653"/>
                </a:solidFill>
                <a:latin typeface="Gill Sans MT"/>
                <a:ea typeface="Gill Sans MT"/>
                <a:cs typeface="Gill Sans MT"/>
                <a:sym typeface="Gill Sans MT"/>
              </a:defRPr>
            </a:lvl3pPr>
            <a:lvl4pPr indent="868680">
              <a:lnSpc>
                <a:spcPts val="2200"/>
              </a:lnSpc>
              <a:spcBef>
                <a:spcPts val="1000"/>
              </a:spcBef>
              <a:defRPr>
                <a:solidFill>
                  <a:srgbClr val="464653"/>
                </a:solidFill>
                <a:latin typeface="Gill Sans MT"/>
                <a:ea typeface="Gill Sans MT"/>
                <a:cs typeface="Gill Sans MT"/>
                <a:sym typeface="Gill Sans MT"/>
              </a:defRPr>
            </a:lvl4pPr>
            <a:lvl5pPr indent="1143000">
              <a:lnSpc>
                <a:spcPts val="2200"/>
              </a:lnSpc>
              <a:spcBef>
                <a:spcPts val="1000"/>
              </a:spcBef>
              <a:defRPr>
                <a:solidFill>
                  <a:srgbClr val="464653"/>
                </a:solidFill>
                <a:latin typeface="Gill Sans MT"/>
                <a:ea typeface="Gill Sans MT"/>
                <a:cs typeface="Gill Sans MT"/>
                <a:sym typeface="Gill Sans MT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80" name="Номер слайда"/>
          <p:cNvSpPr>
            <a:spLocks noGrp="1"/>
          </p:cNvSpPr>
          <p:nvPr>
            <p:ph type="sldNum" sz="quarter" idx="2"/>
          </p:nvPr>
        </p:nvSpPr>
        <p:spPr>
          <a:xfrm>
            <a:off x="612648" y="6356350"/>
            <a:ext cx="343903" cy="358140"/>
          </a:xfrm>
          <a:prstGeom prst="rect">
            <a:avLst/>
          </a:prstGeom>
        </p:spPr>
        <p:txBody>
          <a:bodyPr/>
          <a:lstStyle>
            <a:lvl1pPr algn="l"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181" name="Прямая соединительная линия 7"/>
          <p:cNvSpPr/>
          <p:nvPr/>
        </p:nvSpPr>
        <p:spPr>
          <a:xfrm>
            <a:off x="457200" y="6353175"/>
            <a:ext cx="8229600" cy="0"/>
          </a:xfrm>
          <a:prstGeom prst="line">
            <a:avLst/>
          </a:prstGeom>
          <a:ln>
            <a:solidFill>
              <a:srgbClr val="9FB8CD"/>
            </a:solidFill>
            <a:prstDash val="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82" name="Прямая соединительная линия 9"/>
          <p:cNvSpPr/>
          <p:nvPr/>
        </p:nvSpPr>
        <p:spPr>
          <a:xfrm flipH="1">
            <a:off x="6178800" y="307339"/>
            <a:ext cx="1" cy="6035041"/>
          </a:xfrm>
          <a:prstGeom prst="line">
            <a:avLst/>
          </a:prstGeom>
          <a:ln>
            <a:solidFill>
              <a:srgbClr val="9FB8CD"/>
            </a:solidFill>
            <a:prstDash val="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83" name="Равнобедренный треугольник 8"/>
          <p:cNvSpPr/>
          <p:nvPr/>
        </p:nvSpPr>
        <p:spPr>
          <a:xfrm rot="5400000">
            <a:off x="419099" y="6467475"/>
            <a:ext cx="190850" cy="120315"/>
          </a:xfrm>
          <a:prstGeom prst="triangle">
            <a:avLst/>
          </a:prstGeom>
          <a:solidFill>
            <a:srgbClr val="9FB8CD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Gill Sans MT"/>
                <a:ea typeface="Gill Sans MT"/>
                <a:cs typeface="Gill Sans MT"/>
                <a:sym typeface="Gill Sans MT"/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Текст заголовка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prstGeom prst="rect">
            <a:avLst/>
          </a:prstGeom>
          <a:ln w="9525">
            <a:solidFill>
              <a:srgbClr val="727CA3"/>
            </a:solidFill>
            <a:round/>
          </a:ln>
        </p:spPr>
        <p:txBody>
          <a:bodyPr/>
          <a:lstStyle>
            <a:lvl1pPr algn="r">
              <a:defRPr sz="2000" b="0">
                <a:solidFill>
                  <a:srgbClr val="FFFFFF"/>
                </a:solidFill>
                <a:latin typeface="Bookman Old Style"/>
                <a:ea typeface="Bookman Old Style"/>
                <a:cs typeface="Bookman Old Style"/>
                <a:sym typeface="Bookman Old Style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91" name="Рисунок 2"/>
          <p:cNvSpPr>
            <a:spLocks noGrp="1"/>
          </p:cNvSpPr>
          <p:nvPr>
            <p:ph type="pic" idx="13"/>
          </p:nvPr>
        </p:nvSpPr>
        <p:spPr>
          <a:xfrm>
            <a:off x="457200" y="1905000"/>
            <a:ext cx="8229600" cy="4270248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92" name="Уровень текста 1…"/>
          <p:cNvSpPr>
            <a:spLocks noGrp="1"/>
          </p:cNvSpPr>
          <p:nvPr>
            <p:ph type="body" sz="quarter" idx="1"/>
          </p:nvPr>
        </p:nvSpPr>
        <p:spPr>
          <a:xfrm>
            <a:off x="457200" y="1219200"/>
            <a:ext cx="8229600" cy="533400"/>
          </a:xfrm>
          <a:prstGeom prst="rect">
            <a:avLst/>
          </a:prstGeom>
        </p:spPr>
        <p:txBody>
          <a:bodyPr anchor="ctr"/>
          <a:lstStyle>
            <a:lvl1pPr>
              <a:spcBef>
                <a:spcPts val="600"/>
              </a:spcBef>
              <a:defRPr sz="1400">
                <a:solidFill>
                  <a:srgbClr val="FFFFFF"/>
                </a:solidFill>
                <a:latin typeface="Gill Sans MT"/>
                <a:ea typeface="Gill Sans MT"/>
                <a:cs typeface="Gill Sans MT"/>
                <a:sym typeface="Gill Sans MT"/>
              </a:defRPr>
            </a:lvl1pPr>
            <a:lvl2pPr marL="594360" indent="-320040">
              <a:spcBef>
                <a:spcPts val="600"/>
              </a:spcBef>
              <a:buSzPct val="76000"/>
              <a:buChar char="•"/>
              <a:defRPr sz="1400">
                <a:solidFill>
                  <a:srgbClr val="FFFFFF"/>
                </a:solidFill>
                <a:latin typeface="Gill Sans MT"/>
                <a:ea typeface="Gill Sans MT"/>
                <a:cs typeface="Gill Sans MT"/>
                <a:sym typeface="Gill Sans MT"/>
              </a:defRPr>
            </a:lvl2pPr>
            <a:lvl3pPr marL="914400" indent="-320039">
              <a:spcBef>
                <a:spcPts val="600"/>
              </a:spcBef>
              <a:buSzPct val="76000"/>
              <a:buChar char="•"/>
              <a:defRPr sz="1400">
                <a:solidFill>
                  <a:srgbClr val="FFFFFF"/>
                </a:solidFill>
                <a:latin typeface="Gill Sans MT"/>
                <a:ea typeface="Gill Sans MT"/>
                <a:cs typeface="Gill Sans MT"/>
                <a:sym typeface="Gill Sans MT"/>
              </a:defRPr>
            </a:lvl3pPr>
            <a:lvl4pPr marL="1224280" indent="-355600">
              <a:spcBef>
                <a:spcPts val="600"/>
              </a:spcBef>
              <a:buSzPct val="70000"/>
              <a:buChar char="◻"/>
              <a:defRPr sz="1400">
                <a:solidFill>
                  <a:srgbClr val="FFFFFF"/>
                </a:solidFill>
                <a:latin typeface="Gill Sans MT"/>
                <a:ea typeface="Gill Sans MT"/>
                <a:cs typeface="Gill Sans MT"/>
                <a:sym typeface="Gill Sans MT"/>
              </a:defRPr>
            </a:lvl4pPr>
            <a:lvl5pPr marL="1498600" indent="-355600">
              <a:spcBef>
                <a:spcPts val="600"/>
              </a:spcBef>
              <a:buSzPct val="70000"/>
              <a:buChar char="◻"/>
              <a:defRPr sz="1400">
                <a:solidFill>
                  <a:srgbClr val="FFFFFF"/>
                </a:solidFill>
                <a:latin typeface="Gill Sans MT"/>
                <a:ea typeface="Gill Sans MT"/>
                <a:cs typeface="Gill Sans MT"/>
                <a:sym typeface="Gill Sans MT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93" name="Номер слайда"/>
          <p:cNvSpPr>
            <a:spLocks noGrp="1"/>
          </p:cNvSpPr>
          <p:nvPr>
            <p:ph type="sldNum" sz="quarter" idx="2"/>
          </p:nvPr>
        </p:nvSpPr>
        <p:spPr>
          <a:xfrm>
            <a:off x="612648" y="6356350"/>
            <a:ext cx="343903" cy="358140"/>
          </a:xfrm>
          <a:prstGeom prst="rect">
            <a:avLst/>
          </a:prstGeom>
        </p:spPr>
        <p:txBody>
          <a:bodyPr/>
          <a:lstStyle>
            <a:lvl1pPr algn="l"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194" name="Прямая соединительная линия 7"/>
          <p:cNvSpPr/>
          <p:nvPr/>
        </p:nvSpPr>
        <p:spPr>
          <a:xfrm>
            <a:off x="457200" y="6353175"/>
            <a:ext cx="8229600" cy="0"/>
          </a:xfrm>
          <a:prstGeom prst="line">
            <a:avLst/>
          </a:prstGeom>
          <a:ln>
            <a:solidFill>
              <a:srgbClr val="9FB8CD"/>
            </a:solidFill>
            <a:prstDash val="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95" name="Равнобедренный треугольник 8"/>
          <p:cNvSpPr/>
          <p:nvPr/>
        </p:nvSpPr>
        <p:spPr>
          <a:xfrm rot="5400000">
            <a:off x="419099" y="6467475"/>
            <a:ext cx="190850" cy="120315"/>
          </a:xfrm>
          <a:prstGeom prst="triangle">
            <a:avLst/>
          </a:prstGeom>
          <a:solidFill>
            <a:srgbClr val="9FB8CD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Gill Sans MT"/>
                <a:ea typeface="Gill Sans MT"/>
                <a:cs typeface="Gill Sans MT"/>
                <a:sym typeface="Gill Sans MT"/>
              </a:defRPr>
            </a:pPr>
            <a:endParaRPr/>
          </a:p>
        </p:txBody>
      </p:sp>
      <p:sp>
        <p:nvSpPr>
          <p:cNvPr id="196" name="Прямоугольник 9"/>
          <p:cNvSpPr/>
          <p:nvPr/>
        </p:nvSpPr>
        <p:spPr>
          <a:xfrm>
            <a:off x="457200" y="500856"/>
            <a:ext cx="182881" cy="685801"/>
          </a:xfrm>
          <a:prstGeom prst="rect">
            <a:avLst/>
          </a:prstGeom>
          <a:solidFill>
            <a:srgbClr val="727CA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Gill Sans MT"/>
                <a:ea typeface="Gill Sans MT"/>
                <a:cs typeface="Gill Sans MT"/>
                <a:sym typeface="Gill Sans MT"/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Текст заголовка"/>
          <p:cNvSpPr>
            <a:spLocks noGrp="1"/>
          </p:cNvSpPr>
          <p:nvPr>
            <p:ph type="title"/>
          </p:nvPr>
        </p:nvSpPr>
        <p:spPr>
          <a:xfrm>
            <a:off x="467543" y="332656"/>
            <a:ext cx="8229601" cy="702569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rgbClr val="002060"/>
                </a:solidFill>
                <a:latin typeface="Bookman Old Style"/>
                <a:ea typeface="Bookman Old Style"/>
                <a:cs typeface="Bookman Old Style"/>
                <a:sym typeface="Bookman Old Style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04" name="Уровень текста 1…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9"/>
          </a:xfrm>
          <a:prstGeom prst="rect">
            <a:avLst/>
          </a:prstGeom>
        </p:spPr>
        <p:txBody>
          <a:bodyPr/>
          <a:lstStyle>
            <a:lvl1pPr marL="274320" indent="-274320">
              <a:spcBef>
                <a:spcPts val="600"/>
              </a:spcBef>
              <a:buClr>
                <a:srgbClr val="727CA3"/>
              </a:buClr>
              <a:buSzPct val="76000"/>
              <a:buChar char="•"/>
              <a:defRPr sz="2600">
                <a:latin typeface="Gill Sans MT"/>
                <a:ea typeface="Gill Sans MT"/>
                <a:cs typeface="Gill Sans MT"/>
                <a:sym typeface="Gill Sans MT"/>
              </a:defRPr>
            </a:lvl1pPr>
            <a:lvl2pPr marL="584420" indent="-310100">
              <a:spcBef>
                <a:spcPts val="600"/>
              </a:spcBef>
              <a:buClr>
                <a:srgbClr val="727CA3"/>
              </a:buClr>
              <a:buSzPct val="76000"/>
              <a:buChar char="•"/>
              <a:defRPr sz="2600">
                <a:latin typeface="Gill Sans MT"/>
                <a:ea typeface="Gill Sans MT"/>
                <a:cs typeface="Gill Sans MT"/>
                <a:sym typeface="Gill Sans MT"/>
              </a:defRPr>
            </a:lvl2pPr>
            <a:lvl3pPr marL="891540" indent="-297180">
              <a:spcBef>
                <a:spcPts val="600"/>
              </a:spcBef>
              <a:buClr>
                <a:srgbClr val="727CA3"/>
              </a:buClr>
              <a:buSzPct val="76000"/>
              <a:buChar char="•"/>
              <a:defRPr sz="2600">
                <a:latin typeface="Gill Sans MT"/>
                <a:ea typeface="Gill Sans MT"/>
                <a:cs typeface="Gill Sans MT"/>
                <a:sym typeface="Gill Sans MT"/>
              </a:defRPr>
            </a:lvl3pPr>
            <a:lvl4pPr marL="1198880" indent="-330200">
              <a:spcBef>
                <a:spcPts val="600"/>
              </a:spcBef>
              <a:buClr>
                <a:srgbClr val="727CA3"/>
              </a:buClr>
              <a:buSzPct val="70000"/>
              <a:buChar char="◻"/>
              <a:defRPr sz="2600">
                <a:latin typeface="Gill Sans MT"/>
                <a:ea typeface="Gill Sans MT"/>
                <a:cs typeface="Gill Sans MT"/>
                <a:sym typeface="Gill Sans MT"/>
              </a:defRPr>
            </a:lvl4pPr>
            <a:lvl5pPr marL="1514475" indent="-371475">
              <a:spcBef>
                <a:spcPts val="600"/>
              </a:spcBef>
              <a:buClr>
                <a:srgbClr val="727CA3"/>
              </a:buClr>
              <a:buSzPct val="70000"/>
              <a:buChar char="◻"/>
              <a:defRPr sz="2600">
                <a:latin typeface="Gill Sans MT"/>
                <a:ea typeface="Gill Sans MT"/>
                <a:cs typeface="Gill Sans MT"/>
                <a:sym typeface="Gill Sans MT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05" name="Номер слайда"/>
          <p:cNvSpPr>
            <a:spLocks noGrp="1"/>
          </p:cNvSpPr>
          <p:nvPr>
            <p:ph type="sldNum" sz="quarter" idx="2"/>
          </p:nvPr>
        </p:nvSpPr>
        <p:spPr>
          <a:xfrm>
            <a:off x="612648" y="6356350"/>
            <a:ext cx="343903" cy="358140"/>
          </a:xfrm>
          <a:prstGeom prst="rect">
            <a:avLst/>
          </a:prstGeom>
        </p:spPr>
        <p:txBody>
          <a:bodyPr/>
          <a:lstStyle>
            <a:lvl1pPr algn="l"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Текст заголовка"/>
          <p:cNvSpPr>
            <a:spLocks noGrp="1"/>
          </p:cNvSpPr>
          <p:nvPr>
            <p:ph type="title"/>
          </p:nvPr>
        </p:nvSpPr>
        <p:spPr>
          <a:xfrm>
            <a:off x="6629400" y="274638"/>
            <a:ext cx="2057400" cy="5851526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rgbClr val="002060"/>
                </a:solidFill>
                <a:latin typeface="Bookman Old Style"/>
                <a:ea typeface="Bookman Old Style"/>
                <a:cs typeface="Bookman Old Style"/>
                <a:sym typeface="Bookman Old Style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13" name="Уровень текста 1…"/>
          <p:cNvSpPr>
            <a:spLocks noGrp="1"/>
          </p:cNvSpPr>
          <p:nvPr>
            <p:ph type="body" idx="1"/>
          </p:nvPr>
        </p:nvSpPr>
        <p:spPr>
          <a:xfrm>
            <a:off x="457200" y="274638"/>
            <a:ext cx="6019800" cy="5851526"/>
          </a:xfrm>
          <a:prstGeom prst="rect">
            <a:avLst/>
          </a:prstGeom>
        </p:spPr>
        <p:txBody>
          <a:bodyPr/>
          <a:lstStyle>
            <a:lvl1pPr marL="274320" indent="-274320">
              <a:spcBef>
                <a:spcPts val="600"/>
              </a:spcBef>
              <a:buClr>
                <a:srgbClr val="727CA3"/>
              </a:buClr>
              <a:buSzPct val="76000"/>
              <a:buChar char="•"/>
              <a:defRPr sz="2600">
                <a:latin typeface="Gill Sans MT"/>
                <a:ea typeface="Gill Sans MT"/>
                <a:cs typeface="Gill Sans MT"/>
                <a:sym typeface="Gill Sans MT"/>
              </a:defRPr>
            </a:lvl1pPr>
            <a:lvl2pPr marL="584420" indent="-310100">
              <a:spcBef>
                <a:spcPts val="600"/>
              </a:spcBef>
              <a:buClr>
                <a:srgbClr val="727CA3"/>
              </a:buClr>
              <a:buSzPct val="76000"/>
              <a:buChar char="•"/>
              <a:defRPr sz="2600">
                <a:latin typeface="Gill Sans MT"/>
                <a:ea typeface="Gill Sans MT"/>
                <a:cs typeface="Gill Sans MT"/>
                <a:sym typeface="Gill Sans MT"/>
              </a:defRPr>
            </a:lvl2pPr>
            <a:lvl3pPr marL="891540" indent="-297180">
              <a:spcBef>
                <a:spcPts val="600"/>
              </a:spcBef>
              <a:buClr>
                <a:srgbClr val="727CA3"/>
              </a:buClr>
              <a:buSzPct val="76000"/>
              <a:buChar char="•"/>
              <a:defRPr sz="2600">
                <a:latin typeface="Gill Sans MT"/>
                <a:ea typeface="Gill Sans MT"/>
                <a:cs typeface="Gill Sans MT"/>
                <a:sym typeface="Gill Sans MT"/>
              </a:defRPr>
            </a:lvl3pPr>
            <a:lvl4pPr marL="1198880" indent="-330200">
              <a:spcBef>
                <a:spcPts val="600"/>
              </a:spcBef>
              <a:buClr>
                <a:srgbClr val="727CA3"/>
              </a:buClr>
              <a:buSzPct val="70000"/>
              <a:buChar char="◻"/>
              <a:defRPr sz="2600">
                <a:latin typeface="Gill Sans MT"/>
                <a:ea typeface="Gill Sans MT"/>
                <a:cs typeface="Gill Sans MT"/>
                <a:sym typeface="Gill Sans MT"/>
              </a:defRPr>
            </a:lvl4pPr>
            <a:lvl5pPr marL="1514475" indent="-371475">
              <a:spcBef>
                <a:spcPts val="600"/>
              </a:spcBef>
              <a:buClr>
                <a:srgbClr val="727CA3"/>
              </a:buClr>
              <a:buSzPct val="70000"/>
              <a:buChar char="◻"/>
              <a:defRPr sz="2600">
                <a:latin typeface="Gill Sans MT"/>
                <a:ea typeface="Gill Sans MT"/>
                <a:cs typeface="Gill Sans MT"/>
                <a:sym typeface="Gill Sans MT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14" name="Номер слайда"/>
          <p:cNvSpPr>
            <a:spLocks noGrp="1"/>
          </p:cNvSpPr>
          <p:nvPr>
            <p:ph type="sldNum" sz="quarter" idx="2"/>
          </p:nvPr>
        </p:nvSpPr>
        <p:spPr>
          <a:xfrm>
            <a:off x="612648" y="6356350"/>
            <a:ext cx="343903" cy="358140"/>
          </a:xfrm>
          <a:prstGeom prst="rect">
            <a:avLst/>
          </a:prstGeom>
        </p:spPr>
        <p:txBody>
          <a:bodyPr/>
          <a:lstStyle>
            <a:lvl1pPr algn="l"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215" name="Прямая соединительная линия 6"/>
          <p:cNvSpPr/>
          <p:nvPr/>
        </p:nvSpPr>
        <p:spPr>
          <a:xfrm>
            <a:off x="457200" y="6353175"/>
            <a:ext cx="8229600" cy="0"/>
          </a:xfrm>
          <a:prstGeom prst="line">
            <a:avLst/>
          </a:prstGeom>
          <a:ln>
            <a:solidFill>
              <a:srgbClr val="9FB8CD"/>
            </a:solidFill>
            <a:prstDash val="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16" name="Равнобедренный треугольник 7"/>
          <p:cNvSpPr/>
          <p:nvPr/>
        </p:nvSpPr>
        <p:spPr>
          <a:xfrm rot="5400000">
            <a:off x="419099" y="6467475"/>
            <a:ext cx="190850" cy="120315"/>
          </a:xfrm>
          <a:prstGeom prst="triangle">
            <a:avLst/>
          </a:prstGeom>
          <a:solidFill>
            <a:srgbClr val="9FB8CD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Gill Sans MT"/>
                <a:ea typeface="Gill Sans MT"/>
                <a:cs typeface="Gill Sans MT"/>
                <a:sym typeface="Gill Sans MT"/>
              </a:defRPr>
            </a:pPr>
            <a:endParaRPr/>
          </a:p>
        </p:txBody>
      </p:sp>
      <p:sp>
        <p:nvSpPr>
          <p:cNvPr id="217" name="Прямая соединительная линия 8"/>
          <p:cNvSpPr/>
          <p:nvPr/>
        </p:nvSpPr>
        <p:spPr>
          <a:xfrm flipH="1">
            <a:off x="6556322" y="276506"/>
            <a:ext cx="1" cy="5852162"/>
          </a:xfrm>
          <a:prstGeom prst="line">
            <a:avLst/>
          </a:prstGeom>
          <a:ln>
            <a:solidFill>
              <a:srgbClr val="9FB8CD"/>
            </a:solidFill>
            <a:prstDash val="dash"/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Picture 2" descr="Picture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 rot="10800000">
            <a:off x="-3" y="-3"/>
            <a:ext cx="9144004" cy="6858004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Прямоугольник 6"/>
          <p:cNvSpPr/>
          <p:nvPr/>
        </p:nvSpPr>
        <p:spPr>
          <a:xfrm>
            <a:off x="-4" y="0"/>
            <a:ext cx="9144005" cy="6858001"/>
          </a:xfrm>
          <a:prstGeom prst="rect">
            <a:avLst/>
          </a:prstGeom>
          <a:solidFill>
            <a:srgbClr val="FFFFFF">
              <a:alpha val="71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6" name="Прямоугольник 7"/>
          <p:cNvSpPr/>
          <p:nvPr/>
        </p:nvSpPr>
        <p:spPr>
          <a:xfrm>
            <a:off x="-2" y="2155430"/>
            <a:ext cx="9329823" cy="2057261"/>
          </a:xfrm>
          <a:prstGeom prst="rect">
            <a:avLst/>
          </a:prstGeom>
          <a:gradFill>
            <a:gsLst>
              <a:gs pos="0">
                <a:srgbClr val="FFFFFF">
                  <a:alpha val="63000"/>
                </a:srgbClr>
              </a:gs>
              <a:gs pos="100000">
                <a:srgbClr val="FFFFFF">
                  <a:alpha val="0"/>
                </a:srgbClr>
              </a:gs>
            </a:gsLst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7" name="Прямая соединительная линия 8"/>
          <p:cNvSpPr/>
          <p:nvPr/>
        </p:nvSpPr>
        <p:spPr>
          <a:xfrm>
            <a:off x="-1" y="4212690"/>
            <a:ext cx="7538486" cy="1"/>
          </a:xfrm>
          <a:prstGeom prst="line">
            <a:avLst/>
          </a:prstGeom>
          <a:ln w="28575">
            <a:solidFill>
              <a:srgbClr val="8698B1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28" name="Шестиугольник 11"/>
          <p:cNvSpPr/>
          <p:nvPr/>
        </p:nvSpPr>
        <p:spPr>
          <a:xfrm rot="5400000">
            <a:off x="6920262" y="3889256"/>
            <a:ext cx="1534634" cy="13229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6269" y="0"/>
                </a:lnTo>
                <a:lnTo>
                  <a:pt x="15331" y="0"/>
                </a:lnTo>
                <a:lnTo>
                  <a:pt x="21600" y="10800"/>
                </a:lnTo>
                <a:lnTo>
                  <a:pt x="15331" y="21600"/>
                </a:lnTo>
                <a:lnTo>
                  <a:pt x="6269" y="21600"/>
                </a:lnTo>
                <a:close/>
              </a:path>
            </a:pathLst>
          </a:custGeom>
          <a:solidFill>
            <a:srgbClr val="C3D8E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9" name="Шестиугольник 12"/>
          <p:cNvSpPr/>
          <p:nvPr/>
        </p:nvSpPr>
        <p:spPr>
          <a:xfrm rot="5400000">
            <a:off x="5292816" y="3297863"/>
            <a:ext cx="982592" cy="8470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6269" y="0"/>
                </a:lnTo>
                <a:lnTo>
                  <a:pt x="15331" y="0"/>
                </a:lnTo>
                <a:lnTo>
                  <a:pt x="21600" y="10800"/>
                </a:lnTo>
                <a:lnTo>
                  <a:pt x="15331" y="21600"/>
                </a:lnTo>
                <a:lnTo>
                  <a:pt x="6269" y="21600"/>
                </a:lnTo>
                <a:close/>
              </a:path>
            </a:pathLst>
          </a:custGeom>
          <a:solidFill>
            <a:srgbClr val="B6D1E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0" name="Шестиугольник 13"/>
          <p:cNvSpPr/>
          <p:nvPr/>
        </p:nvSpPr>
        <p:spPr>
          <a:xfrm rot="5400000">
            <a:off x="8400298" y="314364"/>
            <a:ext cx="1192194" cy="10277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6269" y="0"/>
                </a:lnTo>
                <a:lnTo>
                  <a:pt x="15331" y="0"/>
                </a:lnTo>
                <a:lnTo>
                  <a:pt x="21600" y="10800"/>
                </a:lnTo>
                <a:lnTo>
                  <a:pt x="15331" y="21600"/>
                </a:lnTo>
                <a:lnTo>
                  <a:pt x="6269" y="21600"/>
                </a:lnTo>
                <a:close/>
              </a:path>
            </a:pathLst>
          </a:custGeom>
          <a:solidFill>
            <a:srgbClr val="B6D1E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1" name="Шестиугольник 14"/>
          <p:cNvSpPr/>
          <p:nvPr/>
        </p:nvSpPr>
        <p:spPr>
          <a:xfrm rot="5400000">
            <a:off x="5034515" y="-136940"/>
            <a:ext cx="1534634" cy="13229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6269" y="0"/>
                </a:lnTo>
                <a:lnTo>
                  <a:pt x="15331" y="0"/>
                </a:lnTo>
                <a:lnTo>
                  <a:pt x="21600" y="10800"/>
                </a:lnTo>
                <a:lnTo>
                  <a:pt x="15331" y="21600"/>
                </a:lnTo>
                <a:lnTo>
                  <a:pt x="6269" y="21600"/>
                </a:lnTo>
                <a:close/>
              </a:path>
            </a:pathLst>
          </a:custGeom>
          <a:solidFill>
            <a:srgbClr val="F1FBFD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2" name="Шестиугольник 15"/>
          <p:cNvSpPr/>
          <p:nvPr/>
        </p:nvSpPr>
        <p:spPr>
          <a:xfrm rot="5400000">
            <a:off x="6557767" y="2735363"/>
            <a:ext cx="840187" cy="7242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6269" y="0"/>
                </a:lnTo>
                <a:lnTo>
                  <a:pt x="15331" y="0"/>
                </a:lnTo>
                <a:lnTo>
                  <a:pt x="21600" y="10800"/>
                </a:lnTo>
                <a:lnTo>
                  <a:pt x="15331" y="21600"/>
                </a:lnTo>
                <a:lnTo>
                  <a:pt x="6269" y="21600"/>
                </a:lnTo>
                <a:close/>
              </a:path>
            </a:pathLst>
          </a:custGeom>
          <a:solidFill>
            <a:srgbClr val="F8FDFE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3" name="Шестиугольник 16"/>
          <p:cNvSpPr/>
          <p:nvPr/>
        </p:nvSpPr>
        <p:spPr>
          <a:xfrm rot="5400000">
            <a:off x="8414732" y="5323813"/>
            <a:ext cx="982873" cy="8473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6269" y="0"/>
                </a:lnTo>
                <a:lnTo>
                  <a:pt x="15331" y="0"/>
                </a:lnTo>
                <a:lnTo>
                  <a:pt x="21600" y="10800"/>
                </a:lnTo>
                <a:lnTo>
                  <a:pt x="15331" y="21600"/>
                </a:lnTo>
                <a:lnTo>
                  <a:pt x="6269" y="21600"/>
                </a:lnTo>
                <a:close/>
              </a:path>
            </a:pathLst>
          </a:custGeom>
          <a:solidFill>
            <a:srgbClr val="DBF5F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4" name="Шестиугольник 17"/>
          <p:cNvSpPr/>
          <p:nvPr/>
        </p:nvSpPr>
        <p:spPr>
          <a:xfrm rot="5400000">
            <a:off x="6321909" y="768507"/>
            <a:ext cx="2050313" cy="1767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6269" y="0"/>
                </a:lnTo>
                <a:lnTo>
                  <a:pt x="15331" y="0"/>
                </a:lnTo>
                <a:lnTo>
                  <a:pt x="21600" y="10800"/>
                </a:lnTo>
                <a:lnTo>
                  <a:pt x="15331" y="21600"/>
                </a:lnTo>
                <a:lnTo>
                  <a:pt x="6269" y="21600"/>
                </a:lnTo>
                <a:close/>
              </a:path>
            </a:pathLst>
          </a:custGeom>
          <a:solidFill>
            <a:srgbClr val="F1FBFD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5" name="Шестиугольник 18"/>
          <p:cNvSpPr/>
          <p:nvPr/>
        </p:nvSpPr>
        <p:spPr>
          <a:xfrm rot="5400000">
            <a:off x="8357843" y="2227428"/>
            <a:ext cx="1043977" cy="899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6269" y="0"/>
                </a:lnTo>
                <a:lnTo>
                  <a:pt x="15331" y="0"/>
                </a:lnTo>
                <a:lnTo>
                  <a:pt x="21600" y="10800"/>
                </a:lnTo>
                <a:lnTo>
                  <a:pt x="15331" y="21600"/>
                </a:lnTo>
                <a:lnTo>
                  <a:pt x="6269" y="21600"/>
                </a:lnTo>
                <a:close/>
              </a:path>
            </a:pathLst>
          </a:custGeom>
          <a:solidFill>
            <a:srgbClr val="F1FBFD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6" name="Шестиугольник 19"/>
          <p:cNvSpPr/>
          <p:nvPr/>
        </p:nvSpPr>
        <p:spPr>
          <a:xfrm rot="5400000">
            <a:off x="5848394" y="1397692"/>
            <a:ext cx="1534634" cy="13229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6269" y="0"/>
                </a:lnTo>
                <a:lnTo>
                  <a:pt x="15331" y="0"/>
                </a:lnTo>
                <a:lnTo>
                  <a:pt x="21600" y="10800"/>
                </a:lnTo>
                <a:lnTo>
                  <a:pt x="15331" y="21600"/>
                </a:lnTo>
                <a:lnTo>
                  <a:pt x="6269" y="21600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7" name="Шестиугольник 20"/>
          <p:cNvSpPr/>
          <p:nvPr/>
        </p:nvSpPr>
        <p:spPr>
          <a:xfrm rot="5400000">
            <a:off x="4147586" y="-118177"/>
            <a:ext cx="1066304" cy="9192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6269" y="0"/>
                </a:lnTo>
                <a:lnTo>
                  <a:pt x="15331" y="0"/>
                </a:lnTo>
                <a:lnTo>
                  <a:pt x="21600" y="10800"/>
                </a:lnTo>
                <a:lnTo>
                  <a:pt x="15331" y="21600"/>
                </a:lnTo>
                <a:lnTo>
                  <a:pt x="6269" y="21600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8" name="Шестиугольник 21"/>
          <p:cNvSpPr/>
          <p:nvPr/>
        </p:nvSpPr>
        <p:spPr>
          <a:xfrm rot="5400000">
            <a:off x="7662523" y="-661481"/>
            <a:ext cx="1534634" cy="13229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6269" y="0"/>
                </a:lnTo>
                <a:lnTo>
                  <a:pt x="15331" y="0"/>
                </a:lnTo>
                <a:lnTo>
                  <a:pt x="21600" y="10800"/>
                </a:lnTo>
                <a:lnTo>
                  <a:pt x="15331" y="21600"/>
                </a:lnTo>
                <a:lnTo>
                  <a:pt x="6269" y="21600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9" name="Шестиугольник 22"/>
          <p:cNvSpPr/>
          <p:nvPr/>
        </p:nvSpPr>
        <p:spPr>
          <a:xfrm rot="5400000">
            <a:off x="7240793" y="3233777"/>
            <a:ext cx="1905000" cy="16422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6269" y="0"/>
                </a:lnTo>
                <a:lnTo>
                  <a:pt x="15331" y="0"/>
                </a:lnTo>
                <a:lnTo>
                  <a:pt x="21600" y="10800"/>
                </a:lnTo>
                <a:lnTo>
                  <a:pt x="15331" y="21600"/>
                </a:lnTo>
                <a:lnTo>
                  <a:pt x="6269" y="21600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0" name="Шестиугольник 23"/>
          <p:cNvSpPr/>
          <p:nvPr/>
        </p:nvSpPr>
        <p:spPr>
          <a:xfrm rot="5400000">
            <a:off x="5896673" y="3575163"/>
            <a:ext cx="834588" cy="7194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6269" y="0"/>
                </a:lnTo>
                <a:lnTo>
                  <a:pt x="15331" y="0"/>
                </a:lnTo>
                <a:lnTo>
                  <a:pt x="21600" y="10800"/>
                </a:lnTo>
                <a:lnTo>
                  <a:pt x="15331" y="21600"/>
                </a:lnTo>
                <a:lnTo>
                  <a:pt x="6269" y="21600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1" name="Шестиугольник 24"/>
          <p:cNvSpPr/>
          <p:nvPr/>
        </p:nvSpPr>
        <p:spPr>
          <a:xfrm rot="5400000">
            <a:off x="5854563" y="-106998"/>
            <a:ext cx="1968796" cy="16972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6269" y="0"/>
                </a:lnTo>
                <a:lnTo>
                  <a:pt x="15331" y="0"/>
                </a:lnTo>
                <a:lnTo>
                  <a:pt x="21600" y="10800"/>
                </a:lnTo>
                <a:lnTo>
                  <a:pt x="15331" y="21600"/>
                </a:lnTo>
                <a:lnTo>
                  <a:pt x="6269" y="21600"/>
                </a:lnTo>
                <a:close/>
              </a:path>
            </a:pathLst>
          </a:custGeom>
          <a:ln w="25400">
            <a:solidFill>
              <a:srgbClr val="B6D1E3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2" name="Шестиугольник 25"/>
          <p:cNvSpPr/>
          <p:nvPr/>
        </p:nvSpPr>
        <p:spPr>
          <a:xfrm rot="5400000">
            <a:off x="8359010" y="4621566"/>
            <a:ext cx="1027039" cy="8853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6269" y="0"/>
                </a:lnTo>
                <a:lnTo>
                  <a:pt x="15331" y="0"/>
                </a:lnTo>
                <a:lnTo>
                  <a:pt x="21600" y="10800"/>
                </a:lnTo>
                <a:lnTo>
                  <a:pt x="15331" y="21600"/>
                </a:lnTo>
                <a:lnTo>
                  <a:pt x="6269" y="21600"/>
                </a:lnTo>
                <a:close/>
              </a:path>
            </a:pathLst>
          </a:custGeom>
          <a:ln w="25400">
            <a:solidFill>
              <a:srgbClr val="B6D1E3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3" name="Шестиугольник 26"/>
          <p:cNvSpPr/>
          <p:nvPr/>
        </p:nvSpPr>
        <p:spPr>
          <a:xfrm rot="5400000">
            <a:off x="4579696" y="73382"/>
            <a:ext cx="1064042" cy="9172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6269" y="0"/>
                </a:lnTo>
                <a:lnTo>
                  <a:pt x="15331" y="0"/>
                </a:lnTo>
                <a:lnTo>
                  <a:pt x="21600" y="10800"/>
                </a:lnTo>
                <a:lnTo>
                  <a:pt x="15331" y="21600"/>
                </a:lnTo>
                <a:lnTo>
                  <a:pt x="6269" y="21600"/>
                </a:lnTo>
                <a:close/>
              </a:path>
            </a:pathLst>
          </a:custGeom>
          <a:ln w="25400">
            <a:solidFill>
              <a:srgbClr val="B6D1E3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4" name="Шестиугольник 27"/>
          <p:cNvSpPr/>
          <p:nvPr/>
        </p:nvSpPr>
        <p:spPr>
          <a:xfrm rot="5400000">
            <a:off x="7922422" y="1455843"/>
            <a:ext cx="1312065" cy="11310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6269" y="0"/>
                </a:lnTo>
                <a:lnTo>
                  <a:pt x="15331" y="0"/>
                </a:lnTo>
                <a:lnTo>
                  <a:pt x="21600" y="10800"/>
                </a:lnTo>
                <a:lnTo>
                  <a:pt x="15331" y="21600"/>
                </a:lnTo>
                <a:lnTo>
                  <a:pt x="6269" y="21600"/>
                </a:lnTo>
                <a:close/>
              </a:path>
            </a:pathLst>
          </a:custGeom>
          <a:ln w="25400">
            <a:solidFill>
              <a:srgbClr val="B6D1E3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5" name="Шестиугольник 28"/>
          <p:cNvSpPr/>
          <p:nvPr/>
        </p:nvSpPr>
        <p:spPr>
          <a:xfrm rot="5400000">
            <a:off x="5046815" y="2092824"/>
            <a:ext cx="1356260" cy="11691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6269" y="0"/>
                </a:lnTo>
                <a:lnTo>
                  <a:pt x="15331" y="0"/>
                </a:lnTo>
                <a:lnTo>
                  <a:pt x="21600" y="10800"/>
                </a:lnTo>
                <a:lnTo>
                  <a:pt x="15331" y="21600"/>
                </a:lnTo>
                <a:lnTo>
                  <a:pt x="6269" y="21600"/>
                </a:lnTo>
                <a:close/>
              </a:path>
            </a:pathLst>
          </a:custGeom>
          <a:ln w="25400">
            <a:solidFill>
              <a:srgbClr val="B6D1E3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6" name="Шестиугольник 29"/>
          <p:cNvSpPr/>
          <p:nvPr/>
        </p:nvSpPr>
        <p:spPr>
          <a:xfrm rot="5400000">
            <a:off x="6487045" y="2211642"/>
            <a:ext cx="2706504" cy="23331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6269" y="0"/>
                </a:lnTo>
                <a:lnTo>
                  <a:pt x="15331" y="0"/>
                </a:lnTo>
                <a:lnTo>
                  <a:pt x="21600" y="10800"/>
                </a:lnTo>
                <a:lnTo>
                  <a:pt x="15331" y="21600"/>
                </a:lnTo>
                <a:lnTo>
                  <a:pt x="6269" y="21600"/>
                </a:lnTo>
                <a:close/>
              </a:path>
            </a:pathLst>
          </a:custGeom>
          <a:ln w="25400">
            <a:solidFill>
              <a:srgbClr val="B6D1E3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7" name="Шестиугольник 31"/>
          <p:cNvSpPr/>
          <p:nvPr/>
        </p:nvSpPr>
        <p:spPr>
          <a:xfrm>
            <a:off x="6776336" y="-191717"/>
            <a:ext cx="1653504" cy="19180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6269"/>
                </a:lnTo>
                <a:lnTo>
                  <a:pt x="21600" y="15331"/>
                </a:lnTo>
                <a:lnTo>
                  <a:pt x="10800" y="21600"/>
                </a:lnTo>
                <a:lnTo>
                  <a:pt x="0" y="15331"/>
                </a:lnTo>
                <a:lnTo>
                  <a:pt x="0" y="6269"/>
                </a:ln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8" name="Шестиугольник 32"/>
          <p:cNvSpPr/>
          <p:nvPr/>
        </p:nvSpPr>
        <p:spPr>
          <a:xfrm>
            <a:off x="6776335" y="1871330"/>
            <a:ext cx="2159077" cy="2504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6269"/>
                </a:lnTo>
                <a:lnTo>
                  <a:pt x="21600" y="15331"/>
                </a:lnTo>
                <a:lnTo>
                  <a:pt x="10800" y="21600"/>
                </a:lnTo>
                <a:lnTo>
                  <a:pt x="0" y="15331"/>
                </a:lnTo>
                <a:lnTo>
                  <a:pt x="0" y="6269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9" name="Шестиугольник 33"/>
          <p:cNvSpPr/>
          <p:nvPr/>
        </p:nvSpPr>
        <p:spPr>
          <a:xfrm>
            <a:off x="8045160" y="4453442"/>
            <a:ext cx="969255" cy="11243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6269"/>
                </a:lnTo>
                <a:lnTo>
                  <a:pt x="21600" y="15331"/>
                </a:lnTo>
                <a:lnTo>
                  <a:pt x="10800" y="21600"/>
                </a:lnTo>
                <a:lnTo>
                  <a:pt x="0" y="15331"/>
                </a:lnTo>
                <a:lnTo>
                  <a:pt x="0" y="6269"/>
                </a:lnTo>
                <a:close/>
              </a:path>
            </a:pathLst>
          </a:custGeom>
          <a:blipFill>
            <a:blip r:embed="rId5" cstate="print"/>
            <a:stretch>
              <a:fillRect/>
            </a:stretch>
          </a:blip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0" name="TextBox 35"/>
          <p:cNvSpPr/>
          <p:nvPr/>
        </p:nvSpPr>
        <p:spPr>
          <a:xfrm>
            <a:off x="1216102" y="398057"/>
            <a:ext cx="2987749" cy="4902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400">
                <a:solidFill>
                  <a:srgbClr val="46566D"/>
                </a:solidFill>
              </a:defRPr>
            </a:pPr>
            <a:r>
              <a:t>Министерство здравоохранения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>
              <a:defRPr sz="1400">
                <a:solidFill>
                  <a:srgbClr val="46566D"/>
                </a:solidFill>
              </a:defRPr>
            </a:pPr>
            <a:r>
              <a:t>Кировской области</a:t>
            </a:r>
          </a:p>
        </p:txBody>
      </p:sp>
      <p:sp>
        <p:nvSpPr>
          <p:cNvPr id="251" name="Текст заголовка"/>
          <p:cNvSpPr>
            <a:spLocks noGrp="1"/>
          </p:cNvSpPr>
          <p:nvPr>
            <p:ph type="title"/>
          </p:nvPr>
        </p:nvSpPr>
        <p:spPr>
          <a:xfrm>
            <a:off x="325438" y="2130425"/>
            <a:ext cx="4694238" cy="2082265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52" name="Прямая соединительная линия 9"/>
          <p:cNvSpPr/>
          <p:nvPr/>
        </p:nvSpPr>
        <p:spPr>
          <a:xfrm>
            <a:off x="-1" y="2155430"/>
            <a:ext cx="6309542" cy="1"/>
          </a:xfrm>
          <a:prstGeom prst="line">
            <a:avLst/>
          </a:prstGeom>
          <a:ln w="28575">
            <a:solidFill>
              <a:srgbClr val="8698B1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53" name="Уровень текста 1…"/>
          <p:cNvSpPr>
            <a:spLocks noGrp="1"/>
          </p:cNvSpPr>
          <p:nvPr>
            <p:ph type="body" sz="quarter" idx="1"/>
          </p:nvPr>
        </p:nvSpPr>
        <p:spPr>
          <a:xfrm>
            <a:off x="325438" y="6048375"/>
            <a:ext cx="6400801" cy="476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6566D"/>
                </a:solidFill>
              </a:defRPr>
            </a:lvl1pPr>
            <a:lvl2pPr indent="457200">
              <a:defRPr>
                <a:solidFill>
                  <a:srgbClr val="46566D"/>
                </a:solidFill>
              </a:defRPr>
            </a:lvl2pPr>
            <a:lvl3pPr indent="914400">
              <a:defRPr>
                <a:solidFill>
                  <a:srgbClr val="46566D"/>
                </a:solidFill>
              </a:defRPr>
            </a:lvl3pPr>
            <a:lvl4pPr indent="1371600">
              <a:defRPr>
                <a:solidFill>
                  <a:srgbClr val="46566D"/>
                </a:solidFill>
              </a:defRPr>
            </a:lvl4pPr>
            <a:lvl5pPr indent="1828800">
              <a:defRPr>
                <a:solidFill>
                  <a:srgbClr val="46566D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54" name="Шестиугольник 10"/>
          <p:cNvSpPr/>
          <p:nvPr/>
        </p:nvSpPr>
        <p:spPr>
          <a:xfrm rot="5400000">
            <a:off x="4353140" y="1162493"/>
            <a:ext cx="1307379" cy="11270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6269" y="0"/>
                </a:lnTo>
                <a:lnTo>
                  <a:pt x="15331" y="0"/>
                </a:lnTo>
                <a:lnTo>
                  <a:pt x="21600" y="10800"/>
                </a:lnTo>
                <a:lnTo>
                  <a:pt x="15331" y="21600"/>
                </a:lnTo>
                <a:lnTo>
                  <a:pt x="6269" y="21600"/>
                </a:lnTo>
                <a:close/>
              </a:path>
            </a:pathLst>
          </a:custGeom>
          <a:solidFill>
            <a:srgbClr val="C3D8E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5" name="Шестиугольник 34"/>
          <p:cNvSpPr/>
          <p:nvPr/>
        </p:nvSpPr>
        <p:spPr>
          <a:xfrm>
            <a:off x="5140351" y="1424337"/>
            <a:ext cx="1446604" cy="16780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6269"/>
                </a:lnTo>
                <a:lnTo>
                  <a:pt x="21600" y="15331"/>
                </a:lnTo>
                <a:lnTo>
                  <a:pt x="10800" y="21600"/>
                </a:lnTo>
                <a:lnTo>
                  <a:pt x="0" y="15331"/>
                </a:lnTo>
                <a:lnTo>
                  <a:pt x="0" y="6269"/>
                </a:lnTo>
                <a:close/>
              </a:path>
            </a:pathLst>
          </a:custGeom>
          <a:blipFill>
            <a:blip r:embed="rId6" cstate="print"/>
            <a:stretch>
              <a:fillRect/>
            </a:stretch>
          </a:blip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6" name="Шестиугольник 30"/>
          <p:cNvSpPr/>
          <p:nvPr/>
        </p:nvSpPr>
        <p:spPr>
          <a:xfrm>
            <a:off x="4681713" y="222859"/>
            <a:ext cx="1035759" cy="12014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6269"/>
                </a:lnTo>
                <a:lnTo>
                  <a:pt x="21600" y="15331"/>
                </a:lnTo>
                <a:lnTo>
                  <a:pt x="10800" y="21600"/>
                </a:lnTo>
                <a:lnTo>
                  <a:pt x="0" y="15331"/>
                </a:lnTo>
                <a:lnTo>
                  <a:pt x="0" y="6269"/>
                </a:lnTo>
                <a:close/>
              </a:path>
            </a:pathLst>
          </a:custGeom>
          <a:blipFill>
            <a:blip r:embed="rId7" cstate="print"/>
            <a:stretch>
              <a:fillRect/>
            </a:stretch>
          </a:blip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57" name="Picture 2" descr="Picture 2"/>
          <p:cNvPicPr>
            <a:picLocks noChangeAspect="1"/>
          </p:cNvPicPr>
          <p:nvPr/>
        </p:nvPicPr>
        <p:blipFill>
          <a:blip r:embed="rId8" cstate="print">
            <a:extLst/>
          </a:blip>
          <a:stretch>
            <a:fillRect/>
          </a:stretch>
        </p:blipFill>
        <p:spPr>
          <a:xfrm>
            <a:off x="331246" y="222859"/>
            <a:ext cx="864811" cy="899665"/>
          </a:xfrm>
          <a:prstGeom prst="rect">
            <a:avLst/>
          </a:prstGeom>
          <a:ln w="12700">
            <a:miter lim="400000"/>
          </a:ln>
        </p:spPr>
      </p:pic>
      <p:sp>
        <p:nvSpPr>
          <p:cNvPr id="258" name="Номер слайда"/>
          <p:cNvSpPr>
            <a:spLocks noGrp="1"/>
          </p:cNvSpPr>
          <p:nvPr>
            <p:ph type="sldNum" sz="quarter" idx="2"/>
          </p:nvPr>
        </p:nvSpPr>
        <p:spPr>
          <a:xfrm>
            <a:off x="4419600" y="6356350"/>
            <a:ext cx="2133600" cy="3683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Текст заголовка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66" name="Уровень текста 1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67" name="Номер слайда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Текст заголовка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6" name="Уровень текста 1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7" name="Номер слайда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и объект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Текст заголовка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75" name="Уровень текста 1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76" name="Номер слайда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Picture 2" descr="Picture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8253111" y="76200"/>
            <a:ext cx="475085" cy="512763"/>
          </a:xfrm>
          <a:prstGeom prst="rect">
            <a:avLst/>
          </a:prstGeom>
          <a:ln w="12700">
            <a:miter lim="400000"/>
          </a:ln>
        </p:spPr>
      </p:pic>
      <p:sp>
        <p:nvSpPr>
          <p:cNvPr id="284" name="Текст заголовка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85" name="Уровень текста 1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86" name="Прямоугольник 9"/>
          <p:cNvSpPr/>
          <p:nvPr/>
        </p:nvSpPr>
        <p:spPr>
          <a:xfrm>
            <a:off x="0" y="-1"/>
            <a:ext cx="152400" cy="588965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7" name="Line 5"/>
          <p:cNvSpPr/>
          <p:nvPr/>
        </p:nvSpPr>
        <p:spPr>
          <a:xfrm>
            <a:off x="436827" y="902211"/>
            <a:ext cx="8303136" cy="1"/>
          </a:xfrm>
          <a:prstGeom prst="line">
            <a:avLst/>
          </a:prstGeom>
          <a:ln w="50800">
            <a:solidFill>
              <a:srgbClr val="D9D9D9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8" name="Номер слайда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Текст заголовка"/>
          <p:cNvSpPr>
            <a:spLocks noGrp="1"/>
          </p:cNvSpPr>
          <p:nvPr>
            <p:ph type="title"/>
          </p:nvPr>
        </p:nvSpPr>
        <p:spPr>
          <a:xfrm>
            <a:off x="1219200" y="3886200"/>
            <a:ext cx="6858000" cy="990600"/>
          </a:xfrm>
          <a:prstGeom prst="rect">
            <a:avLst/>
          </a:prstGeom>
        </p:spPr>
        <p:txBody>
          <a:bodyPr anchor="t"/>
          <a:lstStyle>
            <a:lvl1pPr algn="r">
              <a:defRPr sz="3200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96" name="Уровень текста 1…"/>
          <p:cNvSpPr>
            <a:spLocks noGrp="1"/>
          </p:cNvSpPr>
          <p:nvPr>
            <p:ph type="body" sz="quarter" idx="1"/>
          </p:nvPr>
        </p:nvSpPr>
        <p:spPr>
          <a:xfrm>
            <a:off x="1219200" y="5124450"/>
            <a:ext cx="6858000" cy="533400"/>
          </a:xfrm>
          <a:prstGeom prst="rect">
            <a:avLst/>
          </a:prstGeom>
        </p:spPr>
        <p:txBody>
          <a:bodyPr/>
          <a:lstStyle>
            <a:lvl1pPr algn="r">
              <a:spcBef>
                <a:spcPts val="600"/>
              </a:spcBef>
              <a:defRPr sz="2000">
                <a:solidFill>
                  <a:srgbClr val="464653"/>
                </a:solidFill>
                <a:latin typeface="Bookman Old Style"/>
                <a:ea typeface="Bookman Old Style"/>
                <a:cs typeface="Bookman Old Style"/>
                <a:sym typeface="Bookman Old Style"/>
              </a:defRPr>
            </a:lvl1pPr>
            <a:lvl2pPr indent="457200" algn="r">
              <a:spcBef>
                <a:spcPts val="600"/>
              </a:spcBef>
              <a:defRPr sz="2000">
                <a:solidFill>
                  <a:srgbClr val="464653"/>
                </a:solidFill>
                <a:latin typeface="Bookman Old Style"/>
                <a:ea typeface="Bookman Old Style"/>
                <a:cs typeface="Bookman Old Style"/>
                <a:sym typeface="Bookman Old Style"/>
              </a:defRPr>
            </a:lvl2pPr>
            <a:lvl3pPr indent="914400" algn="r">
              <a:spcBef>
                <a:spcPts val="600"/>
              </a:spcBef>
              <a:defRPr sz="2000">
                <a:solidFill>
                  <a:srgbClr val="464653"/>
                </a:solidFill>
                <a:latin typeface="Bookman Old Style"/>
                <a:ea typeface="Bookman Old Style"/>
                <a:cs typeface="Bookman Old Style"/>
                <a:sym typeface="Bookman Old Style"/>
              </a:defRPr>
            </a:lvl3pPr>
            <a:lvl4pPr indent="1371600" algn="r">
              <a:spcBef>
                <a:spcPts val="600"/>
              </a:spcBef>
              <a:defRPr sz="2000">
                <a:solidFill>
                  <a:srgbClr val="464653"/>
                </a:solidFill>
                <a:latin typeface="Bookman Old Style"/>
                <a:ea typeface="Bookman Old Style"/>
                <a:cs typeface="Bookman Old Style"/>
                <a:sym typeface="Bookman Old Style"/>
              </a:defRPr>
            </a:lvl4pPr>
            <a:lvl5pPr indent="1828800" algn="r">
              <a:spcBef>
                <a:spcPts val="600"/>
              </a:spcBef>
              <a:defRPr sz="2000">
                <a:solidFill>
                  <a:srgbClr val="464653"/>
                </a:solidFill>
                <a:latin typeface="Bookman Old Style"/>
                <a:ea typeface="Bookman Old Style"/>
                <a:cs typeface="Bookman Old Style"/>
                <a:sym typeface="Bookman Old Style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97" name="Номер слайда"/>
          <p:cNvSpPr>
            <a:spLocks noGrp="1"/>
          </p:cNvSpPr>
          <p:nvPr>
            <p:ph type="sldNum" sz="quarter" idx="2"/>
          </p:nvPr>
        </p:nvSpPr>
        <p:spPr>
          <a:xfrm>
            <a:off x="1216152" y="6355079"/>
            <a:ext cx="343903" cy="358141"/>
          </a:xfrm>
          <a:prstGeom prst="rect">
            <a:avLst/>
          </a:prstGeom>
        </p:spPr>
        <p:txBody>
          <a:bodyPr/>
          <a:lstStyle>
            <a:lvl1pPr algn="l"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Текст заголовка"/>
          <p:cNvSpPr>
            <a:spLocks noGrp="1"/>
          </p:cNvSpPr>
          <p:nvPr>
            <p:ph type="title"/>
          </p:nvPr>
        </p:nvSpPr>
        <p:spPr>
          <a:xfrm>
            <a:off x="914400" y="116632"/>
            <a:ext cx="8229600" cy="990601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rgbClr val="002060"/>
                </a:solidFill>
                <a:latin typeface="Bookman Old Style"/>
                <a:ea typeface="Bookman Old Style"/>
                <a:cs typeface="Bookman Old Style"/>
                <a:sym typeface="Bookman Old Style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05" name="Номер слайда"/>
          <p:cNvSpPr>
            <a:spLocks noGrp="1"/>
          </p:cNvSpPr>
          <p:nvPr>
            <p:ph type="sldNum" sz="quarter" idx="2"/>
          </p:nvPr>
        </p:nvSpPr>
        <p:spPr>
          <a:xfrm>
            <a:off x="612648" y="6356350"/>
            <a:ext cx="343903" cy="358140"/>
          </a:xfrm>
          <a:prstGeom prst="rect">
            <a:avLst/>
          </a:prstGeom>
        </p:spPr>
        <p:txBody>
          <a:bodyPr/>
          <a:lstStyle>
            <a:lvl1pPr algn="l"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306" name="Уровень текста 1…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37760"/>
          </a:xfrm>
          <a:prstGeom prst="rect">
            <a:avLst/>
          </a:prstGeom>
        </p:spPr>
        <p:txBody>
          <a:bodyPr/>
          <a:lstStyle>
            <a:lvl1pPr marL="274320" indent="-274320">
              <a:spcBef>
                <a:spcPts val="600"/>
              </a:spcBef>
              <a:buClr>
                <a:srgbClr val="727CA3"/>
              </a:buClr>
              <a:buSzPct val="76000"/>
              <a:buChar char="•"/>
              <a:defRPr sz="2600">
                <a:latin typeface="Gill Sans MT"/>
                <a:ea typeface="Gill Sans MT"/>
                <a:cs typeface="Gill Sans MT"/>
                <a:sym typeface="Gill Sans MT"/>
              </a:defRPr>
            </a:lvl1pPr>
            <a:lvl2pPr marL="584420" indent="-310100">
              <a:spcBef>
                <a:spcPts val="600"/>
              </a:spcBef>
              <a:buClr>
                <a:srgbClr val="727CA3"/>
              </a:buClr>
              <a:buSzPct val="76000"/>
              <a:buChar char="•"/>
              <a:defRPr sz="2600">
                <a:latin typeface="Gill Sans MT"/>
                <a:ea typeface="Gill Sans MT"/>
                <a:cs typeface="Gill Sans MT"/>
                <a:sym typeface="Gill Sans MT"/>
              </a:defRPr>
            </a:lvl2pPr>
            <a:lvl3pPr marL="891540" indent="-297180">
              <a:spcBef>
                <a:spcPts val="600"/>
              </a:spcBef>
              <a:buClr>
                <a:srgbClr val="727CA3"/>
              </a:buClr>
              <a:buSzPct val="76000"/>
              <a:buChar char="•"/>
              <a:defRPr sz="2600">
                <a:latin typeface="Gill Sans MT"/>
                <a:ea typeface="Gill Sans MT"/>
                <a:cs typeface="Gill Sans MT"/>
                <a:sym typeface="Gill Sans MT"/>
              </a:defRPr>
            </a:lvl3pPr>
            <a:lvl4pPr marL="1198880" indent="-330200">
              <a:spcBef>
                <a:spcPts val="600"/>
              </a:spcBef>
              <a:buClr>
                <a:srgbClr val="727CA3"/>
              </a:buClr>
              <a:buSzPct val="70000"/>
              <a:buChar char="◻"/>
              <a:defRPr sz="2600">
                <a:latin typeface="Gill Sans MT"/>
                <a:ea typeface="Gill Sans MT"/>
                <a:cs typeface="Gill Sans MT"/>
                <a:sym typeface="Gill Sans MT"/>
              </a:defRPr>
            </a:lvl4pPr>
            <a:lvl5pPr marL="1514475" indent="-371475">
              <a:spcBef>
                <a:spcPts val="600"/>
              </a:spcBef>
              <a:buClr>
                <a:srgbClr val="727CA3"/>
              </a:buClr>
              <a:buSzPct val="70000"/>
              <a:buChar char="◻"/>
              <a:defRPr sz="2600">
                <a:latin typeface="Gill Sans MT"/>
                <a:ea typeface="Gill Sans MT"/>
                <a:cs typeface="Gill Sans MT"/>
                <a:sym typeface="Gill Sans MT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и объект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Текст заголовка"/>
          <p:cNvSpPr>
            <a:spLocks noGrp="1"/>
          </p:cNvSpPr>
          <p:nvPr>
            <p:ph type="title"/>
          </p:nvPr>
        </p:nvSpPr>
        <p:spPr>
          <a:xfrm>
            <a:off x="914400" y="116632"/>
            <a:ext cx="8229600" cy="990601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rgbClr val="002060"/>
                </a:solidFill>
                <a:latin typeface="Bookman Old Style"/>
                <a:ea typeface="Bookman Old Style"/>
                <a:cs typeface="Bookman Old Style"/>
                <a:sym typeface="Bookman Old Style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14" name="Номер слайда"/>
          <p:cNvSpPr>
            <a:spLocks noGrp="1"/>
          </p:cNvSpPr>
          <p:nvPr>
            <p:ph type="sldNum" sz="quarter" idx="2"/>
          </p:nvPr>
        </p:nvSpPr>
        <p:spPr>
          <a:xfrm>
            <a:off x="612648" y="6356350"/>
            <a:ext cx="343903" cy="358140"/>
          </a:xfrm>
          <a:prstGeom prst="rect">
            <a:avLst/>
          </a:prstGeom>
        </p:spPr>
        <p:txBody>
          <a:bodyPr/>
          <a:lstStyle>
            <a:lvl1pPr algn="l"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315" name="Уровень текста 1…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37760"/>
          </a:xfrm>
          <a:prstGeom prst="rect">
            <a:avLst/>
          </a:prstGeom>
        </p:spPr>
        <p:txBody>
          <a:bodyPr/>
          <a:lstStyle>
            <a:lvl1pPr marL="274320" indent="-274320">
              <a:spcBef>
                <a:spcPts val="600"/>
              </a:spcBef>
              <a:buClr>
                <a:srgbClr val="727CA3"/>
              </a:buClr>
              <a:buSzPct val="76000"/>
              <a:buChar char="•"/>
              <a:defRPr sz="2600">
                <a:latin typeface="Gill Sans MT"/>
                <a:ea typeface="Gill Sans MT"/>
                <a:cs typeface="Gill Sans MT"/>
                <a:sym typeface="Gill Sans MT"/>
              </a:defRPr>
            </a:lvl1pPr>
            <a:lvl2pPr marL="584420" indent="-310100">
              <a:spcBef>
                <a:spcPts val="600"/>
              </a:spcBef>
              <a:buClr>
                <a:srgbClr val="727CA3"/>
              </a:buClr>
              <a:buSzPct val="76000"/>
              <a:buChar char="•"/>
              <a:defRPr sz="2600">
                <a:latin typeface="Gill Sans MT"/>
                <a:ea typeface="Gill Sans MT"/>
                <a:cs typeface="Gill Sans MT"/>
                <a:sym typeface="Gill Sans MT"/>
              </a:defRPr>
            </a:lvl2pPr>
            <a:lvl3pPr marL="891540" indent="-297180">
              <a:spcBef>
                <a:spcPts val="600"/>
              </a:spcBef>
              <a:buClr>
                <a:srgbClr val="727CA3"/>
              </a:buClr>
              <a:buSzPct val="76000"/>
              <a:buChar char="•"/>
              <a:defRPr sz="2600">
                <a:latin typeface="Gill Sans MT"/>
                <a:ea typeface="Gill Sans MT"/>
                <a:cs typeface="Gill Sans MT"/>
                <a:sym typeface="Gill Sans MT"/>
              </a:defRPr>
            </a:lvl3pPr>
            <a:lvl4pPr marL="1198880" indent="-330200">
              <a:spcBef>
                <a:spcPts val="600"/>
              </a:spcBef>
              <a:buClr>
                <a:srgbClr val="727CA3"/>
              </a:buClr>
              <a:buSzPct val="70000"/>
              <a:buChar char="◻"/>
              <a:defRPr sz="2600">
                <a:latin typeface="Gill Sans MT"/>
                <a:ea typeface="Gill Sans MT"/>
                <a:cs typeface="Gill Sans MT"/>
                <a:sym typeface="Gill Sans MT"/>
              </a:defRPr>
            </a:lvl4pPr>
            <a:lvl5pPr marL="1514475" indent="-371475">
              <a:spcBef>
                <a:spcPts val="600"/>
              </a:spcBef>
              <a:buClr>
                <a:srgbClr val="727CA3"/>
              </a:buClr>
              <a:buSzPct val="70000"/>
              <a:buChar char="◻"/>
              <a:defRPr sz="2600">
                <a:latin typeface="Gill Sans MT"/>
                <a:ea typeface="Gill Sans MT"/>
                <a:cs typeface="Gill Sans MT"/>
                <a:sym typeface="Gill Sans MT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Текст заголовка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  <a:prstGeom prst="rect">
            <a:avLst/>
          </a:prstGeom>
        </p:spPr>
        <p:txBody>
          <a:bodyPr anchor="t"/>
          <a:lstStyle>
            <a:lvl1pPr algn="r">
              <a:defRPr sz="3200" b="0">
                <a:solidFill>
                  <a:srgbClr val="002060"/>
                </a:solidFill>
                <a:latin typeface="Bookman Old Style"/>
                <a:ea typeface="Bookman Old Style"/>
                <a:cs typeface="Bookman Old Style"/>
                <a:sym typeface="Bookman Old Style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23" name="Уровень текста 1…"/>
          <p:cNvSpPr>
            <a:spLocks noGrp="1"/>
          </p:cNvSpPr>
          <p:nvPr>
            <p:ph type="body" sz="quarter" idx="1"/>
          </p:nvPr>
        </p:nvSpPr>
        <p:spPr>
          <a:xfrm>
            <a:off x="1295400" y="4267200"/>
            <a:ext cx="6781800" cy="1143000"/>
          </a:xfrm>
          <a:prstGeom prst="rect">
            <a:avLst/>
          </a:prstGeom>
        </p:spPr>
        <p:txBody>
          <a:bodyPr/>
          <a:lstStyle>
            <a:lvl1pPr algn="r">
              <a:spcBef>
                <a:spcPts val="600"/>
              </a:spcBef>
              <a:defRPr sz="2000">
                <a:solidFill>
                  <a:srgbClr val="FFFFFF"/>
                </a:solidFill>
                <a:latin typeface="Gill Sans MT"/>
                <a:ea typeface="Gill Sans MT"/>
                <a:cs typeface="Gill Sans MT"/>
                <a:sym typeface="Gill Sans MT"/>
              </a:defRPr>
            </a:lvl1pPr>
            <a:lvl2pPr indent="274320" algn="r">
              <a:spcBef>
                <a:spcPts val="600"/>
              </a:spcBef>
              <a:defRPr sz="2000">
                <a:solidFill>
                  <a:srgbClr val="FFFFFF"/>
                </a:solidFill>
                <a:latin typeface="Gill Sans MT"/>
                <a:ea typeface="Gill Sans MT"/>
                <a:cs typeface="Gill Sans MT"/>
                <a:sym typeface="Gill Sans MT"/>
              </a:defRPr>
            </a:lvl2pPr>
            <a:lvl3pPr indent="594360" algn="r">
              <a:spcBef>
                <a:spcPts val="600"/>
              </a:spcBef>
              <a:defRPr sz="2000">
                <a:solidFill>
                  <a:srgbClr val="FFFFFF"/>
                </a:solidFill>
                <a:latin typeface="Gill Sans MT"/>
                <a:ea typeface="Gill Sans MT"/>
                <a:cs typeface="Gill Sans MT"/>
                <a:sym typeface="Gill Sans MT"/>
              </a:defRPr>
            </a:lvl3pPr>
            <a:lvl4pPr indent="868680" algn="r">
              <a:spcBef>
                <a:spcPts val="600"/>
              </a:spcBef>
              <a:defRPr sz="2000">
                <a:solidFill>
                  <a:srgbClr val="FFFFFF"/>
                </a:solidFill>
                <a:latin typeface="Gill Sans MT"/>
                <a:ea typeface="Gill Sans MT"/>
                <a:cs typeface="Gill Sans MT"/>
                <a:sym typeface="Gill Sans MT"/>
              </a:defRPr>
            </a:lvl4pPr>
            <a:lvl5pPr indent="1143000" algn="r">
              <a:spcBef>
                <a:spcPts val="600"/>
              </a:spcBef>
              <a:defRPr sz="2000">
                <a:solidFill>
                  <a:srgbClr val="FFFFFF"/>
                </a:solidFill>
                <a:latin typeface="Gill Sans MT"/>
                <a:ea typeface="Gill Sans MT"/>
                <a:cs typeface="Gill Sans MT"/>
                <a:sym typeface="Gill Sans MT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24" name="Номер слайда"/>
          <p:cNvSpPr>
            <a:spLocks noGrp="1"/>
          </p:cNvSpPr>
          <p:nvPr>
            <p:ph type="sldNum" sz="quarter" idx="2"/>
          </p:nvPr>
        </p:nvSpPr>
        <p:spPr>
          <a:xfrm>
            <a:off x="1069847" y="6355079"/>
            <a:ext cx="343904" cy="358141"/>
          </a:xfrm>
          <a:prstGeom prst="rect">
            <a:avLst/>
          </a:prstGeom>
        </p:spPr>
        <p:txBody>
          <a:bodyPr/>
          <a:lstStyle>
            <a:lvl1pPr algn="l"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325" name="Прямоугольник 6"/>
          <p:cNvSpPr/>
          <p:nvPr/>
        </p:nvSpPr>
        <p:spPr>
          <a:xfrm>
            <a:off x="914400" y="2819400"/>
            <a:ext cx="7315200" cy="1280161"/>
          </a:xfrm>
          <a:prstGeom prst="rect">
            <a:avLst/>
          </a:prstGeom>
          <a:ln w="6350" cap="rnd">
            <a:solidFill>
              <a:srgbClr val="727CA3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Gill Sans MT"/>
                <a:ea typeface="Gill Sans MT"/>
                <a:cs typeface="Gill Sans MT"/>
                <a:sym typeface="Gill Sans MT"/>
              </a:defRPr>
            </a:pPr>
            <a:endParaRPr/>
          </a:p>
        </p:txBody>
      </p:sp>
      <p:sp>
        <p:nvSpPr>
          <p:cNvPr id="326" name="Прямоугольник 7"/>
          <p:cNvSpPr/>
          <p:nvPr/>
        </p:nvSpPr>
        <p:spPr>
          <a:xfrm>
            <a:off x="914400" y="2819400"/>
            <a:ext cx="228600" cy="1280161"/>
          </a:xfrm>
          <a:prstGeom prst="rect">
            <a:avLst/>
          </a:prstGeom>
          <a:solidFill>
            <a:srgbClr val="727CA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Gill Sans MT"/>
                <a:ea typeface="Gill Sans MT"/>
                <a:cs typeface="Gill Sans MT"/>
                <a:sym typeface="Gill Sans MT"/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Текст заголовка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rgbClr val="002060"/>
                </a:solidFill>
                <a:latin typeface="Bookman Old Style"/>
                <a:ea typeface="Bookman Old Style"/>
                <a:cs typeface="Bookman Old Style"/>
                <a:sym typeface="Bookman Old Style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34" name="Номер слайда"/>
          <p:cNvSpPr>
            <a:spLocks noGrp="1"/>
          </p:cNvSpPr>
          <p:nvPr>
            <p:ph type="sldNum" sz="quarter" idx="2"/>
          </p:nvPr>
        </p:nvSpPr>
        <p:spPr>
          <a:xfrm>
            <a:off x="612648" y="6356350"/>
            <a:ext cx="343903" cy="358140"/>
          </a:xfrm>
          <a:prstGeom prst="rect">
            <a:avLst/>
          </a:prstGeom>
        </p:spPr>
        <p:txBody>
          <a:bodyPr/>
          <a:lstStyle>
            <a:lvl1pPr algn="l"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335" name="Уровень текста 1…"/>
          <p:cNvSpPr>
            <a:spLocks noGrp="1"/>
          </p:cNvSpPr>
          <p:nvPr>
            <p:ph type="body" sz="half" idx="1"/>
          </p:nvPr>
        </p:nvSpPr>
        <p:spPr>
          <a:xfrm>
            <a:off x="457200" y="1219200"/>
            <a:ext cx="4041648" cy="4937760"/>
          </a:xfrm>
          <a:prstGeom prst="rect">
            <a:avLst/>
          </a:prstGeom>
        </p:spPr>
        <p:txBody>
          <a:bodyPr/>
          <a:lstStyle>
            <a:lvl1pPr marL="274320" indent="-274320">
              <a:spcBef>
                <a:spcPts val="600"/>
              </a:spcBef>
              <a:buClr>
                <a:srgbClr val="727CA3"/>
              </a:buClr>
              <a:buSzPct val="76000"/>
              <a:buChar char="•"/>
              <a:defRPr sz="2600">
                <a:latin typeface="Gill Sans MT"/>
                <a:ea typeface="Gill Sans MT"/>
                <a:cs typeface="Gill Sans MT"/>
                <a:sym typeface="Gill Sans MT"/>
              </a:defRPr>
            </a:lvl1pPr>
            <a:lvl2pPr marL="584420" indent="-310100">
              <a:spcBef>
                <a:spcPts val="600"/>
              </a:spcBef>
              <a:buClr>
                <a:srgbClr val="727CA3"/>
              </a:buClr>
              <a:buSzPct val="76000"/>
              <a:buChar char="•"/>
              <a:defRPr sz="2600">
                <a:latin typeface="Gill Sans MT"/>
                <a:ea typeface="Gill Sans MT"/>
                <a:cs typeface="Gill Sans MT"/>
                <a:sym typeface="Gill Sans MT"/>
              </a:defRPr>
            </a:lvl2pPr>
            <a:lvl3pPr marL="891540" indent="-297180">
              <a:spcBef>
                <a:spcPts val="600"/>
              </a:spcBef>
              <a:buClr>
                <a:srgbClr val="727CA3"/>
              </a:buClr>
              <a:buSzPct val="76000"/>
              <a:buChar char="•"/>
              <a:defRPr sz="2600">
                <a:latin typeface="Gill Sans MT"/>
                <a:ea typeface="Gill Sans MT"/>
                <a:cs typeface="Gill Sans MT"/>
                <a:sym typeface="Gill Sans MT"/>
              </a:defRPr>
            </a:lvl3pPr>
            <a:lvl4pPr marL="1198880" indent="-330200">
              <a:spcBef>
                <a:spcPts val="600"/>
              </a:spcBef>
              <a:buClr>
                <a:srgbClr val="727CA3"/>
              </a:buClr>
              <a:buSzPct val="70000"/>
              <a:buChar char="◻"/>
              <a:defRPr sz="2600">
                <a:latin typeface="Gill Sans MT"/>
                <a:ea typeface="Gill Sans MT"/>
                <a:cs typeface="Gill Sans MT"/>
                <a:sym typeface="Gill Sans MT"/>
              </a:defRPr>
            </a:lvl4pPr>
            <a:lvl5pPr marL="1514475" indent="-371475">
              <a:spcBef>
                <a:spcPts val="600"/>
              </a:spcBef>
              <a:buClr>
                <a:srgbClr val="727CA3"/>
              </a:buClr>
              <a:buSzPct val="70000"/>
              <a:buChar char="◻"/>
              <a:defRPr sz="2600">
                <a:latin typeface="Gill Sans MT"/>
                <a:ea typeface="Gill Sans MT"/>
                <a:cs typeface="Gill Sans MT"/>
                <a:sym typeface="Gill Sans MT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Текст заголовка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002060"/>
                </a:solidFill>
                <a:latin typeface="Bookman Old Style"/>
                <a:ea typeface="Bookman Old Style"/>
                <a:cs typeface="Bookman Old Style"/>
                <a:sym typeface="Bookman Old Style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43" name="Уровень текста 1…"/>
          <p:cNvSpPr>
            <a:spLocks noGrp="1"/>
          </p:cNvSpPr>
          <p:nvPr>
            <p:ph type="body" sz="quarter" idx="1"/>
          </p:nvPr>
        </p:nvSpPr>
        <p:spPr>
          <a:xfrm>
            <a:off x="457200" y="1285875"/>
            <a:ext cx="4040188" cy="685800"/>
          </a:xfrm>
          <a:prstGeom prst="rect">
            <a:avLst/>
          </a:prstGeom>
        </p:spPr>
        <p:txBody>
          <a:bodyPr anchor="b"/>
          <a:lstStyle>
            <a:lvl1pPr>
              <a:spcBef>
                <a:spcPts val="600"/>
              </a:spcBef>
              <a:defRPr sz="2400" b="1">
                <a:solidFill>
                  <a:srgbClr val="9FB8CD"/>
                </a:solidFill>
                <a:latin typeface="Gill Sans MT"/>
                <a:ea typeface="Gill Sans MT"/>
                <a:cs typeface="Gill Sans MT"/>
                <a:sym typeface="Gill Sans MT"/>
              </a:defRPr>
            </a:lvl1pPr>
            <a:lvl2pPr indent="274320">
              <a:spcBef>
                <a:spcPts val="600"/>
              </a:spcBef>
              <a:defRPr sz="2400" b="1">
                <a:solidFill>
                  <a:srgbClr val="9FB8CD"/>
                </a:solidFill>
                <a:latin typeface="Gill Sans MT"/>
                <a:ea typeface="Gill Sans MT"/>
                <a:cs typeface="Gill Sans MT"/>
                <a:sym typeface="Gill Sans MT"/>
              </a:defRPr>
            </a:lvl2pPr>
            <a:lvl3pPr indent="594360">
              <a:spcBef>
                <a:spcPts val="600"/>
              </a:spcBef>
              <a:defRPr sz="2400" b="1">
                <a:solidFill>
                  <a:srgbClr val="9FB8CD"/>
                </a:solidFill>
                <a:latin typeface="Gill Sans MT"/>
                <a:ea typeface="Gill Sans MT"/>
                <a:cs typeface="Gill Sans MT"/>
                <a:sym typeface="Gill Sans MT"/>
              </a:defRPr>
            </a:lvl3pPr>
            <a:lvl4pPr indent="868680">
              <a:spcBef>
                <a:spcPts val="600"/>
              </a:spcBef>
              <a:defRPr sz="2400" b="1">
                <a:solidFill>
                  <a:srgbClr val="9FB8CD"/>
                </a:solidFill>
                <a:latin typeface="Gill Sans MT"/>
                <a:ea typeface="Gill Sans MT"/>
                <a:cs typeface="Gill Sans MT"/>
                <a:sym typeface="Gill Sans MT"/>
              </a:defRPr>
            </a:lvl4pPr>
            <a:lvl5pPr indent="1143000">
              <a:spcBef>
                <a:spcPts val="600"/>
              </a:spcBef>
              <a:defRPr sz="2400" b="1">
                <a:solidFill>
                  <a:srgbClr val="9FB8CD"/>
                </a:solidFill>
                <a:latin typeface="Gill Sans MT"/>
                <a:ea typeface="Gill Sans MT"/>
                <a:cs typeface="Gill Sans MT"/>
                <a:sym typeface="Gill Sans MT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44" name="Текст 3"/>
          <p:cNvSpPr>
            <a:spLocks noGrp="1"/>
          </p:cNvSpPr>
          <p:nvPr>
            <p:ph type="body" sz="quarter" idx="13"/>
          </p:nvPr>
        </p:nvSpPr>
        <p:spPr>
          <a:xfrm>
            <a:off x="4648200" y="1295400"/>
            <a:ext cx="4041775" cy="685800"/>
          </a:xfrm>
          <a:prstGeom prst="rect">
            <a:avLst/>
          </a:prstGeom>
        </p:spPr>
        <p:txBody>
          <a:bodyPr anchor="b"/>
          <a:lstStyle/>
          <a:p>
            <a:pPr>
              <a:spcBef>
                <a:spcPts val="600"/>
              </a:spcBef>
              <a:defRPr sz="2400" b="1">
                <a:solidFill>
                  <a:srgbClr val="9FB8CD"/>
                </a:solidFill>
                <a:latin typeface="Gill Sans MT"/>
                <a:ea typeface="Gill Sans MT"/>
                <a:cs typeface="Gill Sans MT"/>
                <a:sym typeface="Gill Sans MT"/>
              </a:defRPr>
            </a:pPr>
            <a:endParaRPr/>
          </a:p>
        </p:txBody>
      </p:sp>
      <p:sp>
        <p:nvSpPr>
          <p:cNvPr id="345" name="Номер слайда"/>
          <p:cNvSpPr>
            <a:spLocks noGrp="1"/>
          </p:cNvSpPr>
          <p:nvPr>
            <p:ph type="sldNum" sz="quarter" idx="2"/>
          </p:nvPr>
        </p:nvSpPr>
        <p:spPr>
          <a:xfrm>
            <a:off x="612648" y="6356350"/>
            <a:ext cx="343903" cy="358140"/>
          </a:xfrm>
          <a:prstGeom prst="rect">
            <a:avLst/>
          </a:prstGeom>
        </p:spPr>
        <p:txBody>
          <a:bodyPr/>
          <a:lstStyle>
            <a:lvl1pPr algn="l"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Текст заголовка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rgbClr val="002060"/>
                </a:solidFill>
                <a:latin typeface="Bookman Old Style"/>
                <a:ea typeface="Bookman Old Style"/>
                <a:cs typeface="Bookman Old Style"/>
                <a:sym typeface="Bookman Old Style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53" name="Номер слайда"/>
          <p:cNvSpPr>
            <a:spLocks noGrp="1"/>
          </p:cNvSpPr>
          <p:nvPr>
            <p:ph type="sldNum" sz="quarter" idx="2"/>
          </p:nvPr>
        </p:nvSpPr>
        <p:spPr>
          <a:xfrm>
            <a:off x="612648" y="6356350"/>
            <a:ext cx="343903" cy="358140"/>
          </a:xfrm>
          <a:prstGeom prst="rect">
            <a:avLst/>
          </a:prstGeom>
        </p:spPr>
        <p:txBody>
          <a:bodyPr/>
          <a:lstStyle>
            <a:lvl1pPr algn="l"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354" name="Равнобедренный треугольник 5"/>
          <p:cNvSpPr/>
          <p:nvPr/>
        </p:nvSpPr>
        <p:spPr>
          <a:xfrm rot="5400000">
            <a:off x="419099" y="6467475"/>
            <a:ext cx="190850" cy="120315"/>
          </a:xfrm>
          <a:prstGeom prst="triangle">
            <a:avLst/>
          </a:prstGeom>
          <a:solidFill>
            <a:srgbClr val="9FB8CD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Gill Sans MT"/>
                <a:ea typeface="Gill Sans MT"/>
                <a:cs typeface="Gill Sans MT"/>
                <a:sym typeface="Gill Sans MT"/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Номер слайда"/>
          <p:cNvSpPr>
            <a:spLocks noGrp="1"/>
          </p:cNvSpPr>
          <p:nvPr>
            <p:ph type="sldNum" sz="quarter" idx="2"/>
          </p:nvPr>
        </p:nvSpPr>
        <p:spPr>
          <a:xfrm>
            <a:off x="612648" y="6356350"/>
            <a:ext cx="343903" cy="358140"/>
          </a:xfrm>
          <a:prstGeom prst="rect">
            <a:avLst/>
          </a:prstGeom>
        </p:spPr>
        <p:txBody>
          <a:bodyPr/>
          <a:lstStyle>
            <a:lvl1pPr algn="l"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362" name="Прямая соединительная линия 4"/>
          <p:cNvSpPr/>
          <p:nvPr/>
        </p:nvSpPr>
        <p:spPr>
          <a:xfrm>
            <a:off x="457200" y="6353175"/>
            <a:ext cx="8229600" cy="0"/>
          </a:xfrm>
          <a:prstGeom prst="line">
            <a:avLst/>
          </a:prstGeom>
          <a:ln>
            <a:solidFill>
              <a:srgbClr val="9FB8CD"/>
            </a:solidFill>
            <a:prstDash val="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63" name="Равнобедренный треугольник 5"/>
          <p:cNvSpPr/>
          <p:nvPr/>
        </p:nvSpPr>
        <p:spPr>
          <a:xfrm rot="5400000">
            <a:off x="419099" y="6467475"/>
            <a:ext cx="190850" cy="120315"/>
          </a:xfrm>
          <a:prstGeom prst="triangle">
            <a:avLst/>
          </a:prstGeom>
          <a:solidFill>
            <a:srgbClr val="9FB8CD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Gill Sans MT"/>
                <a:ea typeface="Gill Sans MT"/>
                <a:cs typeface="Gill Sans MT"/>
                <a:sym typeface="Gill Sans MT"/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и объект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Текст заголовка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65" name="Уровень текста 1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6" name="Номер слайда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Текст заголовка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  <a:prstGeom prst="rect">
            <a:avLst/>
          </a:prstGeom>
        </p:spPr>
        <p:txBody>
          <a:bodyPr anchor="b"/>
          <a:lstStyle>
            <a:lvl1pPr>
              <a:defRPr sz="2000">
                <a:solidFill>
                  <a:srgbClr val="464653"/>
                </a:solidFill>
                <a:latin typeface="Gill Sans MT"/>
                <a:ea typeface="Gill Sans MT"/>
                <a:cs typeface="Gill Sans MT"/>
                <a:sym typeface="Gill Sans MT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71" name="Уровень текста 1…"/>
          <p:cNvSpPr>
            <a:spLocks noGrp="1"/>
          </p:cNvSpPr>
          <p:nvPr>
            <p:ph type="body" sz="quarter" idx="1"/>
          </p:nvPr>
        </p:nvSpPr>
        <p:spPr>
          <a:xfrm>
            <a:off x="6324600" y="1219200"/>
            <a:ext cx="2514600" cy="4843463"/>
          </a:xfrm>
          <a:prstGeom prst="rect">
            <a:avLst/>
          </a:prstGeom>
        </p:spPr>
        <p:txBody>
          <a:bodyPr/>
          <a:lstStyle>
            <a:lvl1pPr>
              <a:lnSpc>
                <a:spcPts val="2200"/>
              </a:lnSpc>
              <a:spcBef>
                <a:spcPts val="1000"/>
              </a:spcBef>
              <a:defRPr>
                <a:solidFill>
                  <a:srgbClr val="464653"/>
                </a:solidFill>
                <a:latin typeface="Gill Sans MT"/>
                <a:ea typeface="Gill Sans MT"/>
                <a:cs typeface="Gill Sans MT"/>
                <a:sym typeface="Gill Sans MT"/>
              </a:defRPr>
            </a:lvl1pPr>
            <a:lvl2pPr indent="274320">
              <a:lnSpc>
                <a:spcPts val="2200"/>
              </a:lnSpc>
              <a:spcBef>
                <a:spcPts val="1000"/>
              </a:spcBef>
              <a:defRPr>
                <a:solidFill>
                  <a:srgbClr val="464653"/>
                </a:solidFill>
                <a:latin typeface="Gill Sans MT"/>
                <a:ea typeface="Gill Sans MT"/>
                <a:cs typeface="Gill Sans MT"/>
                <a:sym typeface="Gill Sans MT"/>
              </a:defRPr>
            </a:lvl2pPr>
            <a:lvl3pPr indent="594360">
              <a:lnSpc>
                <a:spcPts val="2200"/>
              </a:lnSpc>
              <a:spcBef>
                <a:spcPts val="1000"/>
              </a:spcBef>
              <a:defRPr>
                <a:solidFill>
                  <a:srgbClr val="464653"/>
                </a:solidFill>
                <a:latin typeface="Gill Sans MT"/>
                <a:ea typeface="Gill Sans MT"/>
                <a:cs typeface="Gill Sans MT"/>
                <a:sym typeface="Gill Sans MT"/>
              </a:defRPr>
            </a:lvl3pPr>
            <a:lvl4pPr indent="868680">
              <a:lnSpc>
                <a:spcPts val="2200"/>
              </a:lnSpc>
              <a:spcBef>
                <a:spcPts val="1000"/>
              </a:spcBef>
              <a:defRPr>
                <a:solidFill>
                  <a:srgbClr val="464653"/>
                </a:solidFill>
                <a:latin typeface="Gill Sans MT"/>
                <a:ea typeface="Gill Sans MT"/>
                <a:cs typeface="Gill Sans MT"/>
                <a:sym typeface="Gill Sans MT"/>
              </a:defRPr>
            </a:lvl4pPr>
            <a:lvl5pPr indent="1143000">
              <a:lnSpc>
                <a:spcPts val="2200"/>
              </a:lnSpc>
              <a:spcBef>
                <a:spcPts val="1000"/>
              </a:spcBef>
              <a:defRPr>
                <a:solidFill>
                  <a:srgbClr val="464653"/>
                </a:solidFill>
                <a:latin typeface="Gill Sans MT"/>
                <a:ea typeface="Gill Sans MT"/>
                <a:cs typeface="Gill Sans MT"/>
                <a:sym typeface="Gill Sans MT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72" name="Номер слайда"/>
          <p:cNvSpPr>
            <a:spLocks noGrp="1"/>
          </p:cNvSpPr>
          <p:nvPr>
            <p:ph type="sldNum" sz="quarter" idx="2"/>
          </p:nvPr>
        </p:nvSpPr>
        <p:spPr>
          <a:xfrm>
            <a:off x="612648" y="6356350"/>
            <a:ext cx="343903" cy="358140"/>
          </a:xfrm>
          <a:prstGeom prst="rect">
            <a:avLst/>
          </a:prstGeom>
        </p:spPr>
        <p:txBody>
          <a:bodyPr/>
          <a:lstStyle>
            <a:lvl1pPr algn="l"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373" name="Прямая соединительная линия 7"/>
          <p:cNvSpPr/>
          <p:nvPr/>
        </p:nvSpPr>
        <p:spPr>
          <a:xfrm>
            <a:off x="457200" y="6353175"/>
            <a:ext cx="8229600" cy="0"/>
          </a:xfrm>
          <a:prstGeom prst="line">
            <a:avLst/>
          </a:prstGeom>
          <a:ln>
            <a:solidFill>
              <a:srgbClr val="9FB8CD"/>
            </a:solidFill>
            <a:prstDash val="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74" name="Прямая соединительная линия 9"/>
          <p:cNvSpPr/>
          <p:nvPr/>
        </p:nvSpPr>
        <p:spPr>
          <a:xfrm flipH="1">
            <a:off x="6178800" y="307339"/>
            <a:ext cx="1" cy="6035041"/>
          </a:xfrm>
          <a:prstGeom prst="line">
            <a:avLst/>
          </a:prstGeom>
          <a:ln>
            <a:solidFill>
              <a:srgbClr val="9FB8CD"/>
            </a:solidFill>
            <a:prstDash val="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75" name="Равнобедренный треугольник 8"/>
          <p:cNvSpPr/>
          <p:nvPr/>
        </p:nvSpPr>
        <p:spPr>
          <a:xfrm rot="5400000">
            <a:off x="419099" y="6467475"/>
            <a:ext cx="190850" cy="120315"/>
          </a:xfrm>
          <a:prstGeom prst="triangle">
            <a:avLst/>
          </a:prstGeom>
          <a:solidFill>
            <a:srgbClr val="9FB8CD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Gill Sans MT"/>
                <a:ea typeface="Gill Sans MT"/>
                <a:cs typeface="Gill Sans MT"/>
                <a:sym typeface="Gill Sans MT"/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Текст заголовка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prstGeom prst="rect">
            <a:avLst/>
          </a:prstGeom>
          <a:ln w="9525">
            <a:solidFill>
              <a:srgbClr val="727CA3"/>
            </a:solidFill>
            <a:round/>
          </a:ln>
        </p:spPr>
        <p:txBody>
          <a:bodyPr/>
          <a:lstStyle>
            <a:lvl1pPr algn="r">
              <a:defRPr sz="2000" b="0">
                <a:solidFill>
                  <a:srgbClr val="FFFFFF"/>
                </a:solidFill>
                <a:latin typeface="Bookman Old Style"/>
                <a:ea typeface="Bookman Old Style"/>
                <a:cs typeface="Bookman Old Style"/>
                <a:sym typeface="Bookman Old Style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83" name="Рисунок 2"/>
          <p:cNvSpPr>
            <a:spLocks noGrp="1"/>
          </p:cNvSpPr>
          <p:nvPr>
            <p:ph type="pic" idx="13"/>
          </p:nvPr>
        </p:nvSpPr>
        <p:spPr>
          <a:xfrm>
            <a:off x="457200" y="1905000"/>
            <a:ext cx="8229600" cy="4270248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384" name="Уровень текста 1…"/>
          <p:cNvSpPr>
            <a:spLocks noGrp="1"/>
          </p:cNvSpPr>
          <p:nvPr>
            <p:ph type="body" sz="quarter" idx="1"/>
          </p:nvPr>
        </p:nvSpPr>
        <p:spPr>
          <a:xfrm>
            <a:off x="457200" y="1219200"/>
            <a:ext cx="8229600" cy="533400"/>
          </a:xfrm>
          <a:prstGeom prst="rect">
            <a:avLst/>
          </a:prstGeom>
        </p:spPr>
        <p:txBody>
          <a:bodyPr anchor="ctr"/>
          <a:lstStyle>
            <a:lvl1pPr>
              <a:spcBef>
                <a:spcPts val="600"/>
              </a:spcBef>
              <a:defRPr sz="1400">
                <a:solidFill>
                  <a:srgbClr val="FFFFFF"/>
                </a:solidFill>
                <a:latin typeface="Gill Sans MT"/>
                <a:ea typeface="Gill Sans MT"/>
                <a:cs typeface="Gill Sans MT"/>
                <a:sym typeface="Gill Sans MT"/>
              </a:defRPr>
            </a:lvl1pPr>
            <a:lvl2pPr marL="594360" indent="-320040">
              <a:spcBef>
                <a:spcPts val="600"/>
              </a:spcBef>
              <a:buSzPct val="76000"/>
              <a:buChar char="•"/>
              <a:defRPr sz="1400">
                <a:solidFill>
                  <a:srgbClr val="FFFFFF"/>
                </a:solidFill>
                <a:latin typeface="Gill Sans MT"/>
                <a:ea typeface="Gill Sans MT"/>
                <a:cs typeface="Gill Sans MT"/>
                <a:sym typeface="Gill Sans MT"/>
              </a:defRPr>
            </a:lvl2pPr>
            <a:lvl3pPr marL="914400" indent="-320039">
              <a:spcBef>
                <a:spcPts val="600"/>
              </a:spcBef>
              <a:buSzPct val="76000"/>
              <a:buChar char="•"/>
              <a:defRPr sz="1400">
                <a:solidFill>
                  <a:srgbClr val="FFFFFF"/>
                </a:solidFill>
                <a:latin typeface="Gill Sans MT"/>
                <a:ea typeface="Gill Sans MT"/>
                <a:cs typeface="Gill Sans MT"/>
                <a:sym typeface="Gill Sans MT"/>
              </a:defRPr>
            </a:lvl3pPr>
            <a:lvl4pPr marL="1224280" indent="-355600">
              <a:spcBef>
                <a:spcPts val="600"/>
              </a:spcBef>
              <a:buSzPct val="70000"/>
              <a:buChar char="◻"/>
              <a:defRPr sz="1400">
                <a:solidFill>
                  <a:srgbClr val="FFFFFF"/>
                </a:solidFill>
                <a:latin typeface="Gill Sans MT"/>
                <a:ea typeface="Gill Sans MT"/>
                <a:cs typeface="Gill Sans MT"/>
                <a:sym typeface="Gill Sans MT"/>
              </a:defRPr>
            </a:lvl4pPr>
            <a:lvl5pPr marL="1498600" indent="-355600">
              <a:spcBef>
                <a:spcPts val="600"/>
              </a:spcBef>
              <a:buSzPct val="70000"/>
              <a:buChar char="◻"/>
              <a:defRPr sz="1400">
                <a:solidFill>
                  <a:srgbClr val="FFFFFF"/>
                </a:solidFill>
                <a:latin typeface="Gill Sans MT"/>
                <a:ea typeface="Gill Sans MT"/>
                <a:cs typeface="Gill Sans MT"/>
                <a:sym typeface="Gill Sans MT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85" name="Номер слайда"/>
          <p:cNvSpPr>
            <a:spLocks noGrp="1"/>
          </p:cNvSpPr>
          <p:nvPr>
            <p:ph type="sldNum" sz="quarter" idx="2"/>
          </p:nvPr>
        </p:nvSpPr>
        <p:spPr>
          <a:xfrm>
            <a:off x="612648" y="6356350"/>
            <a:ext cx="343903" cy="358140"/>
          </a:xfrm>
          <a:prstGeom prst="rect">
            <a:avLst/>
          </a:prstGeom>
        </p:spPr>
        <p:txBody>
          <a:bodyPr/>
          <a:lstStyle>
            <a:lvl1pPr algn="l"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386" name="Прямая соединительная линия 7"/>
          <p:cNvSpPr/>
          <p:nvPr/>
        </p:nvSpPr>
        <p:spPr>
          <a:xfrm>
            <a:off x="457200" y="6353175"/>
            <a:ext cx="8229600" cy="0"/>
          </a:xfrm>
          <a:prstGeom prst="line">
            <a:avLst/>
          </a:prstGeom>
          <a:ln>
            <a:solidFill>
              <a:srgbClr val="9FB8CD"/>
            </a:solidFill>
            <a:prstDash val="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87" name="Равнобедренный треугольник 8"/>
          <p:cNvSpPr/>
          <p:nvPr/>
        </p:nvSpPr>
        <p:spPr>
          <a:xfrm rot="5400000">
            <a:off x="419099" y="6467475"/>
            <a:ext cx="190850" cy="120315"/>
          </a:xfrm>
          <a:prstGeom prst="triangle">
            <a:avLst/>
          </a:prstGeom>
          <a:solidFill>
            <a:srgbClr val="9FB8CD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Gill Sans MT"/>
                <a:ea typeface="Gill Sans MT"/>
                <a:cs typeface="Gill Sans MT"/>
                <a:sym typeface="Gill Sans MT"/>
              </a:defRPr>
            </a:pPr>
            <a:endParaRPr/>
          </a:p>
        </p:txBody>
      </p:sp>
      <p:sp>
        <p:nvSpPr>
          <p:cNvPr id="388" name="Прямоугольник 9"/>
          <p:cNvSpPr/>
          <p:nvPr/>
        </p:nvSpPr>
        <p:spPr>
          <a:xfrm>
            <a:off x="457200" y="500856"/>
            <a:ext cx="182881" cy="685801"/>
          </a:xfrm>
          <a:prstGeom prst="rect">
            <a:avLst/>
          </a:prstGeom>
          <a:solidFill>
            <a:srgbClr val="727CA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Gill Sans MT"/>
                <a:ea typeface="Gill Sans MT"/>
                <a:cs typeface="Gill Sans MT"/>
                <a:sym typeface="Gill Sans MT"/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Текст заголовка"/>
          <p:cNvSpPr>
            <a:spLocks noGrp="1"/>
          </p:cNvSpPr>
          <p:nvPr>
            <p:ph type="title"/>
          </p:nvPr>
        </p:nvSpPr>
        <p:spPr>
          <a:xfrm>
            <a:off x="467543" y="332656"/>
            <a:ext cx="8229601" cy="702569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rgbClr val="002060"/>
                </a:solidFill>
                <a:latin typeface="Bookman Old Style"/>
                <a:ea typeface="Bookman Old Style"/>
                <a:cs typeface="Bookman Old Style"/>
                <a:sym typeface="Bookman Old Style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96" name="Уровень текста 1…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9"/>
          </a:xfrm>
          <a:prstGeom prst="rect">
            <a:avLst/>
          </a:prstGeom>
        </p:spPr>
        <p:txBody>
          <a:bodyPr/>
          <a:lstStyle>
            <a:lvl1pPr marL="274320" indent="-274320">
              <a:spcBef>
                <a:spcPts val="600"/>
              </a:spcBef>
              <a:buClr>
                <a:srgbClr val="727CA3"/>
              </a:buClr>
              <a:buSzPct val="76000"/>
              <a:buChar char="•"/>
              <a:defRPr sz="2600">
                <a:latin typeface="Gill Sans MT"/>
                <a:ea typeface="Gill Sans MT"/>
                <a:cs typeface="Gill Sans MT"/>
                <a:sym typeface="Gill Sans MT"/>
              </a:defRPr>
            </a:lvl1pPr>
            <a:lvl2pPr marL="584420" indent="-310100">
              <a:spcBef>
                <a:spcPts val="600"/>
              </a:spcBef>
              <a:buClr>
                <a:srgbClr val="727CA3"/>
              </a:buClr>
              <a:buSzPct val="76000"/>
              <a:buChar char="•"/>
              <a:defRPr sz="2600">
                <a:latin typeface="Gill Sans MT"/>
                <a:ea typeface="Gill Sans MT"/>
                <a:cs typeface="Gill Sans MT"/>
                <a:sym typeface="Gill Sans MT"/>
              </a:defRPr>
            </a:lvl2pPr>
            <a:lvl3pPr marL="891540" indent="-297180">
              <a:spcBef>
                <a:spcPts val="600"/>
              </a:spcBef>
              <a:buClr>
                <a:srgbClr val="727CA3"/>
              </a:buClr>
              <a:buSzPct val="76000"/>
              <a:buChar char="•"/>
              <a:defRPr sz="2600">
                <a:latin typeface="Gill Sans MT"/>
                <a:ea typeface="Gill Sans MT"/>
                <a:cs typeface="Gill Sans MT"/>
                <a:sym typeface="Gill Sans MT"/>
              </a:defRPr>
            </a:lvl3pPr>
            <a:lvl4pPr marL="1198880" indent="-330200">
              <a:spcBef>
                <a:spcPts val="600"/>
              </a:spcBef>
              <a:buClr>
                <a:srgbClr val="727CA3"/>
              </a:buClr>
              <a:buSzPct val="70000"/>
              <a:buChar char="◻"/>
              <a:defRPr sz="2600">
                <a:latin typeface="Gill Sans MT"/>
                <a:ea typeface="Gill Sans MT"/>
                <a:cs typeface="Gill Sans MT"/>
                <a:sym typeface="Gill Sans MT"/>
              </a:defRPr>
            </a:lvl4pPr>
            <a:lvl5pPr marL="1514475" indent="-371475">
              <a:spcBef>
                <a:spcPts val="600"/>
              </a:spcBef>
              <a:buClr>
                <a:srgbClr val="727CA3"/>
              </a:buClr>
              <a:buSzPct val="70000"/>
              <a:buChar char="◻"/>
              <a:defRPr sz="2600">
                <a:latin typeface="Gill Sans MT"/>
                <a:ea typeface="Gill Sans MT"/>
                <a:cs typeface="Gill Sans MT"/>
                <a:sym typeface="Gill Sans MT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97" name="Номер слайда"/>
          <p:cNvSpPr>
            <a:spLocks noGrp="1"/>
          </p:cNvSpPr>
          <p:nvPr>
            <p:ph type="sldNum" sz="quarter" idx="2"/>
          </p:nvPr>
        </p:nvSpPr>
        <p:spPr>
          <a:xfrm>
            <a:off x="612648" y="6356350"/>
            <a:ext cx="343903" cy="358140"/>
          </a:xfrm>
          <a:prstGeom prst="rect">
            <a:avLst/>
          </a:prstGeom>
        </p:spPr>
        <p:txBody>
          <a:bodyPr/>
          <a:lstStyle>
            <a:lvl1pPr algn="l"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Текст заголовка"/>
          <p:cNvSpPr>
            <a:spLocks noGrp="1"/>
          </p:cNvSpPr>
          <p:nvPr>
            <p:ph type="title"/>
          </p:nvPr>
        </p:nvSpPr>
        <p:spPr>
          <a:xfrm>
            <a:off x="6629400" y="274638"/>
            <a:ext cx="2057400" cy="5851526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rgbClr val="002060"/>
                </a:solidFill>
                <a:latin typeface="Bookman Old Style"/>
                <a:ea typeface="Bookman Old Style"/>
                <a:cs typeface="Bookman Old Style"/>
                <a:sym typeface="Bookman Old Style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05" name="Уровень текста 1…"/>
          <p:cNvSpPr>
            <a:spLocks noGrp="1"/>
          </p:cNvSpPr>
          <p:nvPr>
            <p:ph type="body" idx="1"/>
          </p:nvPr>
        </p:nvSpPr>
        <p:spPr>
          <a:xfrm>
            <a:off x="457200" y="274638"/>
            <a:ext cx="6019800" cy="5851526"/>
          </a:xfrm>
          <a:prstGeom prst="rect">
            <a:avLst/>
          </a:prstGeom>
        </p:spPr>
        <p:txBody>
          <a:bodyPr/>
          <a:lstStyle>
            <a:lvl1pPr marL="274320" indent="-274320">
              <a:spcBef>
                <a:spcPts val="600"/>
              </a:spcBef>
              <a:buClr>
                <a:srgbClr val="727CA3"/>
              </a:buClr>
              <a:buSzPct val="76000"/>
              <a:buChar char="•"/>
              <a:defRPr sz="2600">
                <a:latin typeface="Gill Sans MT"/>
                <a:ea typeface="Gill Sans MT"/>
                <a:cs typeface="Gill Sans MT"/>
                <a:sym typeface="Gill Sans MT"/>
              </a:defRPr>
            </a:lvl1pPr>
            <a:lvl2pPr marL="584420" indent="-310100">
              <a:spcBef>
                <a:spcPts val="600"/>
              </a:spcBef>
              <a:buClr>
                <a:srgbClr val="727CA3"/>
              </a:buClr>
              <a:buSzPct val="76000"/>
              <a:buChar char="•"/>
              <a:defRPr sz="2600">
                <a:latin typeface="Gill Sans MT"/>
                <a:ea typeface="Gill Sans MT"/>
                <a:cs typeface="Gill Sans MT"/>
                <a:sym typeface="Gill Sans MT"/>
              </a:defRPr>
            </a:lvl2pPr>
            <a:lvl3pPr marL="891540" indent="-297180">
              <a:spcBef>
                <a:spcPts val="600"/>
              </a:spcBef>
              <a:buClr>
                <a:srgbClr val="727CA3"/>
              </a:buClr>
              <a:buSzPct val="76000"/>
              <a:buChar char="•"/>
              <a:defRPr sz="2600">
                <a:latin typeface="Gill Sans MT"/>
                <a:ea typeface="Gill Sans MT"/>
                <a:cs typeface="Gill Sans MT"/>
                <a:sym typeface="Gill Sans MT"/>
              </a:defRPr>
            </a:lvl3pPr>
            <a:lvl4pPr marL="1198880" indent="-330200">
              <a:spcBef>
                <a:spcPts val="600"/>
              </a:spcBef>
              <a:buClr>
                <a:srgbClr val="727CA3"/>
              </a:buClr>
              <a:buSzPct val="70000"/>
              <a:buChar char="◻"/>
              <a:defRPr sz="2600">
                <a:latin typeface="Gill Sans MT"/>
                <a:ea typeface="Gill Sans MT"/>
                <a:cs typeface="Gill Sans MT"/>
                <a:sym typeface="Gill Sans MT"/>
              </a:defRPr>
            </a:lvl4pPr>
            <a:lvl5pPr marL="1514475" indent="-371475">
              <a:spcBef>
                <a:spcPts val="600"/>
              </a:spcBef>
              <a:buClr>
                <a:srgbClr val="727CA3"/>
              </a:buClr>
              <a:buSzPct val="70000"/>
              <a:buChar char="◻"/>
              <a:defRPr sz="2600">
                <a:latin typeface="Gill Sans MT"/>
                <a:ea typeface="Gill Sans MT"/>
                <a:cs typeface="Gill Sans MT"/>
                <a:sym typeface="Gill Sans MT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06" name="Номер слайда"/>
          <p:cNvSpPr>
            <a:spLocks noGrp="1"/>
          </p:cNvSpPr>
          <p:nvPr>
            <p:ph type="sldNum" sz="quarter" idx="2"/>
          </p:nvPr>
        </p:nvSpPr>
        <p:spPr>
          <a:xfrm>
            <a:off x="612648" y="6356350"/>
            <a:ext cx="343903" cy="358140"/>
          </a:xfrm>
          <a:prstGeom prst="rect">
            <a:avLst/>
          </a:prstGeom>
        </p:spPr>
        <p:txBody>
          <a:bodyPr/>
          <a:lstStyle>
            <a:lvl1pPr algn="l"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407" name="Прямая соединительная линия 6"/>
          <p:cNvSpPr/>
          <p:nvPr/>
        </p:nvSpPr>
        <p:spPr>
          <a:xfrm>
            <a:off x="457200" y="6353175"/>
            <a:ext cx="8229600" cy="0"/>
          </a:xfrm>
          <a:prstGeom prst="line">
            <a:avLst/>
          </a:prstGeom>
          <a:ln>
            <a:solidFill>
              <a:srgbClr val="9FB8CD"/>
            </a:solidFill>
            <a:prstDash val="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08" name="Равнобедренный треугольник 7"/>
          <p:cNvSpPr/>
          <p:nvPr/>
        </p:nvSpPr>
        <p:spPr>
          <a:xfrm rot="5400000">
            <a:off x="419099" y="6467475"/>
            <a:ext cx="190850" cy="120315"/>
          </a:xfrm>
          <a:prstGeom prst="triangle">
            <a:avLst/>
          </a:prstGeom>
          <a:solidFill>
            <a:srgbClr val="9FB8CD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Gill Sans MT"/>
                <a:ea typeface="Gill Sans MT"/>
                <a:cs typeface="Gill Sans MT"/>
                <a:sym typeface="Gill Sans MT"/>
              </a:defRPr>
            </a:pPr>
            <a:endParaRPr/>
          </a:p>
        </p:txBody>
      </p:sp>
      <p:sp>
        <p:nvSpPr>
          <p:cNvPr id="409" name="Прямая соединительная линия 8"/>
          <p:cNvSpPr/>
          <p:nvPr/>
        </p:nvSpPr>
        <p:spPr>
          <a:xfrm flipH="1">
            <a:off x="6556322" y="276506"/>
            <a:ext cx="1" cy="5852162"/>
          </a:xfrm>
          <a:prstGeom prst="line">
            <a:avLst/>
          </a:prstGeom>
          <a:ln>
            <a:solidFill>
              <a:srgbClr val="9FB8CD"/>
            </a:solidFill>
            <a:prstDash val="dash"/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Титульный слайд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Текст заголовка"/>
          <p:cNvSpPr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 algn="ctr">
              <a:defRPr sz="4400" b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17" name="Уровень текста 1…"/>
          <p:cNvSpPr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algn="ctr">
              <a:spcBef>
                <a:spcPts val="700"/>
              </a:spcBef>
              <a:defRPr sz="32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indent="457200" algn="ctr">
              <a:spcBef>
                <a:spcPts val="700"/>
              </a:spcBef>
              <a:defRPr sz="32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indent="914400" algn="ctr">
              <a:spcBef>
                <a:spcPts val="700"/>
              </a:spcBef>
              <a:defRPr sz="32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indent="1371600" algn="ctr">
              <a:spcBef>
                <a:spcPts val="700"/>
              </a:spcBef>
              <a:defRPr sz="32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indent="1828800" algn="ctr">
              <a:spcBef>
                <a:spcPts val="700"/>
              </a:spcBef>
              <a:defRPr sz="32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18" name="Номер слайда"/>
          <p:cNvSpPr>
            <a:spLocks noGrp="1"/>
          </p:cNvSpPr>
          <p:nvPr>
            <p:ph type="sldNum" sz="quarter" idx="2"/>
          </p:nvPr>
        </p:nvSpPr>
        <p:spPr>
          <a:xfrm>
            <a:off x="8413144" y="6406785"/>
            <a:ext cx="273657" cy="264255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и объект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Текст заголовка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 algn="ctr">
              <a:defRPr sz="4400" b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26" name="Уровень текста 1…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700"/>
              </a:spcBef>
              <a:buSzPct val="100000"/>
              <a:buFont typeface="Arial"/>
              <a:buChar char="•"/>
              <a:defRPr sz="3200">
                <a:latin typeface="+mj-lt"/>
                <a:ea typeface="+mj-ea"/>
                <a:cs typeface="+mj-cs"/>
                <a:sym typeface="Calibri"/>
              </a:defRPr>
            </a:lvl1pPr>
            <a:lvl2pPr marL="783771" indent="-326571">
              <a:spcBef>
                <a:spcPts val="700"/>
              </a:spcBef>
              <a:buSzPct val="100000"/>
              <a:buFont typeface="Arial"/>
              <a:buChar char="–"/>
              <a:defRPr sz="3200">
                <a:latin typeface="+mj-lt"/>
                <a:ea typeface="+mj-ea"/>
                <a:cs typeface="+mj-cs"/>
                <a:sym typeface="Calibri"/>
              </a:defRPr>
            </a:lvl2pPr>
            <a:lvl3pPr marL="1219200" indent="-304800">
              <a:spcBef>
                <a:spcPts val="700"/>
              </a:spcBef>
              <a:buSzPct val="100000"/>
              <a:buFont typeface="Arial"/>
              <a:buChar char="•"/>
              <a:defRPr sz="3200">
                <a:latin typeface="+mj-lt"/>
                <a:ea typeface="+mj-ea"/>
                <a:cs typeface="+mj-cs"/>
                <a:sym typeface="Calibri"/>
              </a:defRPr>
            </a:lvl3pPr>
            <a:lvl4pPr marL="1737360" indent="-365760">
              <a:spcBef>
                <a:spcPts val="700"/>
              </a:spcBef>
              <a:buSzPct val="100000"/>
              <a:buFont typeface="Arial"/>
              <a:buChar char="–"/>
              <a:defRPr sz="3200">
                <a:latin typeface="+mj-lt"/>
                <a:ea typeface="+mj-ea"/>
                <a:cs typeface="+mj-cs"/>
                <a:sym typeface="Calibri"/>
              </a:defRPr>
            </a:lvl4pPr>
            <a:lvl5pPr marL="2194560" indent="-365760">
              <a:spcBef>
                <a:spcPts val="700"/>
              </a:spcBef>
              <a:buSzPct val="100000"/>
              <a:buFont typeface="Arial"/>
              <a:buChar char="»"/>
              <a:defRPr sz="3200"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27" name="Номер слайда"/>
          <p:cNvSpPr>
            <a:spLocks noGrp="1"/>
          </p:cNvSpPr>
          <p:nvPr>
            <p:ph type="sldNum" sz="quarter" idx="2"/>
          </p:nvPr>
        </p:nvSpPr>
        <p:spPr>
          <a:xfrm>
            <a:off x="8413144" y="6406785"/>
            <a:ext cx="273657" cy="264255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и объект 0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Текст заголовка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 algn="ctr">
              <a:defRPr sz="4400" b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35" name="Уровень текста 1…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700"/>
              </a:spcBef>
              <a:buSzPct val="100000"/>
              <a:buFont typeface="Arial"/>
              <a:buChar char="•"/>
              <a:defRPr sz="3200">
                <a:latin typeface="+mj-lt"/>
                <a:ea typeface="+mj-ea"/>
                <a:cs typeface="+mj-cs"/>
                <a:sym typeface="Calibri"/>
              </a:defRPr>
            </a:lvl1pPr>
            <a:lvl2pPr marL="783771" indent="-326571">
              <a:spcBef>
                <a:spcPts val="700"/>
              </a:spcBef>
              <a:buSzPct val="100000"/>
              <a:buFont typeface="Arial"/>
              <a:buChar char="–"/>
              <a:defRPr sz="3200">
                <a:latin typeface="+mj-lt"/>
                <a:ea typeface="+mj-ea"/>
                <a:cs typeface="+mj-cs"/>
                <a:sym typeface="Calibri"/>
              </a:defRPr>
            </a:lvl2pPr>
            <a:lvl3pPr marL="1219200" indent="-304800">
              <a:spcBef>
                <a:spcPts val="700"/>
              </a:spcBef>
              <a:buSzPct val="100000"/>
              <a:buFont typeface="Arial"/>
              <a:buChar char="•"/>
              <a:defRPr sz="3200">
                <a:latin typeface="+mj-lt"/>
                <a:ea typeface="+mj-ea"/>
                <a:cs typeface="+mj-cs"/>
                <a:sym typeface="Calibri"/>
              </a:defRPr>
            </a:lvl3pPr>
            <a:lvl4pPr marL="1737360" indent="-365760">
              <a:spcBef>
                <a:spcPts val="700"/>
              </a:spcBef>
              <a:buSzPct val="100000"/>
              <a:buFont typeface="Arial"/>
              <a:buChar char="–"/>
              <a:defRPr sz="3200">
                <a:latin typeface="+mj-lt"/>
                <a:ea typeface="+mj-ea"/>
                <a:cs typeface="+mj-cs"/>
                <a:sym typeface="Calibri"/>
              </a:defRPr>
            </a:lvl4pPr>
            <a:lvl5pPr marL="2194560" indent="-365760">
              <a:spcBef>
                <a:spcPts val="700"/>
              </a:spcBef>
              <a:buSzPct val="100000"/>
              <a:buFont typeface="Arial"/>
              <a:buChar char="»"/>
              <a:defRPr sz="3200"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36" name="Номер слайда"/>
          <p:cNvSpPr>
            <a:spLocks noGrp="1"/>
          </p:cNvSpPr>
          <p:nvPr>
            <p:ph type="sldNum" sz="quarter" idx="2"/>
          </p:nvPr>
        </p:nvSpPr>
        <p:spPr>
          <a:xfrm>
            <a:off x="8413144" y="6406785"/>
            <a:ext cx="273657" cy="264255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раздела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Текст заголовка"/>
          <p:cNvSpPr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>
              <a:defRPr sz="4000" cap="all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44" name="Уровень текста 1…"/>
          <p:cNvSpPr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>
              <a:spcBef>
                <a:spcPts val="400"/>
              </a:spcBef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indent="457200">
              <a:spcBef>
                <a:spcPts val="400"/>
              </a:spcBef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indent="914400">
              <a:spcBef>
                <a:spcPts val="400"/>
              </a:spcBef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indent="1371600">
              <a:spcBef>
                <a:spcPts val="400"/>
              </a:spcBef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indent="1828800">
              <a:spcBef>
                <a:spcPts val="400"/>
              </a:spcBef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45" name="Номер слайда"/>
          <p:cNvSpPr>
            <a:spLocks noGrp="1"/>
          </p:cNvSpPr>
          <p:nvPr>
            <p:ph type="sldNum" sz="quarter" idx="2"/>
          </p:nvPr>
        </p:nvSpPr>
        <p:spPr>
          <a:xfrm>
            <a:off x="8413144" y="6406785"/>
            <a:ext cx="273657" cy="264255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Два объекта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Текст заголовка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 algn="ctr">
              <a:defRPr sz="4400" b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53" name="Уровень текста 1…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600"/>
              </a:spcBef>
              <a:buSzPct val="100000"/>
              <a:buFont typeface="Arial"/>
              <a:buChar char="•"/>
              <a:defRPr sz="2800">
                <a:latin typeface="+mj-lt"/>
                <a:ea typeface="+mj-ea"/>
                <a:cs typeface="+mj-cs"/>
                <a:sym typeface="Calibri"/>
              </a:defRPr>
            </a:lvl1pPr>
            <a:lvl2pPr marL="790575" indent="-333375">
              <a:spcBef>
                <a:spcPts val="600"/>
              </a:spcBef>
              <a:buSzPct val="100000"/>
              <a:buFont typeface="Arial"/>
              <a:buChar char="–"/>
              <a:defRPr sz="2800">
                <a:latin typeface="+mj-lt"/>
                <a:ea typeface="+mj-ea"/>
                <a:cs typeface="+mj-cs"/>
                <a:sym typeface="Calibri"/>
              </a:defRPr>
            </a:lvl2pPr>
            <a:lvl3pPr marL="1234439" indent="-320039">
              <a:spcBef>
                <a:spcPts val="600"/>
              </a:spcBef>
              <a:buSzPct val="100000"/>
              <a:buFont typeface="Arial"/>
              <a:buChar char="•"/>
              <a:defRPr sz="2800">
                <a:latin typeface="+mj-lt"/>
                <a:ea typeface="+mj-ea"/>
                <a:cs typeface="+mj-cs"/>
                <a:sym typeface="Calibri"/>
              </a:defRPr>
            </a:lvl3pPr>
            <a:lvl4pPr marL="1727200" indent="-355600">
              <a:spcBef>
                <a:spcPts val="600"/>
              </a:spcBef>
              <a:buSzPct val="100000"/>
              <a:buFont typeface="Arial"/>
              <a:buChar char="–"/>
              <a:defRPr sz="2800">
                <a:latin typeface="+mj-lt"/>
                <a:ea typeface="+mj-ea"/>
                <a:cs typeface="+mj-cs"/>
                <a:sym typeface="Calibri"/>
              </a:defRPr>
            </a:lvl4pPr>
            <a:lvl5pPr marL="2184400" indent="-355600">
              <a:spcBef>
                <a:spcPts val="600"/>
              </a:spcBef>
              <a:buSzPct val="100000"/>
              <a:buFont typeface="Arial"/>
              <a:buChar char="»"/>
              <a:defRPr sz="2800"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54" name="Номер слайда"/>
          <p:cNvSpPr>
            <a:spLocks noGrp="1"/>
          </p:cNvSpPr>
          <p:nvPr>
            <p:ph type="sldNum" sz="quarter" idx="2"/>
          </p:nvPr>
        </p:nvSpPr>
        <p:spPr>
          <a:xfrm>
            <a:off x="8413144" y="6406785"/>
            <a:ext cx="273657" cy="264255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Сравнение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Текст заголовка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 algn="ctr">
              <a:defRPr sz="4400" b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62" name="Уровень текста 1…"/>
          <p:cNvSpPr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>
              <a:spcBef>
                <a:spcPts val="500"/>
              </a:spcBef>
              <a:defRPr sz="2400" b="1">
                <a:latin typeface="+mj-lt"/>
                <a:ea typeface="+mj-ea"/>
                <a:cs typeface="+mj-cs"/>
                <a:sym typeface="Calibri"/>
              </a:defRPr>
            </a:lvl1pPr>
            <a:lvl2pPr indent="457200">
              <a:spcBef>
                <a:spcPts val="500"/>
              </a:spcBef>
              <a:defRPr sz="2400" b="1">
                <a:latin typeface="+mj-lt"/>
                <a:ea typeface="+mj-ea"/>
                <a:cs typeface="+mj-cs"/>
                <a:sym typeface="Calibri"/>
              </a:defRPr>
            </a:lvl2pPr>
            <a:lvl3pPr indent="914400">
              <a:spcBef>
                <a:spcPts val="500"/>
              </a:spcBef>
              <a:defRPr sz="2400" b="1">
                <a:latin typeface="+mj-lt"/>
                <a:ea typeface="+mj-ea"/>
                <a:cs typeface="+mj-cs"/>
                <a:sym typeface="Calibri"/>
              </a:defRPr>
            </a:lvl3pPr>
            <a:lvl4pPr indent="1371600">
              <a:spcBef>
                <a:spcPts val="500"/>
              </a:spcBef>
              <a:defRPr sz="2400" b="1">
                <a:latin typeface="+mj-lt"/>
                <a:ea typeface="+mj-ea"/>
                <a:cs typeface="+mj-cs"/>
                <a:sym typeface="Calibri"/>
              </a:defRPr>
            </a:lvl4pPr>
            <a:lvl5pPr indent="1828800">
              <a:spcBef>
                <a:spcPts val="500"/>
              </a:spcBef>
              <a:defRPr sz="2400" b="1"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63" name="Текст 4"/>
          <p:cNvSpPr>
            <a:spLocks noGrp="1"/>
          </p:cNvSpPr>
          <p:nvPr>
            <p:ph type="body" sz="quarter" idx="13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>
              <a:spcBef>
                <a:spcPts val="500"/>
              </a:spcBef>
              <a:defRPr sz="2400" b="1"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464" name="Номер слайда"/>
          <p:cNvSpPr>
            <a:spLocks noGrp="1"/>
          </p:cNvSpPr>
          <p:nvPr>
            <p:ph type="sldNum" sz="quarter" idx="2"/>
          </p:nvPr>
        </p:nvSpPr>
        <p:spPr>
          <a:xfrm>
            <a:off x="8413144" y="6406785"/>
            <a:ext cx="273657" cy="264255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2" descr="Picture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8253111" y="76200"/>
            <a:ext cx="475085" cy="512763"/>
          </a:xfrm>
          <a:prstGeom prst="rect">
            <a:avLst/>
          </a:prstGeom>
          <a:ln w="12700">
            <a:miter lim="400000"/>
          </a:ln>
        </p:spPr>
      </p:pic>
      <p:sp>
        <p:nvSpPr>
          <p:cNvPr id="74" name="Текст заголовка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75" name="Уровень текста 1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6" name="Прямоугольник 9"/>
          <p:cNvSpPr/>
          <p:nvPr/>
        </p:nvSpPr>
        <p:spPr>
          <a:xfrm>
            <a:off x="0" y="-1"/>
            <a:ext cx="152400" cy="588965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7" name="Line 5"/>
          <p:cNvSpPr/>
          <p:nvPr/>
        </p:nvSpPr>
        <p:spPr>
          <a:xfrm>
            <a:off x="436827" y="902211"/>
            <a:ext cx="8303136" cy="1"/>
          </a:xfrm>
          <a:prstGeom prst="line">
            <a:avLst/>
          </a:prstGeom>
          <a:ln w="50800">
            <a:solidFill>
              <a:srgbClr val="D9D9D9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8" name="Номер слайда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Только заголовок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Текст заголовка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 algn="ctr">
              <a:defRPr sz="4400" b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72" name="Номер слайда"/>
          <p:cNvSpPr>
            <a:spLocks noGrp="1"/>
          </p:cNvSpPr>
          <p:nvPr>
            <p:ph type="sldNum" sz="quarter" idx="2"/>
          </p:nvPr>
        </p:nvSpPr>
        <p:spPr>
          <a:xfrm>
            <a:off x="8413144" y="6406785"/>
            <a:ext cx="273657" cy="264255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Пустой слайд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Номер слайда"/>
          <p:cNvSpPr>
            <a:spLocks noGrp="1"/>
          </p:cNvSpPr>
          <p:nvPr>
            <p:ph type="sldNum" sz="quarter" idx="2"/>
          </p:nvPr>
        </p:nvSpPr>
        <p:spPr>
          <a:xfrm>
            <a:off x="8413144" y="6406785"/>
            <a:ext cx="273657" cy="264255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Объект с подписью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Текст заголовка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>
              <a:defRPr sz="20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87" name="Уровень текста 1…"/>
          <p:cNvSpPr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700"/>
              </a:spcBef>
              <a:buSzPct val="100000"/>
              <a:buFont typeface="Arial"/>
              <a:buChar char="•"/>
              <a:defRPr sz="3200">
                <a:latin typeface="+mj-lt"/>
                <a:ea typeface="+mj-ea"/>
                <a:cs typeface="+mj-cs"/>
                <a:sym typeface="Calibri"/>
              </a:defRPr>
            </a:lvl1pPr>
            <a:lvl2pPr marL="783771" indent="-326571">
              <a:spcBef>
                <a:spcPts val="700"/>
              </a:spcBef>
              <a:buSzPct val="100000"/>
              <a:buFont typeface="Arial"/>
              <a:buChar char="–"/>
              <a:defRPr sz="3200">
                <a:latin typeface="+mj-lt"/>
                <a:ea typeface="+mj-ea"/>
                <a:cs typeface="+mj-cs"/>
                <a:sym typeface="Calibri"/>
              </a:defRPr>
            </a:lvl2pPr>
            <a:lvl3pPr marL="1219200" indent="-304800">
              <a:spcBef>
                <a:spcPts val="700"/>
              </a:spcBef>
              <a:buSzPct val="100000"/>
              <a:buFont typeface="Arial"/>
              <a:buChar char="•"/>
              <a:defRPr sz="3200">
                <a:latin typeface="+mj-lt"/>
                <a:ea typeface="+mj-ea"/>
                <a:cs typeface="+mj-cs"/>
                <a:sym typeface="Calibri"/>
              </a:defRPr>
            </a:lvl3pPr>
            <a:lvl4pPr marL="1737360" indent="-365760">
              <a:spcBef>
                <a:spcPts val="700"/>
              </a:spcBef>
              <a:buSzPct val="100000"/>
              <a:buFont typeface="Arial"/>
              <a:buChar char="–"/>
              <a:defRPr sz="3200">
                <a:latin typeface="+mj-lt"/>
                <a:ea typeface="+mj-ea"/>
                <a:cs typeface="+mj-cs"/>
                <a:sym typeface="Calibri"/>
              </a:defRPr>
            </a:lvl4pPr>
            <a:lvl5pPr marL="2194560" indent="-365760">
              <a:spcBef>
                <a:spcPts val="700"/>
              </a:spcBef>
              <a:buSzPct val="100000"/>
              <a:buFont typeface="Arial"/>
              <a:buChar char="»"/>
              <a:defRPr sz="3200"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88" name="Текст 3"/>
          <p:cNvSpPr>
            <a:spLocks noGrp="1"/>
          </p:cNvSpPr>
          <p:nvPr>
            <p:ph type="body" sz="half" idx="13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300"/>
              </a:spcBef>
              <a:defRPr sz="1400"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489" name="Номер слайда"/>
          <p:cNvSpPr>
            <a:spLocks noGrp="1"/>
          </p:cNvSpPr>
          <p:nvPr>
            <p:ph type="sldNum" sz="quarter" idx="2"/>
          </p:nvPr>
        </p:nvSpPr>
        <p:spPr>
          <a:xfrm>
            <a:off x="8413144" y="6406785"/>
            <a:ext cx="273657" cy="264255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Рисунок с подписью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Текст заголовка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>
              <a:defRPr sz="20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97" name="Рисунок 2"/>
          <p:cNvSpPr>
            <a:spLocks noGrp="1"/>
          </p:cNvSpPr>
          <p:nvPr>
            <p:ph type="pic" sz="half" idx="13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498" name="Уровень текста 1…"/>
          <p:cNvSpPr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defRPr sz="1400">
                <a:latin typeface="+mj-lt"/>
                <a:ea typeface="+mj-ea"/>
                <a:cs typeface="+mj-cs"/>
                <a:sym typeface="Calibri"/>
              </a:defRPr>
            </a:lvl1pPr>
            <a:lvl2pPr indent="457200">
              <a:spcBef>
                <a:spcPts val="300"/>
              </a:spcBef>
              <a:defRPr sz="1400">
                <a:latin typeface="+mj-lt"/>
                <a:ea typeface="+mj-ea"/>
                <a:cs typeface="+mj-cs"/>
                <a:sym typeface="Calibri"/>
              </a:defRPr>
            </a:lvl2pPr>
            <a:lvl3pPr indent="914400">
              <a:spcBef>
                <a:spcPts val="300"/>
              </a:spcBef>
              <a:defRPr sz="1400">
                <a:latin typeface="+mj-lt"/>
                <a:ea typeface="+mj-ea"/>
                <a:cs typeface="+mj-cs"/>
                <a:sym typeface="Calibri"/>
              </a:defRPr>
            </a:lvl3pPr>
            <a:lvl4pPr indent="1371600">
              <a:spcBef>
                <a:spcPts val="300"/>
              </a:spcBef>
              <a:defRPr sz="1400">
                <a:latin typeface="+mj-lt"/>
                <a:ea typeface="+mj-ea"/>
                <a:cs typeface="+mj-cs"/>
                <a:sym typeface="Calibri"/>
              </a:defRPr>
            </a:lvl4pPr>
            <a:lvl5pPr indent="1828800">
              <a:spcBef>
                <a:spcPts val="300"/>
              </a:spcBef>
              <a:defRPr sz="1400"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99" name="Номер слайда"/>
          <p:cNvSpPr>
            <a:spLocks noGrp="1"/>
          </p:cNvSpPr>
          <p:nvPr>
            <p:ph type="sldNum" sz="quarter" idx="2"/>
          </p:nvPr>
        </p:nvSpPr>
        <p:spPr>
          <a:xfrm>
            <a:off x="8413144" y="6406785"/>
            <a:ext cx="273657" cy="264255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и вертикальный текст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Текст заголовка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 algn="ctr">
              <a:defRPr sz="4400" b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507" name="Уровень текста 1…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700"/>
              </a:spcBef>
              <a:buSzPct val="100000"/>
              <a:buFont typeface="Arial"/>
              <a:buChar char="•"/>
              <a:defRPr sz="3200">
                <a:latin typeface="+mj-lt"/>
                <a:ea typeface="+mj-ea"/>
                <a:cs typeface="+mj-cs"/>
                <a:sym typeface="Calibri"/>
              </a:defRPr>
            </a:lvl1pPr>
            <a:lvl2pPr marL="783771" indent="-326571">
              <a:spcBef>
                <a:spcPts val="700"/>
              </a:spcBef>
              <a:buSzPct val="100000"/>
              <a:buFont typeface="Arial"/>
              <a:buChar char="–"/>
              <a:defRPr sz="3200">
                <a:latin typeface="+mj-lt"/>
                <a:ea typeface="+mj-ea"/>
                <a:cs typeface="+mj-cs"/>
                <a:sym typeface="Calibri"/>
              </a:defRPr>
            </a:lvl2pPr>
            <a:lvl3pPr marL="1219200" indent="-304800">
              <a:spcBef>
                <a:spcPts val="700"/>
              </a:spcBef>
              <a:buSzPct val="100000"/>
              <a:buFont typeface="Arial"/>
              <a:buChar char="•"/>
              <a:defRPr sz="3200">
                <a:latin typeface="+mj-lt"/>
                <a:ea typeface="+mj-ea"/>
                <a:cs typeface="+mj-cs"/>
                <a:sym typeface="Calibri"/>
              </a:defRPr>
            </a:lvl3pPr>
            <a:lvl4pPr marL="1737360" indent="-365760">
              <a:spcBef>
                <a:spcPts val="700"/>
              </a:spcBef>
              <a:buSzPct val="100000"/>
              <a:buFont typeface="Arial"/>
              <a:buChar char="–"/>
              <a:defRPr sz="3200">
                <a:latin typeface="+mj-lt"/>
                <a:ea typeface="+mj-ea"/>
                <a:cs typeface="+mj-cs"/>
                <a:sym typeface="Calibri"/>
              </a:defRPr>
            </a:lvl4pPr>
            <a:lvl5pPr marL="2194560" indent="-365760">
              <a:spcBef>
                <a:spcPts val="700"/>
              </a:spcBef>
              <a:buSzPct val="100000"/>
              <a:buFont typeface="Arial"/>
              <a:buChar char="»"/>
              <a:defRPr sz="3200"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08" name="Номер слайда"/>
          <p:cNvSpPr>
            <a:spLocks noGrp="1"/>
          </p:cNvSpPr>
          <p:nvPr>
            <p:ph type="sldNum" sz="quarter" idx="2"/>
          </p:nvPr>
        </p:nvSpPr>
        <p:spPr>
          <a:xfrm>
            <a:off x="8413144" y="6406785"/>
            <a:ext cx="273657" cy="264255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Вертикальный заголовок и текст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Текст заголовка"/>
          <p:cNvSpPr>
            <a:spLocks noGrp="1"/>
          </p:cNvSpPr>
          <p:nvPr>
            <p:ph type="title"/>
          </p:nvPr>
        </p:nvSpPr>
        <p:spPr>
          <a:xfrm>
            <a:off x="6629400" y="274638"/>
            <a:ext cx="2057400" cy="5851526"/>
          </a:xfrm>
          <a:prstGeom prst="rect">
            <a:avLst/>
          </a:prstGeom>
        </p:spPr>
        <p:txBody>
          <a:bodyPr/>
          <a:lstStyle>
            <a:lvl1pPr algn="ctr">
              <a:defRPr sz="4400" b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516" name="Уровень текста 1…"/>
          <p:cNvSpPr>
            <a:spLocks noGrp="1"/>
          </p:cNvSpPr>
          <p:nvPr>
            <p:ph type="body" idx="1"/>
          </p:nvPr>
        </p:nvSpPr>
        <p:spPr>
          <a:xfrm>
            <a:off x="457200" y="274638"/>
            <a:ext cx="6019800" cy="5851526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700"/>
              </a:spcBef>
              <a:buSzPct val="100000"/>
              <a:buFont typeface="Arial"/>
              <a:buChar char="•"/>
              <a:defRPr sz="3200">
                <a:latin typeface="+mj-lt"/>
                <a:ea typeface="+mj-ea"/>
                <a:cs typeface="+mj-cs"/>
                <a:sym typeface="Calibri"/>
              </a:defRPr>
            </a:lvl1pPr>
            <a:lvl2pPr marL="783771" indent="-326571">
              <a:spcBef>
                <a:spcPts val="700"/>
              </a:spcBef>
              <a:buSzPct val="100000"/>
              <a:buFont typeface="Arial"/>
              <a:buChar char="–"/>
              <a:defRPr sz="3200">
                <a:latin typeface="+mj-lt"/>
                <a:ea typeface="+mj-ea"/>
                <a:cs typeface="+mj-cs"/>
                <a:sym typeface="Calibri"/>
              </a:defRPr>
            </a:lvl2pPr>
            <a:lvl3pPr marL="1219200" indent="-304800">
              <a:spcBef>
                <a:spcPts val="700"/>
              </a:spcBef>
              <a:buSzPct val="100000"/>
              <a:buFont typeface="Arial"/>
              <a:buChar char="•"/>
              <a:defRPr sz="3200">
                <a:latin typeface="+mj-lt"/>
                <a:ea typeface="+mj-ea"/>
                <a:cs typeface="+mj-cs"/>
                <a:sym typeface="Calibri"/>
              </a:defRPr>
            </a:lvl3pPr>
            <a:lvl4pPr marL="1737360" indent="-365760">
              <a:spcBef>
                <a:spcPts val="700"/>
              </a:spcBef>
              <a:buSzPct val="100000"/>
              <a:buFont typeface="Arial"/>
              <a:buChar char="–"/>
              <a:defRPr sz="3200">
                <a:latin typeface="+mj-lt"/>
                <a:ea typeface="+mj-ea"/>
                <a:cs typeface="+mj-cs"/>
                <a:sym typeface="Calibri"/>
              </a:defRPr>
            </a:lvl4pPr>
            <a:lvl5pPr marL="2194560" indent="-365760">
              <a:spcBef>
                <a:spcPts val="700"/>
              </a:spcBef>
              <a:buSzPct val="100000"/>
              <a:buFont typeface="Arial"/>
              <a:buChar char="»"/>
              <a:defRPr sz="3200"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17" name="Номер слайда"/>
          <p:cNvSpPr>
            <a:spLocks noGrp="1"/>
          </p:cNvSpPr>
          <p:nvPr>
            <p:ph type="sldNum" sz="quarter" idx="2"/>
          </p:nvPr>
        </p:nvSpPr>
        <p:spPr>
          <a:xfrm>
            <a:off x="8413144" y="6406785"/>
            <a:ext cx="273657" cy="264255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4" name="Picture 2" descr="Picture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 rot="10800000">
            <a:off x="-3" y="-3"/>
            <a:ext cx="9144004" cy="6858004"/>
          </a:xfrm>
          <a:prstGeom prst="rect">
            <a:avLst/>
          </a:prstGeom>
          <a:ln w="12700">
            <a:miter lim="400000"/>
          </a:ln>
        </p:spPr>
      </p:pic>
      <p:sp>
        <p:nvSpPr>
          <p:cNvPr id="525" name="Прямоугольник 6"/>
          <p:cNvSpPr/>
          <p:nvPr/>
        </p:nvSpPr>
        <p:spPr>
          <a:xfrm>
            <a:off x="-4" y="0"/>
            <a:ext cx="9144005" cy="6858001"/>
          </a:xfrm>
          <a:prstGeom prst="rect">
            <a:avLst/>
          </a:prstGeom>
          <a:solidFill>
            <a:srgbClr val="FFFFFF">
              <a:alpha val="71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26" name="Прямоугольник 7"/>
          <p:cNvSpPr/>
          <p:nvPr/>
        </p:nvSpPr>
        <p:spPr>
          <a:xfrm>
            <a:off x="-2" y="2155430"/>
            <a:ext cx="9329823" cy="2057261"/>
          </a:xfrm>
          <a:prstGeom prst="rect">
            <a:avLst/>
          </a:prstGeom>
          <a:gradFill>
            <a:gsLst>
              <a:gs pos="0">
                <a:srgbClr val="FFFFFF">
                  <a:alpha val="63000"/>
                </a:srgbClr>
              </a:gs>
              <a:gs pos="100000">
                <a:srgbClr val="FFFFFF">
                  <a:alpha val="0"/>
                </a:srgbClr>
              </a:gs>
            </a:gsLst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27" name="Прямая соединительная линия 8"/>
          <p:cNvSpPr/>
          <p:nvPr/>
        </p:nvSpPr>
        <p:spPr>
          <a:xfrm>
            <a:off x="-1" y="4212690"/>
            <a:ext cx="7538486" cy="1"/>
          </a:xfrm>
          <a:prstGeom prst="line">
            <a:avLst/>
          </a:prstGeom>
          <a:ln w="28575">
            <a:solidFill>
              <a:srgbClr val="8698B1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28" name="Шестиугольник 11"/>
          <p:cNvSpPr/>
          <p:nvPr/>
        </p:nvSpPr>
        <p:spPr>
          <a:xfrm rot="5400000">
            <a:off x="6920262" y="3889256"/>
            <a:ext cx="1534634" cy="13229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6269" y="0"/>
                </a:lnTo>
                <a:lnTo>
                  <a:pt x="15331" y="0"/>
                </a:lnTo>
                <a:lnTo>
                  <a:pt x="21600" y="10800"/>
                </a:lnTo>
                <a:lnTo>
                  <a:pt x="15331" y="21600"/>
                </a:lnTo>
                <a:lnTo>
                  <a:pt x="6269" y="21600"/>
                </a:lnTo>
                <a:close/>
              </a:path>
            </a:pathLst>
          </a:custGeom>
          <a:solidFill>
            <a:srgbClr val="C3D8E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29" name="Шестиугольник 12"/>
          <p:cNvSpPr/>
          <p:nvPr/>
        </p:nvSpPr>
        <p:spPr>
          <a:xfrm rot="5400000">
            <a:off x="5292816" y="3297863"/>
            <a:ext cx="982592" cy="8470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6269" y="0"/>
                </a:lnTo>
                <a:lnTo>
                  <a:pt x="15331" y="0"/>
                </a:lnTo>
                <a:lnTo>
                  <a:pt x="21600" y="10800"/>
                </a:lnTo>
                <a:lnTo>
                  <a:pt x="15331" y="21600"/>
                </a:lnTo>
                <a:lnTo>
                  <a:pt x="6269" y="21600"/>
                </a:lnTo>
                <a:close/>
              </a:path>
            </a:pathLst>
          </a:custGeom>
          <a:solidFill>
            <a:srgbClr val="B6D1E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30" name="Шестиугольник 13"/>
          <p:cNvSpPr/>
          <p:nvPr/>
        </p:nvSpPr>
        <p:spPr>
          <a:xfrm rot="5400000">
            <a:off x="8400298" y="314364"/>
            <a:ext cx="1192194" cy="10277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6269" y="0"/>
                </a:lnTo>
                <a:lnTo>
                  <a:pt x="15331" y="0"/>
                </a:lnTo>
                <a:lnTo>
                  <a:pt x="21600" y="10800"/>
                </a:lnTo>
                <a:lnTo>
                  <a:pt x="15331" y="21600"/>
                </a:lnTo>
                <a:lnTo>
                  <a:pt x="6269" y="21600"/>
                </a:lnTo>
                <a:close/>
              </a:path>
            </a:pathLst>
          </a:custGeom>
          <a:solidFill>
            <a:srgbClr val="B6D1E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31" name="Шестиугольник 14"/>
          <p:cNvSpPr/>
          <p:nvPr/>
        </p:nvSpPr>
        <p:spPr>
          <a:xfrm rot="5400000">
            <a:off x="5034515" y="-136940"/>
            <a:ext cx="1534634" cy="13229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6269" y="0"/>
                </a:lnTo>
                <a:lnTo>
                  <a:pt x="15331" y="0"/>
                </a:lnTo>
                <a:lnTo>
                  <a:pt x="21600" y="10800"/>
                </a:lnTo>
                <a:lnTo>
                  <a:pt x="15331" y="21600"/>
                </a:lnTo>
                <a:lnTo>
                  <a:pt x="6269" y="21600"/>
                </a:lnTo>
                <a:close/>
              </a:path>
            </a:pathLst>
          </a:custGeom>
          <a:solidFill>
            <a:srgbClr val="F1FBFD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32" name="Шестиугольник 15"/>
          <p:cNvSpPr/>
          <p:nvPr/>
        </p:nvSpPr>
        <p:spPr>
          <a:xfrm rot="5400000">
            <a:off x="6557767" y="2735363"/>
            <a:ext cx="840187" cy="7242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6269" y="0"/>
                </a:lnTo>
                <a:lnTo>
                  <a:pt x="15331" y="0"/>
                </a:lnTo>
                <a:lnTo>
                  <a:pt x="21600" y="10800"/>
                </a:lnTo>
                <a:lnTo>
                  <a:pt x="15331" y="21600"/>
                </a:lnTo>
                <a:lnTo>
                  <a:pt x="6269" y="21600"/>
                </a:lnTo>
                <a:close/>
              </a:path>
            </a:pathLst>
          </a:custGeom>
          <a:solidFill>
            <a:srgbClr val="F8FDFE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33" name="Шестиугольник 16"/>
          <p:cNvSpPr/>
          <p:nvPr/>
        </p:nvSpPr>
        <p:spPr>
          <a:xfrm rot="5400000">
            <a:off x="8414732" y="5323813"/>
            <a:ext cx="982873" cy="8473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6269" y="0"/>
                </a:lnTo>
                <a:lnTo>
                  <a:pt x="15331" y="0"/>
                </a:lnTo>
                <a:lnTo>
                  <a:pt x="21600" y="10800"/>
                </a:lnTo>
                <a:lnTo>
                  <a:pt x="15331" y="21600"/>
                </a:lnTo>
                <a:lnTo>
                  <a:pt x="6269" y="21600"/>
                </a:lnTo>
                <a:close/>
              </a:path>
            </a:pathLst>
          </a:custGeom>
          <a:solidFill>
            <a:srgbClr val="DBF5F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34" name="Шестиугольник 17"/>
          <p:cNvSpPr/>
          <p:nvPr/>
        </p:nvSpPr>
        <p:spPr>
          <a:xfrm rot="5400000">
            <a:off x="6321909" y="768507"/>
            <a:ext cx="2050313" cy="1767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6269" y="0"/>
                </a:lnTo>
                <a:lnTo>
                  <a:pt x="15331" y="0"/>
                </a:lnTo>
                <a:lnTo>
                  <a:pt x="21600" y="10800"/>
                </a:lnTo>
                <a:lnTo>
                  <a:pt x="15331" y="21600"/>
                </a:lnTo>
                <a:lnTo>
                  <a:pt x="6269" y="21600"/>
                </a:lnTo>
                <a:close/>
              </a:path>
            </a:pathLst>
          </a:custGeom>
          <a:solidFill>
            <a:srgbClr val="F1FBFD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35" name="Шестиугольник 18"/>
          <p:cNvSpPr/>
          <p:nvPr/>
        </p:nvSpPr>
        <p:spPr>
          <a:xfrm rot="5400000">
            <a:off x="8357843" y="2227428"/>
            <a:ext cx="1043977" cy="899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6269" y="0"/>
                </a:lnTo>
                <a:lnTo>
                  <a:pt x="15331" y="0"/>
                </a:lnTo>
                <a:lnTo>
                  <a:pt x="21600" y="10800"/>
                </a:lnTo>
                <a:lnTo>
                  <a:pt x="15331" y="21600"/>
                </a:lnTo>
                <a:lnTo>
                  <a:pt x="6269" y="21600"/>
                </a:lnTo>
                <a:close/>
              </a:path>
            </a:pathLst>
          </a:custGeom>
          <a:solidFill>
            <a:srgbClr val="F1FBFD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36" name="Шестиугольник 19"/>
          <p:cNvSpPr/>
          <p:nvPr/>
        </p:nvSpPr>
        <p:spPr>
          <a:xfrm rot="5400000">
            <a:off x="5848394" y="1397692"/>
            <a:ext cx="1534634" cy="13229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6269" y="0"/>
                </a:lnTo>
                <a:lnTo>
                  <a:pt x="15331" y="0"/>
                </a:lnTo>
                <a:lnTo>
                  <a:pt x="21600" y="10800"/>
                </a:lnTo>
                <a:lnTo>
                  <a:pt x="15331" y="21600"/>
                </a:lnTo>
                <a:lnTo>
                  <a:pt x="6269" y="21600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37" name="Шестиугольник 20"/>
          <p:cNvSpPr/>
          <p:nvPr/>
        </p:nvSpPr>
        <p:spPr>
          <a:xfrm rot="5400000">
            <a:off x="4147586" y="-118177"/>
            <a:ext cx="1066304" cy="9192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6269" y="0"/>
                </a:lnTo>
                <a:lnTo>
                  <a:pt x="15331" y="0"/>
                </a:lnTo>
                <a:lnTo>
                  <a:pt x="21600" y="10800"/>
                </a:lnTo>
                <a:lnTo>
                  <a:pt x="15331" y="21600"/>
                </a:lnTo>
                <a:lnTo>
                  <a:pt x="6269" y="21600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38" name="Шестиугольник 21"/>
          <p:cNvSpPr/>
          <p:nvPr/>
        </p:nvSpPr>
        <p:spPr>
          <a:xfrm rot="5400000">
            <a:off x="7662523" y="-661481"/>
            <a:ext cx="1534634" cy="13229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6269" y="0"/>
                </a:lnTo>
                <a:lnTo>
                  <a:pt x="15331" y="0"/>
                </a:lnTo>
                <a:lnTo>
                  <a:pt x="21600" y="10800"/>
                </a:lnTo>
                <a:lnTo>
                  <a:pt x="15331" y="21600"/>
                </a:lnTo>
                <a:lnTo>
                  <a:pt x="6269" y="21600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39" name="Шестиугольник 22"/>
          <p:cNvSpPr/>
          <p:nvPr/>
        </p:nvSpPr>
        <p:spPr>
          <a:xfrm rot="5400000">
            <a:off x="7240793" y="3233777"/>
            <a:ext cx="1905000" cy="16422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6269" y="0"/>
                </a:lnTo>
                <a:lnTo>
                  <a:pt x="15331" y="0"/>
                </a:lnTo>
                <a:lnTo>
                  <a:pt x="21600" y="10800"/>
                </a:lnTo>
                <a:lnTo>
                  <a:pt x="15331" y="21600"/>
                </a:lnTo>
                <a:lnTo>
                  <a:pt x="6269" y="21600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40" name="Шестиугольник 23"/>
          <p:cNvSpPr/>
          <p:nvPr/>
        </p:nvSpPr>
        <p:spPr>
          <a:xfrm rot="5400000">
            <a:off x="5896673" y="3575163"/>
            <a:ext cx="834588" cy="7194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6269" y="0"/>
                </a:lnTo>
                <a:lnTo>
                  <a:pt x="15331" y="0"/>
                </a:lnTo>
                <a:lnTo>
                  <a:pt x="21600" y="10800"/>
                </a:lnTo>
                <a:lnTo>
                  <a:pt x="15331" y="21600"/>
                </a:lnTo>
                <a:lnTo>
                  <a:pt x="6269" y="21600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41" name="Шестиугольник 24"/>
          <p:cNvSpPr/>
          <p:nvPr/>
        </p:nvSpPr>
        <p:spPr>
          <a:xfrm rot="5400000">
            <a:off x="5854563" y="-106998"/>
            <a:ext cx="1968796" cy="16972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6269" y="0"/>
                </a:lnTo>
                <a:lnTo>
                  <a:pt x="15331" y="0"/>
                </a:lnTo>
                <a:lnTo>
                  <a:pt x="21600" y="10800"/>
                </a:lnTo>
                <a:lnTo>
                  <a:pt x="15331" y="21600"/>
                </a:lnTo>
                <a:lnTo>
                  <a:pt x="6269" y="21600"/>
                </a:lnTo>
                <a:close/>
              </a:path>
            </a:pathLst>
          </a:custGeom>
          <a:ln w="25400">
            <a:solidFill>
              <a:srgbClr val="B6D1E3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42" name="Шестиугольник 25"/>
          <p:cNvSpPr/>
          <p:nvPr/>
        </p:nvSpPr>
        <p:spPr>
          <a:xfrm rot="5400000">
            <a:off x="8359010" y="4621566"/>
            <a:ext cx="1027039" cy="8853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6269" y="0"/>
                </a:lnTo>
                <a:lnTo>
                  <a:pt x="15331" y="0"/>
                </a:lnTo>
                <a:lnTo>
                  <a:pt x="21600" y="10800"/>
                </a:lnTo>
                <a:lnTo>
                  <a:pt x="15331" y="21600"/>
                </a:lnTo>
                <a:lnTo>
                  <a:pt x="6269" y="21600"/>
                </a:lnTo>
                <a:close/>
              </a:path>
            </a:pathLst>
          </a:custGeom>
          <a:ln w="25400">
            <a:solidFill>
              <a:srgbClr val="B6D1E3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43" name="Шестиугольник 26"/>
          <p:cNvSpPr/>
          <p:nvPr/>
        </p:nvSpPr>
        <p:spPr>
          <a:xfrm rot="5400000">
            <a:off x="4579696" y="73382"/>
            <a:ext cx="1064042" cy="9172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6269" y="0"/>
                </a:lnTo>
                <a:lnTo>
                  <a:pt x="15331" y="0"/>
                </a:lnTo>
                <a:lnTo>
                  <a:pt x="21600" y="10800"/>
                </a:lnTo>
                <a:lnTo>
                  <a:pt x="15331" y="21600"/>
                </a:lnTo>
                <a:lnTo>
                  <a:pt x="6269" y="21600"/>
                </a:lnTo>
                <a:close/>
              </a:path>
            </a:pathLst>
          </a:custGeom>
          <a:ln w="25400">
            <a:solidFill>
              <a:srgbClr val="B6D1E3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44" name="Шестиугольник 27"/>
          <p:cNvSpPr/>
          <p:nvPr/>
        </p:nvSpPr>
        <p:spPr>
          <a:xfrm rot="5400000">
            <a:off x="7922422" y="1455843"/>
            <a:ext cx="1312065" cy="11310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6269" y="0"/>
                </a:lnTo>
                <a:lnTo>
                  <a:pt x="15331" y="0"/>
                </a:lnTo>
                <a:lnTo>
                  <a:pt x="21600" y="10800"/>
                </a:lnTo>
                <a:lnTo>
                  <a:pt x="15331" y="21600"/>
                </a:lnTo>
                <a:lnTo>
                  <a:pt x="6269" y="21600"/>
                </a:lnTo>
                <a:close/>
              </a:path>
            </a:pathLst>
          </a:custGeom>
          <a:ln w="25400">
            <a:solidFill>
              <a:srgbClr val="B6D1E3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45" name="Шестиугольник 28"/>
          <p:cNvSpPr/>
          <p:nvPr/>
        </p:nvSpPr>
        <p:spPr>
          <a:xfrm rot="5400000">
            <a:off x="5046815" y="2092824"/>
            <a:ext cx="1356260" cy="11691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6269" y="0"/>
                </a:lnTo>
                <a:lnTo>
                  <a:pt x="15331" y="0"/>
                </a:lnTo>
                <a:lnTo>
                  <a:pt x="21600" y="10800"/>
                </a:lnTo>
                <a:lnTo>
                  <a:pt x="15331" y="21600"/>
                </a:lnTo>
                <a:lnTo>
                  <a:pt x="6269" y="21600"/>
                </a:lnTo>
                <a:close/>
              </a:path>
            </a:pathLst>
          </a:custGeom>
          <a:ln w="25400">
            <a:solidFill>
              <a:srgbClr val="B6D1E3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46" name="Шестиугольник 29"/>
          <p:cNvSpPr/>
          <p:nvPr/>
        </p:nvSpPr>
        <p:spPr>
          <a:xfrm rot="5400000">
            <a:off x="6487045" y="2211642"/>
            <a:ext cx="2706504" cy="23331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6269" y="0"/>
                </a:lnTo>
                <a:lnTo>
                  <a:pt x="15331" y="0"/>
                </a:lnTo>
                <a:lnTo>
                  <a:pt x="21600" y="10800"/>
                </a:lnTo>
                <a:lnTo>
                  <a:pt x="15331" y="21600"/>
                </a:lnTo>
                <a:lnTo>
                  <a:pt x="6269" y="21600"/>
                </a:lnTo>
                <a:close/>
              </a:path>
            </a:pathLst>
          </a:custGeom>
          <a:ln w="25400">
            <a:solidFill>
              <a:srgbClr val="B6D1E3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47" name="Шестиугольник 31"/>
          <p:cNvSpPr/>
          <p:nvPr/>
        </p:nvSpPr>
        <p:spPr>
          <a:xfrm>
            <a:off x="6776336" y="-191717"/>
            <a:ext cx="1653504" cy="19180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6269"/>
                </a:lnTo>
                <a:lnTo>
                  <a:pt x="21600" y="15331"/>
                </a:lnTo>
                <a:lnTo>
                  <a:pt x="10800" y="21600"/>
                </a:lnTo>
                <a:lnTo>
                  <a:pt x="0" y="15331"/>
                </a:lnTo>
                <a:lnTo>
                  <a:pt x="0" y="6269"/>
                </a:ln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48" name="Шестиугольник 32"/>
          <p:cNvSpPr/>
          <p:nvPr/>
        </p:nvSpPr>
        <p:spPr>
          <a:xfrm>
            <a:off x="6776335" y="1871330"/>
            <a:ext cx="2159077" cy="2504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6269"/>
                </a:lnTo>
                <a:lnTo>
                  <a:pt x="21600" y="15331"/>
                </a:lnTo>
                <a:lnTo>
                  <a:pt x="10800" y="21600"/>
                </a:lnTo>
                <a:lnTo>
                  <a:pt x="0" y="15331"/>
                </a:lnTo>
                <a:lnTo>
                  <a:pt x="0" y="6269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49" name="Шестиугольник 33"/>
          <p:cNvSpPr/>
          <p:nvPr/>
        </p:nvSpPr>
        <p:spPr>
          <a:xfrm>
            <a:off x="8045160" y="4453442"/>
            <a:ext cx="969255" cy="11243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6269"/>
                </a:lnTo>
                <a:lnTo>
                  <a:pt x="21600" y="15331"/>
                </a:lnTo>
                <a:lnTo>
                  <a:pt x="10800" y="21600"/>
                </a:lnTo>
                <a:lnTo>
                  <a:pt x="0" y="15331"/>
                </a:lnTo>
                <a:lnTo>
                  <a:pt x="0" y="6269"/>
                </a:lnTo>
                <a:close/>
              </a:path>
            </a:pathLst>
          </a:custGeom>
          <a:blipFill>
            <a:blip r:embed="rId5" cstate="print"/>
            <a:stretch>
              <a:fillRect/>
            </a:stretch>
          </a:blip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50" name="TextBox 35"/>
          <p:cNvSpPr/>
          <p:nvPr/>
        </p:nvSpPr>
        <p:spPr>
          <a:xfrm>
            <a:off x="1216102" y="398057"/>
            <a:ext cx="2987749" cy="4902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400">
                <a:solidFill>
                  <a:srgbClr val="46566D"/>
                </a:solidFill>
              </a:defRPr>
            </a:pPr>
            <a:r>
              <a:t>Министерство здравоохранения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>
              <a:defRPr sz="1400">
                <a:solidFill>
                  <a:srgbClr val="46566D"/>
                </a:solidFill>
              </a:defRPr>
            </a:pPr>
            <a:r>
              <a:t>Кировской области</a:t>
            </a:r>
          </a:p>
        </p:txBody>
      </p:sp>
      <p:sp>
        <p:nvSpPr>
          <p:cNvPr id="551" name="Текст заголовка"/>
          <p:cNvSpPr>
            <a:spLocks noGrp="1"/>
          </p:cNvSpPr>
          <p:nvPr>
            <p:ph type="title"/>
          </p:nvPr>
        </p:nvSpPr>
        <p:spPr>
          <a:xfrm>
            <a:off x="325438" y="2130425"/>
            <a:ext cx="4694238" cy="2082265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52" name="Прямая соединительная линия 9"/>
          <p:cNvSpPr/>
          <p:nvPr/>
        </p:nvSpPr>
        <p:spPr>
          <a:xfrm>
            <a:off x="-1" y="2155430"/>
            <a:ext cx="6309542" cy="1"/>
          </a:xfrm>
          <a:prstGeom prst="line">
            <a:avLst/>
          </a:prstGeom>
          <a:ln w="28575">
            <a:solidFill>
              <a:srgbClr val="8698B1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53" name="Уровень текста 1…"/>
          <p:cNvSpPr>
            <a:spLocks noGrp="1"/>
          </p:cNvSpPr>
          <p:nvPr>
            <p:ph type="body" sz="quarter" idx="1"/>
          </p:nvPr>
        </p:nvSpPr>
        <p:spPr>
          <a:xfrm>
            <a:off x="325438" y="6048375"/>
            <a:ext cx="6400801" cy="476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6566D"/>
                </a:solidFill>
              </a:defRPr>
            </a:lvl1pPr>
            <a:lvl2pPr indent="457200">
              <a:defRPr>
                <a:solidFill>
                  <a:srgbClr val="46566D"/>
                </a:solidFill>
              </a:defRPr>
            </a:lvl2pPr>
            <a:lvl3pPr indent="914400">
              <a:defRPr>
                <a:solidFill>
                  <a:srgbClr val="46566D"/>
                </a:solidFill>
              </a:defRPr>
            </a:lvl3pPr>
            <a:lvl4pPr indent="1371600">
              <a:defRPr>
                <a:solidFill>
                  <a:srgbClr val="46566D"/>
                </a:solidFill>
              </a:defRPr>
            </a:lvl4pPr>
            <a:lvl5pPr indent="1828800">
              <a:defRPr>
                <a:solidFill>
                  <a:srgbClr val="46566D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54" name="Шестиугольник 10"/>
          <p:cNvSpPr/>
          <p:nvPr/>
        </p:nvSpPr>
        <p:spPr>
          <a:xfrm rot="5400000">
            <a:off x="4353140" y="1162493"/>
            <a:ext cx="1307379" cy="11270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6269" y="0"/>
                </a:lnTo>
                <a:lnTo>
                  <a:pt x="15331" y="0"/>
                </a:lnTo>
                <a:lnTo>
                  <a:pt x="21600" y="10800"/>
                </a:lnTo>
                <a:lnTo>
                  <a:pt x="15331" y="21600"/>
                </a:lnTo>
                <a:lnTo>
                  <a:pt x="6269" y="21600"/>
                </a:lnTo>
                <a:close/>
              </a:path>
            </a:pathLst>
          </a:custGeom>
          <a:solidFill>
            <a:srgbClr val="C3D8E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55" name="Шестиугольник 34"/>
          <p:cNvSpPr/>
          <p:nvPr/>
        </p:nvSpPr>
        <p:spPr>
          <a:xfrm>
            <a:off x="5140351" y="1424337"/>
            <a:ext cx="1446604" cy="16780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6269"/>
                </a:lnTo>
                <a:lnTo>
                  <a:pt x="21600" y="15331"/>
                </a:lnTo>
                <a:lnTo>
                  <a:pt x="10800" y="21600"/>
                </a:lnTo>
                <a:lnTo>
                  <a:pt x="0" y="15331"/>
                </a:lnTo>
                <a:lnTo>
                  <a:pt x="0" y="6269"/>
                </a:lnTo>
                <a:close/>
              </a:path>
            </a:pathLst>
          </a:custGeom>
          <a:blipFill>
            <a:blip r:embed="rId6" cstate="print"/>
            <a:stretch>
              <a:fillRect/>
            </a:stretch>
          </a:blip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56" name="Шестиугольник 30"/>
          <p:cNvSpPr/>
          <p:nvPr/>
        </p:nvSpPr>
        <p:spPr>
          <a:xfrm>
            <a:off x="4681713" y="222859"/>
            <a:ext cx="1035759" cy="12014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6269"/>
                </a:lnTo>
                <a:lnTo>
                  <a:pt x="21600" y="15331"/>
                </a:lnTo>
                <a:lnTo>
                  <a:pt x="10800" y="21600"/>
                </a:lnTo>
                <a:lnTo>
                  <a:pt x="0" y="15331"/>
                </a:lnTo>
                <a:lnTo>
                  <a:pt x="0" y="6269"/>
                </a:lnTo>
                <a:close/>
              </a:path>
            </a:pathLst>
          </a:custGeom>
          <a:blipFill>
            <a:blip r:embed="rId7" cstate="print"/>
            <a:stretch>
              <a:fillRect/>
            </a:stretch>
          </a:blip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557" name="Picture 2" descr="Picture 2"/>
          <p:cNvPicPr>
            <a:picLocks noChangeAspect="1"/>
          </p:cNvPicPr>
          <p:nvPr/>
        </p:nvPicPr>
        <p:blipFill>
          <a:blip r:embed="rId8" cstate="print">
            <a:extLst/>
          </a:blip>
          <a:stretch>
            <a:fillRect/>
          </a:stretch>
        </p:blipFill>
        <p:spPr>
          <a:xfrm>
            <a:off x="331246" y="222859"/>
            <a:ext cx="864811" cy="899665"/>
          </a:xfrm>
          <a:prstGeom prst="rect">
            <a:avLst/>
          </a:prstGeom>
          <a:ln w="12700">
            <a:miter lim="400000"/>
          </a:ln>
        </p:spPr>
      </p:pic>
      <p:sp>
        <p:nvSpPr>
          <p:cNvPr id="558" name="Номер слайда"/>
          <p:cNvSpPr>
            <a:spLocks noGrp="1"/>
          </p:cNvSpPr>
          <p:nvPr>
            <p:ph type="sldNum" sz="quarter" idx="2"/>
          </p:nvPr>
        </p:nvSpPr>
        <p:spPr>
          <a:xfrm>
            <a:off x="4419600" y="6356350"/>
            <a:ext cx="2133600" cy="3683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Текст заголовка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66" name="Уровень текста 1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67" name="Номер слайда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и объект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Текст заголовка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75" name="Уровень текста 1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76" name="Номер слайда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" name="Picture 2" descr="Picture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8253111" y="76200"/>
            <a:ext cx="475085" cy="512763"/>
          </a:xfrm>
          <a:prstGeom prst="rect">
            <a:avLst/>
          </a:prstGeom>
          <a:ln w="12700">
            <a:miter lim="400000"/>
          </a:ln>
        </p:spPr>
      </p:pic>
      <p:sp>
        <p:nvSpPr>
          <p:cNvPr id="584" name="Текст заголовка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85" name="Уровень текста 1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86" name="Прямоугольник 9"/>
          <p:cNvSpPr/>
          <p:nvPr/>
        </p:nvSpPr>
        <p:spPr>
          <a:xfrm>
            <a:off x="0" y="-1"/>
            <a:ext cx="152400" cy="588965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87" name="Line 5"/>
          <p:cNvSpPr/>
          <p:nvPr/>
        </p:nvSpPr>
        <p:spPr>
          <a:xfrm>
            <a:off x="436827" y="902211"/>
            <a:ext cx="8303136" cy="1"/>
          </a:xfrm>
          <a:prstGeom prst="line">
            <a:avLst/>
          </a:prstGeom>
          <a:ln w="50800">
            <a:solidFill>
              <a:srgbClr val="D9D9D9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88" name="Номер слайда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Текст заголовка"/>
          <p:cNvSpPr>
            <a:spLocks noGrp="1"/>
          </p:cNvSpPr>
          <p:nvPr>
            <p:ph type="title"/>
          </p:nvPr>
        </p:nvSpPr>
        <p:spPr>
          <a:xfrm>
            <a:off x="1219200" y="3886200"/>
            <a:ext cx="6858000" cy="990600"/>
          </a:xfrm>
          <a:prstGeom prst="rect">
            <a:avLst/>
          </a:prstGeom>
        </p:spPr>
        <p:txBody>
          <a:bodyPr anchor="t"/>
          <a:lstStyle>
            <a:lvl1pPr algn="r">
              <a:defRPr sz="3200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86" name="Уровень текста 1…"/>
          <p:cNvSpPr>
            <a:spLocks noGrp="1"/>
          </p:cNvSpPr>
          <p:nvPr>
            <p:ph type="body" sz="quarter" idx="1"/>
          </p:nvPr>
        </p:nvSpPr>
        <p:spPr>
          <a:xfrm>
            <a:off x="1219200" y="5124450"/>
            <a:ext cx="6858000" cy="533400"/>
          </a:xfrm>
          <a:prstGeom prst="rect">
            <a:avLst/>
          </a:prstGeom>
        </p:spPr>
        <p:txBody>
          <a:bodyPr/>
          <a:lstStyle>
            <a:lvl1pPr algn="r">
              <a:spcBef>
                <a:spcPts val="600"/>
              </a:spcBef>
              <a:defRPr sz="2000">
                <a:solidFill>
                  <a:srgbClr val="464653"/>
                </a:solidFill>
                <a:latin typeface="Bookman Old Style"/>
                <a:ea typeface="Bookman Old Style"/>
                <a:cs typeface="Bookman Old Style"/>
                <a:sym typeface="Bookman Old Style"/>
              </a:defRPr>
            </a:lvl1pPr>
            <a:lvl2pPr indent="457200" algn="r">
              <a:spcBef>
                <a:spcPts val="600"/>
              </a:spcBef>
              <a:defRPr sz="2000">
                <a:solidFill>
                  <a:srgbClr val="464653"/>
                </a:solidFill>
                <a:latin typeface="Bookman Old Style"/>
                <a:ea typeface="Bookman Old Style"/>
                <a:cs typeface="Bookman Old Style"/>
                <a:sym typeface="Bookman Old Style"/>
              </a:defRPr>
            </a:lvl2pPr>
            <a:lvl3pPr indent="914400" algn="r">
              <a:spcBef>
                <a:spcPts val="600"/>
              </a:spcBef>
              <a:defRPr sz="2000">
                <a:solidFill>
                  <a:srgbClr val="464653"/>
                </a:solidFill>
                <a:latin typeface="Bookman Old Style"/>
                <a:ea typeface="Bookman Old Style"/>
                <a:cs typeface="Bookman Old Style"/>
                <a:sym typeface="Bookman Old Style"/>
              </a:defRPr>
            </a:lvl3pPr>
            <a:lvl4pPr indent="1371600" algn="r">
              <a:spcBef>
                <a:spcPts val="600"/>
              </a:spcBef>
              <a:defRPr sz="2000">
                <a:solidFill>
                  <a:srgbClr val="464653"/>
                </a:solidFill>
                <a:latin typeface="Bookman Old Style"/>
                <a:ea typeface="Bookman Old Style"/>
                <a:cs typeface="Bookman Old Style"/>
                <a:sym typeface="Bookman Old Style"/>
              </a:defRPr>
            </a:lvl4pPr>
            <a:lvl5pPr indent="1828800" algn="r">
              <a:spcBef>
                <a:spcPts val="600"/>
              </a:spcBef>
              <a:defRPr sz="2000">
                <a:solidFill>
                  <a:srgbClr val="464653"/>
                </a:solidFill>
                <a:latin typeface="Bookman Old Style"/>
                <a:ea typeface="Bookman Old Style"/>
                <a:cs typeface="Bookman Old Style"/>
                <a:sym typeface="Bookman Old Style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7" name="Номер слайда"/>
          <p:cNvSpPr>
            <a:spLocks noGrp="1"/>
          </p:cNvSpPr>
          <p:nvPr>
            <p:ph type="sldNum" sz="quarter" idx="2"/>
          </p:nvPr>
        </p:nvSpPr>
        <p:spPr>
          <a:xfrm>
            <a:off x="1216152" y="6355079"/>
            <a:ext cx="343903" cy="358141"/>
          </a:xfrm>
          <a:prstGeom prst="rect">
            <a:avLst/>
          </a:prstGeom>
        </p:spPr>
        <p:txBody>
          <a:bodyPr/>
          <a:lstStyle>
            <a:lvl1pPr algn="l"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Титульный слайд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Текст заголовка"/>
          <p:cNvSpPr>
            <a:spLocks noGrp="1"/>
          </p:cNvSpPr>
          <p:nvPr>
            <p:ph type="title"/>
          </p:nvPr>
        </p:nvSpPr>
        <p:spPr>
          <a:xfrm>
            <a:off x="1219200" y="3886200"/>
            <a:ext cx="6858000" cy="990600"/>
          </a:xfrm>
          <a:prstGeom prst="rect">
            <a:avLst/>
          </a:prstGeom>
        </p:spPr>
        <p:txBody>
          <a:bodyPr anchor="t"/>
          <a:lstStyle>
            <a:lvl1pPr algn="r">
              <a:defRPr sz="3200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95" name="Уровень текста 1…"/>
          <p:cNvSpPr>
            <a:spLocks noGrp="1"/>
          </p:cNvSpPr>
          <p:nvPr>
            <p:ph type="body" sz="quarter" idx="1"/>
          </p:nvPr>
        </p:nvSpPr>
        <p:spPr>
          <a:xfrm>
            <a:off x="1219200" y="5124450"/>
            <a:ext cx="6858000" cy="533400"/>
          </a:xfrm>
          <a:prstGeom prst="rect">
            <a:avLst/>
          </a:prstGeom>
        </p:spPr>
        <p:txBody>
          <a:bodyPr/>
          <a:lstStyle>
            <a:lvl1pPr algn="r">
              <a:spcBef>
                <a:spcPts val="600"/>
              </a:spcBef>
              <a:defRPr sz="2000">
                <a:solidFill>
                  <a:srgbClr val="464653"/>
                </a:solidFill>
                <a:latin typeface="Bookman Old Style"/>
                <a:ea typeface="Bookman Old Style"/>
                <a:cs typeface="Bookman Old Style"/>
                <a:sym typeface="Bookman Old Style"/>
              </a:defRPr>
            </a:lvl1pPr>
            <a:lvl2pPr indent="457200" algn="r">
              <a:spcBef>
                <a:spcPts val="600"/>
              </a:spcBef>
              <a:defRPr sz="2000">
                <a:solidFill>
                  <a:srgbClr val="464653"/>
                </a:solidFill>
                <a:latin typeface="Bookman Old Style"/>
                <a:ea typeface="Bookman Old Style"/>
                <a:cs typeface="Bookman Old Style"/>
                <a:sym typeface="Bookman Old Style"/>
              </a:defRPr>
            </a:lvl2pPr>
            <a:lvl3pPr indent="914400" algn="r">
              <a:spcBef>
                <a:spcPts val="600"/>
              </a:spcBef>
              <a:defRPr sz="2000">
                <a:solidFill>
                  <a:srgbClr val="464653"/>
                </a:solidFill>
                <a:latin typeface="Bookman Old Style"/>
                <a:ea typeface="Bookman Old Style"/>
                <a:cs typeface="Bookman Old Style"/>
                <a:sym typeface="Bookman Old Style"/>
              </a:defRPr>
            </a:lvl3pPr>
            <a:lvl4pPr indent="1371600" algn="r">
              <a:spcBef>
                <a:spcPts val="600"/>
              </a:spcBef>
              <a:defRPr sz="2000">
                <a:solidFill>
                  <a:srgbClr val="464653"/>
                </a:solidFill>
                <a:latin typeface="Bookman Old Style"/>
                <a:ea typeface="Bookman Old Style"/>
                <a:cs typeface="Bookman Old Style"/>
                <a:sym typeface="Bookman Old Style"/>
              </a:defRPr>
            </a:lvl4pPr>
            <a:lvl5pPr indent="1828800" algn="r">
              <a:spcBef>
                <a:spcPts val="600"/>
              </a:spcBef>
              <a:defRPr sz="2000">
                <a:solidFill>
                  <a:srgbClr val="464653"/>
                </a:solidFill>
                <a:latin typeface="Bookman Old Style"/>
                <a:ea typeface="Bookman Old Style"/>
                <a:cs typeface="Bookman Old Style"/>
                <a:sym typeface="Bookman Old Style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96" name="Номер слайда"/>
          <p:cNvSpPr>
            <a:spLocks noGrp="1"/>
          </p:cNvSpPr>
          <p:nvPr>
            <p:ph type="sldNum" sz="quarter" idx="2"/>
          </p:nvPr>
        </p:nvSpPr>
        <p:spPr>
          <a:xfrm>
            <a:off x="1216152" y="6355079"/>
            <a:ext cx="343903" cy="358141"/>
          </a:xfrm>
          <a:prstGeom prst="rect">
            <a:avLst/>
          </a:prstGeom>
        </p:spPr>
        <p:txBody>
          <a:bodyPr/>
          <a:lstStyle>
            <a:lvl1pPr algn="l"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Текст заголовка"/>
          <p:cNvSpPr>
            <a:spLocks noGrp="1"/>
          </p:cNvSpPr>
          <p:nvPr>
            <p:ph type="title"/>
          </p:nvPr>
        </p:nvSpPr>
        <p:spPr>
          <a:xfrm>
            <a:off x="914400" y="116632"/>
            <a:ext cx="8229600" cy="990601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rgbClr val="002060"/>
                </a:solidFill>
                <a:latin typeface="Bookman Old Style"/>
                <a:ea typeface="Bookman Old Style"/>
                <a:cs typeface="Bookman Old Style"/>
                <a:sym typeface="Bookman Old Style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04" name="Номер слайда"/>
          <p:cNvSpPr>
            <a:spLocks noGrp="1"/>
          </p:cNvSpPr>
          <p:nvPr>
            <p:ph type="sldNum" sz="quarter" idx="2"/>
          </p:nvPr>
        </p:nvSpPr>
        <p:spPr>
          <a:xfrm>
            <a:off x="612648" y="6356350"/>
            <a:ext cx="343903" cy="358140"/>
          </a:xfrm>
          <a:prstGeom prst="rect">
            <a:avLst/>
          </a:prstGeom>
        </p:spPr>
        <p:txBody>
          <a:bodyPr/>
          <a:lstStyle>
            <a:lvl1pPr algn="l"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105" name="Уровень текста 1…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37760"/>
          </a:xfrm>
          <a:prstGeom prst="rect">
            <a:avLst/>
          </a:prstGeom>
        </p:spPr>
        <p:txBody>
          <a:bodyPr/>
          <a:lstStyle>
            <a:lvl1pPr marL="274320" indent="-274320">
              <a:spcBef>
                <a:spcPts val="600"/>
              </a:spcBef>
              <a:buClr>
                <a:srgbClr val="727CA3"/>
              </a:buClr>
              <a:buSzPct val="76000"/>
              <a:buChar char="•"/>
              <a:defRPr sz="2600">
                <a:latin typeface="Gill Sans MT"/>
                <a:ea typeface="Gill Sans MT"/>
                <a:cs typeface="Gill Sans MT"/>
                <a:sym typeface="Gill Sans MT"/>
              </a:defRPr>
            </a:lvl1pPr>
            <a:lvl2pPr marL="584420" indent="-310100">
              <a:spcBef>
                <a:spcPts val="600"/>
              </a:spcBef>
              <a:buClr>
                <a:srgbClr val="727CA3"/>
              </a:buClr>
              <a:buSzPct val="76000"/>
              <a:buChar char="•"/>
              <a:defRPr sz="2600">
                <a:latin typeface="Gill Sans MT"/>
                <a:ea typeface="Gill Sans MT"/>
                <a:cs typeface="Gill Sans MT"/>
                <a:sym typeface="Gill Sans MT"/>
              </a:defRPr>
            </a:lvl2pPr>
            <a:lvl3pPr marL="891540" indent="-297180">
              <a:spcBef>
                <a:spcPts val="600"/>
              </a:spcBef>
              <a:buClr>
                <a:srgbClr val="727CA3"/>
              </a:buClr>
              <a:buSzPct val="76000"/>
              <a:buChar char="•"/>
              <a:defRPr sz="2600">
                <a:latin typeface="Gill Sans MT"/>
                <a:ea typeface="Gill Sans MT"/>
                <a:cs typeface="Gill Sans MT"/>
                <a:sym typeface="Gill Sans MT"/>
              </a:defRPr>
            </a:lvl3pPr>
            <a:lvl4pPr marL="1198880" indent="-330200">
              <a:spcBef>
                <a:spcPts val="600"/>
              </a:spcBef>
              <a:buClr>
                <a:srgbClr val="727CA3"/>
              </a:buClr>
              <a:buSzPct val="70000"/>
              <a:buChar char="◻"/>
              <a:defRPr sz="2600">
                <a:latin typeface="Gill Sans MT"/>
                <a:ea typeface="Gill Sans MT"/>
                <a:cs typeface="Gill Sans MT"/>
                <a:sym typeface="Gill Sans MT"/>
              </a:defRPr>
            </a:lvl4pPr>
            <a:lvl5pPr marL="1514475" indent="-371475">
              <a:spcBef>
                <a:spcPts val="600"/>
              </a:spcBef>
              <a:buClr>
                <a:srgbClr val="727CA3"/>
              </a:buClr>
              <a:buSzPct val="70000"/>
              <a:buChar char="◻"/>
              <a:defRPr sz="2600">
                <a:latin typeface="Gill Sans MT"/>
                <a:ea typeface="Gill Sans MT"/>
                <a:cs typeface="Gill Sans MT"/>
                <a:sym typeface="Gill Sans MT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и объект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Текст заголовка"/>
          <p:cNvSpPr>
            <a:spLocks noGrp="1"/>
          </p:cNvSpPr>
          <p:nvPr>
            <p:ph type="title"/>
          </p:nvPr>
        </p:nvSpPr>
        <p:spPr>
          <a:xfrm>
            <a:off x="914400" y="116632"/>
            <a:ext cx="8229600" cy="990601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rgbClr val="002060"/>
                </a:solidFill>
                <a:latin typeface="Bookman Old Style"/>
                <a:ea typeface="Bookman Old Style"/>
                <a:cs typeface="Bookman Old Style"/>
                <a:sym typeface="Bookman Old Style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13" name="Номер слайда"/>
          <p:cNvSpPr>
            <a:spLocks noGrp="1"/>
          </p:cNvSpPr>
          <p:nvPr>
            <p:ph type="sldNum" sz="quarter" idx="2"/>
          </p:nvPr>
        </p:nvSpPr>
        <p:spPr>
          <a:xfrm>
            <a:off x="612648" y="6356350"/>
            <a:ext cx="343903" cy="358140"/>
          </a:xfrm>
          <a:prstGeom prst="rect">
            <a:avLst/>
          </a:prstGeom>
        </p:spPr>
        <p:txBody>
          <a:bodyPr/>
          <a:lstStyle>
            <a:lvl1pPr algn="l"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114" name="Уровень текста 1…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37760"/>
          </a:xfrm>
          <a:prstGeom prst="rect">
            <a:avLst/>
          </a:prstGeom>
        </p:spPr>
        <p:txBody>
          <a:bodyPr/>
          <a:lstStyle>
            <a:lvl1pPr marL="274320" indent="-274320">
              <a:spcBef>
                <a:spcPts val="600"/>
              </a:spcBef>
              <a:buClr>
                <a:srgbClr val="727CA3"/>
              </a:buClr>
              <a:buSzPct val="76000"/>
              <a:buChar char="•"/>
              <a:defRPr sz="2600">
                <a:latin typeface="Gill Sans MT"/>
                <a:ea typeface="Gill Sans MT"/>
                <a:cs typeface="Gill Sans MT"/>
                <a:sym typeface="Gill Sans MT"/>
              </a:defRPr>
            </a:lvl1pPr>
            <a:lvl2pPr marL="584420" indent="-310100">
              <a:spcBef>
                <a:spcPts val="600"/>
              </a:spcBef>
              <a:buClr>
                <a:srgbClr val="727CA3"/>
              </a:buClr>
              <a:buSzPct val="76000"/>
              <a:buChar char="•"/>
              <a:defRPr sz="2600">
                <a:latin typeface="Gill Sans MT"/>
                <a:ea typeface="Gill Sans MT"/>
                <a:cs typeface="Gill Sans MT"/>
                <a:sym typeface="Gill Sans MT"/>
              </a:defRPr>
            </a:lvl2pPr>
            <a:lvl3pPr marL="891540" indent="-297180">
              <a:spcBef>
                <a:spcPts val="600"/>
              </a:spcBef>
              <a:buClr>
                <a:srgbClr val="727CA3"/>
              </a:buClr>
              <a:buSzPct val="76000"/>
              <a:buChar char="•"/>
              <a:defRPr sz="2600">
                <a:latin typeface="Gill Sans MT"/>
                <a:ea typeface="Gill Sans MT"/>
                <a:cs typeface="Gill Sans MT"/>
                <a:sym typeface="Gill Sans MT"/>
              </a:defRPr>
            </a:lvl3pPr>
            <a:lvl4pPr marL="1198880" indent="-330200">
              <a:spcBef>
                <a:spcPts val="600"/>
              </a:spcBef>
              <a:buClr>
                <a:srgbClr val="727CA3"/>
              </a:buClr>
              <a:buSzPct val="70000"/>
              <a:buChar char="◻"/>
              <a:defRPr sz="2600">
                <a:latin typeface="Gill Sans MT"/>
                <a:ea typeface="Gill Sans MT"/>
                <a:cs typeface="Gill Sans MT"/>
                <a:sym typeface="Gill Sans MT"/>
              </a:defRPr>
            </a:lvl4pPr>
            <a:lvl5pPr marL="1514475" indent="-371475">
              <a:spcBef>
                <a:spcPts val="600"/>
              </a:spcBef>
              <a:buClr>
                <a:srgbClr val="727CA3"/>
              </a:buClr>
              <a:buSzPct val="70000"/>
              <a:buChar char="◻"/>
              <a:defRPr sz="2600">
                <a:latin typeface="Gill Sans MT"/>
                <a:ea typeface="Gill Sans MT"/>
                <a:cs typeface="Gill Sans MT"/>
                <a:sym typeface="Gill Sans MT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Текст заголовка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  <a:prstGeom prst="rect">
            <a:avLst/>
          </a:prstGeom>
        </p:spPr>
        <p:txBody>
          <a:bodyPr anchor="t"/>
          <a:lstStyle>
            <a:lvl1pPr algn="r">
              <a:defRPr sz="3200" b="0">
                <a:solidFill>
                  <a:srgbClr val="002060"/>
                </a:solidFill>
                <a:latin typeface="Bookman Old Style"/>
                <a:ea typeface="Bookman Old Style"/>
                <a:cs typeface="Bookman Old Style"/>
                <a:sym typeface="Bookman Old Style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22" name="Уровень текста 1…"/>
          <p:cNvSpPr>
            <a:spLocks noGrp="1"/>
          </p:cNvSpPr>
          <p:nvPr>
            <p:ph type="body" sz="quarter" idx="1"/>
          </p:nvPr>
        </p:nvSpPr>
        <p:spPr>
          <a:xfrm>
            <a:off x="1295400" y="4267200"/>
            <a:ext cx="6781800" cy="1143000"/>
          </a:xfrm>
          <a:prstGeom prst="rect">
            <a:avLst/>
          </a:prstGeom>
        </p:spPr>
        <p:txBody>
          <a:bodyPr/>
          <a:lstStyle>
            <a:lvl1pPr algn="r">
              <a:spcBef>
                <a:spcPts val="600"/>
              </a:spcBef>
              <a:defRPr sz="2000">
                <a:solidFill>
                  <a:srgbClr val="FFFFFF"/>
                </a:solidFill>
                <a:latin typeface="Gill Sans MT"/>
                <a:ea typeface="Gill Sans MT"/>
                <a:cs typeface="Gill Sans MT"/>
                <a:sym typeface="Gill Sans MT"/>
              </a:defRPr>
            </a:lvl1pPr>
            <a:lvl2pPr indent="274320" algn="r">
              <a:spcBef>
                <a:spcPts val="600"/>
              </a:spcBef>
              <a:defRPr sz="2000">
                <a:solidFill>
                  <a:srgbClr val="FFFFFF"/>
                </a:solidFill>
                <a:latin typeface="Gill Sans MT"/>
                <a:ea typeface="Gill Sans MT"/>
                <a:cs typeface="Gill Sans MT"/>
                <a:sym typeface="Gill Sans MT"/>
              </a:defRPr>
            </a:lvl2pPr>
            <a:lvl3pPr indent="594360" algn="r">
              <a:spcBef>
                <a:spcPts val="600"/>
              </a:spcBef>
              <a:defRPr sz="2000">
                <a:solidFill>
                  <a:srgbClr val="FFFFFF"/>
                </a:solidFill>
                <a:latin typeface="Gill Sans MT"/>
                <a:ea typeface="Gill Sans MT"/>
                <a:cs typeface="Gill Sans MT"/>
                <a:sym typeface="Gill Sans MT"/>
              </a:defRPr>
            </a:lvl3pPr>
            <a:lvl4pPr indent="868680" algn="r">
              <a:spcBef>
                <a:spcPts val="600"/>
              </a:spcBef>
              <a:defRPr sz="2000">
                <a:solidFill>
                  <a:srgbClr val="FFFFFF"/>
                </a:solidFill>
                <a:latin typeface="Gill Sans MT"/>
                <a:ea typeface="Gill Sans MT"/>
                <a:cs typeface="Gill Sans MT"/>
                <a:sym typeface="Gill Sans MT"/>
              </a:defRPr>
            </a:lvl4pPr>
            <a:lvl5pPr indent="1143000" algn="r">
              <a:spcBef>
                <a:spcPts val="600"/>
              </a:spcBef>
              <a:defRPr sz="2000">
                <a:solidFill>
                  <a:srgbClr val="FFFFFF"/>
                </a:solidFill>
                <a:latin typeface="Gill Sans MT"/>
                <a:ea typeface="Gill Sans MT"/>
                <a:cs typeface="Gill Sans MT"/>
                <a:sym typeface="Gill Sans MT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23" name="Номер слайда"/>
          <p:cNvSpPr>
            <a:spLocks noGrp="1"/>
          </p:cNvSpPr>
          <p:nvPr>
            <p:ph type="sldNum" sz="quarter" idx="2"/>
          </p:nvPr>
        </p:nvSpPr>
        <p:spPr>
          <a:xfrm>
            <a:off x="1069847" y="6355079"/>
            <a:ext cx="343904" cy="358141"/>
          </a:xfrm>
          <a:prstGeom prst="rect">
            <a:avLst/>
          </a:prstGeom>
        </p:spPr>
        <p:txBody>
          <a:bodyPr/>
          <a:lstStyle>
            <a:lvl1pPr algn="l"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124" name="Прямоугольник 6"/>
          <p:cNvSpPr/>
          <p:nvPr/>
        </p:nvSpPr>
        <p:spPr>
          <a:xfrm>
            <a:off x="914400" y="2819400"/>
            <a:ext cx="7315200" cy="1280161"/>
          </a:xfrm>
          <a:prstGeom prst="rect">
            <a:avLst/>
          </a:prstGeom>
          <a:ln w="6350" cap="rnd">
            <a:solidFill>
              <a:srgbClr val="727CA3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Gill Sans MT"/>
                <a:ea typeface="Gill Sans MT"/>
                <a:cs typeface="Gill Sans MT"/>
                <a:sym typeface="Gill Sans MT"/>
              </a:defRPr>
            </a:pPr>
            <a:endParaRPr/>
          </a:p>
        </p:txBody>
      </p:sp>
      <p:sp>
        <p:nvSpPr>
          <p:cNvPr id="125" name="Прямоугольник 7"/>
          <p:cNvSpPr/>
          <p:nvPr/>
        </p:nvSpPr>
        <p:spPr>
          <a:xfrm>
            <a:off x="914400" y="2819400"/>
            <a:ext cx="228600" cy="1280161"/>
          </a:xfrm>
          <a:prstGeom prst="rect">
            <a:avLst/>
          </a:prstGeom>
          <a:solidFill>
            <a:srgbClr val="727CA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Gill Sans MT"/>
                <a:ea typeface="Gill Sans MT"/>
                <a:cs typeface="Gill Sans MT"/>
                <a:sym typeface="Gill Sans MT"/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1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cture 2"/>
          <p:cNvPicPr>
            <a:picLocks noChangeAspect="1"/>
          </p:cNvPicPr>
          <p:nvPr/>
        </p:nvPicPr>
        <p:blipFill>
          <a:blip r:embed="rId52" cstate="print">
            <a:extLst/>
          </a:blip>
          <a:stretch>
            <a:fillRect/>
          </a:stretch>
        </p:blipFill>
        <p:spPr>
          <a:xfrm>
            <a:off x="8253111" y="76200"/>
            <a:ext cx="475085" cy="512763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Текст заголовка"/>
          <p:cNvSpPr>
            <a:spLocks noGrp="1"/>
          </p:cNvSpPr>
          <p:nvPr>
            <p:ph type="title"/>
          </p:nvPr>
        </p:nvSpPr>
        <p:spPr>
          <a:xfrm>
            <a:off x="342899" y="123825"/>
            <a:ext cx="8467726" cy="5429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4" name="Уровень текста 1…"/>
          <p:cNvSpPr>
            <a:spLocks noGrp="1"/>
          </p:cNvSpPr>
          <p:nvPr>
            <p:ph type="body" idx="1"/>
          </p:nvPr>
        </p:nvSpPr>
        <p:spPr>
          <a:xfrm>
            <a:off x="457200" y="1152525"/>
            <a:ext cx="8229600" cy="4973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" name="Прямоугольник 6"/>
          <p:cNvSpPr/>
          <p:nvPr/>
        </p:nvSpPr>
        <p:spPr>
          <a:xfrm>
            <a:off x="0" y="-1"/>
            <a:ext cx="152400" cy="588965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" name="Line 5"/>
          <p:cNvSpPr/>
          <p:nvPr/>
        </p:nvSpPr>
        <p:spPr>
          <a:xfrm>
            <a:off x="436827" y="645036"/>
            <a:ext cx="8303136" cy="1"/>
          </a:xfrm>
          <a:prstGeom prst="line">
            <a:avLst/>
          </a:prstGeom>
          <a:ln w="50800">
            <a:solidFill>
              <a:srgbClr val="D9D9D9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" name="Номер слайда"/>
          <p:cNvSpPr>
            <a:spLocks noGrp="1"/>
          </p:cNvSpPr>
          <p:nvPr>
            <p:ph type="sldNum" sz="quarter" idx="2"/>
          </p:nvPr>
        </p:nvSpPr>
        <p:spPr>
          <a:xfrm>
            <a:off x="8841918" y="6534150"/>
            <a:ext cx="263983" cy="269240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 algn="r">
              <a:defRPr sz="1200">
                <a:solidFill>
                  <a:srgbClr val="80808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6" r:id="rId27"/>
    <p:sldLayoutId id="2147483677" r:id="rId28"/>
    <p:sldLayoutId id="2147483678" r:id="rId29"/>
    <p:sldLayoutId id="2147483679" r:id="rId30"/>
    <p:sldLayoutId id="2147483680" r:id="rId31"/>
    <p:sldLayoutId id="2147483681" r:id="rId32"/>
    <p:sldLayoutId id="2147483682" r:id="rId33"/>
    <p:sldLayoutId id="2147483683" r:id="rId34"/>
    <p:sldLayoutId id="2147483684" r:id="rId35"/>
    <p:sldLayoutId id="2147483685" r:id="rId36"/>
    <p:sldLayoutId id="2147483686" r:id="rId37"/>
    <p:sldLayoutId id="2147483687" r:id="rId38"/>
    <p:sldLayoutId id="2147483688" r:id="rId39"/>
    <p:sldLayoutId id="2147483689" r:id="rId40"/>
    <p:sldLayoutId id="2147483690" r:id="rId41"/>
    <p:sldLayoutId id="2147483691" r:id="rId42"/>
    <p:sldLayoutId id="2147483692" r:id="rId43"/>
    <p:sldLayoutId id="2147483693" r:id="rId44"/>
    <p:sldLayoutId id="2147483694" r:id="rId45"/>
    <p:sldLayoutId id="2147483695" r:id="rId46"/>
    <p:sldLayoutId id="2147483696" r:id="rId47"/>
    <p:sldLayoutId id="2147483697" r:id="rId48"/>
    <p:sldLayoutId id="2147483698" r:id="rId49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rgbClr val="46566D"/>
          </a:solidFill>
          <a:uFillTx/>
          <a:latin typeface="Trebuchet MS"/>
          <a:ea typeface="Trebuchet MS"/>
          <a:cs typeface="Trebuchet MS"/>
          <a:sym typeface="Trebuchet MS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rgbClr val="46566D"/>
          </a:solidFill>
          <a:uFillTx/>
          <a:latin typeface="Trebuchet MS"/>
          <a:ea typeface="Trebuchet MS"/>
          <a:cs typeface="Trebuchet MS"/>
          <a:sym typeface="Trebuchet MS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rgbClr val="46566D"/>
          </a:solidFill>
          <a:uFillTx/>
          <a:latin typeface="Trebuchet MS"/>
          <a:ea typeface="Trebuchet MS"/>
          <a:cs typeface="Trebuchet MS"/>
          <a:sym typeface="Trebuchet MS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rgbClr val="46566D"/>
          </a:solidFill>
          <a:uFillTx/>
          <a:latin typeface="Trebuchet MS"/>
          <a:ea typeface="Trebuchet MS"/>
          <a:cs typeface="Trebuchet MS"/>
          <a:sym typeface="Trebuchet MS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rgbClr val="46566D"/>
          </a:solidFill>
          <a:uFillTx/>
          <a:latin typeface="Trebuchet MS"/>
          <a:ea typeface="Trebuchet MS"/>
          <a:cs typeface="Trebuchet MS"/>
          <a:sym typeface="Trebuchet MS"/>
        </a:defRPr>
      </a:lvl5pPr>
      <a:lvl6pPr marL="0" marR="0" indent="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rgbClr val="46566D"/>
          </a:solidFill>
          <a:uFillTx/>
          <a:latin typeface="Trebuchet MS"/>
          <a:ea typeface="Trebuchet MS"/>
          <a:cs typeface="Trebuchet MS"/>
          <a:sym typeface="Trebuchet MS"/>
        </a:defRPr>
      </a:lvl6pPr>
      <a:lvl7pPr marL="0" marR="0" indent="914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rgbClr val="46566D"/>
          </a:solidFill>
          <a:uFillTx/>
          <a:latin typeface="Trebuchet MS"/>
          <a:ea typeface="Trebuchet MS"/>
          <a:cs typeface="Trebuchet MS"/>
          <a:sym typeface="Trebuchet MS"/>
        </a:defRPr>
      </a:lvl7pPr>
      <a:lvl8pPr marL="0" marR="0" indent="1371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rgbClr val="46566D"/>
          </a:solidFill>
          <a:uFillTx/>
          <a:latin typeface="Trebuchet MS"/>
          <a:ea typeface="Trebuchet MS"/>
          <a:cs typeface="Trebuchet MS"/>
          <a:sym typeface="Trebuchet MS"/>
        </a:defRPr>
      </a:lvl8pPr>
      <a:lvl9pPr marL="0" marR="0" indent="1828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rgbClr val="46566D"/>
          </a:solidFill>
          <a:uFillTx/>
          <a:latin typeface="Trebuchet MS"/>
          <a:ea typeface="Trebuchet MS"/>
          <a:cs typeface="Trebuchet MS"/>
          <a:sym typeface="Trebuchet MS"/>
        </a:defRPr>
      </a:lvl9pPr>
    </p:titleStyle>
    <p:body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rgbClr val="000000"/>
          </a:solidFill>
          <a:uFillTx/>
          <a:latin typeface="Cambria"/>
          <a:ea typeface="Cambria"/>
          <a:cs typeface="Cambria"/>
          <a:sym typeface="Cambria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rgbClr val="000000"/>
          </a:solidFill>
          <a:uFillTx/>
          <a:latin typeface="Cambria"/>
          <a:ea typeface="Cambria"/>
          <a:cs typeface="Cambria"/>
          <a:sym typeface="Cambria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rgbClr val="000000"/>
          </a:solidFill>
          <a:uFillTx/>
          <a:latin typeface="Cambria"/>
          <a:ea typeface="Cambria"/>
          <a:cs typeface="Cambria"/>
          <a:sym typeface="Cambria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rgbClr val="000000"/>
          </a:solidFill>
          <a:uFillTx/>
          <a:latin typeface="Cambria"/>
          <a:ea typeface="Cambria"/>
          <a:cs typeface="Cambria"/>
          <a:sym typeface="Cambria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rgbClr val="000000"/>
          </a:solidFill>
          <a:uFillTx/>
          <a:latin typeface="Cambria"/>
          <a:ea typeface="Cambria"/>
          <a:cs typeface="Cambria"/>
          <a:sym typeface="Cambria"/>
        </a:defRPr>
      </a:lvl5pPr>
      <a:lvl6pPr marL="2468879" marR="0" indent="-182879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Tx/>
        <a:buChar char="»"/>
        <a:tabLst/>
        <a:defRPr sz="1600" b="0" i="0" u="none" strike="noStrike" cap="none" spc="0" baseline="0">
          <a:ln>
            <a:noFill/>
          </a:ln>
          <a:solidFill>
            <a:srgbClr val="000000"/>
          </a:solidFill>
          <a:uFillTx/>
          <a:latin typeface="Cambria"/>
          <a:ea typeface="Cambria"/>
          <a:cs typeface="Cambria"/>
          <a:sym typeface="Cambria"/>
        </a:defRPr>
      </a:lvl6pPr>
      <a:lvl7pPr marL="2926079" marR="0" indent="-182879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Tx/>
        <a:buChar char="»"/>
        <a:tabLst/>
        <a:defRPr sz="1600" b="0" i="0" u="none" strike="noStrike" cap="none" spc="0" baseline="0">
          <a:ln>
            <a:noFill/>
          </a:ln>
          <a:solidFill>
            <a:srgbClr val="000000"/>
          </a:solidFill>
          <a:uFillTx/>
          <a:latin typeface="Cambria"/>
          <a:ea typeface="Cambria"/>
          <a:cs typeface="Cambria"/>
          <a:sym typeface="Cambria"/>
        </a:defRPr>
      </a:lvl7pPr>
      <a:lvl8pPr marL="3383279" marR="0" indent="-182879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Tx/>
        <a:buChar char="»"/>
        <a:tabLst/>
        <a:defRPr sz="1600" b="0" i="0" u="none" strike="noStrike" cap="none" spc="0" baseline="0">
          <a:ln>
            <a:noFill/>
          </a:ln>
          <a:solidFill>
            <a:srgbClr val="000000"/>
          </a:solidFill>
          <a:uFillTx/>
          <a:latin typeface="Cambria"/>
          <a:ea typeface="Cambria"/>
          <a:cs typeface="Cambria"/>
          <a:sym typeface="Cambria"/>
        </a:defRPr>
      </a:lvl8pPr>
      <a:lvl9pPr marL="3840479" marR="0" indent="-182879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Tx/>
        <a:buChar char="»"/>
        <a:tabLst/>
        <a:defRPr sz="1600" b="0" i="0" u="none" strike="noStrike" cap="none" spc="0" baseline="0">
          <a:ln>
            <a:noFill/>
          </a:ln>
          <a:solidFill>
            <a:srgbClr val="000000"/>
          </a:solidFill>
          <a:uFillTx/>
          <a:latin typeface="Cambria"/>
          <a:ea typeface="Cambria"/>
          <a:cs typeface="Cambria"/>
          <a:sym typeface="Cambria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10" Type="http://schemas.openxmlformats.org/officeDocument/2006/relationships/image" Target="../media/image70.png"/><Relationship Id="rId4" Type="http://schemas.openxmlformats.org/officeDocument/2006/relationships/image" Target="../media/image64.jpeg"/><Relationship Id="rId9" Type="http://schemas.openxmlformats.org/officeDocument/2006/relationships/image" Target="../media/image6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0.jpe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8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92.png"/><Relationship Id="rId11" Type="http://schemas.openxmlformats.org/officeDocument/2006/relationships/image" Target="../media/image97.png"/><Relationship Id="rId5" Type="http://schemas.openxmlformats.org/officeDocument/2006/relationships/image" Target="../media/image91.png"/><Relationship Id="rId10" Type="http://schemas.openxmlformats.org/officeDocument/2006/relationships/image" Target="../media/image96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jpeg"/><Relationship Id="rId9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6.gif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8.png"/><Relationship Id="rId11" Type="http://schemas.openxmlformats.org/officeDocument/2006/relationships/image" Target="../media/image42.jpeg"/><Relationship Id="rId5" Type="http://schemas.openxmlformats.org/officeDocument/2006/relationships/image" Target="../media/image37.png"/><Relationship Id="rId10" Type="http://schemas.openxmlformats.org/officeDocument/2006/relationships/image" Target="../media/image41.jpeg"/><Relationship Id="rId4" Type="http://schemas.openxmlformats.org/officeDocument/2006/relationships/image" Target="../media/image20.jpeg"/><Relationship Id="rId9" Type="http://schemas.openxmlformats.org/officeDocument/2006/relationships/image" Target="../media/image4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47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Заголовок 1"/>
          <p:cNvSpPr>
            <a:spLocks noGrp="1"/>
          </p:cNvSpPr>
          <p:nvPr>
            <p:ph type="title"/>
          </p:nvPr>
        </p:nvSpPr>
        <p:spPr>
          <a:xfrm>
            <a:off x="0" y="1991327"/>
            <a:ext cx="9144000" cy="3423038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defTabSz="905255">
              <a:defRPr sz="4356">
                <a:solidFill>
                  <a:srgbClr val="002060"/>
                </a:solidFill>
              </a:defRPr>
            </a:pPr>
            <a:r>
              <a:rPr lang="ru-RU" sz="3800" dirty="0" smtClean="0"/>
              <a:t>Использование</a:t>
            </a:r>
            <a:r>
              <a:rPr sz="3800" dirty="0" smtClean="0"/>
              <a:t> </a:t>
            </a:r>
            <a:r>
              <a:rPr sz="3800" dirty="0"/>
              <a:t/>
            </a:r>
            <a:br>
              <a:rPr sz="3800" dirty="0"/>
            </a:br>
            <a:r>
              <a:rPr sz="3800" dirty="0"/>
              <a:t>информационных технологий</a:t>
            </a:r>
            <a:br>
              <a:rPr sz="3800" dirty="0"/>
            </a:br>
            <a:r>
              <a:rPr sz="3800" dirty="0"/>
              <a:t> в системе здравоохранения.</a:t>
            </a:r>
            <a:br>
              <a:rPr sz="3800" dirty="0"/>
            </a:br>
            <a:r>
              <a:rPr sz="3800" dirty="0">
                <a:solidFill>
                  <a:srgbClr val="00B050"/>
                </a:solidFill>
              </a:rPr>
              <a:t>ОПЫТ КИРОВСКОЙ ОБЛАСТИ</a:t>
            </a:r>
            <a:r>
              <a:rPr sz="38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598" name="Прямоугольник 3"/>
          <p:cNvSpPr/>
          <p:nvPr/>
        </p:nvSpPr>
        <p:spPr>
          <a:xfrm>
            <a:off x="3943350" y="857250"/>
            <a:ext cx="4972050" cy="46984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Gill Sans MT"/>
                <a:ea typeface="Gill Sans MT"/>
                <a:cs typeface="Gill Sans MT"/>
                <a:sym typeface="Gill Sans MT"/>
              </a:defRPr>
            </a:pPr>
            <a:endParaRPr/>
          </a:p>
        </p:txBody>
      </p:sp>
      <p:sp>
        <p:nvSpPr>
          <p:cNvPr id="599" name="Заголовок 1"/>
          <p:cNvSpPr/>
          <p:nvPr/>
        </p:nvSpPr>
        <p:spPr>
          <a:xfrm>
            <a:off x="482812" y="323967"/>
            <a:ext cx="2674961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algn="ctr">
              <a:defRPr sz="1200" b="1">
                <a:solidFill>
                  <a:srgbClr val="C00000"/>
                </a:solidFill>
                <a:latin typeface="Bookman Old Style"/>
                <a:ea typeface="Bookman Old Style"/>
                <a:cs typeface="Bookman Old Style"/>
                <a:sym typeface="Bookman Old Style"/>
              </a:defRPr>
            </a:pPr>
            <a:r>
              <a:rPr dirty="0" err="1"/>
              <a:t>Правительство</a:t>
            </a:r>
            <a:r>
              <a:rPr dirty="0"/>
              <a:t/>
            </a:r>
            <a:br>
              <a:rPr dirty="0"/>
            </a:br>
            <a:r>
              <a:rPr dirty="0" err="1"/>
              <a:t>Кировской</a:t>
            </a:r>
            <a:r>
              <a:rPr dirty="0"/>
              <a:t> </a:t>
            </a:r>
            <a:r>
              <a:rPr dirty="0" err="1"/>
              <a:t>области</a:t>
            </a:r>
            <a:endParaRPr dirty="0"/>
          </a:p>
        </p:txBody>
      </p:sp>
      <p:sp>
        <p:nvSpPr>
          <p:cNvPr id="600" name="Прямоугольник 2"/>
          <p:cNvSpPr/>
          <p:nvPr/>
        </p:nvSpPr>
        <p:spPr>
          <a:xfrm>
            <a:off x="1820291" y="5680893"/>
            <a:ext cx="7215769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r">
              <a:defRPr b="1">
                <a:solidFill>
                  <a:srgbClr val="002060"/>
                </a:solidFill>
                <a:latin typeface="Bookman Old Style"/>
                <a:ea typeface="Bookman Old Style"/>
                <a:cs typeface="Bookman Old Style"/>
                <a:sym typeface="Bookman Old Style"/>
              </a:defRPr>
            </a:pPr>
            <a:r>
              <a:rPr dirty="0" err="1" smtClean="0"/>
              <a:t>И.о</a:t>
            </a:r>
            <a:r>
              <a:rPr dirty="0"/>
              <a:t>.  </a:t>
            </a:r>
            <a:r>
              <a:rPr dirty="0" err="1"/>
              <a:t>заместителя</a:t>
            </a:r>
            <a:r>
              <a:rPr dirty="0"/>
              <a:t> </a:t>
            </a:r>
            <a:r>
              <a:rPr dirty="0" err="1"/>
              <a:t>Председателя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algn="r">
              <a:defRPr b="1">
                <a:solidFill>
                  <a:srgbClr val="002060"/>
                </a:solidFill>
                <a:latin typeface="Bookman Old Style"/>
                <a:ea typeface="Bookman Old Style"/>
                <a:cs typeface="Bookman Old Style"/>
                <a:sym typeface="Bookman Old Style"/>
              </a:defRPr>
            </a:pPr>
            <a:r>
              <a:rPr dirty="0"/>
              <a:t> </a:t>
            </a:r>
            <a:r>
              <a:rPr dirty="0" err="1"/>
              <a:t>Правительства</a:t>
            </a:r>
            <a:r>
              <a:rPr dirty="0"/>
              <a:t> </a:t>
            </a:r>
            <a:r>
              <a:rPr dirty="0" err="1"/>
              <a:t>Кировской</a:t>
            </a:r>
            <a:r>
              <a:rPr dirty="0"/>
              <a:t> </a:t>
            </a:r>
            <a:r>
              <a:rPr dirty="0" err="1"/>
              <a:t>области</a:t>
            </a:r>
            <a:r>
              <a:rPr dirty="0"/>
              <a:t/>
            </a:r>
            <a:br>
              <a:rPr dirty="0"/>
            </a:br>
            <a:r>
              <a:rPr dirty="0"/>
              <a:t>Д.А. Курдюмов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Прямоугольник 4"/>
          <p:cNvSpPr/>
          <p:nvPr/>
        </p:nvSpPr>
        <p:spPr>
          <a:xfrm>
            <a:off x="2840182" y="375800"/>
            <a:ext cx="6303818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ts val="2400"/>
              </a:lnSpc>
              <a:defRPr sz="2000" b="1">
                <a:solidFill>
                  <a:srgbClr val="46566D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dirty="0" err="1">
                <a:latin typeface="Cambria" panose="02040503050406030204" pitchFamily="18" charset="0"/>
              </a:rPr>
              <a:t>Электронная</a:t>
            </a:r>
            <a:r>
              <a:rPr dirty="0">
                <a:latin typeface="Cambria" panose="02040503050406030204" pitchFamily="18" charset="0"/>
              </a:rPr>
              <a:t> </a:t>
            </a:r>
            <a:r>
              <a:rPr dirty="0" err="1">
                <a:latin typeface="Cambria" panose="02040503050406030204" pitchFamily="18" charset="0"/>
              </a:rPr>
              <a:t>медицинская</a:t>
            </a:r>
            <a:r>
              <a:rPr dirty="0">
                <a:latin typeface="Cambria" panose="02040503050406030204" pitchFamily="18" charset="0"/>
              </a:rPr>
              <a:t> </a:t>
            </a:r>
            <a:r>
              <a:rPr dirty="0" err="1">
                <a:latin typeface="Cambria" panose="02040503050406030204" pitchFamily="18" charset="0"/>
              </a:rPr>
              <a:t>карта</a:t>
            </a:r>
            <a:r>
              <a:rPr dirty="0">
                <a:latin typeface="Cambria" panose="02040503050406030204" pitchFamily="18" charset="0"/>
              </a:rPr>
              <a:t> </a:t>
            </a:r>
            <a:r>
              <a:rPr dirty="0" err="1">
                <a:latin typeface="Cambria" panose="02040503050406030204" pitchFamily="18" charset="0"/>
              </a:rPr>
              <a:t>поликлиники</a:t>
            </a:r>
            <a:endParaRPr dirty="0">
              <a:latin typeface="Cambria" panose="02040503050406030204" pitchFamily="18" charset="0"/>
            </a:endParaRPr>
          </a:p>
        </p:txBody>
      </p:sp>
      <p:pic>
        <p:nvPicPr>
          <p:cNvPr id="957" name="Рисунок 6" descr="Рисунок 6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98283" y="783967"/>
            <a:ext cx="8610439" cy="5765113"/>
          </a:xfrm>
          <a:prstGeom prst="rect">
            <a:avLst/>
          </a:prstGeom>
          <a:ln w="12700">
            <a:miter lim="400000"/>
          </a:ln>
        </p:spPr>
      </p:pic>
      <p:pic>
        <p:nvPicPr>
          <p:cNvPr id="958" name="Рисунок 7" descr="Рисунок 7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2964869" y="3555312"/>
            <a:ext cx="5943608" cy="3190547"/>
          </a:xfrm>
          <a:prstGeom prst="rect">
            <a:avLst/>
          </a:prstGeom>
          <a:ln w="12700">
            <a:miter lim="400000"/>
          </a:ln>
          <a:effectLst>
            <a:outerShdw blurRad="177800" rotWithShape="0">
              <a:srgbClr val="000000">
                <a:alpha val="46000"/>
              </a:srgbClr>
            </a:outerShdw>
          </a:effectLst>
        </p:spPr>
      </p:pic>
      <p:sp>
        <p:nvSpPr>
          <p:cNvPr id="959" name="Прямоугольник 1"/>
          <p:cNvSpPr/>
          <p:nvPr/>
        </p:nvSpPr>
        <p:spPr>
          <a:xfrm>
            <a:off x="3595258" y="2599981"/>
            <a:ext cx="1750581" cy="143220"/>
          </a:xfrm>
          <a:prstGeom prst="rect">
            <a:avLst/>
          </a:prstGeom>
          <a:solidFill>
            <a:srgbClr val="A6A6A6"/>
          </a:solidFill>
          <a:ln w="25400">
            <a:solidFill>
              <a:srgbClr val="356687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60" name="Прямоугольник 8"/>
          <p:cNvSpPr/>
          <p:nvPr/>
        </p:nvSpPr>
        <p:spPr>
          <a:xfrm>
            <a:off x="3787921" y="3555312"/>
            <a:ext cx="1750581" cy="111212"/>
          </a:xfrm>
          <a:prstGeom prst="rect">
            <a:avLst/>
          </a:prstGeom>
          <a:solidFill>
            <a:srgbClr val="A6A6A6"/>
          </a:solidFill>
          <a:ln w="25400">
            <a:solidFill>
              <a:srgbClr val="356687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964" name="Picture 2" descr="Picture 2"/>
          <p:cNvPicPr>
            <a:picLocks noChangeAspect="1"/>
          </p:cNvPicPr>
          <p:nvPr/>
        </p:nvPicPr>
        <p:blipFill>
          <a:blip r:embed="rId4" cstate="print">
            <a:extLst/>
          </a:blip>
          <a:srcRect l="11423"/>
          <a:stretch>
            <a:fillRect/>
          </a:stretch>
        </p:blipFill>
        <p:spPr>
          <a:xfrm>
            <a:off x="6800192" y="5105400"/>
            <a:ext cx="2343809" cy="1752600"/>
          </a:xfrm>
          <a:prstGeom prst="rect">
            <a:avLst/>
          </a:prstGeom>
          <a:ln w="12700">
            <a:miter lim="400000"/>
          </a:ln>
          <a:effectLst>
            <a:outerShdw blurRad="50800" dist="38100" rotWithShape="0">
              <a:srgbClr val="000000">
                <a:alpha val="4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352" y="783967"/>
            <a:ext cx="6745649" cy="4231064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1066800" y="1576052"/>
            <a:ext cx="6535246" cy="4197021"/>
            <a:chOff x="1066800" y="1576052"/>
            <a:chExt cx="6535246" cy="4197021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800" y="1576052"/>
              <a:ext cx="6535246" cy="4197021"/>
            </a:xfrm>
            <a:prstGeom prst="rect">
              <a:avLst/>
            </a:prstGeom>
          </p:spPr>
        </p:pic>
        <p:sp>
          <p:nvSpPr>
            <p:cNvPr id="2" name="Прямоугольник 1"/>
            <p:cNvSpPr/>
            <p:nvPr/>
          </p:nvSpPr>
          <p:spPr>
            <a:xfrm>
              <a:off x="3283889" y="3093057"/>
              <a:ext cx="1367624" cy="7951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25400" cap="flat">
              <a:solidFill>
                <a:schemeClr val="accent1">
                  <a:lumMod val="75000"/>
                </a:schemeClr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87" y="2582345"/>
            <a:ext cx="6587201" cy="4118000"/>
          </a:xfrm>
          <a:prstGeom prst="rect">
            <a:avLst/>
          </a:prstGeom>
        </p:spPr>
      </p:pic>
      <p:grpSp>
        <p:nvGrpSpPr>
          <p:cNvPr id="16" name="Скругленный прямоугольник 5"/>
          <p:cNvGrpSpPr/>
          <p:nvPr/>
        </p:nvGrpSpPr>
        <p:grpSpPr>
          <a:xfrm>
            <a:off x="2971800" y="-25494"/>
            <a:ext cx="6172201" cy="400108"/>
            <a:chOff x="0" y="-13678"/>
            <a:chExt cx="6172200" cy="400106"/>
          </a:xfrm>
        </p:grpSpPr>
        <p:sp>
          <p:nvSpPr>
            <p:cNvPr id="17" name="Прямоугольник с закругленными углами"/>
            <p:cNvSpPr/>
            <p:nvPr/>
          </p:nvSpPr>
          <p:spPr>
            <a:xfrm>
              <a:off x="0" y="11815"/>
              <a:ext cx="6172200" cy="349120"/>
            </a:xfrm>
            <a:prstGeom prst="roundRect">
              <a:avLst>
                <a:gd name="adj" fmla="val 11729"/>
              </a:avLst>
            </a:prstGeom>
            <a:solidFill>
              <a:srgbClr val="0067B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8" name="II.  Электронная медицинская карта (ЭМК) в МО"/>
            <p:cNvSpPr/>
            <p:nvPr/>
          </p:nvSpPr>
          <p:spPr>
            <a:xfrm>
              <a:off x="11992" y="-13678"/>
              <a:ext cx="6148216" cy="4001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>
                <a:defRPr sz="2000" b="1">
                  <a:solidFill>
                    <a:srgbClr val="FFFFFF"/>
                  </a:solidFill>
                </a:defRPr>
              </a:pPr>
              <a:r>
                <a:rPr dirty="0"/>
                <a:t> </a:t>
              </a:r>
              <a:r>
                <a:rPr dirty="0" smtClean="0">
                  <a:latin typeface="Trebuchet MS" panose="020B0603020202020204" pitchFamily="34" charset="0"/>
                </a:rPr>
                <a:t>II</a:t>
              </a:r>
              <a:r>
                <a:rPr lang="en-US" dirty="0" smtClean="0">
                  <a:latin typeface="Trebuchet MS" panose="020B0603020202020204" pitchFamily="34" charset="0"/>
                </a:rPr>
                <a:t>I</a:t>
              </a:r>
              <a:r>
                <a:rPr dirty="0" smtClean="0">
                  <a:latin typeface="Trebuchet MS" panose="020B0603020202020204" pitchFamily="34" charset="0"/>
                </a:rPr>
                <a:t>.  </a:t>
              </a:r>
              <a:r>
                <a:rPr dirty="0" err="1">
                  <a:latin typeface="Trebuchet MS" panose="020B0603020202020204" pitchFamily="34" charset="0"/>
                </a:rPr>
                <a:t>Электронная</a:t>
              </a:r>
              <a:r>
                <a:rPr dirty="0">
                  <a:latin typeface="Trebuchet MS" panose="020B0603020202020204" pitchFamily="34" charset="0"/>
                </a:rPr>
                <a:t> </a:t>
              </a:r>
              <a:r>
                <a:rPr dirty="0" err="1">
                  <a:latin typeface="Trebuchet MS" panose="020B0603020202020204" pitchFamily="34" charset="0"/>
                </a:rPr>
                <a:t>медицинская</a:t>
              </a:r>
              <a:r>
                <a:rPr dirty="0">
                  <a:latin typeface="Trebuchet MS" panose="020B0603020202020204" pitchFamily="34" charset="0"/>
                </a:rPr>
                <a:t> </a:t>
              </a:r>
              <a:r>
                <a:rPr dirty="0" err="1">
                  <a:latin typeface="Trebuchet MS" panose="020B0603020202020204" pitchFamily="34" charset="0"/>
                </a:rPr>
                <a:t>карта</a:t>
              </a:r>
              <a:r>
                <a:rPr dirty="0">
                  <a:latin typeface="Trebuchet MS" panose="020B0603020202020204" pitchFamily="34" charset="0"/>
                </a:rPr>
                <a:t> (ЭМК) в МО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5" name="Объект 4" descr="Объект 4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518544" y="1479998"/>
            <a:ext cx="8229600" cy="4914900"/>
          </a:xfrm>
          <a:prstGeom prst="rect">
            <a:avLst/>
          </a:prstGeom>
          <a:ln w="12700">
            <a:miter lim="400000"/>
          </a:ln>
          <a:effectLst>
            <a:outerShdw blurRad="177800" rotWithShape="0">
              <a:srgbClr val="000000">
                <a:alpha val="19000"/>
              </a:srgbClr>
            </a:outerShdw>
          </a:effectLst>
        </p:spPr>
      </p:pic>
      <p:sp>
        <p:nvSpPr>
          <p:cNvPr id="976" name="Прямоугольник 1"/>
          <p:cNvSpPr/>
          <p:nvPr/>
        </p:nvSpPr>
        <p:spPr>
          <a:xfrm>
            <a:off x="780482" y="880557"/>
            <a:ext cx="8525934" cy="61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>
                <a:solidFill>
                  <a:srgbClr val="002060"/>
                </a:solidFill>
                <a:latin typeface="Bookman Old Style"/>
                <a:ea typeface="Bookman Old Style"/>
                <a:cs typeface="Bookman Old Style"/>
                <a:sym typeface="Bookman Old Style"/>
              </a:defRPr>
            </a:pPr>
            <a:r>
              <a:rPr dirty="0" err="1">
                <a:latin typeface="Trebuchet MS" panose="020B0603020202020204" pitchFamily="34" charset="0"/>
              </a:rPr>
              <a:t>Выписка</a:t>
            </a:r>
            <a:r>
              <a:rPr dirty="0">
                <a:latin typeface="Trebuchet MS" panose="020B0603020202020204" pitchFamily="34" charset="0"/>
              </a:rPr>
              <a:t> </a:t>
            </a:r>
            <a:r>
              <a:rPr dirty="0" err="1">
                <a:latin typeface="Trebuchet MS" panose="020B0603020202020204" pitchFamily="34" charset="0"/>
              </a:rPr>
              <a:t>рецептов</a:t>
            </a:r>
            <a:r>
              <a:rPr dirty="0">
                <a:latin typeface="Trebuchet MS" panose="020B0603020202020204" pitchFamily="34" charset="0"/>
              </a:rPr>
              <a:t> </a:t>
            </a:r>
            <a:r>
              <a:rPr dirty="0" err="1">
                <a:latin typeface="Trebuchet MS" panose="020B0603020202020204" pitchFamily="34" charset="0"/>
              </a:rPr>
              <a:t>участковым</a:t>
            </a:r>
            <a:r>
              <a:rPr dirty="0">
                <a:latin typeface="Trebuchet MS" panose="020B0603020202020204" pitchFamily="34" charset="0"/>
              </a:rPr>
              <a:t> </a:t>
            </a:r>
            <a:r>
              <a:rPr dirty="0" err="1">
                <a:latin typeface="Trebuchet MS" panose="020B0603020202020204" pitchFamily="34" charset="0"/>
              </a:rPr>
              <a:t>врачом</a:t>
            </a:r>
            <a:r>
              <a:rPr dirty="0">
                <a:latin typeface="Trebuchet MS" panose="020B0603020202020204" pitchFamily="34" charset="0"/>
              </a:rPr>
              <a:t> в  МИС</a:t>
            </a:r>
            <a:br>
              <a:rPr dirty="0">
                <a:latin typeface="Trebuchet MS" panose="020B0603020202020204" pitchFamily="34" charset="0"/>
              </a:rPr>
            </a:br>
            <a:r>
              <a:rPr sz="1600" dirty="0">
                <a:latin typeface="Trebuchet MS" panose="020B0603020202020204" pitchFamily="34" charset="0"/>
              </a:rPr>
              <a:t>(</a:t>
            </a:r>
            <a:r>
              <a:rPr sz="1600" dirty="0" err="1">
                <a:latin typeface="Trebuchet MS" panose="020B0603020202020204" pitchFamily="34" charset="0"/>
              </a:rPr>
              <a:t>около</a:t>
            </a:r>
            <a:r>
              <a:rPr sz="1600" dirty="0">
                <a:latin typeface="Trebuchet MS" panose="020B0603020202020204" pitchFamily="34" charset="0"/>
              </a:rPr>
              <a:t> 2 </a:t>
            </a:r>
            <a:r>
              <a:rPr sz="1600" dirty="0" err="1">
                <a:latin typeface="Trebuchet MS" panose="020B0603020202020204" pitchFamily="34" charset="0"/>
              </a:rPr>
              <a:t>тыс</a:t>
            </a:r>
            <a:r>
              <a:rPr sz="1600" dirty="0">
                <a:latin typeface="Trebuchet MS" panose="020B0603020202020204" pitchFamily="34" charset="0"/>
              </a:rPr>
              <a:t>. </a:t>
            </a:r>
            <a:r>
              <a:rPr sz="1600" dirty="0" err="1">
                <a:latin typeface="Trebuchet MS" panose="020B0603020202020204" pitchFamily="34" charset="0"/>
              </a:rPr>
              <a:t>пунктов</a:t>
            </a:r>
            <a:r>
              <a:rPr sz="1600" dirty="0">
                <a:latin typeface="Trebuchet MS" panose="020B0603020202020204" pitchFamily="34" charset="0"/>
              </a:rPr>
              <a:t> </a:t>
            </a:r>
            <a:r>
              <a:rPr sz="1600" dirty="0" err="1">
                <a:latin typeface="Trebuchet MS" panose="020B0603020202020204" pitchFamily="34" charset="0"/>
              </a:rPr>
              <a:t>выписки</a:t>
            </a:r>
            <a:r>
              <a:rPr sz="1600" dirty="0">
                <a:latin typeface="Trebuchet MS" panose="020B0603020202020204" pitchFamily="34" charset="0"/>
              </a:rPr>
              <a:t>)</a:t>
            </a:r>
          </a:p>
        </p:txBody>
      </p:sp>
      <p:sp>
        <p:nvSpPr>
          <p:cNvPr id="977" name="Прямоугольник 7"/>
          <p:cNvSpPr/>
          <p:nvPr/>
        </p:nvSpPr>
        <p:spPr>
          <a:xfrm>
            <a:off x="2964873" y="490860"/>
            <a:ext cx="6179127" cy="391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ts val="2400"/>
              </a:lnSpc>
              <a:defRPr sz="2000" b="1">
                <a:solidFill>
                  <a:srgbClr val="46566D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dirty="0" err="1"/>
              <a:t>Электронная</a:t>
            </a:r>
            <a:r>
              <a:rPr dirty="0"/>
              <a:t> </a:t>
            </a:r>
            <a:r>
              <a:rPr dirty="0" err="1"/>
              <a:t>медицинская</a:t>
            </a:r>
            <a:r>
              <a:rPr dirty="0"/>
              <a:t> </a:t>
            </a:r>
            <a:r>
              <a:rPr dirty="0" err="1"/>
              <a:t>карта</a:t>
            </a:r>
            <a:r>
              <a:rPr dirty="0"/>
              <a:t> </a:t>
            </a:r>
            <a:r>
              <a:rPr dirty="0" err="1"/>
              <a:t>поликлиники</a:t>
            </a:r>
            <a:endParaRPr dirty="0"/>
          </a:p>
        </p:txBody>
      </p:sp>
      <p:sp>
        <p:nvSpPr>
          <p:cNvPr id="981" name="Нашивка 8"/>
          <p:cNvSpPr/>
          <p:nvPr/>
        </p:nvSpPr>
        <p:spPr>
          <a:xfrm>
            <a:off x="518544" y="911318"/>
            <a:ext cx="314326" cy="314326"/>
          </a:xfrm>
          <a:prstGeom prst="chevron">
            <a:avLst>
              <a:gd name="adj" fmla="val 50000"/>
            </a:avLst>
          </a:prstGeom>
          <a:solidFill>
            <a:srgbClr val="9AD49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Gill Sans MT"/>
                <a:ea typeface="Gill Sans MT"/>
                <a:cs typeface="Gill Sans MT"/>
                <a:sym typeface="Gill Sans MT"/>
              </a:defRPr>
            </a:pPr>
            <a:endParaRPr/>
          </a:p>
        </p:txBody>
      </p:sp>
      <p:sp>
        <p:nvSpPr>
          <p:cNvPr id="4" name="Прямоугольник 3"/>
          <p:cNvSpPr/>
          <p:nvPr/>
        </p:nvSpPr>
        <p:spPr>
          <a:xfrm>
            <a:off x="1148316" y="2721935"/>
            <a:ext cx="2860158" cy="138223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>
            <a:solidFill>
              <a:schemeClr val="accent1">
                <a:lumMod val="75000"/>
              </a:schemeClr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31" y="1672773"/>
            <a:ext cx="7200900" cy="503510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84" y="1632398"/>
            <a:ext cx="7227695" cy="5225602"/>
          </a:xfrm>
          <a:prstGeom prst="rect">
            <a:avLst/>
          </a:prstGeom>
        </p:spPr>
      </p:pic>
      <p:grpSp>
        <p:nvGrpSpPr>
          <p:cNvPr id="12" name="Скругленный прямоугольник 5"/>
          <p:cNvGrpSpPr/>
          <p:nvPr/>
        </p:nvGrpSpPr>
        <p:grpSpPr>
          <a:xfrm>
            <a:off x="2971800" y="-25494"/>
            <a:ext cx="6172201" cy="400108"/>
            <a:chOff x="0" y="-13678"/>
            <a:chExt cx="6172200" cy="400106"/>
          </a:xfrm>
        </p:grpSpPr>
        <p:sp>
          <p:nvSpPr>
            <p:cNvPr id="13" name="Прямоугольник с закругленными углами"/>
            <p:cNvSpPr/>
            <p:nvPr/>
          </p:nvSpPr>
          <p:spPr>
            <a:xfrm>
              <a:off x="0" y="11815"/>
              <a:ext cx="6172200" cy="349120"/>
            </a:xfrm>
            <a:prstGeom prst="roundRect">
              <a:avLst>
                <a:gd name="adj" fmla="val 11729"/>
              </a:avLst>
            </a:prstGeom>
            <a:solidFill>
              <a:srgbClr val="0067B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" name="II.  Электронная медицинская карта (ЭМК) в МО"/>
            <p:cNvSpPr/>
            <p:nvPr/>
          </p:nvSpPr>
          <p:spPr>
            <a:xfrm>
              <a:off x="11992" y="-13678"/>
              <a:ext cx="6148216" cy="4001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>
                <a:defRPr sz="2000" b="1">
                  <a:solidFill>
                    <a:srgbClr val="FFFFFF"/>
                  </a:solidFill>
                </a:defRPr>
              </a:pPr>
              <a:r>
                <a:rPr dirty="0"/>
                <a:t> </a:t>
              </a:r>
              <a:r>
                <a:rPr dirty="0" smtClean="0">
                  <a:latin typeface="Trebuchet MS" panose="020B0603020202020204" pitchFamily="34" charset="0"/>
                </a:rPr>
                <a:t>II</a:t>
              </a:r>
              <a:r>
                <a:rPr lang="en-US" dirty="0" smtClean="0">
                  <a:latin typeface="Trebuchet MS" panose="020B0603020202020204" pitchFamily="34" charset="0"/>
                </a:rPr>
                <a:t>I</a:t>
              </a:r>
              <a:r>
                <a:rPr dirty="0" smtClean="0">
                  <a:latin typeface="Trebuchet MS" panose="020B0603020202020204" pitchFamily="34" charset="0"/>
                </a:rPr>
                <a:t>.  </a:t>
              </a:r>
              <a:r>
                <a:rPr dirty="0" err="1">
                  <a:latin typeface="Trebuchet MS" panose="020B0603020202020204" pitchFamily="34" charset="0"/>
                </a:rPr>
                <a:t>Электронная</a:t>
              </a:r>
              <a:r>
                <a:rPr dirty="0">
                  <a:latin typeface="Trebuchet MS" panose="020B0603020202020204" pitchFamily="34" charset="0"/>
                </a:rPr>
                <a:t> </a:t>
              </a:r>
              <a:r>
                <a:rPr dirty="0" err="1">
                  <a:latin typeface="Trebuchet MS" panose="020B0603020202020204" pitchFamily="34" charset="0"/>
                </a:rPr>
                <a:t>медицинская</a:t>
              </a:r>
              <a:r>
                <a:rPr dirty="0">
                  <a:latin typeface="Trebuchet MS" panose="020B0603020202020204" pitchFamily="34" charset="0"/>
                </a:rPr>
                <a:t> </a:t>
              </a:r>
              <a:r>
                <a:rPr dirty="0" err="1">
                  <a:latin typeface="Trebuchet MS" panose="020B0603020202020204" pitchFamily="34" charset="0"/>
                </a:rPr>
                <a:t>карта</a:t>
              </a:r>
              <a:r>
                <a:rPr dirty="0">
                  <a:latin typeface="Trebuchet MS" panose="020B0603020202020204" pitchFamily="34" charset="0"/>
                </a:rPr>
                <a:t> (ЭМК) в МО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310342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431800" y="1447818"/>
            <a:ext cx="7298267" cy="4334932"/>
            <a:chOff x="431800" y="1447818"/>
            <a:chExt cx="7298267" cy="4334932"/>
          </a:xfrm>
        </p:grpSpPr>
        <p:pic>
          <p:nvPicPr>
            <p:cNvPr id="966" name="Рисунок 4" descr="Рисунок 4"/>
            <p:cNvPicPr>
              <a:picLocks noChangeAspect="1"/>
            </p:cNvPicPr>
            <p:nvPr/>
          </p:nvPicPr>
          <p:blipFill>
            <a:blip r:embed="rId2" cstate="print">
              <a:extLst/>
            </a:blip>
            <a:stretch>
              <a:fillRect/>
            </a:stretch>
          </p:blipFill>
          <p:spPr>
            <a:xfrm>
              <a:off x="431800" y="1447818"/>
              <a:ext cx="7298267" cy="4334932"/>
            </a:xfrm>
            <a:prstGeom prst="rect">
              <a:avLst/>
            </a:prstGeom>
            <a:ln w="12700">
              <a:miter lim="400000"/>
            </a:ln>
            <a:effectLst>
              <a:outerShdw blurRad="63500" rotWithShape="0">
                <a:srgbClr val="000000">
                  <a:alpha val="24000"/>
                </a:srgbClr>
              </a:outerShdw>
            </a:effectLst>
          </p:spPr>
        </p:pic>
        <p:sp>
          <p:nvSpPr>
            <p:cNvPr id="2" name="Прямоугольник 1"/>
            <p:cNvSpPr/>
            <p:nvPr/>
          </p:nvSpPr>
          <p:spPr>
            <a:xfrm>
              <a:off x="2251494" y="2234242"/>
              <a:ext cx="1138687" cy="3536830"/>
            </a:xfrm>
            <a:prstGeom prst="rect">
              <a:avLst/>
            </a:prstGeom>
            <a:solidFill>
              <a:schemeClr val="bg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6133381" y="2225616"/>
              <a:ext cx="1138687" cy="3536830"/>
            </a:xfrm>
            <a:prstGeom prst="rect">
              <a:avLst/>
            </a:prstGeom>
            <a:solidFill>
              <a:schemeClr val="bg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2480575" y="3471885"/>
            <a:ext cx="6152516" cy="2949575"/>
            <a:chOff x="1470641" y="2543837"/>
            <a:chExt cx="6152516" cy="2949575"/>
          </a:xfrm>
        </p:grpSpPr>
        <p:pic>
          <p:nvPicPr>
            <p:cNvPr id="967" name="Рисунок 5" descr="Рисунок 5"/>
            <p:cNvPicPr>
              <a:picLocks noChangeAspect="1"/>
            </p:cNvPicPr>
            <p:nvPr/>
          </p:nvPicPr>
          <p:blipFill>
            <a:blip r:embed="rId3" cstate="print">
              <a:extLst/>
            </a:blip>
            <a:stretch>
              <a:fillRect/>
            </a:stretch>
          </p:blipFill>
          <p:spPr>
            <a:xfrm>
              <a:off x="1470641" y="2543837"/>
              <a:ext cx="6152516" cy="2949575"/>
            </a:xfrm>
            <a:prstGeom prst="rect">
              <a:avLst/>
            </a:prstGeom>
            <a:ln w="12700">
              <a:miter lim="400000"/>
            </a:ln>
            <a:effectLst>
              <a:outerShdw blurRad="63500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4" name="Прямоугольник 3"/>
            <p:cNvSpPr/>
            <p:nvPr/>
          </p:nvSpPr>
          <p:spPr>
            <a:xfrm>
              <a:off x="2400300" y="3415031"/>
              <a:ext cx="1016000" cy="4571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2387600" y="3624581"/>
              <a:ext cx="1016000" cy="4571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1816100" y="2881631"/>
              <a:ext cx="1809750" cy="5841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971" name="Прямоугольник 7"/>
          <p:cNvSpPr/>
          <p:nvPr/>
        </p:nvSpPr>
        <p:spPr>
          <a:xfrm>
            <a:off x="2971800" y="349121"/>
            <a:ext cx="6172200" cy="9771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lnSpc>
                <a:spcPts val="2300"/>
              </a:lnSpc>
              <a:defRPr sz="2000" b="1">
                <a:solidFill>
                  <a:srgbClr val="46566D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dirty="0">
                <a:latin typeface="Cambria" panose="02040503050406030204" pitchFamily="18" charset="0"/>
              </a:rPr>
              <a:t>Электронная </a:t>
            </a:r>
            <a:r>
              <a:rPr dirty="0" err="1">
                <a:latin typeface="Cambria" panose="02040503050406030204" pitchFamily="18" charset="0"/>
              </a:rPr>
              <a:t>медицинская</a:t>
            </a:r>
            <a:r>
              <a:rPr dirty="0">
                <a:latin typeface="Cambria" panose="02040503050406030204" pitchFamily="18" charset="0"/>
              </a:rPr>
              <a:t> </a:t>
            </a:r>
            <a:r>
              <a:rPr dirty="0" err="1">
                <a:latin typeface="Cambria" panose="02040503050406030204" pitchFamily="18" charset="0"/>
              </a:rPr>
              <a:t>карта</a:t>
            </a:r>
            <a:r>
              <a:rPr dirty="0">
                <a:latin typeface="Cambria" panose="02040503050406030204" pitchFamily="18" charset="0"/>
              </a:rPr>
              <a:t> </a:t>
            </a:r>
            <a:r>
              <a:rPr dirty="0" err="1" smtClean="0">
                <a:latin typeface="Cambria" panose="02040503050406030204" pitchFamily="18" charset="0"/>
              </a:rPr>
              <a:t>поликлиники</a:t>
            </a:r>
            <a:r>
              <a:rPr lang="ru-RU" dirty="0" smtClean="0">
                <a:latin typeface="Cambria" panose="02040503050406030204" pitchFamily="18" charset="0"/>
              </a:rPr>
              <a:t>:</a:t>
            </a:r>
            <a:r>
              <a:rPr dirty="0" smtClean="0">
                <a:latin typeface="Cambria" panose="02040503050406030204" pitchFamily="18" charset="0"/>
              </a:rPr>
              <a:t> </a:t>
            </a:r>
            <a:r>
              <a:rPr dirty="0" err="1" smtClean="0">
                <a:latin typeface="Cambria" panose="02040503050406030204" pitchFamily="18" charset="0"/>
              </a:rPr>
              <a:t>пример</a:t>
            </a:r>
            <a:r>
              <a:rPr dirty="0" smtClean="0">
                <a:latin typeface="Cambria" panose="02040503050406030204" pitchFamily="18" charset="0"/>
              </a:rPr>
              <a:t> </a:t>
            </a:r>
            <a:r>
              <a:rPr dirty="0">
                <a:latin typeface="Cambria" panose="02040503050406030204" pitchFamily="18" charset="0"/>
              </a:rPr>
              <a:t>«</a:t>
            </a:r>
            <a:r>
              <a:rPr dirty="0" err="1" smtClean="0">
                <a:latin typeface="Cambria" panose="02040503050406030204" pitchFamily="18" charset="0"/>
              </a:rPr>
              <a:t>сигнального</a:t>
            </a:r>
            <a:r>
              <a:rPr dirty="0" smtClean="0">
                <a:latin typeface="Cambria" panose="02040503050406030204" pitchFamily="18" charset="0"/>
              </a:rPr>
              <a:t> </a:t>
            </a:r>
            <a:r>
              <a:rPr dirty="0" err="1" smtClean="0">
                <a:latin typeface="Cambria" panose="02040503050406030204" pitchFamily="18" charset="0"/>
              </a:rPr>
              <a:t>листа</a:t>
            </a:r>
            <a:r>
              <a:rPr lang="ru-RU" dirty="0">
                <a:latin typeface="Cambria" panose="02040503050406030204" pitchFamily="18" charset="0"/>
              </a:rPr>
              <a:t>»</a:t>
            </a:r>
            <a:r>
              <a:rPr dirty="0">
                <a:latin typeface="Cambria" panose="02040503050406030204" pitchFamily="18" charset="0"/>
              </a:rPr>
              <a:t/>
            </a:r>
            <a:br>
              <a:rPr dirty="0">
                <a:latin typeface="Cambria" panose="02040503050406030204" pitchFamily="18" charset="0"/>
              </a:rPr>
            </a:br>
            <a:r>
              <a:rPr dirty="0" err="1">
                <a:latin typeface="Cambria" panose="02040503050406030204" pitchFamily="18" charset="0"/>
              </a:rPr>
              <a:t>скорой</a:t>
            </a:r>
            <a:r>
              <a:rPr dirty="0">
                <a:latin typeface="Cambria" panose="02040503050406030204" pitchFamily="18" charset="0"/>
              </a:rPr>
              <a:t> </a:t>
            </a:r>
            <a:r>
              <a:rPr dirty="0" err="1">
                <a:latin typeface="Cambria" panose="02040503050406030204" pitchFamily="18" charset="0"/>
              </a:rPr>
              <a:t>медицинской</a:t>
            </a:r>
            <a:r>
              <a:rPr dirty="0">
                <a:latin typeface="Cambria" panose="02040503050406030204" pitchFamily="18" charset="0"/>
              </a:rPr>
              <a:t> </a:t>
            </a:r>
            <a:r>
              <a:rPr dirty="0" err="1">
                <a:latin typeface="Cambria" panose="02040503050406030204" pitchFamily="18" charset="0"/>
              </a:rPr>
              <a:t>помощи</a:t>
            </a:r>
            <a:endParaRPr dirty="0">
              <a:latin typeface="Cambria" panose="0204050305040603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51056" y="1590945"/>
            <a:ext cx="5694912" cy="491989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369" y="1445557"/>
            <a:ext cx="7455609" cy="5193226"/>
          </a:xfrm>
          <a:prstGeom prst="rect">
            <a:avLst/>
          </a:prstGeom>
        </p:spPr>
      </p:pic>
      <p:grpSp>
        <p:nvGrpSpPr>
          <p:cNvPr id="17" name="Скругленный прямоугольник 5"/>
          <p:cNvGrpSpPr/>
          <p:nvPr/>
        </p:nvGrpSpPr>
        <p:grpSpPr>
          <a:xfrm>
            <a:off x="2971800" y="-25494"/>
            <a:ext cx="6172201" cy="400108"/>
            <a:chOff x="0" y="-13678"/>
            <a:chExt cx="6172200" cy="400106"/>
          </a:xfrm>
        </p:grpSpPr>
        <p:sp>
          <p:nvSpPr>
            <p:cNvPr id="18" name="Прямоугольник с закругленными углами"/>
            <p:cNvSpPr/>
            <p:nvPr/>
          </p:nvSpPr>
          <p:spPr>
            <a:xfrm>
              <a:off x="0" y="11815"/>
              <a:ext cx="6172200" cy="349120"/>
            </a:xfrm>
            <a:prstGeom prst="roundRect">
              <a:avLst>
                <a:gd name="adj" fmla="val 11729"/>
              </a:avLst>
            </a:prstGeom>
            <a:solidFill>
              <a:srgbClr val="0067B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" name="II.  Электронная медицинская карта (ЭМК) в МО"/>
            <p:cNvSpPr/>
            <p:nvPr/>
          </p:nvSpPr>
          <p:spPr>
            <a:xfrm>
              <a:off x="11992" y="-13678"/>
              <a:ext cx="6148216" cy="4001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>
                <a:defRPr sz="2000" b="1">
                  <a:solidFill>
                    <a:srgbClr val="FFFFFF"/>
                  </a:solidFill>
                </a:defRPr>
              </a:pPr>
              <a:r>
                <a:rPr dirty="0"/>
                <a:t> </a:t>
              </a:r>
              <a:r>
                <a:rPr dirty="0" smtClean="0">
                  <a:latin typeface="Trebuchet MS" panose="020B0603020202020204" pitchFamily="34" charset="0"/>
                </a:rPr>
                <a:t>II</a:t>
              </a:r>
              <a:r>
                <a:rPr lang="en-US" dirty="0" smtClean="0">
                  <a:latin typeface="Trebuchet MS" panose="020B0603020202020204" pitchFamily="34" charset="0"/>
                </a:rPr>
                <a:t>I</a:t>
              </a:r>
              <a:r>
                <a:rPr dirty="0" smtClean="0">
                  <a:latin typeface="Trebuchet MS" panose="020B0603020202020204" pitchFamily="34" charset="0"/>
                </a:rPr>
                <a:t>.  </a:t>
              </a:r>
              <a:r>
                <a:rPr dirty="0" err="1">
                  <a:latin typeface="Trebuchet MS" panose="020B0603020202020204" pitchFamily="34" charset="0"/>
                </a:rPr>
                <a:t>Электронная</a:t>
              </a:r>
              <a:r>
                <a:rPr dirty="0">
                  <a:latin typeface="Trebuchet MS" panose="020B0603020202020204" pitchFamily="34" charset="0"/>
                </a:rPr>
                <a:t> </a:t>
              </a:r>
              <a:r>
                <a:rPr dirty="0" err="1">
                  <a:latin typeface="Trebuchet MS" panose="020B0603020202020204" pitchFamily="34" charset="0"/>
                </a:rPr>
                <a:t>медицинская</a:t>
              </a:r>
              <a:r>
                <a:rPr dirty="0">
                  <a:latin typeface="Trebuchet MS" panose="020B0603020202020204" pitchFamily="34" charset="0"/>
                </a:rPr>
                <a:t> </a:t>
              </a:r>
              <a:r>
                <a:rPr dirty="0" err="1">
                  <a:latin typeface="Trebuchet MS" panose="020B0603020202020204" pitchFamily="34" charset="0"/>
                </a:rPr>
                <a:t>карта</a:t>
              </a:r>
              <a:r>
                <a:rPr dirty="0">
                  <a:latin typeface="Trebuchet MS" panose="020B0603020202020204" pitchFamily="34" charset="0"/>
                </a:rPr>
                <a:t> (ЭМК) в МО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ozggym14.edumsko.ru/uploads/2000/1723/section/218175/0_all/decor/health_protection_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93" r="26873"/>
          <a:stretch/>
        </p:blipFill>
        <p:spPr bwMode="auto">
          <a:xfrm>
            <a:off x="225625" y="2184258"/>
            <a:ext cx="1615279" cy="2875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Стрелка вправо 15"/>
          <p:cNvSpPr/>
          <p:nvPr/>
        </p:nvSpPr>
        <p:spPr>
          <a:xfrm rot="19454367">
            <a:off x="1742300" y="1554321"/>
            <a:ext cx="1235494" cy="395785"/>
          </a:xfrm>
          <a:prstGeom prst="rightArrow">
            <a:avLst>
              <a:gd name="adj1" fmla="val 42987"/>
              <a:gd name="adj2" fmla="val 50000"/>
            </a:avLst>
          </a:prstGeom>
          <a:solidFill>
            <a:schemeClr val="accent2">
              <a:lumMod val="60000"/>
              <a:lumOff val="40000"/>
            </a:schemeClr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24" name="Группа 23"/>
          <p:cNvGrpSpPr/>
          <p:nvPr/>
        </p:nvGrpSpPr>
        <p:grpSpPr>
          <a:xfrm>
            <a:off x="2974511" y="948318"/>
            <a:ext cx="5344647" cy="657928"/>
            <a:chOff x="3039318" y="948318"/>
            <a:chExt cx="5344647" cy="657928"/>
          </a:xfrm>
        </p:grpSpPr>
        <p:sp>
          <p:nvSpPr>
            <p:cNvPr id="3" name="Скругленный прямоугольник 2"/>
            <p:cNvSpPr/>
            <p:nvPr/>
          </p:nvSpPr>
          <p:spPr>
            <a:xfrm>
              <a:off x="3273066" y="959263"/>
              <a:ext cx="5110899" cy="646983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5400" cap="flat">
              <a:noFill/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444500"/>
              <a:r>
                <a:rPr lang="ru-RU" sz="1600" dirty="0"/>
                <a:t>Осмотр врача </a:t>
              </a:r>
              <a:r>
                <a:rPr lang="ru-RU" sz="1600" dirty="0" smtClean="0"/>
                <a:t>отделения</a:t>
              </a:r>
              <a:r>
                <a:rPr lang="en-US" sz="1600" dirty="0" smtClean="0"/>
                <a:t> </a:t>
              </a:r>
              <a:r>
                <a:rPr lang="ru-RU" sz="1600" dirty="0" smtClean="0"/>
                <a:t>(анамнез</a:t>
              </a:r>
              <a:r>
                <a:rPr lang="ru-RU" sz="1600" dirty="0"/>
                <a:t>, обследование, диагноз, план лечения)</a:t>
              </a:r>
            </a:p>
          </p:txBody>
        </p:sp>
        <p:pic>
          <p:nvPicPr>
            <p:cNvPr id="2053" name="Picture 5" descr="C:\Documents and Settings\Голуб\!!!!!!!\Презентации\!!!2017\Москва коллегия 12 апреля (апрель 2017)\врач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0557" r="-22645" b="4159"/>
            <a:stretch/>
          </p:blipFill>
          <p:spPr bwMode="auto">
            <a:xfrm>
              <a:off x="3039318" y="948318"/>
              <a:ext cx="640193" cy="64373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</p:pic>
      </p:grpSp>
      <p:grpSp>
        <p:nvGrpSpPr>
          <p:cNvPr id="25" name="Группа 24"/>
          <p:cNvGrpSpPr/>
          <p:nvPr/>
        </p:nvGrpSpPr>
        <p:grpSpPr>
          <a:xfrm>
            <a:off x="2974511" y="5923453"/>
            <a:ext cx="5361954" cy="669685"/>
            <a:chOff x="3033887" y="1747295"/>
            <a:chExt cx="5361954" cy="669685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3273066" y="1747295"/>
              <a:ext cx="5122775" cy="669685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5400" cap="flat">
              <a:noFill/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b">
              <a:spAutoFit/>
            </a:bodyPr>
            <a:lstStyle/>
            <a:p>
              <a:pPr marL="450850">
                <a:lnSpc>
                  <a:spcPts val="3000"/>
                </a:lnSpc>
                <a:spcAft>
                  <a:spcPts val="1000"/>
                </a:spcAft>
              </a:pPr>
              <a:r>
                <a:rPr lang="ru-RU" sz="1600" dirty="0" smtClean="0"/>
                <a:t>Выписной эпикриз</a:t>
              </a:r>
            </a:p>
          </p:txBody>
        </p:sp>
        <p:pic>
          <p:nvPicPr>
            <p:cNvPr id="2054" name="Picture 6" descr="C:\Documents and Settings\Голуб\!!!!!!!\Презентации\!!!2017\Москва коллегия 12 апреля (апрель 2017)\врач2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126" r="-1" b="7546"/>
            <a:stretch/>
          </p:blipFill>
          <p:spPr bwMode="auto">
            <a:xfrm>
              <a:off x="3033887" y="1754681"/>
              <a:ext cx="651054" cy="64204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  <a:extLst/>
          </p:spPr>
        </p:pic>
      </p:grpSp>
      <p:grpSp>
        <p:nvGrpSpPr>
          <p:cNvPr id="26" name="Группа 25"/>
          <p:cNvGrpSpPr/>
          <p:nvPr/>
        </p:nvGrpSpPr>
        <p:grpSpPr>
          <a:xfrm>
            <a:off x="2974511" y="1767710"/>
            <a:ext cx="5349673" cy="669685"/>
            <a:chOff x="3046168" y="2558029"/>
            <a:chExt cx="5349673" cy="669685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3273066" y="2558029"/>
              <a:ext cx="5122775" cy="669685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5400" cap="flat">
              <a:noFill/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fromWordArt="0" anchor="b" anchorCtr="0" forceAA="0" compatLnSpc="1">
              <a:prstTxWarp prst="textNoShape">
                <a:avLst/>
              </a:prstTxWarp>
              <a:spAutoFit/>
            </a:bodyPr>
            <a:lstStyle/>
            <a:p>
              <a:pPr marL="450850">
                <a:lnSpc>
                  <a:spcPts val="3000"/>
                </a:lnSpc>
                <a:spcAft>
                  <a:spcPts val="1000"/>
                </a:spcAft>
              </a:pPr>
              <a:r>
                <a:rPr lang="ru-RU" sz="1600" dirty="0"/>
                <a:t>Температурный лист</a:t>
              </a:r>
            </a:p>
          </p:txBody>
        </p:sp>
        <p:pic>
          <p:nvPicPr>
            <p:cNvPr id="2055" name="Picture 7" descr="C:\Documents and Settings\Голуб\!!!!!!!\Презентации\!!!2017\Москва коллегия 12 апреля (апрель 2017)\температурный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6168" y="2572231"/>
              <a:ext cx="626493" cy="65111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  <a:extLst/>
          </p:spPr>
        </p:pic>
      </p:grpSp>
      <p:grpSp>
        <p:nvGrpSpPr>
          <p:cNvPr id="27" name="Группа 26"/>
          <p:cNvGrpSpPr/>
          <p:nvPr/>
        </p:nvGrpSpPr>
        <p:grpSpPr>
          <a:xfrm>
            <a:off x="2974511" y="2598859"/>
            <a:ext cx="5352807" cy="669685"/>
            <a:chOff x="3043034" y="3368763"/>
            <a:chExt cx="5352807" cy="669685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3273066" y="3368763"/>
              <a:ext cx="5122775" cy="669685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5400" cap="flat">
              <a:noFill/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fromWordArt="0" anchor="b" anchorCtr="0" forceAA="0" compatLnSpc="1">
              <a:prstTxWarp prst="textNoShape">
                <a:avLst/>
              </a:prstTxWarp>
              <a:spAutoFit/>
            </a:bodyPr>
            <a:lstStyle/>
            <a:p>
              <a:pPr marL="450850">
                <a:lnSpc>
                  <a:spcPts val="3000"/>
                </a:lnSpc>
                <a:spcAft>
                  <a:spcPts val="1000"/>
                </a:spcAft>
              </a:pPr>
              <a:r>
                <a:rPr lang="ru-RU" sz="1600" dirty="0"/>
                <a:t>Лист назначений</a:t>
              </a:r>
            </a:p>
          </p:txBody>
        </p:sp>
        <p:pic>
          <p:nvPicPr>
            <p:cNvPr id="2056" name="Picture 8" descr="C:\Documents and Settings\Голуб\!!!!!!!\Презентации\!!!2017\Москва коллегия 12 апреля (апрель 2017)\лист назначений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61" r="31431" b="30569"/>
            <a:stretch/>
          </p:blipFill>
          <p:spPr bwMode="auto">
            <a:xfrm>
              <a:off x="3043034" y="3383283"/>
              <a:ext cx="632760" cy="62278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  <a:extLst/>
          </p:spPr>
        </p:pic>
      </p:grpSp>
      <p:grpSp>
        <p:nvGrpSpPr>
          <p:cNvPr id="28" name="Группа 27"/>
          <p:cNvGrpSpPr/>
          <p:nvPr/>
        </p:nvGrpSpPr>
        <p:grpSpPr>
          <a:xfrm>
            <a:off x="2974511" y="3430008"/>
            <a:ext cx="5349496" cy="669685"/>
            <a:chOff x="3046345" y="4179497"/>
            <a:chExt cx="5349496" cy="669685"/>
          </a:xfrm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3273066" y="4179497"/>
              <a:ext cx="5122775" cy="669685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5400" cap="flat">
              <a:noFill/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fromWordArt="0" anchor="b" anchorCtr="0" forceAA="0" compatLnSpc="1">
              <a:prstTxWarp prst="textNoShape">
                <a:avLst/>
              </a:prstTxWarp>
              <a:spAutoFit/>
            </a:bodyPr>
            <a:lstStyle/>
            <a:p>
              <a:pPr marL="450850">
                <a:lnSpc>
                  <a:spcPts val="3000"/>
                </a:lnSpc>
                <a:spcAft>
                  <a:spcPts val="1000"/>
                </a:spcAft>
              </a:pPr>
              <a:r>
                <a:rPr lang="ru-RU" sz="1600" dirty="0"/>
                <a:t>Протокол операций</a:t>
              </a:r>
            </a:p>
          </p:txBody>
        </p:sp>
        <p:pic>
          <p:nvPicPr>
            <p:cNvPr id="2057" name="Picture 9" descr="C:\Documents and Settings\Голуб\!!!!!!!\Презентации\!!!2017\Москва коллегия 12 апреля (апрель 2017)\операция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17" b="17003"/>
            <a:stretch/>
          </p:blipFill>
          <p:spPr bwMode="auto">
            <a:xfrm>
              <a:off x="3046345" y="4211391"/>
              <a:ext cx="626139" cy="60666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  <a:extLst/>
          </p:spPr>
        </p:pic>
      </p:grpSp>
      <p:grpSp>
        <p:nvGrpSpPr>
          <p:cNvPr id="2048" name="Группа 2047"/>
          <p:cNvGrpSpPr/>
          <p:nvPr/>
        </p:nvGrpSpPr>
        <p:grpSpPr>
          <a:xfrm>
            <a:off x="2974511" y="5092306"/>
            <a:ext cx="5372673" cy="669685"/>
            <a:chOff x="3029903" y="5778262"/>
            <a:chExt cx="5372673" cy="669685"/>
          </a:xfrm>
        </p:grpSpPr>
        <p:sp>
          <p:nvSpPr>
            <p:cNvPr id="21" name="Скругленный прямоугольник 20"/>
            <p:cNvSpPr/>
            <p:nvPr/>
          </p:nvSpPr>
          <p:spPr>
            <a:xfrm>
              <a:off x="3273066" y="5778262"/>
              <a:ext cx="5129510" cy="669685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5400" cap="flat">
              <a:noFill/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fromWordArt="0" anchor="b" anchorCtr="0" forceAA="0" compatLnSpc="1">
              <a:prstTxWarp prst="textNoShape">
                <a:avLst/>
              </a:prstTxWarp>
              <a:spAutoFit/>
            </a:bodyPr>
            <a:lstStyle/>
            <a:p>
              <a:pPr marL="450850">
                <a:lnSpc>
                  <a:spcPts val="3000"/>
                </a:lnSpc>
                <a:spcAft>
                  <a:spcPts val="1000"/>
                </a:spcAft>
              </a:pPr>
              <a:r>
                <a:rPr lang="ru-RU" sz="1600" dirty="0"/>
                <a:t>Результаты лабораторных исследований</a:t>
              </a:r>
            </a:p>
          </p:txBody>
        </p:sp>
        <p:pic>
          <p:nvPicPr>
            <p:cNvPr id="2058" name="Picture 10" descr="C:\Documents and Settings\Голуб\!!!!!!!\Презентации\!!!2017\Москва коллегия 12 апреля (апрель 2017)\пробирки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8060"/>
            <a:stretch/>
          </p:blipFill>
          <p:spPr bwMode="auto">
            <a:xfrm>
              <a:off x="3029903" y="5798296"/>
              <a:ext cx="659023" cy="64373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  <a:extLst/>
          </p:spPr>
        </p:pic>
      </p:grpSp>
      <p:grpSp>
        <p:nvGrpSpPr>
          <p:cNvPr id="29" name="Группа 28"/>
          <p:cNvGrpSpPr/>
          <p:nvPr/>
        </p:nvGrpSpPr>
        <p:grpSpPr>
          <a:xfrm>
            <a:off x="2974511" y="4261157"/>
            <a:ext cx="5363985" cy="669685"/>
            <a:chOff x="3031856" y="4978880"/>
            <a:chExt cx="5363985" cy="669685"/>
          </a:xfrm>
        </p:grpSpPr>
        <p:sp>
          <p:nvSpPr>
            <p:cNvPr id="20" name="Скругленный прямоугольник 19"/>
            <p:cNvSpPr/>
            <p:nvPr/>
          </p:nvSpPr>
          <p:spPr>
            <a:xfrm>
              <a:off x="3273066" y="4978880"/>
              <a:ext cx="5122775" cy="669685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5400" cap="flat">
              <a:noFill/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fromWordArt="0" anchor="b" anchorCtr="0" forceAA="0" compatLnSpc="1">
              <a:prstTxWarp prst="textNoShape">
                <a:avLst/>
              </a:prstTxWarp>
              <a:spAutoFit/>
            </a:bodyPr>
            <a:lstStyle/>
            <a:p>
              <a:pPr marL="450850">
                <a:lnSpc>
                  <a:spcPts val="3000"/>
                </a:lnSpc>
                <a:spcAft>
                  <a:spcPts val="1000"/>
                </a:spcAft>
              </a:pPr>
              <a:r>
                <a:rPr lang="ru-RU" sz="1600" dirty="0"/>
                <a:t>Результаты диагностического обследования</a:t>
              </a:r>
            </a:p>
          </p:txBody>
        </p:sp>
        <p:pic>
          <p:nvPicPr>
            <p:cNvPr id="30" name="Picture 4" descr="http://media.istockphoto.com/photos/3d-white-people-radiologist-picture-id155458332?k=6&amp;m=155458332&amp;s=170667a&amp;w=0&amp;h=ze-Fan3q-HmLsEdNI1UFmSsm17xPRRsEjCgPJWC12nY=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483"/>
            <a:stretch/>
          </p:blipFill>
          <p:spPr bwMode="auto">
            <a:xfrm flipH="1">
              <a:off x="3031856" y="4983945"/>
              <a:ext cx="655116" cy="64610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  <a:extLst/>
          </p:spPr>
        </p:pic>
      </p:grpSp>
      <p:sp>
        <p:nvSpPr>
          <p:cNvPr id="33" name="Стрелка вправо 32"/>
          <p:cNvSpPr/>
          <p:nvPr/>
        </p:nvSpPr>
        <p:spPr>
          <a:xfrm rot="20428981">
            <a:off x="1862736" y="2160612"/>
            <a:ext cx="1040106" cy="395785"/>
          </a:xfrm>
          <a:prstGeom prst="rightArrow">
            <a:avLst>
              <a:gd name="adj1" fmla="val 42987"/>
              <a:gd name="adj2" fmla="val 50000"/>
            </a:avLst>
          </a:prstGeom>
          <a:solidFill>
            <a:schemeClr val="accent2">
              <a:lumMod val="60000"/>
              <a:lumOff val="40000"/>
            </a:schemeClr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4" name="Стрелка вправо 33"/>
          <p:cNvSpPr/>
          <p:nvPr/>
        </p:nvSpPr>
        <p:spPr>
          <a:xfrm rot="21214325">
            <a:off x="1894970" y="2758823"/>
            <a:ext cx="942889" cy="395785"/>
          </a:xfrm>
          <a:prstGeom prst="rightArrow">
            <a:avLst>
              <a:gd name="adj1" fmla="val 42987"/>
              <a:gd name="adj2" fmla="val 50000"/>
            </a:avLst>
          </a:prstGeom>
          <a:solidFill>
            <a:schemeClr val="accent2">
              <a:lumMod val="60000"/>
              <a:lumOff val="40000"/>
            </a:schemeClr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5" name="Стрелка вправо 34"/>
          <p:cNvSpPr/>
          <p:nvPr/>
        </p:nvSpPr>
        <p:spPr>
          <a:xfrm rot="488545">
            <a:off x="1914964" y="3388220"/>
            <a:ext cx="925347" cy="395785"/>
          </a:xfrm>
          <a:prstGeom prst="rightArrow">
            <a:avLst>
              <a:gd name="adj1" fmla="val 42987"/>
              <a:gd name="adj2" fmla="val 50000"/>
            </a:avLst>
          </a:prstGeom>
          <a:solidFill>
            <a:schemeClr val="accent2">
              <a:lumMod val="60000"/>
              <a:lumOff val="40000"/>
            </a:schemeClr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6" name="Стрелка вправо 35"/>
          <p:cNvSpPr/>
          <p:nvPr/>
        </p:nvSpPr>
        <p:spPr>
          <a:xfrm rot="1413827">
            <a:off x="1861362" y="4023988"/>
            <a:ext cx="1030373" cy="395785"/>
          </a:xfrm>
          <a:prstGeom prst="rightArrow">
            <a:avLst>
              <a:gd name="adj1" fmla="val 42987"/>
              <a:gd name="adj2" fmla="val 50000"/>
            </a:avLst>
          </a:prstGeom>
          <a:solidFill>
            <a:schemeClr val="accent2">
              <a:lumMod val="60000"/>
              <a:lumOff val="40000"/>
            </a:schemeClr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8" name="Стрелка вправо 37"/>
          <p:cNvSpPr/>
          <p:nvPr/>
        </p:nvSpPr>
        <p:spPr>
          <a:xfrm rot="2220933">
            <a:off x="1773350" y="4632197"/>
            <a:ext cx="1196701" cy="395785"/>
          </a:xfrm>
          <a:prstGeom prst="rightArrow">
            <a:avLst>
              <a:gd name="adj1" fmla="val 42987"/>
              <a:gd name="adj2" fmla="val 50000"/>
            </a:avLst>
          </a:prstGeom>
          <a:solidFill>
            <a:schemeClr val="accent2">
              <a:lumMod val="60000"/>
              <a:lumOff val="40000"/>
            </a:schemeClr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9" name="Стрелка вправо 38"/>
          <p:cNvSpPr/>
          <p:nvPr/>
        </p:nvSpPr>
        <p:spPr>
          <a:xfrm rot="2758027">
            <a:off x="1687683" y="5236107"/>
            <a:ext cx="1409408" cy="395785"/>
          </a:xfrm>
          <a:prstGeom prst="rightArrow">
            <a:avLst>
              <a:gd name="adj1" fmla="val 42987"/>
              <a:gd name="adj2" fmla="val 50000"/>
            </a:avLst>
          </a:prstGeom>
          <a:solidFill>
            <a:schemeClr val="accent2">
              <a:lumMod val="60000"/>
              <a:lumOff val="40000"/>
            </a:schemeClr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2061" name="Группа 2060"/>
          <p:cNvGrpSpPr/>
          <p:nvPr/>
        </p:nvGrpSpPr>
        <p:grpSpPr>
          <a:xfrm>
            <a:off x="2375064" y="641269"/>
            <a:ext cx="6379967" cy="6024702"/>
            <a:chOff x="2398815" y="665019"/>
            <a:chExt cx="6379967" cy="6024702"/>
          </a:xfrm>
        </p:grpSpPr>
        <p:sp>
          <p:nvSpPr>
            <p:cNvPr id="2049" name="Овал 2048"/>
            <p:cNvSpPr/>
            <p:nvPr/>
          </p:nvSpPr>
          <p:spPr>
            <a:xfrm>
              <a:off x="2398815" y="665019"/>
              <a:ext cx="6379967" cy="6024702"/>
            </a:xfrm>
            <a:prstGeom prst="ellipse">
              <a:avLst/>
            </a:prstGeom>
            <a:solidFill>
              <a:srgbClr val="FFFFFF">
                <a:alpha val="41176"/>
              </a:srgbClr>
            </a:solidFill>
            <a:ln w="57150" cap="flat">
              <a:solidFill>
                <a:srgbClr val="C00000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051" name="TextBox 2050"/>
            <p:cNvSpPr txBox="1"/>
            <p:nvPr/>
          </p:nvSpPr>
          <p:spPr>
            <a:xfrm>
              <a:off x="3728851" y="1543793"/>
              <a:ext cx="3942608" cy="24314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ru-RU" sz="3800" b="1" i="0" u="none" strike="noStrike" cap="none" spc="0" normalizeH="0" baseline="0" dirty="0" smtClean="0">
                  <a:ln>
                    <a:noFill/>
                  </a:ln>
                  <a:solidFill>
                    <a:srgbClr val="C00000"/>
                  </a:solidFill>
                  <a:effectLst/>
                  <a:uFillTx/>
                  <a:latin typeface="Cambria"/>
                  <a:ea typeface="Cambria"/>
                  <a:cs typeface="Cambria"/>
                  <a:sym typeface="Cambria"/>
                </a:rPr>
                <a:t>ЭЛЕКТРОННАЯ</a:t>
              </a:r>
              <a:br>
                <a:rPr kumimoji="0" lang="ru-RU" sz="3800" b="1" i="0" u="none" strike="noStrike" cap="none" spc="0" normalizeH="0" baseline="0" dirty="0" smtClean="0">
                  <a:ln>
                    <a:noFill/>
                  </a:ln>
                  <a:solidFill>
                    <a:srgbClr val="C00000"/>
                  </a:solidFill>
                  <a:effectLst/>
                  <a:uFillTx/>
                  <a:latin typeface="Cambria"/>
                  <a:ea typeface="Cambria"/>
                  <a:cs typeface="Cambria"/>
                  <a:sym typeface="Cambria"/>
                </a:rPr>
              </a:br>
              <a:r>
                <a:rPr kumimoji="0" lang="ru-RU" sz="3800" b="1" i="0" u="none" strike="noStrike" cap="none" spc="0" normalizeH="0" baseline="0" dirty="0" smtClean="0">
                  <a:ln>
                    <a:noFill/>
                  </a:ln>
                  <a:solidFill>
                    <a:srgbClr val="C00000"/>
                  </a:solidFill>
                  <a:effectLst/>
                  <a:uFillTx/>
                  <a:latin typeface="Cambria"/>
                  <a:ea typeface="Cambria"/>
                  <a:cs typeface="Cambria"/>
                  <a:sym typeface="Cambria"/>
                </a:rPr>
                <a:t>МЕДИЦИНСКАЯ</a:t>
              </a:r>
              <a:br>
                <a:rPr kumimoji="0" lang="ru-RU" sz="3800" b="1" i="0" u="none" strike="noStrike" cap="none" spc="0" normalizeH="0" baseline="0" dirty="0" smtClean="0">
                  <a:ln>
                    <a:noFill/>
                  </a:ln>
                  <a:solidFill>
                    <a:srgbClr val="C00000"/>
                  </a:solidFill>
                  <a:effectLst/>
                  <a:uFillTx/>
                  <a:latin typeface="Cambria"/>
                  <a:ea typeface="Cambria"/>
                  <a:cs typeface="Cambria"/>
                  <a:sym typeface="Cambria"/>
                </a:rPr>
              </a:br>
              <a:r>
                <a:rPr kumimoji="0" lang="ru-RU" sz="3800" b="1" i="0" u="none" strike="noStrike" cap="none" spc="0" normalizeH="0" baseline="0" dirty="0" smtClean="0">
                  <a:ln>
                    <a:noFill/>
                  </a:ln>
                  <a:solidFill>
                    <a:srgbClr val="C00000"/>
                  </a:solidFill>
                  <a:effectLst/>
                  <a:uFillTx/>
                  <a:latin typeface="Cambria"/>
                  <a:ea typeface="Cambria"/>
                  <a:cs typeface="Cambria"/>
                  <a:sym typeface="Cambria"/>
                </a:rPr>
                <a:t>КАРТА</a:t>
              </a:r>
              <a:br>
                <a:rPr kumimoji="0" lang="ru-RU" sz="3800" b="1" i="0" u="none" strike="noStrike" cap="none" spc="0" normalizeH="0" baseline="0" dirty="0" smtClean="0">
                  <a:ln>
                    <a:noFill/>
                  </a:ln>
                  <a:solidFill>
                    <a:srgbClr val="C00000"/>
                  </a:solidFill>
                  <a:effectLst/>
                  <a:uFillTx/>
                  <a:latin typeface="Cambria"/>
                  <a:ea typeface="Cambria"/>
                  <a:cs typeface="Cambria"/>
                  <a:sym typeface="Cambria"/>
                </a:rPr>
              </a:br>
              <a:r>
                <a:rPr kumimoji="0" lang="ru-RU" sz="3800" b="1" i="0" u="none" strike="noStrike" cap="none" spc="0" normalizeH="0" baseline="0" dirty="0" smtClean="0">
                  <a:ln>
                    <a:noFill/>
                  </a:ln>
                  <a:solidFill>
                    <a:srgbClr val="C00000"/>
                  </a:solidFill>
                  <a:effectLst/>
                  <a:uFillTx/>
                  <a:latin typeface="Cambria"/>
                  <a:ea typeface="Cambria"/>
                  <a:cs typeface="Cambria"/>
                  <a:sym typeface="Cambria"/>
                </a:rPr>
                <a:t>СТАЦИОНАРА</a:t>
              </a:r>
              <a:endParaRPr kumimoji="0" lang="ru-RU" sz="3800" b="1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Cambria"/>
                <a:ea typeface="Cambria"/>
                <a:cs typeface="Cambria"/>
                <a:sym typeface="Cambria"/>
              </a:endParaRPr>
            </a:p>
          </p:txBody>
        </p:sp>
        <p:pic>
          <p:nvPicPr>
            <p:cNvPr id="2060" name="Picture 11" descr="C:\Documents and Settings\Голуб\!!!!!!!\Презентации\!!!2017\Москва коллегия 12 апреля (апрель 2017)\врач за компом.png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603" t="-5570" r="-23825"/>
            <a:stretch/>
          </p:blipFill>
          <p:spPr bwMode="auto">
            <a:xfrm flipH="1">
              <a:off x="3360715" y="3728852"/>
              <a:ext cx="4275118" cy="2840330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7" name="Скругленный прямоугольник 5"/>
          <p:cNvGrpSpPr/>
          <p:nvPr/>
        </p:nvGrpSpPr>
        <p:grpSpPr>
          <a:xfrm>
            <a:off x="2971800" y="-25494"/>
            <a:ext cx="6172201" cy="400108"/>
            <a:chOff x="0" y="-13678"/>
            <a:chExt cx="6172200" cy="400106"/>
          </a:xfrm>
        </p:grpSpPr>
        <p:sp>
          <p:nvSpPr>
            <p:cNvPr id="40" name="Прямоугольник с закругленными углами"/>
            <p:cNvSpPr/>
            <p:nvPr/>
          </p:nvSpPr>
          <p:spPr>
            <a:xfrm>
              <a:off x="0" y="11815"/>
              <a:ext cx="6172200" cy="349120"/>
            </a:xfrm>
            <a:prstGeom prst="roundRect">
              <a:avLst>
                <a:gd name="adj" fmla="val 11729"/>
              </a:avLst>
            </a:prstGeom>
            <a:solidFill>
              <a:srgbClr val="0067B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1" name="II.  Электронная медицинская карта (ЭМК) в МО"/>
            <p:cNvSpPr/>
            <p:nvPr/>
          </p:nvSpPr>
          <p:spPr>
            <a:xfrm>
              <a:off x="11992" y="-13678"/>
              <a:ext cx="6148216" cy="4001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>
                <a:defRPr sz="2000" b="1">
                  <a:solidFill>
                    <a:srgbClr val="FFFFFF"/>
                  </a:solidFill>
                </a:defRPr>
              </a:pPr>
              <a:r>
                <a:rPr dirty="0"/>
                <a:t> </a:t>
              </a:r>
              <a:r>
                <a:rPr dirty="0" smtClean="0">
                  <a:latin typeface="Trebuchet MS" panose="020B0603020202020204" pitchFamily="34" charset="0"/>
                </a:rPr>
                <a:t>II</a:t>
              </a:r>
              <a:r>
                <a:rPr lang="en-US" dirty="0" smtClean="0">
                  <a:latin typeface="Trebuchet MS" panose="020B0603020202020204" pitchFamily="34" charset="0"/>
                </a:rPr>
                <a:t>I</a:t>
              </a:r>
              <a:r>
                <a:rPr dirty="0" smtClean="0">
                  <a:latin typeface="Trebuchet MS" panose="020B0603020202020204" pitchFamily="34" charset="0"/>
                </a:rPr>
                <a:t>.  </a:t>
              </a:r>
              <a:r>
                <a:rPr dirty="0" err="1">
                  <a:latin typeface="Trebuchet MS" panose="020B0603020202020204" pitchFamily="34" charset="0"/>
                </a:rPr>
                <a:t>Электронная</a:t>
              </a:r>
              <a:r>
                <a:rPr dirty="0">
                  <a:latin typeface="Trebuchet MS" panose="020B0603020202020204" pitchFamily="34" charset="0"/>
                </a:rPr>
                <a:t> </a:t>
              </a:r>
              <a:r>
                <a:rPr dirty="0" err="1">
                  <a:latin typeface="Trebuchet MS" panose="020B0603020202020204" pitchFamily="34" charset="0"/>
                </a:rPr>
                <a:t>медицинская</a:t>
              </a:r>
              <a:r>
                <a:rPr dirty="0">
                  <a:latin typeface="Trebuchet MS" panose="020B0603020202020204" pitchFamily="34" charset="0"/>
                </a:rPr>
                <a:t> </a:t>
              </a:r>
              <a:r>
                <a:rPr dirty="0" err="1">
                  <a:latin typeface="Trebuchet MS" panose="020B0603020202020204" pitchFamily="34" charset="0"/>
                </a:rPr>
                <a:t>карта</a:t>
              </a:r>
              <a:r>
                <a:rPr dirty="0">
                  <a:latin typeface="Trebuchet MS" panose="020B0603020202020204" pitchFamily="34" charset="0"/>
                </a:rPr>
                <a:t> (ЭМК) в МО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983142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25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25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75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75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0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750"/>
                            </p:stCondLst>
                            <p:childTnLst>
                              <p:par>
                                <p:cTn id="61" presetID="2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3" dur="2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3" grpId="0" animBg="1"/>
      <p:bldP spid="34" grpId="0" animBg="1"/>
      <p:bldP spid="35" grpId="0" animBg="1"/>
      <p:bldP spid="36" grpId="0" animBg="1"/>
      <p:bldP spid="38" grpId="0" animBg="1"/>
      <p:bldP spid="3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Прямоугольник 3"/>
          <p:cNvSpPr/>
          <p:nvPr/>
        </p:nvSpPr>
        <p:spPr>
          <a:xfrm>
            <a:off x="-446" y="1139534"/>
            <a:ext cx="5158856" cy="954158"/>
          </a:xfrm>
          <a:prstGeom prst="rect">
            <a:avLst/>
          </a:prstGeom>
          <a:solidFill>
            <a:srgbClr val="EAEAEA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Gill Sans MT"/>
                <a:ea typeface="Gill Sans MT"/>
                <a:cs typeface="Gill Sans MT"/>
                <a:sym typeface="Gill Sans MT"/>
              </a:defRPr>
            </a:pPr>
            <a:endParaRPr/>
          </a:p>
        </p:txBody>
      </p:sp>
      <p:sp>
        <p:nvSpPr>
          <p:cNvPr id="1002" name="Rectangle 2"/>
          <p:cNvSpPr/>
          <p:nvPr/>
        </p:nvSpPr>
        <p:spPr>
          <a:xfrm>
            <a:off x="2901369" y="1301133"/>
            <a:ext cx="2060099" cy="6791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tabLst>
                <a:tab pos="88900" algn="l"/>
                <a:tab pos="495300" algn="l"/>
                <a:tab pos="901700" algn="l"/>
                <a:tab pos="1308100" algn="l"/>
                <a:tab pos="1714500" algn="l"/>
                <a:tab pos="2120900" algn="l"/>
                <a:tab pos="2540000" algn="l"/>
                <a:tab pos="2946400" algn="l"/>
                <a:tab pos="3352800" algn="l"/>
                <a:tab pos="3759200" algn="l"/>
                <a:tab pos="4165600" algn="l"/>
                <a:tab pos="4572000" algn="l"/>
                <a:tab pos="4978400" algn="l"/>
                <a:tab pos="5384800" algn="l"/>
                <a:tab pos="5791200" algn="l"/>
                <a:tab pos="6197600" algn="l"/>
                <a:tab pos="6604000" algn="l"/>
                <a:tab pos="7010400" algn="l"/>
                <a:tab pos="7429500" algn="l"/>
                <a:tab pos="7835900" algn="l"/>
              </a:tabLst>
              <a:defRPr sz="1600" b="1">
                <a:latin typeface="Arial"/>
                <a:ea typeface="Arial"/>
                <a:cs typeface="Arial"/>
                <a:sym typeface="Arial"/>
              </a:defRPr>
            </a:pPr>
            <a:r>
              <a:t>Один</a:t>
            </a:r>
            <a:br/>
            <a:r>
              <a:t>из модулей</a:t>
            </a:r>
            <a:br/>
            <a:r>
              <a:t>КМИС</a:t>
            </a:r>
          </a:p>
        </p:txBody>
      </p:sp>
      <p:sp>
        <p:nvSpPr>
          <p:cNvPr id="1003" name="Заголовок 1"/>
          <p:cNvSpPr/>
          <p:nvPr/>
        </p:nvSpPr>
        <p:spPr>
          <a:xfrm>
            <a:off x="2936631" y="449181"/>
            <a:ext cx="6220695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algn="ctr">
              <a:defRPr sz="2000" b="1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dirty="0" err="1">
                <a:solidFill>
                  <a:srgbClr val="46566D"/>
                </a:solidFill>
                <a:latin typeface="Cambria" panose="02040503050406030204" pitchFamily="18" charset="0"/>
              </a:rPr>
              <a:t>Электронная</a:t>
            </a:r>
            <a:r>
              <a:rPr dirty="0">
                <a:solidFill>
                  <a:srgbClr val="46566D"/>
                </a:solidFill>
                <a:latin typeface="Cambria" panose="02040503050406030204" pitchFamily="18" charset="0"/>
              </a:rPr>
              <a:t> медицинская </a:t>
            </a:r>
            <a:r>
              <a:rPr dirty="0" err="1">
                <a:solidFill>
                  <a:srgbClr val="46566D"/>
                </a:solidFill>
                <a:latin typeface="Cambria" panose="02040503050406030204" pitchFamily="18" charset="0"/>
              </a:rPr>
              <a:t>карта</a:t>
            </a:r>
            <a:r>
              <a:rPr dirty="0">
                <a:solidFill>
                  <a:srgbClr val="46566D"/>
                </a:solidFill>
                <a:latin typeface="Cambria" panose="02040503050406030204" pitchFamily="18" charset="0"/>
              </a:rPr>
              <a:t> </a:t>
            </a:r>
            <a:r>
              <a:rPr dirty="0" err="1" smtClean="0">
                <a:solidFill>
                  <a:srgbClr val="46566D"/>
                </a:solidFill>
                <a:latin typeface="Cambria" panose="02040503050406030204" pitchFamily="18" charset="0"/>
              </a:rPr>
              <a:t>стационара</a:t>
            </a:r>
            <a:r>
              <a:rPr lang="ru-RU" dirty="0" smtClean="0">
                <a:solidFill>
                  <a:srgbClr val="46566D"/>
                </a:solidFill>
                <a:latin typeface="Cambria" panose="02040503050406030204" pitchFamily="18" charset="0"/>
              </a:rPr>
              <a:t>:</a:t>
            </a:r>
            <a:r>
              <a:rPr dirty="0">
                <a:solidFill>
                  <a:srgbClr val="46566D"/>
                </a:solidFill>
                <a:latin typeface="Cambria" panose="02040503050406030204" pitchFamily="18" charset="0"/>
              </a:rPr>
              <a:t/>
            </a:r>
            <a:br>
              <a:rPr dirty="0">
                <a:solidFill>
                  <a:srgbClr val="46566D"/>
                </a:solidFill>
                <a:latin typeface="Cambria" panose="02040503050406030204" pitchFamily="18" charset="0"/>
              </a:rPr>
            </a:br>
            <a:r>
              <a:rPr dirty="0" err="1">
                <a:solidFill>
                  <a:srgbClr val="46566D"/>
                </a:solidFill>
                <a:latin typeface="Cambria" panose="02040503050406030204" pitchFamily="18" charset="0"/>
              </a:rPr>
              <a:t>модуль</a:t>
            </a:r>
            <a:r>
              <a:rPr dirty="0">
                <a:solidFill>
                  <a:srgbClr val="46566D"/>
                </a:solidFill>
                <a:latin typeface="Cambria" panose="02040503050406030204" pitchFamily="18" charset="0"/>
              </a:rPr>
              <a:t> «АПТЕКА» </a:t>
            </a:r>
          </a:p>
        </p:txBody>
      </p:sp>
      <p:pic>
        <p:nvPicPr>
          <p:cNvPr id="1004" name="Picture 3" descr="Picture 3"/>
          <p:cNvPicPr>
            <a:picLocks noChangeAspect="1"/>
          </p:cNvPicPr>
          <p:nvPr/>
        </p:nvPicPr>
        <p:blipFill>
          <a:blip r:embed="rId2" cstate="print">
            <a:extLst/>
          </a:blip>
          <a:srcRect t="6288" b="5484"/>
          <a:stretch>
            <a:fillRect/>
          </a:stretch>
        </p:blipFill>
        <p:spPr>
          <a:xfrm>
            <a:off x="5506346" y="1217758"/>
            <a:ext cx="3460235" cy="2593077"/>
          </a:xfrm>
          <a:prstGeom prst="rect">
            <a:avLst/>
          </a:prstGeom>
          <a:ln w="12700">
            <a:miter lim="400000"/>
          </a:ln>
          <a:effectLst>
            <a:outerShdw blurRad="50800" dist="38100" rotWithShape="0">
              <a:srgbClr val="000000">
                <a:alpha val="40000"/>
              </a:srgbClr>
            </a:outerShdw>
          </a:effectLst>
        </p:spPr>
      </p:pic>
      <p:sp>
        <p:nvSpPr>
          <p:cNvPr id="1005" name="Прямоугольник 11"/>
          <p:cNvSpPr/>
          <p:nvPr/>
        </p:nvSpPr>
        <p:spPr>
          <a:xfrm>
            <a:off x="59633" y="2594917"/>
            <a:ext cx="8440024" cy="2105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179387" indent="-179387">
              <a:lnSpc>
                <a:spcPts val="1800"/>
              </a:lnSpc>
              <a:buClr>
                <a:srgbClr val="275645"/>
              </a:buClr>
              <a:buSzPct val="100000"/>
              <a:buFont typeface="Arial"/>
              <a:buChar char="■"/>
              <a:tabLst>
                <a:tab pos="495300" algn="l"/>
                <a:tab pos="901700" algn="l"/>
                <a:tab pos="1308100" algn="l"/>
                <a:tab pos="1714500" algn="l"/>
                <a:tab pos="2120900" algn="l"/>
                <a:tab pos="2540000" algn="l"/>
                <a:tab pos="2946400" algn="l"/>
                <a:tab pos="3352800" algn="l"/>
                <a:tab pos="3759200" algn="l"/>
                <a:tab pos="4165600" algn="l"/>
                <a:tab pos="4572000" algn="l"/>
                <a:tab pos="4978400" algn="l"/>
                <a:tab pos="5384800" algn="l"/>
                <a:tab pos="5791200" algn="l"/>
                <a:tab pos="6197600" algn="l"/>
                <a:tab pos="6604000" algn="l"/>
                <a:tab pos="7010400" algn="l"/>
                <a:tab pos="7429500" algn="l"/>
                <a:tab pos="7835900" algn="l"/>
              </a:tabLst>
              <a:defRPr sz="1600">
                <a:latin typeface="Bookman Old Style"/>
                <a:ea typeface="Bookman Old Style"/>
                <a:cs typeface="Bookman Old Style"/>
                <a:sym typeface="Bookman Old Style"/>
              </a:defRPr>
            </a:pPr>
            <a:r>
              <a:rPr lang="ru-RU" dirty="0" smtClean="0">
                <a:solidFill>
                  <a:srgbClr val="005828"/>
                </a:solidFill>
              </a:rPr>
              <a:t>У</a:t>
            </a:r>
            <a:r>
              <a:rPr dirty="0" err="1" smtClean="0">
                <a:solidFill>
                  <a:srgbClr val="005828"/>
                </a:solidFill>
              </a:rPr>
              <a:t>чет</a:t>
            </a:r>
            <a:r>
              <a:rPr dirty="0" smtClean="0">
                <a:solidFill>
                  <a:srgbClr val="005828"/>
                </a:solidFill>
              </a:rPr>
              <a:t> </a:t>
            </a:r>
            <a:r>
              <a:rPr dirty="0">
                <a:solidFill>
                  <a:srgbClr val="005828"/>
                </a:solidFill>
              </a:rPr>
              <a:t>ЛС и ИМН в </a:t>
            </a:r>
            <a:r>
              <a:rPr dirty="0" err="1">
                <a:solidFill>
                  <a:srgbClr val="005828"/>
                </a:solidFill>
              </a:rPr>
              <a:t>едином</a:t>
            </a:r>
            <a:r>
              <a:rPr dirty="0">
                <a:solidFill>
                  <a:srgbClr val="005828"/>
                </a:solidFill>
              </a:rPr>
              <a:t> </a:t>
            </a:r>
            <a:r>
              <a:rPr lang="ru-RU" dirty="0" smtClean="0">
                <a:solidFill>
                  <a:srgbClr val="005828"/>
                </a:solidFill>
              </a:rPr>
              <a:t>ф</a:t>
            </a:r>
            <a:r>
              <a:rPr dirty="0" err="1" smtClean="0">
                <a:solidFill>
                  <a:srgbClr val="005828"/>
                </a:solidFill>
              </a:rPr>
              <a:t>ормате</a:t>
            </a:r>
            <a:r>
              <a:rPr lang="ru-RU" dirty="0" smtClean="0">
                <a:solidFill>
                  <a:srgbClr val="005828"/>
                </a:solidFill>
              </a:rPr>
              <a:t> </a:t>
            </a:r>
            <a:r>
              <a:rPr dirty="0" err="1" smtClean="0">
                <a:solidFill>
                  <a:srgbClr val="005828"/>
                </a:solidFill>
              </a:rPr>
              <a:t>по</a:t>
            </a:r>
            <a:r>
              <a:rPr dirty="0" smtClean="0">
                <a:solidFill>
                  <a:srgbClr val="005828"/>
                </a:solidFill>
              </a:rPr>
              <a:t> </a:t>
            </a:r>
            <a:r>
              <a:rPr dirty="0" err="1">
                <a:solidFill>
                  <a:srgbClr val="005828"/>
                </a:solidFill>
              </a:rPr>
              <a:t>всем</a:t>
            </a:r>
            <a:r>
              <a:rPr dirty="0">
                <a:solidFill>
                  <a:srgbClr val="005828"/>
                </a:solidFill>
              </a:rPr>
              <a:t> </a:t>
            </a:r>
            <a:r>
              <a:rPr dirty="0" smtClean="0">
                <a:solidFill>
                  <a:srgbClr val="005828"/>
                </a:solidFill>
              </a:rPr>
              <a:t>МО</a:t>
            </a:r>
            <a:endParaRPr lang="ru-RU" dirty="0" smtClean="0">
              <a:solidFill>
                <a:srgbClr val="005828"/>
              </a:solidFill>
            </a:endParaRPr>
          </a:p>
          <a:p>
            <a:pPr>
              <a:lnSpc>
                <a:spcPts val="1000"/>
              </a:lnSpc>
              <a:buClr>
                <a:srgbClr val="275645"/>
              </a:buClr>
              <a:buSzPct val="100000"/>
              <a:tabLst>
                <a:tab pos="495300" algn="l"/>
                <a:tab pos="901700" algn="l"/>
                <a:tab pos="1308100" algn="l"/>
                <a:tab pos="1714500" algn="l"/>
                <a:tab pos="2120900" algn="l"/>
                <a:tab pos="2540000" algn="l"/>
                <a:tab pos="2946400" algn="l"/>
                <a:tab pos="3352800" algn="l"/>
                <a:tab pos="3759200" algn="l"/>
                <a:tab pos="4165600" algn="l"/>
                <a:tab pos="4572000" algn="l"/>
                <a:tab pos="4978400" algn="l"/>
                <a:tab pos="5384800" algn="l"/>
                <a:tab pos="5791200" algn="l"/>
                <a:tab pos="6197600" algn="l"/>
                <a:tab pos="6604000" algn="l"/>
                <a:tab pos="7010400" algn="l"/>
                <a:tab pos="7429500" algn="l"/>
                <a:tab pos="7835900" algn="l"/>
              </a:tabLst>
              <a:defRPr sz="1600">
                <a:latin typeface="Bookman Old Style"/>
                <a:ea typeface="Bookman Old Style"/>
                <a:cs typeface="Bookman Old Style"/>
                <a:sym typeface="Bookman Old Style"/>
              </a:defRPr>
            </a:pPr>
            <a:endParaRPr dirty="0">
              <a:solidFill>
                <a:srgbClr val="00582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9387" indent="-179387">
              <a:lnSpc>
                <a:spcPts val="1800"/>
              </a:lnSpc>
              <a:buClr>
                <a:srgbClr val="275645"/>
              </a:buClr>
              <a:buSzPct val="100000"/>
              <a:buFont typeface="Arial"/>
              <a:buChar char="■"/>
              <a:tabLst>
                <a:tab pos="495300" algn="l"/>
                <a:tab pos="901700" algn="l"/>
                <a:tab pos="1308100" algn="l"/>
                <a:tab pos="1714500" algn="l"/>
                <a:tab pos="2120900" algn="l"/>
                <a:tab pos="2540000" algn="l"/>
                <a:tab pos="2946400" algn="l"/>
                <a:tab pos="3352800" algn="l"/>
                <a:tab pos="3759200" algn="l"/>
                <a:tab pos="4165600" algn="l"/>
                <a:tab pos="4572000" algn="l"/>
                <a:tab pos="4978400" algn="l"/>
                <a:tab pos="5384800" algn="l"/>
                <a:tab pos="5791200" algn="l"/>
                <a:tab pos="6197600" algn="l"/>
                <a:tab pos="6604000" algn="l"/>
                <a:tab pos="7010400" algn="l"/>
                <a:tab pos="7429500" algn="l"/>
                <a:tab pos="7835900" algn="l"/>
              </a:tabLst>
              <a:defRPr sz="1600">
                <a:latin typeface="Bookman Old Style"/>
                <a:ea typeface="Bookman Old Style"/>
                <a:cs typeface="Bookman Old Style"/>
                <a:sym typeface="Bookman Old Style"/>
              </a:defRPr>
            </a:pPr>
            <a:r>
              <a:rPr dirty="0" err="1">
                <a:solidFill>
                  <a:srgbClr val="005828"/>
                </a:solidFill>
              </a:rPr>
              <a:t>Контроль</a:t>
            </a:r>
            <a:r>
              <a:rPr dirty="0">
                <a:solidFill>
                  <a:srgbClr val="005828"/>
                </a:solidFill>
              </a:rPr>
              <a:t> </a:t>
            </a:r>
            <a:r>
              <a:rPr dirty="0" err="1">
                <a:solidFill>
                  <a:srgbClr val="005828"/>
                </a:solidFill>
              </a:rPr>
              <a:t>расходования</a:t>
            </a:r>
            <a:r>
              <a:rPr dirty="0">
                <a:solidFill>
                  <a:srgbClr val="005828"/>
                </a:solidFill>
              </a:rPr>
              <a:t>, </a:t>
            </a:r>
            <a:r>
              <a:rPr dirty="0" err="1">
                <a:solidFill>
                  <a:srgbClr val="005828"/>
                </a:solidFill>
              </a:rPr>
              <a:t>как</a:t>
            </a:r>
            <a:r>
              <a:rPr dirty="0">
                <a:solidFill>
                  <a:srgbClr val="005828"/>
                </a:solidFill>
              </a:rPr>
              <a:t> </a:t>
            </a:r>
            <a:r>
              <a:rPr dirty="0" err="1">
                <a:solidFill>
                  <a:srgbClr val="005828"/>
                </a:solidFill>
              </a:rPr>
              <a:t>по</a:t>
            </a:r>
            <a:r>
              <a:rPr dirty="0">
                <a:solidFill>
                  <a:srgbClr val="005828"/>
                </a:solidFill>
              </a:rPr>
              <a:t> МО в </a:t>
            </a:r>
            <a:r>
              <a:rPr dirty="0" err="1">
                <a:solidFill>
                  <a:srgbClr val="005828"/>
                </a:solidFill>
              </a:rPr>
              <a:t>целом</a:t>
            </a:r>
            <a:r>
              <a:rPr dirty="0">
                <a:solidFill>
                  <a:srgbClr val="005828"/>
                </a:solidFill>
              </a:rPr>
              <a:t>, </a:t>
            </a:r>
            <a:r>
              <a:rPr dirty="0" err="1">
                <a:solidFill>
                  <a:srgbClr val="005828"/>
                </a:solidFill>
              </a:rPr>
              <a:t>так</a:t>
            </a:r>
            <a:r>
              <a:rPr dirty="0">
                <a:solidFill>
                  <a:srgbClr val="005828"/>
                </a:solidFill>
              </a:rPr>
              <a:t/>
            </a:r>
            <a:br>
              <a:rPr dirty="0">
                <a:solidFill>
                  <a:srgbClr val="005828"/>
                </a:solidFill>
              </a:rPr>
            </a:br>
            <a:r>
              <a:rPr dirty="0">
                <a:solidFill>
                  <a:srgbClr val="005828"/>
                </a:solidFill>
              </a:rPr>
              <a:t>и </a:t>
            </a:r>
            <a:r>
              <a:rPr dirty="0" err="1">
                <a:solidFill>
                  <a:srgbClr val="005828"/>
                </a:solidFill>
              </a:rPr>
              <a:t>по</a:t>
            </a:r>
            <a:r>
              <a:rPr dirty="0">
                <a:solidFill>
                  <a:srgbClr val="005828"/>
                </a:solidFill>
              </a:rPr>
              <a:t> </a:t>
            </a:r>
            <a:r>
              <a:rPr dirty="0" err="1">
                <a:solidFill>
                  <a:srgbClr val="005828"/>
                </a:solidFill>
              </a:rPr>
              <a:t>отдельным</a:t>
            </a:r>
            <a:r>
              <a:rPr dirty="0">
                <a:solidFill>
                  <a:srgbClr val="005828"/>
                </a:solidFill>
              </a:rPr>
              <a:t>  </a:t>
            </a:r>
            <a:r>
              <a:rPr dirty="0" err="1">
                <a:solidFill>
                  <a:srgbClr val="005828"/>
                </a:solidFill>
              </a:rPr>
              <a:t>структурным</a:t>
            </a:r>
            <a:r>
              <a:rPr dirty="0">
                <a:solidFill>
                  <a:srgbClr val="005828"/>
                </a:solidFill>
              </a:rPr>
              <a:t> </a:t>
            </a:r>
            <a:r>
              <a:rPr dirty="0" err="1" smtClean="0">
                <a:solidFill>
                  <a:srgbClr val="005828"/>
                </a:solidFill>
              </a:rPr>
              <a:t>подразделениям</a:t>
            </a:r>
            <a:endParaRPr lang="ru-RU" dirty="0" smtClean="0">
              <a:solidFill>
                <a:srgbClr val="005828"/>
              </a:solidFill>
            </a:endParaRPr>
          </a:p>
          <a:p>
            <a:pPr>
              <a:lnSpc>
                <a:spcPts val="1000"/>
              </a:lnSpc>
              <a:buClr>
                <a:srgbClr val="275645"/>
              </a:buClr>
              <a:buSzPct val="100000"/>
              <a:tabLst>
                <a:tab pos="495300" algn="l"/>
                <a:tab pos="901700" algn="l"/>
                <a:tab pos="1308100" algn="l"/>
                <a:tab pos="1714500" algn="l"/>
                <a:tab pos="2120900" algn="l"/>
                <a:tab pos="2540000" algn="l"/>
                <a:tab pos="2946400" algn="l"/>
                <a:tab pos="3352800" algn="l"/>
                <a:tab pos="3759200" algn="l"/>
                <a:tab pos="4165600" algn="l"/>
                <a:tab pos="4572000" algn="l"/>
                <a:tab pos="4978400" algn="l"/>
                <a:tab pos="5384800" algn="l"/>
                <a:tab pos="5791200" algn="l"/>
                <a:tab pos="6197600" algn="l"/>
                <a:tab pos="6604000" algn="l"/>
                <a:tab pos="7010400" algn="l"/>
                <a:tab pos="7429500" algn="l"/>
                <a:tab pos="7835900" algn="l"/>
              </a:tabLst>
              <a:defRPr sz="1600">
                <a:latin typeface="Bookman Old Style"/>
                <a:ea typeface="Bookman Old Style"/>
                <a:cs typeface="Bookman Old Style"/>
                <a:sym typeface="Bookman Old Style"/>
              </a:defRPr>
            </a:pPr>
            <a:endParaRPr dirty="0">
              <a:solidFill>
                <a:srgbClr val="005828"/>
              </a:solidFill>
            </a:endParaRPr>
          </a:p>
          <a:p>
            <a:pPr marL="179387" indent="-179387">
              <a:lnSpc>
                <a:spcPts val="1800"/>
              </a:lnSpc>
              <a:buClr>
                <a:srgbClr val="275645"/>
              </a:buClr>
              <a:buSzPct val="100000"/>
              <a:buFont typeface="Arial"/>
              <a:buChar char="■"/>
              <a:tabLst>
                <a:tab pos="495300" algn="l"/>
                <a:tab pos="901700" algn="l"/>
                <a:tab pos="1308100" algn="l"/>
                <a:tab pos="1714500" algn="l"/>
                <a:tab pos="2120900" algn="l"/>
                <a:tab pos="2540000" algn="l"/>
                <a:tab pos="2946400" algn="l"/>
                <a:tab pos="3352800" algn="l"/>
                <a:tab pos="3759200" algn="l"/>
                <a:tab pos="4165600" algn="l"/>
                <a:tab pos="4572000" algn="l"/>
                <a:tab pos="4978400" algn="l"/>
                <a:tab pos="5384800" algn="l"/>
                <a:tab pos="5791200" algn="l"/>
                <a:tab pos="6197600" algn="l"/>
                <a:tab pos="6604000" algn="l"/>
                <a:tab pos="7010400" algn="l"/>
                <a:tab pos="7429500" algn="l"/>
                <a:tab pos="7835900" algn="l"/>
              </a:tabLst>
              <a:defRPr sz="1600">
                <a:latin typeface="Bookman Old Style"/>
                <a:ea typeface="Bookman Old Style"/>
                <a:cs typeface="Bookman Old Style"/>
                <a:sym typeface="Bookman Old Style"/>
              </a:defRPr>
            </a:pPr>
            <a:r>
              <a:rPr dirty="0" err="1" smtClean="0">
                <a:solidFill>
                  <a:srgbClr val="005828"/>
                </a:solidFill>
              </a:rPr>
              <a:t>Назнач</a:t>
            </a:r>
            <a:r>
              <a:rPr lang="ru-RU" dirty="0" err="1" smtClean="0">
                <a:solidFill>
                  <a:srgbClr val="005828"/>
                </a:solidFill>
              </a:rPr>
              <a:t>ение</a:t>
            </a:r>
            <a:r>
              <a:rPr dirty="0" smtClean="0">
                <a:solidFill>
                  <a:srgbClr val="005828"/>
                </a:solidFill>
              </a:rPr>
              <a:t> </a:t>
            </a:r>
            <a:r>
              <a:rPr dirty="0">
                <a:solidFill>
                  <a:srgbClr val="005828"/>
                </a:solidFill>
              </a:rPr>
              <a:t>ЛС </a:t>
            </a:r>
            <a:r>
              <a:rPr dirty="0" err="1">
                <a:solidFill>
                  <a:srgbClr val="005828"/>
                </a:solidFill>
              </a:rPr>
              <a:t>по</a:t>
            </a:r>
            <a:r>
              <a:rPr dirty="0">
                <a:solidFill>
                  <a:srgbClr val="005828"/>
                </a:solidFill>
              </a:rPr>
              <a:t> МНН в </a:t>
            </a:r>
            <a:r>
              <a:rPr dirty="0" err="1" smtClean="0">
                <a:solidFill>
                  <a:srgbClr val="005828"/>
                </a:solidFill>
              </a:rPr>
              <a:t>соответствии</a:t>
            </a:r>
            <a:r>
              <a:rPr lang="ru-RU" dirty="0" smtClean="0">
                <a:solidFill>
                  <a:srgbClr val="005828"/>
                </a:solidFill>
              </a:rPr>
              <a:t> </a:t>
            </a:r>
            <a:r>
              <a:rPr dirty="0" smtClean="0">
                <a:solidFill>
                  <a:srgbClr val="005828"/>
                </a:solidFill>
              </a:rPr>
              <a:t>с </a:t>
            </a:r>
            <a:endParaRPr lang="ru-RU" dirty="0" smtClean="0">
              <a:solidFill>
                <a:srgbClr val="005828"/>
              </a:solidFill>
            </a:endParaRPr>
          </a:p>
          <a:p>
            <a:pPr>
              <a:lnSpc>
                <a:spcPts val="1800"/>
              </a:lnSpc>
              <a:buClr>
                <a:srgbClr val="275645"/>
              </a:buClr>
              <a:buSzPct val="100000"/>
              <a:tabLst>
                <a:tab pos="495300" algn="l"/>
                <a:tab pos="901700" algn="l"/>
                <a:tab pos="1308100" algn="l"/>
                <a:tab pos="1714500" algn="l"/>
                <a:tab pos="2120900" algn="l"/>
                <a:tab pos="2540000" algn="l"/>
                <a:tab pos="2946400" algn="l"/>
                <a:tab pos="3352800" algn="l"/>
                <a:tab pos="3759200" algn="l"/>
                <a:tab pos="4165600" algn="l"/>
                <a:tab pos="4572000" algn="l"/>
                <a:tab pos="4978400" algn="l"/>
                <a:tab pos="5384800" algn="l"/>
                <a:tab pos="5791200" algn="l"/>
                <a:tab pos="6197600" algn="l"/>
                <a:tab pos="6604000" algn="l"/>
                <a:tab pos="7010400" algn="l"/>
                <a:tab pos="7429500" algn="l"/>
                <a:tab pos="7835900" algn="l"/>
              </a:tabLst>
              <a:defRPr sz="1600">
                <a:latin typeface="Bookman Old Style"/>
                <a:ea typeface="Bookman Old Style"/>
                <a:cs typeface="Bookman Old Style"/>
                <a:sym typeface="Bookman Old Style"/>
              </a:defRPr>
            </a:pPr>
            <a:r>
              <a:rPr lang="ru-RU" b="1" dirty="0">
                <a:solidFill>
                  <a:srgbClr val="005828"/>
                </a:solidFill>
              </a:rPr>
              <a:t> </a:t>
            </a:r>
            <a:r>
              <a:rPr lang="ru-RU" b="1" dirty="0" smtClean="0">
                <a:solidFill>
                  <a:srgbClr val="005828"/>
                </a:solidFill>
              </a:rPr>
              <a:t>  </a:t>
            </a:r>
            <a:r>
              <a:rPr b="1" dirty="0" err="1" smtClean="0">
                <a:solidFill>
                  <a:srgbClr val="005828"/>
                </a:solidFill>
              </a:rPr>
              <a:t>базовыми</a:t>
            </a:r>
            <a:r>
              <a:rPr b="1" dirty="0" smtClean="0">
                <a:solidFill>
                  <a:srgbClr val="005828"/>
                </a:solidFill>
              </a:rPr>
              <a:t> </a:t>
            </a:r>
            <a:r>
              <a:rPr b="1" dirty="0" err="1">
                <a:solidFill>
                  <a:srgbClr val="005828"/>
                </a:solidFill>
              </a:rPr>
              <a:t>шаблонами</a:t>
            </a:r>
            <a:r>
              <a:rPr b="1" dirty="0">
                <a:solidFill>
                  <a:srgbClr val="005828"/>
                </a:solidFill>
              </a:rPr>
              <a:t> </a:t>
            </a:r>
            <a:r>
              <a:rPr b="1" dirty="0" err="1">
                <a:solidFill>
                  <a:srgbClr val="005828"/>
                </a:solidFill>
              </a:rPr>
              <a:t>листов</a:t>
            </a:r>
            <a:r>
              <a:rPr b="1" dirty="0">
                <a:solidFill>
                  <a:srgbClr val="005828"/>
                </a:solidFill>
              </a:rPr>
              <a:t> </a:t>
            </a:r>
            <a:r>
              <a:rPr b="1" dirty="0" err="1">
                <a:solidFill>
                  <a:srgbClr val="005828"/>
                </a:solidFill>
              </a:rPr>
              <a:t>назначений</a:t>
            </a:r>
            <a:r>
              <a:rPr b="1" dirty="0">
                <a:solidFill>
                  <a:srgbClr val="005828"/>
                </a:solidFill>
              </a:rPr>
              <a:t> </a:t>
            </a:r>
            <a:endParaRPr lang="ru-RU" b="1" dirty="0" smtClean="0">
              <a:solidFill>
                <a:srgbClr val="005828"/>
              </a:solidFill>
            </a:endParaRPr>
          </a:p>
          <a:p>
            <a:pPr>
              <a:lnSpc>
                <a:spcPts val="1000"/>
              </a:lnSpc>
              <a:buClr>
                <a:srgbClr val="275645"/>
              </a:buClr>
              <a:buSzPct val="100000"/>
              <a:tabLst>
                <a:tab pos="495300" algn="l"/>
                <a:tab pos="901700" algn="l"/>
                <a:tab pos="1308100" algn="l"/>
                <a:tab pos="1714500" algn="l"/>
                <a:tab pos="2120900" algn="l"/>
                <a:tab pos="2540000" algn="l"/>
                <a:tab pos="2946400" algn="l"/>
                <a:tab pos="3352800" algn="l"/>
                <a:tab pos="3759200" algn="l"/>
                <a:tab pos="4165600" algn="l"/>
                <a:tab pos="4572000" algn="l"/>
                <a:tab pos="4978400" algn="l"/>
                <a:tab pos="5384800" algn="l"/>
                <a:tab pos="5791200" algn="l"/>
                <a:tab pos="6197600" algn="l"/>
                <a:tab pos="6604000" algn="l"/>
                <a:tab pos="7010400" algn="l"/>
                <a:tab pos="7429500" algn="l"/>
                <a:tab pos="7835900" algn="l"/>
              </a:tabLst>
              <a:defRPr sz="1600">
                <a:latin typeface="Bookman Old Style"/>
                <a:ea typeface="Bookman Old Style"/>
                <a:cs typeface="Bookman Old Style"/>
                <a:sym typeface="Bookman Old Style"/>
              </a:defRPr>
            </a:pPr>
            <a:endParaRPr b="1" dirty="0">
              <a:solidFill>
                <a:srgbClr val="005828"/>
              </a:solidFill>
            </a:endParaRPr>
          </a:p>
          <a:p>
            <a:pPr marL="179387" indent="-179387">
              <a:lnSpc>
                <a:spcPts val="1800"/>
              </a:lnSpc>
              <a:buClr>
                <a:srgbClr val="275645"/>
              </a:buClr>
              <a:buSzPct val="100000"/>
              <a:buFont typeface="Arial"/>
              <a:buChar char="■"/>
              <a:tabLst>
                <a:tab pos="495300" algn="l"/>
                <a:tab pos="901700" algn="l"/>
                <a:tab pos="1308100" algn="l"/>
                <a:tab pos="1714500" algn="l"/>
                <a:tab pos="2120900" algn="l"/>
                <a:tab pos="2540000" algn="l"/>
                <a:tab pos="2946400" algn="l"/>
                <a:tab pos="3352800" algn="l"/>
                <a:tab pos="3759200" algn="l"/>
                <a:tab pos="4165600" algn="l"/>
                <a:tab pos="4572000" algn="l"/>
                <a:tab pos="4978400" algn="l"/>
                <a:tab pos="5384800" algn="l"/>
                <a:tab pos="5791200" algn="l"/>
                <a:tab pos="6197600" algn="l"/>
                <a:tab pos="6604000" algn="l"/>
                <a:tab pos="7010400" algn="l"/>
                <a:tab pos="7429500" algn="l"/>
                <a:tab pos="7835900" algn="l"/>
              </a:tabLst>
              <a:defRPr sz="1600">
                <a:latin typeface="Bookman Old Style"/>
                <a:ea typeface="Bookman Old Style"/>
                <a:cs typeface="Bookman Old Style"/>
                <a:sym typeface="Bookman Old Style"/>
              </a:defRPr>
            </a:pPr>
            <a:r>
              <a:rPr dirty="0" err="1">
                <a:solidFill>
                  <a:srgbClr val="005828"/>
                </a:solidFill>
              </a:rPr>
              <a:t>Возможность</a:t>
            </a:r>
            <a:r>
              <a:rPr dirty="0">
                <a:solidFill>
                  <a:srgbClr val="005828"/>
                </a:solidFill>
              </a:rPr>
              <a:t> </a:t>
            </a:r>
            <a:r>
              <a:rPr dirty="0" err="1">
                <a:solidFill>
                  <a:srgbClr val="005828"/>
                </a:solidFill>
              </a:rPr>
              <a:t>анализа</a:t>
            </a:r>
            <a:r>
              <a:rPr dirty="0">
                <a:solidFill>
                  <a:srgbClr val="005828"/>
                </a:solidFill>
              </a:rPr>
              <a:t> </a:t>
            </a:r>
            <a:r>
              <a:rPr dirty="0" err="1">
                <a:solidFill>
                  <a:srgbClr val="005828"/>
                </a:solidFill>
              </a:rPr>
              <a:t>сводной</a:t>
            </a:r>
            <a:r>
              <a:rPr dirty="0">
                <a:solidFill>
                  <a:srgbClr val="005828"/>
                </a:solidFill>
              </a:rPr>
              <a:t> </a:t>
            </a:r>
            <a:r>
              <a:rPr dirty="0" err="1">
                <a:solidFill>
                  <a:srgbClr val="005828"/>
                </a:solidFill>
              </a:rPr>
              <a:t>информации</a:t>
            </a:r>
            <a:r>
              <a:rPr dirty="0">
                <a:solidFill>
                  <a:srgbClr val="005828"/>
                </a:solidFill>
              </a:rPr>
              <a:t> в on-line </a:t>
            </a:r>
            <a:r>
              <a:rPr dirty="0" err="1">
                <a:solidFill>
                  <a:srgbClr val="005828"/>
                </a:solidFill>
              </a:rPr>
              <a:t>режиме</a:t>
            </a:r>
            <a:r>
              <a:rPr dirty="0">
                <a:solidFill>
                  <a:srgbClr val="005828"/>
                </a:solidFill>
              </a:rPr>
              <a:t> </a:t>
            </a:r>
            <a:r>
              <a:rPr dirty="0" err="1">
                <a:solidFill>
                  <a:srgbClr val="005828"/>
                </a:solidFill>
              </a:rPr>
              <a:t>по</a:t>
            </a:r>
            <a:r>
              <a:rPr dirty="0">
                <a:solidFill>
                  <a:srgbClr val="005828"/>
                </a:solidFill>
              </a:rPr>
              <a:t> </a:t>
            </a:r>
            <a:r>
              <a:rPr dirty="0" err="1">
                <a:solidFill>
                  <a:srgbClr val="005828"/>
                </a:solidFill>
              </a:rPr>
              <a:t>всем</a:t>
            </a:r>
            <a:r>
              <a:rPr dirty="0">
                <a:solidFill>
                  <a:srgbClr val="005828"/>
                </a:solidFill>
              </a:rPr>
              <a:t> МО </a:t>
            </a:r>
            <a:r>
              <a:rPr dirty="0" err="1">
                <a:solidFill>
                  <a:srgbClr val="005828"/>
                </a:solidFill>
              </a:rPr>
              <a:t>министерством</a:t>
            </a:r>
            <a:r>
              <a:rPr dirty="0">
                <a:solidFill>
                  <a:srgbClr val="005828"/>
                </a:solidFill>
              </a:rPr>
              <a:t> </a:t>
            </a:r>
            <a:r>
              <a:rPr dirty="0" err="1">
                <a:solidFill>
                  <a:srgbClr val="005828"/>
                </a:solidFill>
              </a:rPr>
              <a:t>здравоохранения</a:t>
            </a:r>
            <a:r>
              <a:rPr dirty="0">
                <a:solidFill>
                  <a:srgbClr val="005828"/>
                </a:solidFill>
              </a:rPr>
              <a:t> </a:t>
            </a:r>
            <a:r>
              <a:rPr dirty="0" err="1">
                <a:solidFill>
                  <a:srgbClr val="005828"/>
                </a:solidFill>
              </a:rPr>
              <a:t>Кировской</a:t>
            </a:r>
            <a:r>
              <a:rPr dirty="0">
                <a:solidFill>
                  <a:srgbClr val="005828"/>
                </a:solidFill>
              </a:rPr>
              <a:t> </a:t>
            </a:r>
            <a:r>
              <a:rPr dirty="0" err="1" smtClean="0">
                <a:solidFill>
                  <a:srgbClr val="005828"/>
                </a:solidFill>
              </a:rPr>
              <a:t>области</a:t>
            </a:r>
            <a:endParaRPr b="1" dirty="0">
              <a:solidFill>
                <a:srgbClr val="005828"/>
              </a:solidFill>
            </a:endParaRPr>
          </a:p>
        </p:txBody>
      </p:sp>
      <p:sp>
        <p:nvSpPr>
          <p:cNvPr id="1006" name="Прямоугольник 9"/>
          <p:cNvSpPr/>
          <p:nvPr/>
        </p:nvSpPr>
        <p:spPr>
          <a:xfrm>
            <a:off x="59633" y="5019960"/>
            <a:ext cx="8438506" cy="20621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285750" indent="-285750" algn="just">
              <a:buSzPct val="150000"/>
              <a:buFont typeface="Wingdings" panose="05000000000000000000" pitchFamily="2" charset="2"/>
              <a:buChar char="§"/>
            </a:pPr>
            <a:r>
              <a:rPr lang="ru-RU" sz="16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Внесение всех медикаментов, ИМН, расходных материалов в МИС </a:t>
            </a:r>
          </a:p>
          <a:p>
            <a:pPr marL="285750" indent="-285750" algn="just">
              <a:buSzPct val="150000"/>
              <a:buFont typeface="Wingdings" panose="05000000000000000000" pitchFamily="2" charset="2"/>
              <a:buChar char="§"/>
            </a:pPr>
            <a:r>
              <a:rPr lang="ru-RU" sz="16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Полный учет, от </a:t>
            </a:r>
            <a:r>
              <a:rPr lang="ru-RU" sz="1600" dirty="0">
                <a:solidFill>
                  <a:srgbClr val="002060"/>
                </a:solidFill>
                <a:latin typeface="Bookman Old Style" panose="02050604050505020204" pitchFamily="18" charset="0"/>
              </a:rPr>
              <a:t>поступления к материально ответственным лицам на </a:t>
            </a:r>
            <a:r>
              <a:rPr lang="ru-RU" sz="16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«Склад первого уровня»</a:t>
            </a:r>
            <a:r>
              <a:rPr lang="ru-RU" sz="1600" dirty="0">
                <a:solidFill>
                  <a:srgbClr val="002060"/>
                </a:solidFill>
                <a:latin typeface="Bookman Old Style" panose="02050604050505020204" pitchFamily="18" charset="0"/>
              </a:rPr>
              <a:t> до отметки о </a:t>
            </a:r>
            <a:r>
              <a:rPr lang="ru-RU" sz="16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выполнении </a:t>
            </a:r>
            <a:r>
              <a:rPr lang="ru-RU" sz="16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врачебных назначений </a:t>
            </a:r>
            <a:r>
              <a:rPr lang="ru-RU" sz="1600" dirty="0">
                <a:solidFill>
                  <a:srgbClr val="002060"/>
                </a:solidFill>
                <a:latin typeface="Bookman Old Style" panose="02050604050505020204" pitchFamily="18" charset="0"/>
              </a:rPr>
              <a:t>средним медицинским персоналом в </a:t>
            </a:r>
            <a:r>
              <a:rPr lang="ru-RU" sz="16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«Листе назначения</a:t>
            </a:r>
            <a:r>
              <a:rPr lang="ru-RU" sz="16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»</a:t>
            </a:r>
            <a:endParaRPr lang="ru-RU" sz="1600" dirty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marL="285750" indent="-285750" algn="just">
              <a:buSzPct val="150000"/>
              <a:buFont typeface="Wingdings" panose="05000000000000000000" pitchFamily="2" charset="2"/>
              <a:buChar char="§"/>
            </a:pPr>
            <a:r>
              <a:rPr lang="ru-RU" sz="16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Списание</a:t>
            </a:r>
            <a:r>
              <a:rPr lang="ru-RU" sz="16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100% объёма </a:t>
            </a:r>
            <a:r>
              <a:rPr lang="ru-RU" sz="16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медикаментов, ИМН, дорогостоящих материалов (</a:t>
            </a:r>
            <a:r>
              <a:rPr lang="ru-RU" sz="1600" dirty="0">
                <a:solidFill>
                  <a:srgbClr val="002060"/>
                </a:solidFill>
                <a:latin typeface="Bookman Old Style" panose="02050604050505020204" pitchFamily="18" charset="0"/>
              </a:rPr>
              <a:t>непосредственно использованных) </a:t>
            </a:r>
            <a:r>
              <a:rPr lang="ru-RU" sz="16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только в «Листах назначений»</a:t>
            </a:r>
            <a:r>
              <a:rPr lang="ru-RU" sz="1600" dirty="0">
                <a:solidFill>
                  <a:srgbClr val="002060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на </a:t>
            </a:r>
            <a:r>
              <a:rPr lang="ru-RU" sz="16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конкретного </a:t>
            </a:r>
            <a:r>
              <a:rPr lang="ru-RU" sz="16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пациента</a:t>
            </a:r>
            <a:endParaRPr lang="ru-RU" sz="1600" dirty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600" dirty="0">
                <a:latin typeface="Bookman Old Style" panose="02050604050505020204" pitchFamily="18" charset="0"/>
              </a:rPr>
              <a:t> </a:t>
            </a:r>
          </a:p>
        </p:txBody>
      </p:sp>
      <p:sp>
        <p:nvSpPr>
          <p:cNvPr id="1007" name="Прямоугольник 2"/>
          <p:cNvSpPr/>
          <p:nvPr/>
        </p:nvSpPr>
        <p:spPr>
          <a:xfrm>
            <a:off x="0" y="2200792"/>
            <a:ext cx="5158410" cy="329610"/>
          </a:xfrm>
          <a:prstGeom prst="rect">
            <a:avLst/>
          </a:prstGeom>
          <a:solidFill>
            <a:srgbClr val="316D56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Gill Sans MT"/>
                <a:ea typeface="Gill Sans MT"/>
                <a:cs typeface="Gill Sans MT"/>
                <a:sym typeface="Gill Sans MT"/>
              </a:defRPr>
            </a:pPr>
            <a:endParaRPr/>
          </a:p>
        </p:txBody>
      </p:sp>
      <p:sp>
        <p:nvSpPr>
          <p:cNvPr id="1008" name="Прямоугольник 10"/>
          <p:cNvSpPr/>
          <p:nvPr/>
        </p:nvSpPr>
        <p:spPr>
          <a:xfrm>
            <a:off x="59633" y="2145227"/>
            <a:ext cx="6381590" cy="383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000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dirty="0" err="1"/>
              <a:t>Возможности</a:t>
            </a:r>
            <a:r>
              <a:rPr dirty="0"/>
              <a:t> </a:t>
            </a:r>
            <a:r>
              <a:rPr dirty="0" err="1"/>
              <a:t>модуля</a:t>
            </a:r>
            <a:r>
              <a:rPr dirty="0"/>
              <a:t> «АПТЕКА»</a:t>
            </a:r>
          </a:p>
        </p:txBody>
      </p:sp>
      <p:sp>
        <p:nvSpPr>
          <p:cNvPr id="1009" name="Прямоугольник 12"/>
          <p:cNvSpPr/>
          <p:nvPr/>
        </p:nvSpPr>
        <p:spPr>
          <a:xfrm>
            <a:off x="1" y="4690350"/>
            <a:ext cx="5158410" cy="329610"/>
          </a:xfrm>
          <a:prstGeom prst="rect">
            <a:avLst/>
          </a:prstGeom>
          <a:solidFill>
            <a:srgbClr val="3E5D78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Gill Sans MT"/>
                <a:ea typeface="Gill Sans MT"/>
                <a:cs typeface="Gill Sans MT"/>
                <a:sym typeface="Gill Sans MT"/>
              </a:defRPr>
            </a:pPr>
            <a:endParaRPr/>
          </a:p>
        </p:txBody>
      </p:sp>
      <p:sp>
        <p:nvSpPr>
          <p:cNvPr id="1010" name="Прямоугольник 1"/>
          <p:cNvSpPr/>
          <p:nvPr/>
        </p:nvSpPr>
        <p:spPr>
          <a:xfrm>
            <a:off x="59633" y="4635392"/>
            <a:ext cx="6085116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000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lang="ru-RU" dirty="0" smtClean="0"/>
              <a:t>Принципы работы</a:t>
            </a:r>
            <a:r>
              <a:rPr dirty="0" smtClean="0"/>
              <a:t> </a:t>
            </a:r>
            <a:r>
              <a:rPr dirty="0" err="1"/>
              <a:t>модуля</a:t>
            </a:r>
            <a:r>
              <a:rPr dirty="0"/>
              <a:t> «АПТЕКА»</a:t>
            </a:r>
          </a:p>
        </p:txBody>
      </p:sp>
      <p:pic>
        <p:nvPicPr>
          <p:cNvPr id="1011" name="Рисунок 13" descr="Рисунок 13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59633" y="1251349"/>
            <a:ext cx="2763080" cy="85351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" name="Скругленный прямоугольник 5"/>
          <p:cNvGrpSpPr/>
          <p:nvPr/>
        </p:nvGrpSpPr>
        <p:grpSpPr>
          <a:xfrm>
            <a:off x="2971800" y="-25494"/>
            <a:ext cx="6172201" cy="400108"/>
            <a:chOff x="0" y="-13678"/>
            <a:chExt cx="6172200" cy="400106"/>
          </a:xfrm>
        </p:grpSpPr>
        <p:sp>
          <p:nvSpPr>
            <p:cNvPr id="17" name="Прямоугольник с закругленными углами"/>
            <p:cNvSpPr/>
            <p:nvPr/>
          </p:nvSpPr>
          <p:spPr>
            <a:xfrm>
              <a:off x="0" y="11815"/>
              <a:ext cx="6172200" cy="349120"/>
            </a:xfrm>
            <a:prstGeom prst="roundRect">
              <a:avLst>
                <a:gd name="adj" fmla="val 11729"/>
              </a:avLst>
            </a:prstGeom>
            <a:solidFill>
              <a:srgbClr val="0067B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8" name="II.  Электронная медицинская карта (ЭМК) в МО"/>
            <p:cNvSpPr/>
            <p:nvPr/>
          </p:nvSpPr>
          <p:spPr>
            <a:xfrm>
              <a:off x="11992" y="-13678"/>
              <a:ext cx="6148216" cy="4001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>
                <a:defRPr sz="2000" b="1">
                  <a:solidFill>
                    <a:srgbClr val="FFFFFF"/>
                  </a:solidFill>
                </a:defRPr>
              </a:pPr>
              <a:r>
                <a:rPr dirty="0"/>
                <a:t> </a:t>
              </a:r>
              <a:r>
                <a:rPr dirty="0" smtClean="0">
                  <a:latin typeface="Trebuchet MS" panose="020B0603020202020204" pitchFamily="34" charset="0"/>
                </a:rPr>
                <a:t>II</a:t>
              </a:r>
              <a:r>
                <a:rPr lang="en-US" dirty="0" smtClean="0">
                  <a:latin typeface="Trebuchet MS" panose="020B0603020202020204" pitchFamily="34" charset="0"/>
                </a:rPr>
                <a:t>I</a:t>
              </a:r>
              <a:r>
                <a:rPr dirty="0" smtClean="0">
                  <a:latin typeface="Trebuchet MS" panose="020B0603020202020204" pitchFamily="34" charset="0"/>
                </a:rPr>
                <a:t>.  </a:t>
              </a:r>
              <a:r>
                <a:rPr dirty="0" err="1">
                  <a:latin typeface="Trebuchet MS" panose="020B0603020202020204" pitchFamily="34" charset="0"/>
                </a:rPr>
                <a:t>Электронная</a:t>
              </a:r>
              <a:r>
                <a:rPr dirty="0">
                  <a:latin typeface="Trebuchet MS" panose="020B0603020202020204" pitchFamily="34" charset="0"/>
                </a:rPr>
                <a:t> </a:t>
              </a:r>
              <a:r>
                <a:rPr dirty="0" err="1">
                  <a:latin typeface="Trebuchet MS" panose="020B0603020202020204" pitchFamily="34" charset="0"/>
                </a:rPr>
                <a:t>медицинская</a:t>
              </a:r>
              <a:r>
                <a:rPr dirty="0">
                  <a:latin typeface="Trebuchet MS" panose="020B0603020202020204" pitchFamily="34" charset="0"/>
                </a:rPr>
                <a:t> </a:t>
              </a:r>
              <a:r>
                <a:rPr dirty="0" err="1">
                  <a:latin typeface="Trebuchet MS" panose="020B0603020202020204" pitchFamily="34" charset="0"/>
                </a:rPr>
                <a:t>карта</a:t>
              </a:r>
              <a:r>
                <a:rPr dirty="0">
                  <a:latin typeface="Trebuchet MS" panose="020B0603020202020204" pitchFamily="34" charset="0"/>
                </a:rPr>
                <a:t> (ЭМК) в МО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Заголовок 1"/>
          <p:cNvSpPr/>
          <p:nvPr/>
        </p:nvSpPr>
        <p:spPr>
          <a:xfrm>
            <a:off x="1167149" y="348753"/>
            <a:ext cx="7845312" cy="938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/>
          <a:p>
            <a:pPr algn="r">
              <a:lnSpc>
                <a:spcPts val="2200"/>
              </a:lnSpc>
              <a:defRPr sz="2000" b="1">
                <a:solidFill>
                  <a:srgbClr val="46566D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dirty="0">
                <a:latin typeface="Cambria" panose="02040503050406030204" pitchFamily="18" charset="0"/>
              </a:rPr>
              <a:t>Электронная медицинская </a:t>
            </a:r>
            <a:r>
              <a:rPr dirty="0" err="1">
                <a:latin typeface="Cambria" panose="02040503050406030204" pitchFamily="18" charset="0"/>
              </a:rPr>
              <a:t>карта</a:t>
            </a:r>
            <a:r>
              <a:rPr dirty="0">
                <a:latin typeface="Cambria" panose="02040503050406030204" pitchFamily="18" charset="0"/>
              </a:rPr>
              <a:t> </a:t>
            </a:r>
            <a:r>
              <a:rPr dirty="0" err="1" smtClean="0">
                <a:latin typeface="Cambria" panose="02040503050406030204" pitchFamily="18" charset="0"/>
              </a:rPr>
              <a:t>стационара</a:t>
            </a:r>
            <a:r>
              <a:rPr lang="ru-RU" dirty="0" smtClean="0">
                <a:latin typeface="Cambria" panose="02040503050406030204" pitchFamily="18" charset="0"/>
              </a:rPr>
              <a:t>:</a:t>
            </a:r>
            <a:r>
              <a:rPr dirty="0">
                <a:latin typeface="Cambria" panose="02040503050406030204" pitchFamily="18" charset="0"/>
              </a:rPr>
              <a:t/>
            </a:r>
            <a:br>
              <a:rPr dirty="0">
                <a:latin typeface="Cambria" panose="02040503050406030204" pitchFamily="18" charset="0"/>
              </a:rPr>
            </a:br>
            <a:r>
              <a:rPr dirty="0">
                <a:solidFill>
                  <a:srgbClr val="C00000"/>
                </a:solidFill>
                <a:latin typeface="Cambria" panose="02040503050406030204" pitchFamily="18" charset="0"/>
              </a:rPr>
              <a:t>«</a:t>
            </a:r>
            <a:r>
              <a:rPr dirty="0" err="1" smtClean="0">
                <a:solidFill>
                  <a:srgbClr val="C00000"/>
                </a:solidFill>
                <a:latin typeface="Cambria" panose="02040503050406030204" pitchFamily="18" charset="0"/>
              </a:rPr>
              <a:t>Базовый</a:t>
            </a:r>
            <a:r>
              <a:rPr dirty="0" smtClean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dirty="0" err="1" smtClean="0">
                <a:solidFill>
                  <a:srgbClr val="C00000"/>
                </a:solidFill>
                <a:latin typeface="Cambria" panose="02040503050406030204" pitchFamily="18" charset="0"/>
              </a:rPr>
              <a:t>шаблон</a:t>
            </a:r>
            <a:r>
              <a:rPr lang="ru-RU" sz="2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»</a:t>
            </a:r>
            <a:r>
              <a:rPr dirty="0" smtClean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dirty="0" err="1">
                <a:solidFill>
                  <a:srgbClr val="C00000"/>
                </a:solidFill>
                <a:latin typeface="Cambria" panose="02040503050406030204" pitchFamily="18" charset="0"/>
              </a:rPr>
              <a:t>листа</a:t>
            </a:r>
            <a:r>
              <a:rPr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dirty="0" err="1" smtClean="0">
                <a:solidFill>
                  <a:srgbClr val="C00000"/>
                </a:solidFill>
                <a:latin typeface="Cambria" panose="02040503050406030204" pitchFamily="18" charset="0"/>
              </a:rPr>
              <a:t>назначений</a:t>
            </a:r>
            <a:r>
              <a:rPr lang="ru-RU" dirty="0" smtClean="0">
                <a:solidFill>
                  <a:srgbClr val="C00000"/>
                </a:solidFill>
                <a:latin typeface="Cambria" panose="02040503050406030204" pitchFamily="18" charset="0"/>
              </a:rPr>
              <a:t>,</a:t>
            </a:r>
            <a:r>
              <a:rPr dirty="0">
                <a:solidFill>
                  <a:srgbClr val="C00000"/>
                </a:solidFill>
                <a:latin typeface="Cambria" panose="02040503050406030204" pitchFamily="18" charset="0"/>
              </a:rPr>
              <a:t/>
            </a:r>
            <a:br>
              <a:rPr dirty="0">
                <a:solidFill>
                  <a:srgbClr val="C00000"/>
                </a:solidFill>
                <a:latin typeface="Cambria" panose="02040503050406030204" pitchFamily="18" charset="0"/>
              </a:rPr>
            </a:br>
            <a:r>
              <a:rPr dirty="0" smtClean="0">
                <a:solidFill>
                  <a:srgbClr val="C00000"/>
                </a:solidFill>
                <a:latin typeface="Cambria" panose="02040503050406030204" pitchFamily="18" charset="0"/>
              </a:rPr>
              <a:t>«</a:t>
            </a:r>
            <a:r>
              <a:rPr lang="ru-RU" dirty="0" smtClean="0">
                <a:solidFill>
                  <a:srgbClr val="C00000"/>
                </a:solidFill>
                <a:latin typeface="Cambria" panose="02040503050406030204" pitchFamily="18" charset="0"/>
              </a:rPr>
              <a:t>Медицинский </a:t>
            </a:r>
            <a:r>
              <a:rPr lang="ru-RU" dirty="0">
                <a:solidFill>
                  <a:srgbClr val="C00000"/>
                </a:solidFill>
                <a:latin typeface="Cambria" panose="02040503050406030204" pitchFamily="18" charset="0"/>
              </a:rPr>
              <a:t>электронный</a:t>
            </a:r>
            <a:r>
              <a:rPr dirty="0">
                <a:solidFill>
                  <a:srgbClr val="C00000"/>
                </a:solidFill>
                <a:latin typeface="Cambria" panose="02040503050406030204" pitchFamily="18" charset="0"/>
              </a:rPr>
              <a:t> стандарт</a:t>
            </a:r>
            <a:r>
              <a:rPr lang="it-IT" dirty="0">
                <a:solidFill>
                  <a:srgbClr val="C00000"/>
                </a:solidFill>
                <a:latin typeface="Cambria" panose="02040503050406030204" pitchFamily="18" charset="0"/>
              </a:rPr>
              <a:t>»</a:t>
            </a:r>
            <a:r>
              <a:rPr lang="ru-RU" dirty="0">
                <a:solidFill>
                  <a:srgbClr val="C00000"/>
                </a:solidFill>
                <a:latin typeface="Cambria" panose="02040503050406030204" pitchFamily="18" charset="0"/>
              </a:rPr>
              <a:t> (МЭС)</a:t>
            </a:r>
            <a:endParaRPr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1017" name="Овал 6"/>
          <p:cNvSpPr/>
          <p:nvPr/>
        </p:nvSpPr>
        <p:spPr>
          <a:xfrm>
            <a:off x="256986" y="1257827"/>
            <a:ext cx="1080121" cy="1080121"/>
          </a:xfrm>
          <a:prstGeom prst="ellipse">
            <a:avLst/>
          </a:prstGeom>
          <a:blipFill>
            <a:blip r:embed="rId2" cstate="print"/>
            <a:stretch>
              <a:fillRect/>
            </a:stretch>
          </a:blipFill>
          <a:ln w="25400">
            <a:solidFill>
              <a:schemeClr val="accent1"/>
            </a:solidFill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018" name="Овал 7"/>
          <p:cNvSpPr/>
          <p:nvPr/>
        </p:nvSpPr>
        <p:spPr>
          <a:xfrm>
            <a:off x="256986" y="2481964"/>
            <a:ext cx="1080121" cy="1080121"/>
          </a:xfrm>
          <a:prstGeom prst="ellipse">
            <a:avLst/>
          </a:prstGeom>
          <a:blipFill>
            <a:blip r:embed="rId3" cstate="print"/>
            <a:stretch>
              <a:fillRect/>
            </a:stretch>
          </a:blipFill>
          <a:ln w="25400">
            <a:solidFill>
              <a:schemeClr val="accent1"/>
            </a:solidFill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019" name="Овал 8"/>
          <p:cNvSpPr/>
          <p:nvPr/>
        </p:nvSpPr>
        <p:spPr>
          <a:xfrm>
            <a:off x="256986" y="3681122"/>
            <a:ext cx="1080121" cy="1080122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  <a:ln w="25400">
            <a:solidFill>
              <a:schemeClr val="accent1"/>
            </a:solidFill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020" name="Овал 9"/>
          <p:cNvSpPr/>
          <p:nvPr/>
        </p:nvSpPr>
        <p:spPr>
          <a:xfrm>
            <a:off x="256986" y="4881846"/>
            <a:ext cx="1080121" cy="1080121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  <a:ln w="25400">
            <a:solidFill>
              <a:schemeClr val="accent1"/>
            </a:solidFill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021" name="TextBox 10"/>
          <p:cNvSpPr/>
          <p:nvPr/>
        </p:nvSpPr>
        <p:spPr>
          <a:xfrm>
            <a:off x="1361142" y="1265948"/>
            <a:ext cx="3432348" cy="13146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</a:lvl1pPr>
          </a:lstStyle>
          <a:p>
            <a:r>
              <a:rPr dirty="0"/>
              <a:t>Минимальный перечень лабораторных и инструментальных методов исследования</a:t>
            </a: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2" name="TextBox 11"/>
          <p:cNvSpPr/>
          <p:nvPr/>
        </p:nvSpPr>
        <p:spPr>
          <a:xfrm>
            <a:off x="1361142" y="2553972"/>
            <a:ext cx="3432348" cy="830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90000"/>
              </a:lnSpc>
            </a:pPr>
            <a:r>
              <a:t>Минимально достаточный перечень ЛС по МНН</a:t>
            </a:r>
            <a:br/>
            <a:r>
              <a:t>(из  ЖНВЛП) и ИМН</a:t>
            </a:r>
          </a:p>
        </p:txBody>
      </p:sp>
      <p:sp>
        <p:nvSpPr>
          <p:cNvPr id="1023" name="TextBox 12"/>
          <p:cNvSpPr/>
          <p:nvPr/>
        </p:nvSpPr>
        <p:spPr>
          <a:xfrm>
            <a:off x="1361142" y="3704988"/>
            <a:ext cx="3432348" cy="830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90000"/>
              </a:lnSpc>
            </a:pPr>
            <a:r>
              <a:t>Кратность применения ЛС </a:t>
            </a:r>
            <a:br/>
            <a:r>
              <a:t>с указанием дозы, способа введения, даты отмены</a:t>
            </a:r>
          </a:p>
        </p:txBody>
      </p:sp>
      <p:sp>
        <p:nvSpPr>
          <p:cNvPr id="1024" name="TextBox 13"/>
          <p:cNvSpPr/>
          <p:nvPr/>
        </p:nvSpPr>
        <p:spPr>
          <a:xfrm>
            <a:off x="1361142" y="4881846"/>
            <a:ext cx="3432348" cy="1654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90000"/>
              </a:lnSpc>
            </a:pPr>
            <a:r>
              <a:t>Возможность корректировки лечащим врачом с учетом клинической ситуации </a:t>
            </a:r>
            <a:r>
              <a:rPr sz="1600" i="1"/>
              <a:t>(возможность добавления ЛС, методов исследования, изменение дозы, способа и кратности введения препаратов)</a:t>
            </a:r>
          </a:p>
        </p:txBody>
      </p:sp>
      <p:grpSp>
        <p:nvGrpSpPr>
          <p:cNvPr id="1027" name="Прямоугольник 14"/>
          <p:cNvGrpSpPr/>
          <p:nvPr/>
        </p:nvGrpSpPr>
        <p:grpSpPr>
          <a:xfrm>
            <a:off x="4959927" y="1343898"/>
            <a:ext cx="4184074" cy="412425"/>
            <a:chOff x="0" y="0"/>
            <a:chExt cx="4184072" cy="412424"/>
          </a:xfrm>
        </p:grpSpPr>
        <p:sp>
          <p:nvSpPr>
            <p:cNvPr id="1025" name="Прямоугольник"/>
            <p:cNvSpPr/>
            <p:nvPr/>
          </p:nvSpPr>
          <p:spPr>
            <a:xfrm>
              <a:off x="0" y="-1"/>
              <a:ext cx="4184073" cy="41242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26" name="Количество шаблонов"/>
            <p:cNvSpPr/>
            <p:nvPr/>
          </p:nvSpPr>
          <p:spPr>
            <a:xfrm>
              <a:off x="0" y="27142"/>
              <a:ext cx="4184073" cy="3581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indent="88900">
                <a:defRPr b="1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r>
                <a:t>Количество шаблонов</a:t>
              </a:r>
            </a:p>
          </p:txBody>
        </p:sp>
      </p:grpSp>
      <p:sp>
        <p:nvSpPr>
          <p:cNvPr id="1028" name="TextBox 15"/>
          <p:cNvSpPr/>
          <p:nvPr/>
        </p:nvSpPr>
        <p:spPr>
          <a:xfrm>
            <a:off x="4959928" y="1749643"/>
            <a:ext cx="4148578" cy="840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lnSpc>
                <a:spcPct val="90000"/>
              </a:lnSpc>
            </a:pPr>
            <a:r>
              <a:rPr dirty="0"/>
              <a:t>Внедрено 142 «базовых шаблона»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r>
              <a:rPr dirty="0"/>
              <a:t>(</a:t>
            </a:r>
            <a:r>
              <a:rPr b="1" dirty="0"/>
              <a:t>не ограничено</a:t>
            </a:r>
            <a:r>
              <a:rPr dirty="0"/>
              <a:t>, приоритет – наиболее распространенным) </a:t>
            </a:r>
          </a:p>
        </p:txBody>
      </p:sp>
      <p:grpSp>
        <p:nvGrpSpPr>
          <p:cNvPr id="1031" name="Прямоугольник 16"/>
          <p:cNvGrpSpPr/>
          <p:nvPr/>
        </p:nvGrpSpPr>
        <p:grpSpPr>
          <a:xfrm>
            <a:off x="4959927" y="2611110"/>
            <a:ext cx="4184074" cy="412425"/>
            <a:chOff x="0" y="0"/>
            <a:chExt cx="4184072" cy="412424"/>
          </a:xfrm>
        </p:grpSpPr>
        <p:sp>
          <p:nvSpPr>
            <p:cNvPr id="1029" name="Прямоугольник"/>
            <p:cNvSpPr/>
            <p:nvPr/>
          </p:nvSpPr>
          <p:spPr>
            <a:xfrm>
              <a:off x="0" y="-1"/>
              <a:ext cx="4184073" cy="41242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30" name="Кто разрабатывает?"/>
            <p:cNvSpPr/>
            <p:nvPr/>
          </p:nvSpPr>
          <p:spPr>
            <a:xfrm>
              <a:off x="0" y="27142"/>
              <a:ext cx="4184073" cy="3581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indent="88900">
                <a:defRPr b="1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r>
                <a:t>Кто разрабатывает?</a:t>
              </a:r>
            </a:p>
          </p:txBody>
        </p:sp>
      </p:grpSp>
      <p:sp>
        <p:nvSpPr>
          <p:cNvPr id="1032" name="TextBox 17"/>
          <p:cNvSpPr/>
          <p:nvPr/>
        </p:nvSpPr>
        <p:spPr>
          <a:xfrm>
            <a:off x="4959927" y="2987065"/>
            <a:ext cx="4052533" cy="1338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lnSpc>
                <a:spcPct val="90000"/>
              </a:lnSpc>
              <a:defRPr b="1"/>
            </a:pPr>
            <a:r>
              <a:rPr lang="ru-RU" dirty="0" smtClean="0"/>
              <a:t>Г</a:t>
            </a:r>
            <a:r>
              <a:rPr dirty="0" err="1" smtClean="0"/>
              <a:t>лавные</a:t>
            </a:r>
            <a:r>
              <a:rPr dirty="0" smtClean="0"/>
              <a:t> </a:t>
            </a:r>
            <a:r>
              <a:rPr dirty="0" err="1"/>
              <a:t>внештатные</a:t>
            </a:r>
            <a:r>
              <a:rPr dirty="0"/>
              <a:t> </a:t>
            </a:r>
            <a:r>
              <a:rPr dirty="0" err="1"/>
              <a:t>специалисты</a:t>
            </a:r>
            <a:r>
              <a:rPr dirty="0"/>
              <a:t> </a:t>
            </a:r>
            <a:r>
              <a:rPr lang="ru-RU" dirty="0" smtClean="0"/>
              <a:t>министерства здравоохранения Кировской области </a:t>
            </a:r>
            <a:r>
              <a:rPr b="0" dirty="0" smtClean="0"/>
              <a:t>с </a:t>
            </a:r>
            <a:r>
              <a:rPr b="0" dirty="0" err="1"/>
              <a:t>учетом</a:t>
            </a:r>
            <a:r>
              <a:rPr b="0" dirty="0"/>
              <a:t> </a:t>
            </a:r>
            <a:r>
              <a:rPr b="0" dirty="0" err="1"/>
              <a:t>стандартов</a:t>
            </a:r>
            <a:r>
              <a:rPr b="0" dirty="0"/>
              <a:t> </a:t>
            </a:r>
            <a:r>
              <a:rPr b="0" dirty="0" smtClean="0"/>
              <a:t> </a:t>
            </a:r>
            <a:r>
              <a:rPr b="0" dirty="0" err="1"/>
              <a:t>медицинской</a:t>
            </a:r>
            <a:r>
              <a:rPr b="0" dirty="0"/>
              <a:t> </a:t>
            </a:r>
            <a:r>
              <a:rPr b="0" dirty="0" err="1"/>
              <a:t>помощи</a:t>
            </a:r>
            <a:r>
              <a:rPr b="0" dirty="0"/>
              <a:t> и </a:t>
            </a:r>
            <a:r>
              <a:rPr b="0" dirty="0" err="1"/>
              <a:t>клинических</a:t>
            </a:r>
            <a:r>
              <a:rPr b="0" dirty="0"/>
              <a:t> </a:t>
            </a:r>
            <a:r>
              <a:rPr b="0" dirty="0" err="1"/>
              <a:t>протоколов</a:t>
            </a:r>
            <a:endParaRPr b="0" dirty="0"/>
          </a:p>
        </p:txBody>
      </p:sp>
      <p:grpSp>
        <p:nvGrpSpPr>
          <p:cNvPr id="1035" name="Прямоугольник 18"/>
          <p:cNvGrpSpPr/>
          <p:nvPr/>
        </p:nvGrpSpPr>
        <p:grpSpPr>
          <a:xfrm>
            <a:off x="4959926" y="4449127"/>
            <a:ext cx="4184074" cy="412425"/>
            <a:chOff x="0" y="0"/>
            <a:chExt cx="4184072" cy="412424"/>
          </a:xfrm>
        </p:grpSpPr>
        <p:sp>
          <p:nvSpPr>
            <p:cNvPr id="1033" name="Прямоугольник"/>
            <p:cNvSpPr/>
            <p:nvPr/>
          </p:nvSpPr>
          <p:spPr>
            <a:xfrm>
              <a:off x="0" y="-1"/>
              <a:ext cx="4184073" cy="41242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34" name="Кто контролирует разработку?"/>
            <p:cNvSpPr/>
            <p:nvPr/>
          </p:nvSpPr>
          <p:spPr>
            <a:xfrm>
              <a:off x="0" y="27142"/>
              <a:ext cx="4184073" cy="3581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indent="88900">
                <a:defRPr b="1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r>
                <a:rPr dirty="0" err="1"/>
                <a:t>Кто</a:t>
              </a:r>
              <a:r>
                <a:rPr dirty="0"/>
                <a:t> </a:t>
              </a:r>
              <a:r>
                <a:rPr dirty="0" err="1"/>
                <a:t>контролирует</a:t>
              </a:r>
              <a:r>
                <a:rPr dirty="0"/>
                <a:t> </a:t>
              </a:r>
              <a:r>
                <a:rPr dirty="0" err="1"/>
                <a:t>разработку</a:t>
              </a:r>
              <a:r>
                <a:rPr dirty="0"/>
                <a:t>?</a:t>
              </a:r>
            </a:p>
          </p:txBody>
        </p:sp>
      </p:grpSp>
      <p:sp>
        <p:nvSpPr>
          <p:cNvPr id="1036" name="Прямоугольник 1"/>
          <p:cNvSpPr/>
          <p:nvPr/>
        </p:nvSpPr>
        <p:spPr>
          <a:xfrm>
            <a:off x="4977675" y="4873839"/>
            <a:ext cx="4166325" cy="589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ct val="90000"/>
              </a:lnSpc>
            </a:lvl1pPr>
          </a:lstStyle>
          <a:p>
            <a:r>
              <a:rPr lang="ru-RU" dirty="0" smtClean="0"/>
              <a:t>Н</a:t>
            </a:r>
            <a:r>
              <a:rPr dirty="0" err="1" smtClean="0"/>
              <a:t>ачальники</a:t>
            </a:r>
            <a:r>
              <a:rPr dirty="0" smtClean="0"/>
              <a:t> </a:t>
            </a:r>
            <a:r>
              <a:rPr dirty="0" err="1"/>
              <a:t>отделов</a:t>
            </a:r>
            <a:r>
              <a:rPr dirty="0"/>
              <a:t> </a:t>
            </a:r>
            <a:r>
              <a:rPr dirty="0" err="1"/>
              <a:t>министерства</a:t>
            </a:r>
            <a:r>
              <a:rPr dirty="0"/>
              <a:t>, </a:t>
            </a:r>
            <a:r>
              <a:rPr dirty="0" err="1"/>
              <a:t>заместитель</a:t>
            </a:r>
            <a:r>
              <a:rPr dirty="0"/>
              <a:t> </a:t>
            </a:r>
            <a:r>
              <a:rPr dirty="0" err="1"/>
              <a:t>министра</a:t>
            </a:r>
            <a:r>
              <a:rPr dirty="0"/>
              <a:t> и </a:t>
            </a:r>
            <a:r>
              <a:rPr dirty="0" err="1"/>
              <a:t>министр</a:t>
            </a:r>
            <a:r>
              <a:rPr dirty="0"/>
              <a:t> </a:t>
            </a:r>
          </a:p>
        </p:txBody>
      </p:sp>
      <p:grpSp>
        <p:nvGrpSpPr>
          <p:cNvPr id="1039" name="Прямоугольник 19"/>
          <p:cNvGrpSpPr/>
          <p:nvPr/>
        </p:nvGrpSpPr>
        <p:grpSpPr>
          <a:xfrm>
            <a:off x="4959927" y="5595294"/>
            <a:ext cx="4184072" cy="412425"/>
            <a:chOff x="0" y="0"/>
            <a:chExt cx="4184070" cy="412424"/>
          </a:xfrm>
        </p:grpSpPr>
        <p:sp>
          <p:nvSpPr>
            <p:cNvPr id="1037" name="Прямоугольник"/>
            <p:cNvSpPr/>
            <p:nvPr/>
          </p:nvSpPr>
          <p:spPr>
            <a:xfrm>
              <a:off x="0" y="-1"/>
              <a:ext cx="4184071" cy="41242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38" name="Кто контролирует использование?"/>
            <p:cNvSpPr/>
            <p:nvPr/>
          </p:nvSpPr>
          <p:spPr>
            <a:xfrm>
              <a:off x="0" y="27142"/>
              <a:ext cx="4184071" cy="3581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indent="88900">
                <a:defRPr b="1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r>
                <a:t>Кто контролирует использование?</a:t>
              </a:r>
            </a:p>
          </p:txBody>
        </p:sp>
      </p:grpSp>
      <p:sp>
        <p:nvSpPr>
          <p:cNvPr id="1040" name="Прямоугольник 20"/>
          <p:cNvSpPr/>
          <p:nvPr/>
        </p:nvSpPr>
        <p:spPr>
          <a:xfrm>
            <a:off x="4959927" y="5990228"/>
            <a:ext cx="4184073" cy="5909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lnSpc>
                <a:spcPct val="90000"/>
              </a:lnSpc>
            </a:pPr>
            <a:r>
              <a:rPr lang="ru-RU" dirty="0" smtClean="0"/>
              <a:t>З</a:t>
            </a:r>
            <a:r>
              <a:rPr dirty="0" err="1" smtClean="0"/>
              <a:t>аведующие</a:t>
            </a:r>
            <a:r>
              <a:rPr dirty="0" smtClean="0"/>
              <a:t> </a:t>
            </a:r>
            <a:r>
              <a:rPr dirty="0" err="1"/>
              <a:t>отделений</a:t>
            </a:r>
            <a:r>
              <a:rPr dirty="0"/>
              <a:t>, </a:t>
            </a:r>
            <a:r>
              <a:rPr dirty="0" err="1"/>
              <a:t>заместитель</a:t>
            </a:r>
            <a:r>
              <a:rPr dirty="0"/>
              <a:t> </a:t>
            </a:r>
            <a:r>
              <a:rPr dirty="0" err="1"/>
              <a:t>главного</a:t>
            </a:r>
            <a:r>
              <a:rPr dirty="0"/>
              <a:t> </a:t>
            </a:r>
            <a:r>
              <a:rPr dirty="0" err="1" smtClean="0"/>
              <a:t>врача</a:t>
            </a:r>
            <a:r>
              <a:rPr lang="ru-RU" dirty="0" smtClean="0"/>
              <a:t> </a:t>
            </a:r>
            <a:r>
              <a:rPr dirty="0" err="1" smtClean="0"/>
              <a:t>по</a:t>
            </a:r>
            <a:r>
              <a:rPr dirty="0" smtClean="0"/>
              <a:t> </a:t>
            </a:r>
            <a:r>
              <a:rPr dirty="0" err="1"/>
              <a:t>медицинской</a:t>
            </a:r>
            <a:r>
              <a:rPr dirty="0"/>
              <a:t> </a:t>
            </a:r>
            <a:r>
              <a:rPr dirty="0" err="1"/>
              <a:t>части</a:t>
            </a:r>
            <a:endParaRPr dirty="0"/>
          </a:p>
        </p:txBody>
      </p:sp>
      <p:grpSp>
        <p:nvGrpSpPr>
          <p:cNvPr id="30" name="Скругленный прямоугольник 5"/>
          <p:cNvGrpSpPr/>
          <p:nvPr/>
        </p:nvGrpSpPr>
        <p:grpSpPr>
          <a:xfrm>
            <a:off x="2971800" y="-25494"/>
            <a:ext cx="6172201" cy="400108"/>
            <a:chOff x="0" y="-13678"/>
            <a:chExt cx="6172200" cy="400106"/>
          </a:xfrm>
        </p:grpSpPr>
        <p:sp>
          <p:nvSpPr>
            <p:cNvPr id="31" name="Прямоугольник с закругленными углами"/>
            <p:cNvSpPr/>
            <p:nvPr/>
          </p:nvSpPr>
          <p:spPr>
            <a:xfrm>
              <a:off x="0" y="11815"/>
              <a:ext cx="6172200" cy="349120"/>
            </a:xfrm>
            <a:prstGeom prst="roundRect">
              <a:avLst>
                <a:gd name="adj" fmla="val 11729"/>
              </a:avLst>
            </a:prstGeom>
            <a:solidFill>
              <a:srgbClr val="0067B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2" name="II.  Электронная медицинская карта (ЭМК) в МО"/>
            <p:cNvSpPr/>
            <p:nvPr/>
          </p:nvSpPr>
          <p:spPr>
            <a:xfrm>
              <a:off x="11992" y="-13678"/>
              <a:ext cx="6148216" cy="4001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>
                <a:defRPr sz="2000" b="1">
                  <a:solidFill>
                    <a:srgbClr val="FFFFFF"/>
                  </a:solidFill>
                </a:defRPr>
              </a:pPr>
              <a:r>
                <a:rPr dirty="0"/>
                <a:t> </a:t>
              </a:r>
              <a:r>
                <a:rPr dirty="0" smtClean="0">
                  <a:latin typeface="Trebuchet MS" panose="020B0603020202020204" pitchFamily="34" charset="0"/>
                </a:rPr>
                <a:t>II</a:t>
              </a:r>
              <a:r>
                <a:rPr lang="en-US" dirty="0" smtClean="0">
                  <a:latin typeface="Trebuchet MS" panose="020B0603020202020204" pitchFamily="34" charset="0"/>
                </a:rPr>
                <a:t>I</a:t>
              </a:r>
              <a:r>
                <a:rPr dirty="0" smtClean="0">
                  <a:latin typeface="Trebuchet MS" panose="020B0603020202020204" pitchFamily="34" charset="0"/>
                </a:rPr>
                <a:t>.  </a:t>
              </a:r>
              <a:r>
                <a:rPr dirty="0" err="1">
                  <a:latin typeface="Trebuchet MS" panose="020B0603020202020204" pitchFamily="34" charset="0"/>
                </a:rPr>
                <a:t>Электронная</a:t>
              </a:r>
              <a:r>
                <a:rPr dirty="0">
                  <a:latin typeface="Trebuchet MS" panose="020B0603020202020204" pitchFamily="34" charset="0"/>
                </a:rPr>
                <a:t> </a:t>
              </a:r>
              <a:r>
                <a:rPr dirty="0" err="1">
                  <a:latin typeface="Trebuchet MS" panose="020B0603020202020204" pitchFamily="34" charset="0"/>
                </a:rPr>
                <a:t>медицинская</a:t>
              </a:r>
              <a:r>
                <a:rPr dirty="0">
                  <a:latin typeface="Trebuchet MS" panose="020B0603020202020204" pitchFamily="34" charset="0"/>
                </a:rPr>
                <a:t> </a:t>
              </a:r>
              <a:r>
                <a:rPr dirty="0" err="1">
                  <a:latin typeface="Trebuchet MS" panose="020B0603020202020204" pitchFamily="34" charset="0"/>
                </a:rPr>
                <a:t>карта</a:t>
              </a:r>
              <a:r>
                <a:rPr dirty="0">
                  <a:latin typeface="Trebuchet MS" panose="020B0603020202020204" pitchFamily="34" charset="0"/>
                </a:rPr>
                <a:t> (ЭМК) в МО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Заголовок 1"/>
          <p:cNvSpPr/>
          <p:nvPr/>
        </p:nvSpPr>
        <p:spPr>
          <a:xfrm>
            <a:off x="2923308" y="356641"/>
            <a:ext cx="6220692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algn="ctr">
              <a:defRPr sz="2000" b="1">
                <a:solidFill>
                  <a:srgbClr val="46566D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dirty="0" err="1">
                <a:latin typeface="Cambria" panose="02040503050406030204" pitchFamily="18" charset="0"/>
              </a:rPr>
              <a:t>Электронная</a:t>
            </a:r>
            <a:r>
              <a:rPr dirty="0">
                <a:latin typeface="Cambria" panose="02040503050406030204" pitchFamily="18" charset="0"/>
              </a:rPr>
              <a:t> </a:t>
            </a:r>
            <a:r>
              <a:rPr dirty="0" err="1">
                <a:latin typeface="Cambria" panose="02040503050406030204" pitchFamily="18" charset="0"/>
              </a:rPr>
              <a:t>медицинская</a:t>
            </a:r>
            <a:r>
              <a:rPr dirty="0">
                <a:latin typeface="Cambria" panose="02040503050406030204" pitchFamily="18" charset="0"/>
              </a:rPr>
              <a:t> </a:t>
            </a:r>
            <a:r>
              <a:rPr dirty="0" err="1">
                <a:latin typeface="Cambria" panose="02040503050406030204" pitchFamily="18" charset="0"/>
              </a:rPr>
              <a:t>карта</a:t>
            </a:r>
            <a:r>
              <a:rPr dirty="0">
                <a:latin typeface="Cambria" panose="02040503050406030204" pitchFamily="18" charset="0"/>
              </a:rPr>
              <a:t> </a:t>
            </a:r>
            <a:r>
              <a:rPr dirty="0" err="1" smtClean="0">
                <a:latin typeface="Cambria" panose="02040503050406030204" pitchFamily="18" charset="0"/>
              </a:rPr>
              <a:t>стационара</a:t>
            </a:r>
            <a:r>
              <a:rPr lang="ru-RU" dirty="0" smtClean="0">
                <a:latin typeface="Cambria" panose="02040503050406030204" pitchFamily="18" charset="0"/>
              </a:rPr>
              <a:t>:</a:t>
            </a:r>
            <a:r>
              <a:rPr dirty="0">
                <a:latin typeface="Cambria" panose="02040503050406030204" pitchFamily="18" charset="0"/>
              </a:rPr>
              <a:t/>
            </a:r>
            <a:br>
              <a:rPr dirty="0">
                <a:latin typeface="Cambria" panose="02040503050406030204" pitchFamily="18" charset="0"/>
              </a:rPr>
            </a:br>
            <a:r>
              <a:rPr dirty="0" err="1">
                <a:latin typeface="Cambria" panose="02040503050406030204" pitchFamily="18" charset="0"/>
              </a:rPr>
              <a:t>лист</a:t>
            </a:r>
            <a:r>
              <a:rPr dirty="0">
                <a:latin typeface="Cambria" panose="02040503050406030204" pitchFamily="18" charset="0"/>
              </a:rPr>
              <a:t> </a:t>
            </a:r>
            <a:r>
              <a:rPr dirty="0" err="1">
                <a:latin typeface="Cambria" panose="02040503050406030204" pitchFamily="18" charset="0"/>
              </a:rPr>
              <a:t>врачебных</a:t>
            </a:r>
            <a:r>
              <a:rPr dirty="0">
                <a:latin typeface="Cambria" panose="02040503050406030204" pitchFamily="18" charset="0"/>
              </a:rPr>
              <a:t> </a:t>
            </a:r>
            <a:r>
              <a:rPr dirty="0" err="1">
                <a:latin typeface="Cambria" panose="02040503050406030204" pitchFamily="18" charset="0"/>
              </a:rPr>
              <a:t>назначений</a:t>
            </a:r>
            <a:r>
              <a:rPr dirty="0"/>
              <a:t/>
            </a:r>
            <a:br>
              <a:rPr dirty="0"/>
            </a:br>
            <a:endParaRPr dirty="0"/>
          </a:p>
        </p:txBody>
      </p:sp>
      <p:sp>
        <p:nvSpPr>
          <p:cNvPr id="1046" name="Прямоугольник 7"/>
          <p:cNvSpPr/>
          <p:nvPr/>
        </p:nvSpPr>
        <p:spPr>
          <a:xfrm>
            <a:off x="337623" y="1150752"/>
            <a:ext cx="4778074" cy="400110"/>
          </a:xfrm>
          <a:prstGeom prst="rect">
            <a:avLst/>
          </a:prstGeom>
          <a:ln w="12700">
            <a:solidFill>
              <a:srgbClr val="00B050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anchor="t">
            <a:spAutoFit/>
          </a:bodyPr>
          <a:lstStyle/>
          <a:p>
            <a:pPr>
              <a:defRPr sz="2000" b="1">
                <a:latin typeface="Bookman Old Style"/>
                <a:ea typeface="Bookman Old Style"/>
                <a:cs typeface="Bookman Old Style"/>
                <a:sym typeface="Bookman Old Style"/>
              </a:defRPr>
            </a:pPr>
            <a:r>
              <a:rPr dirty="0">
                <a:solidFill>
                  <a:schemeClr val="accent2"/>
                </a:solidFill>
              </a:rPr>
              <a:t> </a:t>
            </a:r>
            <a:r>
              <a:rPr lang="ru-RU" dirty="0" smtClean="0">
                <a:solidFill>
                  <a:srgbClr val="00B050"/>
                </a:solidFill>
              </a:rPr>
              <a:t>«</a:t>
            </a:r>
            <a:r>
              <a:rPr sz="1800" dirty="0" err="1" smtClean="0">
                <a:solidFill>
                  <a:srgbClr val="00B050"/>
                </a:solidFill>
              </a:rPr>
              <a:t>Динамический</a:t>
            </a:r>
            <a:r>
              <a:rPr lang="ru-RU" dirty="0" smtClean="0">
                <a:solidFill>
                  <a:srgbClr val="00B050"/>
                </a:solidFill>
              </a:rPr>
              <a:t>»</a:t>
            </a:r>
            <a:r>
              <a:rPr sz="1800" dirty="0" smtClean="0">
                <a:solidFill>
                  <a:srgbClr val="00B050"/>
                </a:solidFill>
              </a:rPr>
              <a:t> </a:t>
            </a:r>
            <a:r>
              <a:rPr sz="1800" dirty="0" err="1">
                <a:solidFill>
                  <a:srgbClr val="00B050"/>
                </a:solidFill>
              </a:rPr>
              <a:t>лист</a:t>
            </a:r>
            <a:r>
              <a:rPr sz="1800" dirty="0">
                <a:solidFill>
                  <a:srgbClr val="00B050"/>
                </a:solidFill>
              </a:rPr>
              <a:t> </a:t>
            </a:r>
            <a:r>
              <a:rPr sz="1800" dirty="0" err="1">
                <a:solidFill>
                  <a:srgbClr val="00B050"/>
                </a:solidFill>
              </a:rPr>
              <a:t>назначений</a:t>
            </a:r>
            <a:endParaRPr dirty="0">
              <a:solidFill>
                <a:srgbClr val="00B050"/>
              </a:solidFill>
              <a:latin typeface="Bookman Old Style"/>
            </a:endParaRPr>
          </a:p>
        </p:txBody>
      </p:sp>
      <p:pic>
        <p:nvPicPr>
          <p:cNvPr id="1051" name="Picture 2" descr="Picture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4389193" y="3725295"/>
            <a:ext cx="4662042" cy="3004049"/>
          </a:xfrm>
          <a:prstGeom prst="rect">
            <a:avLst/>
          </a:prstGeom>
          <a:ln w="12700">
            <a:miter lim="400000"/>
          </a:ln>
          <a:effectLst>
            <a:outerShdw blurRad="152400" rotWithShape="0">
              <a:srgbClr val="000000">
                <a:alpha val="46000"/>
              </a:srgbClr>
            </a:outerShdw>
          </a:effectLst>
        </p:spPr>
      </p:pic>
      <p:pic>
        <p:nvPicPr>
          <p:cNvPr id="1052" name="Picture 2" descr="Picture 2"/>
          <p:cNvPicPr>
            <a:picLocks noChangeAspect="1"/>
          </p:cNvPicPr>
          <p:nvPr/>
        </p:nvPicPr>
        <p:blipFill>
          <a:blip r:embed="rId3" cstate="print">
            <a:extLst/>
          </a:blip>
          <a:srcRect l="329" t="473" r="41784" b="6413"/>
          <a:stretch>
            <a:fillRect/>
          </a:stretch>
        </p:blipFill>
        <p:spPr>
          <a:xfrm>
            <a:off x="338138" y="1624013"/>
            <a:ext cx="4696927" cy="3135312"/>
          </a:xfrm>
          <a:prstGeom prst="rect">
            <a:avLst/>
          </a:prstGeom>
          <a:ln w="12700">
            <a:miter lim="400000"/>
          </a:ln>
          <a:effectLst>
            <a:outerShdw blurRad="152400" rotWithShape="0">
              <a:srgbClr val="000000">
                <a:alpha val="46000"/>
              </a:srgbClr>
            </a:outerShdw>
          </a:effectLst>
        </p:spPr>
      </p:pic>
      <p:pic>
        <p:nvPicPr>
          <p:cNvPr id="13" name="Picture 4" descr="Picture 4"/>
          <p:cNvPicPr>
            <a:picLocks noChangeAspect="1"/>
          </p:cNvPicPr>
          <p:nvPr/>
        </p:nvPicPr>
        <p:blipFill>
          <a:blip r:embed="rId4" cstate="print">
            <a:extLst/>
          </a:blip>
          <a:srcRect l="19633" t="7514" r="4731"/>
          <a:stretch>
            <a:fillRect/>
          </a:stretch>
        </p:blipFill>
        <p:spPr>
          <a:xfrm>
            <a:off x="337623" y="4856896"/>
            <a:ext cx="2353945" cy="1779525"/>
          </a:xfrm>
          <a:prstGeom prst="rect">
            <a:avLst/>
          </a:prstGeom>
          <a:ln w="12700">
            <a:miter lim="400000"/>
          </a:ln>
          <a:effectLst>
            <a:outerShdw blurRad="76200" dist="63500" dir="2700000" rotWithShape="0">
              <a:srgbClr val="000000">
                <a:alpha val="40000"/>
              </a:srgbClr>
            </a:outerShdw>
          </a:effectLst>
        </p:spPr>
      </p:pic>
      <p:pic>
        <p:nvPicPr>
          <p:cNvPr id="15" name="Picture 7" descr="Picture 7"/>
          <p:cNvPicPr>
            <a:picLocks noChangeAspect="1"/>
          </p:cNvPicPr>
          <p:nvPr/>
        </p:nvPicPr>
        <p:blipFill rotWithShape="1">
          <a:blip r:embed="rId5" cstate="print">
            <a:extLst/>
          </a:blip>
          <a:srcRect l="-38790" t="-26180" r="38790" b="33186"/>
          <a:stretch/>
        </p:blipFill>
        <p:spPr>
          <a:xfrm>
            <a:off x="5049311" y="957511"/>
            <a:ext cx="3974699" cy="2476727"/>
          </a:xfrm>
          <a:prstGeom prst="rect">
            <a:avLst/>
          </a:prstGeom>
          <a:ln w="12700">
            <a:miter lim="400000"/>
          </a:ln>
          <a:effectLst>
            <a:outerShdw blurRad="76200" dist="63500" dir="2700000" rotWithShape="0">
              <a:srgbClr val="000000">
                <a:alpha val="40000"/>
              </a:srgbClr>
            </a:outerShdw>
          </a:effectLst>
        </p:spPr>
      </p:pic>
      <p:sp>
        <p:nvSpPr>
          <p:cNvPr id="4" name="Минус 3"/>
          <p:cNvSpPr/>
          <p:nvPr/>
        </p:nvSpPr>
        <p:spPr>
          <a:xfrm>
            <a:off x="3501444" y="3043405"/>
            <a:ext cx="6383091" cy="1716108"/>
          </a:xfrm>
          <a:prstGeom prst="mathMinus">
            <a:avLst>
              <a:gd name="adj1" fmla="val 26345"/>
            </a:avLst>
          </a:prstGeom>
          <a:solidFill>
            <a:srgbClr val="FFFFFF"/>
          </a:solidFill>
          <a:ln w="25400" cap="flat">
            <a:solidFill>
              <a:schemeClr val="bg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8" name="Прямоугольник 15"/>
          <p:cNvSpPr/>
          <p:nvPr/>
        </p:nvSpPr>
        <p:spPr>
          <a:xfrm>
            <a:off x="4361968" y="3754298"/>
            <a:ext cx="4662042" cy="379973"/>
          </a:xfrm>
          <a:prstGeom prst="rect">
            <a:avLst/>
          </a:prstGeom>
          <a:ln w="12700">
            <a:solidFill>
              <a:srgbClr val="C00000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anchor="t">
            <a:spAutoFit/>
          </a:bodyPr>
          <a:lstStyle/>
          <a:p>
            <a:pPr>
              <a:defRPr b="1">
                <a:solidFill>
                  <a:srgbClr val="29876E"/>
                </a:solidFill>
                <a:latin typeface="Bookman Old Style"/>
                <a:ea typeface="Bookman Old Style"/>
                <a:cs typeface="Bookman Old Style"/>
                <a:sym typeface="Bookman Old Style"/>
              </a:defRPr>
            </a:pPr>
            <a:r>
              <a:rPr lang="ru-RU" dirty="0" smtClean="0">
                <a:solidFill>
                  <a:srgbClr val="C00000"/>
                </a:solidFill>
              </a:rPr>
              <a:t>«</a:t>
            </a:r>
            <a:r>
              <a:rPr dirty="0" err="1" smtClean="0">
                <a:solidFill>
                  <a:srgbClr val="C00000"/>
                </a:solidFill>
              </a:rPr>
              <a:t>Статический</a:t>
            </a:r>
            <a:r>
              <a:rPr lang="ru-RU" dirty="0">
                <a:solidFill>
                  <a:srgbClr val="C00000"/>
                </a:solidFill>
              </a:rPr>
              <a:t>»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dirty="0">
                <a:solidFill>
                  <a:srgbClr val="C00000"/>
                </a:solidFill>
              </a:rPr>
              <a:t>лист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dirty="0">
                <a:solidFill>
                  <a:srgbClr val="C00000"/>
                </a:solidFill>
              </a:rPr>
              <a:t>назначений</a:t>
            </a:r>
          </a:p>
        </p:txBody>
      </p:sp>
      <p:sp>
        <p:nvSpPr>
          <p:cNvPr id="19" name="Минус 18"/>
          <p:cNvSpPr/>
          <p:nvPr/>
        </p:nvSpPr>
        <p:spPr>
          <a:xfrm>
            <a:off x="-504825" y="1752600"/>
            <a:ext cx="6335713" cy="1090363"/>
          </a:xfrm>
          <a:prstGeom prst="mathMinus">
            <a:avLst/>
          </a:prstGeom>
          <a:solidFill>
            <a:srgbClr val="FFFFFF"/>
          </a:solidFill>
          <a:ln w="25400" cap="flat">
            <a:solidFill>
              <a:schemeClr val="bg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" name="Стрелка влево 4"/>
          <p:cNvSpPr/>
          <p:nvPr/>
        </p:nvSpPr>
        <p:spPr>
          <a:xfrm>
            <a:off x="4404883" y="2914650"/>
            <a:ext cx="2670605" cy="673100"/>
          </a:xfrm>
          <a:prstGeom prst="leftArrow">
            <a:avLst/>
          </a:prstGeom>
          <a:solidFill>
            <a:srgbClr val="00B050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mbria"/>
                <a:ea typeface="Cambria"/>
                <a:cs typeface="Cambria"/>
                <a:sym typeface="Cambria"/>
              </a:rPr>
              <a:t>Базовый шаблон</a:t>
            </a:r>
            <a:r>
              <a:rPr kumimoji="0" lang="ru-RU" sz="1600" b="1" i="0" u="none" strike="noStrike" cap="none" spc="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mbria"/>
                <a:ea typeface="Cambria"/>
                <a:cs typeface="Cambria"/>
                <a:sym typeface="Cambria"/>
              </a:rPr>
              <a:t> ЛН</a:t>
            </a:r>
            <a:endParaRPr kumimoji="0" lang="ru-RU" sz="1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" name="Стрелка вправо 5"/>
          <p:cNvSpPr/>
          <p:nvPr/>
        </p:nvSpPr>
        <p:spPr>
          <a:xfrm>
            <a:off x="2047875" y="6029325"/>
            <a:ext cx="3024105" cy="673100"/>
          </a:xfrm>
          <a:prstGeom prst="rightArrow">
            <a:avLst/>
          </a:prstGeom>
          <a:solidFill>
            <a:srgbClr val="C00000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600" b="1" dirty="0">
                <a:solidFill>
                  <a:schemeClr val="bg1"/>
                </a:solidFill>
              </a:rPr>
              <a:t>+Все расходы на пациента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endParaRPr kumimoji="0" lang="mr-IN" sz="1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16" name="Скругленный прямоугольник 5"/>
          <p:cNvGrpSpPr/>
          <p:nvPr/>
        </p:nvGrpSpPr>
        <p:grpSpPr>
          <a:xfrm>
            <a:off x="2971800" y="-25494"/>
            <a:ext cx="6172201" cy="400108"/>
            <a:chOff x="0" y="-13678"/>
            <a:chExt cx="6172200" cy="400106"/>
          </a:xfrm>
        </p:grpSpPr>
        <p:sp>
          <p:nvSpPr>
            <p:cNvPr id="17" name="Прямоугольник с закругленными углами"/>
            <p:cNvSpPr/>
            <p:nvPr/>
          </p:nvSpPr>
          <p:spPr>
            <a:xfrm>
              <a:off x="0" y="11815"/>
              <a:ext cx="6172200" cy="349120"/>
            </a:xfrm>
            <a:prstGeom prst="roundRect">
              <a:avLst>
                <a:gd name="adj" fmla="val 11729"/>
              </a:avLst>
            </a:prstGeom>
            <a:solidFill>
              <a:srgbClr val="0067B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0" name="II.  Электронная медицинская карта (ЭМК) в МО"/>
            <p:cNvSpPr/>
            <p:nvPr/>
          </p:nvSpPr>
          <p:spPr>
            <a:xfrm>
              <a:off x="11992" y="-13678"/>
              <a:ext cx="6148216" cy="4001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>
                <a:defRPr sz="2000" b="1">
                  <a:solidFill>
                    <a:srgbClr val="FFFFFF"/>
                  </a:solidFill>
                </a:defRPr>
              </a:pPr>
              <a:r>
                <a:rPr dirty="0"/>
                <a:t> </a:t>
              </a:r>
              <a:r>
                <a:rPr dirty="0" smtClean="0">
                  <a:latin typeface="Trebuchet MS" panose="020B0603020202020204" pitchFamily="34" charset="0"/>
                </a:rPr>
                <a:t>II</a:t>
              </a:r>
              <a:r>
                <a:rPr lang="en-US" dirty="0" smtClean="0">
                  <a:latin typeface="Trebuchet MS" panose="020B0603020202020204" pitchFamily="34" charset="0"/>
                </a:rPr>
                <a:t>I</a:t>
              </a:r>
              <a:r>
                <a:rPr dirty="0" smtClean="0">
                  <a:latin typeface="Trebuchet MS" panose="020B0603020202020204" pitchFamily="34" charset="0"/>
                </a:rPr>
                <a:t>.  </a:t>
              </a:r>
              <a:r>
                <a:rPr dirty="0" err="1">
                  <a:latin typeface="Trebuchet MS" panose="020B0603020202020204" pitchFamily="34" charset="0"/>
                </a:rPr>
                <a:t>Электронная</a:t>
              </a:r>
              <a:r>
                <a:rPr dirty="0">
                  <a:latin typeface="Trebuchet MS" panose="020B0603020202020204" pitchFamily="34" charset="0"/>
                </a:rPr>
                <a:t> </a:t>
              </a:r>
              <a:r>
                <a:rPr dirty="0" err="1">
                  <a:latin typeface="Trebuchet MS" panose="020B0603020202020204" pitchFamily="34" charset="0"/>
                </a:rPr>
                <a:t>медицинская</a:t>
              </a:r>
              <a:r>
                <a:rPr dirty="0">
                  <a:latin typeface="Trebuchet MS" panose="020B0603020202020204" pitchFamily="34" charset="0"/>
                </a:rPr>
                <a:t> </a:t>
              </a:r>
              <a:r>
                <a:rPr dirty="0" err="1">
                  <a:latin typeface="Trebuchet MS" panose="020B0603020202020204" pitchFamily="34" charset="0"/>
                </a:rPr>
                <a:t>карта</a:t>
              </a:r>
              <a:r>
                <a:rPr dirty="0">
                  <a:latin typeface="Trebuchet MS" panose="020B0603020202020204" pitchFamily="34" charset="0"/>
                </a:rPr>
                <a:t> (ЭМК) в МО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6" name="Заголовок 1"/>
          <p:cNvSpPr/>
          <p:nvPr/>
        </p:nvSpPr>
        <p:spPr>
          <a:xfrm>
            <a:off x="3255817" y="377104"/>
            <a:ext cx="5765367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2000" b="1">
                <a:solidFill>
                  <a:srgbClr val="46566D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dirty="0" err="1">
                <a:latin typeface="Cambria" panose="02040503050406030204" pitchFamily="18" charset="0"/>
              </a:rPr>
              <a:t>Источники</a:t>
            </a:r>
            <a:r>
              <a:rPr dirty="0">
                <a:latin typeface="Cambria" panose="02040503050406030204" pitchFamily="18" charset="0"/>
              </a:rPr>
              <a:t> </a:t>
            </a:r>
            <a:r>
              <a:rPr dirty="0" err="1">
                <a:latin typeface="Cambria" panose="02040503050406030204" pitchFamily="18" charset="0"/>
              </a:rPr>
              <a:t>информации</a:t>
            </a:r>
            <a:r>
              <a:rPr dirty="0">
                <a:latin typeface="Cambria" panose="02040503050406030204" pitchFamily="18" charset="0"/>
              </a:rPr>
              <a:t> </a:t>
            </a:r>
            <a:r>
              <a:rPr dirty="0" err="1">
                <a:latin typeface="Cambria" panose="02040503050406030204" pitchFamily="18" charset="0"/>
              </a:rPr>
              <a:t>для</a:t>
            </a:r>
            <a:r>
              <a:rPr dirty="0">
                <a:latin typeface="Cambria" panose="02040503050406030204" pitchFamily="18" charset="0"/>
              </a:rPr>
              <a:t> </a:t>
            </a:r>
            <a:r>
              <a:rPr dirty="0" err="1" smtClean="0">
                <a:latin typeface="Cambria" panose="02040503050406030204" pitchFamily="18" charset="0"/>
              </a:rPr>
              <a:t>системы</a:t>
            </a:r>
            <a:r>
              <a:rPr dirty="0" smtClean="0">
                <a:latin typeface="Cambria" panose="02040503050406030204" pitchFamily="18" charset="0"/>
              </a:rPr>
              <a:t> </a:t>
            </a:r>
            <a:r>
              <a:rPr lang="ru-RU" dirty="0">
                <a:latin typeface="Cambria" panose="02040503050406030204" pitchFamily="18" charset="0"/>
              </a:rPr>
              <a:t>«</a:t>
            </a:r>
            <a:r>
              <a:rPr lang="ru-RU" dirty="0" smtClean="0">
                <a:latin typeface="Cambria" panose="02040503050406030204" pitchFamily="18" charset="0"/>
              </a:rPr>
              <a:t>П</a:t>
            </a:r>
            <a:r>
              <a:rPr dirty="0" err="1" smtClean="0">
                <a:latin typeface="Cambria" panose="02040503050406030204" pitchFamily="18" charset="0"/>
              </a:rPr>
              <a:t>ланирован</a:t>
            </a:r>
            <a:r>
              <a:rPr lang="ru-RU" dirty="0" err="1">
                <a:latin typeface="Cambria" panose="02040503050406030204" pitchFamily="18" charset="0"/>
              </a:rPr>
              <a:t>и</a:t>
            </a:r>
            <a:r>
              <a:rPr lang="ru-RU" dirty="0" err="1" smtClean="0">
                <a:latin typeface="Cambria" panose="02040503050406030204" pitchFamily="18" charset="0"/>
              </a:rPr>
              <a:t>е</a:t>
            </a:r>
            <a:r>
              <a:rPr lang="ru-RU" dirty="0" smtClean="0">
                <a:latin typeface="Cambria" panose="02040503050406030204" pitchFamily="18" charset="0"/>
              </a:rPr>
              <a:t>»</a:t>
            </a:r>
            <a:endParaRPr dirty="0">
              <a:latin typeface="Cambria" panose="02040503050406030204" pitchFamily="18" charset="0"/>
            </a:endParaRPr>
          </a:p>
        </p:txBody>
      </p:sp>
      <p:grpSp>
        <p:nvGrpSpPr>
          <p:cNvPr id="1059" name="Скругленный прямоугольник 5"/>
          <p:cNvGrpSpPr/>
          <p:nvPr/>
        </p:nvGrpSpPr>
        <p:grpSpPr>
          <a:xfrm>
            <a:off x="448886" y="1351633"/>
            <a:ext cx="3400100" cy="856212"/>
            <a:chOff x="0" y="0"/>
            <a:chExt cx="3400099" cy="856211"/>
          </a:xfrm>
        </p:grpSpPr>
        <p:sp>
          <p:nvSpPr>
            <p:cNvPr id="1057" name="Прямоугольник с закругленными углами"/>
            <p:cNvSpPr/>
            <p:nvPr/>
          </p:nvSpPr>
          <p:spPr>
            <a:xfrm>
              <a:off x="0" y="0"/>
              <a:ext cx="3400100" cy="856212"/>
            </a:xfrm>
            <a:prstGeom prst="roundRect">
              <a:avLst>
                <a:gd name="adj" fmla="val 16667"/>
              </a:avLst>
            </a:prstGeom>
            <a:solidFill>
              <a:srgbClr val="3E5D78"/>
            </a:solidFill>
            <a:ln w="19050" cap="flat">
              <a:solidFill>
                <a:srgbClr val="535A77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Gill Sans MT"/>
                  <a:ea typeface="Gill Sans MT"/>
                  <a:cs typeface="Gill Sans MT"/>
                  <a:sym typeface="Gill Sans MT"/>
                </a:defRPr>
              </a:pPr>
              <a:endParaRPr/>
            </a:p>
          </p:txBody>
        </p:sp>
        <p:sp>
          <p:nvSpPr>
            <p:cNvPr id="1058" name="Бухгалтерская отчетность"/>
            <p:cNvSpPr/>
            <p:nvPr/>
          </p:nvSpPr>
          <p:spPr>
            <a:xfrm>
              <a:off x="41797" y="253891"/>
              <a:ext cx="3316505" cy="3484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b="1">
                  <a:solidFill>
                    <a:srgbClr val="FFFFFF"/>
                  </a:solidFill>
                </a:defRPr>
              </a:lvl1pPr>
            </a:lstStyle>
            <a:p>
              <a:r>
                <a:t>Бухгалтерская отчетность </a:t>
              </a:r>
            </a:p>
          </p:txBody>
        </p:sp>
      </p:grpSp>
      <p:grpSp>
        <p:nvGrpSpPr>
          <p:cNvPr id="1062" name="Скругленный прямоугольник 6"/>
          <p:cNvGrpSpPr/>
          <p:nvPr/>
        </p:nvGrpSpPr>
        <p:grpSpPr>
          <a:xfrm>
            <a:off x="5476454" y="1372347"/>
            <a:ext cx="3327864" cy="856212"/>
            <a:chOff x="0" y="0"/>
            <a:chExt cx="3327863" cy="856211"/>
          </a:xfrm>
        </p:grpSpPr>
        <p:sp>
          <p:nvSpPr>
            <p:cNvPr id="1060" name="Прямоугольник с закругленными углами"/>
            <p:cNvSpPr/>
            <p:nvPr/>
          </p:nvSpPr>
          <p:spPr>
            <a:xfrm>
              <a:off x="0" y="0"/>
              <a:ext cx="3327864" cy="856212"/>
            </a:xfrm>
            <a:prstGeom prst="roundRect">
              <a:avLst>
                <a:gd name="adj" fmla="val 16667"/>
              </a:avLst>
            </a:prstGeom>
            <a:solidFill>
              <a:srgbClr val="29876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Gill Sans MT"/>
                  <a:ea typeface="Gill Sans MT"/>
                  <a:cs typeface="Gill Sans MT"/>
                  <a:sym typeface="Gill Sans MT"/>
                </a:defRPr>
              </a:pPr>
              <a:endParaRPr/>
            </a:p>
          </p:txBody>
        </p:sp>
        <p:sp>
          <p:nvSpPr>
            <p:cNvPr id="1061" name="МИС модуль «Аптека»"/>
            <p:cNvSpPr/>
            <p:nvPr/>
          </p:nvSpPr>
          <p:spPr>
            <a:xfrm>
              <a:off x="41796" y="253891"/>
              <a:ext cx="3244271" cy="3484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b="1">
                  <a:solidFill>
                    <a:srgbClr val="FFFFFF"/>
                  </a:solidFill>
                </a:defRPr>
              </a:lvl1pPr>
            </a:lstStyle>
            <a:p>
              <a:r>
                <a:t>МИС модуль «Аптека»</a:t>
              </a:r>
            </a:p>
          </p:txBody>
        </p:sp>
      </p:grpSp>
      <p:sp>
        <p:nvSpPr>
          <p:cNvPr id="1063" name="Стрелка вниз 7"/>
          <p:cNvSpPr/>
          <p:nvPr/>
        </p:nvSpPr>
        <p:spPr>
          <a:xfrm>
            <a:off x="1853833" y="2285676"/>
            <a:ext cx="590204" cy="829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3914"/>
                </a:moveTo>
                <a:lnTo>
                  <a:pt x="5400" y="13914"/>
                </a:lnTo>
                <a:lnTo>
                  <a:pt x="5400" y="0"/>
                </a:lnTo>
                <a:lnTo>
                  <a:pt x="16200" y="0"/>
                </a:lnTo>
                <a:lnTo>
                  <a:pt x="16200" y="13914"/>
                </a:lnTo>
                <a:lnTo>
                  <a:pt x="21600" y="13914"/>
                </a:lnTo>
                <a:lnTo>
                  <a:pt x="10800" y="21600"/>
                </a:lnTo>
                <a:close/>
              </a:path>
            </a:pathLst>
          </a:custGeom>
          <a:solidFill>
            <a:srgbClr val="2C567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latin typeface="Gill Sans MT"/>
                <a:ea typeface="Gill Sans MT"/>
                <a:cs typeface="Gill Sans MT"/>
                <a:sym typeface="Gill Sans MT"/>
              </a:defRPr>
            </a:pPr>
            <a:endParaRPr/>
          </a:p>
        </p:txBody>
      </p:sp>
      <p:sp>
        <p:nvSpPr>
          <p:cNvPr id="1064" name="Стрелка вниз 8"/>
          <p:cNvSpPr/>
          <p:nvPr/>
        </p:nvSpPr>
        <p:spPr>
          <a:xfrm>
            <a:off x="6755476" y="2313425"/>
            <a:ext cx="590204" cy="7930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3562"/>
                </a:moveTo>
                <a:lnTo>
                  <a:pt x="5400" y="13562"/>
                </a:lnTo>
                <a:lnTo>
                  <a:pt x="5400" y="0"/>
                </a:lnTo>
                <a:lnTo>
                  <a:pt x="16200" y="0"/>
                </a:lnTo>
                <a:lnTo>
                  <a:pt x="16200" y="13562"/>
                </a:lnTo>
                <a:lnTo>
                  <a:pt x="21600" y="13562"/>
                </a:lnTo>
                <a:lnTo>
                  <a:pt x="10800" y="21600"/>
                </a:lnTo>
                <a:close/>
              </a:path>
            </a:pathLst>
          </a:custGeom>
          <a:solidFill>
            <a:srgbClr val="29876E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latin typeface="Gill Sans MT"/>
                <a:ea typeface="Gill Sans MT"/>
                <a:cs typeface="Gill Sans MT"/>
                <a:sym typeface="Gill Sans MT"/>
              </a:defRPr>
            </a:pPr>
            <a:endParaRPr/>
          </a:p>
        </p:txBody>
      </p:sp>
      <p:grpSp>
        <p:nvGrpSpPr>
          <p:cNvPr id="1067" name="Скругленный прямоугольник 10"/>
          <p:cNvGrpSpPr/>
          <p:nvPr/>
        </p:nvGrpSpPr>
        <p:grpSpPr>
          <a:xfrm>
            <a:off x="1464732" y="3115017"/>
            <a:ext cx="6460068" cy="1690193"/>
            <a:chOff x="0" y="0"/>
            <a:chExt cx="6460066" cy="1690192"/>
          </a:xfrm>
        </p:grpSpPr>
        <p:sp>
          <p:nvSpPr>
            <p:cNvPr id="1065" name="Прямоугольник с закругленными углами"/>
            <p:cNvSpPr/>
            <p:nvPr/>
          </p:nvSpPr>
          <p:spPr>
            <a:xfrm>
              <a:off x="0" y="0"/>
              <a:ext cx="6460067" cy="1690193"/>
            </a:xfrm>
            <a:prstGeom prst="roundRect">
              <a:avLst>
                <a:gd name="adj" fmla="val 16667"/>
              </a:avLst>
            </a:prstGeom>
            <a:solidFill>
              <a:srgbClr val="CEEAE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latin typeface="Gill Sans MT"/>
                  <a:ea typeface="Gill Sans MT"/>
                  <a:cs typeface="Gill Sans MT"/>
                  <a:sym typeface="Gill Sans MT"/>
                </a:defRPr>
              </a:pPr>
              <a:endParaRPr/>
            </a:p>
          </p:txBody>
        </p:sp>
        <p:sp>
          <p:nvSpPr>
            <p:cNvPr id="1066" name="Остатки ЛП и МИ на отчетную дату (склад 1 уровня +  склад 2 уровня)…"/>
            <p:cNvSpPr/>
            <p:nvPr/>
          </p:nvSpPr>
          <p:spPr>
            <a:xfrm>
              <a:off x="82507" y="137481"/>
              <a:ext cx="6295053" cy="14152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marL="434975" indent="-342900" algn="ctr">
                <a:buSzPct val="100000"/>
                <a:buAutoNum type="arabicParenR"/>
                <a:defRPr b="1"/>
              </a:pPr>
              <a:r>
                <a:t>Остатки ЛП и МИ на отчетную дату</a:t>
              </a:r>
              <a:br/>
              <a:r>
                <a:rPr b="0"/>
                <a:t>(склад 1 уровня + </a:t>
              </a:r>
              <a:br>
                <a:rPr b="0"/>
              </a:br>
              <a:r>
                <a:rPr b="0"/>
                <a:t>склад 2 уровня)</a:t>
              </a:r>
              <a:endParaRPr>
                <a:latin typeface="Gill Sans MT"/>
                <a:ea typeface="Gill Sans MT"/>
                <a:cs typeface="Gill Sans MT"/>
                <a:sym typeface="Gill Sans MT"/>
              </a:endParaRPr>
            </a:p>
            <a:p>
              <a:pPr indent="92075" algn="ctr"/>
              <a:endParaRPr>
                <a:latin typeface="Gill Sans MT"/>
                <a:ea typeface="Gill Sans MT"/>
                <a:cs typeface="Gill Sans MT"/>
                <a:sym typeface="Gill Sans MT"/>
              </a:endParaRPr>
            </a:p>
            <a:p>
              <a:pPr indent="92075" algn="ctr"/>
              <a:r>
                <a:t>2) </a:t>
              </a:r>
              <a:r>
                <a:rPr b="1"/>
                <a:t>Средний расход ЛП и МИ.</a:t>
              </a:r>
            </a:p>
          </p:txBody>
        </p:sp>
      </p:grpSp>
      <p:grpSp>
        <p:nvGrpSpPr>
          <p:cNvPr id="1070" name="Двойная стрелка влево/вправо 11"/>
          <p:cNvGrpSpPr/>
          <p:nvPr/>
        </p:nvGrpSpPr>
        <p:grpSpPr>
          <a:xfrm>
            <a:off x="4037903" y="1460967"/>
            <a:ext cx="1198822" cy="637541"/>
            <a:chOff x="0" y="0"/>
            <a:chExt cx="1198821" cy="637540"/>
          </a:xfrm>
        </p:grpSpPr>
        <p:sp>
          <p:nvSpPr>
            <p:cNvPr id="1068" name="Двойная стрелка"/>
            <p:cNvSpPr/>
            <p:nvPr/>
          </p:nvSpPr>
          <p:spPr>
            <a:xfrm>
              <a:off x="0" y="548"/>
              <a:ext cx="1198822" cy="636444"/>
            </a:xfrm>
            <a:prstGeom prst="leftRightArrow">
              <a:avLst>
                <a:gd name="adj1" fmla="val 50000"/>
                <a:gd name="adj2" fmla="val 50000"/>
              </a:avLst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600" b="1">
                  <a:solidFill>
                    <a:srgbClr val="FFFFFF"/>
                  </a:solidFill>
                  <a:latin typeface="Gill Sans MT"/>
                  <a:ea typeface="Gill Sans MT"/>
                  <a:cs typeface="Gill Sans MT"/>
                  <a:sym typeface="Gill Sans MT"/>
                </a:defRPr>
              </a:pPr>
              <a:endParaRPr/>
            </a:p>
          </p:txBody>
        </p:sp>
        <p:sp>
          <p:nvSpPr>
            <p:cNvPr id="1069" name="="/>
            <p:cNvSpPr/>
            <p:nvPr/>
          </p:nvSpPr>
          <p:spPr>
            <a:xfrm>
              <a:off x="159110" y="0"/>
              <a:ext cx="880601" cy="6375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3600" b="1">
                  <a:solidFill>
                    <a:srgbClr val="FFFFFF"/>
                  </a:solidFill>
                  <a:latin typeface="Gill Sans MT"/>
                  <a:ea typeface="Gill Sans MT"/>
                  <a:cs typeface="Gill Sans MT"/>
                  <a:sym typeface="Gill Sans MT"/>
                </a:defRPr>
              </a:lvl1pPr>
            </a:lstStyle>
            <a:p>
              <a:r>
                <a:t>=</a:t>
              </a:r>
            </a:p>
          </p:txBody>
        </p:sp>
      </p:grpSp>
      <p:sp>
        <p:nvSpPr>
          <p:cNvPr id="1071" name="TextBox 12"/>
          <p:cNvSpPr/>
          <p:nvPr/>
        </p:nvSpPr>
        <p:spPr>
          <a:xfrm>
            <a:off x="2866278" y="5150313"/>
            <a:ext cx="2803586" cy="348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>
                <a:solidFill>
                  <a:srgbClr val="C10F1B"/>
                </a:solidFill>
              </a:defRPr>
            </a:lvl1pPr>
          </a:lstStyle>
          <a:p>
            <a:r>
              <a:t>Погрешность не более 5%</a:t>
            </a:r>
          </a:p>
        </p:txBody>
      </p:sp>
      <p:grpSp>
        <p:nvGrpSpPr>
          <p:cNvPr id="1074" name="Овал 13"/>
          <p:cNvGrpSpPr/>
          <p:nvPr/>
        </p:nvGrpSpPr>
        <p:grpSpPr>
          <a:xfrm>
            <a:off x="2347130" y="5075652"/>
            <a:ext cx="472965" cy="486208"/>
            <a:chOff x="0" y="0"/>
            <a:chExt cx="472964" cy="486206"/>
          </a:xfrm>
        </p:grpSpPr>
        <p:sp>
          <p:nvSpPr>
            <p:cNvPr id="1072" name="Овал"/>
            <p:cNvSpPr/>
            <p:nvPr/>
          </p:nvSpPr>
          <p:spPr>
            <a:xfrm>
              <a:off x="0" y="14503"/>
              <a:ext cx="472965" cy="457201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8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73" name="!"/>
            <p:cNvSpPr/>
            <p:nvPr/>
          </p:nvSpPr>
          <p:spPr>
            <a:xfrm>
              <a:off x="69264" y="0"/>
              <a:ext cx="334437" cy="4862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8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!</a:t>
              </a:r>
            </a:p>
          </p:txBody>
        </p:sp>
      </p:grpSp>
      <p:grpSp>
        <p:nvGrpSpPr>
          <p:cNvPr id="1077" name="Скругленный прямоугольник 15"/>
          <p:cNvGrpSpPr/>
          <p:nvPr/>
        </p:nvGrpSpPr>
        <p:grpSpPr>
          <a:xfrm>
            <a:off x="3216116" y="12691"/>
            <a:ext cx="5915893" cy="400108"/>
            <a:chOff x="0" y="-13678"/>
            <a:chExt cx="5915891" cy="400106"/>
          </a:xfrm>
        </p:grpSpPr>
        <p:sp>
          <p:nvSpPr>
            <p:cNvPr id="1075" name="Прямоугольник с закругленными углами"/>
            <p:cNvSpPr/>
            <p:nvPr/>
          </p:nvSpPr>
          <p:spPr>
            <a:xfrm>
              <a:off x="0" y="11815"/>
              <a:ext cx="5915891" cy="349120"/>
            </a:xfrm>
            <a:prstGeom prst="roundRect">
              <a:avLst>
                <a:gd name="adj" fmla="val 11729"/>
              </a:avLst>
            </a:prstGeom>
            <a:solidFill>
              <a:srgbClr val="C1E4FF"/>
            </a:solidFill>
            <a:ln w="285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>
                <a:solidFill>
                  <a:srgbClr val="0070C0"/>
                </a:solidFill>
              </a:endParaRPr>
            </a:p>
          </p:txBody>
        </p:sp>
        <p:sp>
          <p:nvSpPr>
            <p:cNvPr id="1076" name="III. Система планирования"/>
            <p:cNvSpPr/>
            <p:nvPr/>
          </p:nvSpPr>
          <p:spPr>
            <a:xfrm>
              <a:off x="11992" y="-13678"/>
              <a:ext cx="5891907" cy="400106"/>
            </a:xfrm>
            <a:prstGeom prst="roundRect">
              <a:avLst/>
            </a:prstGeom>
            <a:solidFill>
              <a:srgbClr val="C1E4FF"/>
            </a:solidFill>
            <a:ln w="28575" cap="flat">
              <a:solidFill>
                <a:srgbClr val="FFFFFF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r>
                <a:rPr b="1" dirty="0">
                  <a:solidFill>
                    <a:srgbClr val="C00000"/>
                  </a:solidFill>
                </a:rPr>
                <a:t> </a:t>
              </a:r>
              <a:r>
                <a:rPr b="1" dirty="0" smtClean="0">
                  <a:solidFill>
                    <a:srgbClr val="C00000"/>
                  </a:solidFill>
                </a:rPr>
                <a:t> </a:t>
              </a:r>
              <a:r>
                <a:rPr b="1" dirty="0" err="1">
                  <a:solidFill>
                    <a:srgbClr val="C00000"/>
                  </a:solidFill>
                </a:rPr>
                <a:t>Система</a:t>
              </a:r>
              <a:r>
                <a:rPr b="1" dirty="0">
                  <a:solidFill>
                    <a:srgbClr val="C00000"/>
                  </a:solidFill>
                </a:rPr>
                <a:t> </a:t>
              </a:r>
              <a:r>
                <a:rPr lang="ru-RU" b="1" dirty="0">
                  <a:solidFill>
                    <a:srgbClr val="C00000"/>
                  </a:solidFill>
                </a:rPr>
                <a:t>«П</a:t>
              </a:r>
              <a:r>
                <a:rPr b="1" dirty="0" err="1">
                  <a:solidFill>
                    <a:srgbClr val="C00000"/>
                  </a:solidFill>
                </a:rPr>
                <a:t>ланировани</a:t>
              </a:r>
              <a:r>
                <a:rPr lang="ru-RU" b="1" dirty="0">
                  <a:solidFill>
                    <a:srgbClr val="C00000"/>
                  </a:solidFill>
                </a:rPr>
                <a:t>е»</a:t>
              </a:r>
              <a:endParaRPr b="1" dirty="0">
                <a:solidFill>
                  <a:srgbClr val="C00000"/>
                </a:solidFill>
              </a:endParaRPr>
            </a:p>
          </p:txBody>
        </p:sp>
      </p:grpSp>
      <p:pic>
        <p:nvPicPr>
          <p:cNvPr id="1078" name="Picture 7" descr="Picture 7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5796136" y="4108594"/>
            <a:ext cx="3384375" cy="24553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85" y="3147248"/>
            <a:ext cx="5713629" cy="356986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3106438"/>
            <a:ext cx="5867400" cy="361068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" name="Прямоугольник 5"/>
          <p:cNvSpPr/>
          <p:nvPr/>
        </p:nvSpPr>
        <p:spPr>
          <a:xfrm>
            <a:off x="207811" y="410546"/>
            <a:ext cx="8810743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000" b="1">
                <a:solidFill>
                  <a:srgbClr val="46566D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dirty="0" err="1">
                <a:latin typeface="Cambria" panose="02040503050406030204" pitchFamily="18" charset="0"/>
              </a:rPr>
              <a:t>Отчет</a:t>
            </a:r>
            <a:r>
              <a:rPr dirty="0">
                <a:latin typeface="Cambria" panose="02040503050406030204" pitchFamily="18" charset="0"/>
              </a:rPr>
              <a:t> </a:t>
            </a:r>
            <a:r>
              <a:rPr dirty="0" err="1">
                <a:latin typeface="Cambria" panose="02040503050406030204" pitchFamily="18" charset="0"/>
              </a:rPr>
              <a:t>об</a:t>
            </a:r>
            <a:r>
              <a:rPr dirty="0">
                <a:latin typeface="Cambria" panose="02040503050406030204" pitchFamily="18" charset="0"/>
              </a:rPr>
              <a:t> </a:t>
            </a:r>
            <a:r>
              <a:rPr dirty="0" err="1">
                <a:latin typeface="Cambria" panose="02040503050406030204" pitchFamily="18" charset="0"/>
              </a:rPr>
              <a:t>остатках</a:t>
            </a:r>
            <a:r>
              <a:rPr dirty="0">
                <a:latin typeface="Cambria" panose="02040503050406030204" pitchFamily="18" charset="0"/>
              </a:rPr>
              <a:t> и </a:t>
            </a:r>
            <a:r>
              <a:rPr dirty="0" err="1">
                <a:latin typeface="Cambria" panose="02040503050406030204" pitchFamily="18" charset="0"/>
              </a:rPr>
              <a:t>среднем</a:t>
            </a:r>
            <a:r>
              <a:rPr dirty="0">
                <a:latin typeface="Cambria" panose="02040503050406030204" pitchFamily="18" charset="0"/>
              </a:rPr>
              <a:t> </a:t>
            </a:r>
            <a:r>
              <a:rPr dirty="0" err="1">
                <a:latin typeface="Cambria" panose="02040503050406030204" pitchFamily="18" charset="0"/>
              </a:rPr>
              <a:t>расходе</a:t>
            </a:r>
            <a:r>
              <a:rPr dirty="0">
                <a:latin typeface="Cambria" panose="02040503050406030204" pitchFamily="18" charset="0"/>
              </a:rPr>
              <a:t> </a:t>
            </a:r>
            <a:br>
              <a:rPr dirty="0">
                <a:latin typeface="Cambria" panose="02040503050406030204" pitchFamily="18" charset="0"/>
              </a:rPr>
            </a:br>
            <a:r>
              <a:rPr dirty="0" err="1">
                <a:latin typeface="Cambria" panose="02040503050406030204" pitchFamily="18" charset="0"/>
              </a:rPr>
              <a:t>лекарственных</a:t>
            </a:r>
            <a:r>
              <a:rPr dirty="0">
                <a:latin typeface="Cambria" panose="02040503050406030204" pitchFamily="18" charset="0"/>
              </a:rPr>
              <a:t> </a:t>
            </a:r>
            <a:r>
              <a:rPr dirty="0" err="1" smtClean="0">
                <a:latin typeface="Cambria" panose="02040503050406030204" pitchFamily="18" charset="0"/>
              </a:rPr>
              <a:t>препарат</a:t>
            </a:r>
            <a:r>
              <a:rPr lang="ru-RU" dirty="0" err="1" smtClean="0">
                <a:latin typeface="Cambria" panose="02040503050406030204" pitchFamily="18" charset="0"/>
              </a:rPr>
              <a:t>ов</a:t>
            </a:r>
            <a:r>
              <a:rPr dirty="0" smtClean="0">
                <a:latin typeface="Cambria" panose="02040503050406030204" pitchFamily="18" charset="0"/>
              </a:rPr>
              <a:t> </a:t>
            </a:r>
            <a:r>
              <a:rPr dirty="0">
                <a:latin typeface="Cambria" panose="02040503050406030204" pitchFamily="18" charset="0"/>
              </a:rPr>
              <a:t>и </a:t>
            </a:r>
            <a:r>
              <a:rPr dirty="0" err="1">
                <a:latin typeface="Cambria" panose="02040503050406030204" pitchFamily="18" charset="0"/>
              </a:rPr>
              <a:t>изделий</a:t>
            </a:r>
            <a:r>
              <a:rPr dirty="0">
                <a:latin typeface="Cambria" panose="02040503050406030204" pitchFamily="18" charset="0"/>
              </a:rPr>
              <a:t> </a:t>
            </a:r>
            <a:r>
              <a:rPr dirty="0" err="1">
                <a:latin typeface="Cambria" panose="02040503050406030204" pitchFamily="18" charset="0"/>
              </a:rPr>
              <a:t>медицинского</a:t>
            </a:r>
            <a:r>
              <a:rPr dirty="0">
                <a:latin typeface="Cambria" panose="02040503050406030204" pitchFamily="18" charset="0"/>
              </a:rPr>
              <a:t> </a:t>
            </a:r>
            <a:r>
              <a:rPr dirty="0" err="1">
                <a:latin typeface="Cambria" panose="02040503050406030204" pitchFamily="18" charset="0"/>
              </a:rPr>
              <a:t>назначения</a:t>
            </a:r>
            <a:endParaRPr dirty="0">
              <a:latin typeface="Cambria" panose="02040503050406030204" pitchFamily="18" charset="0"/>
            </a:endParaRPr>
          </a:p>
        </p:txBody>
      </p:sp>
      <p:graphicFrame>
        <p:nvGraphicFramePr>
          <p:cNvPr id="1081" name="Объект 2"/>
          <p:cNvGraphicFramePr/>
          <p:nvPr>
            <p:extLst>
              <p:ext uri="{D42A27DB-BD31-4B8C-83A1-F6EECF244321}">
                <p14:modId xmlns:p14="http://schemas.microsoft.com/office/powerpoint/2010/main" val="3703414330"/>
              </p:ext>
            </p:extLst>
          </p:nvPr>
        </p:nvGraphicFramePr>
        <p:xfrm>
          <a:off x="105216" y="1110028"/>
          <a:ext cx="8913338" cy="5582641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166404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6841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0021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5422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75788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79907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963827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1005016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757882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642551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700215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</a:tblGrid>
              <a:tr h="203505">
                <a:tc rowSpan="2"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000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Наименование</a:t>
                      </a: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ЛП  </a:t>
                      </a:r>
                      <a:r>
                        <a:rPr sz="10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(МНН) и ИМН</a:t>
                      </a:r>
                    </a:p>
                  </a:txBody>
                  <a:tcPr marL="6838" marR="6838" marT="6838" marB="6838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000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Ед</a:t>
                      </a:r>
                      <a:r>
                        <a:rPr sz="10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. </a:t>
                      </a:r>
                      <a:r>
                        <a:rPr sz="1000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изм</a:t>
                      </a:r>
                      <a:r>
                        <a:rPr sz="10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.</a:t>
                      </a:r>
                    </a:p>
                  </a:txBody>
                  <a:tcPr marL="6838" marR="6838" marT="6838" marB="6838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000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Остаток в МО
</a:t>
                      </a:r>
                      <a:r>
                        <a:rPr sz="1000" dirty="0" err="1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на</a:t>
                      </a:r>
                      <a:r>
                        <a:rPr sz="1000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1 </a:t>
                      </a:r>
                      <a:r>
                        <a:rPr sz="1000" dirty="0" err="1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число</a:t>
                      </a:r>
                    </a:p>
                  </a:txBody>
                  <a:tcPr marL="6838" marR="6838" marT="6838" marB="6838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000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Неисполненные</a:t>
                      </a:r>
                      <a:r>
                        <a:rPr sz="10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sz="1000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договоры</a:t>
                      </a: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38" marR="6838" marT="6838" marB="6838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000" dirty="0" err="1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Остаток</a:t>
                      </a:r>
                      <a:r>
                        <a:rPr lang="ru-RU" sz="1000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 с </a:t>
                      </a:r>
                      <a:r>
                        <a:rPr sz="1000" dirty="0" err="1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учетом</a:t>
                      </a:r>
                      <a:r>
                        <a:rPr sz="1000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sz="1000" dirty="0" err="1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неисполненных</a:t>
                      </a:r>
                      <a:r>
                        <a:rPr sz="1000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sz="1000" dirty="0" err="1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договоров</a:t>
                      </a:r>
                    </a:p>
                  </a:txBody>
                  <a:tcPr marL="6838" marR="6838" marT="6838" marB="6838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Средний расход  в месяц</a:t>
                      </a:r>
                      <a:r>
                        <a:rPr sz="10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
</a:t>
                      </a:r>
                      <a:r>
                        <a:rPr sz="1000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бухгалтерия</a:t>
                      </a:r>
                    </a:p>
                  </a:txBody>
                  <a:tcPr marL="6838" marR="6838" marT="6838" marB="6838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defRPr sz="1000">
                          <a:solidFill>
                            <a:srgbClr val="29876E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r>
                        <a:rPr dirty="0" err="1"/>
                        <a:t>Средний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расход</a:t>
                      </a:r>
                      <a:r>
                        <a:rPr lang="ru-RU" dirty="0"/>
                        <a:t>  в </a:t>
                      </a:r>
                      <a:r>
                        <a:rPr dirty="0" err="1"/>
                        <a:t>месяц</a:t>
                      </a:r>
                      <a:r>
                        <a:rPr lang="ru-RU" dirty="0"/>
                        <a:t> </a:t>
                      </a:r>
                      <a:endParaRPr dirty="0"/>
                    </a:p>
                    <a:p>
                      <a:pPr algn="ctr">
                        <a:defRPr sz="1000">
                          <a:solidFill>
                            <a:srgbClr val="29876E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r>
                        <a:rPr dirty="0"/>
                        <a:t>МИС</a:t>
                      </a:r>
                    </a:p>
                  </a:txBody>
                  <a:tcPr marL="6838" marR="6838" marT="6838" marB="6838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defRPr sz="100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r>
                        <a:rPr dirty="0" err="1"/>
                        <a:t>Запас</a:t>
                      </a:r>
                      <a:r>
                        <a:rPr lang="ru-RU" dirty="0"/>
                        <a:t>  с </a:t>
                      </a:r>
                      <a:r>
                        <a:rPr dirty="0" err="1"/>
                        <a:t>учетом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неисполненных</a:t>
                      </a:r>
                      <a:r>
                        <a:rPr dirty="0"/>
                        <a:t>, </a:t>
                      </a:r>
                      <a:r>
                        <a:rPr dirty="0" err="1"/>
                        <a:t>договоров</a:t>
                      </a:r>
                      <a:r>
                        <a:rPr lang="ru-RU" dirty="0"/>
                        <a:t> </a:t>
                      </a:r>
                      <a:endParaRPr dirty="0"/>
                    </a:p>
                    <a:p>
                      <a:pPr algn="ctr">
                        <a:defRPr sz="100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r>
                        <a:rPr dirty="0"/>
                        <a:t>(в </a:t>
                      </a:r>
                      <a:r>
                        <a:rPr dirty="0" err="1"/>
                        <a:t>месяцах</a:t>
                      </a:r>
                      <a:r>
                        <a:rPr dirty="0"/>
                        <a:t>)</a:t>
                      </a:r>
                    </a:p>
                  </a:txBody>
                  <a:tcPr marL="6838" marR="6838" marT="6838" marB="6838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9839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0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№</a:t>
                      </a:r>
                    </a:p>
                  </a:txBody>
                  <a:tcPr marL="6838" marR="6838" marT="6838" marB="6838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000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Поставщик</a:t>
                      </a:r>
                    </a:p>
                  </a:txBody>
                  <a:tcPr marL="6838" marR="6838" marT="6838" marB="6838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000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Объем</a:t>
                      </a:r>
                      <a:r>
                        <a:rPr sz="10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sz="1000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по</a:t>
                      </a:r>
                      <a:r>
                        <a:rPr sz="10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sz="1000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договору</a:t>
                      </a: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0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38" marR="6838" marT="6838" marB="6838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000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Неисполненные</a:t>
                      </a:r>
                      <a:r>
                        <a:rPr sz="10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sz="1000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обязательства</a:t>
                      </a:r>
                      <a:r>
                        <a:rPr sz="10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sz="1000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по</a:t>
                      </a:r>
                      <a:r>
                        <a:rPr sz="10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, </a:t>
                      </a:r>
                      <a:r>
                        <a:rPr sz="1000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договору</a:t>
                      </a:r>
                    </a:p>
                  </a:txBody>
                  <a:tcPr marL="6838" marR="6838" marT="6838" marB="6838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8733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ru-RU" sz="600" b="1" i="1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600" b="1" i="1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38" marR="6838" marT="6838" marB="6838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ru-RU" sz="600" b="1" i="1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600" b="1" i="1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38" marR="6838" marT="6838" marB="6838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ru-RU" sz="600" b="1" i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600" b="1" i="1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38" marR="6838" marT="6838" marB="6838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ru-RU" sz="600" b="1" i="1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</a:t>
                      </a:r>
                      <a:endParaRPr sz="600" b="1" i="1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38" marR="6838" marT="6838" marB="6838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ru-RU" sz="600" b="1" i="1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endParaRPr sz="600" b="1" i="1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38" marR="6838" marT="6838" marB="6838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ru-RU" sz="600" b="1" i="1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</a:t>
                      </a:r>
                      <a:endParaRPr sz="600" b="1" i="1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38" marR="6838" marT="6838" marB="6838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ru-RU" sz="600" b="1" i="1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</a:t>
                      </a:r>
                      <a:endParaRPr sz="600" b="1" i="1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38" marR="6838" marT="6838" marB="6838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ru-RU" sz="600" b="1" i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</a:t>
                      </a:r>
                      <a:r>
                        <a:rPr sz="600" b="1" i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=</a:t>
                      </a:r>
                      <a:r>
                        <a:rPr lang="ru-RU" sz="600" b="1" i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r>
                        <a:rPr sz="600" b="1" i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+</a:t>
                      </a:r>
                      <a:r>
                        <a:rPr lang="ru-RU" sz="600" b="1" i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</a:t>
                      </a:r>
                      <a:endParaRPr sz="600" b="1" i="1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38" marR="6838" marT="6838" marB="6838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ru-RU" sz="600" b="1" i="1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</a:t>
                      </a:r>
                      <a:endParaRPr sz="600" b="1" i="1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38" marR="6838" marT="6838" marB="6838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600" b="1" i="1" dirty="0" smtClean="0">
                          <a:solidFill>
                            <a:srgbClr val="29876E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r>
                        <a:rPr lang="ru-RU" sz="600" b="1" i="1" dirty="0" smtClean="0">
                          <a:solidFill>
                            <a:srgbClr val="29876E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</a:t>
                      </a:r>
                      <a:endParaRPr sz="600" b="1" i="1" dirty="0">
                        <a:solidFill>
                          <a:srgbClr val="29876E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38" marR="6838" marT="6838" marB="6838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600" b="1" i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r>
                        <a:rPr lang="ru-RU" sz="600" b="1" i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r>
                        <a:rPr sz="600" b="1" i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=</a:t>
                      </a:r>
                      <a:r>
                        <a:rPr lang="ru-RU" sz="600" b="1" i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</a:t>
                      </a:r>
                      <a:r>
                        <a:rPr sz="600" b="1" i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/</a:t>
                      </a:r>
                      <a:r>
                        <a:rPr lang="ru-RU" sz="600" b="1" i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</a:t>
                      </a:r>
                      <a:endParaRPr sz="600" b="1" i="1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38" marR="6838" marT="6838" marB="6838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88449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1" dirty="0" err="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Амоксициллин</a:t>
                      </a:r>
                    </a:p>
                  </a:txBody>
                  <a:tcPr marL="6838" marR="6838" marT="6838" marB="6838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b="1" dirty="0" err="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упак</a:t>
                      </a:r>
                    </a:p>
                  </a:txBody>
                  <a:tcPr marL="6838" marR="6838" marT="6838" marB="6838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99</a:t>
                      </a:r>
                    </a:p>
                  </a:txBody>
                  <a:tcPr marL="6838" marR="6838" marT="6838" marB="6838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endParaRPr sz="1200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38" marR="6838" marT="6838" marB="6838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endParaRPr sz="12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38" marR="6838" marT="6838" marB="6838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endParaRPr sz="12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38" marR="6838" marT="6838" marB="6838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endParaRPr sz="12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38" marR="6838" marT="6838" marB="6838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269</a:t>
                      </a:r>
                    </a:p>
                  </a:txBody>
                  <a:tcPr marL="6838" marR="6838" marT="6838" marB="6838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6,33</a:t>
                      </a:r>
                    </a:p>
                  </a:txBody>
                  <a:tcPr marL="6838" marR="6838" marT="6838" marB="6838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b="1" dirty="0">
                          <a:solidFill>
                            <a:srgbClr val="29876E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7,77</a:t>
                      </a:r>
                    </a:p>
                  </a:txBody>
                  <a:tcPr marL="6838" marR="6838" marT="6838" marB="6838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42</a:t>
                      </a:r>
                    </a:p>
                  </a:txBody>
                  <a:tcPr marL="6838" marR="6838" marT="6838" marB="6838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19255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dirty="0" err="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Флемоксин</a:t>
                      </a:r>
                      <a:r>
                        <a:rPr sz="12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sz="1200" dirty="0" err="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солютаб</a:t>
                      </a:r>
                      <a:r>
                        <a:rPr sz="12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sz="1200" dirty="0" err="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таб</a:t>
                      </a:r>
                      <a:r>
                        <a:rPr sz="12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.</a:t>
                      </a:r>
                    </a:p>
                  </a:txBody>
                  <a:tcPr marL="6838" marR="6838" marT="6838" marB="6838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dirty="0" err="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упак</a:t>
                      </a:r>
                    </a:p>
                  </a:txBody>
                  <a:tcPr marL="6838" marR="6838" marT="6838" marB="6838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99</a:t>
                      </a:r>
                    </a:p>
                  </a:txBody>
                  <a:tcPr marL="6838" marR="6838" marT="6838" marB="6838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002060"/>
                          </a:solidFill>
                          <a:latin typeface="Gill Sans MT"/>
                          <a:ea typeface="Gill Sans MT"/>
                          <a:cs typeface="Gill Sans MT"/>
                          <a:sym typeface="Gill Sans MT"/>
                        </a:defRPr>
                      </a:pPr>
                      <a:endParaRPr/>
                    </a:p>
                  </a:txBody>
                  <a:tcPr marL="6838" marR="6838" marT="6838" marB="6838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>
                          <a:solidFill>
                            <a:srgbClr val="002060"/>
                          </a:solidFill>
                          <a:latin typeface="Gill Sans MT"/>
                          <a:ea typeface="Gill Sans MT"/>
                          <a:cs typeface="Gill Sans MT"/>
                          <a:sym typeface="Gill Sans MT"/>
                        </a:defRPr>
                      </a:pPr>
                      <a:endParaRPr/>
                    </a:p>
                  </a:txBody>
                  <a:tcPr marL="6838" marR="6838" marT="6838" marB="6838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270</a:t>
                      </a:r>
                    </a:p>
                  </a:txBody>
                  <a:tcPr marL="6838" marR="6838" marT="6838" marB="6838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170</a:t>
                      </a:r>
                    </a:p>
                  </a:txBody>
                  <a:tcPr marL="6838" marR="6838" marT="6838" marB="6838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269</a:t>
                      </a:r>
                    </a:p>
                  </a:txBody>
                  <a:tcPr marL="6838" marR="6838" marT="6838" marB="6838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6,33</a:t>
                      </a:r>
                    </a:p>
                  </a:txBody>
                  <a:tcPr marL="6838" marR="6838" marT="6838" marB="6838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dirty="0">
                          <a:solidFill>
                            <a:srgbClr val="29876E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7,77</a:t>
                      </a:r>
                    </a:p>
                  </a:txBody>
                  <a:tcPr marL="6838" marR="6838" marT="6838" marB="6838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42</a:t>
                      </a:r>
                    </a:p>
                  </a:txBody>
                  <a:tcPr marL="6838" marR="6838" marT="6838" marB="6838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19255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1" dirty="0" err="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Аскорбиновая</a:t>
                      </a:r>
                      <a:r>
                        <a:rPr sz="12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к-</a:t>
                      </a:r>
                      <a:r>
                        <a:rPr sz="1200" b="1" dirty="0" err="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та</a:t>
                      </a:r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200" b="1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38" marR="6838" marT="6838" marB="6838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b="1" dirty="0" err="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кор</a:t>
                      </a:r>
                      <a:r>
                        <a:rPr sz="12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.</a:t>
                      </a:r>
                    </a:p>
                  </a:txBody>
                  <a:tcPr marL="6838" marR="6838" marT="6838" marB="6838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852</a:t>
                      </a:r>
                    </a:p>
                  </a:txBody>
                  <a:tcPr marL="6838" marR="6838" marT="6838" marB="6838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002060"/>
                          </a:solidFill>
                          <a:latin typeface="Gill Sans MT"/>
                          <a:ea typeface="Gill Sans MT"/>
                          <a:cs typeface="Gill Sans MT"/>
                          <a:sym typeface="Gill Sans MT"/>
                        </a:defRPr>
                      </a:pPr>
                      <a:endParaRPr/>
                    </a:p>
                  </a:txBody>
                  <a:tcPr marL="6838" marR="6838" marT="6838" marB="6838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>
                          <a:solidFill>
                            <a:srgbClr val="002060"/>
                          </a:solidFill>
                          <a:latin typeface="Gill Sans MT"/>
                          <a:ea typeface="Gill Sans MT"/>
                          <a:cs typeface="Gill Sans MT"/>
                          <a:sym typeface="Gill Sans MT"/>
                        </a:defRPr>
                      </a:pPr>
                      <a:endParaRPr/>
                    </a:p>
                  </a:txBody>
                  <a:tcPr marL="6838" marR="6838" marT="6838" marB="6838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endParaRPr sz="12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38" marR="6838" marT="6838" marB="6838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endParaRPr sz="12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38" marR="6838" marT="6838" marB="6838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5 912</a:t>
                      </a:r>
                    </a:p>
                  </a:txBody>
                  <a:tcPr marL="6838" marR="6838" marT="6838" marB="6838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270,00</a:t>
                      </a:r>
                    </a:p>
                  </a:txBody>
                  <a:tcPr marL="6838" marR="6838" marT="6838" marB="6838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b="1" dirty="0">
                          <a:solidFill>
                            <a:srgbClr val="29876E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273,33</a:t>
                      </a:r>
                    </a:p>
                  </a:txBody>
                  <a:tcPr marL="6838" marR="6838" marT="6838" marB="6838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22</a:t>
                      </a:r>
                    </a:p>
                  </a:txBody>
                  <a:tcPr marL="6838" marR="6838" marT="6838" marB="6838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0105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dirty="0" err="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Аскорбиновая</a:t>
                      </a:r>
                      <a:r>
                        <a:rPr sz="12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к-</a:t>
                      </a:r>
                      <a:r>
                        <a:rPr sz="1200" dirty="0" err="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та</a:t>
                      </a:r>
                      <a:r>
                        <a:rPr sz="12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5% 2,0 </a:t>
                      </a:r>
                      <a:r>
                        <a:rPr sz="1200" dirty="0" err="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амп</a:t>
                      </a:r>
                      <a:r>
                        <a:rPr sz="12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№10</a:t>
                      </a:r>
                    </a:p>
                  </a:txBody>
                  <a:tcPr marL="6838" marR="6838" marT="6838" marB="6838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dirty="0" err="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кор</a:t>
                      </a:r>
                      <a:r>
                        <a:rPr sz="12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.</a:t>
                      </a:r>
                    </a:p>
                  </a:txBody>
                  <a:tcPr marL="6838" marR="6838" marT="6838" marB="6838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852</a:t>
                      </a:r>
                    </a:p>
                  </a:txBody>
                  <a:tcPr marL="6838" marR="6838" marT="6838" marB="6838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002060"/>
                          </a:solidFill>
                          <a:latin typeface="Gill Sans MT"/>
                          <a:ea typeface="Gill Sans MT"/>
                          <a:cs typeface="Gill Sans MT"/>
                          <a:sym typeface="Gill Sans MT"/>
                        </a:defRPr>
                      </a:pPr>
                      <a:endParaRPr/>
                    </a:p>
                  </a:txBody>
                  <a:tcPr marL="6838" marR="6838" marT="6838" marB="6838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>
                          <a:solidFill>
                            <a:srgbClr val="002060"/>
                          </a:solidFill>
                          <a:latin typeface="Gill Sans MT"/>
                          <a:ea typeface="Gill Sans MT"/>
                          <a:cs typeface="Gill Sans MT"/>
                          <a:sym typeface="Gill Sans MT"/>
                        </a:defRPr>
                      </a:pPr>
                      <a:endParaRPr/>
                    </a:p>
                  </a:txBody>
                  <a:tcPr marL="6838" marR="6838" marT="6838" marB="6838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7 200</a:t>
                      </a:r>
                    </a:p>
                  </a:txBody>
                  <a:tcPr marL="6838" marR="6838" marT="6838" marB="6838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5 060</a:t>
                      </a:r>
                    </a:p>
                  </a:txBody>
                  <a:tcPr marL="6838" marR="6838" marT="6838" marB="6838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5 912</a:t>
                      </a:r>
                    </a:p>
                  </a:txBody>
                  <a:tcPr marL="6838" marR="6838" marT="6838" marB="6838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270,00</a:t>
                      </a:r>
                    </a:p>
                  </a:txBody>
                  <a:tcPr marL="6838" marR="6838" marT="6838" marB="6838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dirty="0">
                          <a:solidFill>
                            <a:srgbClr val="29876E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273,33</a:t>
                      </a:r>
                    </a:p>
                  </a:txBody>
                  <a:tcPr marL="6838" marR="6838" marT="6838" marB="6838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22</a:t>
                      </a:r>
                    </a:p>
                  </a:txBody>
                  <a:tcPr marL="6838" marR="6838" marT="6838" marB="6838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19255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1" dirty="0" err="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Бриллиант.зеленый</a:t>
                      </a:r>
                    </a:p>
                  </a:txBody>
                  <a:tcPr marL="6838" marR="6838" marT="6838" marB="6838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b="1" dirty="0" err="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флак</a:t>
                      </a:r>
                    </a:p>
                  </a:txBody>
                  <a:tcPr marL="6838" marR="6838" marT="6838" marB="6838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1 134</a:t>
                      </a:r>
                    </a:p>
                  </a:txBody>
                  <a:tcPr marL="6838" marR="6838" marT="6838" marB="6838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002060"/>
                          </a:solidFill>
                          <a:latin typeface="Gill Sans MT"/>
                          <a:ea typeface="Gill Sans MT"/>
                          <a:cs typeface="Gill Sans MT"/>
                          <a:sym typeface="Gill Sans MT"/>
                        </a:defRPr>
                      </a:pPr>
                      <a:endParaRPr/>
                    </a:p>
                  </a:txBody>
                  <a:tcPr marL="6838" marR="6838" marT="6838" marB="6838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>
                          <a:solidFill>
                            <a:srgbClr val="002060"/>
                          </a:solidFill>
                          <a:latin typeface="Gill Sans MT"/>
                          <a:ea typeface="Gill Sans MT"/>
                          <a:cs typeface="Gill Sans MT"/>
                          <a:sym typeface="Gill Sans MT"/>
                        </a:defRPr>
                      </a:pPr>
                      <a:endParaRPr/>
                    </a:p>
                  </a:txBody>
                  <a:tcPr marL="6838" marR="6838" marT="6838" marB="6838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endParaRPr sz="12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38" marR="6838" marT="6838" marB="6838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endParaRPr sz="12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38" marR="6838" marT="6838" marB="6838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6 334</a:t>
                      </a:r>
                    </a:p>
                  </a:txBody>
                  <a:tcPr marL="6838" marR="6838" marT="6838" marB="6838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330,60</a:t>
                      </a:r>
                    </a:p>
                  </a:txBody>
                  <a:tcPr marL="6838" marR="6838" marT="6838" marB="6838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b="1" dirty="0">
                          <a:solidFill>
                            <a:srgbClr val="29876E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330,33</a:t>
                      </a:r>
                    </a:p>
                  </a:txBody>
                  <a:tcPr marL="6838" marR="6838" marT="6838" marB="6838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19</a:t>
                      </a:r>
                    </a:p>
                  </a:txBody>
                  <a:tcPr marL="6838" marR="6838" marT="6838" marB="6838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70105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dirty="0" err="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Бриллиант.зеленый</a:t>
                      </a:r>
                      <a:r>
                        <a:rPr sz="12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1% 10,0 </a:t>
                      </a:r>
                      <a:r>
                        <a:rPr sz="1200" dirty="0" err="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фл</a:t>
                      </a:r>
                    </a:p>
                  </a:txBody>
                  <a:tcPr marL="6838" marR="6838" marT="6838" marB="6838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dirty="0" err="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флак</a:t>
                      </a:r>
                    </a:p>
                  </a:txBody>
                  <a:tcPr marL="6838" marR="6838" marT="6838" marB="6838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1 134</a:t>
                      </a:r>
                    </a:p>
                  </a:txBody>
                  <a:tcPr marL="6838" marR="6838" marT="6838" marB="6838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002060"/>
                          </a:solidFill>
                          <a:latin typeface="Gill Sans MT"/>
                          <a:ea typeface="Gill Sans MT"/>
                          <a:cs typeface="Gill Sans MT"/>
                          <a:sym typeface="Gill Sans MT"/>
                        </a:defRPr>
                      </a:pPr>
                      <a:endParaRPr/>
                    </a:p>
                  </a:txBody>
                  <a:tcPr marL="6838" marR="6838" marT="6838" marB="6838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>
                          <a:solidFill>
                            <a:srgbClr val="002060"/>
                          </a:solidFill>
                          <a:latin typeface="Gill Sans MT"/>
                          <a:ea typeface="Gill Sans MT"/>
                          <a:cs typeface="Gill Sans MT"/>
                          <a:sym typeface="Gill Sans MT"/>
                        </a:defRPr>
                      </a:pPr>
                      <a:endParaRPr/>
                    </a:p>
                  </a:txBody>
                  <a:tcPr marL="6838" marR="6838" marT="6838" marB="6838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7 200</a:t>
                      </a:r>
                    </a:p>
                  </a:txBody>
                  <a:tcPr marL="6838" marR="6838" marT="6838" marB="6838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5 200</a:t>
                      </a:r>
                    </a:p>
                  </a:txBody>
                  <a:tcPr marL="6838" marR="6838" marT="6838" marB="6838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6 334</a:t>
                      </a:r>
                    </a:p>
                  </a:txBody>
                  <a:tcPr marL="6838" marR="6838" marT="6838" marB="6838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330,60</a:t>
                      </a:r>
                    </a:p>
                  </a:txBody>
                  <a:tcPr marL="6838" marR="6838" marT="6838" marB="6838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dirty="0">
                          <a:solidFill>
                            <a:srgbClr val="29876E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330,33</a:t>
                      </a:r>
                    </a:p>
                  </a:txBody>
                  <a:tcPr marL="6838" marR="6838" marT="6838" marB="6838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19</a:t>
                      </a:r>
                    </a:p>
                  </a:txBody>
                  <a:tcPr marL="6838" marR="6838" marT="6838" marB="6838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19255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1" dirty="0" err="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Кеторолак</a:t>
                      </a:r>
                    </a:p>
                  </a:txBody>
                  <a:tcPr marL="6838" marR="6838" marT="6838" marB="6838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b="1" dirty="0" err="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упак</a:t>
                      </a:r>
                    </a:p>
                  </a:txBody>
                  <a:tcPr marL="6838" marR="6838" marT="6838" marB="6838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3 485</a:t>
                      </a:r>
                    </a:p>
                  </a:txBody>
                  <a:tcPr marL="6838" marR="6838" marT="6838" marB="6838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002060"/>
                          </a:solidFill>
                          <a:latin typeface="Gill Sans MT"/>
                          <a:ea typeface="Gill Sans MT"/>
                          <a:cs typeface="Gill Sans MT"/>
                          <a:sym typeface="Gill Sans MT"/>
                        </a:defRPr>
                      </a:pPr>
                      <a:endParaRPr/>
                    </a:p>
                  </a:txBody>
                  <a:tcPr marL="6838" marR="6838" marT="6838" marB="6838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>
                          <a:solidFill>
                            <a:srgbClr val="002060"/>
                          </a:solidFill>
                          <a:latin typeface="Gill Sans MT"/>
                          <a:ea typeface="Gill Sans MT"/>
                          <a:cs typeface="Gill Sans MT"/>
                          <a:sym typeface="Gill Sans MT"/>
                        </a:defRPr>
                      </a:pPr>
                      <a:endParaRPr/>
                    </a:p>
                  </a:txBody>
                  <a:tcPr marL="6838" marR="6838" marT="6838" marB="6838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endParaRPr sz="12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38" marR="6838" marT="6838" marB="6838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endParaRPr sz="12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38" marR="6838" marT="6838" marB="6838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16 665</a:t>
                      </a:r>
                    </a:p>
                  </a:txBody>
                  <a:tcPr marL="6838" marR="6838" marT="6838" marB="6838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960,03</a:t>
                      </a:r>
                    </a:p>
                  </a:txBody>
                  <a:tcPr marL="6838" marR="6838" marT="6838" marB="6838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b="1" dirty="0">
                          <a:solidFill>
                            <a:srgbClr val="29876E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943,97</a:t>
                      </a:r>
                    </a:p>
                  </a:txBody>
                  <a:tcPr marL="6838" marR="6838" marT="6838" marB="6838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17</a:t>
                      </a:r>
                    </a:p>
                  </a:txBody>
                  <a:tcPr marL="6838" marR="6838" marT="6838" marB="6838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19255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dirty="0" err="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Кеторол</a:t>
                      </a:r>
                      <a:r>
                        <a:rPr sz="12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1мл </a:t>
                      </a:r>
                      <a:r>
                        <a:rPr sz="1200" dirty="0" err="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амп</a:t>
                      </a:r>
                      <a:r>
                        <a:rPr sz="12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№10</a:t>
                      </a:r>
                    </a:p>
                  </a:txBody>
                  <a:tcPr marL="6838" marR="6838" marT="6838" marB="6838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dirty="0" err="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упак</a:t>
                      </a:r>
                    </a:p>
                  </a:txBody>
                  <a:tcPr marL="6838" marR="6838" marT="6838" marB="6838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</a:t>
                      </a:r>
                    </a:p>
                  </a:txBody>
                  <a:tcPr marL="6838" marR="6838" marT="6838" marB="6838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002060"/>
                          </a:solidFill>
                          <a:latin typeface="Gill Sans MT"/>
                          <a:ea typeface="Gill Sans MT"/>
                          <a:cs typeface="Gill Sans MT"/>
                          <a:sym typeface="Gill Sans MT"/>
                        </a:defRPr>
                      </a:pPr>
                      <a:endParaRPr/>
                    </a:p>
                  </a:txBody>
                  <a:tcPr marL="6838" marR="6838" marT="6838" marB="6838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>
                          <a:solidFill>
                            <a:srgbClr val="002060"/>
                          </a:solidFill>
                          <a:latin typeface="Gill Sans MT"/>
                          <a:ea typeface="Gill Sans MT"/>
                          <a:cs typeface="Gill Sans MT"/>
                          <a:sym typeface="Gill Sans MT"/>
                        </a:defRPr>
                      </a:pPr>
                      <a:endParaRPr/>
                    </a:p>
                  </a:txBody>
                  <a:tcPr marL="6838" marR="6838" marT="6838" marB="6838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endParaRPr sz="1200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38" marR="6838" marT="6838" marB="6838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endParaRPr sz="1200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38" marR="6838" marT="6838" marB="6838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</a:t>
                      </a:r>
                    </a:p>
                  </a:txBody>
                  <a:tcPr marL="6838" marR="6838" marT="6838" marB="6838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1,03</a:t>
                      </a:r>
                    </a:p>
                  </a:txBody>
                  <a:tcPr marL="6838" marR="6838" marT="6838" marB="6838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dirty="0">
                          <a:solidFill>
                            <a:srgbClr val="29876E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1,33</a:t>
                      </a:r>
                    </a:p>
                  </a:txBody>
                  <a:tcPr marL="6838" marR="6838" marT="6838" marB="6838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</a:t>
                      </a:r>
                    </a:p>
                  </a:txBody>
                  <a:tcPr marL="6838" marR="6838" marT="6838" marB="6838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19255">
                <a:tc rowSpan="2"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dirty="0" err="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Кеторолак</a:t>
                      </a:r>
                      <a:r>
                        <a:rPr sz="12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3%, 1мл, №10</a:t>
                      </a:r>
                    </a:p>
                  </a:txBody>
                  <a:tcPr marL="6838" marR="6838" marT="6838" marB="6838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dirty="0" err="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упак</a:t>
                      </a:r>
                    </a:p>
                  </a:txBody>
                  <a:tcPr marL="6838" marR="6838" marT="6838" marB="6838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3 479</a:t>
                      </a:r>
                    </a:p>
                  </a:txBody>
                  <a:tcPr marL="6838" marR="6838" marT="6838" marB="6838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002060"/>
                          </a:solidFill>
                          <a:latin typeface="Gill Sans MT"/>
                          <a:ea typeface="Gill Sans MT"/>
                          <a:cs typeface="Gill Sans MT"/>
                          <a:sym typeface="Gill Sans MT"/>
                        </a:defRPr>
                      </a:pPr>
                      <a:endParaRPr/>
                    </a:p>
                  </a:txBody>
                  <a:tcPr marL="6838" marR="6838" marT="6838" marB="6838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>
                          <a:solidFill>
                            <a:srgbClr val="002060"/>
                          </a:solidFill>
                          <a:latin typeface="Gill Sans MT"/>
                          <a:ea typeface="Gill Sans MT"/>
                          <a:cs typeface="Gill Sans MT"/>
                          <a:sym typeface="Gill Sans MT"/>
                        </a:defRPr>
                      </a:pPr>
                      <a:endParaRPr/>
                    </a:p>
                  </a:txBody>
                  <a:tcPr marL="6838" marR="6838" marT="6838" marB="6838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10 000</a:t>
                      </a:r>
                    </a:p>
                  </a:txBody>
                  <a:tcPr marL="6838" marR="6838" marT="6838" marB="6838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10 000</a:t>
                      </a:r>
                    </a:p>
                  </a:txBody>
                  <a:tcPr marL="6838" marR="6838" marT="6838" marB="6838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16 659</a:t>
                      </a:r>
                    </a:p>
                  </a:txBody>
                  <a:tcPr marL="6838" marR="6838" marT="6838" marB="6838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959,00</a:t>
                      </a:r>
                    </a:p>
                  </a:txBody>
                  <a:tcPr marL="6838" marR="6838" marT="6838" marB="6838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dirty="0">
                          <a:solidFill>
                            <a:srgbClr val="29876E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952,00</a:t>
                      </a:r>
                    </a:p>
                  </a:txBody>
                  <a:tcPr marL="6838" marR="6838" marT="6838" marB="6838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17</a:t>
                      </a:r>
                    </a:p>
                  </a:txBody>
                  <a:tcPr marL="6838" marR="6838" marT="6838" marB="6838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192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002060"/>
                          </a:solidFill>
                          <a:latin typeface="Gill Sans MT"/>
                          <a:ea typeface="Gill Sans MT"/>
                          <a:cs typeface="Gill Sans MT"/>
                          <a:sym typeface="Gill Sans MT"/>
                        </a:defRPr>
                      </a:pPr>
                      <a:endParaRPr/>
                    </a:p>
                  </a:txBody>
                  <a:tcPr marL="6838" marR="6838" marT="6838" marB="6838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>
                          <a:solidFill>
                            <a:srgbClr val="002060"/>
                          </a:solidFill>
                          <a:latin typeface="Gill Sans MT"/>
                          <a:ea typeface="Gill Sans MT"/>
                          <a:cs typeface="Gill Sans MT"/>
                          <a:sym typeface="Gill Sans MT"/>
                        </a:defRPr>
                      </a:pPr>
                      <a:endParaRPr/>
                    </a:p>
                  </a:txBody>
                  <a:tcPr marL="6838" marR="6838" marT="6838" marB="6838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14 400</a:t>
                      </a:r>
                    </a:p>
                  </a:txBody>
                  <a:tcPr marL="6838" marR="6838" marT="6838" marB="6838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3 180</a:t>
                      </a:r>
                    </a:p>
                  </a:txBody>
                  <a:tcPr marL="6838" marR="6838" marT="6838" marB="6838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319255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1" dirty="0" err="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Прокаин</a:t>
                      </a:r>
                    </a:p>
                  </a:txBody>
                  <a:tcPr marL="6838" marR="6838" marT="6838" marB="6838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b="1" dirty="0" err="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флак</a:t>
                      </a:r>
                    </a:p>
                  </a:txBody>
                  <a:tcPr marL="6838" marR="6838" marT="6838" marB="6838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2 719</a:t>
                      </a:r>
                    </a:p>
                  </a:txBody>
                  <a:tcPr marL="6838" marR="6838" marT="6838" marB="6838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002060"/>
                          </a:solidFill>
                          <a:latin typeface="Gill Sans MT"/>
                          <a:ea typeface="Gill Sans MT"/>
                          <a:cs typeface="Gill Sans MT"/>
                          <a:sym typeface="Gill Sans MT"/>
                        </a:defRPr>
                      </a:pPr>
                      <a:endParaRPr/>
                    </a:p>
                  </a:txBody>
                  <a:tcPr marL="6838" marR="6838" marT="6838" marB="6838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>
                          <a:solidFill>
                            <a:srgbClr val="002060"/>
                          </a:solidFill>
                          <a:latin typeface="Gill Sans MT"/>
                          <a:ea typeface="Gill Sans MT"/>
                          <a:cs typeface="Gill Sans MT"/>
                          <a:sym typeface="Gill Sans MT"/>
                        </a:defRPr>
                      </a:pPr>
                      <a:endParaRPr/>
                    </a:p>
                  </a:txBody>
                  <a:tcPr marL="6838" marR="6838" marT="6838" marB="6838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endParaRPr sz="12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38" marR="6838" marT="6838" marB="6838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endParaRPr sz="12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38" marR="6838" marT="6838" marB="6838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19 139</a:t>
                      </a:r>
                    </a:p>
                  </a:txBody>
                  <a:tcPr marL="6838" marR="6838" marT="6838" marB="6838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550,00</a:t>
                      </a:r>
                    </a:p>
                  </a:txBody>
                  <a:tcPr marL="6838" marR="6838" marT="6838" marB="6838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b="1" dirty="0">
                          <a:solidFill>
                            <a:srgbClr val="29876E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522,77</a:t>
                      </a:r>
                    </a:p>
                  </a:txBody>
                  <a:tcPr marL="6838" marR="6838" marT="6838" marB="6838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35</a:t>
                      </a:r>
                    </a:p>
                  </a:txBody>
                  <a:tcPr marL="6838" marR="6838" marT="6838" marB="6838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319255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dirty="0" err="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Новокаин</a:t>
                      </a:r>
                      <a:r>
                        <a:rPr sz="12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0,25% - 200,0</a:t>
                      </a:r>
                    </a:p>
                  </a:txBody>
                  <a:tcPr marL="6838" marR="6838" marT="6838" marB="6838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dirty="0" err="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флак</a:t>
                      </a:r>
                    </a:p>
                  </a:txBody>
                  <a:tcPr marL="6838" marR="6838" marT="6838" marB="6838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651</a:t>
                      </a:r>
                    </a:p>
                  </a:txBody>
                  <a:tcPr marL="6838" marR="6838" marT="6838" marB="6838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002060"/>
                          </a:solidFill>
                          <a:latin typeface="Gill Sans MT"/>
                          <a:ea typeface="Gill Sans MT"/>
                          <a:cs typeface="Gill Sans MT"/>
                          <a:sym typeface="Gill Sans MT"/>
                        </a:defRPr>
                      </a:pPr>
                      <a:endParaRPr/>
                    </a:p>
                  </a:txBody>
                  <a:tcPr marL="6838" marR="6838" marT="6838" marB="6838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>
                          <a:solidFill>
                            <a:srgbClr val="002060"/>
                          </a:solidFill>
                          <a:latin typeface="Gill Sans MT"/>
                          <a:ea typeface="Gill Sans MT"/>
                          <a:cs typeface="Gill Sans MT"/>
                          <a:sym typeface="Gill Sans MT"/>
                        </a:defRPr>
                      </a:pPr>
                      <a:endParaRPr/>
                    </a:p>
                  </a:txBody>
                  <a:tcPr marL="6838" marR="6838" marT="6838" marB="6838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11 700</a:t>
                      </a:r>
                    </a:p>
                  </a:txBody>
                  <a:tcPr marL="6838" marR="6838" marT="6838" marB="6838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10 700</a:t>
                      </a:r>
                    </a:p>
                  </a:txBody>
                  <a:tcPr marL="6838" marR="6838" marT="6838" marB="6838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11 351</a:t>
                      </a:r>
                    </a:p>
                  </a:txBody>
                  <a:tcPr marL="6838" marR="6838" marT="6838" marB="6838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113,00</a:t>
                      </a:r>
                    </a:p>
                  </a:txBody>
                  <a:tcPr marL="6838" marR="6838" marT="6838" marB="6838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dirty="0">
                          <a:solidFill>
                            <a:srgbClr val="29876E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110,00</a:t>
                      </a:r>
                    </a:p>
                  </a:txBody>
                  <a:tcPr marL="6838" marR="6838" marT="6838" marB="6838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100</a:t>
                      </a:r>
                    </a:p>
                  </a:txBody>
                  <a:tcPr marL="6838" marR="6838" marT="6838" marB="6838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319255">
                <a:tc rowSpan="2"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dirty="0" err="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Новокаин</a:t>
                      </a:r>
                      <a:r>
                        <a:rPr sz="12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0,5% - 200,0</a:t>
                      </a:r>
                    </a:p>
                  </a:txBody>
                  <a:tcPr marL="6838" marR="6838" marT="6838" marB="6838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dirty="0" err="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флак</a:t>
                      </a:r>
                    </a:p>
                  </a:txBody>
                  <a:tcPr marL="6838" marR="6838" marT="6838" marB="6838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2068</a:t>
                      </a:r>
                    </a:p>
                  </a:txBody>
                  <a:tcPr marL="6838" marR="6838" marT="6838" marB="6838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002060"/>
                          </a:solidFill>
                          <a:latin typeface="Gill Sans MT"/>
                          <a:ea typeface="Gill Sans MT"/>
                          <a:cs typeface="Gill Sans MT"/>
                          <a:sym typeface="Gill Sans MT"/>
                        </a:defRPr>
                      </a:pPr>
                      <a:endParaRPr/>
                    </a:p>
                  </a:txBody>
                  <a:tcPr marL="6838" marR="6838" marT="6838" marB="6838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>
                          <a:solidFill>
                            <a:srgbClr val="002060"/>
                          </a:solidFill>
                          <a:latin typeface="Gill Sans MT"/>
                          <a:ea typeface="Gill Sans MT"/>
                          <a:cs typeface="Gill Sans MT"/>
                          <a:sym typeface="Gill Sans MT"/>
                        </a:defRPr>
                      </a:pPr>
                      <a:endParaRPr/>
                    </a:p>
                  </a:txBody>
                  <a:tcPr marL="6838" marR="6838" marT="6838" marB="6838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6 000</a:t>
                      </a:r>
                    </a:p>
                  </a:txBody>
                  <a:tcPr marL="6838" marR="6838" marT="6838" marB="6838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720</a:t>
                      </a:r>
                    </a:p>
                  </a:txBody>
                  <a:tcPr marL="6838" marR="6838" marT="6838" marB="6838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7 788</a:t>
                      </a:r>
                    </a:p>
                  </a:txBody>
                  <a:tcPr marL="6838" marR="6838" marT="6838" marB="6838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437,00</a:t>
                      </a:r>
                    </a:p>
                  </a:txBody>
                  <a:tcPr marL="6838" marR="6838" marT="6838" marB="6838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dirty="0">
                          <a:solidFill>
                            <a:srgbClr val="29876E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412,77</a:t>
                      </a:r>
                    </a:p>
                  </a:txBody>
                  <a:tcPr marL="6838" marR="6838" marT="6838" marB="6838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18</a:t>
                      </a:r>
                    </a:p>
                  </a:txBody>
                  <a:tcPr marL="6838" marR="6838" marT="6838" marB="6838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3192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002060"/>
                          </a:solidFill>
                          <a:latin typeface="Gill Sans MT"/>
                          <a:ea typeface="Gill Sans MT"/>
                          <a:cs typeface="Gill Sans MT"/>
                          <a:sym typeface="Gill Sans MT"/>
                        </a:defRPr>
                      </a:pPr>
                      <a:endParaRPr/>
                    </a:p>
                  </a:txBody>
                  <a:tcPr marL="6838" marR="6838" marT="6838" marB="6838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>
                          <a:solidFill>
                            <a:srgbClr val="002060"/>
                          </a:solidFill>
                          <a:latin typeface="Gill Sans MT"/>
                          <a:ea typeface="Gill Sans MT"/>
                          <a:cs typeface="Gill Sans MT"/>
                          <a:sym typeface="Gill Sans MT"/>
                        </a:defRPr>
                      </a:pPr>
                      <a:endParaRPr/>
                    </a:p>
                  </a:txBody>
                  <a:tcPr marL="6838" marR="6838" marT="6838" marB="6838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6 000</a:t>
                      </a:r>
                    </a:p>
                  </a:txBody>
                  <a:tcPr marL="6838" marR="6838" marT="6838" marB="6838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5 000</a:t>
                      </a:r>
                    </a:p>
                  </a:txBody>
                  <a:tcPr marL="6838" marR="6838" marT="6838" marB="6838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</a:tbl>
          </a:graphicData>
        </a:graphic>
      </p:graphicFrame>
      <p:grpSp>
        <p:nvGrpSpPr>
          <p:cNvPr id="7" name="Скругленный прямоугольник 15"/>
          <p:cNvGrpSpPr/>
          <p:nvPr/>
        </p:nvGrpSpPr>
        <p:grpSpPr>
          <a:xfrm>
            <a:off x="3216116" y="12691"/>
            <a:ext cx="5915893" cy="400108"/>
            <a:chOff x="0" y="-13678"/>
            <a:chExt cx="5915891" cy="400106"/>
          </a:xfrm>
        </p:grpSpPr>
        <p:sp>
          <p:nvSpPr>
            <p:cNvPr id="8" name="Прямоугольник с закругленными углами"/>
            <p:cNvSpPr/>
            <p:nvPr/>
          </p:nvSpPr>
          <p:spPr>
            <a:xfrm>
              <a:off x="0" y="11815"/>
              <a:ext cx="5915891" cy="349120"/>
            </a:xfrm>
            <a:prstGeom prst="roundRect">
              <a:avLst>
                <a:gd name="adj" fmla="val 11729"/>
              </a:avLst>
            </a:prstGeom>
            <a:solidFill>
              <a:srgbClr val="C1E4FF"/>
            </a:solidFill>
            <a:ln w="285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>
                <a:solidFill>
                  <a:srgbClr val="0070C0"/>
                </a:solidFill>
              </a:endParaRPr>
            </a:p>
          </p:txBody>
        </p:sp>
        <p:sp>
          <p:nvSpPr>
            <p:cNvPr id="9" name="III. Система планирования"/>
            <p:cNvSpPr/>
            <p:nvPr/>
          </p:nvSpPr>
          <p:spPr>
            <a:xfrm>
              <a:off x="11992" y="-13678"/>
              <a:ext cx="5891907" cy="400106"/>
            </a:xfrm>
            <a:prstGeom prst="roundRect">
              <a:avLst/>
            </a:prstGeom>
            <a:solidFill>
              <a:srgbClr val="C1E4FF"/>
            </a:solidFill>
            <a:ln w="28575" cap="flat">
              <a:solidFill>
                <a:srgbClr val="FFFFFF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r>
                <a:rPr b="1" dirty="0">
                  <a:solidFill>
                    <a:srgbClr val="C00000"/>
                  </a:solidFill>
                </a:rPr>
                <a:t> </a:t>
              </a:r>
              <a:r>
                <a:rPr b="1" dirty="0" smtClean="0">
                  <a:solidFill>
                    <a:srgbClr val="C00000"/>
                  </a:solidFill>
                </a:rPr>
                <a:t> </a:t>
              </a:r>
              <a:r>
                <a:rPr b="1" dirty="0" err="1">
                  <a:solidFill>
                    <a:srgbClr val="C00000"/>
                  </a:solidFill>
                </a:rPr>
                <a:t>Система</a:t>
              </a:r>
              <a:r>
                <a:rPr b="1" dirty="0">
                  <a:solidFill>
                    <a:srgbClr val="C00000"/>
                  </a:solidFill>
                </a:rPr>
                <a:t> </a:t>
              </a:r>
              <a:r>
                <a:rPr lang="ru-RU" b="1" dirty="0">
                  <a:solidFill>
                    <a:srgbClr val="C00000"/>
                  </a:solidFill>
                </a:rPr>
                <a:t>«П</a:t>
              </a:r>
              <a:r>
                <a:rPr b="1" dirty="0" err="1">
                  <a:solidFill>
                    <a:srgbClr val="C00000"/>
                  </a:solidFill>
                </a:rPr>
                <a:t>ланировани</a:t>
              </a:r>
              <a:r>
                <a:rPr lang="ru-RU" b="1" dirty="0">
                  <a:solidFill>
                    <a:srgbClr val="C00000"/>
                  </a:solidFill>
                </a:rPr>
                <a:t>е»</a:t>
              </a:r>
              <a:endParaRPr b="1" dirty="0">
                <a:solidFill>
                  <a:srgbClr val="C00000"/>
                </a:solidFill>
              </a:endParaRP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Заголовок 4"/>
          <p:cNvSpPr/>
          <p:nvPr/>
        </p:nvSpPr>
        <p:spPr>
          <a:xfrm>
            <a:off x="0" y="604179"/>
            <a:ext cx="9144001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lvl1pPr algn="ctr">
              <a:defRPr sz="2000" b="1">
                <a:solidFill>
                  <a:srgbClr val="46566D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dirty="0" err="1" smtClean="0">
                <a:solidFill>
                  <a:srgbClr val="C00000"/>
                </a:solidFill>
                <a:latin typeface="Cambria" panose="02040503050406030204" pitchFamily="18" charset="0"/>
              </a:rPr>
              <a:t>Результат</a:t>
            </a:r>
            <a:r>
              <a:rPr dirty="0" smtClean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dirty="0" err="1">
                <a:solidFill>
                  <a:srgbClr val="C00000"/>
                </a:solidFill>
                <a:latin typeface="Cambria" panose="02040503050406030204" pitchFamily="18" charset="0"/>
              </a:rPr>
              <a:t>внедрения</a:t>
            </a:r>
            <a:r>
              <a:rPr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dirty="0" err="1">
                <a:solidFill>
                  <a:srgbClr val="C00000"/>
                </a:solidFill>
                <a:latin typeface="Cambria" panose="02040503050406030204" pitchFamily="18" charset="0"/>
              </a:rPr>
              <a:t>системы</a:t>
            </a:r>
            <a:r>
              <a:rPr dirty="0">
                <a:solidFill>
                  <a:srgbClr val="C00000"/>
                </a:solidFill>
                <a:latin typeface="Cambria" panose="02040503050406030204" pitchFamily="18" charset="0"/>
              </a:rPr>
              <a:t> планирования</a:t>
            </a:r>
          </a:p>
        </p:txBody>
      </p:sp>
      <p:sp>
        <p:nvSpPr>
          <p:cNvPr id="1088" name="Стрелка вправо 7"/>
          <p:cNvSpPr/>
          <p:nvPr/>
        </p:nvSpPr>
        <p:spPr>
          <a:xfrm rot="8100000">
            <a:off x="2481597" y="1917279"/>
            <a:ext cx="567732" cy="35242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638CAE"/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089" name="Стрелка вправо 8"/>
          <p:cNvSpPr/>
          <p:nvPr/>
        </p:nvSpPr>
        <p:spPr>
          <a:xfrm rot="2700000">
            <a:off x="6249757" y="1901384"/>
            <a:ext cx="528933" cy="35083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638CAE"/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090" name="Стрелка вправо 9"/>
          <p:cNvSpPr/>
          <p:nvPr/>
        </p:nvSpPr>
        <p:spPr>
          <a:xfrm rot="7773820">
            <a:off x="6342877" y="3686193"/>
            <a:ext cx="504115" cy="35242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AFDD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b="1"/>
            </a:pPr>
            <a:endParaRPr/>
          </a:p>
        </p:txBody>
      </p:sp>
      <p:sp>
        <p:nvSpPr>
          <p:cNvPr id="1091" name="Стрелка вправо 10"/>
          <p:cNvSpPr/>
          <p:nvPr/>
        </p:nvSpPr>
        <p:spPr>
          <a:xfrm rot="2628637">
            <a:off x="2530211" y="3714719"/>
            <a:ext cx="519064" cy="35083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AFDD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b="1"/>
            </a:pPr>
            <a:endParaRPr/>
          </a:p>
        </p:txBody>
      </p:sp>
      <p:grpSp>
        <p:nvGrpSpPr>
          <p:cNvPr id="1094" name="Скругленный прямоугольник 11"/>
          <p:cNvGrpSpPr/>
          <p:nvPr/>
        </p:nvGrpSpPr>
        <p:grpSpPr>
          <a:xfrm>
            <a:off x="2462838" y="1160068"/>
            <a:ext cx="4343265" cy="576111"/>
            <a:chOff x="0" y="0"/>
            <a:chExt cx="4343263" cy="576109"/>
          </a:xfrm>
        </p:grpSpPr>
        <p:sp>
          <p:nvSpPr>
            <p:cNvPr id="1092" name="Прямоугольник с закругленными углами"/>
            <p:cNvSpPr/>
            <p:nvPr/>
          </p:nvSpPr>
          <p:spPr>
            <a:xfrm>
              <a:off x="0" y="0"/>
              <a:ext cx="4343264" cy="57611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93" name="АНАЛИЗ ТЕКУЩЕЙ СИТУАЦИИ"/>
            <p:cNvSpPr/>
            <p:nvPr/>
          </p:nvSpPr>
          <p:spPr>
            <a:xfrm>
              <a:off x="28122" y="101679"/>
              <a:ext cx="4287020" cy="3727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000" b="1">
                  <a:solidFill>
                    <a:srgbClr val="FFFFFF"/>
                  </a:solidFill>
                </a:defRPr>
              </a:lvl1pPr>
            </a:lstStyle>
            <a:p>
              <a:r>
                <a:t>АНАЛИЗ ТЕКУЩЕЙ СИТУАЦИИ</a:t>
              </a:r>
            </a:p>
          </p:txBody>
        </p:sp>
      </p:grpSp>
      <p:grpSp>
        <p:nvGrpSpPr>
          <p:cNvPr id="1097" name="Скругленный прямоугольник 12"/>
          <p:cNvGrpSpPr/>
          <p:nvPr/>
        </p:nvGrpSpPr>
        <p:grpSpPr>
          <a:xfrm>
            <a:off x="764774" y="2327536"/>
            <a:ext cx="7460962" cy="1296623"/>
            <a:chOff x="0" y="-39705"/>
            <a:chExt cx="7120517" cy="990113"/>
          </a:xfrm>
        </p:grpSpPr>
        <p:sp>
          <p:nvSpPr>
            <p:cNvPr id="1095" name="Прямоугольник с закругленными углами"/>
            <p:cNvSpPr/>
            <p:nvPr/>
          </p:nvSpPr>
          <p:spPr>
            <a:xfrm>
              <a:off x="0" y="0"/>
              <a:ext cx="3012096" cy="950408"/>
            </a:xfrm>
            <a:prstGeom prst="roundRect">
              <a:avLst>
                <a:gd name="adj" fmla="val 16667"/>
              </a:avLst>
            </a:prstGeom>
            <a:solidFill>
              <a:srgbClr val="D1EBFF"/>
            </a:soli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96" name="Оптимальный ассортимент приобретаемых ЛП и МИ"/>
            <p:cNvSpPr/>
            <p:nvPr/>
          </p:nvSpPr>
          <p:spPr>
            <a:xfrm>
              <a:off x="91808" y="837"/>
              <a:ext cx="2919305" cy="9165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>
                <a:defRPr b="1"/>
              </a:pPr>
              <a:r>
                <a:rPr lang="ru-RU" dirty="0" smtClean="0">
                  <a:solidFill>
                    <a:srgbClr val="002060"/>
                  </a:solidFill>
                </a:rPr>
                <a:t>Расчет стоимости лечения различных нозологических форм </a:t>
              </a:r>
            </a:p>
            <a:p>
              <a:pPr algn="ctr">
                <a:defRPr b="1"/>
              </a:pPr>
              <a:r>
                <a:rPr lang="ru-RU" dirty="0" smtClean="0">
                  <a:solidFill>
                    <a:srgbClr val="002060"/>
                  </a:solidFill>
                </a:rPr>
                <a:t>Управленческие решения</a:t>
              </a:r>
              <a:endParaRPr dirty="0">
                <a:solidFill>
                  <a:srgbClr val="002060"/>
                </a:solidFill>
              </a:endParaRPr>
            </a:p>
          </p:txBody>
        </p:sp>
        <p:sp>
          <p:nvSpPr>
            <p:cNvPr id="28" name="Прямоугольник с закругленными углами"/>
            <p:cNvSpPr/>
            <p:nvPr/>
          </p:nvSpPr>
          <p:spPr>
            <a:xfrm>
              <a:off x="4108421" y="-39705"/>
              <a:ext cx="3012096" cy="950408"/>
            </a:xfrm>
            <a:prstGeom prst="roundRect">
              <a:avLst>
                <a:gd name="adj" fmla="val 16667"/>
              </a:avLst>
            </a:prstGeom>
            <a:solidFill>
              <a:srgbClr val="D1EBFF"/>
            </a:soli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1099" name="Реальный расход ЛП и МИ в учреждении"/>
          <p:cNvSpPr/>
          <p:nvPr/>
        </p:nvSpPr>
        <p:spPr>
          <a:xfrm>
            <a:off x="3331552" y="2817330"/>
            <a:ext cx="339197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tIns="45719" rIns="45719" bIns="45719" numCol="1" anchor="ctr">
            <a:spAutoFit/>
          </a:bodyPr>
          <a:lstStyle/>
          <a:p>
            <a:pPr algn="ctr">
              <a:defRPr b="1"/>
            </a:pPr>
            <a:endParaRPr dirty="0">
              <a:solidFill>
                <a:srgbClr val="002060"/>
              </a:solidFill>
            </a:endParaRPr>
          </a:p>
        </p:txBody>
      </p:sp>
      <p:grpSp>
        <p:nvGrpSpPr>
          <p:cNvPr id="1103" name="Скругленный прямоугольник 15"/>
          <p:cNvGrpSpPr/>
          <p:nvPr/>
        </p:nvGrpSpPr>
        <p:grpSpPr>
          <a:xfrm>
            <a:off x="1143592" y="4126430"/>
            <a:ext cx="7060631" cy="1238790"/>
            <a:chOff x="-29937" y="-22578"/>
            <a:chExt cx="4714758" cy="1059681"/>
          </a:xfrm>
        </p:grpSpPr>
        <p:sp>
          <p:nvSpPr>
            <p:cNvPr id="1101" name="Прямоугольник с закругленными углами"/>
            <p:cNvSpPr/>
            <p:nvPr/>
          </p:nvSpPr>
          <p:spPr>
            <a:xfrm>
              <a:off x="-29937" y="-22578"/>
              <a:ext cx="4690640" cy="888284"/>
            </a:xfrm>
            <a:prstGeom prst="roundRect">
              <a:avLst>
                <a:gd name="adj" fmla="val 16667"/>
              </a:avLst>
            </a:prstGeom>
            <a:solidFill>
              <a:srgbClr val="29876E"/>
            </a:soli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102" name="СВОЕВРЕМЕННОЕ  ОБЕСПЕЧЕНИЕ  МО необходимыми ЛП и МИ"/>
            <p:cNvSpPr/>
            <p:nvPr/>
          </p:nvSpPr>
          <p:spPr>
            <a:xfrm>
              <a:off x="-29937" y="10324"/>
              <a:ext cx="4714758" cy="10267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b="1">
                  <a:solidFill>
                    <a:srgbClr val="FFFFFF"/>
                  </a:solidFill>
                </a:defRPr>
              </a:lvl1pPr>
            </a:lstStyle>
            <a:p>
              <a:r>
                <a:rPr dirty="0"/>
                <a:t>СВОЕВРЕМЕННОЕ  ОБЕСПЕЧЕНИЕ  </a:t>
              </a:r>
              <a:r>
                <a:rPr lang="ru-RU" dirty="0" smtClean="0"/>
                <a:t>ЛПУ</a:t>
              </a:r>
            </a:p>
            <a:p>
              <a:r>
                <a:rPr lang="ru-RU" dirty="0" smtClean="0"/>
                <a:t>достоверно необходимым ассортиментом и объёмом </a:t>
              </a:r>
            </a:p>
            <a:p>
              <a:r>
                <a:rPr lang="ru-RU" dirty="0" smtClean="0"/>
                <a:t>медикаментов </a:t>
              </a:r>
              <a:r>
                <a:rPr lang="ru-RU" dirty="0"/>
                <a:t>и </a:t>
              </a:r>
              <a:r>
                <a:rPr lang="ru-RU" dirty="0" smtClean="0"/>
                <a:t>ИМН</a:t>
              </a:r>
              <a:endParaRPr lang="ru-RU" dirty="0"/>
            </a:p>
            <a:p>
              <a:endParaRPr dirty="0"/>
            </a:p>
          </p:txBody>
        </p:sp>
      </p:grpSp>
      <p:grpSp>
        <p:nvGrpSpPr>
          <p:cNvPr id="1106" name="Скругленный прямоугольник 16"/>
          <p:cNvGrpSpPr/>
          <p:nvPr/>
        </p:nvGrpSpPr>
        <p:grpSpPr>
          <a:xfrm>
            <a:off x="1143592" y="5405467"/>
            <a:ext cx="7116153" cy="1168623"/>
            <a:chOff x="81060" y="-2"/>
            <a:chExt cx="4566457" cy="900659"/>
          </a:xfrm>
        </p:grpSpPr>
        <p:sp>
          <p:nvSpPr>
            <p:cNvPr id="1104" name="Прямоугольник с закругленными углами"/>
            <p:cNvSpPr/>
            <p:nvPr/>
          </p:nvSpPr>
          <p:spPr>
            <a:xfrm>
              <a:off x="81060" y="-2"/>
              <a:ext cx="4566457" cy="900659"/>
            </a:xfrm>
            <a:prstGeom prst="roundRect">
              <a:avLst>
                <a:gd name="adj" fmla="val 16667"/>
              </a:avLst>
            </a:prstGeom>
            <a:solidFill>
              <a:srgbClr val="C5DAE9"/>
            </a:soli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105" name="Эффективное использование ресурсов МО в условиях ограниченных экономических возможностей"/>
            <p:cNvSpPr/>
            <p:nvPr/>
          </p:nvSpPr>
          <p:spPr>
            <a:xfrm>
              <a:off x="113355" y="165684"/>
              <a:ext cx="4478522" cy="5692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b="1"/>
              </a:lvl1pPr>
            </a:lstStyle>
            <a:p>
              <a:r>
                <a:rPr lang="ru-RU" sz="2100" dirty="0">
                  <a:solidFill>
                    <a:srgbClr val="008E40"/>
                  </a:solidFill>
                </a:rPr>
                <a:t>РАЦИОНАЛЬНОЕ</a:t>
              </a:r>
              <a:r>
                <a:rPr sz="2100" dirty="0">
                  <a:solidFill>
                    <a:srgbClr val="008E40"/>
                  </a:solidFill>
                </a:rPr>
                <a:t> </a:t>
              </a:r>
              <a:r>
                <a:rPr lang="ru-RU" sz="2100" dirty="0" smtClean="0">
                  <a:solidFill>
                    <a:srgbClr val="008E40"/>
                  </a:solidFill>
                </a:rPr>
                <a:t>ИСПОЛЬЗОВАНИЕ</a:t>
              </a:r>
              <a:endParaRPr lang="ru-RU" sz="2100" dirty="0">
                <a:solidFill>
                  <a:srgbClr val="008E40"/>
                </a:solidFill>
              </a:endParaRPr>
            </a:p>
            <a:p>
              <a:r>
                <a:rPr sz="2100" dirty="0" err="1" smtClean="0">
                  <a:solidFill>
                    <a:srgbClr val="008E40"/>
                  </a:solidFill>
                </a:rPr>
                <a:t>ресурсов</a:t>
              </a:r>
              <a:r>
                <a:rPr lang="ru-RU" sz="2100" dirty="0" smtClean="0">
                  <a:solidFill>
                    <a:srgbClr val="008E40"/>
                  </a:solidFill>
                </a:rPr>
                <a:t> ЛПУ, системы здравоохранения</a:t>
              </a:r>
              <a:endParaRPr sz="2100" dirty="0">
                <a:solidFill>
                  <a:srgbClr val="008E40"/>
                </a:solidFill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5187107" y="2398956"/>
            <a:ext cx="2944522" cy="14773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Информация о расходе</a:t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ЛП и ИМН в разрезе отделений и специалистов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30" name="Скругленный прямоугольник 15"/>
          <p:cNvGrpSpPr/>
          <p:nvPr/>
        </p:nvGrpSpPr>
        <p:grpSpPr>
          <a:xfrm>
            <a:off x="3216116" y="12691"/>
            <a:ext cx="5915893" cy="400108"/>
            <a:chOff x="0" y="-13678"/>
            <a:chExt cx="5915891" cy="400106"/>
          </a:xfrm>
        </p:grpSpPr>
        <p:sp>
          <p:nvSpPr>
            <p:cNvPr id="31" name="Прямоугольник с закругленными углами"/>
            <p:cNvSpPr/>
            <p:nvPr/>
          </p:nvSpPr>
          <p:spPr>
            <a:xfrm>
              <a:off x="0" y="11815"/>
              <a:ext cx="5915891" cy="349120"/>
            </a:xfrm>
            <a:prstGeom prst="roundRect">
              <a:avLst>
                <a:gd name="adj" fmla="val 11729"/>
              </a:avLst>
            </a:prstGeom>
            <a:solidFill>
              <a:srgbClr val="C1E4FF"/>
            </a:solidFill>
            <a:ln w="285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>
                <a:solidFill>
                  <a:srgbClr val="0070C0"/>
                </a:solidFill>
              </a:endParaRPr>
            </a:p>
          </p:txBody>
        </p:sp>
        <p:sp>
          <p:nvSpPr>
            <p:cNvPr id="32" name="III. Система планирования"/>
            <p:cNvSpPr/>
            <p:nvPr/>
          </p:nvSpPr>
          <p:spPr>
            <a:xfrm>
              <a:off x="11992" y="-13678"/>
              <a:ext cx="5891907" cy="400106"/>
            </a:xfrm>
            <a:prstGeom prst="roundRect">
              <a:avLst/>
            </a:prstGeom>
            <a:solidFill>
              <a:srgbClr val="C1E4FF"/>
            </a:solidFill>
            <a:ln w="28575" cap="flat">
              <a:solidFill>
                <a:srgbClr val="FFFFFF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r>
                <a:rPr b="1" dirty="0">
                  <a:solidFill>
                    <a:srgbClr val="C00000"/>
                  </a:solidFill>
                </a:rPr>
                <a:t> </a:t>
              </a:r>
              <a:r>
                <a:rPr b="1" dirty="0" smtClean="0">
                  <a:solidFill>
                    <a:srgbClr val="C00000"/>
                  </a:solidFill>
                </a:rPr>
                <a:t> </a:t>
              </a:r>
              <a:r>
                <a:rPr b="1" dirty="0" err="1">
                  <a:solidFill>
                    <a:srgbClr val="C00000"/>
                  </a:solidFill>
                </a:rPr>
                <a:t>Система</a:t>
              </a:r>
              <a:r>
                <a:rPr b="1" dirty="0">
                  <a:solidFill>
                    <a:srgbClr val="C00000"/>
                  </a:solidFill>
                </a:rPr>
                <a:t> </a:t>
              </a:r>
              <a:r>
                <a:rPr lang="ru-RU" b="1" dirty="0">
                  <a:solidFill>
                    <a:srgbClr val="C00000"/>
                  </a:solidFill>
                </a:rPr>
                <a:t>«П</a:t>
              </a:r>
              <a:r>
                <a:rPr b="1" dirty="0" err="1">
                  <a:solidFill>
                    <a:srgbClr val="C00000"/>
                  </a:solidFill>
                </a:rPr>
                <a:t>ланировани</a:t>
              </a:r>
              <a:r>
                <a:rPr lang="ru-RU" b="1" dirty="0">
                  <a:solidFill>
                    <a:srgbClr val="C00000"/>
                  </a:solidFill>
                </a:rPr>
                <a:t>е»</a:t>
              </a:r>
              <a:endParaRPr b="1" dirty="0">
                <a:solidFill>
                  <a:srgbClr val="C00000"/>
                </a:solidFill>
              </a:endParaRP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Прямоугольник 4"/>
          <p:cNvSpPr/>
          <p:nvPr/>
        </p:nvSpPr>
        <p:spPr>
          <a:xfrm>
            <a:off x="0" y="4168238"/>
            <a:ext cx="4346369" cy="2689763"/>
          </a:xfrm>
          <a:prstGeom prst="rect">
            <a:avLst/>
          </a:prstGeom>
          <a:solidFill>
            <a:srgbClr val="DBEFE8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graphicFrame>
        <p:nvGraphicFramePr>
          <p:cNvPr id="603" name="Диаграмма 5"/>
          <p:cNvGraphicFramePr/>
          <p:nvPr>
            <p:extLst>
              <p:ext uri="{D42A27DB-BD31-4B8C-83A1-F6EECF244321}">
                <p14:modId xmlns:p14="http://schemas.microsoft.com/office/powerpoint/2010/main" val="622043738"/>
              </p:ext>
            </p:extLst>
          </p:nvPr>
        </p:nvGraphicFramePr>
        <p:xfrm>
          <a:off x="1604942" y="4600954"/>
          <a:ext cx="2715054" cy="21716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04" name="Прямоугольник 6"/>
          <p:cNvSpPr/>
          <p:nvPr/>
        </p:nvSpPr>
        <p:spPr>
          <a:xfrm>
            <a:off x="1" y="878773"/>
            <a:ext cx="4085112" cy="1543796"/>
          </a:xfrm>
          <a:prstGeom prst="rect">
            <a:avLst/>
          </a:prstGeom>
          <a:solidFill>
            <a:srgbClr val="46566D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607" name="Заголовок 1"/>
          <p:cNvGrpSpPr/>
          <p:nvPr/>
        </p:nvGrpSpPr>
        <p:grpSpPr>
          <a:xfrm>
            <a:off x="3750714" y="88908"/>
            <a:ext cx="4326735" cy="432792"/>
            <a:chOff x="0" y="0"/>
            <a:chExt cx="4326733" cy="432791"/>
          </a:xfrm>
        </p:grpSpPr>
        <p:sp>
          <p:nvSpPr>
            <p:cNvPr id="605" name="Прямоугольник"/>
            <p:cNvSpPr/>
            <p:nvPr/>
          </p:nvSpPr>
          <p:spPr>
            <a:xfrm>
              <a:off x="0" y="0"/>
              <a:ext cx="4326734" cy="4327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606" name="Паспорт Кировской области"/>
            <p:cNvSpPr/>
            <p:nvPr/>
          </p:nvSpPr>
          <p:spPr>
            <a:xfrm>
              <a:off x="0" y="5575"/>
              <a:ext cx="4326734" cy="4216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200" b="1">
                  <a:solidFill>
                    <a:srgbClr val="46566D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r>
                <a:rPr dirty="0" err="1"/>
                <a:t>Паспорт</a:t>
              </a:r>
              <a:r>
                <a:rPr dirty="0"/>
                <a:t> </a:t>
              </a:r>
              <a:r>
                <a:rPr dirty="0" err="1"/>
                <a:t>Кировской</a:t>
              </a:r>
              <a:r>
                <a:rPr dirty="0"/>
                <a:t> </a:t>
              </a:r>
              <a:r>
                <a:rPr dirty="0" err="1"/>
                <a:t>области</a:t>
              </a:r>
              <a:endParaRPr dirty="0"/>
            </a:p>
          </p:txBody>
        </p:sp>
      </p:grpSp>
      <p:sp>
        <p:nvSpPr>
          <p:cNvPr id="608" name="Прямоугольник 7"/>
          <p:cNvSpPr/>
          <p:nvPr/>
        </p:nvSpPr>
        <p:spPr>
          <a:xfrm>
            <a:off x="194064" y="905036"/>
            <a:ext cx="4669148" cy="15491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just">
              <a:lnSpc>
                <a:spcPct val="80000"/>
              </a:lnSpc>
              <a:defRPr sz="1700" b="1">
                <a:solidFill>
                  <a:srgbClr val="FFFFFF"/>
                </a:solidFill>
              </a:defRPr>
            </a:pPr>
            <a:r>
              <a:rPr dirty="0" err="1"/>
              <a:t>Территория</a:t>
            </a:r>
            <a:r>
              <a:rPr dirty="0"/>
              <a:t>: 120,4 </a:t>
            </a:r>
            <a:r>
              <a:rPr dirty="0" err="1"/>
              <a:t>тыс</a:t>
            </a:r>
            <a:r>
              <a:rPr dirty="0"/>
              <a:t>. км</a:t>
            </a:r>
            <a:r>
              <a:rPr baseline="30000" dirty="0"/>
              <a:t>2</a:t>
            </a:r>
          </a:p>
          <a:p>
            <a:pPr>
              <a:lnSpc>
                <a:spcPct val="80000"/>
              </a:lnSpc>
              <a:spcBef>
                <a:spcPts val="600"/>
              </a:spcBef>
              <a:defRPr sz="1700" b="1">
                <a:solidFill>
                  <a:srgbClr val="FFFFFF"/>
                </a:solidFill>
              </a:defRPr>
            </a:pPr>
            <a:r>
              <a:rPr dirty="0" err="1"/>
              <a:t>Протяженность</a:t>
            </a:r>
            <a:r>
              <a:rPr dirty="0"/>
              <a:t>: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180975" indent="-180975">
              <a:lnSpc>
                <a:spcPct val="80000"/>
              </a:lnSpc>
              <a:buClr>
                <a:srgbClr val="FFFFFF"/>
              </a:buClr>
              <a:buSzPct val="100000"/>
              <a:buFont typeface="Arial"/>
              <a:buChar char="■"/>
              <a:defRPr sz="1600">
                <a:solidFill>
                  <a:srgbClr val="FFFFFF"/>
                </a:solidFill>
              </a:defRPr>
            </a:pPr>
            <a:r>
              <a:rPr dirty="0"/>
              <a:t>570 </a:t>
            </a:r>
            <a:r>
              <a:rPr dirty="0" err="1"/>
              <a:t>км</a:t>
            </a:r>
            <a:r>
              <a:rPr dirty="0"/>
              <a:t> c </a:t>
            </a:r>
            <a:r>
              <a:rPr dirty="0" err="1"/>
              <a:t>севера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юг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180975" indent="-180975">
              <a:lnSpc>
                <a:spcPct val="80000"/>
              </a:lnSpc>
              <a:buClr>
                <a:srgbClr val="FFFFFF"/>
              </a:buClr>
              <a:buSzPct val="100000"/>
              <a:buFont typeface="Arial"/>
              <a:buChar char="■"/>
              <a:defRPr sz="1600">
                <a:solidFill>
                  <a:srgbClr val="FFFFFF"/>
                </a:solidFill>
              </a:defRPr>
            </a:pPr>
            <a:r>
              <a:rPr dirty="0"/>
              <a:t>440 </a:t>
            </a:r>
            <a:r>
              <a:rPr dirty="0" err="1"/>
              <a:t>км</a:t>
            </a:r>
            <a:r>
              <a:rPr dirty="0"/>
              <a:t> с </a:t>
            </a:r>
            <a:r>
              <a:rPr dirty="0" err="1"/>
              <a:t>запада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восток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80000"/>
              </a:lnSpc>
              <a:spcBef>
                <a:spcPts val="600"/>
              </a:spcBef>
              <a:defRPr sz="1700" b="1">
                <a:solidFill>
                  <a:srgbClr val="FFFFFF"/>
                </a:solidFill>
              </a:defRPr>
            </a:pPr>
            <a:r>
              <a:rPr dirty="0" err="1"/>
              <a:t>Граничит</a:t>
            </a:r>
            <a:r>
              <a:rPr dirty="0"/>
              <a:t> с 9 </a:t>
            </a:r>
            <a:r>
              <a:rPr dirty="0" err="1"/>
              <a:t>субъектами</a:t>
            </a:r>
            <a:r>
              <a:rPr dirty="0"/>
              <a:t> РФ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80000"/>
              </a:lnSpc>
              <a:spcBef>
                <a:spcPts val="600"/>
              </a:spcBef>
              <a:defRPr sz="1700" b="1">
                <a:solidFill>
                  <a:srgbClr val="FFFFFF"/>
                </a:solidFill>
              </a:defRPr>
            </a:pPr>
            <a:r>
              <a:rPr dirty="0" err="1"/>
              <a:t>Население</a:t>
            </a:r>
            <a:r>
              <a:rPr dirty="0"/>
              <a:t>: 1 297 474 </a:t>
            </a:r>
            <a:r>
              <a:rPr dirty="0" err="1"/>
              <a:t>чел</a:t>
            </a:r>
            <a:r>
              <a:rPr dirty="0"/>
              <a:t>.</a:t>
            </a:r>
          </a:p>
        </p:txBody>
      </p:sp>
      <p:sp>
        <p:nvSpPr>
          <p:cNvPr id="609" name="Прямоугольник 7"/>
          <p:cNvSpPr/>
          <p:nvPr/>
        </p:nvSpPr>
        <p:spPr>
          <a:xfrm>
            <a:off x="4619892" y="610462"/>
            <a:ext cx="4160107" cy="3114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600" b="1"/>
            </a:pPr>
            <a:r>
              <a:t>Плотность населения: </a:t>
            </a:r>
            <a:r>
              <a:rPr>
                <a:solidFill>
                  <a:srgbClr val="C00000"/>
                </a:solidFill>
              </a:rPr>
              <a:t>10,78 чел. на км</a:t>
            </a:r>
            <a:r>
              <a:rPr baseline="19999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610" name="Прямоугольник 7"/>
          <p:cNvSpPr/>
          <p:nvPr/>
        </p:nvSpPr>
        <p:spPr>
          <a:xfrm>
            <a:off x="608472" y="2420073"/>
            <a:ext cx="1690494" cy="8617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ts val="2000"/>
              </a:lnSpc>
              <a:spcBef>
                <a:spcPts val="600"/>
              </a:spcBef>
            </a:pPr>
            <a:r>
              <a:rPr dirty="0" err="1"/>
              <a:t>Городское</a:t>
            </a:r>
            <a:r>
              <a:rPr dirty="0"/>
              <a:t/>
            </a:r>
            <a:br>
              <a:rPr dirty="0"/>
            </a:br>
            <a:r>
              <a:rPr b="1" dirty="0">
                <a:solidFill>
                  <a:srgbClr val="C00000"/>
                </a:solidFill>
              </a:rPr>
              <a:t>985 194 </a:t>
            </a:r>
            <a:r>
              <a:rPr dirty="0" err="1" smtClean="0">
                <a:solidFill>
                  <a:srgbClr val="C00000"/>
                </a:solidFill>
              </a:rPr>
              <a:t>чел</a:t>
            </a:r>
            <a:r>
              <a:rPr lang="ru-RU" dirty="0" smtClean="0">
                <a:solidFill>
                  <a:srgbClr val="C00000"/>
                </a:solidFill>
              </a:rPr>
              <a:t>.</a:t>
            </a:r>
            <a:r>
              <a:rPr dirty="0">
                <a:solidFill>
                  <a:srgbClr val="C00000"/>
                </a:solidFill>
              </a:rPr>
              <a:t/>
            </a:r>
            <a:br>
              <a:rPr dirty="0">
                <a:solidFill>
                  <a:srgbClr val="C00000"/>
                </a:solidFill>
              </a:rPr>
            </a:br>
            <a:r>
              <a:rPr dirty="0"/>
              <a:t>(75,9%)</a:t>
            </a:r>
          </a:p>
        </p:txBody>
      </p:sp>
      <p:sp>
        <p:nvSpPr>
          <p:cNvPr id="611" name="Прямоугольник 7"/>
          <p:cNvSpPr/>
          <p:nvPr/>
        </p:nvSpPr>
        <p:spPr>
          <a:xfrm>
            <a:off x="2616859" y="2435979"/>
            <a:ext cx="1626886" cy="852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ts val="2000"/>
              </a:lnSpc>
              <a:spcBef>
                <a:spcPts val="600"/>
              </a:spcBef>
            </a:pPr>
            <a:r>
              <a:t>Сельское</a:t>
            </a:r>
            <a:br/>
            <a:r>
              <a:rPr b="1">
                <a:solidFill>
                  <a:srgbClr val="C00000"/>
                </a:solidFill>
              </a:rPr>
              <a:t>312 280</a:t>
            </a:r>
            <a:r>
              <a:rPr>
                <a:solidFill>
                  <a:srgbClr val="C00000"/>
                </a:solidFill>
              </a:rPr>
              <a:t> чел.</a:t>
            </a:r>
            <a:br>
              <a:rPr>
                <a:solidFill>
                  <a:srgbClr val="C00000"/>
                </a:solidFill>
              </a:rPr>
            </a:br>
            <a:r>
              <a:t>(24,1%)</a:t>
            </a:r>
          </a:p>
        </p:txBody>
      </p:sp>
      <p:pic>
        <p:nvPicPr>
          <p:cNvPr id="612" name="Рисунок 143" descr="Рисунок 143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27049" y="2507788"/>
            <a:ext cx="457201" cy="457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13" name="Рисунок 144" descr="Рисунок 144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2193028" y="2488437"/>
            <a:ext cx="395244" cy="444197"/>
          </a:xfrm>
          <a:prstGeom prst="rect">
            <a:avLst/>
          </a:prstGeom>
          <a:ln w="12700">
            <a:miter lim="400000"/>
          </a:ln>
        </p:spPr>
      </p:pic>
      <p:sp>
        <p:nvSpPr>
          <p:cNvPr id="614" name="Прямоугольник 7"/>
          <p:cNvSpPr/>
          <p:nvPr/>
        </p:nvSpPr>
        <p:spPr>
          <a:xfrm>
            <a:off x="628844" y="3234226"/>
            <a:ext cx="2183322" cy="852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ts val="2000"/>
              </a:lnSpc>
              <a:spcBef>
                <a:spcPts val="600"/>
              </a:spcBef>
            </a:pPr>
            <a:r>
              <a:t>Мужчины</a:t>
            </a:r>
            <a:br/>
            <a:r>
              <a:rPr b="1">
                <a:solidFill>
                  <a:srgbClr val="C00000"/>
                </a:solidFill>
              </a:rPr>
              <a:t>597 098 </a:t>
            </a:r>
            <a:r>
              <a:rPr>
                <a:solidFill>
                  <a:srgbClr val="C00000"/>
                </a:solidFill>
              </a:rPr>
              <a:t>чел.</a:t>
            </a:r>
            <a:br>
              <a:rPr>
                <a:solidFill>
                  <a:srgbClr val="C00000"/>
                </a:solidFill>
              </a:rPr>
            </a:br>
            <a:r>
              <a:t>(46,0%)</a:t>
            </a:r>
          </a:p>
        </p:txBody>
      </p:sp>
      <p:sp>
        <p:nvSpPr>
          <p:cNvPr id="615" name="Прямоугольник 7"/>
          <p:cNvSpPr/>
          <p:nvPr/>
        </p:nvSpPr>
        <p:spPr>
          <a:xfrm>
            <a:off x="2597724" y="3265854"/>
            <a:ext cx="1780029" cy="8520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ts val="2000"/>
              </a:lnSpc>
              <a:spcBef>
                <a:spcPts val="600"/>
              </a:spcBef>
            </a:pPr>
            <a:r>
              <a:t>Женщины</a:t>
            </a:r>
            <a:br/>
            <a:r>
              <a:rPr b="1">
                <a:solidFill>
                  <a:srgbClr val="C00000"/>
                </a:solidFill>
              </a:rPr>
              <a:t>700 376 </a:t>
            </a:r>
            <a:r>
              <a:rPr>
                <a:solidFill>
                  <a:srgbClr val="C00000"/>
                </a:solidFill>
              </a:rPr>
              <a:t>чел.</a:t>
            </a:r>
            <a:br>
              <a:rPr>
                <a:solidFill>
                  <a:srgbClr val="C00000"/>
                </a:solidFill>
              </a:rPr>
            </a:br>
            <a:r>
              <a:t>(54,0%)</a:t>
            </a:r>
          </a:p>
        </p:txBody>
      </p:sp>
      <p:pic>
        <p:nvPicPr>
          <p:cNvPr id="616" name="Рисунок 147" descr="Рисунок 147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317555" y="3261183"/>
            <a:ext cx="326894" cy="572873"/>
          </a:xfrm>
          <a:prstGeom prst="rect">
            <a:avLst/>
          </a:prstGeom>
          <a:ln w="12700">
            <a:miter lim="400000"/>
          </a:ln>
        </p:spPr>
      </p:pic>
      <p:pic>
        <p:nvPicPr>
          <p:cNvPr id="617" name="Рисунок 148" descr="Рисунок 148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2298587" y="3226622"/>
            <a:ext cx="248100" cy="575535"/>
          </a:xfrm>
          <a:prstGeom prst="rect">
            <a:avLst/>
          </a:prstGeom>
          <a:ln w="12700">
            <a:miter lim="400000"/>
          </a:ln>
        </p:spPr>
      </p:pic>
      <p:sp>
        <p:nvSpPr>
          <p:cNvPr id="618" name="TextBox 149"/>
          <p:cNvSpPr/>
          <p:nvPr/>
        </p:nvSpPr>
        <p:spPr>
          <a:xfrm>
            <a:off x="530644" y="5288811"/>
            <a:ext cx="1527594" cy="323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1500" b="1"/>
            </a:lvl1pPr>
          </a:lstStyle>
          <a:p>
            <a:r>
              <a:rPr dirty="0"/>
              <a:t>248 </a:t>
            </a:r>
            <a:r>
              <a:rPr dirty="0" smtClean="0"/>
              <a:t>182</a:t>
            </a:r>
            <a:r>
              <a:rPr lang="ru-RU" dirty="0"/>
              <a:t> </a:t>
            </a:r>
            <a:r>
              <a:rPr lang="ru-RU" dirty="0" smtClean="0"/>
              <a:t>чел.</a:t>
            </a:r>
            <a:endParaRPr dirty="0"/>
          </a:p>
        </p:txBody>
      </p:sp>
      <p:pic>
        <p:nvPicPr>
          <p:cNvPr id="619" name="Рисунок 150" descr="Рисунок 150"/>
          <p:cNvPicPr>
            <a:picLocks noChangeAspect="1"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104465" y="4300077"/>
            <a:ext cx="426179" cy="426179"/>
          </a:xfrm>
          <a:prstGeom prst="rect">
            <a:avLst/>
          </a:prstGeom>
          <a:ln w="12700">
            <a:miter lim="400000"/>
          </a:ln>
        </p:spPr>
      </p:pic>
      <p:pic>
        <p:nvPicPr>
          <p:cNvPr id="620" name="Рисунок 151" descr="Рисунок 151"/>
          <p:cNvPicPr>
            <a:picLocks noChangeAspect="1"/>
          </p:cNvPicPr>
          <p:nvPr/>
        </p:nvPicPr>
        <p:blipFill>
          <a:blip r:embed="rId8" cstate="print">
            <a:extLst/>
          </a:blip>
          <a:stretch>
            <a:fillRect/>
          </a:stretch>
        </p:blipFill>
        <p:spPr>
          <a:xfrm>
            <a:off x="18045" y="5958746"/>
            <a:ext cx="486926" cy="469081"/>
          </a:xfrm>
          <a:prstGeom prst="rect">
            <a:avLst/>
          </a:prstGeom>
          <a:ln w="12700">
            <a:miter lim="400000"/>
          </a:ln>
        </p:spPr>
      </p:pic>
      <p:pic>
        <p:nvPicPr>
          <p:cNvPr id="621" name="Рисунок 152" descr="Рисунок 152"/>
          <p:cNvPicPr>
            <a:picLocks noChangeAspect="1"/>
          </p:cNvPicPr>
          <p:nvPr/>
        </p:nvPicPr>
        <p:blipFill>
          <a:blip r:embed="rId9" cstate="print">
            <a:extLst/>
          </a:blip>
          <a:stretch>
            <a:fillRect/>
          </a:stretch>
        </p:blipFill>
        <p:spPr>
          <a:xfrm>
            <a:off x="30162" y="5113627"/>
            <a:ext cx="537208" cy="403207"/>
          </a:xfrm>
          <a:prstGeom prst="rect">
            <a:avLst/>
          </a:prstGeom>
          <a:ln w="12700">
            <a:miter lim="400000"/>
          </a:ln>
        </p:spPr>
      </p:pic>
      <p:sp>
        <p:nvSpPr>
          <p:cNvPr id="622" name="TextBox 153"/>
          <p:cNvSpPr/>
          <p:nvPr/>
        </p:nvSpPr>
        <p:spPr>
          <a:xfrm>
            <a:off x="1939616" y="5052404"/>
            <a:ext cx="1064526" cy="360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900" b="1">
                <a:solidFill>
                  <a:srgbClr val="FFFFFF"/>
                </a:solidFill>
              </a:defRPr>
            </a:lvl1pPr>
          </a:lstStyle>
          <a:p>
            <a:r>
              <a:rPr dirty="0"/>
              <a:t>19,1%</a:t>
            </a:r>
          </a:p>
        </p:txBody>
      </p:sp>
      <p:sp>
        <p:nvSpPr>
          <p:cNvPr id="623" name="TextBox 154"/>
          <p:cNvSpPr/>
          <p:nvPr/>
        </p:nvSpPr>
        <p:spPr>
          <a:xfrm>
            <a:off x="3120532" y="5082208"/>
            <a:ext cx="1048737" cy="360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900" b="1">
                <a:solidFill>
                  <a:srgbClr val="FFFFFF"/>
                </a:solidFill>
              </a:defRPr>
            </a:lvl1pPr>
          </a:lstStyle>
          <a:p>
            <a:r>
              <a:rPr dirty="0"/>
              <a:t>54,6%</a:t>
            </a:r>
          </a:p>
        </p:txBody>
      </p:sp>
      <p:sp>
        <p:nvSpPr>
          <p:cNvPr id="624" name="TextBox 155"/>
          <p:cNvSpPr/>
          <p:nvPr/>
        </p:nvSpPr>
        <p:spPr>
          <a:xfrm>
            <a:off x="536322" y="4207357"/>
            <a:ext cx="2539136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1500"/>
            </a:pPr>
            <a:r>
              <a:rPr lang="ru-RU" dirty="0" smtClean="0"/>
              <a:t>Лица т</a:t>
            </a:r>
            <a:r>
              <a:rPr dirty="0" err="1" smtClean="0"/>
              <a:t>рудоспособного</a:t>
            </a:r>
            <a:r>
              <a:rPr dirty="0"/>
              <a:t/>
            </a:r>
            <a:br>
              <a:rPr dirty="0"/>
            </a:br>
            <a:r>
              <a:rPr dirty="0" err="1"/>
              <a:t>возраста</a:t>
            </a:r>
            <a:r>
              <a:rPr dirty="0"/>
              <a:t> </a:t>
            </a:r>
            <a:r>
              <a:rPr b="1" dirty="0"/>
              <a:t>708 </a:t>
            </a:r>
            <a:r>
              <a:rPr b="1" dirty="0" smtClean="0"/>
              <a:t>359</a:t>
            </a:r>
            <a:r>
              <a:rPr lang="ru-RU" b="1" dirty="0"/>
              <a:t> </a:t>
            </a:r>
            <a:r>
              <a:rPr lang="ru-RU" b="1" dirty="0" smtClean="0"/>
              <a:t>чел.</a:t>
            </a:r>
            <a:endParaRPr b="1" dirty="0"/>
          </a:p>
        </p:txBody>
      </p:sp>
      <p:sp>
        <p:nvSpPr>
          <p:cNvPr id="625" name="TextBox 156"/>
          <p:cNvSpPr/>
          <p:nvPr/>
        </p:nvSpPr>
        <p:spPr>
          <a:xfrm>
            <a:off x="500312" y="5924192"/>
            <a:ext cx="2115871" cy="784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1500"/>
            </a:pPr>
            <a:r>
              <a:rPr lang="ru-RU" dirty="0" smtClean="0"/>
              <a:t>Лица с</a:t>
            </a:r>
            <a:r>
              <a:rPr dirty="0" err="1" smtClean="0"/>
              <a:t>тарше</a:t>
            </a:r>
            <a:r>
              <a:rPr dirty="0"/>
              <a:t/>
            </a:r>
            <a:br>
              <a:rPr dirty="0"/>
            </a:br>
            <a:r>
              <a:rPr dirty="0" err="1" smtClean="0"/>
              <a:t>трудоспособного</a:t>
            </a:r>
            <a:r>
              <a:rPr dirty="0"/>
              <a:t/>
            </a:r>
            <a:br>
              <a:rPr dirty="0"/>
            </a:br>
            <a:r>
              <a:rPr dirty="0" err="1"/>
              <a:t>возраста</a:t>
            </a:r>
            <a:r>
              <a:rPr dirty="0"/>
              <a:t> </a:t>
            </a:r>
            <a:r>
              <a:rPr b="1" dirty="0"/>
              <a:t>363 </a:t>
            </a:r>
            <a:r>
              <a:rPr b="1" dirty="0" smtClean="0"/>
              <a:t>324</a:t>
            </a:r>
            <a:r>
              <a:rPr lang="ru-RU" b="1" dirty="0" smtClean="0"/>
              <a:t> чел.</a:t>
            </a:r>
            <a:endParaRPr b="1" dirty="0"/>
          </a:p>
        </p:txBody>
      </p:sp>
      <p:sp>
        <p:nvSpPr>
          <p:cNvPr id="626" name="TextBox 157"/>
          <p:cNvSpPr/>
          <p:nvPr/>
        </p:nvSpPr>
        <p:spPr>
          <a:xfrm>
            <a:off x="2202593" y="5751569"/>
            <a:ext cx="1064521" cy="360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900" b="1">
                <a:solidFill>
                  <a:srgbClr val="FFFFFF"/>
                </a:solidFill>
              </a:defRPr>
            </a:lvl1pPr>
          </a:lstStyle>
          <a:p>
            <a:r>
              <a:rPr dirty="0"/>
              <a:t>28,0%</a:t>
            </a:r>
          </a:p>
        </p:txBody>
      </p:sp>
      <p:grpSp>
        <p:nvGrpSpPr>
          <p:cNvPr id="758" name="Группа 171"/>
          <p:cNvGrpSpPr/>
          <p:nvPr/>
        </p:nvGrpSpPr>
        <p:grpSpPr>
          <a:xfrm>
            <a:off x="4397442" y="1036619"/>
            <a:ext cx="4804165" cy="5259335"/>
            <a:chOff x="0" y="0"/>
            <a:chExt cx="4804164" cy="5259334"/>
          </a:xfrm>
        </p:grpSpPr>
        <p:grpSp>
          <p:nvGrpSpPr>
            <p:cNvPr id="748" name="Группа 8"/>
            <p:cNvGrpSpPr/>
            <p:nvPr/>
          </p:nvGrpSpPr>
          <p:grpSpPr>
            <a:xfrm>
              <a:off x="477140" y="290636"/>
              <a:ext cx="4110725" cy="4968699"/>
              <a:chOff x="0" y="0"/>
              <a:chExt cx="4110724" cy="4968697"/>
            </a:xfrm>
          </p:grpSpPr>
          <p:sp>
            <p:nvSpPr>
              <p:cNvPr id="627" name="Полилиния 19"/>
              <p:cNvSpPr/>
              <p:nvPr/>
            </p:nvSpPr>
            <p:spPr>
              <a:xfrm>
                <a:off x="472655" y="0"/>
                <a:ext cx="853054" cy="8879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656" y="5774"/>
                    </a:moveTo>
                    <a:lnTo>
                      <a:pt x="17859" y="7485"/>
                    </a:lnTo>
                    <a:lnTo>
                      <a:pt x="18883" y="10265"/>
                    </a:lnTo>
                    <a:lnTo>
                      <a:pt x="19017" y="16040"/>
                    </a:lnTo>
                    <a:lnTo>
                      <a:pt x="21600" y="17280"/>
                    </a:lnTo>
                    <a:lnTo>
                      <a:pt x="20843" y="19632"/>
                    </a:lnTo>
                    <a:lnTo>
                      <a:pt x="18794" y="21600"/>
                    </a:lnTo>
                    <a:lnTo>
                      <a:pt x="16835" y="21130"/>
                    </a:lnTo>
                    <a:lnTo>
                      <a:pt x="9085" y="17836"/>
                    </a:lnTo>
                    <a:lnTo>
                      <a:pt x="8729" y="16681"/>
                    </a:lnTo>
                    <a:lnTo>
                      <a:pt x="9130" y="15056"/>
                    </a:lnTo>
                    <a:lnTo>
                      <a:pt x="8595" y="14543"/>
                    </a:lnTo>
                    <a:lnTo>
                      <a:pt x="8417" y="13046"/>
                    </a:lnTo>
                    <a:lnTo>
                      <a:pt x="2939" y="13473"/>
                    </a:lnTo>
                    <a:lnTo>
                      <a:pt x="757" y="11848"/>
                    </a:lnTo>
                    <a:lnTo>
                      <a:pt x="0" y="9453"/>
                    </a:lnTo>
                    <a:lnTo>
                      <a:pt x="891" y="5347"/>
                    </a:lnTo>
                    <a:lnTo>
                      <a:pt x="2984" y="0"/>
                    </a:lnTo>
                    <a:lnTo>
                      <a:pt x="4097" y="642"/>
                    </a:lnTo>
                    <a:lnTo>
                      <a:pt x="6903" y="642"/>
                    </a:lnTo>
                    <a:lnTo>
                      <a:pt x="9174" y="1968"/>
                    </a:lnTo>
                    <a:lnTo>
                      <a:pt x="11490" y="2010"/>
                    </a:lnTo>
                    <a:lnTo>
                      <a:pt x="12336" y="4619"/>
                    </a:lnTo>
                    <a:lnTo>
                      <a:pt x="13806" y="5218"/>
                    </a:lnTo>
                    <a:lnTo>
                      <a:pt x="16656" y="5774"/>
                    </a:lnTo>
                    <a:close/>
                  </a:path>
                </a:pathLst>
              </a:custGeom>
              <a:solidFill>
                <a:srgbClr val="F3AE03"/>
              </a:solidFill>
              <a:ln w="285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7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grpSp>
            <p:nvGrpSpPr>
              <p:cNvPr id="747" name="Группа 133"/>
              <p:cNvGrpSpPr/>
              <p:nvPr/>
            </p:nvGrpSpPr>
            <p:grpSpPr>
              <a:xfrm>
                <a:off x="0" y="397155"/>
                <a:ext cx="4110725" cy="4571543"/>
                <a:chOff x="0" y="0"/>
                <a:chExt cx="4110724" cy="4571542"/>
              </a:xfrm>
            </p:grpSpPr>
            <p:sp>
              <p:nvSpPr>
                <p:cNvPr id="628" name="Полилиния 21"/>
                <p:cNvSpPr/>
                <p:nvPr/>
              </p:nvSpPr>
              <p:spPr>
                <a:xfrm>
                  <a:off x="1520163" y="1998542"/>
                  <a:ext cx="826084" cy="5361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643" y="425"/>
                      </a:moveTo>
                      <a:lnTo>
                        <a:pt x="4826" y="991"/>
                      </a:lnTo>
                      <a:lnTo>
                        <a:pt x="5745" y="0"/>
                      </a:lnTo>
                      <a:lnTo>
                        <a:pt x="7583" y="1346"/>
                      </a:lnTo>
                      <a:lnTo>
                        <a:pt x="8870" y="3895"/>
                      </a:lnTo>
                      <a:lnTo>
                        <a:pt x="10294" y="3753"/>
                      </a:lnTo>
                      <a:lnTo>
                        <a:pt x="11122" y="3399"/>
                      </a:lnTo>
                      <a:lnTo>
                        <a:pt x="15120" y="2620"/>
                      </a:lnTo>
                      <a:lnTo>
                        <a:pt x="16177" y="7719"/>
                      </a:lnTo>
                      <a:lnTo>
                        <a:pt x="20267" y="11048"/>
                      </a:lnTo>
                      <a:lnTo>
                        <a:pt x="19992" y="12464"/>
                      </a:lnTo>
                      <a:lnTo>
                        <a:pt x="20727" y="16289"/>
                      </a:lnTo>
                      <a:lnTo>
                        <a:pt x="21600" y="19405"/>
                      </a:lnTo>
                      <a:lnTo>
                        <a:pt x="19946" y="19405"/>
                      </a:lnTo>
                      <a:lnTo>
                        <a:pt x="17280" y="21600"/>
                      </a:lnTo>
                      <a:lnTo>
                        <a:pt x="15626" y="19759"/>
                      </a:lnTo>
                      <a:lnTo>
                        <a:pt x="15166" y="15580"/>
                      </a:lnTo>
                      <a:lnTo>
                        <a:pt x="14660" y="15085"/>
                      </a:lnTo>
                      <a:cubicBezTo>
                        <a:pt x="13687" y="14785"/>
                        <a:pt x="14749" y="15084"/>
                        <a:pt x="13649" y="14872"/>
                      </a:cubicBezTo>
                      <a:cubicBezTo>
                        <a:pt x="13166" y="14779"/>
                        <a:pt x="13220" y="14758"/>
                        <a:pt x="12868" y="14660"/>
                      </a:cubicBezTo>
                      <a:cubicBezTo>
                        <a:pt x="12776" y="14634"/>
                        <a:pt x="12684" y="14612"/>
                        <a:pt x="12592" y="14589"/>
                      </a:cubicBezTo>
                      <a:lnTo>
                        <a:pt x="9973" y="14660"/>
                      </a:lnTo>
                      <a:cubicBezTo>
                        <a:pt x="9815" y="14668"/>
                        <a:pt x="9813" y="14804"/>
                        <a:pt x="9697" y="14943"/>
                      </a:cubicBezTo>
                      <a:cubicBezTo>
                        <a:pt x="9610" y="15047"/>
                        <a:pt x="9421" y="15226"/>
                        <a:pt x="9421" y="15226"/>
                      </a:cubicBezTo>
                      <a:cubicBezTo>
                        <a:pt x="9310" y="15483"/>
                        <a:pt x="9354" y="15363"/>
                        <a:pt x="9283" y="15580"/>
                      </a:cubicBezTo>
                      <a:lnTo>
                        <a:pt x="5745" y="17634"/>
                      </a:lnTo>
                      <a:lnTo>
                        <a:pt x="6572" y="14306"/>
                      </a:lnTo>
                      <a:lnTo>
                        <a:pt x="6204" y="12039"/>
                      </a:lnTo>
                      <a:lnTo>
                        <a:pt x="3309" y="12323"/>
                      </a:lnTo>
                      <a:lnTo>
                        <a:pt x="1057" y="5311"/>
                      </a:lnTo>
                      <a:lnTo>
                        <a:pt x="0" y="4037"/>
                      </a:lnTo>
                      <a:cubicBezTo>
                        <a:pt x="659" y="2833"/>
                        <a:pt x="582" y="2550"/>
                        <a:pt x="643" y="425"/>
                      </a:cubicBezTo>
                      <a:close/>
                    </a:path>
                  </a:pathLst>
                </a:custGeom>
                <a:solidFill>
                  <a:srgbClr val="A7E38F"/>
                </a:solidFill>
                <a:ln w="1905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 sz="7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29" name="Полилиния 22"/>
                <p:cNvSpPr/>
                <p:nvPr/>
              </p:nvSpPr>
              <p:spPr>
                <a:xfrm>
                  <a:off x="1101444" y="1651032"/>
                  <a:ext cx="486851" cy="6070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5069" y="0"/>
                      </a:moveTo>
                      <a:lnTo>
                        <a:pt x="5069" y="312"/>
                      </a:lnTo>
                      <a:lnTo>
                        <a:pt x="8890" y="3683"/>
                      </a:lnTo>
                      <a:lnTo>
                        <a:pt x="8656" y="3496"/>
                      </a:lnTo>
                      <a:lnTo>
                        <a:pt x="9981" y="4495"/>
                      </a:lnTo>
                      <a:lnTo>
                        <a:pt x="9669" y="7054"/>
                      </a:lnTo>
                      <a:lnTo>
                        <a:pt x="13490" y="4620"/>
                      </a:lnTo>
                      <a:lnTo>
                        <a:pt x="18637" y="7179"/>
                      </a:lnTo>
                      <a:lnTo>
                        <a:pt x="21600" y="10363"/>
                      </a:lnTo>
                      <a:lnTo>
                        <a:pt x="20118" y="13734"/>
                      </a:lnTo>
                      <a:lnTo>
                        <a:pt x="15986" y="19353"/>
                      </a:lnTo>
                      <a:lnTo>
                        <a:pt x="11385" y="21600"/>
                      </a:lnTo>
                      <a:lnTo>
                        <a:pt x="7018" y="20227"/>
                      </a:lnTo>
                      <a:lnTo>
                        <a:pt x="3197" y="17230"/>
                      </a:lnTo>
                      <a:lnTo>
                        <a:pt x="546" y="14171"/>
                      </a:lnTo>
                      <a:lnTo>
                        <a:pt x="0" y="10675"/>
                      </a:lnTo>
                      <a:lnTo>
                        <a:pt x="468" y="9614"/>
                      </a:lnTo>
                      <a:lnTo>
                        <a:pt x="3977" y="8303"/>
                      </a:lnTo>
                      <a:lnTo>
                        <a:pt x="4211" y="2872"/>
                      </a:lnTo>
                      <a:lnTo>
                        <a:pt x="5069" y="0"/>
                      </a:lnTo>
                      <a:close/>
                    </a:path>
                  </a:pathLst>
                </a:custGeom>
                <a:solidFill>
                  <a:srgbClr val="FF9999"/>
                </a:solidFill>
                <a:ln w="28575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 sz="700">
                      <a:ln w="18415">
                        <a:solidFill>
                          <a:srgbClr val="FFFFFF"/>
                        </a:solidFill>
                      </a:ln>
                      <a:solidFill>
                        <a:srgbClr val="FFFFFF"/>
                      </a:solidFill>
                      <a:effectLst>
                        <a:outerShdw blurRad="63500" dir="3600000" rotWithShape="0">
                          <a:srgbClr val="000000">
                            <a:alpha val="70000"/>
                          </a:srgbClr>
                        </a:outerShdw>
                      </a:effectLst>
                    </a:defRPr>
                  </a:pPr>
                  <a:endParaRPr/>
                </a:p>
              </p:txBody>
            </p:sp>
            <p:sp>
              <p:nvSpPr>
                <p:cNvPr id="630" name="Полилиния 23"/>
                <p:cNvSpPr/>
                <p:nvPr/>
              </p:nvSpPr>
              <p:spPr>
                <a:xfrm>
                  <a:off x="1095767" y="2099250"/>
                  <a:ext cx="675629" cy="5815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3312"/>
                      </a:moveTo>
                      <a:lnTo>
                        <a:pt x="3488" y="10506"/>
                      </a:lnTo>
                      <a:lnTo>
                        <a:pt x="5625" y="4698"/>
                      </a:lnTo>
                      <a:lnTo>
                        <a:pt x="8381" y="6004"/>
                      </a:lnTo>
                      <a:lnTo>
                        <a:pt x="11869" y="3589"/>
                      </a:lnTo>
                      <a:lnTo>
                        <a:pt x="13613" y="0"/>
                      </a:lnTo>
                      <a:lnTo>
                        <a:pt x="14906" y="1175"/>
                      </a:lnTo>
                      <a:lnTo>
                        <a:pt x="17606" y="7505"/>
                      </a:lnTo>
                      <a:lnTo>
                        <a:pt x="21094" y="7439"/>
                      </a:lnTo>
                      <a:lnTo>
                        <a:pt x="21600" y="9266"/>
                      </a:lnTo>
                      <a:lnTo>
                        <a:pt x="19350" y="16249"/>
                      </a:lnTo>
                      <a:lnTo>
                        <a:pt x="18169" y="15662"/>
                      </a:lnTo>
                      <a:lnTo>
                        <a:pt x="16144" y="17032"/>
                      </a:lnTo>
                      <a:lnTo>
                        <a:pt x="13275" y="14748"/>
                      </a:lnTo>
                      <a:lnTo>
                        <a:pt x="11813" y="17293"/>
                      </a:lnTo>
                      <a:lnTo>
                        <a:pt x="10125" y="15270"/>
                      </a:lnTo>
                      <a:lnTo>
                        <a:pt x="9113" y="19642"/>
                      </a:lnTo>
                      <a:lnTo>
                        <a:pt x="7313" y="19577"/>
                      </a:lnTo>
                      <a:lnTo>
                        <a:pt x="2700" y="21600"/>
                      </a:lnTo>
                      <a:lnTo>
                        <a:pt x="2813" y="20817"/>
                      </a:lnTo>
                      <a:lnTo>
                        <a:pt x="3881" y="18598"/>
                      </a:lnTo>
                      <a:cubicBezTo>
                        <a:pt x="3863" y="18402"/>
                        <a:pt x="3873" y="18200"/>
                        <a:pt x="3825" y="18011"/>
                      </a:cubicBezTo>
                      <a:cubicBezTo>
                        <a:pt x="3778" y="17824"/>
                        <a:pt x="3600" y="17489"/>
                        <a:pt x="3600" y="17489"/>
                      </a:cubicBezTo>
                      <a:cubicBezTo>
                        <a:pt x="3581" y="17402"/>
                        <a:pt x="3587" y="17302"/>
                        <a:pt x="3544" y="17228"/>
                      </a:cubicBezTo>
                      <a:cubicBezTo>
                        <a:pt x="3506" y="17163"/>
                        <a:pt x="3423" y="17153"/>
                        <a:pt x="3375" y="17097"/>
                      </a:cubicBezTo>
                      <a:cubicBezTo>
                        <a:pt x="3327" y="17042"/>
                        <a:pt x="3310" y="16957"/>
                        <a:pt x="3263" y="16902"/>
                      </a:cubicBezTo>
                      <a:cubicBezTo>
                        <a:pt x="3215" y="16846"/>
                        <a:pt x="3148" y="16818"/>
                        <a:pt x="3094" y="16771"/>
                      </a:cubicBezTo>
                      <a:cubicBezTo>
                        <a:pt x="3073" y="16753"/>
                        <a:pt x="3056" y="16727"/>
                        <a:pt x="3038" y="16706"/>
                      </a:cubicBezTo>
                      <a:lnTo>
                        <a:pt x="0" y="13312"/>
                      </a:lnTo>
                      <a:close/>
                    </a:path>
                  </a:pathLst>
                </a:custGeom>
                <a:solidFill>
                  <a:srgbClr val="A7E38F"/>
                </a:solidFill>
                <a:ln w="1905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 sz="7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31" name="Полилиния 24"/>
                <p:cNvSpPr/>
                <p:nvPr/>
              </p:nvSpPr>
              <p:spPr>
                <a:xfrm>
                  <a:off x="1700426" y="2360238"/>
                  <a:ext cx="684146" cy="3758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9993"/>
                      </a:moveTo>
                      <a:lnTo>
                        <a:pt x="1499" y="4037"/>
                      </a:lnTo>
                      <a:lnTo>
                        <a:pt x="5497" y="1615"/>
                      </a:lnTo>
                      <a:lnTo>
                        <a:pt x="6386" y="0"/>
                      </a:lnTo>
                      <a:lnTo>
                        <a:pt x="9440" y="0"/>
                      </a:lnTo>
                      <a:lnTo>
                        <a:pt x="12216" y="807"/>
                      </a:lnTo>
                      <a:lnTo>
                        <a:pt x="12660" y="2019"/>
                      </a:lnTo>
                      <a:lnTo>
                        <a:pt x="13271" y="7267"/>
                      </a:lnTo>
                      <a:lnTo>
                        <a:pt x="15159" y="9892"/>
                      </a:lnTo>
                      <a:lnTo>
                        <a:pt x="18435" y="6662"/>
                      </a:lnTo>
                      <a:lnTo>
                        <a:pt x="20712" y="7065"/>
                      </a:lnTo>
                      <a:lnTo>
                        <a:pt x="20489" y="14232"/>
                      </a:lnTo>
                      <a:lnTo>
                        <a:pt x="21600" y="19278"/>
                      </a:lnTo>
                      <a:lnTo>
                        <a:pt x="20545" y="19682"/>
                      </a:lnTo>
                      <a:lnTo>
                        <a:pt x="18157" y="17159"/>
                      </a:lnTo>
                      <a:lnTo>
                        <a:pt x="12993" y="21196"/>
                      </a:lnTo>
                      <a:lnTo>
                        <a:pt x="9828" y="17260"/>
                      </a:lnTo>
                      <a:lnTo>
                        <a:pt x="5719" y="18269"/>
                      </a:lnTo>
                      <a:lnTo>
                        <a:pt x="1888" y="21600"/>
                      </a:lnTo>
                      <a:lnTo>
                        <a:pt x="2665" y="17764"/>
                      </a:lnTo>
                      <a:lnTo>
                        <a:pt x="1333" y="11507"/>
                      </a:lnTo>
                      <a:lnTo>
                        <a:pt x="0" y="9993"/>
                      </a:lnTo>
                      <a:close/>
                    </a:path>
                  </a:pathLst>
                </a:custGeom>
                <a:solidFill>
                  <a:srgbClr val="A7E38F"/>
                </a:solidFill>
                <a:ln w="1905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 sz="7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32" name="Полилиния 25"/>
                <p:cNvSpPr/>
                <p:nvPr/>
              </p:nvSpPr>
              <p:spPr>
                <a:xfrm>
                  <a:off x="2280955" y="1937551"/>
                  <a:ext cx="459883" cy="7914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738" y="8381"/>
                      </a:moveTo>
                      <a:lnTo>
                        <a:pt x="4634" y="7663"/>
                      </a:lnTo>
                      <a:lnTo>
                        <a:pt x="7034" y="3640"/>
                      </a:lnTo>
                      <a:lnTo>
                        <a:pt x="10345" y="3592"/>
                      </a:lnTo>
                      <a:lnTo>
                        <a:pt x="11752" y="0"/>
                      </a:lnTo>
                      <a:lnTo>
                        <a:pt x="21517" y="814"/>
                      </a:lnTo>
                      <a:cubicBezTo>
                        <a:pt x="21545" y="2267"/>
                        <a:pt x="21572" y="3720"/>
                        <a:pt x="21600" y="5173"/>
                      </a:cubicBezTo>
                      <a:lnTo>
                        <a:pt x="17462" y="10393"/>
                      </a:lnTo>
                      <a:lnTo>
                        <a:pt x="17959" y="13506"/>
                      </a:lnTo>
                      <a:lnTo>
                        <a:pt x="18207" y="14943"/>
                      </a:lnTo>
                      <a:lnTo>
                        <a:pt x="16055" y="18056"/>
                      </a:lnTo>
                      <a:lnTo>
                        <a:pt x="15559" y="21600"/>
                      </a:lnTo>
                      <a:lnTo>
                        <a:pt x="13159" y="20403"/>
                      </a:lnTo>
                      <a:lnTo>
                        <a:pt x="8607" y="20738"/>
                      </a:lnTo>
                      <a:lnTo>
                        <a:pt x="5131" y="20690"/>
                      </a:lnTo>
                      <a:lnTo>
                        <a:pt x="3393" y="18439"/>
                      </a:lnTo>
                      <a:cubicBezTo>
                        <a:pt x="3366" y="17194"/>
                        <a:pt x="3338" y="15949"/>
                        <a:pt x="3310" y="14703"/>
                      </a:cubicBezTo>
                      <a:lnTo>
                        <a:pt x="0" y="10297"/>
                      </a:lnTo>
                      <a:lnTo>
                        <a:pt x="1738" y="8381"/>
                      </a:lnTo>
                      <a:close/>
                    </a:path>
                  </a:pathLst>
                </a:custGeom>
                <a:solidFill>
                  <a:srgbClr val="FF9999"/>
                </a:solidFill>
                <a:ln w="28575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 sz="700">
                      <a:ln w="18415">
                        <a:solidFill>
                          <a:srgbClr val="FFFFFF"/>
                        </a:solidFill>
                      </a:ln>
                      <a:solidFill>
                        <a:srgbClr val="FFFFFF"/>
                      </a:solidFill>
                      <a:effectLst>
                        <a:outerShdw blurRad="63500" dir="3600000" rotWithShape="0">
                          <a:srgbClr val="000000">
                            <a:alpha val="70000"/>
                          </a:srgbClr>
                        </a:outerShdw>
                      </a:effectLst>
                    </a:defRPr>
                  </a:pPr>
                  <a:endParaRPr/>
                </a:p>
              </p:txBody>
            </p:sp>
            <p:sp>
              <p:nvSpPr>
                <p:cNvPr id="633" name="Полилиния 26"/>
                <p:cNvSpPr/>
                <p:nvPr/>
              </p:nvSpPr>
              <p:spPr>
                <a:xfrm>
                  <a:off x="2603157" y="1957409"/>
                  <a:ext cx="414462" cy="8865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8695" y="600"/>
                      </a:moveTo>
                      <a:lnTo>
                        <a:pt x="13546" y="129"/>
                      </a:lnTo>
                      <a:lnTo>
                        <a:pt x="12722" y="2743"/>
                      </a:lnTo>
                      <a:lnTo>
                        <a:pt x="17573" y="3343"/>
                      </a:lnTo>
                      <a:lnTo>
                        <a:pt x="21600" y="3386"/>
                      </a:lnTo>
                      <a:lnTo>
                        <a:pt x="19769" y="6086"/>
                      </a:lnTo>
                      <a:lnTo>
                        <a:pt x="18122" y="7329"/>
                      </a:lnTo>
                      <a:lnTo>
                        <a:pt x="14095" y="9086"/>
                      </a:lnTo>
                      <a:lnTo>
                        <a:pt x="13729" y="10371"/>
                      </a:lnTo>
                      <a:lnTo>
                        <a:pt x="14553" y="11057"/>
                      </a:lnTo>
                      <a:lnTo>
                        <a:pt x="12814" y="13971"/>
                      </a:lnTo>
                      <a:lnTo>
                        <a:pt x="14919" y="15214"/>
                      </a:lnTo>
                      <a:lnTo>
                        <a:pt x="15010" y="16586"/>
                      </a:lnTo>
                      <a:lnTo>
                        <a:pt x="18122" y="16500"/>
                      </a:lnTo>
                      <a:lnTo>
                        <a:pt x="16200" y="19500"/>
                      </a:lnTo>
                      <a:lnTo>
                        <a:pt x="17390" y="21600"/>
                      </a:lnTo>
                      <a:lnTo>
                        <a:pt x="9427" y="20186"/>
                      </a:lnTo>
                      <a:lnTo>
                        <a:pt x="0" y="21000"/>
                      </a:lnTo>
                      <a:lnTo>
                        <a:pt x="641" y="18300"/>
                      </a:lnTo>
                      <a:lnTo>
                        <a:pt x="1007" y="15943"/>
                      </a:lnTo>
                      <a:lnTo>
                        <a:pt x="3478" y="12943"/>
                      </a:lnTo>
                      <a:lnTo>
                        <a:pt x="2929" y="8700"/>
                      </a:lnTo>
                      <a:lnTo>
                        <a:pt x="7230" y="4071"/>
                      </a:lnTo>
                      <a:lnTo>
                        <a:pt x="7047" y="0"/>
                      </a:lnTo>
                      <a:lnTo>
                        <a:pt x="8695" y="600"/>
                      </a:lnTo>
                      <a:close/>
                    </a:path>
                  </a:pathLst>
                </a:custGeom>
                <a:solidFill>
                  <a:srgbClr val="F3AE03"/>
                </a:solidFill>
                <a:ln w="28575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 sz="7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34" name="Полилиния 27"/>
                <p:cNvSpPr/>
                <p:nvPr/>
              </p:nvSpPr>
              <p:spPr>
                <a:xfrm>
                  <a:off x="1713200" y="2660941"/>
                  <a:ext cx="532271" cy="3304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0340"/>
                      </a:moveTo>
                      <a:lnTo>
                        <a:pt x="1283" y="8617"/>
                      </a:lnTo>
                      <a:lnTo>
                        <a:pt x="1996" y="4596"/>
                      </a:lnTo>
                      <a:lnTo>
                        <a:pt x="7057" y="804"/>
                      </a:lnTo>
                      <a:lnTo>
                        <a:pt x="12119" y="0"/>
                      </a:lnTo>
                      <a:lnTo>
                        <a:pt x="16396" y="4711"/>
                      </a:lnTo>
                      <a:lnTo>
                        <a:pt x="19818" y="1953"/>
                      </a:lnTo>
                      <a:lnTo>
                        <a:pt x="21600" y="5745"/>
                      </a:lnTo>
                      <a:lnTo>
                        <a:pt x="19176" y="12294"/>
                      </a:lnTo>
                      <a:lnTo>
                        <a:pt x="18463" y="11834"/>
                      </a:lnTo>
                      <a:lnTo>
                        <a:pt x="15754" y="17464"/>
                      </a:lnTo>
                      <a:lnTo>
                        <a:pt x="15897" y="20681"/>
                      </a:lnTo>
                      <a:lnTo>
                        <a:pt x="15612" y="21600"/>
                      </a:lnTo>
                      <a:lnTo>
                        <a:pt x="12404" y="19877"/>
                      </a:lnTo>
                      <a:lnTo>
                        <a:pt x="8483" y="18843"/>
                      </a:lnTo>
                      <a:lnTo>
                        <a:pt x="3921" y="19302"/>
                      </a:lnTo>
                      <a:lnTo>
                        <a:pt x="3778" y="12409"/>
                      </a:lnTo>
                      <a:lnTo>
                        <a:pt x="0" y="10340"/>
                      </a:lnTo>
                      <a:close/>
                    </a:path>
                  </a:pathLst>
                </a:custGeom>
                <a:solidFill>
                  <a:srgbClr val="FF9999"/>
                </a:solidFill>
                <a:ln w="28575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 sz="700">
                      <a:ln w="18415">
                        <a:solidFill>
                          <a:srgbClr val="FFFFFF"/>
                        </a:solidFill>
                      </a:ln>
                      <a:solidFill>
                        <a:srgbClr val="FFFFFF"/>
                      </a:solidFill>
                      <a:effectLst>
                        <a:outerShdw blurRad="63500" dir="3600000" rotWithShape="0">
                          <a:srgbClr val="000000">
                            <a:alpha val="70000"/>
                          </a:srgbClr>
                        </a:outerShdw>
                      </a:effectLst>
                    </a:defRPr>
                  </a:pPr>
                  <a:endParaRPr/>
                </a:p>
              </p:txBody>
            </p:sp>
            <p:sp>
              <p:nvSpPr>
                <p:cNvPr id="635" name="Полилиния 28"/>
                <p:cNvSpPr/>
                <p:nvPr/>
              </p:nvSpPr>
              <p:spPr>
                <a:xfrm>
                  <a:off x="1182349" y="2497823"/>
                  <a:ext cx="604660" cy="4198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3956" y="18889"/>
                      </a:moveTo>
                      <a:lnTo>
                        <a:pt x="3642" y="16720"/>
                      </a:lnTo>
                      <a:lnTo>
                        <a:pt x="628" y="15364"/>
                      </a:lnTo>
                      <a:lnTo>
                        <a:pt x="0" y="9128"/>
                      </a:lnTo>
                      <a:lnTo>
                        <a:pt x="5023" y="6507"/>
                      </a:lnTo>
                      <a:lnTo>
                        <a:pt x="7158" y="6688"/>
                      </a:lnTo>
                      <a:lnTo>
                        <a:pt x="8163" y="813"/>
                      </a:lnTo>
                      <a:lnTo>
                        <a:pt x="10109" y="3254"/>
                      </a:lnTo>
                      <a:lnTo>
                        <a:pt x="11742" y="0"/>
                      </a:lnTo>
                      <a:lnTo>
                        <a:pt x="15007" y="3163"/>
                      </a:lnTo>
                      <a:lnTo>
                        <a:pt x="17267" y="904"/>
                      </a:lnTo>
                      <a:lnTo>
                        <a:pt x="20156" y="3073"/>
                      </a:lnTo>
                      <a:lnTo>
                        <a:pt x="21600" y="8857"/>
                      </a:lnTo>
                      <a:lnTo>
                        <a:pt x="19967" y="15274"/>
                      </a:lnTo>
                      <a:lnTo>
                        <a:pt x="19088" y="16449"/>
                      </a:lnTo>
                      <a:lnTo>
                        <a:pt x="17770" y="17533"/>
                      </a:lnTo>
                      <a:lnTo>
                        <a:pt x="15760" y="21419"/>
                      </a:lnTo>
                      <a:lnTo>
                        <a:pt x="13688" y="21600"/>
                      </a:lnTo>
                      <a:lnTo>
                        <a:pt x="7786" y="18437"/>
                      </a:lnTo>
                      <a:lnTo>
                        <a:pt x="3956" y="18889"/>
                      </a:lnTo>
                      <a:close/>
                    </a:path>
                  </a:pathLst>
                </a:custGeom>
                <a:solidFill>
                  <a:srgbClr val="F3AE03"/>
                </a:solidFill>
                <a:ln w="28575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 sz="7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36" name="Полилиния 29"/>
                <p:cNvSpPr/>
                <p:nvPr/>
              </p:nvSpPr>
              <p:spPr>
                <a:xfrm>
                  <a:off x="2187275" y="2658105"/>
                  <a:ext cx="424399" cy="4581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8855"/>
                      </a:moveTo>
                      <a:lnTo>
                        <a:pt x="2420" y="9848"/>
                      </a:lnTo>
                      <a:lnTo>
                        <a:pt x="4481" y="13738"/>
                      </a:lnTo>
                      <a:cubicBezTo>
                        <a:pt x="4511" y="14593"/>
                        <a:pt x="4541" y="15448"/>
                        <a:pt x="4571" y="16303"/>
                      </a:cubicBezTo>
                      <a:lnTo>
                        <a:pt x="5288" y="18372"/>
                      </a:lnTo>
                      <a:lnTo>
                        <a:pt x="7797" y="21600"/>
                      </a:lnTo>
                      <a:lnTo>
                        <a:pt x="12817" y="19448"/>
                      </a:lnTo>
                      <a:lnTo>
                        <a:pt x="11562" y="18952"/>
                      </a:lnTo>
                      <a:lnTo>
                        <a:pt x="11741" y="16552"/>
                      </a:lnTo>
                      <a:lnTo>
                        <a:pt x="17029" y="10014"/>
                      </a:lnTo>
                      <a:lnTo>
                        <a:pt x="21062" y="8524"/>
                      </a:lnTo>
                      <a:lnTo>
                        <a:pt x="21600" y="3393"/>
                      </a:lnTo>
                      <a:lnTo>
                        <a:pt x="18911" y="1324"/>
                      </a:lnTo>
                      <a:lnTo>
                        <a:pt x="14251" y="1903"/>
                      </a:lnTo>
                      <a:lnTo>
                        <a:pt x="10038" y="1655"/>
                      </a:lnTo>
                      <a:lnTo>
                        <a:pt x="8425" y="2152"/>
                      </a:lnTo>
                      <a:lnTo>
                        <a:pt x="4302" y="0"/>
                      </a:lnTo>
                      <a:lnTo>
                        <a:pt x="359" y="1572"/>
                      </a:lnTo>
                      <a:lnTo>
                        <a:pt x="2689" y="3972"/>
                      </a:lnTo>
                      <a:lnTo>
                        <a:pt x="0" y="8855"/>
                      </a:lnTo>
                      <a:close/>
                    </a:path>
                  </a:pathLst>
                </a:custGeom>
                <a:solidFill>
                  <a:srgbClr val="F3AE03"/>
                </a:solidFill>
                <a:ln w="28575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 sz="7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37" name="Полилиния 30"/>
                <p:cNvSpPr/>
                <p:nvPr/>
              </p:nvSpPr>
              <p:spPr>
                <a:xfrm>
                  <a:off x="2417216" y="2785762"/>
                  <a:ext cx="533691" cy="5361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6821" y="21600"/>
                      </a:moveTo>
                      <a:lnTo>
                        <a:pt x="3908" y="19121"/>
                      </a:lnTo>
                      <a:lnTo>
                        <a:pt x="5187" y="16572"/>
                      </a:lnTo>
                      <a:lnTo>
                        <a:pt x="4476" y="13739"/>
                      </a:lnTo>
                      <a:lnTo>
                        <a:pt x="0" y="11048"/>
                      </a:lnTo>
                      <a:cubicBezTo>
                        <a:pt x="24" y="10292"/>
                        <a:pt x="47" y="9537"/>
                        <a:pt x="71" y="8782"/>
                      </a:cubicBezTo>
                      <a:lnTo>
                        <a:pt x="4192" y="3541"/>
                      </a:lnTo>
                      <a:lnTo>
                        <a:pt x="7603" y="2054"/>
                      </a:lnTo>
                      <a:lnTo>
                        <a:pt x="7745" y="1133"/>
                      </a:lnTo>
                      <a:lnTo>
                        <a:pt x="15063" y="0"/>
                      </a:lnTo>
                      <a:lnTo>
                        <a:pt x="20961" y="2266"/>
                      </a:lnTo>
                      <a:lnTo>
                        <a:pt x="21600" y="4745"/>
                      </a:lnTo>
                      <a:lnTo>
                        <a:pt x="21245" y="8782"/>
                      </a:lnTo>
                      <a:lnTo>
                        <a:pt x="20037" y="12464"/>
                      </a:lnTo>
                      <a:lnTo>
                        <a:pt x="18900" y="15014"/>
                      </a:lnTo>
                      <a:lnTo>
                        <a:pt x="13784" y="17492"/>
                      </a:lnTo>
                      <a:lnTo>
                        <a:pt x="7389" y="18413"/>
                      </a:lnTo>
                      <a:lnTo>
                        <a:pt x="6821" y="21600"/>
                      </a:lnTo>
                      <a:close/>
                    </a:path>
                  </a:pathLst>
                </a:custGeom>
                <a:solidFill>
                  <a:srgbClr val="F3AE03"/>
                </a:solidFill>
                <a:ln w="28575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 sz="7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38" name="Полилиния 31"/>
                <p:cNvSpPr/>
                <p:nvPr/>
              </p:nvSpPr>
              <p:spPr>
                <a:xfrm>
                  <a:off x="1576939" y="2816967"/>
                  <a:ext cx="580531" cy="624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618" y="13934"/>
                      </a:moveTo>
                      <a:lnTo>
                        <a:pt x="0" y="12473"/>
                      </a:lnTo>
                      <a:lnTo>
                        <a:pt x="2095" y="11013"/>
                      </a:lnTo>
                      <a:lnTo>
                        <a:pt x="2684" y="9796"/>
                      </a:lnTo>
                      <a:lnTo>
                        <a:pt x="1636" y="3529"/>
                      </a:lnTo>
                      <a:lnTo>
                        <a:pt x="3993" y="487"/>
                      </a:lnTo>
                      <a:lnTo>
                        <a:pt x="5105" y="0"/>
                      </a:lnTo>
                      <a:lnTo>
                        <a:pt x="8575" y="1278"/>
                      </a:lnTo>
                      <a:lnTo>
                        <a:pt x="8575" y="4259"/>
                      </a:lnTo>
                      <a:lnTo>
                        <a:pt x="8705" y="4685"/>
                      </a:lnTo>
                      <a:lnTo>
                        <a:pt x="12764" y="4563"/>
                      </a:lnTo>
                      <a:lnTo>
                        <a:pt x="16495" y="5172"/>
                      </a:lnTo>
                      <a:lnTo>
                        <a:pt x="19440" y="6085"/>
                      </a:lnTo>
                      <a:lnTo>
                        <a:pt x="16364" y="7788"/>
                      </a:lnTo>
                      <a:lnTo>
                        <a:pt x="16822" y="10891"/>
                      </a:lnTo>
                      <a:lnTo>
                        <a:pt x="20095" y="16672"/>
                      </a:lnTo>
                      <a:lnTo>
                        <a:pt x="21600" y="21600"/>
                      </a:lnTo>
                      <a:lnTo>
                        <a:pt x="19571" y="20566"/>
                      </a:lnTo>
                      <a:lnTo>
                        <a:pt x="16167" y="21600"/>
                      </a:lnTo>
                      <a:lnTo>
                        <a:pt x="15447" y="18132"/>
                      </a:lnTo>
                      <a:lnTo>
                        <a:pt x="13353" y="17888"/>
                      </a:lnTo>
                      <a:lnTo>
                        <a:pt x="11520" y="15881"/>
                      </a:lnTo>
                      <a:lnTo>
                        <a:pt x="8051" y="14116"/>
                      </a:lnTo>
                      <a:lnTo>
                        <a:pt x="5040" y="12717"/>
                      </a:lnTo>
                      <a:lnTo>
                        <a:pt x="2618" y="13934"/>
                      </a:lnTo>
                      <a:close/>
                    </a:path>
                  </a:pathLst>
                </a:custGeom>
                <a:solidFill>
                  <a:srgbClr val="A7E38F"/>
                </a:solidFill>
                <a:ln w="1905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 sz="7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39" name="Полилиния 32"/>
                <p:cNvSpPr/>
                <p:nvPr/>
              </p:nvSpPr>
              <p:spPr>
                <a:xfrm>
                  <a:off x="2016949" y="2839661"/>
                  <a:ext cx="572014" cy="6879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33" y="21600"/>
                      </a:moveTo>
                      <a:lnTo>
                        <a:pt x="5051" y="18948"/>
                      </a:lnTo>
                      <a:lnTo>
                        <a:pt x="3855" y="14087"/>
                      </a:lnTo>
                      <a:lnTo>
                        <a:pt x="532" y="9226"/>
                      </a:lnTo>
                      <a:lnTo>
                        <a:pt x="0" y="6187"/>
                      </a:lnTo>
                      <a:lnTo>
                        <a:pt x="3057" y="4861"/>
                      </a:lnTo>
                      <a:lnTo>
                        <a:pt x="3190" y="2762"/>
                      </a:lnTo>
                      <a:lnTo>
                        <a:pt x="5649" y="0"/>
                      </a:lnTo>
                      <a:lnTo>
                        <a:pt x="8441" y="939"/>
                      </a:lnTo>
                      <a:lnTo>
                        <a:pt x="9637" y="3259"/>
                      </a:lnTo>
                      <a:lnTo>
                        <a:pt x="9836" y="5303"/>
                      </a:lnTo>
                      <a:lnTo>
                        <a:pt x="10434" y="6408"/>
                      </a:lnTo>
                      <a:lnTo>
                        <a:pt x="12295" y="8618"/>
                      </a:lnTo>
                      <a:lnTo>
                        <a:pt x="16150" y="7237"/>
                      </a:lnTo>
                      <a:lnTo>
                        <a:pt x="19274" y="9060"/>
                      </a:lnTo>
                      <a:lnTo>
                        <a:pt x="19872" y="11159"/>
                      </a:lnTo>
                      <a:lnTo>
                        <a:pt x="18809" y="13148"/>
                      </a:lnTo>
                      <a:lnTo>
                        <a:pt x="21600" y="15081"/>
                      </a:lnTo>
                      <a:lnTo>
                        <a:pt x="21467" y="16407"/>
                      </a:lnTo>
                      <a:lnTo>
                        <a:pt x="16150" y="14584"/>
                      </a:lnTo>
                      <a:lnTo>
                        <a:pt x="12428" y="11435"/>
                      </a:lnTo>
                      <a:lnTo>
                        <a:pt x="10966" y="15358"/>
                      </a:lnTo>
                      <a:cubicBezTo>
                        <a:pt x="10922" y="17457"/>
                        <a:pt x="10878" y="19556"/>
                        <a:pt x="10833" y="21600"/>
                      </a:cubicBezTo>
                      <a:close/>
                    </a:path>
                  </a:pathLst>
                </a:custGeom>
                <a:solidFill>
                  <a:srgbClr val="F3AE03"/>
                </a:solidFill>
                <a:ln w="28575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 sz="7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40" name="Полилиния 33"/>
                <p:cNvSpPr/>
                <p:nvPr/>
              </p:nvSpPr>
              <p:spPr>
                <a:xfrm>
                  <a:off x="2258245" y="3205612"/>
                  <a:ext cx="528013" cy="8283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3536" y="4036"/>
                      </a:moveTo>
                      <a:lnTo>
                        <a:pt x="12672" y="6971"/>
                      </a:lnTo>
                      <a:lnTo>
                        <a:pt x="18360" y="14079"/>
                      </a:lnTo>
                      <a:lnTo>
                        <a:pt x="21600" y="16005"/>
                      </a:lnTo>
                      <a:lnTo>
                        <a:pt x="21312" y="18069"/>
                      </a:lnTo>
                      <a:lnTo>
                        <a:pt x="18936" y="19445"/>
                      </a:lnTo>
                      <a:lnTo>
                        <a:pt x="18504" y="21600"/>
                      </a:lnTo>
                      <a:lnTo>
                        <a:pt x="13320" y="19857"/>
                      </a:lnTo>
                      <a:lnTo>
                        <a:pt x="5976" y="19399"/>
                      </a:lnTo>
                      <a:lnTo>
                        <a:pt x="6696" y="18115"/>
                      </a:lnTo>
                      <a:lnTo>
                        <a:pt x="0" y="16922"/>
                      </a:lnTo>
                      <a:lnTo>
                        <a:pt x="1512" y="14262"/>
                      </a:lnTo>
                      <a:lnTo>
                        <a:pt x="1944" y="8255"/>
                      </a:lnTo>
                      <a:lnTo>
                        <a:pt x="2304" y="2843"/>
                      </a:lnTo>
                      <a:lnTo>
                        <a:pt x="3672" y="0"/>
                      </a:lnTo>
                      <a:lnTo>
                        <a:pt x="7632" y="2476"/>
                      </a:lnTo>
                      <a:lnTo>
                        <a:pt x="13536" y="4036"/>
                      </a:lnTo>
                      <a:close/>
                    </a:path>
                  </a:pathLst>
                </a:custGeom>
                <a:solidFill>
                  <a:srgbClr val="F3AE03"/>
                </a:solidFill>
                <a:ln w="28575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 sz="7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41" name="Полилиния 34"/>
                <p:cNvSpPr/>
                <p:nvPr/>
              </p:nvSpPr>
              <p:spPr>
                <a:xfrm>
                  <a:off x="1693328" y="3409863"/>
                  <a:ext cx="610338" cy="5077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79" y="9941"/>
                      </a:moveTo>
                      <a:lnTo>
                        <a:pt x="0" y="3363"/>
                      </a:lnTo>
                      <a:lnTo>
                        <a:pt x="6785" y="3887"/>
                      </a:lnTo>
                      <a:lnTo>
                        <a:pt x="11205" y="1271"/>
                      </a:lnTo>
                      <a:lnTo>
                        <a:pt x="14628" y="0"/>
                      </a:lnTo>
                      <a:lnTo>
                        <a:pt x="21600" y="4858"/>
                      </a:lnTo>
                      <a:lnTo>
                        <a:pt x="21227" y="14649"/>
                      </a:lnTo>
                      <a:lnTo>
                        <a:pt x="19110" y="21301"/>
                      </a:lnTo>
                      <a:lnTo>
                        <a:pt x="11205" y="21600"/>
                      </a:lnTo>
                      <a:lnTo>
                        <a:pt x="10769" y="18610"/>
                      </a:lnTo>
                      <a:lnTo>
                        <a:pt x="7968" y="17863"/>
                      </a:lnTo>
                      <a:lnTo>
                        <a:pt x="4918" y="16443"/>
                      </a:lnTo>
                      <a:lnTo>
                        <a:pt x="2179" y="9941"/>
                      </a:lnTo>
                      <a:close/>
                    </a:path>
                  </a:pathLst>
                </a:custGeom>
                <a:solidFill>
                  <a:srgbClr val="A7E38F"/>
                </a:solidFill>
                <a:ln w="1905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 sz="7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42" name="Полилиния 35"/>
                <p:cNvSpPr/>
                <p:nvPr/>
              </p:nvSpPr>
              <p:spPr>
                <a:xfrm>
                  <a:off x="2012691" y="3850989"/>
                  <a:ext cx="618853" cy="5120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821"/>
                      </a:moveTo>
                      <a:lnTo>
                        <a:pt x="307" y="8759"/>
                      </a:lnTo>
                      <a:lnTo>
                        <a:pt x="5952" y="8907"/>
                      </a:lnTo>
                      <a:lnTo>
                        <a:pt x="7241" y="13955"/>
                      </a:lnTo>
                      <a:lnTo>
                        <a:pt x="8100" y="17889"/>
                      </a:lnTo>
                      <a:lnTo>
                        <a:pt x="9511" y="20783"/>
                      </a:lnTo>
                      <a:lnTo>
                        <a:pt x="12027" y="21600"/>
                      </a:lnTo>
                      <a:lnTo>
                        <a:pt x="14789" y="21155"/>
                      </a:lnTo>
                      <a:lnTo>
                        <a:pt x="18532" y="19670"/>
                      </a:lnTo>
                      <a:lnTo>
                        <a:pt x="21048" y="15959"/>
                      </a:lnTo>
                      <a:lnTo>
                        <a:pt x="21109" y="10911"/>
                      </a:lnTo>
                      <a:lnTo>
                        <a:pt x="21600" y="6087"/>
                      </a:lnTo>
                      <a:lnTo>
                        <a:pt x="19820" y="4825"/>
                      </a:lnTo>
                      <a:lnTo>
                        <a:pt x="13623" y="4008"/>
                      </a:lnTo>
                      <a:lnTo>
                        <a:pt x="14236" y="1856"/>
                      </a:lnTo>
                      <a:lnTo>
                        <a:pt x="8468" y="0"/>
                      </a:lnTo>
                      <a:lnTo>
                        <a:pt x="7793" y="2524"/>
                      </a:lnTo>
                      <a:lnTo>
                        <a:pt x="0" y="2821"/>
                      </a:lnTo>
                      <a:close/>
                    </a:path>
                  </a:pathLst>
                </a:custGeom>
                <a:solidFill>
                  <a:srgbClr val="A7E38F"/>
                </a:solidFill>
                <a:ln w="1905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 sz="7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43" name="Полилиния 36"/>
                <p:cNvSpPr/>
                <p:nvPr/>
              </p:nvSpPr>
              <p:spPr>
                <a:xfrm>
                  <a:off x="2421475" y="4238216"/>
                  <a:ext cx="319363" cy="3333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7389"/>
                      </a:moveTo>
                      <a:lnTo>
                        <a:pt x="3222" y="12164"/>
                      </a:lnTo>
                      <a:lnTo>
                        <a:pt x="3699" y="15802"/>
                      </a:lnTo>
                      <a:lnTo>
                        <a:pt x="2864" y="18985"/>
                      </a:lnTo>
                      <a:lnTo>
                        <a:pt x="14320" y="20918"/>
                      </a:lnTo>
                      <a:lnTo>
                        <a:pt x="17901" y="21600"/>
                      </a:lnTo>
                      <a:lnTo>
                        <a:pt x="20526" y="17166"/>
                      </a:lnTo>
                      <a:lnTo>
                        <a:pt x="21600" y="9095"/>
                      </a:lnTo>
                      <a:lnTo>
                        <a:pt x="17423" y="7844"/>
                      </a:lnTo>
                      <a:lnTo>
                        <a:pt x="16588" y="0"/>
                      </a:lnTo>
                      <a:lnTo>
                        <a:pt x="12530" y="227"/>
                      </a:lnTo>
                      <a:lnTo>
                        <a:pt x="8473" y="5116"/>
                      </a:lnTo>
                      <a:lnTo>
                        <a:pt x="0" y="7389"/>
                      </a:lnTo>
                      <a:close/>
                    </a:path>
                  </a:pathLst>
                </a:custGeom>
                <a:solidFill>
                  <a:srgbClr val="A7E38F"/>
                </a:solidFill>
                <a:ln w="1905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 sz="7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44" name="Полилиния 37"/>
                <p:cNvSpPr/>
                <p:nvPr/>
              </p:nvSpPr>
              <p:spPr>
                <a:xfrm>
                  <a:off x="1494614" y="3175825"/>
                  <a:ext cx="515239" cy="4865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4718" y="21600"/>
                      </a:moveTo>
                      <a:lnTo>
                        <a:pt x="0" y="18325"/>
                      </a:lnTo>
                      <a:lnTo>
                        <a:pt x="1253" y="8266"/>
                      </a:lnTo>
                      <a:lnTo>
                        <a:pt x="2654" y="5926"/>
                      </a:lnTo>
                      <a:lnTo>
                        <a:pt x="2801" y="3977"/>
                      </a:lnTo>
                      <a:lnTo>
                        <a:pt x="2064" y="312"/>
                      </a:lnTo>
                      <a:lnTo>
                        <a:pt x="3686" y="0"/>
                      </a:lnTo>
                      <a:lnTo>
                        <a:pt x="6340" y="1871"/>
                      </a:lnTo>
                      <a:lnTo>
                        <a:pt x="9215" y="390"/>
                      </a:lnTo>
                      <a:lnTo>
                        <a:pt x="16218" y="4289"/>
                      </a:lnTo>
                      <a:lnTo>
                        <a:pt x="18430" y="7018"/>
                      </a:lnTo>
                      <a:lnTo>
                        <a:pt x="21010" y="7408"/>
                      </a:lnTo>
                      <a:lnTo>
                        <a:pt x="21600" y="11697"/>
                      </a:lnTo>
                      <a:lnTo>
                        <a:pt x="16292" y="14426"/>
                      </a:lnTo>
                      <a:lnTo>
                        <a:pt x="8478" y="13880"/>
                      </a:lnTo>
                      <a:lnTo>
                        <a:pt x="10911" y="20586"/>
                      </a:lnTo>
                      <a:lnTo>
                        <a:pt x="7298" y="20508"/>
                      </a:lnTo>
                      <a:lnTo>
                        <a:pt x="4718" y="21600"/>
                      </a:lnTo>
                      <a:close/>
                    </a:path>
                  </a:pathLst>
                </a:custGeom>
                <a:solidFill>
                  <a:srgbClr val="FF9999"/>
                </a:solidFill>
                <a:ln w="28575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 sz="700">
                      <a:ln w="18415">
                        <a:solidFill>
                          <a:srgbClr val="FFFFFF"/>
                        </a:solidFill>
                      </a:ln>
                      <a:solidFill>
                        <a:srgbClr val="FFFFFF"/>
                      </a:solidFill>
                      <a:effectLst>
                        <a:outerShdw blurRad="63500" dir="3600000" rotWithShape="0">
                          <a:srgbClr val="000000">
                            <a:alpha val="70000"/>
                          </a:srgbClr>
                        </a:outerShdw>
                      </a:effectLst>
                    </a:defRPr>
                  </a:pPr>
                  <a:endParaRPr/>
                </a:p>
              </p:txBody>
            </p:sp>
            <p:sp>
              <p:nvSpPr>
                <p:cNvPr id="645" name="Полилиния 38"/>
                <p:cNvSpPr/>
                <p:nvPr/>
              </p:nvSpPr>
              <p:spPr>
                <a:xfrm>
                  <a:off x="1199382" y="2858100"/>
                  <a:ext cx="454205" cy="7631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423" y="1493"/>
                      </a:moveTo>
                      <a:lnTo>
                        <a:pt x="4772" y="2289"/>
                      </a:lnTo>
                      <a:lnTo>
                        <a:pt x="4437" y="100"/>
                      </a:lnTo>
                      <a:lnTo>
                        <a:pt x="9712" y="0"/>
                      </a:lnTo>
                      <a:lnTo>
                        <a:pt x="17581" y="1742"/>
                      </a:lnTo>
                      <a:lnTo>
                        <a:pt x="20177" y="1593"/>
                      </a:lnTo>
                      <a:lnTo>
                        <a:pt x="21600" y="6669"/>
                      </a:lnTo>
                      <a:lnTo>
                        <a:pt x="20846" y="7814"/>
                      </a:lnTo>
                      <a:lnTo>
                        <a:pt x="18251" y="8909"/>
                      </a:lnTo>
                      <a:lnTo>
                        <a:pt x="16493" y="9058"/>
                      </a:lnTo>
                      <a:lnTo>
                        <a:pt x="17247" y="11945"/>
                      </a:lnTo>
                      <a:lnTo>
                        <a:pt x="17247" y="12791"/>
                      </a:lnTo>
                      <a:lnTo>
                        <a:pt x="15405" y="14234"/>
                      </a:lnTo>
                      <a:lnTo>
                        <a:pt x="12977" y="15229"/>
                      </a:lnTo>
                      <a:lnTo>
                        <a:pt x="11302" y="15877"/>
                      </a:lnTo>
                      <a:lnTo>
                        <a:pt x="10298" y="17519"/>
                      </a:lnTo>
                      <a:lnTo>
                        <a:pt x="10549" y="19858"/>
                      </a:lnTo>
                      <a:lnTo>
                        <a:pt x="9460" y="21500"/>
                      </a:lnTo>
                      <a:lnTo>
                        <a:pt x="7116" y="21600"/>
                      </a:lnTo>
                      <a:lnTo>
                        <a:pt x="6195" y="18962"/>
                      </a:lnTo>
                      <a:lnTo>
                        <a:pt x="4772" y="18763"/>
                      </a:lnTo>
                      <a:lnTo>
                        <a:pt x="5609" y="13587"/>
                      </a:lnTo>
                      <a:lnTo>
                        <a:pt x="5023" y="8511"/>
                      </a:lnTo>
                      <a:lnTo>
                        <a:pt x="2344" y="6619"/>
                      </a:lnTo>
                      <a:lnTo>
                        <a:pt x="3181" y="4131"/>
                      </a:lnTo>
                      <a:lnTo>
                        <a:pt x="0" y="2887"/>
                      </a:lnTo>
                      <a:lnTo>
                        <a:pt x="1423" y="1493"/>
                      </a:lnTo>
                      <a:close/>
                    </a:path>
                  </a:pathLst>
                </a:custGeom>
                <a:solidFill>
                  <a:srgbClr val="A7E38F"/>
                </a:solidFill>
                <a:ln w="1905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 sz="7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46" name="Полилиния 39"/>
                <p:cNvSpPr/>
                <p:nvPr/>
              </p:nvSpPr>
              <p:spPr>
                <a:xfrm>
                  <a:off x="992151" y="3065189"/>
                  <a:ext cx="330719" cy="4652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3557" y="21600"/>
                      </a:moveTo>
                      <a:lnTo>
                        <a:pt x="8272" y="17606"/>
                      </a:lnTo>
                      <a:lnTo>
                        <a:pt x="1723" y="13857"/>
                      </a:lnTo>
                      <a:lnTo>
                        <a:pt x="0" y="7825"/>
                      </a:lnTo>
                      <a:lnTo>
                        <a:pt x="6434" y="0"/>
                      </a:lnTo>
                      <a:lnTo>
                        <a:pt x="12523" y="326"/>
                      </a:lnTo>
                      <a:lnTo>
                        <a:pt x="16774" y="2282"/>
                      </a:lnTo>
                      <a:lnTo>
                        <a:pt x="16430" y="1060"/>
                      </a:lnTo>
                      <a:lnTo>
                        <a:pt x="20451" y="4075"/>
                      </a:lnTo>
                      <a:lnTo>
                        <a:pt x="21600" y="12308"/>
                      </a:lnTo>
                      <a:lnTo>
                        <a:pt x="20221" y="20622"/>
                      </a:lnTo>
                      <a:lnTo>
                        <a:pt x="16200" y="20785"/>
                      </a:lnTo>
                      <a:lnTo>
                        <a:pt x="13557" y="21600"/>
                      </a:lnTo>
                      <a:close/>
                    </a:path>
                  </a:pathLst>
                </a:custGeom>
                <a:solidFill>
                  <a:srgbClr val="A7E38F"/>
                </a:solidFill>
                <a:ln w="1905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 sz="7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47" name="Полилиния 40"/>
                <p:cNvSpPr/>
                <p:nvPr/>
              </p:nvSpPr>
              <p:spPr>
                <a:xfrm>
                  <a:off x="591920" y="3236817"/>
                  <a:ext cx="604624" cy="4836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extrusionOk="0">
                      <a:moveTo>
                        <a:pt x="5048" y="19636"/>
                      </a:moveTo>
                      <a:lnTo>
                        <a:pt x="3609" y="16337"/>
                      </a:lnTo>
                      <a:lnTo>
                        <a:pt x="106" y="13432"/>
                      </a:lnTo>
                      <a:cubicBezTo>
                        <a:pt x="-102" y="12253"/>
                        <a:pt x="65" y="10604"/>
                        <a:pt x="44" y="9190"/>
                      </a:cubicBezTo>
                      <a:lnTo>
                        <a:pt x="1045" y="2199"/>
                      </a:lnTo>
                      <a:lnTo>
                        <a:pt x="8363" y="393"/>
                      </a:lnTo>
                      <a:lnTo>
                        <a:pt x="14180" y="0"/>
                      </a:lnTo>
                      <a:lnTo>
                        <a:pt x="15181" y="5655"/>
                      </a:lnTo>
                      <a:lnTo>
                        <a:pt x="18871" y="9190"/>
                      </a:lnTo>
                      <a:lnTo>
                        <a:pt x="21498" y="13196"/>
                      </a:lnTo>
                      <a:lnTo>
                        <a:pt x="20247" y="13824"/>
                      </a:lnTo>
                      <a:lnTo>
                        <a:pt x="16932" y="13274"/>
                      </a:lnTo>
                      <a:lnTo>
                        <a:pt x="15493" y="13745"/>
                      </a:lnTo>
                      <a:lnTo>
                        <a:pt x="14242" y="18380"/>
                      </a:lnTo>
                      <a:lnTo>
                        <a:pt x="13054" y="20893"/>
                      </a:lnTo>
                      <a:lnTo>
                        <a:pt x="9739" y="21600"/>
                      </a:lnTo>
                      <a:lnTo>
                        <a:pt x="6174" y="17908"/>
                      </a:lnTo>
                      <a:lnTo>
                        <a:pt x="5048" y="19636"/>
                      </a:lnTo>
                      <a:close/>
                    </a:path>
                  </a:pathLst>
                </a:custGeom>
                <a:solidFill>
                  <a:srgbClr val="A7E38F"/>
                </a:solidFill>
                <a:ln w="1905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 sz="7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48" name="Полилиния 41"/>
                <p:cNvSpPr/>
                <p:nvPr/>
              </p:nvSpPr>
              <p:spPr>
                <a:xfrm>
                  <a:off x="200133" y="3473691"/>
                  <a:ext cx="536530" cy="4297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983" y="0"/>
                      </a:moveTo>
                      <a:lnTo>
                        <a:pt x="3258" y="88"/>
                      </a:lnTo>
                      <a:lnTo>
                        <a:pt x="9561" y="4496"/>
                      </a:lnTo>
                      <a:lnTo>
                        <a:pt x="11969" y="1234"/>
                      </a:lnTo>
                      <a:lnTo>
                        <a:pt x="15651" y="617"/>
                      </a:lnTo>
                      <a:lnTo>
                        <a:pt x="15934" y="3791"/>
                      </a:lnTo>
                      <a:lnTo>
                        <a:pt x="20042" y="6524"/>
                      </a:lnTo>
                      <a:lnTo>
                        <a:pt x="21600" y="10051"/>
                      </a:lnTo>
                      <a:lnTo>
                        <a:pt x="18767" y="15429"/>
                      </a:lnTo>
                      <a:lnTo>
                        <a:pt x="12535" y="20013"/>
                      </a:lnTo>
                      <a:lnTo>
                        <a:pt x="8569" y="21600"/>
                      </a:lnTo>
                      <a:lnTo>
                        <a:pt x="7649" y="16751"/>
                      </a:lnTo>
                      <a:lnTo>
                        <a:pt x="5878" y="13842"/>
                      </a:lnTo>
                      <a:lnTo>
                        <a:pt x="1770" y="14635"/>
                      </a:lnTo>
                      <a:lnTo>
                        <a:pt x="0" y="12960"/>
                      </a:lnTo>
                      <a:lnTo>
                        <a:pt x="567" y="6436"/>
                      </a:lnTo>
                      <a:lnTo>
                        <a:pt x="1983" y="0"/>
                      </a:lnTo>
                      <a:close/>
                    </a:path>
                  </a:pathLst>
                </a:custGeom>
                <a:solidFill>
                  <a:srgbClr val="FF9999"/>
                </a:solidFill>
                <a:ln w="28575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 sz="700">
                      <a:ln w="18415">
                        <a:solidFill>
                          <a:srgbClr val="FFFFFF"/>
                        </a:solidFill>
                      </a:ln>
                      <a:solidFill>
                        <a:srgbClr val="FFFFFF"/>
                      </a:solidFill>
                      <a:effectLst>
                        <a:outerShdw blurRad="63500" dir="3600000" rotWithShape="0">
                          <a:srgbClr val="000000">
                            <a:alpha val="70000"/>
                          </a:srgbClr>
                        </a:outerShdw>
                      </a:effectLst>
                    </a:defRPr>
                  </a:pPr>
                  <a:endParaRPr/>
                </a:p>
              </p:txBody>
            </p:sp>
            <p:sp>
              <p:nvSpPr>
                <p:cNvPr id="649" name="Полилиния 42"/>
                <p:cNvSpPr/>
                <p:nvPr/>
              </p:nvSpPr>
              <p:spPr>
                <a:xfrm>
                  <a:off x="185939" y="3114833"/>
                  <a:ext cx="438592" cy="4453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742" y="0"/>
                      </a:moveTo>
                      <a:lnTo>
                        <a:pt x="17089" y="2551"/>
                      </a:lnTo>
                      <a:lnTo>
                        <a:pt x="19171" y="2551"/>
                      </a:lnTo>
                      <a:lnTo>
                        <a:pt x="21600" y="8334"/>
                      </a:lnTo>
                      <a:lnTo>
                        <a:pt x="20299" y="14627"/>
                      </a:lnTo>
                      <a:lnTo>
                        <a:pt x="19952" y="17773"/>
                      </a:lnTo>
                      <a:lnTo>
                        <a:pt x="15267" y="18454"/>
                      </a:lnTo>
                      <a:lnTo>
                        <a:pt x="12665" y="21600"/>
                      </a:lnTo>
                      <a:lnTo>
                        <a:pt x="4251" y="17348"/>
                      </a:lnTo>
                      <a:lnTo>
                        <a:pt x="3036" y="17518"/>
                      </a:lnTo>
                      <a:lnTo>
                        <a:pt x="0" y="11906"/>
                      </a:lnTo>
                      <a:lnTo>
                        <a:pt x="1735" y="7398"/>
                      </a:lnTo>
                      <a:lnTo>
                        <a:pt x="2776" y="2466"/>
                      </a:lnTo>
                      <a:lnTo>
                        <a:pt x="4511" y="2976"/>
                      </a:lnTo>
                      <a:lnTo>
                        <a:pt x="8761" y="5102"/>
                      </a:lnTo>
                      <a:lnTo>
                        <a:pt x="11971" y="2041"/>
                      </a:lnTo>
                      <a:lnTo>
                        <a:pt x="16742" y="0"/>
                      </a:lnTo>
                      <a:close/>
                    </a:path>
                  </a:pathLst>
                </a:custGeom>
                <a:solidFill>
                  <a:srgbClr val="F3AE03"/>
                </a:solidFill>
                <a:ln w="28575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 sz="7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50" name="Полилиния 43"/>
                <p:cNvSpPr/>
                <p:nvPr/>
              </p:nvSpPr>
              <p:spPr>
                <a:xfrm>
                  <a:off x="576271" y="2822641"/>
                  <a:ext cx="510981" cy="4638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7448" y="0"/>
                      </a:moveTo>
                      <a:lnTo>
                        <a:pt x="11917" y="2618"/>
                      </a:lnTo>
                      <a:lnTo>
                        <a:pt x="13705" y="8427"/>
                      </a:lnTo>
                      <a:lnTo>
                        <a:pt x="20036" y="11455"/>
                      </a:lnTo>
                      <a:lnTo>
                        <a:pt x="21600" y="11536"/>
                      </a:lnTo>
                      <a:lnTo>
                        <a:pt x="17503" y="19227"/>
                      </a:lnTo>
                      <a:lnTo>
                        <a:pt x="10800" y="19555"/>
                      </a:lnTo>
                      <a:lnTo>
                        <a:pt x="1862" y="21600"/>
                      </a:lnTo>
                      <a:lnTo>
                        <a:pt x="0" y="15955"/>
                      </a:lnTo>
                      <a:lnTo>
                        <a:pt x="2160" y="15955"/>
                      </a:lnTo>
                      <a:lnTo>
                        <a:pt x="2681" y="9736"/>
                      </a:lnTo>
                      <a:lnTo>
                        <a:pt x="5363" y="1309"/>
                      </a:lnTo>
                      <a:lnTo>
                        <a:pt x="7448" y="0"/>
                      </a:lnTo>
                      <a:close/>
                    </a:path>
                  </a:pathLst>
                </a:custGeom>
                <a:solidFill>
                  <a:srgbClr val="F3AE03"/>
                </a:solidFill>
                <a:ln w="28575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 sz="7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51" name="Полилиния 44"/>
                <p:cNvSpPr/>
                <p:nvPr/>
              </p:nvSpPr>
              <p:spPr>
                <a:xfrm>
                  <a:off x="854471" y="2666615"/>
                  <a:ext cx="447108" cy="4425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0543"/>
                      </a:moveTo>
                      <a:lnTo>
                        <a:pt x="3572" y="6857"/>
                      </a:lnTo>
                      <a:lnTo>
                        <a:pt x="12331" y="3686"/>
                      </a:lnTo>
                      <a:lnTo>
                        <a:pt x="15732" y="0"/>
                      </a:lnTo>
                      <a:lnTo>
                        <a:pt x="16838" y="5914"/>
                      </a:lnTo>
                      <a:lnTo>
                        <a:pt x="20835" y="7886"/>
                      </a:lnTo>
                      <a:lnTo>
                        <a:pt x="21600" y="13114"/>
                      </a:lnTo>
                      <a:lnTo>
                        <a:pt x="18028" y="12000"/>
                      </a:lnTo>
                      <a:lnTo>
                        <a:pt x="16753" y="14229"/>
                      </a:lnTo>
                      <a:lnTo>
                        <a:pt x="19814" y="16114"/>
                      </a:lnTo>
                      <a:lnTo>
                        <a:pt x="19219" y="21600"/>
                      </a:lnTo>
                      <a:lnTo>
                        <a:pt x="15817" y="19629"/>
                      </a:lnTo>
                      <a:lnTo>
                        <a:pt x="11565" y="19457"/>
                      </a:lnTo>
                      <a:lnTo>
                        <a:pt x="9694" y="19543"/>
                      </a:lnTo>
                      <a:lnTo>
                        <a:pt x="2211" y="16286"/>
                      </a:lnTo>
                      <a:lnTo>
                        <a:pt x="0" y="10543"/>
                      </a:lnTo>
                      <a:close/>
                    </a:path>
                  </a:pathLst>
                </a:custGeom>
                <a:solidFill>
                  <a:srgbClr val="F3AE03"/>
                </a:solidFill>
                <a:ln w="28575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 sz="7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52" name="Полилиния 45"/>
                <p:cNvSpPr/>
                <p:nvPr/>
              </p:nvSpPr>
              <p:spPr>
                <a:xfrm>
                  <a:off x="594723" y="1903509"/>
                  <a:ext cx="672791" cy="9730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7584"/>
                      </a:moveTo>
                      <a:lnTo>
                        <a:pt x="620" y="15635"/>
                      </a:lnTo>
                      <a:lnTo>
                        <a:pt x="3497" y="14738"/>
                      </a:lnTo>
                      <a:lnTo>
                        <a:pt x="5527" y="13256"/>
                      </a:lnTo>
                      <a:lnTo>
                        <a:pt x="8798" y="12282"/>
                      </a:lnTo>
                      <a:lnTo>
                        <a:pt x="9362" y="9669"/>
                      </a:lnTo>
                      <a:lnTo>
                        <a:pt x="9305" y="6823"/>
                      </a:lnTo>
                      <a:lnTo>
                        <a:pt x="6937" y="3197"/>
                      </a:lnTo>
                      <a:lnTo>
                        <a:pt x="8460" y="2066"/>
                      </a:lnTo>
                      <a:lnTo>
                        <a:pt x="9418" y="2066"/>
                      </a:lnTo>
                      <a:lnTo>
                        <a:pt x="12351" y="2222"/>
                      </a:lnTo>
                      <a:lnTo>
                        <a:pt x="14325" y="2495"/>
                      </a:lnTo>
                      <a:lnTo>
                        <a:pt x="14438" y="0"/>
                      </a:lnTo>
                      <a:lnTo>
                        <a:pt x="16355" y="624"/>
                      </a:lnTo>
                      <a:lnTo>
                        <a:pt x="16355" y="1209"/>
                      </a:lnTo>
                      <a:lnTo>
                        <a:pt x="16806" y="3236"/>
                      </a:lnTo>
                      <a:lnTo>
                        <a:pt x="18667" y="5458"/>
                      </a:lnTo>
                      <a:lnTo>
                        <a:pt x="21600" y="7057"/>
                      </a:lnTo>
                      <a:lnTo>
                        <a:pt x="19570" y="10605"/>
                      </a:lnTo>
                      <a:lnTo>
                        <a:pt x="16186" y="12165"/>
                      </a:lnTo>
                      <a:lnTo>
                        <a:pt x="19513" y="14621"/>
                      </a:lnTo>
                      <a:lnTo>
                        <a:pt x="19964" y="15128"/>
                      </a:lnTo>
                      <a:lnTo>
                        <a:pt x="19795" y="15674"/>
                      </a:lnTo>
                      <a:lnTo>
                        <a:pt x="18837" y="16765"/>
                      </a:lnTo>
                      <a:lnTo>
                        <a:pt x="16242" y="18637"/>
                      </a:lnTo>
                      <a:lnTo>
                        <a:pt x="10941" y="19884"/>
                      </a:lnTo>
                      <a:lnTo>
                        <a:pt x="8460" y="21600"/>
                      </a:lnTo>
                      <a:lnTo>
                        <a:pt x="5132" y="20274"/>
                      </a:lnTo>
                      <a:lnTo>
                        <a:pt x="5301" y="19495"/>
                      </a:lnTo>
                      <a:lnTo>
                        <a:pt x="2933" y="18910"/>
                      </a:lnTo>
                      <a:lnTo>
                        <a:pt x="0" y="17584"/>
                      </a:lnTo>
                      <a:close/>
                    </a:path>
                  </a:pathLst>
                </a:custGeom>
                <a:solidFill>
                  <a:srgbClr val="A7E38F"/>
                </a:solidFill>
                <a:ln w="1905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 sz="7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53" name="Полилиния 46"/>
                <p:cNvSpPr/>
                <p:nvPr/>
              </p:nvSpPr>
              <p:spPr>
                <a:xfrm>
                  <a:off x="485430" y="1943225"/>
                  <a:ext cx="401687" cy="7517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853" y="21044"/>
                      </a:moveTo>
                      <a:lnTo>
                        <a:pt x="2274" y="18514"/>
                      </a:lnTo>
                      <a:lnTo>
                        <a:pt x="0" y="16946"/>
                      </a:lnTo>
                      <a:lnTo>
                        <a:pt x="3411" y="15884"/>
                      </a:lnTo>
                      <a:lnTo>
                        <a:pt x="2747" y="13456"/>
                      </a:lnTo>
                      <a:lnTo>
                        <a:pt x="5400" y="12646"/>
                      </a:lnTo>
                      <a:lnTo>
                        <a:pt x="8242" y="10168"/>
                      </a:lnTo>
                      <a:lnTo>
                        <a:pt x="7674" y="6424"/>
                      </a:lnTo>
                      <a:lnTo>
                        <a:pt x="8432" y="4148"/>
                      </a:lnTo>
                      <a:lnTo>
                        <a:pt x="14021" y="0"/>
                      </a:lnTo>
                      <a:lnTo>
                        <a:pt x="16200" y="2074"/>
                      </a:lnTo>
                      <a:lnTo>
                        <a:pt x="19895" y="1669"/>
                      </a:lnTo>
                      <a:lnTo>
                        <a:pt x="17716" y="2883"/>
                      </a:lnTo>
                      <a:lnTo>
                        <a:pt x="21505" y="7638"/>
                      </a:lnTo>
                      <a:lnTo>
                        <a:pt x="21600" y="11179"/>
                      </a:lnTo>
                      <a:lnTo>
                        <a:pt x="20558" y="14720"/>
                      </a:lnTo>
                      <a:lnTo>
                        <a:pt x="15063" y="15934"/>
                      </a:lnTo>
                      <a:lnTo>
                        <a:pt x="11747" y="17857"/>
                      </a:lnTo>
                      <a:lnTo>
                        <a:pt x="6916" y="19071"/>
                      </a:lnTo>
                      <a:lnTo>
                        <a:pt x="5684" y="21600"/>
                      </a:lnTo>
                      <a:lnTo>
                        <a:pt x="3316" y="21195"/>
                      </a:lnTo>
                      <a:lnTo>
                        <a:pt x="853" y="21044"/>
                      </a:lnTo>
                      <a:close/>
                    </a:path>
                  </a:pathLst>
                </a:custGeom>
                <a:solidFill>
                  <a:srgbClr val="F3AE03"/>
                </a:solidFill>
                <a:ln w="28575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 sz="7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54" name="Полилиния 47"/>
                <p:cNvSpPr/>
                <p:nvPr/>
              </p:nvSpPr>
              <p:spPr>
                <a:xfrm>
                  <a:off x="0" y="1902090"/>
                  <a:ext cx="748017" cy="7687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9233"/>
                      </a:moveTo>
                      <a:lnTo>
                        <a:pt x="1169" y="16866"/>
                      </a:lnTo>
                      <a:lnTo>
                        <a:pt x="2490" y="11293"/>
                      </a:lnTo>
                      <a:lnTo>
                        <a:pt x="4930" y="11145"/>
                      </a:lnTo>
                      <a:lnTo>
                        <a:pt x="5184" y="7644"/>
                      </a:lnTo>
                      <a:lnTo>
                        <a:pt x="6150" y="5079"/>
                      </a:lnTo>
                      <a:lnTo>
                        <a:pt x="8081" y="5375"/>
                      </a:lnTo>
                      <a:lnTo>
                        <a:pt x="10216" y="4981"/>
                      </a:lnTo>
                      <a:lnTo>
                        <a:pt x="12401" y="2515"/>
                      </a:lnTo>
                      <a:lnTo>
                        <a:pt x="13773" y="641"/>
                      </a:lnTo>
                      <a:lnTo>
                        <a:pt x="15552" y="888"/>
                      </a:lnTo>
                      <a:lnTo>
                        <a:pt x="16416" y="888"/>
                      </a:lnTo>
                      <a:lnTo>
                        <a:pt x="18805" y="1973"/>
                      </a:lnTo>
                      <a:lnTo>
                        <a:pt x="19974" y="0"/>
                      </a:lnTo>
                      <a:lnTo>
                        <a:pt x="21600" y="1381"/>
                      </a:lnTo>
                      <a:lnTo>
                        <a:pt x="18703" y="5079"/>
                      </a:lnTo>
                      <a:lnTo>
                        <a:pt x="18144" y="7299"/>
                      </a:lnTo>
                      <a:lnTo>
                        <a:pt x="18398" y="11047"/>
                      </a:lnTo>
                      <a:lnTo>
                        <a:pt x="16975" y="13364"/>
                      </a:lnTo>
                      <a:lnTo>
                        <a:pt x="15552" y="14301"/>
                      </a:lnTo>
                      <a:lnTo>
                        <a:pt x="15857" y="16471"/>
                      </a:lnTo>
                      <a:lnTo>
                        <a:pt x="14129" y="17753"/>
                      </a:lnTo>
                      <a:lnTo>
                        <a:pt x="15095" y="19184"/>
                      </a:lnTo>
                      <a:lnTo>
                        <a:pt x="14637" y="21600"/>
                      </a:lnTo>
                      <a:lnTo>
                        <a:pt x="10724" y="21205"/>
                      </a:lnTo>
                      <a:lnTo>
                        <a:pt x="6353" y="20121"/>
                      </a:lnTo>
                      <a:lnTo>
                        <a:pt x="2490" y="21107"/>
                      </a:lnTo>
                      <a:lnTo>
                        <a:pt x="0" y="19233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28575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 sz="7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55" name="Полилиния 48"/>
                <p:cNvSpPr/>
                <p:nvPr/>
              </p:nvSpPr>
              <p:spPr>
                <a:xfrm>
                  <a:off x="1214995" y="1388625"/>
                  <a:ext cx="623112" cy="6311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9025"/>
                      </a:moveTo>
                      <a:lnTo>
                        <a:pt x="915" y="6017"/>
                      </a:lnTo>
                      <a:lnTo>
                        <a:pt x="2441" y="3851"/>
                      </a:lnTo>
                      <a:lnTo>
                        <a:pt x="11837" y="1264"/>
                      </a:lnTo>
                      <a:lnTo>
                        <a:pt x="16841" y="0"/>
                      </a:lnTo>
                      <a:lnTo>
                        <a:pt x="16597" y="3249"/>
                      </a:lnTo>
                      <a:lnTo>
                        <a:pt x="20685" y="3610"/>
                      </a:lnTo>
                      <a:lnTo>
                        <a:pt x="20563" y="6679"/>
                      </a:lnTo>
                      <a:lnTo>
                        <a:pt x="18061" y="9266"/>
                      </a:lnTo>
                      <a:lnTo>
                        <a:pt x="18122" y="10650"/>
                      </a:lnTo>
                      <a:lnTo>
                        <a:pt x="19403" y="12154"/>
                      </a:lnTo>
                      <a:lnTo>
                        <a:pt x="21173" y="13297"/>
                      </a:lnTo>
                      <a:lnTo>
                        <a:pt x="21600" y="14079"/>
                      </a:lnTo>
                      <a:lnTo>
                        <a:pt x="21356" y="16245"/>
                      </a:lnTo>
                      <a:lnTo>
                        <a:pt x="20746" y="17689"/>
                      </a:lnTo>
                      <a:lnTo>
                        <a:pt x="19342" y="19975"/>
                      </a:lnTo>
                      <a:lnTo>
                        <a:pt x="17085" y="21600"/>
                      </a:lnTo>
                      <a:lnTo>
                        <a:pt x="12325" y="21179"/>
                      </a:lnTo>
                      <a:lnTo>
                        <a:pt x="12936" y="18953"/>
                      </a:lnTo>
                      <a:lnTo>
                        <a:pt x="10739" y="16004"/>
                      </a:lnTo>
                      <a:lnTo>
                        <a:pt x="6651" y="13417"/>
                      </a:lnTo>
                      <a:lnTo>
                        <a:pt x="3600" y="15704"/>
                      </a:lnTo>
                      <a:lnTo>
                        <a:pt x="3783" y="13297"/>
                      </a:lnTo>
                      <a:lnTo>
                        <a:pt x="2014" y="11552"/>
                      </a:lnTo>
                      <a:lnTo>
                        <a:pt x="0" y="9025"/>
                      </a:lnTo>
                      <a:close/>
                    </a:path>
                  </a:pathLst>
                </a:custGeom>
                <a:solidFill>
                  <a:srgbClr val="A7E38F"/>
                </a:solidFill>
                <a:ln w="1905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 sz="7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56" name="Полилиния 49"/>
                <p:cNvSpPr/>
                <p:nvPr/>
              </p:nvSpPr>
              <p:spPr>
                <a:xfrm>
                  <a:off x="1006345" y="992888"/>
                  <a:ext cx="698340" cy="8028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5767" y="21600"/>
                      </a:moveTo>
                      <a:lnTo>
                        <a:pt x="2340" y="19000"/>
                      </a:lnTo>
                      <a:lnTo>
                        <a:pt x="544" y="16874"/>
                      </a:lnTo>
                      <a:lnTo>
                        <a:pt x="0" y="12431"/>
                      </a:lnTo>
                      <a:lnTo>
                        <a:pt x="1197" y="8460"/>
                      </a:lnTo>
                      <a:lnTo>
                        <a:pt x="5767" y="3025"/>
                      </a:lnTo>
                      <a:lnTo>
                        <a:pt x="6475" y="0"/>
                      </a:lnTo>
                      <a:lnTo>
                        <a:pt x="14636" y="993"/>
                      </a:lnTo>
                      <a:lnTo>
                        <a:pt x="13384" y="5672"/>
                      </a:lnTo>
                      <a:lnTo>
                        <a:pt x="18608" y="6239"/>
                      </a:lnTo>
                      <a:lnTo>
                        <a:pt x="17900" y="7893"/>
                      </a:lnTo>
                      <a:lnTo>
                        <a:pt x="21600" y="7657"/>
                      </a:lnTo>
                      <a:lnTo>
                        <a:pt x="21491" y="10587"/>
                      </a:lnTo>
                      <a:lnTo>
                        <a:pt x="16268" y="11816"/>
                      </a:lnTo>
                      <a:lnTo>
                        <a:pt x="8705" y="13518"/>
                      </a:lnTo>
                      <a:lnTo>
                        <a:pt x="7182" y="15456"/>
                      </a:lnTo>
                      <a:lnTo>
                        <a:pt x="6257" y="18670"/>
                      </a:lnTo>
                      <a:lnTo>
                        <a:pt x="5658" y="19804"/>
                      </a:lnTo>
                      <a:lnTo>
                        <a:pt x="5767" y="21600"/>
                      </a:lnTo>
                      <a:close/>
                    </a:path>
                  </a:pathLst>
                </a:custGeom>
                <a:solidFill>
                  <a:srgbClr val="F3AE03"/>
                </a:solidFill>
                <a:ln w="28575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 sz="7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57" name="Полилиния 50"/>
                <p:cNvSpPr/>
                <p:nvPr/>
              </p:nvSpPr>
              <p:spPr>
                <a:xfrm>
                  <a:off x="482591" y="1265224"/>
                  <a:ext cx="709694" cy="7503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467"/>
                      </a:moveTo>
                      <a:lnTo>
                        <a:pt x="2299" y="1416"/>
                      </a:lnTo>
                      <a:lnTo>
                        <a:pt x="4117" y="2782"/>
                      </a:lnTo>
                      <a:lnTo>
                        <a:pt x="5133" y="3490"/>
                      </a:lnTo>
                      <a:lnTo>
                        <a:pt x="5240" y="4148"/>
                      </a:lnTo>
                      <a:lnTo>
                        <a:pt x="5240" y="1669"/>
                      </a:lnTo>
                      <a:lnTo>
                        <a:pt x="6255" y="1012"/>
                      </a:lnTo>
                      <a:lnTo>
                        <a:pt x="6790" y="0"/>
                      </a:lnTo>
                      <a:lnTo>
                        <a:pt x="9463" y="506"/>
                      </a:lnTo>
                      <a:lnTo>
                        <a:pt x="10960" y="1619"/>
                      </a:lnTo>
                      <a:lnTo>
                        <a:pt x="12885" y="1872"/>
                      </a:lnTo>
                      <a:lnTo>
                        <a:pt x="16735" y="2985"/>
                      </a:lnTo>
                      <a:lnTo>
                        <a:pt x="15933" y="5615"/>
                      </a:lnTo>
                      <a:lnTo>
                        <a:pt x="16521" y="10117"/>
                      </a:lnTo>
                      <a:lnTo>
                        <a:pt x="18339" y="12646"/>
                      </a:lnTo>
                      <a:lnTo>
                        <a:pt x="21600" y="15176"/>
                      </a:lnTo>
                      <a:cubicBezTo>
                        <a:pt x="21582" y="16019"/>
                        <a:pt x="21564" y="16862"/>
                        <a:pt x="21547" y="17705"/>
                      </a:cubicBezTo>
                      <a:lnTo>
                        <a:pt x="19087" y="18767"/>
                      </a:lnTo>
                      <a:lnTo>
                        <a:pt x="19087" y="19273"/>
                      </a:lnTo>
                      <a:lnTo>
                        <a:pt x="17162" y="18413"/>
                      </a:lnTo>
                      <a:lnTo>
                        <a:pt x="16949" y="21499"/>
                      </a:lnTo>
                      <a:lnTo>
                        <a:pt x="14596" y="21145"/>
                      </a:lnTo>
                      <a:lnTo>
                        <a:pt x="11602" y="20993"/>
                      </a:lnTo>
                      <a:lnTo>
                        <a:pt x="9463" y="21600"/>
                      </a:lnTo>
                      <a:lnTo>
                        <a:pt x="8020" y="19577"/>
                      </a:lnTo>
                      <a:lnTo>
                        <a:pt x="6416" y="18312"/>
                      </a:lnTo>
                      <a:lnTo>
                        <a:pt x="5186" y="20234"/>
                      </a:lnTo>
                      <a:lnTo>
                        <a:pt x="2620" y="19222"/>
                      </a:lnTo>
                      <a:lnTo>
                        <a:pt x="1764" y="19222"/>
                      </a:lnTo>
                      <a:lnTo>
                        <a:pt x="1604" y="16137"/>
                      </a:lnTo>
                      <a:lnTo>
                        <a:pt x="3475" y="15024"/>
                      </a:lnTo>
                      <a:lnTo>
                        <a:pt x="7271" y="15378"/>
                      </a:lnTo>
                      <a:lnTo>
                        <a:pt x="6737" y="12090"/>
                      </a:lnTo>
                      <a:lnTo>
                        <a:pt x="4277" y="9308"/>
                      </a:lnTo>
                      <a:lnTo>
                        <a:pt x="1925" y="7638"/>
                      </a:lnTo>
                      <a:lnTo>
                        <a:pt x="1337" y="5514"/>
                      </a:lnTo>
                      <a:lnTo>
                        <a:pt x="1711" y="2630"/>
                      </a:lnTo>
                      <a:lnTo>
                        <a:pt x="0" y="1467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28575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 sz="7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58" name="Полилиния 51"/>
                <p:cNvSpPr/>
                <p:nvPr/>
              </p:nvSpPr>
              <p:spPr>
                <a:xfrm>
                  <a:off x="417299" y="472331"/>
                  <a:ext cx="797697" cy="937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713" y="17304"/>
                      </a:moveTo>
                      <a:lnTo>
                        <a:pt x="2855" y="13252"/>
                      </a:lnTo>
                      <a:lnTo>
                        <a:pt x="2474" y="11185"/>
                      </a:lnTo>
                      <a:lnTo>
                        <a:pt x="571" y="9767"/>
                      </a:lnTo>
                      <a:lnTo>
                        <a:pt x="0" y="7497"/>
                      </a:lnTo>
                      <a:lnTo>
                        <a:pt x="1047" y="5106"/>
                      </a:lnTo>
                      <a:lnTo>
                        <a:pt x="4139" y="5187"/>
                      </a:lnTo>
                      <a:lnTo>
                        <a:pt x="7660" y="5187"/>
                      </a:lnTo>
                      <a:lnTo>
                        <a:pt x="11228" y="5511"/>
                      </a:lnTo>
                      <a:lnTo>
                        <a:pt x="12085" y="5552"/>
                      </a:lnTo>
                      <a:lnTo>
                        <a:pt x="14130" y="4377"/>
                      </a:lnTo>
                      <a:lnTo>
                        <a:pt x="15130" y="2715"/>
                      </a:lnTo>
                      <a:lnTo>
                        <a:pt x="17937" y="2837"/>
                      </a:lnTo>
                      <a:lnTo>
                        <a:pt x="18507" y="2026"/>
                      </a:lnTo>
                      <a:cubicBezTo>
                        <a:pt x="18523" y="1486"/>
                        <a:pt x="18539" y="946"/>
                        <a:pt x="18555" y="405"/>
                      </a:cubicBezTo>
                      <a:lnTo>
                        <a:pt x="19507" y="0"/>
                      </a:lnTo>
                      <a:lnTo>
                        <a:pt x="21600" y="486"/>
                      </a:lnTo>
                      <a:lnTo>
                        <a:pt x="21219" y="1094"/>
                      </a:lnTo>
                      <a:lnTo>
                        <a:pt x="20982" y="3080"/>
                      </a:lnTo>
                      <a:lnTo>
                        <a:pt x="21267" y="5511"/>
                      </a:lnTo>
                      <a:lnTo>
                        <a:pt x="20601" y="10456"/>
                      </a:lnTo>
                      <a:lnTo>
                        <a:pt x="21505" y="11996"/>
                      </a:lnTo>
                      <a:lnTo>
                        <a:pt x="20886" y="14589"/>
                      </a:lnTo>
                      <a:lnTo>
                        <a:pt x="17033" y="19168"/>
                      </a:lnTo>
                      <a:lnTo>
                        <a:pt x="16604" y="20465"/>
                      </a:lnTo>
                      <a:lnTo>
                        <a:pt x="12941" y="19695"/>
                      </a:lnTo>
                      <a:lnTo>
                        <a:pt x="11514" y="19533"/>
                      </a:lnTo>
                      <a:lnTo>
                        <a:pt x="10229" y="18642"/>
                      </a:lnTo>
                      <a:lnTo>
                        <a:pt x="7850" y="18196"/>
                      </a:lnTo>
                      <a:lnTo>
                        <a:pt x="7279" y="19087"/>
                      </a:lnTo>
                      <a:lnTo>
                        <a:pt x="6423" y="19614"/>
                      </a:lnTo>
                      <a:lnTo>
                        <a:pt x="6423" y="21600"/>
                      </a:lnTo>
                      <a:lnTo>
                        <a:pt x="6137" y="20830"/>
                      </a:lnTo>
                      <a:lnTo>
                        <a:pt x="3854" y="19452"/>
                      </a:lnTo>
                      <a:lnTo>
                        <a:pt x="1760" y="19371"/>
                      </a:lnTo>
                      <a:cubicBezTo>
                        <a:pt x="1744" y="18682"/>
                        <a:pt x="1729" y="17993"/>
                        <a:pt x="1713" y="17304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28575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 sz="7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59" name="Полилиния 52"/>
                <p:cNvSpPr/>
                <p:nvPr/>
              </p:nvSpPr>
              <p:spPr>
                <a:xfrm>
                  <a:off x="133422" y="90778"/>
                  <a:ext cx="1013444" cy="6212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7875" y="0"/>
                      </a:moveTo>
                      <a:lnTo>
                        <a:pt x="9712" y="2325"/>
                      </a:lnTo>
                      <a:lnTo>
                        <a:pt x="14287" y="1652"/>
                      </a:lnTo>
                      <a:lnTo>
                        <a:pt x="14437" y="4039"/>
                      </a:lnTo>
                      <a:lnTo>
                        <a:pt x="14887" y="4528"/>
                      </a:lnTo>
                      <a:lnTo>
                        <a:pt x="14625" y="7037"/>
                      </a:lnTo>
                      <a:lnTo>
                        <a:pt x="14850" y="8383"/>
                      </a:lnTo>
                      <a:lnTo>
                        <a:pt x="21600" y="13217"/>
                      </a:lnTo>
                      <a:lnTo>
                        <a:pt x="20662" y="13951"/>
                      </a:lnTo>
                      <a:lnTo>
                        <a:pt x="20587" y="16215"/>
                      </a:lnTo>
                      <a:lnTo>
                        <a:pt x="20175" y="17439"/>
                      </a:lnTo>
                      <a:lnTo>
                        <a:pt x="17925" y="17378"/>
                      </a:lnTo>
                      <a:lnTo>
                        <a:pt x="17100" y="19887"/>
                      </a:lnTo>
                      <a:lnTo>
                        <a:pt x="15562" y="21600"/>
                      </a:lnTo>
                      <a:lnTo>
                        <a:pt x="11700" y="21110"/>
                      </a:lnTo>
                      <a:lnTo>
                        <a:pt x="6900" y="20866"/>
                      </a:lnTo>
                      <a:lnTo>
                        <a:pt x="7837" y="15909"/>
                      </a:lnTo>
                      <a:lnTo>
                        <a:pt x="6262" y="16154"/>
                      </a:lnTo>
                      <a:lnTo>
                        <a:pt x="4987" y="17745"/>
                      </a:lnTo>
                      <a:lnTo>
                        <a:pt x="3825" y="18112"/>
                      </a:lnTo>
                      <a:lnTo>
                        <a:pt x="375" y="16154"/>
                      </a:lnTo>
                      <a:lnTo>
                        <a:pt x="0" y="11687"/>
                      </a:lnTo>
                      <a:lnTo>
                        <a:pt x="1237" y="11075"/>
                      </a:lnTo>
                      <a:lnTo>
                        <a:pt x="3712" y="11565"/>
                      </a:lnTo>
                      <a:lnTo>
                        <a:pt x="4875" y="10831"/>
                      </a:lnTo>
                      <a:cubicBezTo>
                        <a:pt x="4862" y="9770"/>
                        <a:pt x="4850" y="8709"/>
                        <a:pt x="4837" y="7649"/>
                      </a:cubicBezTo>
                      <a:lnTo>
                        <a:pt x="6562" y="2448"/>
                      </a:lnTo>
                      <a:lnTo>
                        <a:pt x="7875" y="0"/>
                      </a:lnTo>
                      <a:close/>
                    </a:path>
                  </a:pathLst>
                </a:custGeom>
                <a:solidFill>
                  <a:srgbClr val="F3AE03"/>
                </a:solidFill>
                <a:ln w="28575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 sz="7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60" name="Полилиния 53"/>
                <p:cNvSpPr/>
                <p:nvPr/>
              </p:nvSpPr>
              <p:spPr>
                <a:xfrm>
                  <a:off x="1734491" y="1336144"/>
                  <a:ext cx="691243" cy="9404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3957" y="0"/>
                      </a:moveTo>
                      <a:lnTo>
                        <a:pt x="9563" y="686"/>
                      </a:lnTo>
                      <a:lnTo>
                        <a:pt x="10388" y="5450"/>
                      </a:lnTo>
                      <a:lnTo>
                        <a:pt x="16269" y="6298"/>
                      </a:lnTo>
                      <a:lnTo>
                        <a:pt x="13576" y="7308"/>
                      </a:lnTo>
                      <a:lnTo>
                        <a:pt x="14510" y="10538"/>
                      </a:lnTo>
                      <a:lnTo>
                        <a:pt x="16434" y="12314"/>
                      </a:lnTo>
                      <a:lnTo>
                        <a:pt x="17093" y="14817"/>
                      </a:lnTo>
                      <a:lnTo>
                        <a:pt x="19511" y="16715"/>
                      </a:lnTo>
                      <a:lnTo>
                        <a:pt x="21600" y="16876"/>
                      </a:lnTo>
                      <a:lnTo>
                        <a:pt x="20116" y="20308"/>
                      </a:lnTo>
                      <a:lnTo>
                        <a:pt x="18192" y="20833"/>
                      </a:lnTo>
                      <a:lnTo>
                        <a:pt x="17698" y="21600"/>
                      </a:lnTo>
                      <a:lnTo>
                        <a:pt x="12641" y="19662"/>
                      </a:lnTo>
                      <a:lnTo>
                        <a:pt x="11487" y="16674"/>
                      </a:lnTo>
                      <a:lnTo>
                        <a:pt x="6486" y="17119"/>
                      </a:lnTo>
                      <a:lnTo>
                        <a:pt x="5331" y="17401"/>
                      </a:lnTo>
                      <a:lnTo>
                        <a:pt x="3682" y="17401"/>
                      </a:lnTo>
                      <a:lnTo>
                        <a:pt x="2253" y="15988"/>
                      </a:lnTo>
                      <a:lnTo>
                        <a:pt x="110" y="15140"/>
                      </a:lnTo>
                      <a:lnTo>
                        <a:pt x="1154" y="14575"/>
                      </a:lnTo>
                      <a:lnTo>
                        <a:pt x="2693" y="12758"/>
                      </a:lnTo>
                      <a:lnTo>
                        <a:pt x="3023" y="11991"/>
                      </a:lnTo>
                      <a:lnTo>
                        <a:pt x="3188" y="10699"/>
                      </a:lnTo>
                      <a:lnTo>
                        <a:pt x="2803" y="10053"/>
                      </a:lnTo>
                      <a:lnTo>
                        <a:pt x="989" y="9205"/>
                      </a:lnTo>
                      <a:lnTo>
                        <a:pt x="0" y="8156"/>
                      </a:lnTo>
                      <a:lnTo>
                        <a:pt x="55" y="7348"/>
                      </a:lnTo>
                      <a:lnTo>
                        <a:pt x="2308" y="5531"/>
                      </a:lnTo>
                      <a:lnTo>
                        <a:pt x="2418" y="3553"/>
                      </a:lnTo>
                      <a:lnTo>
                        <a:pt x="3298" y="3674"/>
                      </a:lnTo>
                      <a:lnTo>
                        <a:pt x="3957" y="0"/>
                      </a:lnTo>
                      <a:close/>
                    </a:path>
                  </a:pathLst>
                </a:custGeom>
                <a:solidFill>
                  <a:srgbClr val="A7E38F"/>
                </a:solidFill>
                <a:ln w="1905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 sz="7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61" name="Полилиния 54"/>
                <p:cNvSpPr/>
                <p:nvPr/>
              </p:nvSpPr>
              <p:spPr>
                <a:xfrm>
                  <a:off x="3260333" y="1197140"/>
                  <a:ext cx="675629" cy="10453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4050" y="218"/>
                      </a:lnTo>
                      <a:lnTo>
                        <a:pt x="7650" y="1234"/>
                      </a:lnTo>
                      <a:lnTo>
                        <a:pt x="10744" y="1743"/>
                      </a:lnTo>
                      <a:lnTo>
                        <a:pt x="10575" y="2251"/>
                      </a:lnTo>
                      <a:lnTo>
                        <a:pt x="12544" y="5990"/>
                      </a:lnTo>
                      <a:lnTo>
                        <a:pt x="17550" y="6026"/>
                      </a:lnTo>
                      <a:lnTo>
                        <a:pt x="19013" y="5663"/>
                      </a:lnTo>
                      <a:lnTo>
                        <a:pt x="21319" y="6934"/>
                      </a:lnTo>
                      <a:lnTo>
                        <a:pt x="20813" y="8386"/>
                      </a:lnTo>
                      <a:lnTo>
                        <a:pt x="19688" y="9620"/>
                      </a:lnTo>
                      <a:lnTo>
                        <a:pt x="20756" y="12488"/>
                      </a:lnTo>
                      <a:lnTo>
                        <a:pt x="21600" y="13432"/>
                      </a:lnTo>
                      <a:lnTo>
                        <a:pt x="20869" y="14448"/>
                      </a:lnTo>
                      <a:lnTo>
                        <a:pt x="19238" y="15356"/>
                      </a:lnTo>
                      <a:lnTo>
                        <a:pt x="18394" y="17607"/>
                      </a:lnTo>
                      <a:lnTo>
                        <a:pt x="20475" y="20075"/>
                      </a:lnTo>
                      <a:lnTo>
                        <a:pt x="18506" y="20257"/>
                      </a:lnTo>
                      <a:lnTo>
                        <a:pt x="15919" y="20947"/>
                      </a:lnTo>
                      <a:lnTo>
                        <a:pt x="12656" y="21600"/>
                      </a:lnTo>
                      <a:lnTo>
                        <a:pt x="8663" y="19095"/>
                      </a:lnTo>
                      <a:lnTo>
                        <a:pt x="6863" y="19313"/>
                      </a:lnTo>
                      <a:lnTo>
                        <a:pt x="4050" y="17825"/>
                      </a:lnTo>
                      <a:lnTo>
                        <a:pt x="2644" y="15102"/>
                      </a:lnTo>
                      <a:lnTo>
                        <a:pt x="4669" y="11000"/>
                      </a:lnTo>
                      <a:lnTo>
                        <a:pt x="5625" y="8713"/>
                      </a:lnTo>
                      <a:lnTo>
                        <a:pt x="8213" y="6897"/>
                      </a:lnTo>
                      <a:lnTo>
                        <a:pt x="6638" y="6135"/>
                      </a:lnTo>
                      <a:lnTo>
                        <a:pt x="3375" y="5445"/>
                      </a:lnTo>
                      <a:lnTo>
                        <a:pt x="338" y="5409"/>
                      </a:lnTo>
                      <a:lnTo>
                        <a:pt x="1463" y="98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28575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 sz="7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62" name="Полилиния 55"/>
                <p:cNvSpPr/>
                <p:nvPr/>
              </p:nvSpPr>
              <p:spPr>
                <a:xfrm>
                  <a:off x="2708191" y="1426922"/>
                  <a:ext cx="813310" cy="8212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7770"/>
                      </a:moveTo>
                      <a:lnTo>
                        <a:pt x="3179" y="7077"/>
                      </a:lnTo>
                      <a:lnTo>
                        <a:pt x="6265" y="8002"/>
                      </a:lnTo>
                      <a:lnTo>
                        <a:pt x="6966" y="5504"/>
                      </a:lnTo>
                      <a:cubicBezTo>
                        <a:pt x="6951" y="4471"/>
                        <a:pt x="6935" y="3438"/>
                        <a:pt x="6919" y="2405"/>
                      </a:cubicBezTo>
                      <a:lnTo>
                        <a:pt x="7527" y="2035"/>
                      </a:lnTo>
                      <a:lnTo>
                        <a:pt x="7340" y="925"/>
                      </a:lnTo>
                      <a:lnTo>
                        <a:pt x="8836" y="0"/>
                      </a:lnTo>
                      <a:lnTo>
                        <a:pt x="12296" y="2128"/>
                      </a:lnTo>
                      <a:lnTo>
                        <a:pt x="14961" y="1341"/>
                      </a:lnTo>
                      <a:lnTo>
                        <a:pt x="14961" y="648"/>
                      </a:lnTo>
                      <a:lnTo>
                        <a:pt x="17392" y="740"/>
                      </a:lnTo>
                      <a:lnTo>
                        <a:pt x="20291" y="1804"/>
                      </a:lnTo>
                      <a:lnTo>
                        <a:pt x="21600" y="2729"/>
                      </a:lnTo>
                      <a:lnTo>
                        <a:pt x="19309" y="4995"/>
                      </a:lnTo>
                      <a:lnTo>
                        <a:pt x="16878" y="13182"/>
                      </a:lnTo>
                      <a:lnTo>
                        <a:pt x="17953" y="16558"/>
                      </a:lnTo>
                      <a:lnTo>
                        <a:pt x="20478" y="18547"/>
                      </a:lnTo>
                      <a:lnTo>
                        <a:pt x="19636" y="18547"/>
                      </a:lnTo>
                      <a:lnTo>
                        <a:pt x="18982" y="21415"/>
                      </a:lnTo>
                      <a:lnTo>
                        <a:pt x="14774" y="21600"/>
                      </a:lnTo>
                      <a:lnTo>
                        <a:pt x="11875" y="20444"/>
                      </a:lnTo>
                      <a:lnTo>
                        <a:pt x="9164" y="20259"/>
                      </a:lnTo>
                      <a:lnTo>
                        <a:pt x="7481" y="20120"/>
                      </a:lnTo>
                      <a:lnTo>
                        <a:pt x="8229" y="17761"/>
                      </a:lnTo>
                      <a:lnTo>
                        <a:pt x="5891" y="17484"/>
                      </a:lnTo>
                      <a:lnTo>
                        <a:pt x="3600" y="16882"/>
                      </a:lnTo>
                      <a:lnTo>
                        <a:pt x="4068" y="14107"/>
                      </a:lnTo>
                      <a:lnTo>
                        <a:pt x="1823" y="14570"/>
                      </a:lnTo>
                      <a:lnTo>
                        <a:pt x="608" y="10823"/>
                      </a:lnTo>
                      <a:lnTo>
                        <a:pt x="0" y="7770"/>
                      </a:lnTo>
                      <a:close/>
                    </a:path>
                  </a:pathLst>
                </a:custGeom>
                <a:solidFill>
                  <a:srgbClr val="A7E38F"/>
                </a:solidFill>
                <a:ln w="1905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 sz="7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63" name="Полилиния 56"/>
                <p:cNvSpPr/>
                <p:nvPr/>
              </p:nvSpPr>
              <p:spPr>
                <a:xfrm>
                  <a:off x="2170243" y="1095014"/>
                  <a:ext cx="801956" cy="9687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7147" y="0"/>
                      </a:moveTo>
                      <a:lnTo>
                        <a:pt x="19374" y="2234"/>
                      </a:lnTo>
                      <a:lnTo>
                        <a:pt x="20842" y="3959"/>
                      </a:lnTo>
                      <a:lnTo>
                        <a:pt x="19374" y="4312"/>
                      </a:lnTo>
                      <a:lnTo>
                        <a:pt x="18616" y="5527"/>
                      </a:lnTo>
                      <a:lnTo>
                        <a:pt x="18900" y="6429"/>
                      </a:lnTo>
                      <a:lnTo>
                        <a:pt x="17858" y="8742"/>
                      </a:lnTo>
                      <a:lnTo>
                        <a:pt x="19989" y="10232"/>
                      </a:lnTo>
                      <a:lnTo>
                        <a:pt x="21505" y="9487"/>
                      </a:lnTo>
                      <a:lnTo>
                        <a:pt x="21600" y="12152"/>
                      </a:lnTo>
                      <a:lnTo>
                        <a:pt x="20842" y="14191"/>
                      </a:lnTo>
                      <a:lnTo>
                        <a:pt x="17716" y="13524"/>
                      </a:lnTo>
                      <a:lnTo>
                        <a:pt x="14542" y="13838"/>
                      </a:lnTo>
                      <a:lnTo>
                        <a:pt x="15016" y="16661"/>
                      </a:lnTo>
                      <a:lnTo>
                        <a:pt x="16200" y="19797"/>
                      </a:lnTo>
                      <a:lnTo>
                        <a:pt x="15300" y="19366"/>
                      </a:lnTo>
                      <a:lnTo>
                        <a:pt x="9711" y="18699"/>
                      </a:lnTo>
                      <a:lnTo>
                        <a:pt x="8905" y="21600"/>
                      </a:lnTo>
                      <a:lnTo>
                        <a:pt x="5211" y="21600"/>
                      </a:lnTo>
                      <a:lnTo>
                        <a:pt x="3032" y="19797"/>
                      </a:lnTo>
                      <a:lnTo>
                        <a:pt x="2416" y="17249"/>
                      </a:lnTo>
                      <a:lnTo>
                        <a:pt x="805" y="15524"/>
                      </a:lnTo>
                      <a:lnTo>
                        <a:pt x="0" y="12505"/>
                      </a:lnTo>
                      <a:lnTo>
                        <a:pt x="1989" y="11525"/>
                      </a:lnTo>
                      <a:lnTo>
                        <a:pt x="3932" y="11643"/>
                      </a:lnTo>
                      <a:lnTo>
                        <a:pt x="4168" y="7997"/>
                      </a:lnTo>
                      <a:lnTo>
                        <a:pt x="5163" y="5959"/>
                      </a:lnTo>
                      <a:lnTo>
                        <a:pt x="7200" y="6076"/>
                      </a:lnTo>
                      <a:lnTo>
                        <a:pt x="9616" y="7409"/>
                      </a:lnTo>
                      <a:lnTo>
                        <a:pt x="13784" y="5645"/>
                      </a:lnTo>
                      <a:cubicBezTo>
                        <a:pt x="13800" y="4704"/>
                        <a:pt x="13816" y="3763"/>
                        <a:pt x="13832" y="2823"/>
                      </a:cubicBezTo>
                      <a:lnTo>
                        <a:pt x="14589" y="314"/>
                      </a:lnTo>
                      <a:lnTo>
                        <a:pt x="17147" y="0"/>
                      </a:lnTo>
                      <a:close/>
                    </a:path>
                  </a:pathLst>
                </a:custGeom>
                <a:solidFill>
                  <a:srgbClr val="F3AE03"/>
                </a:solidFill>
                <a:ln w="28575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 sz="7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64" name="Полилиния 57"/>
                <p:cNvSpPr/>
                <p:nvPr/>
              </p:nvSpPr>
              <p:spPr>
                <a:xfrm>
                  <a:off x="2712448" y="398573"/>
                  <a:ext cx="1060285" cy="11503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6044"/>
                      </a:moveTo>
                      <a:lnTo>
                        <a:pt x="2901" y="2576"/>
                      </a:lnTo>
                      <a:lnTo>
                        <a:pt x="3761" y="892"/>
                      </a:lnTo>
                      <a:lnTo>
                        <a:pt x="4621" y="0"/>
                      </a:lnTo>
                      <a:lnTo>
                        <a:pt x="10101" y="1684"/>
                      </a:lnTo>
                      <a:lnTo>
                        <a:pt x="14722" y="1420"/>
                      </a:lnTo>
                      <a:lnTo>
                        <a:pt x="17803" y="1750"/>
                      </a:lnTo>
                      <a:lnTo>
                        <a:pt x="18806" y="396"/>
                      </a:lnTo>
                      <a:lnTo>
                        <a:pt x="20167" y="2114"/>
                      </a:lnTo>
                      <a:lnTo>
                        <a:pt x="21600" y="4690"/>
                      </a:lnTo>
                      <a:lnTo>
                        <a:pt x="21099" y="10371"/>
                      </a:lnTo>
                      <a:lnTo>
                        <a:pt x="19594" y="10767"/>
                      </a:lnTo>
                      <a:cubicBezTo>
                        <a:pt x="19606" y="11912"/>
                        <a:pt x="19618" y="13057"/>
                        <a:pt x="19630" y="14202"/>
                      </a:cubicBezTo>
                      <a:lnTo>
                        <a:pt x="18125" y="16580"/>
                      </a:lnTo>
                      <a:lnTo>
                        <a:pt x="15869" y="16183"/>
                      </a:lnTo>
                      <a:lnTo>
                        <a:pt x="13863" y="15160"/>
                      </a:lnTo>
                      <a:lnTo>
                        <a:pt x="11212" y="14961"/>
                      </a:lnTo>
                      <a:lnTo>
                        <a:pt x="11964" y="15787"/>
                      </a:lnTo>
                      <a:lnTo>
                        <a:pt x="11427" y="20246"/>
                      </a:lnTo>
                      <a:lnTo>
                        <a:pt x="9493" y="20774"/>
                      </a:lnTo>
                      <a:lnTo>
                        <a:pt x="6699" y="19321"/>
                      </a:lnTo>
                      <a:lnTo>
                        <a:pt x="5588" y="19949"/>
                      </a:lnTo>
                      <a:lnTo>
                        <a:pt x="5696" y="20708"/>
                      </a:lnTo>
                      <a:lnTo>
                        <a:pt x="4084" y="21600"/>
                      </a:lnTo>
                      <a:lnTo>
                        <a:pt x="2472" y="20411"/>
                      </a:lnTo>
                      <a:lnTo>
                        <a:pt x="3224" y="18495"/>
                      </a:lnTo>
                      <a:lnTo>
                        <a:pt x="3081" y="17670"/>
                      </a:lnTo>
                      <a:lnTo>
                        <a:pt x="3618" y="16646"/>
                      </a:lnTo>
                      <a:lnTo>
                        <a:pt x="4728" y="16415"/>
                      </a:lnTo>
                      <a:lnTo>
                        <a:pt x="1899" y="13013"/>
                      </a:lnTo>
                      <a:lnTo>
                        <a:pt x="2042" y="10668"/>
                      </a:lnTo>
                      <a:lnTo>
                        <a:pt x="0" y="6044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28575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 sz="7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65" name="Полилиния 58"/>
                <p:cNvSpPr/>
                <p:nvPr/>
              </p:nvSpPr>
              <p:spPr>
                <a:xfrm>
                  <a:off x="1850881" y="646796"/>
                  <a:ext cx="965185" cy="9687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18" y="15289"/>
                      </a:moveTo>
                      <a:lnTo>
                        <a:pt x="0" y="13603"/>
                      </a:lnTo>
                      <a:lnTo>
                        <a:pt x="826" y="9330"/>
                      </a:lnTo>
                      <a:lnTo>
                        <a:pt x="2833" y="8820"/>
                      </a:lnTo>
                      <a:lnTo>
                        <a:pt x="1810" y="7527"/>
                      </a:lnTo>
                      <a:lnTo>
                        <a:pt x="1652" y="6272"/>
                      </a:lnTo>
                      <a:lnTo>
                        <a:pt x="4603" y="6743"/>
                      </a:lnTo>
                      <a:lnTo>
                        <a:pt x="4367" y="5684"/>
                      </a:lnTo>
                      <a:lnTo>
                        <a:pt x="6610" y="5135"/>
                      </a:lnTo>
                      <a:lnTo>
                        <a:pt x="7279" y="4312"/>
                      </a:lnTo>
                      <a:lnTo>
                        <a:pt x="11567" y="4155"/>
                      </a:lnTo>
                      <a:lnTo>
                        <a:pt x="11803" y="2744"/>
                      </a:lnTo>
                      <a:lnTo>
                        <a:pt x="13180" y="784"/>
                      </a:lnTo>
                      <a:lnTo>
                        <a:pt x="14951" y="0"/>
                      </a:lnTo>
                      <a:lnTo>
                        <a:pt x="17469" y="784"/>
                      </a:lnTo>
                      <a:lnTo>
                        <a:pt x="18138" y="2705"/>
                      </a:lnTo>
                      <a:lnTo>
                        <a:pt x="19239" y="1607"/>
                      </a:lnTo>
                      <a:lnTo>
                        <a:pt x="21600" y="7095"/>
                      </a:lnTo>
                      <a:lnTo>
                        <a:pt x="21285" y="9879"/>
                      </a:lnTo>
                      <a:lnTo>
                        <a:pt x="19357" y="10232"/>
                      </a:lnTo>
                      <a:lnTo>
                        <a:pt x="18570" y="12897"/>
                      </a:lnTo>
                      <a:lnTo>
                        <a:pt x="18413" y="15563"/>
                      </a:lnTo>
                      <a:lnTo>
                        <a:pt x="18531" y="15563"/>
                      </a:lnTo>
                      <a:lnTo>
                        <a:pt x="15108" y="17366"/>
                      </a:lnTo>
                      <a:lnTo>
                        <a:pt x="12984" y="15994"/>
                      </a:lnTo>
                      <a:lnTo>
                        <a:pt x="11607" y="15994"/>
                      </a:lnTo>
                      <a:lnTo>
                        <a:pt x="10544" y="18189"/>
                      </a:lnTo>
                      <a:lnTo>
                        <a:pt x="10387" y="21600"/>
                      </a:lnTo>
                      <a:lnTo>
                        <a:pt x="8656" y="21522"/>
                      </a:lnTo>
                      <a:lnTo>
                        <a:pt x="4879" y="20620"/>
                      </a:lnTo>
                      <a:lnTo>
                        <a:pt x="4210" y="16112"/>
                      </a:lnTo>
                      <a:lnTo>
                        <a:pt x="118" y="15289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28575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 sz="7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66" name="Овал 59"/>
                <p:cNvSpPr/>
                <p:nvPr/>
              </p:nvSpPr>
              <p:spPr>
                <a:xfrm>
                  <a:off x="2029724" y="1955990"/>
                  <a:ext cx="52517" cy="52483"/>
                </a:xfrm>
                <a:prstGeom prst="ellipse">
                  <a:avLst/>
                </a:pr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 sz="7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67" name="Овал 60"/>
                <p:cNvSpPr/>
                <p:nvPr/>
              </p:nvSpPr>
              <p:spPr>
                <a:xfrm>
                  <a:off x="2360441" y="1836844"/>
                  <a:ext cx="52519" cy="52483"/>
                </a:xfrm>
                <a:prstGeom prst="ellipse">
                  <a:avLst/>
                </a:pr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 sz="7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68" name="Овал 61"/>
                <p:cNvSpPr/>
                <p:nvPr/>
              </p:nvSpPr>
              <p:spPr>
                <a:xfrm>
                  <a:off x="1554229" y="1634011"/>
                  <a:ext cx="53937" cy="53901"/>
                </a:xfrm>
                <a:prstGeom prst="ellipse">
                  <a:avLst/>
                </a:pr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 sz="7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69" name="Овал 62"/>
                <p:cNvSpPr/>
                <p:nvPr/>
              </p:nvSpPr>
              <p:spPr>
                <a:xfrm>
                  <a:off x="1373967" y="2129037"/>
                  <a:ext cx="52517" cy="52483"/>
                </a:xfrm>
                <a:prstGeom prst="ellipse">
                  <a:avLst/>
                </a:pr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 sz="7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70" name="Овал 63"/>
                <p:cNvSpPr/>
                <p:nvPr/>
              </p:nvSpPr>
              <p:spPr>
                <a:xfrm>
                  <a:off x="1457710" y="2248183"/>
                  <a:ext cx="52519" cy="52483"/>
                </a:xfrm>
                <a:prstGeom prst="ellipse">
                  <a:avLst/>
                </a:pr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 sz="7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71" name="Овал 64"/>
                <p:cNvSpPr/>
                <p:nvPr/>
              </p:nvSpPr>
              <p:spPr>
                <a:xfrm>
                  <a:off x="1961594" y="2103505"/>
                  <a:ext cx="52517" cy="52483"/>
                </a:xfrm>
                <a:prstGeom prst="ellipse">
                  <a:avLst/>
                </a:pr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 sz="7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72" name="Овал 65"/>
                <p:cNvSpPr/>
                <p:nvPr/>
              </p:nvSpPr>
              <p:spPr>
                <a:xfrm>
                  <a:off x="1701844" y="2008472"/>
                  <a:ext cx="158973" cy="158863"/>
                </a:xfrm>
                <a:prstGeom prst="ellipse">
                  <a:avLst/>
                </a:prstGeom>
                <a:solidFill>
                  <a:srgbClr val="FF0000"/>
                </a:solidFill>
                <a:ln w="25400" cap="flat">
                  <a:solidFill>
                    <a:srgbClr val="FFFF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 sz="7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73" name="Овал 66"/>
                <p:cNvSpPr/>
                <p:nvPr/>
              </p:nvSpPr>
              <p:spPr>
                <a:xfrm>
                  <a:off x="2517993" y="2236836"/>
                  <a:ext cx="53937" cy="53901"/>
                </a:xfrm>
                <a:prstGeom prst="ellipse">
                  <a:avLst/>
                </a:pr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 sz="7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74" name="Овал 67"/>
                <p:cNvSpPr/>
                <p:nvPr/>
              </p:nvSpPr>
              <p:spPr>
                <a:xfrm>
                  <a:off x="2750772" y="2277970"/>
                  <a:ext cx="52517" cy="52481"/>
                </a:xfrm>
                <a:prstGeom prst="ellipse">
                  <a:avLst/>
                </a:pr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 sz="7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75" name="Овал 68"/>
                <p:cNvSpPr/>
                <p:nvPr/>
              </p:nvSpPr>
              <p:spPr>
                <a:xfrm>
                  <a:off x="1900559" y="2567326"/>
                  <a:ext cx="53937" cy="53901"/>
                </a:xfrm>
                <a:prstGeom prst="ellipse">
                  <a:avLst/>
                </a:pr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 sz="7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76" name="Овал 69"/>
                <p:cNvSpPr/>
                <p:nvPr/>
              </p:nvSpPr>
              <p:spPr>
                <a:xfrm>
                  <a:off x="1464807" y="2669452"/>
                  <a:ext cx="52517" cy="52481"/>
                </a:xfrm>
                <a:prstGeom prst="ellipse">
                  <a:avLst/>
                </a:pr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 sz="7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77" name="Овал 70"/>
                <p:cNvSpPr/>
                <p:nvPr/>
              </p:nvSpPr>
              <p:spPr>
                <a:xfrm>
                  <a:off x="1955916" y="2831151"/>
                  <a:ext cx="52517" cy="52481"/>
                </a:xfrm>
                <a:prstGeom prst="ellipse">
                  <a:avLst/>
                </a:pr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 sz="7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78" name="Овал 71"/>
                <p:cNvSpPr/>
                <p:nvPr/>
              </p:nvSpPr>
              <p:spPr>
                <a:xfrm>
                  <a:off x="2330634" y="2833988"/>
                  <a:ext cx="52517" cy="52481"/>
                </a:xfrm>
                <a:prstGeom prst="ellipse">
                  <a:avLst/>
                </a:pr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 sz="7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79" name="Овал 72"/>
                <p:cNvSpPr/>
                <p:nvPr/>
              </p:nvSpPr>
              <p:spPr>
                <a:xfrm>
                  <a:off x="2737997" y="2896398"/>
                  <a:ext cx="52519" cy="52481"/>
                </a:xfrm>
                <a:prstGeom prst="ellipse">
                  <a:avLst/>
                </a:pr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 sz="7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80" name="Овал 73"/>
                <p:cNvSpPr/>
                <p:nvPr/>
              </p:nvSpPr>
              <p:spPr>
                <a:xfrm>
                  <a:off x="2200050" y="3168733"/>
                  <a:ext cx="52517" cy="52481"/>
                </a:xfrm>
                <a:prstGeom prst="ellipse">
                  <a:avLst/>
                </a:pr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 sz="7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81" name="Овал 74"/>
                <p:cNvSpPr/>
                <p:nvPr/>
              </p:nvSpPr>
              <p:spPr>
                <a:xfrm>
                  <a:off x="1907656" y="3124762"/>
                  <a:ext cx="53937" cy="52483"/>
                </a:xfrm>
                <a:prstGeom prst="ellipse">
                  <a:avLst/>
                </a:pr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 sz="7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82" name="Овал 75"/>
                <p:cNvSpPr/>
                <p:nvPr/>
              </p:nvSpPr>
              <p:spPr>
                <a:xfrm>
                  <a:off x="1677716" y="3260929"/>
                  <a:ext cx="52517" cy="52483"/>
                </a:xfrm>
                <a:prstGeom prst="ellipse">
                  <a:avLst/>
                </a:pr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 sz="7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83" name="Овал 76"/>
                <p:cNvSpPr/>
                <p:nvPr/>
              </p:nvSpPr>
              <p:spPr>
                <a:xfrm>
                  <a:off x="1376805" y="3107741"/>
                  <a:ext cx="52517" cy="52483"/>
                </a:xfrm>
                <a:prstGeom prst="ellipse">
                  <a:avLst/>
                </a:pr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 sz="7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84" name="Овал 77"/>
                <p:cNvSpPr/>
                <p:nvPr/>
              </p:nvSpPr>
              <p:spPr>
                <a:xfrm>
                  <a:off x="1926108" y="3526173"/>
                  <a:ext cx="52519" cy="52481"/>
                </a:xfrm>
                <a:prstGeom prst="ellipse">
                  <a:avLst/>
                </a:pr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 sz="7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85" name="Овал 78"/>
                <p:cNvSpPr/>
                <p:nvPr/>
              </p:nvSpPr>
              <p:spPr>
                <a:xfrm>
                  <a:off x="2525089" y="3702056"/>
                  <a:ext cx="53937" cy="52481"/>
                </a:xfrm>
                <a:prstGeom prst="ellipse">
                  <a:avLst/>
                </a:pr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 sz="7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86" name="Овал 79"/>
                <p:cNvSpPr/>
                <p:nvPr/>
              </p:nvSpPr>
              <p:spPr>
                <a:xfrm>
                  <a:off x="2347666" y="4153111"/>
                  <a:ext cx="52517" cy="52481"/>
                </a:xfrm>
                <a:prstGeom prst="ellipse">
                  <a:avLst/>
                </a:pr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 sz="7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87" name="Овал 80"/>
                <p:cNvSpPr/>
                <p:nvPr/>
              </p:nvSpPr>
              <p:spPr>
                <a:xfrm>
                  <a:off x="2598898" y="4487857"/>
                  <a:ext cx="53937" cy="52481"/>
                </a:xfrm>
                <a:prstGeom prst="ellipse">
                  <a:avLst/>
                </a:pr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 sz="7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88" name="Овал 81"/>
                <p:cNvSpPr/>
                <p:nvPr/>
              </p:nvSpPr>
              <p:spPr>
                <a:xfrm>
                  <a:off x="1161058" y="3197101"/>
                  <a:ext cx="52517" cy="52481"/>
                </a:xfrm>
                <a:prstGeom prst="ellipse">
                  <a:avLst/>
                </a:pr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 sz="7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89" name="Овал 82"/>
                <p:cNvSpPr/>
                <p:nvPr/>
              </p:nvSpPr>
              <p:spPr>
                <a:xfrm>
                  <a:off x="792018" y="3358801"/>
                  <a:ext cx="52517" cy="52481"/>
                </a:xfrm>
                <a:prstGeom prst="ellipse">
                  <a:avLst/>
                </a:pr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 sz="7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90" name="Овал 83"/>
                <p:cNvSpPr/>
                <p:nvPr/>
              </p:nvSpPr>
              <p:spPr>
                <a:xfrm>
                  <a:off x="848793" y="3052423"/>
                  <a:ext cx="52517" cy="52481"/>
                </a:xfrm>
                <a:prstGeom prst="ellipse">
                  <a:avLst/>
                </a:pr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 sz="7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91" name="Овал 84"/>
                <p:cNvSpPr/>
                <p:nvPr/>
              </p:nvSpPr>
              <p:spPr>
                <a:xfrm>
                  <a:off x="1048927" y="2970156"/>
                  <a:ext cx="52519" cy="52481"/>
                </a:xfrm>
                <a:prstGeom prst="ellipse">
                  <a:avLst/>
                </a:pr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 sz="7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92" name="Овал 85"/>
                <p:cNvSpPr/>
                <p:nvPr/>
              </p:nvSpPr>
              <p:spPr>
                <a:xfrm>
                  <a:off x="435751" y="3357381"/>
                  <a:ext cx="52519" cy="52483"/>
                </a:xfrm>
                <a:prstGeom prst="ellipse">
                  <a:avLst/>
                </a:pr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 sz="7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93" name="Овал 86"/>
                <p:cNvSpPr/>
                <p:nvPr/>
              </p:nvSpPr>
              <p:spPr>
                <a:xfrm>
                  <a:off x="455622" y="3720495"/>
                  <a:ext cx="52519" cy="52483"/>
                </a:xfrm>
                <a:prstGeom prst="ellipse">
                  <a:avLst/>
                </a:pr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 sz="7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94" name="Овал 87"/>
                <p:cNvSpPr/>
                <p:nvPr/>
              </p:nvSpPr>
              <p:spPr>
                <a:xfrm>
                  <a:off x="1085830" y="2346054"/>
                  <a:ext cx="52519" cy="52481"/>
                </a:xfrm>
                <a:prstGeom prst="ellipse">
                  <a:avLst/>
                </a:pr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 sz="7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95" name="Овал 88"/>
                <p:cNvSpPr/>
                <p:nvPr/>
              </p:nvSpPr>
              <p:spPr>
                <a:xfrm>
                  <a:off x="638724" y="2371586"/>
                  <a:ext cx="52517" cy="52481"/>
                </a:xfrm>
                <a:prstGeom prst="ellipse">
                  <a:avLst/>
                </a:pr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 sz="7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96" name="Овал 89"/>
                <p:cNvSpPr/>
                <p:nvPr/>
              </p:nvSpPr>
              <p:spPr>
                <a:xfrm>
                  <a:off x="414461" y="2324777"/>
                  <a:ext cx="53937" cy="53901"/>
                </a:xfrm>
                <a:prstGeom prst="ellipse">
                  <a:avLst/>
                </a:pr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 sz="7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97" name="Овал 90"/>
                <p:cNvSpPr/>
                <p:nvPr/>
              </p:nvSpPr>
              <p:spPr>
                <a:xfrm>
                  <a:off x="897052" y="1889325"/>
                  <a:ext cx="52517" cy="52481"/>
                </a:xfrm>
                <a:prstGeom prst="ellipse">
                  <a:avLst/>
                </a:pr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 sz="7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98" name="Овал 91"/>
                <p:cNvSpPr/>
                <p:nvPr/>
              </p:nvSpPr>
              <p:spPr>
                <a:xfrm>
                  <a:off x="1403773" y="1265224"/>
                  <a:ext cx="52519" cy="52481"/>
                </a:xfrm>
                <a:prstGeom prst="ellipse">
                  <a:avLst/>
                </a:pr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 sz="7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99" name="Овал 92"/>
                <p:cNvSpPr/>
                <p:nvPr/>
              </p:nvSpPr>
              <p:spPr>
                <a:xfrm>
                  <a:off x="1068798" y="795729"/>
                  <a:ext cx="53937" cy="53901"/>
                </a:xfrm>
                <a:prstGeom prst="ellipse">
                  <a:avLst/>
                </a:pr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 sz="7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700" name="Овал 93"/>
                <p:cNvSpPr/>
                <p:nvPr/>
              </p:nvSpPr>
              <p:spPr>
                <a:xfrm>
                  <a:off x="491108" y="344673"/>
                  <a:ext cx="52517" cy="52483"/>
                </a:xfrm>
                <a:prstGeom prst="ellipse">
                  <a:avLst/>
                </a:pr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 sz="7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701" name="Овал 94"/>
                <p:cNvSpPr/>
                <p:nvPr/>
              </p:nvSpPr>
              <p:spPr>
                <a:xfrm>
                  <a:off x="559238" y="0"/>
                  <a:ext cx="52517" cy="52481"/>
                </a:xfrm>
                <a:prstGeom prst="ellipse">
                  <a:avLst/>
                </a:pr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 sz="7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702" name="Овал 95"/>
                <p:cNvSpPr/>
                <p:nvPr/>
              </p:nvSpPr>
              <p:spPr>
                <a:xfrm>
                  <a:off x="2315020" y="1295010"/>
                  <a:ext cx="52519" cy="52483"/>
                </a:xfrm>
                <a:prstGeom prst="ellipse">
                  <a:avLst/>
                </a:pr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 sz="7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703" name="Овал 96"/>
                <p:cNvSpPr/>
                <p:nvPr/>
              </p:nvSpPr>
              <p:spPr>
                <a:xfrm>
                  <a:off x="2356183" y="1832588"/>
                  <a:ext cx="53937" cy="53901"/>
                </a:xfrm>
                <a:prstGeom prst="ellipse">
                  <a:avLst/>
                </a:pr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 sz="7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704" name="Овал 97"/>
                <p:cNvSpPr/>
                <p:nvPr/>
              </p:nvSpPr>
              <p:spPr>
                <a:xfrm>
                  <a:off x="3074393" y="1295010"/>
                  <a:ext cx="52517" cy="52483"/>
                </a:xfrm>
                <a:prstGeom prst="ellipse">
                  <a:avLst/>
                </a:pr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 sz="7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705" name="Овал 98"/>
                <p:cNvSpPr/>
                <p:nvPr/>
              </p:nvSpPr>
              <p:spPr>
                <a:xfrm>
                  <a:off x="3053102" y="1963083"/>
                  <a:ext cx="52519" cy="52481"/>
                </a:xfrm>
                <a:prstGeom prst="ellipse">
                  <a:avLst/>
                </a:pr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 sz="7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706" name="Овал 99"/>
                <p:cNvSpPr/>
                <p:nvPr/>
              </p:nvSpPr>
              <p:spPr>
                <a:xfrm>
                  <a:off x="3612340" y="1720533"/>
                  <a:ext cx="52519" cy="52483"/>
                </a:xfrm>
                <a:prstGeom prst="ellipse">
                  <a:avLst/>
                </a:pr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 sz="7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707" name="TextBox 100"/>
                <p:cNvSpPr/>
                <p:nvPr/>
              </p:nvSpPr>
              <p:spPr>
                <a:xfrm>
                  <a:off x="541699" y="5317"/>
                  <a:ext cx="345578" cy="18926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>
                    <a:defRPr sz="700" b="1"/>
                  </a:lvl1pPr>
                </a:lstStyle>
                <a:p>
                  <a:r>
                    <a:t>ЛУЗА</a:t>
                  </a:r>
                </a:p>
              </p:txBody>
            </p:sp>
            <p:sp>
              <p:nvSpPr>
                <p:cNvPr id="708" name="TextBox 101"/>
                <p:cNvSpPr/>
                <p:nvPr/>
              </p:nvSpPr>
              <p:spPr>
                <a:xfrm>
                  <a:off x="330642" y="374412"/>
                  <a:ext cx="828797" cy="189264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>
                    <a:defRPr sz="700" b="1"/>
                  </a:lvl1pPr>
                </a:lstStyle>
                <a:p>
                  <a:r>
                    <a:t>ПОДОСИНОВЕЦ</a:t>
                  </a:r>
                </a:p>
              </p:txBody>
            </p:sp>
            <p:sp>
              <p:nvSpPr>
                <p:cNvPr id="709" name="TextBox 102"/>
                <p:cNvSpPr/>
                <p:nvPr/>
              </p:nvSpPr>
              <p:spPr>
                <a:xfrm>
                  <a:off x="699993" y="848964"/>
                  <a:ext cx="568392" cy="18926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>
                    <a:defRPr sz="700" b="1"/>
                  </a:lvl1pPr>
                </a:lstStyle>
                <a:p>
                  <a:r>
                    <a:t>ОПАРИНО</a:t>
                  </a:r>
                </a:p>
              </p:txBody>
            </p:sp>
            <p:sp>
              <p:nvSpPr>
                <p:cNvPr id="710" name="TextBox 103"/>
                <p:cNvSpPr/>
                <p:nvPr/>
              </p:nvSpPr>
              <p:spPr>
                <a:xfrm>
                  <a:off x="1097481" y="1144243"/>
                  <a:ext cx="527197" cy="18926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>
                    <a:defRPr sz="700" b="1"/>
                  </a:lvl1pPr>
                </a:lstStyle>
                <a:p>
                  <a:r>
                    <a:t>МУРАШИ</a:t>
                  </a:r>
                </a:p>
              </p:txBody>
            </p:sp>
            <p:sp>
              <p:nvSpPr>
                <p:cNvPr id="711" name="TextBox 104"/>
                <p:cNvSpPr/>
                <p:nvPr/>
              </p:nvSpPr>
              <p:spPr>
                <a:xfrm>
                  <a:off x="2230158" y="1165332"/>
                  <a:ext cx="545038" cy="18926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>
                    <a:defRPr sz="700" b="1"/>
                  </a:lvl1pPr>
                </a:lstStyle>
                <a:p>
                  <a:r>
                    <a:t>НАГОРСК</a:t>
                  </a:r>
                </a:p>
              </p:txBody>
            </p:sp>
            <p:sp>
              <p:nvSpPr>
                <p:cNvPr id="712" name="TextBox 105"/>
                <p:cNvSpPr/>
                <p:nvPr/>
              </p:nvSpPr>
              <p:spPr>
                <a:xfrm>
                  <a:off x="2968859" y="1165332"/>
                  <a:ext cx="357341" cy="18926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>
                    <a:defRPr sz="700" b="1"/>
                  </a:lvl1pPr>
                </a:lstStyle>
                <a:p>
                  <a:r>
                    <a:t>КИРС</a:t>
                  </a:r>
                </a:p>
              </p:txBody>
            </p:sp>
            <p:sp>
              <p:nvSpPr>
                <p:cNvPr id="713" name="TextBox 106"/>
                <p:cNvSpPr/>
                <p:nvPr/>
              </p:nvSpPr>
              <p:spPr>
                <a:xfrm>
                  <a:off x="3373388" y="1608249"/>
                  <a:ext cx="737337" cy="18926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>
                    <a:defRPr sz="700" b="1"/>
                  </a:lvl1pPr>
                </a:lstStyle>
                <a:p>
                  <a:r>
                    <a:t>АФАНАСЬЕВО</a:t>
                  </a:r>
                </a:p>
              </p:txBody>
            </p:sp>
            <p:sp>
              <p:nvSpPr>
                <p:cNvPr id="714" name="TextBox 107"/>
                <p:cNvSpPr/>
                <p:nvPr/>
              </p:nvSpPr>
              <p:spPr>
                <a:xfrm>
                  <a:off x="2863330" y="1977324"/>
                  <a:ext cx="717847" cy="189264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>
                    <a:defRPr sz="700" b="1"/>
                  </a:lvl1pPr>
                </a:lstStyle>
                <a:p>
                  <a:r>
                    <a:t>ОМУТНИНСК</a:t>
                  </a:r>
                </a:p>
              </p:txBody>
            </p:sp>
            <p:sp>
              <p:nvSpPr>
                <p:cNvPr id="715" name="TextBox 108"/>
                <p:cNvSpPr/>
                <p:nvPr/>
              </p:nvSpPr>
              <p:spPr>
                <a:xfrm>
                  <a:off x="1463313" y="1499278"/>
                  <a:ext cx="376788" cy="189264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>
                    <a:defRPr sz="700" b="1"/>
                  </a:lvl1pPr>
                </a:lstStyle>
                <a:p>
                  <a:r>
                    <a:t>ЮРЬЯ</a:t>
                  </a:r>
                </a:p>
              </p:txBody>
            </p:sp>
            <p:sp>
              <p:nvSpPr>
                <p:cNvPr id="716" name="TextBox 109"/>
                <p:cNvSpPr/>
                <p:nvPr/>
              </p:nvSpPr>
              <p:spPr>
                <a:xfrm>
                  <a:off x="2230158" y="1639884"/>
                  <a:ext cx="965446" cy="189264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>
                    <a:defRPr sz="700" b="1"/>
                  </a:lvl1pPr>
                </a:lstStyle>
                <a:p>
                  <a:r>
                    <a:t>БЕЛАЯ ХОЛУНИЦА</a:t>
                  </a:r>
                </a:p>
              </p:txBody>
            </p:sp>
            <p:sp>
              <p:nvSpPr>
                <p:cNvPr id="717" name="TextBox 110"/>
                <p:cNvSpPr/>
                <p:nvPr/>
              </p:nvSpPr>
              <p:spPr>
                <a:xfrm>
                  <a:off x="1755278" y="1850796"/>
                  <a:ext cx="750316" cy="189264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>
                    <a:defRPr sz="700" b="1"/>
                  </a:lvl1pPr>
                </a:lstStyle>
                <a:p>
                  <a:r>
                    <a:t>СЛОБОДСКОЙ</a:t>
                  </a:r>
                </a:p>
              </p:txBody>
            </p:sp>
            <p:sp>
              <p:nvSpPr>
                <p:cNvPr id="718" name="TextBox 111"/>
                <p:cNvSpPr/>
                <p:nvPr/>
              </p:nvSpPr>
              <p:spPr>
                <a:xfrm>
                  <a:off x="699993" y="1745340"/>
                  <a:ext cx="676478" cy="189264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>
                    <a:defRPr sz="700" b="1"/>
                  </a:lvl1pPr>
                </a:lstStyle>
                <a:p>
                  <a:r>
                    <a:t>ДАРОВСКОЙ</a:t>
                  </a:r>
                </a:p>
              </p:txBody>
            </p:sp>
            <p:sp>
              <p:nvSpPr>
                <p:cNvPr id="719" name="TextBox 112"/>
                <p:cNvSpPr/>
                <p:nvPr/>
              </p:nvSpPr>
              <p:spPr>
                <a:xfrm>
                  <a:off x="1122107" y="2008981"/>
                  <a:ext cx="408953" cy="189264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>
                    <a:defRPr sz="700" b="1"/>
                  </a:lvl1pPr>
                </a:lstStyle>
                <a:p>
                  <a:r>
                    <a:t>ОРЛОВ</a:t>
                  </a:r>
                </a:p>
              </p:txBody>
            </p:sp>
            <p:sp>
              <p:nvSpPr>
                <p:cNvPr id="720" name="TextBox 113"/>
                <p:cNvSpPr/>
                <p:nvPr/>
              </p:nvSpPr>
              <p:spPr>
                <a:xfrm>
                  <a:off x="825583" y="2180675"/>
                  <a:ext cx="681513" cy="18926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>
                    <a:defRPr sz="700" b="1"/>
                  </a:lvl1pPr>
                </a:lstStyle>
                <a:p>
                  <a:r>
                    <a:t>КОТЕЛЬНИЧ</a:t>
                  </a:r>
                </a:p>
              </p:txBody>
            </p:sp>
            <p:sp>
              <p:nvSpPr>
                <p:cNvPr id="721" name="TextBox 114"/>
                <p:cNvSpPr/>
                <p:nvPr/>
              </p:nvSpPr>
              <p:spPr>
                <a:xfrm>
                  <a:off x="492417" y="2368102"/>
                  <a:ext cx="416376" cy="189264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>
                    <a:defRPr sz="700" b="1"/>
                  </a:lvl1pPr>
                </a:lstStyle>
                <a:p>
                  <a:r>
                    <a:t>СВЕЧА</a:t>
                  </a:r>
                </a:p>
              </p:txBody>
            </p:sp>
            <p:sp>
              <p:nvSpPr>
                <p:cNvPr id="722" name="TextBox 115"/>
                <p:cNvSpPr/>
                <p:nvPr/>
              </p:nvSpPr>
              <p:spPr>
                <a:xfrm>
                  <a:off x="129767" y="2133121"/>
                  <a:ext cx="661459" cy="18926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>
                    <a:defRPr sz="700" b="1"/>
                  </a:lvl1pPr>
                </a:lstStyle>
                <a:p>
                  <a:r>
                    <a:t>ШАБАЛИНО</a:t>
                  </a:r>
                </a:p>
              </p:txBody>
            </p:sp>
            <p:sp>
              <p:nvSpPr>
                <p:cNvPr id="723" name="TextBox 116"/>
                <p:cNvSpPr/>
                <p:nvPr/>
              </p:nvSpPr>
              <p:spPr>
                <a:xfrm>
                  <a:off x="1333165" y="2325347"/>
                  <a:ext cx="431135" cy="18926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>
                    <a:defRPr sz="700" b="1"/>
                  </a:lvl1pPr>
                </a:lstStyle>
                <a:p>
                  <a:r>
                    <a:t>ОРИЧИ</a:t>
                  </a:r>
                </a:p>
              </p:txBody>
            </p:sp>
            <p:sp>
              <p:nvSpPr>
                <p:cNvPr id="724" name="TextBox 117"/>
                <p:cNvSpPr/>
                <p:nvPr/>
              </p:nvSpPr>
              <p:spPr>
                <a:xfrm>
                  <a:off x="1492637" y="2114983"/>
                  <a:ext cx="549834" cy="18926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t">
                  <a:spAutoFit/>
                </a:bodyPr>
                <a:lstStyle>
                  <a:lvl1pPr>
                    <a:defRPr sz="700" b="1"/>
                  </a:lvl1pPr>
                </a:lstStyle>
                <a:p>
                  <a:r>
                    <a:t>КИРОВ</a:t>
                  </a:r>
                </a:p>
              </p:txBody>
            </p:sp>
            <p:sp>
              <p:nvSpPr>
                <p:cNvPr id="725" name="TextBox 118"/>
                <p:cNvSpPr/>
                <p:nvPr/>
              </p:nvSpPr>
              <p:spPr>
                <a:xfrm>
                  <a:off x="1913570" y="2167164"/>
                  <a:ext cx="543432" cy="290864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/>
                <a:p>
                  <a:pPr>
                    <a:defRPr sz="700" b="1"/>
                  </a:pPr>
                  <a:r>
                    <a:t>КИРОВО-</a:t>
                  </a:r>
                  <a:endParaRPr>
                    <a:latin typeface="Arial"/>
                    <a:ea typeface="Arial"/>
                    <a:cs typeface="Arial"/>
                    <a:sym typeface="Arial"/>
                  </a:endParaRPr>
                </a:p>
                <a:p>
                  <a:pPr>
                    <a:defRPr sz="700" b="1"/>
                  </a:pPr>
                  <a:r>
                    <a:t>ЧЕПЕЦК</a:t>
                  </a:r>
                </a:p>
              </p:txBody>
            </p:sp>
            <p:sp>
              <p:nvSpPr>
                <p:cNvPr id="726" name="TextBox 119"/>
                <p:cNvSpPr/>
                <p:nvPr/>
              </p:nvSpPr>
              <p:spPr>
                <a:xfrm>
                  <a:off x="2388451" y="2114436"/>
                  <a:ext cx="461347" cy="18926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>
                    <a:defRPr sz="700" b="1"/>
                  </a:lvl1pPr>
                </a:lstStyle>
                <a:p>
                  <a:r>
                    <a:t>ЗУЕВКА</a:t>
                  </a:r>
                </a:p>
              </p:txBody>
            </p:sp>
            <p:sp>
              <p:nvSpPr>
                <p:cNvPr id="727" name="TextBox 120"/>
                <p:cNvSpPr/>
                <p:nvPr/>
              </p:nvSpPr>
              <p:spPr>
                <a:xfrm>
                  <a:off x="2652272" y="2305052"/>
                  <a:ext cx="567394" cy="18926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>
                    <a:defRPr sz="700" b="1"/>
                  </a:lvl1pPr>
                </a:lstStyle>
                <a:p>
                  <a:r>
                    <a:t>ФАЛЕНКИ</a:t>
                  </a:r>
                </a:p>
              </p:txBody>
            </p:sp>
            <p:sp>
              <p:nvSpPr>
                <p:cNvPr id="728" name="TextBox 121"/>
                <p:cNvSpPr/>
                <p:nvPr/>
              </p:nvSpPr>
              <p:spPr>
                <a:xfrm>
                  <a:off x="1755278" y="2430803"/>
                  <a:ext cx="531712" cy="18926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>
                    <a:defRPr sz="700" b="1"/>
                  </a:lvl1pPr>
                </a:lstStyle>
                <a:p>
                  <a:r>
                    <a:t>КУМЕНЫ</a:t>
                  </a:r>
                </a:p>
              </p:txBody>
            </p:sp>
            <p:sp>
              <p:nvSpPr>
                <p:cNvPr id="729" name="TextBox 122"/>
                <p:cNvSpPr/>
                <p:nvPr/>
              </p:nvSpPr>
              <p:spPr>
                <a:xfrm>
                  <a:off x="2652272" y="2958084"/>
                  <a:ext cx="307682" cy="18926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>
                    <a:defRPr sz="700" b="1"/>
                  </a:lvl1pPr>
                </a:lstStyle>
                <a:p>
                  <a:r>
                    <a:t>УНИ</a:t>
                  </a:r>
                </a:p>
              </p:txBody>
            </p:sp>
            <p:sp>
              <p:nvSpPr>
                <p:cNvPr id="730" name="TextBox 123"/>
                <p:cNvSpPr/>
                <p:nvPr/>
              </p:nvSpPr>
              <p:spPr>
                <a:xfrm>
                  <a:off x="1837372" y="2705807"/>
                  <a:ext cx="365762" cy="189264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>
                    <a:defRPr sz="700" b="1"/>
                  </a:lvl1pPr>
                </a:lstStyle>
                <a:p>
                  <a:r>
                    <a:t>СУНА</a:t>
                  </a:r>
                </a:p>
              </p:txBody>
            </p:sp>
            <p:sp>
              <p:nvSpPr>
                <p:cNvPr id="731" name="TextBox 124"/>
                <p:cNvSpPr/>
                <p:nvPr/>
              </p:nvSpPr>
              <p:spPr>
                <a:xfrm>
                  <a:off x="2177395" y="2747171"/>
                  <a:ext cx="789513" cy="18926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>
                    <a:defRPr sz="700" b="1"/>
                  </a:lvl1pPr>
                </a:lstStyle>
                <a:p>
                  <a:r>
                    <a:t>БОГОРОДСКОЕ</a:t>
                  </a:r>
                </a:p>
              </p:txBody>
            </p:sp>
            <p:sp>
              <p:nvSpPr>
                <p:cNvPr id="732" name="TextBox 125"/>
                <p:cNvSpPr/>
                <p:nvPr/>
              </p:nvSpPr>
              <p:spPr>
                <a:xfrm>
                  <a:off x="2025449" y="3163212"/>
                  <a:ext cx="380695" cy="18926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>
                    <a:defRPr sz="700" b="1"/>
                  </a:lvl1pPr>
                </a:lstStyle>
                <a:p>
                  <a:r>
                    <a:t>НЕМА</a:t>
                  </a:r>
                </a:p>
              </p:txBody>
            </p:sp>
            <p:sp>
              <p:nvSpPr>
                <p:cNvPr id="733" name="TextBox 126"/>
                <p:cNvSpPr/>
                <p:nvPr/>
              </p:nvSpPr>
              <p:spPr>
                <a:xfrm>
                  <a:off x="2335686" y="3749003"/>
                  <a:ext cx="609196" cy="189264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>
                    <a:defRPr sz="700" b="1"/>
                  </a:lvl1pPr>
                </a:lstStyle>
                <a:p>
                  <a:r>
                    <a:t>КИЛЬМЕЗЬ</a:t>
                  </a:r>
                </a:p>
              </p:txBody>
            </p:sp>
            <p:sp>
              <p:nvSpPr>
                <p:cNvPr id="734" name="TextBox 127"/>
                <p:cNvSpPr/>
                <p:nvPr/>
              </p:nvSpPr>
              <p:spPr>
                <a:xfrm>
                  <a:off x="1966337" y="3538091"/>
                  <a:ext cx="456355" cy="189264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>
                    <a:defRPr sz="700" b="1"/>
                  </a:lvl1pPr>
                </a:lstStyle>
                <a:p>
                  <a:r>
                    <a:t>УРЖУМ</a:t>
                  </a:r>
                </a:p>
              </p:txBody>
            </p:sp>
            <p:sp>
              <p:nvSpPr>
                <p:cNvPr id="735" name="TextBox 128"/>
                <p:cNvSpPr/>
                <p:nvPr/>
              </p:nvSpPr>
              <p:spPr>
                <a:xfrm>
                  <a:off x="2124628" y="4170827"/>
                  <a:ext cx="577595" cy="189264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>
                    <a:defRPr sz="700" b="1"/>
                  </a:lvl1pPr>
                </a:lstStyle>
                <a:p>
                  <a:r>
                    <a:t>МАЛМЫЖ</a:t>
                  </a:r>
                </a:p>
              </p:txBody>
            </p:sp>
            <p:sp>
              <p:nvSpPr>
                <p:cNvPr id="736" name="TextBox 129"/>
                <p:cNvSpPr/>
                <p:nvPr/>
              </p:nvSpPr>
              <p:spPr>
                <a:xfrm>
                  <a:off x="1544221" y="3327179"/>
                  <a:ext cx="555673" cy="189264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>
                    <a:defRPr sz="700" b="1"/>
                  </a:lvl1pPr>
                </a:lstStyle>
                <a:p>
                  <a:r>
                    <a:t>ЛЕБЯЖЬЕ</a:t>
                  </a:r>
                </a:p>
              </p:txBody>
            </p:sp>
            <p:sp>
              <p:nvSpPr>
                <p:cNvPr id="737" name="TextBox 130"/>
                <p:cNvSpPr/>
                <p:nvPr/>
              </p:nvSpPr>
              <p:spPr>
                <a:xfrm>
                  <a:off x="1698233" y="2957852"/>
                  <a:ext cx="571214" cy="189264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>
                    <a:defRPr sz="700" b="1"/>
                  </a:lvl1pPr>
                </a:lstStyle>
                <a:p>
                  <a:r>
                    <a:t>НОЛИНСК</a:t>
                  </a:r>
                </a:p>
              </p:txBody>
            </p:sp>
            <p:sp>
              <p:nvSpPr>
                <p:cNvPr id="738" name="TextBox 131"/>
                <p:cNvSpPr/>
                <p:nvPr/>
              </p:nvSpPr>
              <p:spPr>
                <a:xfrm>
                  <a:off x="1157786" y="2964435"/>
                  <a:ext cx="544039" cy="189264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>
                    <a:defRPr sz="700" b="1"/>
                  </a:lvl1pPr>
                </a:lstStyle>
                <a:p>
                  <a:r>
                    <a:t>СОВЕТСК</a:t>
                  </a:r>
                </a:p>
              </p:txBody>
            </p:sp>
            <p:sp>
              <p:nvSpPr>
                <p:cNvPr id="739" name="TextBox 132"/>
                <p:cNvSpPr/>
                <p:nvPr/>
              </p:nvSpPr>
              <p:spPr>
                <a:xfrm>
                  <a:off x="949744" y="3221723"/>
                  <a:ext cx="592353" cy="18926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>
                    <a:defRPr sz="700" b="1"/>
                  </a:lvl1pPr>
                </a:lstStyle>
                <a:p>
                  <a:r>
                    <a:t>ПИЖАНКА</a:t>
                  </a:r>
                </a:p>
              </p:txBody>
            </p:sp>
            <p:sp>
              <p:nvSpPr>
                <p:cNvPr id="740" name="TextBox 133"/>
                <p:cNvSpPr/>
                <p:nvPr/>
              </p:nvSpPr>
              <p:spPr>
                <a:xfrm>
                  <a:off x="911049" y="2852628"/>
                  <a:ext cx="432351" cy="18926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>
                    <a:defRPr sz="700" b="1"/>
                  </a:lvl1pPr>
                </a:lstStyle>
                <a:p>
                  <a:r>
                    <a:t>АРБАЖ</a:t>
                  </a:r>
                </a:p>
              </p:txBody>
            </p:sp>
            <p:sp>
              <p:nvSpPr>
                <p:cNvPr id="741" name="TextBox 134"/>
                <p:cNvSpPr/>
                <p:nvPr/>
              </p:nvSpPr>
              <p:spPr>
                <a:xfrm>
                  <a:off x="699993" y="3063538"/>
                  <a:ext cx="380781" cy="18926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>
                    <a:defRPr sz="700" b="1"/>
                  </a:lvl1pPr>
                </a:lstStyle>
                <a:p>
                  <a:r>
                    <a:t>ТУЖА</a:t>
                  </a:r>
                </a:p>
              </p:txBody>
            </p:sp>
            <p:sp>
              <p:nvSpPr>
                <p:cNvPr id="742" name="TextBox 135"/>
                <p:cNvSpPr/>
                <p:nvPr/>
              </p:nvSpPr>
              <p:spPr>
                <a:xfrm>
                  <a:off x="277877" y="3221723"/>
                  <a:ext cx="490908" cy="18926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>
                    <a:defRPr sz="700" b="1"/>
                  </a:lvl1pPr>
                </a:lstStyle>
                <a:p>
                  <a:r>
                    <a:t>КИКНУР</a:t>
                  </a:r>
                </a:p>
              </p:txBody>
            </p:sp>
            <p:sp>
              <p:nvSpPr>
                <p:cNvPr id="743" name="TextBox 136"/>
                <p:cNvSpPr/>
                <p:nvPr/>
              </p:nvSpPr>
              <p:spPr>
                <a:xfrm>
                  <a:off x="594464" y="3401790"/>
                  <a:ext cx="473285" cy="189264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>
                    <a:defRPr sz="700" b="1"/>
                  </a:lvl1pPr>
                </a:lstStyle>
                <a:p>
                  <a:r>
                    <a:t>ЯРАНСК</a:t>
                  </a:r>
                </a:p>
              </p:txBody>
            </p:sp>
            <p:sp>
              <p:nvSpPr>
                <p:cNvPr id="744" name="TextBox 137"/>
                <p:cNvSpPr/>
                <p:nvPr/>
              </p:nvSpPr>
              <p:spPr>
                <a:xfrm>
                  <a:off x="225113" y="3590818"/>
                  <a:ext cx="611800" cy="18926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>
                    <a:defRPr sz="700" b="1"/>
                  </a:lvl1pPr>
                </a:lstStyle>
                <a:p>
                  <a:r>
                    <a:t>САНЧУРСК</a:t>
                  </a:r>
                </a:p>
              </p:txBody>
            </p:sp>
            <p:sp>
              <p:nvSpPr>
                <p:cNvPr id="745" name="TextBox 138"/>
                <p:cNvSpPr/>
                <p:nvPr/>
              </p:nvSpPr>
              <p:spPr>
                <a:xfrm>
                  <a:off x="2185222" y="4288159"/>
                  <a:ext cx="982593" cy="189264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>
                    <a:defRPr sz="700" b="1"/>
                  </a:lvl1pPr>
                </a:lstStyle>
                <a:p>
                  <a:r>
                    <a:t>ВЯТСКИЕ ПОЛЯНЫ</a:t>
                  </a:r>
                </a:p>
              </p:txBody>
            </p:sp>
            <p:sp>
              <p:nvSpPr>
                <p:cNvPr id="746" name="TextBox 139"/>
                <p:cNvSpPr/>
                <p:nvPr/>
              </p:nvSpPr>
              <p:spPr>
                <a:xfrm>
                  <a:off x="949104" y="2641471"/>
                  <a:ext cx="1035051" cy="18926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t">
                  <a:spAutoFit/>
                </a:bodyPr>
                <a:lstStyle>
                  <a:lvl1pPr>
                    <a:defRPr sz="700" b="1"/>
                  </a:lvl1pPr>
                </a:lstStyle>
                <a:p>
                  <a:r>
                    <a:t>ВЕРХОШИЖЕМЬЕ</a:t>
                  </a:r>
                </a:p>
              </p:txBody>
            </p:sp>
          </p:grpSp>
        </p:grpSp>
        <p:sp>
          <p:nvSpPr>
            <p:cNvPr id="749" name="TextBox 162"/>
            <p:cNvSpPr/>
            <p:nvPr/>
          </p:nvSpPr>
          <p:spPr>
            <a:xfrm>
              <a:off x="3586221" y="3194461"/>
              <a:ext cx="833647" cy="3157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>
                <a:spcBef>
                  <a:spcPts val="1000"/>
                </a:spcBef>
                <a:defRPr sz="800" b="1">
                  <a:solidFill>
                    <a:srgbClr val="C00000"/>
                  </a:solidFill>
                </a:defRPr>
              </a:pPr>
              <a:r>
                <a:t>УДМУРТСКАЯ</a:t>
              </a:r>
              <a:br/>
              <a:r>
                <a:t>РЕСПУБЛИКА</a:t>
              </a:r>
            </a:p>
          </p:txBody>
        </p:sp>
        <p:sp>
          <p:nvSpPr>
            <p:cNvPr id="750" name="TextBox 163"/>
            <p:cNvSpPr/>
            <p:nvPr/>
          </p:nvSpPr>
          <p:spPr>
            <a:xfrm>
              <a:off x="1805934" y="4845132"/>
              <a:ext cx="827346" cy="3157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algn="ctr">
                <a:spcBef>
                  <a:spcPts val="1000"/>
                </a:spcBef>
                <a:defRPr sz="800" b="1">
                  <a:solidFill>
                    <a:srgbClr val="C00000"/>
                  </a:solidFill>
                </a:defRPr>
              </a:pPr>
              <a:r>
                <a:t>РЕСПУБЛИКА</a:t>
              </a:r>
              <a:br/>
              <a:r>
                <a:t>ТАТАРСТАН</a:t>
              </a:r>
            </a:p>
          </p:txBody>
        </p:sp>
        <p:sp>
          <p:nvSpPr>
            <p:cNvPr id="751" name="TextBox 164"/>
            <p:cNvSpPr/>
            <p:nvPr/>
          </p:nvSpPr>
          <p:spPr>
            <a:xfrm>
              <a:off x="1176542" y="4370120"/>
              <a:ext cx="827346" cy="3157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algn="ctr">
                <a:spcBef>
                  <a:spcPts val="1000"/>
                </a:spcBef>
                <a:defRPr sz="800" b="1">
                  <a:solidFill>
                    <a:srgbClr val="C00000"/>
                  </a:solidFill>
                </a:defRPr>
              </a:pPr>
              <a:r>
                <a:t>РЕСПУБЛИКА</a:t>
              </a:r>
              <a:br/>
              <a:r>
                <a:t>МАРИЙ ЭЛ</a:t>
              </a:r>
            </a:p>
          </p:txBody>
        </p:sp>
        <p:sp>
          <p:nvSpPr>
            <p:cNvPr id="752" name="TextBox 165"/>
            <p:cNvSpPr/>
            <p:nvPr/>
          </p:nvSpPr>
          <p:spPr>
            <a:xfrm>
              <a:off x="81099" y="3455720"/>
              <a:ext cx="1070680" cy="3157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algn="ctr">
                <a:spcBef>
                  <a:spcPts val="1000"/>
                </a:spcBef>
                <a:defRPr sz="800" b="1">
                  <a:solidFill>
                    <a:srgbClr val="C00000"/>
                  </a:solidFill>
                </a:defRPr>
              </a:pPr>
              <a:r>
                <a:t>НИЖЕГОРОДСКАЯ</a:t>
              </a:r>
              <a:br/>
              <a:r>
                <a:t>ОБЛАСТЬ</a:t>
              </a:r>
            </a:p>
          </p:txBody>
        </p:sp>
        <p:sp>
          <p:nvSpPr>
            <p:cNvPr id="753" name="TextBox 166"/>
            <p:cNvSpPr/>
            <p:nvPr/>
          </p:nvSpPr>
          <p:spPr>
            <a:xfrm>
              <a:off x="10505" y="2410691"/>
              <a:ext cx="926863" cy="3157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algn="ctr">
                <a:spcBef>
                  <a:spcPts val="1000"/>
                </a:spcBef>
                <a:defRPr sz="800" b="1">
                  <a:solidFill>
                    <a:srgbClr val="C00000"/>
                  </a:solidFill>
                </a:defRPr>
              </a:pPr>
              <a:r>
                <a:t>КОСТРОМСКАЯ</a:t>
              </a:r>
              <a:br/>
              <a:r>
                <a:t>ОБЛАСТЬ</a:t>
              </a:r>
            </a:p>
          </p:txBody>
        </p:sp>
        <p:sp>
          <p:nvSpPr>
            <p:cNvPr id="754" name="TextBox 167"/>
            <p:cNvSpPr/>
            <p:nvPr/>
          </p:nvSpPr>
          <p:spPr>
            <a:xfrm>
              <a:off x="0" y="712519"/>
              <a:ext cx="900371" cy="3157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algn="ctr">
                <a:spcBef>
                  <a:spcPts val="1000"/>
                </a:spcBef>
                <a:defRPr sz="800" b="1">
                  <a:solidFill>
                    <a:srgbClr val="C00000"/>
                  </a:solidFill>
                </a:defRPr>
              </a:pPr>
              <a:r>
                <a:t>ВОЛОГОДСКАЯ</a:t>
              </a:r>
              <a:br/>
              <a:r>
                <a:t>ОБЛАСТЬ</a:t>
              </a:r>
            </a:p>
          </p:txBody>
        </p:sp>
        <p:sp>
          <p:nvSpPr>
            <p:cNvPr id="755" name="TextBox 168"/>
            <p:cNvSpPr/>
            <p:nvPr/>
          </p:nvSpPr>
          <p:spPr>
            <a:xfrm>
              <a:off x="400754" y="0"/>
              <a:ext cx="1025139" cy="3157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algn="ctr">
                <a:spcBef>
                  <a:spcPts val="1000"/>
                </a:spcBef>
                <a:defRPr sz="800" b="1">
                  <a:solidFill>
                    <a:srgbClr val="C00000"/>
                  </a:solidFill>
                </a:defRPr>
              </a:pPr>
              <a:r>
                <a:t>АРХАНГЕЛЬСКАЯ</a:t>
              </a:r>
              <a:br/>
              <a:r>
                <a:t>ОБЛАСТЬ</a:t>
              </a:r>
            </a:p>
          </p:txBody>
        </p:sp>
        <p:sp>
          <p:nvSpPr>
            <p:cNvPr id="756" name="TextBox 169"/>
            <p:cNvSpPr/>
            <p:nvPr/>
          </p:nvSpPr>
          <p:spPr>
            <a:xfrm>
              <a:off x="1805938" y="1235034"/>
              <a:ext cx="827346" cy="3157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algn="ctr">
                <a:spcBef>
                  <a:spcPts val="1000"/>
                </a:spcBef>
                <a:defRPr sz="800" b="1">
                  <a:solidFill>
                    <a:srgbClr val="C00000"/>
                  </a:solidFill>
                </a:defRPr>
              </a:pPr>
              <a:r>
                <a:t>РЕСПУБЛИКА</a:t>
              </a:r>
              <a:br/>
              <a:r>
                <a:t>КОМИ</a:t>
              </a:r>
            </a:p>
          </p:txBody>
        </p:sp>
        <p:sp>
          <p:nvSpPr>
            <p:cNvPr id="757" name="TextBox 170"/>
            <p:cNvSpPr/>
            <p:nvPr/>
          </p:nvSpPr>
          <p:spPr>
            <a:xfrm>
              <a:off x="4092111" y="1757547"/>
              <a:ext cx="712054" cy="3157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algn="ctr">
                <a:spcBef>
                  <a:spcPts val="1000"/>
                </a:spcBef>
                <a:defRPr sz="800" b="1">
                  <a:solidFill>
                    <a:srgbClr val="C00000"/>
                  </a:solidFill>
                </a:defRPr>
              </a:pPr>
              <a:r>
                <a:t>ПЕРМСКИЙ</a:t>
              </a:r>
              <a:br/>
              <a:r>
                <a:t>КРАЙ</a:t>
              </a:r>
            </a:p>
          </p:txBody>
        </p:sp>
      </p:grpSp>
      <p:sp>
        <p:nvSpPr>
          <p:cNvPr id="159" name="TextBox 149"/>
          <p:cNvSpPr/>
          <p:nvPr/>
        </p:nvSpPr>
        <p:spPr>
          <a:xfrm>
            <a:off x="564386" y="5048053"/>
            <a:ext cx="881006" cy="323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1500" b="1"/>
            </a:lvl1pPr>
          </a:lstStyle>
          <a:p>
            <a:r>
              <a:rPr lang="ru-RU" b="0" dirty="0" smtClean="0"/>
              <a:t>Дети</a:t>
            </a:r>
            <a:endParaRPr b="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Прямоугольник 32"/>
          <p:cNvSpPr/>
          <p:nvPr/>
        </p:nvSpPr>
        <p:spPr>
          <a:xfrm>
            <a:off x="2633316" y="4785621"/>
            <a:ext cx="6282085" cy="1141231"/>
          </a:xfrm>
          <a:prstGeom prst="rect">
            <a:avLst/>
          </a:prstGeom>
          <a:solidFill>
            <a:srgbClr val="FEE9CA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Gill Sans MT"/>
                <a:ea typeface="Gill Sans MT"/>
                <a:cs typeface="Gill Sans MT"/>
                <a:sym typeface="Gill Sans MT"/>
              </a:defRPr>
            </a:pPr>
            <a:endParaRPr/>
          </a:p>
        </p:txBody>
      </p:sp>
      <p:sp>
        <p:nvSpPr>
          <p:cNvPr id="1113" name="Прямоугольник 28"/>
          <p:cNvSpPr/>
          <p:nvPr/>
        </p:nvSpPr>
        <p:spPr>
          <a:xfrm>
            <a:off x="5684858" y="3204916"/>
            <a:ext cx="3230543" cy="1084522"/>
          </a:xfrm>
          <a:prstGeom prst="rect">
            <a:avLst/>
          </a:prstGeom>
          <a:solidFill>
            <a:srgbClr val="FEE9CA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Gill Sans MT"/>
                <a:ea typeface="Gill Sans MT"/>
                <a:cs typeface="Gill Sans MT"/>
                <a:sym typeface="Gill Sans MT"/>
              </a:defRPr>
            </a:pPr>
            <a:endParaRPr/>
          </a:p>
        </p:txBody>
      </p:sp>
      <p:sp>
        <p:nvSpPr>
          <p:cNvPr id="1114" name="Прямоугольник 24"/>
          <p:cNvSpPr/>
          <p:nvPr/>
        </p:nvSpPr>
        <p:spPr>
          <a:xfrm>
            <a:off x="5706124" y="1446998"/>
            <a:ext cx="3209277" cy="1073891"/>
          </a:xfrm>
          <a:prstGeom prst="rect">
            <a:avLst/>
          </a:prstGeom>
          <a:solidFill>
            <a:srgbClr val="FEE9CA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Gill Sans MT"/>
                <a:ea typeface="Gill Sans MT"/>
                <a:cs typeface="Gill Sans MT"/>
                <a:sym typeface="Gill Sans MT"/>
              </a:defRPr>
            </a:pPr>
            <a:endParaRPr/>
          </a:p>
        </p:txBody>
      </p:sp>
      <p:sp>
        <p:nvSpPr>
          <p:cNvPr id="1115" name="Прямоугольник 16"/>
          <p:cNvSpPr/>
          <p:nvPr/>
        </p:nvSpPr>
        <p:spPr>
          <a:xfrm>
            <a:off x="1385763" y="3197827"/>
            <a:ext cx="3094075" cy="1073891"/>
          </a:xfrm>
          <a:prstGeom prst="rect">
            <a:avLst/>
          </a:prstGeom>
          <a:solidFill>
            <a:srgbClr val="FEE9CA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Gill Sans MT"/>
                <a:ea typeface="Gill Sans MT"/>
                <a:cs typeface="Gill Sans MT"/>
                <a:sym typeface="Gill Sans MT"/>
              </a:defRPr>
            </a:pPr>
            <a:endParaRPr/>
          </a:p>
        </p:txBody>
      </p:sp>
      <p:sp>
        <p:nvSpPr>
          <p:cNvPr id="1116" name="Прямоугольник 1"/>
          <p:cNvSpPr/>
          <p:nvPr/>
        </p:nvSpPr>
        <p:spPr>
          <a:xfrm>
            <a:off x="1392861" y="1471808"/>
            <a:ext cx="3094076" cy="1073891"/>
          </a:xfrm>
          <a:prstGeom prst="rect">
            <a:avLst/>
          </a:prstGeom>
          <a:solidFill>
            <a:srgbClr val="FEE9CA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Gill Sans MT"/>
                <a:ea typeface="Gill Sans MT"/>
                <a:cs typeface="Gill Sans MT"/>
                <a:sym typeface="Gill Sans MT"/>
              </a:defRPr>
            </a:pPr>
            <a:endParaRPr/>
          </a:p>
        </p:txBody>
      </p:sp>
      <p:sp>
        <p:nvSpPr>
          <p:cNvPr id="1117" name="Заголовок 1"/>
          <p:cNvSpPr/>
          <p:nvPr/>
        </p:nvSpPr>
        <p:spPr>
          <a:xfrm>
            <a:off x="114484" y="438638"/>
            <a:ext cx="8872495" cy="938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/>
          <a:p>
            <a:pPr algn="r">
              <a:lnSpc>
                <a:spcPts val="2200"/>
              </a:lnSpc>
              <a:defRPr sz="2000" b="1">
                <a:solidFill>
                  <a:srgbClr val="46566D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ru-RU" dirty="0">
                <a:latin typeface="Cambria" panose="02040503050406030204" pitchFamily="18" charset="0"/>
              </a:rPr>
              <a:t>Э</a:t>
            </a:r>
            <a:r>
              <a:rPr dirty="0" err="1" smtClean="0">
                <a:latin typeface="Cambria" panose="02040503050406030204" pitchFamily="18" charset="0"/>
              </a:rPr>
              <a:t>ффект</a:t>
            </a:r>
            <a:r>
              <a:rPr dirty="0" smtClean="0">
                <a:latin typeface="Cambria" panose="02040503050406030204" pitchFamily="18" charset="0"/>
              </a:rPr>
              <a:t> </a:t>
            </a:r>
            <a:r>
              <a:rPr dirty="0" err="1">
                <a:latin typeface="Cambria" panose="02040503050406030204" pitchFamily="18" charset="0"/>
              </a:rPr>
              <a:t>от</a:t>
            </a:r>
            <a:r>
              <a:rPr dirty="0">
                <a:latin typeface="Cambria" panose="02040503050406030204" pitchFamily="18" charset="0"/>
              </a:rPr>
              <a:t> </a:t>
            </a:r>
            <a:r>
              <a:rPr dirty="0" err="1" smtClean="0">
                <a:latin typeface="Cambria" panose="02040503050406030204" pitchFamily="18" charset="0"/>
              </a:rPr>
              <a:t>внедрения</a:t>
            </a:r>
            <a:r>
              <a:rPr lang="en-US" dirty="0" smtClean="0">
                <a:latin typeface="Cambria" panose="02040503050406030204" pitchFamily="18" charset="0"/>
              </a:rPr>
              <a:t> </a:t>
            </a:r>
            <a:endParaRPr lang="ru-RU" dirty="0" smtClean="0">
              <a:latin typeface="Cambria" panose="02040503050406030204" pitchFamily="18" charset="0"/>
            </a:endParaRPr>
          </a:p>
          <a:p>
            <a:pPr algn="r">
              <a:lnSpc>
                <a:spcPts val="2200"/>
              </a:lnSpc>
              <a:defRPr sz="2000" b="1">
                <a:solidFill>
                  <a:srgbClr val="46566D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ru-RU" dirty="0" smtClean="0">
                <a:solidFill>
                  <a:srgbClr val="C00000"/>
                </a:solidFill>
                <a:latin typeface="Cambria" panose="02040503050406030204" pitchFamily="18" charset="0"/>
              </a:rPr>
              <a:t>«Базовых </a:t>
            </a:r>
            <a:r>
              <a:rPr lang="ru-RU" dirty="0">
                <a:solidFill>
                  <a:srgbClr val="C00000"/>
                </a:solidFill>
                <a:latin typeface="Cambria" panose="02040503050406030204" pitchFamily="18" charset="0"/>
              </a:rPr>
              <a:t>шаблонов» </a:t>
            </a:r>
            <a:r>
              <a:rPr lang="ru-RU" dirty="0" smtClean="0">
                <a:solidFill>
                  <a:srgbClr val="C00000"/>
                </a:solidFill>
                <a:latin typeface="Cambria" panose="02040503050406030204" pitchFamily="18" charset="0"/>
              </a:rPr>
              <a:t>листов назначений (МЭС) </a:t>
            </a:r>
          </a:p>
          <a:p>
            <a:pPr algn="r">
              <a:lnSpc>
                <a:spcPts val="2200"/>
              </a:lnSpc>
              <a:defRPr sz="2000" b="1">
                <a:solidFill>
                  <a:srgbClr val="46566D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ru-RU" dirty="0" smtClean="0">
                <a:solidFill>
                  <a:srgbClr val="C00000"/>
                </a:solidFill>
                <a:latin typeface="Cambria" panose="02040503050406030204" pitchFamily="18" charset="0"/>
              </a:rPr>
              <a:t>и системы планирования на основе ЭМК</a:t>
            </a:r>
            <a:endParaRPr lang="ru-RU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1118" name="Text Box 17"/>
          <p:cNvSpPr/>
          <p:nvPr/>
        </p:nvSpPr>
        <p:spPr>
          <a:xfrm>
            <a:off x="1860748" y="1448432"/>
            <a:ext cx="2689984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900"/>
              </a:spcBef>
              <a:defRPr sz="1600" b="1">
                <a:latin typeface="Georgia"/>
                <a:ea typeface="Georgia"/>
                <a:cs typeface="Georgia"/>
                <a:sym typeface="Georgia"/>
              </a:defRPr>
            </a:pPr>
            <a:r>
              <a:rPr lang="ru-RU" dirty="0" err="1" smtClean="0">
                <a:solidFill>
                  <a:srgbClr val="002060"/>
                </a:solidFill>
              </a:rPr>
              <a:t>П</a:t>
            </a:r>
            <a:r>
              <a:rPr dirty="0" err="1" smtClean="0">
                <a:solidFill>
                  <a:srgbClr val="002060"/>
                </a:solidFill>
              </a:rPr>
              <a:t>оддержание</a:t>
            </a:r>
            <a:r>
              <a:rPr dirty="0" smtClean="0">
                <a:solidFill>
                  <a:srgbClr val="002060"/>
                </a:solidFill>
              </a:rPr>
              <a:t> </a:t>
            </a:r>
            <a:r>
              <a:rPr dirty="0" err="1" smtClean="0">
                <a:solidFill>
                  <a:srgbClr val="002060"/>
                </a:solidFill>
              </a:rPr>
              <a:t>оптимального</a:t>
            </a:r>
            <a:r>
              <a:rPr dirty="0" smtClean="0">
                <a:solidFill>
                  <a:srgbClr val="002060"/>
                </a:solidFill>
              </a:rPr>
              <a:t> </a:t>
            </a:r>
            <a:r>
              <a:rPr dirty="0" err="1">
                <a:solidFill>
                  <a:srgbClr val="002060"/>
                </a:solidFill>
              </a:rPr>
              <a:t>уровня</a:t>
            </a:r>
            <a:r>
              <a:rPr dirty="0">
                <a:solidFill>
                  <a:srgbClr val="002060"/>
                </a:solidFill>
              </a:rPr>
              <a:t> </a:t>
            </a:r>
            <a:r>
              <a:rPr dirty="0" err="1">
                <a:solidFill>
                  <a:srgbClr val="002060"/>
                </a:solidFill>
              </a:rPr>
              <a:t>запасов</a:t>
            </a:r>
            <a:r>
              <a:rPr dirty="0">
                <a:solidFill>
                  <a:srgbClr val="002060"/>
                </a:solidFill>
              </a:rPr>
              <a:t> </a:t>
            </a:r>
            <a:r>
              <a:rPr dirty="0" err="1">
                <a:solidFill>
                  <a:srgbClr val="002060"/>
                </a:solidFill>
              </a:rPr>
              <a:t>материальных</a:t>
            </a:r>
            <a:r>
              <a:rPr dirty="0">
                <a:solidFill>
                  <a:srgbClr val="002060"/>
                </a:solidFill>
              </a:rPr>
              <a:t> </a:t>
            </a:r>
            <a:r>
              <a:rPr dirty="0" err="1">
                <a:solidFill>
                  <a:srgbClr val="002060"/>
                </a:solidFill>
              </a:rPr>
              <a:t>ресурсов</a:t>
            </a:r>
            <a:r>
              <a:rPr dirty="0">
                <a:solidFill>
                  <a:srgbClr val="002060"/>
                </a:solidFill>
              </a:rPr>
              <a:t> в </a:t>
            </a:r>
            <a:r>
              <a:rPr lang="ru-RU" dirty="0" smtClean="0">
                <a:solidFill>
                  <a:srgbClr val="002060"/>
                </a:solidFill>
              </a:rPr>
              <a:t>ЛПУ</a:t>
            </a:r>
            <a:endParaRPr dirty="0">
              <a:solidFill>
                <a:srgbClr val="002060"/>
              </a:solidFill>
            </a:endParaRPr>
          </a:p>
        </p:txBody>
      </p:sp>
      <p:sp>
        <p:nvSpPr>
          <p:cNvPr id="1119" name="Text Box 21"/>
          <p:cNvSpPr/>
          <p:nvPr/>
        </p:nvSpPr>
        <p:spPr>
          <a:xfrm>
            <a:off x="1920501" y="3175337"/>
            <a:ext cx="2507170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900"/>
              </a:spcBef>
              <a:defRPr sz="1600" b="1">
                <a:latin typeface="Georgia"/>
                <a:ea typeface="Georgia"/>
                <a:cs typeface="Georgia"/>
                <a:sym typeface="Georgia"/>
              </a:defRPr>
            </a:pPr>
            <a:r>
              <a:rPr lang="ru-RU" dirty="0" smtClean="0">
                <a:solidFill>
                  <a:srgbClr val="002060"/>
                </a:solidFill>
              </a:rPr>
              <a:t>Стандартизация</a:t>
            </a:r>
            <a:r>
              <a:rPr dirty="0" smtClean="0">
                <a:solidFill>
                  <a:srgbClr val="002060"/>
                </a:solidFill>
              </a:rPr>
              <a:t> </a:t>
            </a:r>
            <a:r>
              <a:rPr dirty="0" err="1">
                <a:solidFill>
                  <a:srgbClr val="002060"/>
                </a:solidFill>
              </a:rPr>
              <a:t>подходов</a:t>
            </a:r>
            <a:r>
              <a:rPr dirty="0">
                <a:solidFill>
                  <a:srgbClr val="002060"/>
                </a:solidFill>
              </a:rPr>
              <a:t> к </a:t>
            </a:r>
            <a:r>
              <a:rPr dirty="0" err="1">
                <a:solidFill>
                  <a:srgbClr val="002060"/>
                </a:solidFill>
              </a:rPr>
              <a:t>лечебно-диагностическому</a:t>
            </a:r>
            <a:r>
              <a:rPr dirty="0">
                <a:solidFill>
                  <a:srgbClr val="002060"/>
                </a:solidFill>
              </a:rPr>
              <a:t> </a:t>
            </a:r>
            <a:r>
              <a:rPr dirty="0" err="1">
                <a:solidFill>
                  <a:srgbClr val="002060"/>
                </a:solidFill>
              </a:rPr>
              <a:t>процессу</a:t>
            </a:r>
            <a:endParaRPr dirty="0">
              <a:solidFill>
                <a:srgbClr val="002060"/>
              </a:solidFill>
            </a:endParaRPr>
          </a:p>
        </p:txBody>
      </p:sp>
      <p:sp>
        <p:nvSpPr>
          <p:cNvPr id="1120" name="Text Box 26"/>
          <p:cNvSpPr/>
          <p:nvPr/>
        </p:nvSpPr>
        <p:spPr>
          <a:xfrm>
            <a:off x="2801671" y="4847623"/>
            <a:ext cx="5927657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1200"/>
              </a:spcBef>
              <a:defRPr sz="1600">
                <a:latin typeface="Georgia"/>
                <a:ea typeface="Georgia"/>
                <a:cs typeface="Georgia"/>
                <a:sym typeface="Georgia"/>
              </a:defRPr>
            </a:pPr>
            <a:r>
              <a:rPr lang="ru-RU" b="1" dirty="0" err="1" smtClean="0">
                <a:solidFill>
                  <a:srgbClr val="002060"/>
                </a:solidFill>
              </a:rPr>
              <a:t>Э</a:t>
            </a:r>
            <a:r>
              <a:rPr b="1" dirty="0" err="1" smtClean="0">
                <a:solidFill>
                  <a:srgbClr val="002060"/>
                </a:solidFill>
              </a:rPr>
              <a:t>кономический</a:t>
            </a:r>
            <a:r>
              <a:rPr b="1" dirty="0" smtClean="0">
                <a:solidFill>
                  <a:srgbClr val="002060"/>
                </a:solidFill>
              </a:rPr>
              <a:t> </a:t>
            </a:r>
            <a:r>
              <a:rPr b="1" dirty="0" err="1">
                <a:solidFill>
                  <a:srgbClr val="002060"/>
                </a:solidFill>
              </a:rPr>
              <a:t>эффект</a:t>
            </a:r>
            <a:r>
              <a:rPr b="1" dirty="0">
                <a:solidFill>
                  <a:srgbClr val="002060"/>
                </a:solidFill>
              </a:rPr>
              <a:t> </a:t>
            </a:r>
            <a:r>
              <a:rPr dirty="0">
                <a:solidFill>
                  <a:srgbClr val="002060"/>
                </a:solidFill>
              </a:rPr>
              <a:t>– </a:t>
            </a:r>
            <a:r>
              <a:rPr b="1" dirty="0" err="1">
                <a:solidFill>
                  <a:srgbClr val="002060"/>
                </a:solidFill>
              </a:rPr>
              <a:t>до</a:t>
            </a:r>
            <a:r>
              <a:rPr b="1" dirty="0">
                <a:solidFill>
                  <a:srgbClr val="002060"/>
                </a:solidFill>
              </a:rPr>
              <a:t> 10-15 % </a:t>
            </a:r>
            <a:r>
              <a:rPr dirty="0" err="1" smtClean="0">
                <a:solidFill>
                  <a:srgbClr val="002060"/>
                </a:solidFill>
              </a:rPr>
              <a:t>от</a:t>
            </a:r>
            <a:r>
              <a:rPr dirty="0" smtClean="0">
                <a:solidFill>
                  <a:srgbClr val="002060"/>
                </a:solidFill>
              </a:rPr>
              <a:t> </a:t>
            </a:r>
            <a:r>
              <a:rPr dirty="0" err="1">
                <a:solidFill>
                  <a:srgbClr val="002060"/>
                </a:solidFill>
              </a:rPr>
              <a:t>объёма</a:t>
            </a:r>
            <a:r>
              <a:rPr dirty="0">
                <a:solidFill>
                  <a:srgbClr val="002060"/>
                </a:solidFill>
              </a:rPr>
              <a:t> </a:t>
            </a:r>
            <a:r>
              <a:rPr dirty="0" err="1">
                <a:solidFill>
                  <a:srgbClr val="002060"/>
                </a:solidFill>
              </a:rPr>
              <a:t>средств</a:t>
            </a:r>
            <a:r>
              <a:rPr dirty="0">
                <a:solidFill>
                  <a:srgbClr val="002060"/>
                </a:solidFill>
              </a:rPr>
              <a:t/>
            </a:r>
            <a:br>
              <a:rPr dirty="0">
                <a:solidFill>
                  <a:srgbClr val="002060"/>
                </a:solidFill>
              </a:rPr>
            </a:br>
            <a:r>
              <a:rPr dirty="0" err="1">
                <a:solidFill>
                  <a:srgbClr val="002060"/>
                </a:solidFill>
              </a:rPr>
              <a:t>на</a:t>
            </a:r>
            <a:r>
              <a:rPr dirty="0">
                <a:solidFill>
                  <a:srgbClr val="002060"/>
                </a:solidFill>
              </a:rPr>
              <a:t> </a:t>
            </a:r>
            <a:r>
              <a:rPr dirty="0" err="1">
                <a:solidFill>
                  <a:srgbClr val="002060"/>
                </a:solidFill>
              </a:rPr>
              <a:t>приобретение</a:t>
            </a:r>
            <a:r>
              <a:rPr dirty="0">
                <a:solidFill>
                  <a:srgbClr val="002060"/>
                </a:solidFill>
              </a:rPr>
              <a:t> </a:t>
            </a:r>
            <a:r>
              <a:rPr dirty="0" err="1">
                <a:solidFill>
                  <a:srgbClr val="002060"/>
                </a:solidFill>
              </a:rPr>
              <a:t>медикаментов</a:t>
            </a:r>
            <a:r>
              <a:rPr dirty="0">
                <a:solidFill>
                  <a:srgbClr val="002060"/>
                </a:solidFill>
              </a:rPr>
              <a:t> и ИМН</a:t>
            </a:r>
          </a:p>
        </p:txBody>
      </p:sp>
      <p:sp>
        <p:nvSpPr>
          <p:cNvPr id="1121" name="Text Box 26"/>
          <p:cNvSpPr/>
          <p:nvPr/>
        </p:nvSpPr>
        <p:spPr>
          <a:xfrm>
            <a:off x="6489796" y="1443671"/>
            <a:ext cx="2523141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spcBef>
                <a:spcPts val="1200"/>
              </a:spcBef>
              <a:defRPr sz="1600" b="1">
                <a:latin typeface="Georgia"/>
                <a:ea typeface="Georgia"/>
                <a:cs typeface="Georgia"/>
                <a:sym typeface="Georgia"/>
              </a:defRPr>
            </a:pPr>
            <a:r>
              <a:rPr lang="ru-RU" dirty="0" smtClean="0">
                <a:solidFill>
                  <a:srgbClr val="002060"/>
                </a:solidFill>
              </a:rPr>
              <a:t>К</a:t>
            </a:r>
            <a:r>
              <a:rPr dirty="0" err="1" smtClean="0">
                <a:solidFill>
                  <a:srgbClr val="002060"/>
                </a:solidFill>
              </a:rPr>
              <a:t>онтрол</a:t>
            </a:r>
            <a:r>
              <a:rPr lang="ru-RU" dirty="0" smtClean="0">
                <a:solidFill>
                  <a:srgbClr val="002060"/>
                </a:solidFill>
              </a:rPr>
              <a:t>ь обеспеченности ЛПУ министерством здравоохранения КО</a:t>
            </a:r>
            <a:endParaRPr dirty="0">
              <a:solidFill>
                <a:srgbClr val="002060"/>
              </a:solidFill>
            </a:endParaRPr>
          </a:p>
        </p:txBody>
      </p:sp>
      <p:sp>
        <p:nvSpPr>
          <p:cNvPr id="1122" name="Text Box 26"/>
          <p:cNvSpPr/>
          <p:nvPr/>
        </p:nvSpPr>
        <p:spPr>
          <a:xfrm>
            <a:off x="6439241" y="3143438"/>
            <a:ext cx="2476160" cy="11723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lnSpc>
                <a:spcPts val="1700"/>
              </a:lnSpc>
              <a:spcBef>
                <a:spcPts val="1200"/>
              </a:spcBef>
              <a:defRPr sz="1600" b="1">
                <a:latin typeface="Georgia"/>
                <a:ea typeface="Georgia"/>
                <a:cs typeface="Georgia"/>
                <a:sym typeface="Georgia"/>
              </a:defRPr>
            </a:pPr>
            <a:r>
              <a:rPr lang="ru-RU" dirty="0" smtClean="0">
                <a:solidFill>
                  <a:srgbClr val="002060"/>
                </a:solidFill>
              </a:rPr>
              <a:t>О</a:t>
            </a:r>
            <a:r>
              <a:rPr dirty="0" err="1" smtClean="0">
                <a:solidFill>
                  <a:srgbClr val="002060"/>
                </a:solidFill>
              </a:rPr>
              <a:t>птимизация</a:t>
            </a:r>
            <a:r>
              <a:rPr b="0" dirty="0" smtClean="0">
                <a:solidFill>
                  <a:srgbClr val="002060"/>
                </a:solidFill>
              </a:rPr>
              <a:t> </a:t>
            </a:r>
            <a:r>
              <a:rPr b="0" dirty="0" err="1">
                <a:solidFill>
                  <a:srgbClr val="002060"/>
                </a:solidFill>
              </a:rPr>
              <a:t>процедуры</a:t>
            </a:r>
            <a:r>
              <a:rPr b="0" dirty="0">
                <a:solidFill>
                  <a:srgbClr val="002060"/>
                </a:solidFill>
              </a:rPr>
              <a:t> </a:t>
            </a:r>
            <a:r>
              <a:rPr b="0" dirty="0" err="1">
                <a:solidFill>
                  <a:srgbClr val="002060"/>
                </a:solidFill>
              </a:rPr>
              <a:t>совместной</a:t>
            </a:r>
            <a:r>
              <a:rPr b="0" dirty="0">
                <a:solidFill>
                  <a:srgbClr val="002060"/>
                </a:solidFill>
              </a:rPr>
              <a:t> </a:t>
            </a:r>
            <a:r>
              <a:rPr b="0" dirty="0" err="1">
                <a:solidFill>
                  <a:srgbClr val="002060"/>
                </a:solidFill>
              </a:rPr>
              <a:t>закупки</a:t>
            </a:r>
            <a:r>
              <a:rPr b="0" dirty="0">
                <a:solidFill>
                  <a:srgbClr val="002060"/>
                </a:solidFill>
              </a:rPr>
              <a:t> ЛП и ИМН, </a:t>
            </a:r>
            <a:r>
              <a:rPr b="0" dirty="0" err="1">
                <a:solidFill>
                  <a:srgbClr val="002060"/>
                </a:solidFill>
              </a:rPr>
              <a:t>как</a:t>
            </a:r>
            <a:r>
              <a:rPr b="0" dirty="0">
                <a:solidFill>
                  <a:srgbClr val="002060"/>
                </a:solidFill>
              </a:rPr>
              <a:t> </a:t>
            </a:r>
            <a:r>
              <a:rPr b="0" dirty="0" err="1">
                <a:solidFill>
                  <a:srgbClr val="002060"/>
                </a:solidFill>
              </a:rPr>
              <a:t>дополнительного</a:t>
            </a:r>
            <a:r>
              <a:rPr b="0" dirty="0">
                <a:solidFill>
                  <a:srgbClr val="002060"/>
                </a:solidFill>
              </a:rPr>
              <a:t> </a:t>
            </a:r>
            <a:r>
              <a:rPr b="0" dirty="0" err="1">
                <a:solidFill>
                  <a:srgbClr val="002060"/>
                </a:solidFill>
              </a:rPr>
              <a:t>источника</a:t>
            </a:r>
            <a:r>
              <a:rPr b="0" dirty="0">
                <a:solidFill>
                  <a:srgbClr val="002060"/>
                </a:solidFill>
              </a:rPr>
              <a:t> </a:t>
            </a:r>
            <a:r>
              <a:rPr b="0" dirty="0" err="1">
                <a:solidFill>
                  <a:srgbClr val="002060"/>
                </a:solidFill>
              </a:rPr>
              <a:t>экономии</a:t>
            </a:r>
            <a:r>
              <a:rPr b="0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1123" name="Picture 3" descr="Picture 3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4829735" y="3208151"/>
            <a:ext cx="1627289" cy="10862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4" name="Picture 4" descr="Picture 4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837974" y="1455984"/>
            <a:ext cx="1661033" cy="10684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5" name="Picture 6" descr="Picture 6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331247" y="4794458"/>
            <a:ext cx="2392204" cy="11316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6" name="Picture 7" descr="Picture 7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331247" y="1469567"/>
            <a:ext cx="1529501" cy="10801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7" name="Picture 9" descr="Picture 9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331247" y="3195865"/>
            <a:ext cx="1529501" cy="1080190"/>
          </a:xfrm>
          <a:prstGeom prst="rect">
            <a:avLst/>
          </a:prstGeom>
          <a:ln w="12700">
            <a:miter lim="400000"/>
          </a:ln>
        </p:spPr>
      </p:pic>
      <p:sp>
        <p:nvSpPr>
          <p:cNvPr id="1128" name="Прямоугольник 15"/>
          <p:cNvSpPr/>
          <p:nvPr/>
        </p:nvSpPr>
        <p:spPr>
          <a:xfrm>
            <a:off x="2893388" y="5433764"/>
            <a:ext cx="5677799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b="1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dirty="0"/>
              <a:t>&gt;175 </a:t>
            </a:r>
            <a:r>
              <a:rPr dirty="0" err="1"/>
              <a:t>млн</a:t>
            </a:r>
            <a:r>
              <a:rPr dirty="0"/>
              <a:t>. </a:t>
            </a:r>
            <a:r>
              <a:rPr dirty="0" err="1"/>
              <a:t>рублей</a:t>
            </a:r>
            <a:r>
              <a:rPr dirty="0"/>
              <a:t> в </a:t>
            </a:r>
            <a:r>
              <a:rPr dirty="0" err="1"/>
              <a:t>год</a:t>
            </a:r>
            <a:endParaRPr dirty="0"/>
          </a:p>
        </p:txBody>
      </p:sp>
      <p:grpSp>
        <p:nvGrpSpPr>
          <p:cNvPr id="1131" name="Группа 3"/>
          <p:cNvGrpSpPr/>
          <p:nvPr/>
        </p:nvGrpSpPr>
        <p:grpSpPr>
          <a:xfrm>
            <a:off x="244544" y="1386750"/>
            <a:ext cx="435938" cy="382774"/>
            <a:chOff x="0" y="0"/>
            <a:chExt cx="435936" cy="382773"/>
          </a:xfrm>
        </p:grpSpPr>
        <p:sp>
          <p:nvSpPr>
            <p:cNvPr id="1129" name="Овал 2"/>
            <p:cNvSpPr/>
            <p:nvPr/>
          </p:nvSpPr>
          <p:spPr>
            <a:xfrm>
              <a:off x="-1" y="21265"/>
              <a:ext cx="350878" cy="361509"/>
            </a:xfrm>
            <a:prstGeom prst="ellipse">
              <a:avLst/>
            </a:prstGeom>
            <a:solidFill>
              <a:srgbClr val="FEE4BE"/>
            </a:solidFill>
            <a:ln w="19050" cap="flat">
              <a:solidFill>
                <a:srgbClr val="F3810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Gill Sans MT"/>
                  <a:ea typeface="Gill Sans MT"/>
                  <a:cs typeface="Gill Sans MT"/>
                  <a:sym typeface="Gill Sans MT"/>
                </a:defRPr>
              </a:pPr>
              <a:endParaRPr/>
            </a:p>
          </p:txBody>
        </p:sp>
        <p:sp>
          <p:nvSpPr>
            <p:cNvPr id="1130" name="Полилиния 17"/>
            <p:cNvSpPr/>
            <p:nvPr/>
          </p:nvSpPr>
          <p:spPr>
            <a:xfrm>
              <a:off x="41663" y="-1"/>
              <a:ext cx="394273" cy="3145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3122"/>
                  </a:moveTo>
                  <a:cubicBezTo>
                    <a:pt x="553" y="12387"/>
                    <a:pt x="1214" y="11824"/>
                    <a:pt x="2011" y="11433"/>
                  </a:cubicBezTo>
                  <a:cubicBezTo>
                    <a:pt x="2907" y="11060"/>
                    <a:pt x="3450" y="11261"/>
                    <a:pt x="3884" y="11777"/>
                  </a:cubicBezTo>
                  <a:cubicBezTo>
                    <a:pt x="4857" y="12708"/>
                    <a:pt x="5765" y="15036"/>
                    <a:pt x="6111" y="16017"/>
                  </a:cubicBezTo>
                  <a:cubicBezTo>
                    <a:pt x="9655" y="9742"/>
                    <a:pt x="16428" y="2361"/>
                    <a:pt x="21046" y="0"/>
                  </a:cubicBezTo>
                  <a:cubicBezTo>
                    <a:pt x="21156" y="189"/>
                    <a:pt x="21112" y="245"/>
                    <a:pt x="21600" y="761"/>
                  </a:cubicBezTo>
                  <a:cubicBezTo>
                    <a:pt x="16102" y="4967"/>
                    <a:pt x="11058" y="12637"/>
                    <a:pt x="7873" y="19173"/>
                  </a:cubicBezTo>
                  <a:cubicBezTo>
                    <a:pt x="6706" y="19810"/>
                    <a:pt x="5621" y="20590"/>
                    <a:pt x="4862" y="21600"/>
                  </a:cubicBezTo>
                  <a:cubicBezTo>
                    <a:pt x="3703" y="18277"/>
                    <a:pt x="2218" y="13780"/>
                    <a:pt x="0" y="13122"/>
                  </a:cubicBezTo>
                  <a:close/>
                </a:path>
              </a:pathLst>
            </a:custGeom>
            <a:solidFill>
              <a:srgbClr val="F3810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Gill Sans MT"/>
                  <a:ea typeface="Gill Sans MT"/>
                  <a:cs typeface="Gill Sans MT"/>
                  <a:sym typeface="Gill Sans MT"/>
                </a:defRPr>
              </a:pPr>
              <a:endParaRPr/>
            </a:p>
          </p:txBody>
        </p:sp>
      </p:grpSp>
      <p:grpSp>
        <p:nvGrpSpPr>
          <p:cNvPr id="1134" name="Группа 18"/>
          <p:cNvGrpSpPr/>
          <p:nvPr/>
        </p:nvGrpSpPr>
        <p:grpSpPr>
          <a:xfrm>
            <a:off x="233911" y="3130488"/>
            <a:ext cx="435938" cy="382774"/>
            <a:chOff x="0" y="0"/>
            <a:chExt cx="435936" cy="382773"/>
          </a:xfrm>
        </p:grpSpPr>
        <p:sp>
          <p:nvSpPr>
            <p:cNvPr id="1132" name="Овал 19"/>
            <p:cNvSpPr/>
            <p:nvPr/>
          </p:nvSpPr>
          <p:spPr>
            <a:xfrm>
              <a:off x="-1" y="21265"/>
              <a:ext cx="350878" cy="361509"/>
            </a:xfrm>
            <a:prstGeom prst="ellipse">
              <a:avLst/>
            </a:prstGeom>
            <a:solidFill>
              <a:srgbClr val="FEE4BE"/>
            </a:solidFill>
            <a:ln w="19050" cap="flat">
              <a:solidFill>
                <a:srgbClr val="F3810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Gill Sans MT"/>
                  <a:ea typeface="Gill Sans MT"/>
                  <a:cs typeface="Gill Sans MT"/>
                  <a:sym typeface="Gill Sans MT"/>
                </a:defRPr>
              </a:pPr>
              <a:endParaRPr/>
            </a:p>
          </p:txBody>
        </p:sp>
        <p:sp>
          <p:nvSpPr>
            <p:cNvPr id="1133" name="Полилиния 20"/>
            <p:cNvSpPr/>
            <p:nvPr/>
          </p:nvSpPr>
          <p:spPr>
            <a:xfrm>
              <a:off x="41663" y="-1"/>
              <a:ext cx="394273" cy="3145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3122"/>
                  </a:moveTo>
                  <a:cubicBezTo>
                    <a:pt x="553" y="12387"/>
                    <a:pt x="1214" y="11824"/>
                    <a:pt x="2011" y="11433"/>
                  </a:cubicBezTo>
                  <a:cubicBezTo>
                    <a:pt x="2907" y="11060"/>
                    <a:pt x="3450" y="11261"/>
                    <a:pt x="3884" y="11777"/>
                  </a:cubicBezTo>
                  <a:cubicBezTo>
                    <a:pt x="4857" y="12708"/>
                    <a:pt x="5765" y="15036"/>
                    <a:pt x="6111" y="16017"/>
                  </a:cubicBezTo>
                  <a:cubicBezTo>
                    <a:pt x="9655" y="9742"/>
                    <a:pt x="16428" y="2361"/>
                    <a:pt x="21046" y="0"/>
                  </a:cubicBezTo>
                  <a:cubicBezTo>
                    <a:pt x="21156" y="189"/>
                    <a:pt x="21112" y="245"/>
                    <a:pt x="21600" y="761"/>
                  </a:cubicBezTo>
                  <a:cubicBezTo>
                    <a:pt x="16102" y="4967"/>
                    <a:pt x="11058" y="12637"/>
                    <a:pt x="7873" y="19173"/>
                  </a:cubicBezTo>
                  <a:cubicBezTo>
                    <a:pt x="6706" y="19810"/>
                    <a:pt x="5621" y="20590"/>
                    <a:pt x="4862" y="21600"/>
                  </a:cubicBezTo>
                  <a:cubicBezTo>
                    <a:pt x="3703" y="18277"/>
                    <a:pt x="2218" y="13780"/>
                    <a:pt x="0" y="13122"/>
                  </a:cubicBezTo>
                  <a:close/>
                </a:path>
              </a:pathLst>
            </a:custGeom>
            <a:solidFill>
              <a:srgbClr val="F3810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Gill Sans MT"/>
                  <a:ea typeface="Gill Sans MT"/>
                  <a:cs typeface="Gill Sans MT"/>
                  <a:sym typeface="Gill Sans MT"/>
                </a:defRPr>
              </a:pPr>
              <a:endParaRPr/>
            </a:p>
          </p:txBody>
        </p:sp>
      </p:grpSp>
      <p:grpSp>
        <p:nvGrpSpPr>
          <p:cNvPr id="1137" name="Группа 21"/>
          <p:cNvGrpSpPr/>
          <p:nvPr/>
        </p:nvGrpSpPr>
        <p:grpSpPr>
          <a:xfrm>
            <a:off x="255177" y="4693475"/>
            <a:ext cx="435938" cy="382774"/>
            <a:chOff x="0" y="0"/>
            <a:chExt cx="435936" cy="382773"/>
          </a:xfrm>
        </p:grpSpPr>
        <p:sp>
          <p:nvSpPr>
            <p:cNvPr id="1135" name="Овал 22"/>
            <p:cNvSpPr/>
            <p:nvPr/>
          </p:nvSpPr>
          <p:spPr>
            <a:xfrm>
              <a:off x="-1" y="21265"/>
              <a:ext cx="350878" cy="361509"/>
            </a:xfrm>
            <a:prstGeom prst="ellipse">
              <a:avLst/>
            </a:prstGeom>
            <a:solidFill>
              <a:srgbClr val="FEE4BE"/>
            </a:solidFill>
            <a:ln w="19050" cap="flat">
              <a:solidFill>
                <a:srgbClr val="F3810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Gill Sans MT"/>
                  <a:ea typeface="Gill Sans MT"/>
                  <a:cs typeface="Gill Sans MT"/>
                  <a:sym typeface="Gill Sans MT"/>
                </a:defRPr>
              </a:pPr>
              <a:endParaRPr/>
            </a:p>
          </p:txBody>
        </p:sp>
        <p:sp>
          <p:nvSpPr>
            <p:cNvPr id="1136" name="Полилиния 23"/>
            <p:cNvSpPr/>
            <p:nvPr/>
          </p:nvSpPr>
          <p:spPr>
            <a:xfrm>
              <a:off x="41663" y="-1"/>
              <a:ext cx="394273" cy="3145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3122"/>
                  </a:moveTo>
                  <a:cubicBezTo>
                    <a:pt x="553" y="12387"/>
                    <a:pt x="1214" y="11824"/>
                    <a:pt x="2011" y="11433"/>
                  </a:cubicBezTo>
                  <a:cubicBezTo>
                    <a:pt x="2907" y="11060"/>
                    <a:pt x="3450" y="11261"/>
                    <a:pt x="3884" y="11777"/>
                  </a:cubicBezTo>
                  <a:cubicBezTo>
                    <a:pt x="4857" y="12708"/>
                    <a:pt x="5765" y="15036"/>
                    <a:pt x="6111" y="16017"/>
                  </a:cubicBezTo>
                  <a:cubicBezTo>
                    <a:pt x="9655" y="9742"/>
                    <a:pt x="16428" y="2361"/>
                    <a:pt x="21046" y="0"/>
                  </a:cubicBezTo>
                  <a:cubicBezTo>
                    <a:pt x="21156" y="189"/>
                    <a:pt x="21112" y="245"/>
                    <a:pt x="21600" y="761"/>
                  </a:cubicBezTo>
                  <a:cubicBezTo>
                    <a:pt x="16102" y="4967"/>
                    <a:pt x="11058" y="12637"/>
                    <a:pt x="7873" y="19173"/>
                  </a:cubicBezTo>
                  <a:cubicBezTo>
                    <a:pt x="6706" y="19810"/>
                    <a:pt x="5621" y="20590"/>
                    <a:pt x="4862" y="21600"/>
                  </a:cubicBezTo>
                  <a:cubicBezTo>
                    <a:pt x="3703" y="18277"/>
                    <a:pt x="2218" y="13780"/>
                    <a:pt x="0" y="13122"/>
                  </a:cubicBezTo>
                  <a:close/>
                </a:path>
              </a:pathLst>
            </a:custGeom>
            <a:solidFill>
              <a:srgbClr val="F3810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Gill Sans MT"/>
                  <a:ea typeface="Gill Sans MT"/>
                  <a:cs typeface="Gill Sans MT"/>
                  <a:sym typeface="Gill Sans MT"/>
                </a:defRPr>
              </a:pPr>
              <a:endParaRPr/>
            </a:p>
          </p:txBody>
        </p:sp>
      </p:grpSp>
      <p:grpSp>
        <p:nvGrpSpPr>
          <p:cNvPr id="1140" name="Группа 25"/>
          <p:cNvGrpSpPr/>
          <p:nvPr/>
        </p:nvGrpSpPr>
        <p:grpSpPr>
          <a:xfrm>
            <a:off x="4742114" y="1376116"/>
            <a:ext cx="435937" cy="382774"/>
            <a:chOff x="0" y="0"/>
            <a:chExt cx="435936" cy="382773"/>
          </a:xfrm>
        </p:grpSpPr>
        <p:sp>
          <p:nvSpPr>
            <p:cNvPr id="1138" name="Овал 26"/>
            <p:cNvSpPr/>
            <p:nvPr/>
          </p:nvSpPr>
          <p:spPr>
            <a:xfrm>
              <a:off x="-1" y="21265"/>
              <a:ext cx="350878" cy="361509"/>
            </a:xfrm>
            <a:prstGeom prst="ellipse">
              <a:avLst/>
            </a:prstGeom>
            <a:solidFill>
              <a:srgbClr val="FEE4BE"/>
            </a:solidFill>
            <a:ln w="19050" cap="flat">
              <a:solidFill>
                <a:srgbClr val="F3810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Gill Sans MT"/>
                  <a:ea typeface="Gill Sans MT"/>
                  <a:cs typeface="Gill Sans MT"/>
                  <a:sym typeface="Gill Sans MT"/>
                </a:defRPr>
              </a:pPr>
              <a:endParaRPr/>
            </a:p>
          </p:txBody>
        </p:sp>
        <p:sp>
          <p:nvSpPr>
            <p:cNvPr id="1139" name="Полилиния 27"/>
            <p:cNvSpPr/>
            <p:nvPr/>
          </p:nvSpPr>
          <p:spPr>
            <a:xfrm>
              <a:off x="41663" y="-1"/>
              <a:ext cx="394273" cy="3145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3122"/>
                  </a:moveTo>
                  <a:cubicBezTo>
                    <a:pt x="553" y="12387"/>
                    <a:pt x="1214" y="11824"/>
                    <a:pt x="2011" y="11433"/>
                  </a:cubicBezTo>
                  <a:cubicBezTo>
                    <a:pt x="2907" y="11060"/>
                    <a:pt x="3450" y="11261"/>
                    <a:pt x="3884" y="11777"/>
                  </a:cubicBezTo>
                  <a:cubicBezTo>
                    <a:pt x="4857" y="12708"/>
                    <a:pt x="5765" y="15036"/>
                    <a:pt x="6111" y="16017"/>
                  </a:cubicBezTo>
                  <a:cubicBezTo>
                    <a:pt x="9655" y="9742"/>
                    <a:pt x="16428" y="2361"/>
                    <a:pt x="21046" y="0"/>
                  </a:cubicBezTo>
                  <a:cubicBezTo>
                    <a:pt x="21156" y="189"/>
                    <a:pt x="21112" y="245"/>
                    <a:pt x="21600" y="761"/>
                  </a:cubicBezTo>
                  <a:cubicBezTo>
                    <a:pt x="16102" y="4967"/>
                    <a:pt x="11058" y="12637"/>
                    <a:pt x="7873" y="19173"/>
                  </a:cubicBezTo>
                  <a:cubicBezTo>
                    <a:pt x="6706" y="19810"/>
                    <a:pt x="5621" y="20590"/>
                    <a:pt x="4862" y="21600"/>
                  </a:cubicBezTo>
                  <a:cubicBezTo>
                    <a:pt x="3703" y="18277"/>
                    <a:pt x="2218" y="13780"/>
                    <a:pt x="0" y="13122"/>
                  </a:cubicBezTo>
                  <a:close/>
                </a:path>
              </a:pathLst>
            </a:custGeom>
            <a:solidFill>
              <a:srgbClr val="F3810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Gill Sans MT"/>
                  <a:ea typeface="Gill Sans MT"/>
                  <a:cs typeface="Gill Sans MT"/>
                  <a:sym typeface="Gill Sans MT"/>
                </a:defRPr>
              </a:pPr>
              <a:endParaRPr/>
            </a:p>
          </p:txBody>
        </p:sp>
      </p:grpSp>
      <p:grpSp>
        <p:nvGrpSpPr>
          <p:cNvPr id="1143" name="Группа 29"/>
          <p:cNvGrpSpPr/>
          <p:nvPr/>
        </p:nvGrpSpPr>
        <p:grpSpPr>
          <a:xfrm>
            <a:off x="4731482" y="3087958"/>
            <a:ext cx="435937" cy="382774"/>
            <a:chOff x="0" y="0"/>
            <a:chExt cx="435936" cy="382773"/>
          </a:xfrm>
        </p:grpSpPr>
        <p:sp>
          <p:nvSpPr>
            <p:cNvPr id="1141" name="Овал 30"/>
            <p:cNvSpPr/>
            <p:nvPr/>
          </p:nvSpPr>
          <p:spPr>
            <a:xfrm>
              <a:off x="-1" y="21265"/>
              <a:ext cx="350878" cy="361509"/>
            </a:xfrm>
            <a:prstGeom prst="ellipse">
              <a:avLst/>
            </a:prstGeom>
            <a:solidFill>
              <a:srgbClr val="FEE4BE"/>
            </a:solidFill>
            <a:ln w="19050" cap="flat">
              <a:solidFill>
                <a:srgbClr val="F3810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Gill Sans MT"/>
                  <a:ea typeface="Gill Sans MT"/>
                  <a:cs typeface="Gill Sans MT"/>
                  <a:sym typeface="Gill Sans MT"/>
                </a:defRPr>
              </a:pPr>
              <a:endParaRPr/>
            </a:p>
          </p:txBody>
        </p:sp>
        <p:sp>
          <p:nvSpPr>
            <p:cNvPr id="1142" name="Полилиния 31"/>
            <p:cNvSpPr/>
            <p:nvPr/>
          </p:nvSpPr>
          <p:spPr>
            <a:xfrm>
              <a:off x="41663" y="-1"/>
              <a:ext cx="394273" cy="3145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3122"/>
                  </a:moveTo>
                  <a:cubicBezTo>
                    <a:pt x="553" y="12387"/>
                    <a:pt x="1214" y="11824"/>
                    <a:pt x="2011" y="11433"/>
                  </a:cubicBezTo>
                  <a:cubicBezTo>
                    <a:pt x="2907" y="11060"/>
                    <a:pt x="3450" y="11261"/>
                    <a:pt x="3884" y="11777"/>
                  </a:cubicBezTo>
                  <a:cubicBezTo>
                    <a:pt x="4857" y="12708"/>
                    <a:pt x="5765" y="15036"/>
                    <a:pt x="6111" y="16017"/>
                  </a:cubicBezTo>
                  <a:cubicBezTo>
                    <a:pt x="9655" y="9742"/>
                    <a:pt x="16428" y="2361"/>
                    <a:pt x="21046" y="0"/>
                  </a:cubicBezTo>
                  <a:cubicBezTo>
                    <a:pt x="21156" y="189"/>
                    <a:pt x="21112" y="245"/>
                    <a:pt x="21600" y="761"/>
                  </a:cubicBezTo>
                  <a:cubicBezTo>
                    <a:pt x="16102" y="4967"/>
                    <a:pt x="11058" y="12637"/>
                    <a:pt x="7873" y="19173"/>
                  </a:cubicBezTo>
                  <a:cubicBezTo>
                    <a:pt x="6706" y="19810"/>
                    <a:pt x="5621" y="20590"/>
                    <a:pt x="4862" y="21600"/>
                  </a:cubicBezTo>
                  <a:cubicBezTo>
                    <a:pt x="3703" y="18277"/>
                    <a:pt x="2218" y="13780"/>
                    <a:pt x="0" y="13122"/>
                  </a:cubicBezTo>
                  <a:close/>
                </a:path>
              </a:pathLst>
            </a:custGeom>
            <a:solidFill>
              <a:srgbClr val="F3810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Gill Sans MT"/>
                  <a:ea typeface="Gill Sans MT"/>
                  <a:cs typeface="Gill Sans MT"/>
                  <a:sym typeface="Gill Sans MT"/>
                </a:defRPr>
              </a:pPr>
              <a:endParaRPr/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0" y="583870"/>
            <a:ext cx="9144000" cy="6084277"/>
            <a:chOff x="0" y="583870"/>
            <a:chExt cx="9144000" cy="6084277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83870"/>
              <a:ext cx="9144000" cy="6084277"/>
            </a:xfrm>
            <a:prstGeom prst="rect">
              <a:avLst/>
            </a:prstGeom>
          </p:spPr>
        </p:pic>
        <p:sp>
          <p:nvSpPr>
            <p:cNvPr id="41" name="Прямоугольник с закругленными углами"/>
            <p:cNvSpPr/>
            <p:nvPr/>
          </p:nvSpPr>
          <p:spPr>
            <a:xfrm>
              <a:off x="2801671" y="673317"/>
              <a:ext cx="3637570" cy="469359"/>
            </a:xfrm>
            <a:prstGeom prst="roundRect">
              <a:avLst>
                <a:gd name="adj" fmla="val 16667"/>
              </a:avLst>
            </a:prstGeom>
            <a:solidFill>
              <a:srgbClr val="316D5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lvl="0" algn="ctr">
                <a:lnSpc>
                  <a:spcPct val="70000"/>
                </a:lnSpc>
                <a:defRPr sz="2000" b="1">
                  <a:solidFill>
                    <a:srgbClr val="FFFFFF"/>
                  </a:solidFill>
                </a:defRPr>
              </a:pPr>
              <a:r>
                <a:rPr lang="en-US" sz="2000" b="1" dirty="0">
                  <a:solidFill>
                    <a:srgbClr val="FFFFFF"/>
                  </a:solidFill>
                </a:rPr>
                <a:t>IV. </a:t>
              </a:r>
              <a:r>
                <a:rPr lang="ru-RU" sz="2000" b="1" dirty="0">
                  <a:solidFill>
                    <a:srgbClr val="FFFFFF"/>
                  </a:solidFill>
                </a:rPr>
                <a:t>Региональный информационный ресурс</a:t>
              </a:r>
            </a:p>
          </p:txBody>
        </p:sp>
      </p:grpSp>
      <p:grpSp>
        <p:nvGrpSpPr>
          <p:cNvPr id="42" name="Скругленный прямоугольник 15"/>
          <p:cNvGrpSpPr/>
          <p:nvPr/>
        </p:nvGrpSpPr>
        <p:grpSpPr>
          <a:xfrm>
            <a:off x="3216116" y="12691"/>
            <a:ext cx="5915893" cy="400108"/>
            <a:chOff x="0" y="-13678"/>
            <a:chExt cx="5915891" cy="400106"/>
          </a:xfrm>
        </p:grpSpPr>
        <p:sp>
          <p:nvSpPr>
            <p:cNvPr id="43" name="Прямоугольник с закругленными углами"/>
            <p:cNvSpPr/>
            <p:nvPr/>
          </p:nvSpPr>
          <p:spPr>
            <a:xfrm>
              <a:off x="0" y="11815"/>
              <a:ext cx="5915891" cy="349120"/>
            </a:xfrm>
            <a:prstGeom prst="roundRect">
              <a:avLst>
                <a:gd name="adj" fmla="val 11729"/>
              </a:avLst>
            </a:prstGeom>
            <a:solidFill>
              <a:srgbClr val="C1E4FF"/>
            </a:solidFill>
            <a:ln w="285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>
                <a:solidFill>
                  <a:srgbClr val="0070C0"/>
                </a:solidFill>
              </a:endParaRPr>
            </a:p>
          </p:txBody>
        </p:sp>
        <p:sp>
          <p:nvSpPr>
            <p:cNvPr id="44" name="III. Система планирования"/>
            <p:cNvSpPr/>
            <p:nvPr/>
          </p:nvSpPr>
          <p:spPr>
            <a:xfrm>
              <a:off x="11992" y="-13678"/>
              <a:ext cx="5891907" cy="400106"/>
            </a:xfrm>
            <a:prstGeom prst="roundRect">
              <a:avLst/>
            </a:prstGeom>
            <a:solidFill>
              <a:srgbClr val="C1E4FF"/>
            </a:solidFill>
            <a:ln w="28575" cap="flat">
              <a:solidFill>
                <a:srgbClr val="FFFFFF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r>
                <a:rPr b="1" dirty="0">
                  <a:solidFill>
                    <a:srgbClr val="C00000"/>
                  </a:solidFill>
                </a:rPr>
                <a:t> </a:t>
              </a:r>
              <a:r>
                <a:rPr b="1" dirty="0" smtClean="0">
                  <a:solidFill>
                    <a:srgbClr val="C00000"/>
                  </a:solidFill>
                </a:rPr>
                <a:t> </a:t>
              </a:r>
              <a:r>
                <a:rPr b="1" dirty="0" err="1">
                  <a:solidFill>
                    <a:srgbClr val="C00000"/>
                  </a:solidFill>
                </a:rPr>
                <a:t>Система</a:t>
              </a:r>
              <a:r>
                <a:rPr b="1" dirty="0">
                  <a:solidFill>
                    <a:srgbClr val="C00000"/>
                  </a:solidFill>
                </a:rPr>
                <a:t> </a:t>
              </a:r>
              <a:r>
                <a:rPr lang="ru-RU" b="1" dirty="0">
                  <a:solidFill>
                    <a:srgbClr val="C00000"/>
                  </a:solidFill>
                </a:rPr>
                <a:t>«П</a:t>
              </a:r>
              <a:r>
                <a:rPr b="1" dirty="0" err="1">
                  <a:solidFill>
                    <a:srgbClr val="C00000"/>
                  </a:solidFill>
                </a:rPr>
                <a:t>ланировани</a:t>
              </a:r>
              <a:r>
                <a:rPr lang="ru-RU" b="1" dirty="0">
                  <a:solidFill>
                    <a:srgbClr val="C00000"/>
                  </a:solidFill>
                </a:rPr>
                <a:t>е»</a:t>
              </a:r>
              <a:endParaRPr b="1" dirty="0">
                <a:solidFill>
                  <a:srgbClr val="C00000"/>
                </a:solidFill>
              </a:endParaRP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Прямоугольник 1"/>
          <p:cNvSpPr/>
          <p:nvPr/>
        </p:nvSpPr>
        <p:spPr>
          <a:xfrm>
            <a:off x="-1" y="0"/>
            <a:ext cx="5171092" cy="170267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pic>
        <p:nvPicPr>
          <p:cNvPr id="1149" name="Picture 10" descr="Picture 10"/>
          <p:cNvPicPr>
            <a:picLocks noChangeAspect="1"/>
          </p:cNvPicPr>
          <p:nvPr/>
        </p:nvPicPr>
        <p:blipFill>
          <a:blip r:embed="rId2" cstate="print">
            <a:extLst/>
          </a:blip>
          <a:srcRect t="20431" r="10217"/>
          <a:stretch>
            <a:fillRect/>
          </a:stretch>
        </p:blipFill>
        <p:spPr>
          <a:xfrm flipH="1">
            <a:off x="-6" y="-1"/>
            <a:ext cx="9143997" cy="64165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0" name="Picture 15" descr="Picture 15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7223004" y="1962479"/>
            <a:ext cx="1779108" cy="12484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1" name="Picture 15" descr="Picture 15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09356" y="2125390"/>
            <a:ext cx="1779107" cy="1248432"/>
          </a:xfrm>
          <a:prstGeom prst="rect">
            <a:avLst/>
          </a:prstGeom>
          <a:ln w="12700">
            <a:miter lim="400000"/>
          </a:ln>
        </p:spPr>
      </p:pic>
      <p:sp>
        <p:nvSpPr>
          <p:cNvPr id="1152" name="Прямоугольник 9"/>
          <p:cNvSpPr/>
          <p:nvPr/>
        </p:nvSpPr>
        <p:spPr>
          <a:xfrm>
            <a:off x="0" y="-1"/>
            <a:ext cx="9144000" cy="4666594"/>
          </a:xfrm>
          <a:prstGeom prst="rect">
            <a:avLst/>
          </a:prstGeom>
          <a:solidFill>
            <a:srgbClr val="FFFFFF">
              <a:alpha val="8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pic>
        <p:nvPicPr>
          <p:cNvPr id="1153" name="Picture 15" descr="Picture 15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-342135" y="2713969"/>
            <a:ext cx="2107873" cy="14791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4" name="Picture 15" descr="Picture 15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966403" y="2349063"/>
            <a:ext cx="2448157" cy="17179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5" name="Picture 15" descr="Picture 15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6105971" y="2349065"/>
            <a:ext cx="2448157" cy="17179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6" name="Picture 15" descr="Picture 15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7346730" y="2745499"/>
            <a:ext cx="2107873" cy="14791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7" name="Picture 6" descr="Picture 6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318597" y="310864"/>
            <a:ext cx="1589030" cy="17160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61" name="Группа 7"/>
          <p:cNvGrpSpPr/>
          <p:nvPr/>
        </p:nvGrpSpPr>
        <p:grpSpPr>
          <a:xfrm>
            <a:off x="1298908" y="-74172"/>
            <a:ext cx="6889532" cy="4073301"/>
            <a:chOff x="0" y="0"/>
            <a:chExt cx="6889530" cy="4073299"/>
          </a:xfrm>
        </p:grpSpPr>
        <p:pic>
          <p:nvPicPr>
            <p:cNvPr id="1158" name="Picture 2" descr="Picture 2"/>
            <p:cNvPicPr>
              <a:picLocks noChangeAspect="1"/>
            </p:cNvPicPr>
            <p:nvPr/>
          </p:nvPicPr>
          <p:blipFill>
            <a:blip r:embed="rId7" cstate="print">
              <a:extLst/>
            </a:blip>
            <a:srcRect b="15714"/>
            <a:stretch>
              <a:fillRect/>
            </a:stretch>
          </p:blipFill>
          <p:spPr>
            <a:xfrm>
              <a:off x="0" y="-1"/>
              <a:ext cx="6889531" cy="40733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59" name="Picture 4" descr="Picture 4"/>
            <p:cNvPicPr>
              <a:picLocks noChangeAspect="1"/>
            </p:cNvPicPr>
            <p:nvPr/>
          </p:nvPicPr>
          <p:blipFill>
            <a:blip r:embed="rId8" cstate="print">
              <a:extLst/>
            </a:blip>
            <a:stretch>
              <a:fillRect/>
            </a:stretch>
          </p:blipFill>
          <p:spPr>
            <a:xfrm>
              <a:off x="1937853" y="2037749"/>
              <a:ext cx="3373170" cy="8596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60" name="Picture 5" descr="Picture 5"/>
            <p:cNvPicPr>
              <a:picLocks noChangeAspect="1"/>
            </p:cNvPicPr>
            <p:nvPr/>
          </p:nvPicPr>
          <p:blipFill>
            <a:blip r:embed="rId9" cstate="print">
              <a:extLst/>
            </a:blip>
            <a:stretch>
              <a:fillRect/>
            </a:stretch>
          </p:blipFill>
          <p:spPr>
            <a:xfrm>
              <a:off x="1885384" y="807200"/>
              <a:ext cx="3359868" cy="10984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162" name="Прямоугольник 6"/>
          <p:cNvSpPr/>
          <p:nvPr/>
        </p:nvSpPr>
        <p:spPr>
          <a:xfrm>
            <a:off x="0" y="4682357"/>
            <a:ext cx="9144000" cy="2175643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FCEAB6"/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pic>
        <p:nvPicPr>
          <p:cNvPr id="1163" name="Рисунок 3" descr="Рисунок 3"/>
          <p:cNvPicPr>
            <a:picLocks noChangeAspect="1"/>
          </p:cNvPicPr>
          <p:nvPr/>
        </p:nvPicPr>
        <p:blipFill>
          <a:blip r:embed="rId10" cstate="print">
            <a:extLst/>
          </a:blip>
          <a:srcRect l="34242" t="15310" r="2795"/>
          <a:stretch>
            <a:fillRect/>
          </a:stretch>
        </p:blipFill>
        <p:spPr>
          <a:xfrm>
            <a:off x="0" y="4682359"/>
            <a:ext cx="6180085" cy="2175641"/>
          </a:xfrm>
          <a:prstGeom prst="rect">
            <a:avLst/>
          </a:prstGeom>
          <a:ln w="12700">
            <a:miter lim="400000"/>
          </a:ln>
        </p:spPr>
      </p:pic>
      <p:sp>
        <p:nvSpPr>
          <p:cNvPr id="1164" name="TextBox 15"/>
          <p:cNvSpPr/>
          <p:nvPr/>
        </p:nvSpPr>
        <p:spPr>
          <a:xfrm>
            <a:off x="302612" y="4954759"/>
            <a:ext cx="8274192" cy="6855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ts val="4500"/>
              </a:lnSpc>
              <a:defRPr sz="5500" b="1" i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err="1">
                <a:latin typeface="Cambria" panose="02040503050406030204" pitchFamily="18" charset="0"/>
              </a:rPr>
              <a:t>Дорогу</a:t>
            </a:r>
            <a:endParaRPr dirty="0">
              <a:latin typeface="Cambria" panose="02040503050406030204" pitchFamily="18" charset="0"/>
            </a:endParaRPr>
          </a:p>
        </p:txBody>
      </p:sp>
      <p:sp>
        <p:nvSpPr>
          <p:cNvPr id="1165" name="TextBox 16"/>
          <p:cNvSpPr/>
          <p:nvPr/>
        </p:nvSpPr>
        <p:spPr>
          <a:xfrm>
            <a:off x="378812" y="5467350"/>
            <a:ext cx="8274192" cy="6855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ts val="4500"/>
              </a:lnSpc>
              <a:defRPr sz="5500" b="1" i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err="1">
                <a:latin typeface="Cambria" panose="02040503050406030204" pitchFamily="18" charset="0"/>
              </a:rPr>
              <a:t>осилит</a:t>
            </a:r>
            <a:endParaRPr dirty="0">
              <a:latin typeface="Cambria" panose="02040503050406030204" pitchFamily="18" charset="0"/>
            </a:endParaRPr>
          </a:p>
        </p:txBody>
      </p:sp>
      <p:sp>
        <p:nvSpPr>
          <p:cNvPr id="1166" name="TextBox 17"/>
          <p:cNvSpPr/>
          <p:nvPr/>
        </p:nvSpPr>
        <p:spPr>
          <a:xfrm>
            <a:off x="778862" y="6038850"/>
            <a:ext cx="8274192" cy="6855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>
              <a:lnSpc>
                <a:spcPts val="4500"/>
              </a:lnSpc>
              <a:defRPr sz="5500" b="1" i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err="1">
                <a:latin typeface="Cambria" panose="02040503050406030204" pitchFamily="18" charset="0"/>
              </a:rPr>
              <a:t>идущий</a:t>
            </a:r>
            <a:endParaRPr dirty="0">
              <a:latin typeface="Cambria" panose="02040503050406030204" pitchFamily="18" charset="0"/>
            </a:endParaRPr>
          </a:p>
        </p:txBody>
      </p:sp>
      <p:pic>
        <p:nvPicPr>
          <p:cNvPr id="1167" name="Рисунок 18" descr="Рисунок 18"/>
          <p:cNvPicPr>
            <a:picLocks noChangeAspect="1"/>
          </p:cNvPicPr>
          <p:nvPr/>
        </p:nvPicPr>
        <p:blipFill>
          <a:blip r:embed="rId11" cstate="print">
            <a:extLst/>
          </a:blip>
          <a:stretch>
            <a:fillRect/>
          </a:stretch>
        </p:blipFill>
        <p:spPr>
          <a:xfrm>
            <a:off x="0" y="3373820"/>
            <a:ext cx="9144000" cy="13213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50"/>
                                        <p:tgtEl>
                                          <p:spTgt spid="1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750"/>
                                        <p:tgtEl>
                                          <p:spTgt spid="1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750"/>
                                        <p:tgtEl>
                                          <p:spTgt spid="1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9" presetClass="entr" fill="hold" grpId="0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250"/>
                            </p:stCondLst>
                            <p:childTnLst>
                              <p:par>
                                <p:cTn id="26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50"/>
                            </p:stCondLst>
                            <p:childTnLst>
                              <p:par>
                                <p:cTn id="30" presetID="9" presetClass="entr" fill="hold" grpId="0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9" presetClass="entr" fill="hold" grpId="0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250"/>
                            </p:stCondLst>
                            <p:childTnLst>
                              <p:par>
                                <p:cTn id="38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1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750"/>
                            </p:stCondLst>
                            <p:childTnLst>
                              <p:par>
                                <p:cTn id="42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1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0" grpId="0" animBg="1" advAuto="0"/>
      <p:bldP spid="1151" grpId="0" animBg="1" advAuto="0"/>
      <p:bldP spid="1153" grpId="0" animBg="1" advAuto="0"/>
      <p:bldP spid="1154" grpId="0" animBg="1" advAuto="0"/>
      <p:bldP spid="1155" grpId="0" animBg="1" advAuto="0"/>
      <p:bldP spid="1156" grpId="0" animBg="1" advAuto="0"/>
      <p:bldP spid="1161" grpId="0" animBg="1" advAuto="0"/>
      <p:bldP spid="1164" grpId="0" animBg="1" advAuto="0"/>
      <p:bldP spid="1165" grpId="0" animBg="1" advAuto="0"/>
      <p:bldP spid="1166" grpId="0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0" name="Picture 7" descr="Picture 7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142581" y="2638146"/>
            <a:ext cx="1132765" cy="1132765"/>
          </a:xfrm>
          <a:prstGeom prst="rect">
            <a:avLst/>
          </a:prstGeom>
          <a:ln w="12700">
            <a:miter lim="400000"/>
          </a:ln>
        </p:spPr>
      </p:pic>
      <p:sp>
        <p:nvSpPr>
          <p:cNvPr id="761" name="Заголовок 1"/>
          <p:cNvSpPr>
            <a:spLocks noGrp="1"/>
          </p:cNvSpPr>
          <p:nvPr>
            <p:ph type="title"/>
          </p:nvPr>
        </p:nvSpPr>
        <p:spPr>
          <a:xfrm>
            <a:off x="2909347" y="-43507"/>
            <a:ext cx="6292664" cy="816057"/>
          </a:xfrm>
          <a:prstGeom prst="rect">
            <a:avLst/>
          </a:prstGeom>
        </p:spPr>
        <p:txBody>
          <a:bodyPr/>
          <a:lstStyle>
            <a:lvl1pPr algn="ctr">
              <a:lnSpc>
                <a:spcPts val="2100"/>
              </a:lnSpc>
              <a:defRPr sz="2200"/>
            </a:lvl1pPr>
          </a:lstStyle>
          <a:p>
            <a:r>
              <a:rPr dirty="0" err="1"/>
              <a:t>Характеристика</a:t>
            </a:r>
            <a:r>
              <a:rPr dirty="0"/>
              <a:t> </a:t>
            </a:r>
            <a:r>
              <a:rPr dirty="0" err="1"/>
              <a:t>системы</a:t>
            </a:r>
            <a:r>
              <a:rPr dirty="0"/>
              <a:t>  </a:t>
            </a:r>
            <a:r>
              <a:rPr dirty="0" err="1"/>
              <a:t>здравоохранения</a:t>
            </a:r>
            <a:r>
              <a:rPr dirty="0"/>
              <a:t> и </a:t>
            </a:r>
            <a:r>
              <a:rPr dirty="0" err="1"/>
              <a:t>регионального</a:t>
            </a:r>
            <a:r>
              <a:rPr dirty="0"/>
              <a:t> </a:t>
            </a:r>
            <a:r>
              <a:rPr dirty="0" err="1"/>
              <a:t>информационного</a:t>
            </a:r>
            <a:r>
              <a:rPr dirty="0"/>
              <a:t> </a:t>
            </a:r>
            <a:r>
              <a:rPr dirty="0" err="1"/>
              <a:t>ресурса</a:t>
            </a:r>
            <a:endParaRPr dirty="0"/>
          </a:p>
        </p:txBody>
      </p:sp>
      <p:sp>
        <p:nvSpPr>
          <p:cNvPr id="762" name="Прямоугольник 15"/>
          <p:cNvSpPr/>
          <p:nvPr/>
        </p:nvSpPr>
        <p:spPr>
          <a:xfrm>
            <a:off x="7127239" y="3892525"/>
            <a:ext cx="2265546" cy="1261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600" b="1">
                <a:solidFill>
                  <a:srgbClr val="C00000"/>
                </a:solidFill>
              </a:defRPr>
            </a:pPr>
            <a:r>
              <a:rPr lang="ru-RU" dirty="0" smtClean="0"/>
              <a:t>в</a:t>
            </a:r>
            <a:r>
              <a:rPr dirty="0" smtClean="0"/>
              <a:t> </a:t>
            </a:r>
            <a:r>
              <a:rPr dirty="0" err="1"/>
              <a:t>том</a:t>
            </a:r>
            <a:r>
              <a:rPr dirty="0"/>
              <a:t> </a:t>
            </a:r>
            <a:r>
              <a:rPr dirty="0" err="1"/>
              <a:t>числе</a:t>
            </a:r>
            <a:r>
              <a:rPr dirty="0"/>
              <a:t>: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>
              <a:defRPr sz="1600" b="1">
                <a:solidFill>
                  <a:srgbClr val="C00000"/>
                </a:solidFill>
              </a:defRPr>
            </a:pPr>
            <a:r>
              <a:rPr dirty="0"/>
              <a:t>138 </a:t>
            </a:r>
            <a:r>
              <a:rPr b="0" dirty="0">
                <a:solidFill>
                  <a:srgbClr val="0070C0"/>
                </a:solidFill>
              </a:rPr>
              <a:t>ВОП</a:t>
            </a:r>
            <a:endParaRPr dirty="0">
              <a:solidFill>
                <a:srgbClr val="36698C"/>
              </a:solidFill>
            </a:endParaRPr>
          </a:p>
          <a:p>
            <a:pPr>
              <a:defRPr sz="1400" b="1">
                <a:solidFill>
                  <a:srgbClr val="799E38"/>
                </a:solidFill>
              </a:defRPr>
            </a:pPr>
            <a:r>
              <a:rPr dirty="0"/>
              <a:t>МИС – 128 ВОП</a:t>
            </a:r>
            <a:br>
              <a:rPr dirty="0"/>
            </a:br>
            <a:r>
              <a:rPr sz="1600" dirty="0">
                <a:solidFill>
                  <a:srgbClr val="C00000"/>
                </a:solidFill>
              </a:rPr>
              <a:t>528</a:t>
            </a:r>
            <a:r>
              <a:rPr sz="1600" b="0" dirty="0">
                <a:solidFill>
                  <a:srgbClr val="0070C0"/>
                </a:solidFill>
              </a:rPr>
              <a:t> </a:t>
            </a:r>
            <a:r>
              <a:rPr sz="1600" b="0" dirty="0" err="1">
                <a:solidFill>
                  <a:srgbClr val="0070C0"/>
                </a:solidFill>
              </a:rPr>
              <a:t>ФАПов</a:t>
            </a:r>
            <a:endParaRPr sz="1600" dirty="0">
              <a:solidFill>
                <a:srgbClr val="0070C0"/>
              </a:solidFill>
            </a:endParaRPr>
          </a:p>
          <a:p>
            <a:pPr>
              <a:defRPr sz="1400" b="1">
                <a:solidFill>
                  <a:srgbClr val="799E38"/>
                </a:solidFill>
              </a:defRPr>
            </a:pPr>
            <a:r>
              <a:rPr dirty="0"/>
              <a:t>МИС – 7 </a:t>
            </a:r>
            <a:r>
              <a:rPr dirty="0" err="1"/>
              <a:t>ФАПов</a:t>
            </a:r>
            <a:endParaRPr dirty="0"/>
          </a:p>
        </p:txBody>
      </p:sp>
      <p:sp>
        <p:nvSpPr>
          <p:cNvPr id="763" name="Прямоугольник 17"/>
          <p:cNvSpPr/>
          <p:nvPr/>
        </p:nvSpPr>
        <p:spPr>
          <a:xfrm>
            <a:off x="1162670" y="863905"/>
            <a:ext cx="7247033" cy="664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000" b="1">
                <a:solidFill>
                  <a:srgbClr val="36698C"/>
                </a:solidFill>
              </a:defRPr>
            </a:pPr>
            <a:r>
              <a:rPr dirty="0" err="1"/>
              <a:t>Медицинскую</a:t>
            </a:r>
            <a:r>
              <a:rPr dirty="0"/>
              <a:t> </a:t>
            </a:r>
            <a:r>
              <a:rPr dirty="0" err="1"/>
              <a:t>помощь</a:t>
            </a:r>
            <a:r>
              <a:rPr dirty="0"/>
              <a:t> в </a:t>
            </a:r>
            <a:r>
              <a:rPr dirty="0" err="1"/>
              <a:t>регионе</a:t>
            </a:r>
            <a:r>
              <a:rPr dirty="0"/>
              <a:t> </a:t>
            </a:r>
            <a:r>
              <a:rPr dirty="0" err="1"/>
              <a:t>оказывают</a:t>
            </a:r>
            <a:r>
              <a:rPr dirty="0"/>
              <a:t> </a:t>
            </a:r>
          </a:p>
          <a:p>
            <a:pPr>
              <a:defRPr sz="2000" b="1">
                <a:solidFill>
                  <a:srgbClr val="C00000"/>
                </a:solidFill>
              </a:defRPr>
            </a:pPr>
            <a:r>
              <a:rPr dirty="0"/>
              <a:t>76</a:t>
            </a:r>
            <a:r>
              <a:rPr dirty="0">
                <a:solidFill>
                  <a:srgbClr val="0070C0"/>
                </a:solidFill>
              </a:rPr>
              <a:t> </a:t>
            </a:r>
            <a:r>
              <a:rPr dirty="0" err="1">
                <a:solidFill>
                  <a:srgbClr val="36698C"/>
                </a:solidFill>
              </a:rPr>
              <a:t>медицинских</a:t>
            </a:r>
            <a:r>
              <a:rPr dirty="0">
                <a:solidFill>
                  <a:srgbClr val="36698C"/>
                </a:solidFill>
              </a:rPr>
              <a:t> </a:t>
            </a:r>
            <a:r>
              <a:rPr dirty="0" err="1">
                <a:solidFill>
                  <a:srgbClr val="36698C"/>
                </a:solidFill>
              </a:rPr>
              <a:t>организаций</a:t>
            </a:r>
            <a:r>
              <a:rPr dirty="0">
                <a:solidFill>
                  <a:srgbClr val="36698C"/>
                </a:solidFill>
              </a:rPr>
              <a:t>, </a:t>
            </a:r>
            <a:r>
              <a:rPr dirty="0"/>
              <a:t>13</a:t>
            </a:r>
            <a:r>
              <a:rPr dirty="0">
                <a:solidFill>
                  <a:srgbClr val="0070C0"/>
                </a:solidFill>
              </a:rPr>
              <a:t> </a:t>
            </a:r>
            <a:r>
              <a:rPr dirty="0" err="1">
                <a:solidFill>
                  <a:srgbClr val="36698C"/>
                </a:solidFill>
              </a:rPr>
              <a:t>аптечных</a:t>
            </a:r>
            <a:r>
              <a:rPr dirty="0">
                <a:solidFill>
                  <a:srgbClr val="36698C"/>
                </a:solidFill>
              </a:rPr>
              <a:t> </a:t>
            </a:r>
            <a:r>
              <a:rPr dirty="0" err="1">
                <a:solidFill>
                  <a:srgbClr val="36698C"/>
                </a:solidFill>
              </a:rPr>
              <a:t>предприятий</a:t>
            </a:r>
            <a:endParaRPr dirty="0">
              <a:solidFill>
                <a:srgbClr val="36698C"/>
              </a:solidFill>
            </a:endParaRPr>
          </a:p>
        </p:txBody>
      </p:sp>
      <p:pic>
        <p:nvPicPr>
          <p:cNvPr id="764" name="Picture 3" descr="Picture 3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57463" y="1583791"/>
            <a:ext cx="1598342" cy="1598343"/>
          </a:xfrm>
          <a:prstGeom prst="rect">
            <a:avLst/>
          </a:prstGeom>
          <a:ln w="12700">
            <a:miter lim="400000"/>
          </a:ln>
        </p:spPr>
      </p:pic>
      <p:sp>
        <p:nvSpPr>
          <p:cNvPr id="765" name="TextBox 4"/>
          <p:cNvSpPr/>
          <p:nvPr/>
        </p:nvSpPr>
        <p:spPr>
          <a:xfrm>
            <a:off x="1120347" y="1811728"/>
            <a:ext cx="2058343" cy="1107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73050" indent="-273050" algn="ctr">
              <a:defRPr b="1">
                <a:solidFill>
                  <a:srgbClr val="C00000"/>
                </a:solidFill>
              </a:defRPr>
            </a:pPr>
            <a:r>
              <a:rPr dirty="0"/>
              <a:t>62</a:t>
            </a:r>
            <a:r>
              <a:rPr sz="1400" b="0" dirty="0">
                <a:solidFill>
                  <a:srgbClr val="0070C0"/>
                </a:solidFill>
              </a:rPr>
              <a:t> </a:t>
            </a:r>
            <a:r>
              <a:rPr sz="1600" b="0" dirty="0" err="1" smtClean="0">
                <a:solidFill>
                  <a:srgbClr val="0070C0"/>
                </a:solidFill>
              </a:rPr>
              <a:t>круглосуточны</a:t>
            </a:r>
            <a:r>
              <a:rPr lang="ru-RU" sz="1600" b="0" dirty="0" smtClean="0">
                <a:solidFill>
                  <a:srgbClr val="0070C0"/>
                </a:solidFill>
              </a:rPr>
              <a:t>х</a:t>
            </a:r>
            <a:r>
              <a:rPr sz="1600" b="0" dirty="0" smtClean="0">
                <a:solidFill>
                  <a:srgbClr val="0070C0"/>
                </a:solidFill>
              </a:rPr>
              <a:t>  </a:t>
            </a:r>
            <a:br>
              <a:rPr sz="1600" b="0" dirty="0" smtClean="0">
                <a:solidFill>
                  <a:srgbClr val="0070C0"/>
                </a:solidFill>
              </a:rPr>
            </a:br>
            <a:r>
              <a:rPr sz="1600" b="0" dirty="0" err="1" smtClean="0">
                <a:solidFill>
                  <a:srgbClr val="0070C0"/>
                </a:solidFill>
              </a:rPr>
              <a:t>стационар</a:t>
            </a:r>
            <a:r>
              <a:rPr lang="ru-RU" sz="1600" dirty="0">
                <a:solidFill>
                  <a:srgbClr val="0070C0"/>
                </a:solidFill>
              </a:rPr>
              <a:t>а</a:t>
            </a:r>
            <a:r>
              <a:rPr sz="1600" b="0" dirty="0" smtClean="0">
                <a:solidFill>
                  <a:srgbClr val="0070C0"/>
                </a:solidFill>
              </a:rPr>
              <a:t> </a:t>
            </a:r>
            <a:r>
              <a:rPr sz="1600" b="0" dirty="0" err="1" smtClean="0">
                <a:solidFill>
                  <a:srgbClr val="0070C0"/>
                </a:solidFill>
              </a:rPr>
              <a:t>поликлиники</a:t>
            </a:r>
            <a:endParaRPr sz="1600" dirty="0">
              <a:solidFill>
                <a:srgbClr val="0070C0"/>
              </a:solidFill>
            </a:endParaRPr>
          </a:p>
          <a:p>
            <a:pPr marL="273050" indent="-273050" algn="ctr">
              <a:defRPr sz="1600" b="1">
                <a:solidFill>
                  <a:srgbClr val="36698C"/>
                </a:solidFill>
              </a:defRPr>
            </a:pPr>
            <a:r>
              <a:rPr dirty="0"/>
              <a:t>      </a:t>
            </a:r>
            <a:r>
              <a:rPr dirty="0">
                <a:solidFill>
                  <a:srgbClr val="799E38"/>
                </a:solidFill>
              </a:rPr>
              <a:t>МИС – 60 МО</a:t>
            </a:r>
          </a:p>
        </p:txBody>
      </p:sp>
      <p:sp>
        <p:nvSpPr>
          <p:cNvPr id="766" name="TextBox 19"/>
          <p:cNvSpPr/>
          <p:nvPr/>
        </p:nvSpPr>
        <p:spPr>
          <a:xfrm>
            <a:off x="1230269" y="3854463"/>
            <a:ext cx="2183028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177800" indent="-177800" algn="ctr">
              <a:defRPr b="1">
                <a:solidFill>
                  <a:srgbClr val="C00000"/>
                </a:solidFill>
              </a:defRPr>
            </a:pPr>
            <a:r>
              <a:rPr dirty="0"/>
              <a:t>4 </a:t>
            </a:r>
            <a:r>
              <a:rPr lang="ru-RU" sz="1600" b="0" dirty="0" smtClean="0">
                <a:solidFill>
                  <a:srgbClr val="0070C0"/>
                </a:solidFill>
              </a:rPr>
              <a:t>п</a:t>
            </a:r>
            <a:r>
              <a:rPr sz="1600" b="0" dirty="0" err="1" smtClean="0">
                <a:solidFill>
                  <a:srgbClr val="0070C0"/>
                </a:solidFill>
              </a:rPr>
              <a:t>оликлинически</a:t>
            </a:r>
            <a:r>
              <a:rPr lang="ru-RU" sz="1600" b="0" dirty="0" smtClean="0">
                <a:solidFill>
                  <a:srgbClr val="0070C0"/>
                </a:solidFill>
              </a:rPr>
              <a:t>е</a:t>
            </a:r>
            <a:r>
              <a:rPr sz="1600" b="0" dirty="0" smtClean="0">
                <a:solidFill>
                  <a:srgbClr val="0070C0"/>
                </a:solidFill>
              </a:rPr>
              <a:t> </a:t>
            </a:r>
            <a:r>
              <a:rPr sz="1600" b="0" dirty="0" err="1" smtClean="0">
                <a:solidFill>
                  <a:srgbClr val="0070C0"/>
                </a:solidFill>
              </a:rPr>
              <a:t>медицински</a:t>
            </a:r>
            <a:r>
              <a:rPr lang="ru-RU" sz="1600" b="0" dirty="0" smtClean="0">
                <a:solidFill>
                  <a:srgbClr val="0070C0"/>
                </a:solidFill>
              </a:rPr>
              <a:t>е</a:t>
            </a:r>
          </a:p>
          <a:p>
            <a:pPr marL="177800" indent="-177800" algn="ctr">
              <a:defRPr b="1">
                <a:solidFill>
                  <a:srgbClr val="C00000"/>
                </a:solidFill>
              </a:defRPr>
            </a:pPr>
            <a:r>
              <a:rPr sz="1600" b="0" dirty="0" err="1" smtClean="0">
                <a:solidFill>
                  <a:srgbClr val="0070C0"/>
                </a:solidFill>
              </a:rPr>
              <a:t>организации</a:t>
            </a:r>
            <a:r>
              <a:rPr sz="1600" b="0" dirty="0" smtClean="0">
                <a:solidFill>
                  <a:srgbClr val="0070C0"/>
                </a:solidFill>
              </a:rPr>
              <a:t> 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177800" indent="-177800" algn="ctr">
              <a:defRPr sz="1400" b="1">
                <a:solidFill>
                  <a:srgbClr val="799E38"/>
                </a:solidFill>
              </a:defRPr>
            </a:pPr>
            <a:r>
              <a:rPr dirty="0"/>
              <a:t>МИС – 4 МО</a:t>
            </a:r>
          </a:p>
        </p:txBody>
      </p:sp>
      <p:sp>
        <p:nvSpPr>
          <p:cNvPr id="767" name="TextBox 20"/>
          <p:cNvSpPr/>
          <p:nvPr/>
        </p:nvSpPr>
        <p:spPr>
          <a:xfrm>
            <a:off x="4050129" y="1754880"/>
            <a:ext cx="1951630" cy="10109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177800" indent="-177800" algn="ctr">
              <a:defRPr b="1">
                <a:solidFill>
                  <a:srgbClr val="C00000"/>
                </a:solidFill>
              </a:defRPr>
            </a:pPr>
            <a:r>
              <a:t>1</a:t>
            </a:r>
            <a:r>
              <a:rPr sz="1400" b="0">
                <a:solidFill>
                  <a:srgbClr val="0070C0"/>
                </a:solidFill>
              </a:rPr>
              <a:t> </a:t>
            </a:r>
            <a:r>
              <a:rPr sz="1600" b="0">
                <a:solidFill>
                  <a:srgbClr val="0070C0"/>
                </a:solidFill>
              </a:rPr>
              <a:t>станция скорой медицинской помощи,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177800" indent="-177800" algn="ctr">
              <a:defRPr sz="1400" b="1">
                <a:solidFill>
                  <a:srgbClr val="799E38"/>
                </a:solidFill>
              </a:defRPr>
            </a:pPr>
            <a:r>
              <a:t>Интеграция с МИС</a:t>
            </a:r>
          </a:p>
        </p:txBody>
      </p:sp>
      <p:sp>
        <p:nvSpPr>
          <p:cNvPr id="768" name="TextBox 21"/>
          <p:cNvSpPr/>
          <p:nvPr/>
        </p:nvSpPr>
        <p:spPr>
          <a:xfrm>
            <a:off x="4125345" y="3056639"/>
            <a:ext cx="1951630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>
                <a:solidFill>
                  <a:srgbClr val="C00000"/>
                </a:solidFill>
              </a:defRPr>
            </a:pPr>
            <a:r>
              <a:rPr dirty="0"/>
              <a:t>1</a:t>
            </a:r>
            <a:r>
              <a:rPr sz="1400" b="0" dirty="0">
                <a:solidFill>
                  <a:srgbClr val="0070C0"/>
                </a:solidFill>
              </a:rPr>
              <a:t> </a:t>
            </a:r>
            <a:r>
              <a:rPr lang="ru-RU" sz="1600" b="0" dirty="0" smtClean="0">
                <a:solidFill>
                  <a:srgbClr val="0070C0"/>
                </a:solidFill>
              </a:rPr>
              <a:t>ц</a:t>
            </a:r>
            <a:r>
              <a:rPr sz="1600" b="0" dirty="0" err="1" smtClean="0">
                <a:solidFill>
                  <a:srgbClr val="0070C0"/>
                </a:solidFill>
              </a:rPr>
              <a:t>ентр</a:t>
            </a:r>
            <a:r>
              <a:rPr sz="1600" b="0" dirty="0" smtClean="0">
                <a:solidFill>
                  <a:srgbClr val="0070C0"/>
                </a:solidFill>
              </a:rPr>
              <a:t> </a:t>
            </a:r>
            <a:r>
              <a:rPr sz="1600" b="0" dirty="0" err="1">
                <a:solidFill>
                  <a:srgbClr val="0070C0"/>
                </a:solidFill>
              </a:rPr>
              <a:t>крови</a:t>
            </a:r>
            <a:endParaRPr sz="1600" b="0" dirty="0">
              <a:solidFill>
                <a:srgbClr val="0070C0"/>
              </a:solidFill>
            </a:endParaRPr>
          </a:p>
        </p:txBody>
      </p:sp>
      <p:sp>
        <p:nvSpPr>
          <p:cNvPr id="769" name="TextBox 22"/>
          <p:cNvSpPr/>
          <p:nvPr/>
        </p:nvSpPr>
        <p:spPr>
          <a:xfrm>
            <a:off x="7082852" y="1797959"/>
            <a:ext cx="1730619" cy="8067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b="1">
                <a:solidFill>
                  <a:srgbClr val="C00000"/>
                </a:solidFill>
              </a:defRPr>
            </a:pPr>
            <a:r>
              <a:t>3</a:t>
            </a:r>
            <a:r>
              <a:rPr sz="1400" b="0">
                <a:solidFill>
                  <a:srgbClr val="0070C0"/>
                </a:solidFill>
              </a:rPr>
              <a:t> </a:t>
            </a:r>
            <a:r>
              <a:rPr sz="1600" b="0">
                <a:solidFill>
                  <a:srgbClr val="0070C0"/>
                </a:solidFill>
              </a:rPr>
              <a:t>санаторно-курортные организации</a:t>
            </a:r>
          </a:p>
        </p:txBody>
      </p:sp>
      <p:sp>
        <p:nvSpPr>
          <p:cNvPr id="770" name="TextBox 23"/>
          <p:cNvSpPr/>
          <p:nvPr/>
        </p:nvSpPr>
        <p:spPr>
          <a:xfrm>
            <a:off x="7208246" y="3031875"/>
            <a:ext cx="1698247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b="1">
                <a:solidFill>
                  <a:srgbClr val="C00000"/>
                </a:solidFill>
              </a:defRPr>
            </a:pPr>
            <a:r>
              <a:rPr dirty="0"/>
              <a:t>2</a:t>
            </a:r>
            <a:r>
              <a:rPr sz="1400" b="0" dirty="0">
                <a:solidFill>
                  <a:srgbClr val="0070C0"/>
                </a:solidFill>
              </a:rPr>
              <a:t> </a:t>
            </a:r>
            <a:r>
              <a:rPr lang="ru-RU" sz="1600" b="0" dirty="0" smtClean="0">
                <a:solidFill>
                  <a:srgbClr val="0070C0"/>
                </a:solidFill>
              </a:rPr>
              <a:t>д</a:t>
            </a:r>
            <a:r>
              <a:rPr sz="1600" b="0" dirty="0" err="1" smtClean="0">
                <a:solidFill>
                  <a:srgbClr val="0070C0"/>
                </a:solidFill>
              </a:rPr>
              <a:t>ома</a:t>
            </a:r>
            <a:r>
              <a:rPr sz="1600" b="0" dirty="0" smtClean="0">
                <a:solidFill>
                  <a:srgbClr val="0070C0"/>
                </a:solidFill>
              </a:rPr>
              <a:t> </a:t>
            </a:r>
            <a:r>
              <a:rPr sz="1600" b="0" dirty="0" err="1">
                <a:solidFill>
                  <a:srgbClr val="0070C0"/>
                </a:solidFill>
              </a:rPr>
              <a:t>ребенка</a:t>
            </a:r>
            <a:endParaRPr sz="1600" b="0" dirty="0">
              <a:solidFill>
                <a:srgbClr val="0070C0"/>
              </a:solidFill>
            </a:endParaRPr>
          </a:p>
        </p:txBody>
      </p:sp>
      <p:sp>
        <p:nvSpPr>
          <p:cNvPr id="771" name="TextBox 24"/>
          <p:cNvSpPr/>
          <p:nvPr/>
        </p:nvSpPr>
        <p:spPr>
          <a:xfrm>
            <a:off x="4141908" y="3886479"/>
            <a:ext cx="1951629" cy="10353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177800" indent="-177800">
              <a:defRPr b="1">
                <a:solidFill>
                  <a:srgbClr val="C00000"/>
                </a:solidFill>
              </a:defRPr>
            </a:pPr>
            <a:r>
              <a:t>3</a:t>
            </a:r>
            <a:r>
              <a:rPr sz="1400"/>
              <a:t> </a:t>
            </a:r>
            <a:r>
              <a:rPr sz="1600" b="0">
                <a:solidFill>
                  <a:srgbClr val="0070C0"/>
                </a:solidFill>
              </a:rPr>
              <a:t>медицинские организации</a:t>
            </a:r>
            <a:br>
              <a:rPr sz="1600" b="0">
                <a:solidFill>
                  <a:srgbClr val="0070C0"/>
                </a:solidFill>
              </a:rPr>
            </a:br>
            <a:r>
              <a:rPr sz="1600" b="0">
                <a:solidFill>
                  <a:srgbClr val="0070C0"/>
                </a:solidFill>
              </a:rPr>
              <a:t>особого типа</a:t>
            </a:r>
            <a:br>
              <a:rPr sz="1600" b="0">
                <a:solidFill>
                  <a:srgbClr val="0070C0"/>
                </a:solidFill>
              </a:rPr>
            </a:br>
            <a:endParaRPr sz="1600" b="0">
              <a:solidFill>
                <a:srgbClr val="0070C0"/>
              </a:solidFill>
            </a:endParaRPr>
          </a:p>
        </p:txBody>
      </p:sp>
      <p:pic>
        <p:nvPicPr>
          <p:cNvPr id="772" name="Picture 5" descr="Picture 5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288478" y="3839476"/>
            <a:ext cx="1062232" cy="1060024"/>
          </a:xfrm>
          <a:prstGeom prst="rect">
            <a:avLst/>
          </a:prstGeom>
          <a:ln w="12700">
            <a:miter lim="400000"/>
          </a:ln>
        </p:spPr>
      </p:pic>
      <p:pic>
        <p:nvPicPr>
          <p:cNvPr id="773" name="Picture 2" descr="Picture 2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3083316" y="1811728"/>
            <a:ext cx="1052577" cy="624968"/>
          </a:xfrm>
          <a:prstGeom prst="rect">
            <a:avLst/>
          </a:prstGeom>
          <a:ln w="12700">
            <a:miter lim="400000"/>
          </a:ln>
        </p:spPr>
      </p:pic>
      <p:pic>
        <p:nvPicPr>
          <p:cNvPr id="774" name="Picture 8" descr="Picture 8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6093538" y="1709304"/>
            <a:ext cx="1098147" cy="914523"/>
          </a:xfrm>
          <a:prstGeom prst="rect">
            <a:avLst/>
          </a:prstGeom>
          <a:ln w="12700">
            <a:miter lim="400000"/>
          </a:ln>
        </p:spPr>
      </p:pic>
      <p:pic>
        <p:nvPicPr>
          <p:cNvPr id="775" name="Picture 10" descr="Picture 10"/>
          <p:cNvPicPr>
            <a:picLocks noChangeAspect="1"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6104418" y="2716734"/>
            <a:ext cx="1076388" cy="1024721"/>
          </a:xfrm>
          <a:prstGeom prst="rect">
            <a:avLst/>
          </a:prstGeom>
          <a:ln w="12700">
            <a:miter lim="400000"/>
          </a:ln>
        </p:spPr>
      </p:pic>
      <p:pic>
        <p:nvPicPr>
          <p:cNvPr id="776" name="Picture 11" descr="Picture 11"/>
          <p:cNvPicPr>
            <a:picLocks noChangeAspect="1"/>
          </p:cNvPicPr>
          <p:nvPr/>
        </p:nvPicPr>
        <p:blipFill>
          <a:blip r:embed="rId8" cstate="print">
            <a:extLst/>
          </a:blip>
          <a:stretch>
            <a:fillRect/>
          </a:stretch>
        </p:blipFill>
        <p:spPr>
          <a:xfrm>
            <a:off x="6067216" y="3766503"/>
            <a:ext cx="1060024" cy="1060024"/>
          </a:xfrm>
          <a:prstGeom prst="rect">
            <a:avLst/>
          </a:prstGeom>
          <a:ln w="12700">
            <a:miter lim="400000"/>
          </a:ln>
        </p:spPr>
      </p:pic>
      <p:pic>
        <p:nvPicPr>
          <p:cNvPr id="777" name="Picture 12" descr="Picture 12"/>
          <p:cNvPicPr>
            <a:picLocks noChangeAspect="1"/>
          </p:cNvPicPr>
          <p:nvPr/>
        </p:nvPicPr>
        <p:blipFill>
          <a:blip r:embed="rId9" cstate="print">
            <a:extLst/>
          </a:blip>
          <a:stretch>
            <a:fillRect/>
          </a:stretch>
        </p:blipFill>
        <p:spPr>
          <a:xfrm>
            <a:off x="3178691" y="3785715"/>
            <a:ext cx="1113786" cy="1113786"/>
          </a:xfrm>
          <a:prstGeom prst="rect">
            <a:avLst/>
          </a:prstGeom>
          <a:ln w="12700">
            <a:miter lim="400000"/>
          </a:ln>
        </p:spPr>
      </p:pic>
      <p:sp>
        <p:nvSpPr>
          <p:cNvPr id="778" name="Прямоугольник 29"/>
          <p:cNvSpPr/>
          <p:nvPr/>
        </p:nvSpPr>
        <p:spPr>
          <a:xfrm>
            <a:off x="126281" y="5256017"/>
            <a:ext cx="8831445" cy="13390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000" b="1">
                <a:solidFill>
                  <a:srgbClr val="36698C"/>
                </a:solidFill>
              </a:defRPr>
            </a:pPr>
            <a:r>
              <a:rPr dirty="0"/>
              <a:t>В </a:t>
            </a:r>
            <a:r>
              <a:rPr dirty="0" err="1"/>
              <a:t>области</a:t>
            </a:r>
            <a:r>
              <a:rPr dirty="0"/>
              <a:t> </a:t>
            </a:r>
            <a:r>
              <a:rPr dirty="0" err="1"/>
              <a:t>работает</a:t>
            </a:r>
            <a:r>
              <a:rPr dirty="0"/>
              <a:t>: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>
              <a:defRPr sz="800" b="1"/>
            </a:pPr>
            <a:endParaRPr dirty="0">
              <a:latin typeface="Arial"/>
              <a:ea typeface="Arial"/>
              <a:cs typeface="Arial"/>
              <a:sym typeface="Arial"/>
            </a:endParaRPr>
          </a:p>
          <a:p>
            <a:pPr>
              <a:spcBef>
                <a:spcPts val="400"/>
              </a:spcBef>
              <a:defRPr b="1"/>
            </a:pPr>
            <a:r>
              <a:rPr dirty="0"/>
              <a:t>                          </a:t>
            </a:r>
            <a:r>
              <a:rPr dirty="0" err="1">
                <a:solidFill>
                  <a:srgbClr val="FF0000"/>
                </a:solidFill>
              </a:rPr>
              <a:t>врачей</a:t>
            </a:r>
            <a:r>
              <a:rPr dirty="0">
                <a:solidFill>
                  <a:srgbClr val="FF0000"/>
                </a:solidFill>
              </a:rPr>
              <a:t>:</a:t>
            </a:r>
            <a:r>
              <a:rPr b="0" dirty="0"/>
              <a:t> </a:t>
            </a:r>
            <a:r>
              <a:rPr dirty="0">
                <a:solidFill>
                  <a:srgbClr val="0070C0"/>
                </a:solidFill>
              </a:rPr>
              <a:t>4 519 </a:t>
            </a:r>
            <a:r>
              <a:rPr dirty="0" err="1">
                <a:solidFill>
                  <a:srgbClr val="0070C0"/>
                </a:solidFill>
              </a:rPr>
              <a:t>чел</a:t>
            </a:r>
            <a:r>
              <a:rPr dirty="0">
                <a:solidFill>
                  <a:srgbClr val="0070C0"/>
                </a:solidFill>
              </a:rPr>
              <a:t>.                       </a:t>
            </a:r>
            <a:r>
              <a:rPr dirty="0" err="1">
                <a:solidFill>
                  <a:srgbClr val="FF0000"/>
                </a:solidFill>
              </a:rPr>
              <a:t>среднего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dirty="0" err="1">
                <a:solidFill>
                  <a:srgbClr val="FF0000"/>
                </a:solidFill>
              </a:rPr>
              <a:t>медицинского</a:t>
            </a:r>
            <a:r>
              <a:rPr dirty="0">
                <a:solidFill>
                  <a:srgbClr val="FF0000"/>
                </a:solidFill>
              </a:rPr>
              <a:t> 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algn="ctr">
              <a:defRPr b="1">
                <a:solidFill>
                  <a:srgbClr val="FF0000"/>
                </a:solidFill>
              </a:defRPr>
            </a:pPr>
            <a:r>
              <a:rPr dirty="0"/>
              <a:t>                                                                      </a:t>
            </a:r>
            <a:r>
              <a:rPr dirty="0" err="1"/>
              <a:t>персонала</a:t>
            </a:r>
            <a:r>
              <a:rPr dirty="0"/>
              <a:t>: </a:t>
            </a:r>
            <a:r>
              <a:rPr dirty="0">
                <a:solidFill>
                  <a:srgbClr val="0070C0"/>
                </a:solidFill>
              </a:rPr>
              <a:t>11 740 </a:t>
            </a:r>
            <a:r>
              <a:rPr dirty="0" err="1">
                <a:solidFill>
                  <a:srgbClr val="0070C0"/>
                </a:solidFill>
              </a:rPr>
              <a:t>чел</a:t>
            </a:r>
            <a:r>
              <a:rPr dirty="0">
                <a:solidFill>
                  <a:srgbClr val="0070C0"/>
                </a:solidFill>
              </a:rPr>
              <a:t>.</a:t>
            </a:r>
          </a:p>
        </p:txBody>
      </p:sp>
      <p:pic>
        <p:nvPicPr>
          <p:cNvPr id="779" name="Picture 3" descr="Picture 3"/>
          <p:cNvPicPr>
            <a:picLocks noChangeAspect="1"/>
          </p:cNvPicPr>
          <p:nvPr/>
        </p:nvPicPr>
        <p:blipFill>
          <a:blip r:embed="rId10" cstate="print">
            <a:extLst/>
          </a:blip>
          <a:stretch>
            <a:fillRect/>
          </a:stretch>
        </p:blipFill>
        <p:spPr>
          <a:xfrm>
            <a:off x="1004953" y="5716751"/>
            <a:ext cx="693269" cy="693269"/>
          </a:xfrm>
          <a:prstGeom prst="rect">
            <a:avLst/>
          </a:prstGeom>
          <a:ln w="12700">
            <a:miter lim="400000"/>
          </a:ln>
        </p:spPr>
      </p:pic>
      <p:pic>
        <p:nvPicPr>
          <p:cNvPr id="780" name="Picture 5" descr="Picture 5"/>
          <p:cNvPicPr>
            <a:picLocks noChangeAspect="1"/>
          </p:cNvPicPr>
          <p:nvPr/>
        </p:nvPicPr>
        <p:blipFill>
          <a:blip r:embed="rId11" cstate="print">
            <a:extLst/>
          </a:blip>
          <a:stretch>
            <a:fillRect/>
          </a:stretch>
        </p:blipFill>
        <p:spPr>
          <a:xfrm>
            <a:off x="4085114" y="5690863"/>
            <a:ext cx="829995" cy="829994"/>
          </a:xfrm>
          <a:prstGeom prst="rect">
            <a:avLst/>
          </a:prstGeom>
          <a:ln w="12700">
            <a:miter lim="400000"/>
          </a:ln>
        </p:spPr>
      </p:pic>
      <p:sp>
        <p:nvSpPr>
          <p:cNvPr id="781" name="Нашивка 26"/>
          <p:cNvSpPr/>
          <p:nvPr/>
        </p:nvSpPr>
        <p:spPr>
          <a:xfrm>
            <a:off x="878757" y="939032"/>
            <a:ext cx="314326" cy="314326"/>
          </a:xfrm>
          <a:prstGeom prst="chevron">
            <a:avLst>
              <a:gd name="adj" fmla="val 50000"/>
            </a:avLst>
          </a:prstGeom>
          <a:solidFill>
            <a:srgbClr val="36698C"/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782" name="Нашивка 27"/>
          <p:cNvSpPr/>
          <p:nvPr/>
        </p:nvSpPr>
        <p:spPr>
          <a:xfrm>
            <a:off x="2956945" y="5289358"/>
            <a:ext cx="314326" cy="314326"/>
          </a:xfrm>
          <a:prstGeom prst="chevron">
            <a:avLst>
              <a:gd name="adj" fmla="val 50000"/>
            </a:avLst>
          </a:prstGeom>
          <a:solidFill>
            <a:srgbClr val="36698C"/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Прямоугольник 4"/>
          <p:cNvSpPr/>
          <p:nvPr/>
        </p:nvSpPr>
        <p:spPr>
          <a:xfrm>
            <a:off x="2929468" y="69274"/>
            <a:ext cx="6214532" cy="421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200" b="1">
                <a:solidFill>
                  <a:srgbClr val="46566D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dirty="0" err="1"/>
              <a:t>Характеристика</a:t>
            </a:r>
            <a:r>
              <a:rPr dirty="0"/>
              <a:t> </a:t>
            </a:r>
            <a:r>
              <a:rPr dirty="0" err="1"/>
              <a:t>информационного</a:t>
            </a:r>
            <a:r>
              <a:rPr dirty="0"/>
              <a:t> </a:t>
            </a:r>
            <a:r>
              <a:rPr dirty="0" err="1"/>
              <a:t>ресурса</a:t>
            </a:r>
            <a:endParaRPr dirty="0"/>
          </a:p>
        </p:txBody>
      </p:sp>
      <p:pic>
        <p:nvPicPr>
          <p:cNvPr id="785" name="Picture 4" descr="Picture 4"/>
          <p:cNvPicPr>
            <a:picLocks noChangeAspect="1"/>
          </p:cNvPicPr>
          <p:nvPr/>
        </p:nvPicPr>
        <p:blipFill>
          <a:blip r:embed="rId2" cstate="print">
            <a:extLst/>
          </a:blip>
          <a:srcRect l="19633" t="7514" r="4731"/>
          <a:stretch>
            <a:fillRect/>
          </a:stretch>
        </p:blipFill>
        <p:spPr>
          <a:xfrm>
            <a:off x="5171091" y="1482450"/>
            <a:ext cx="3289739" cy="2553523"/>
          </a:xfrm>
          <a:prstGeom prst="rect">
            <a:avLst/>
          </a:prstGeom>
          <a:ln w="12700">
            <a:miter lim="400000"/>
          </a:ln>
          <a:effectLst>
            <a:outerShdw blurRad="76200" dist="63500" dir="2700000" rotWithShape="0">
              <a:srgbClr val="000000">
                <a:alpha val="40000"/>
              </a:srgbClr>
            </a:outerShdw>
          </a:effectLst>
        </p:spPr>
      </p:pic>
      <p:pic>
        <p:nvPicPr>
          <p:cNvPr id="786" name="Picture 11" descr="Picture 11"/>
          <p:cNvPicPr>
            <a:picLocks noChangeAspect="1"/>
          </p:cNvPicPr>
          <p:nvPr/>
        </p:nvPicPr>
        <p:blipFill>
          <a:blip r:embed="rId3" cstate="print">
            <a:extLst/>
          </a:blip>
          <a:srcRect l="3650" r="3235"/>
          <a:stretch>
            <a:fillRect/>
          </a:stretch>
        </p:blipFill>
        <p:spPr>
          <a:xfrm>
            <a:off x="637308" y="1476291"/>
            <a:ext cx="3451216" cy="2612233"/>
          </a:xfrm>
          <a:prstGeom prst="rect">
            <a:avLst/>
          </a:prstGeom>
          <a:ln w="12700">
            <a:miter lim="400000"/>
          </a:ln>
          <a:effectLst>
            <a:outerShdw blurRad="76200" dist="63500" dir="2700000" rotWithShape="0">
              <a:srgbClr val="000000">
                <a:alpha val="40000"/>
              </a:srgbClr>
            </a:outerShdw>
          </a:effectLst>
        </p:spPr>
      </p:pic>
      <p:pic>
        <p:nvPicPr>
          <p:cNvPr id="787" name="Picture 7" descr="Picture 7"/>
          <p:cNvPicPr>
            <a:picLocks noChangeAspect="1"/>
          </p:cNvPicPr>
          <p:nvPr/>
        </p:nvPicPr>
        <p:blipFill>
          <a:blip r:embed="rId4" cstate="print">
            <a:extLst/>
          </a:blip>
          <a:srcRect b="13951"/>
          <a:stretch>
            <a:fillRect/>
          </a:stretch>
        </p:blipFill>
        <p:spPr>
          <a:xfrm>
            <a:off x="3050046" y="4402555"/>
            <a:ext cx="3491486" cy="2175626"/>
          </a:xfrm>
          <a:prstGeom prst="rect">
            <a:avLst/>
          </a:prstGeom>
          <a:ln w="12700">
            <a:miter lim="400000"/>
          </a:ln>
          <a:effectLst>
            <a:outerShdw blurRad="76200" dist="63500" dir="2700000" rotWithShape="0">
              <a:srgbClr val="000000">
                <a:alpha val="40000"/>
              </a:srgbClr>
            </a:outerShdw>
          </a:effectLst>
        </p:spPr>
      </p:pic>
      <p:sp>
        <p:nvSpPr>
          <p:cNvPr id="788" name="Прямоугольник 12"/>
          <p:cNvSpPr/>
          <p:nvPr/>
        </p:nvSpPr>
        <p:spPr>
          <a:xfrm>
            <a:off x="1041289" y="728419"/>
            <a:ext cx="7229879" cy="6493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lnSpc>
                <a:spcPts val="2200"/>
              </a:lnSpc>
              <a:defRPr sz="2000" b="1">
                <a:solidFill>
                  <a:srgbClr val="36698C"/>
                </a:solidFill>
              </a:defRPr>
            </a:pPr>
            <a:r>
              <a:rPr dirty="0" err="1"/>
              <a:t>Общее</a:t>
            </a:r>
            <a:r>
              <a:rPr dirty="0"/>
              <a:t> </a:t>
            </a:r>
            <a:r>
              <a:rPr dirty="0" err="1"/>
              <a:t>количество</a:t>
            </a:r>
            <a:r>
              <a:rPr dirty="0"/>
              <a:t> </a:t>
            </a:r>
            <a:r>
              <a:rPr dirty="0" err="1"/>
              <a:t>созданных</a:t>
            </a:r>
            <a:r>
              <a:rPr dirty="0"/>
              <a:t> </a:t>
            </a:r>
            <a:r>
              <a:rPr dirty="0" err="1"/>
              <a:t>автоматизированных</a:t>
            </a:r>
            <a:r>
              <a:rPr dirty="0"/>
              <a:t/>
            </a:r>
            <a:br>
              <a:rPr dirty="0"/>
            </a:br>
            <a:r>
              <a:rPr dirty="0" err="1"/>
              <a:t>рабочих</a:t>
            </a:r>
            <a:r>
              <a:rPr dirty="0"/>
              <a:t> </a:t>
            </a:r>
            <a:r>
              <a:rPr dirty="0" err="1"/>
              <a:t>мест</a:t>
            </a:r>
            <a:r>
              <a:rPr dirty="0"/>
              <a:t> (АРМ) </a:t>
            </a:r>
            <a:r>
              <a:rPr dirty="0">
                <a:solidFill>
                  <a:srgbClr val="C00000"/>
                </a:solidFill>
              </a:rPr>
              <a:t>– 12 476</a:t>
            </a:r>
          </a:p>
        </p:txBody>
      </p:sp>
      <p:grpSp>
        <p:nvGrpSpPr>
          <p:cNvPr id="791" name="Прямоугольник 13"/>
          <p:cNvGrpSpPr/>
          <p:nvPr/>
        </p:nvGrpSpPr>
        <p:grpSpPr>
          <a:xfrm>
            <a:off x="300018" y="3652839"/>
            <a:ext cx="3020299" cy="665019"/>
            <a:chOff x="0" y="0"/>
            <a:chExt cx="3020298" cy="665018"/>
          </a:xfrm>
        </p:grpSpPr>
        <p:sp>
          <p:nvSpPr>
            <p:cNvPr id="789" name="Прямоугольник"/>
            <p:cNvSpPr/>
            <p:nvPr/>
          </p:nvSpPr>
          <p:spPr>
            <a:xfrm>
              <a:off x="0" y="-1"/>
              <a:ext cx="3020299" cy="665020"/>
            </a:xfrm>
            <a:prstGeom prst="rect">
              <a:avLst/>
            </a:prstGeom>
            <a:solidFill>
              <a:srgbClr val="DBE8F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lnSpc>
                  <a:spcPts val="1800"/>
                </a:lnSpc>
                <a:defRPr sz="1700" b="1">
                  <a:solidFill>
                    <a:srgbClr val="C00000"/>
                  </a:solidFill>
                </a:defRPr>
              </a:pPr>
              <a:endParaRPr/>
            </a:p>
          </p:txBody>
        </p:sp>
        <p:sp>
          <p:nvSpPr>
            <p:cNvPr id="790" name="Количество АРМ врачей  в стационаре  – 1 676"/>
            <p:cNvSpPr/>
            <p:nvPr/>
          </p:nvSpPr>
          <p:spPr>
            <a:xfrm>
              <a:off x="0" y="57698"/>
              <a:ext cx="3020299" cy="5496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>
                <a:lnSpc>
                  <a:spcPts val="1800"/>
                </a:lnSpc>
                <a:defRPr sz="1700" b="1">
                  <a:solidFill>
                    <a:srgbClr val="3A7196"/>
                  </a:solidFill>
                </a:defRPr>
              </a:pPr>
              <a:r>
                <a:t>Количество АРМ врачей </a:t>
              </a:r>
              <a:br/>
              <a:r>
                <a:t>в стационаре  </a:t>
              </a:r>
              <a:r>
                <a:rPr>
                  <a:solidFill>
                    <a:srgbClr val="C00000"/>
                  </a:solidFill>
                </a:rPr>
                <a:t>– 1 676</a:t>
              </a:r>
            </a:p>
          </p:txBody>
        </p:sp>
      </p:grpSp>
      <p:grpSp>
        <p:nvGrpSpPr>
          <p:cNvPr id="794" name="Прямоугольник 14"/>
          <p:cNvGrpSpPr/>
          <p:nvPr/>
        </p:nvGrpSpPr>
        <p:grpSpPr>
          <a:xfrm>
            <a:off x="4795789" y="3564708"/>
            <a:ext cx="3325098" cy="778222"/>
            <a:chOff x="0" y="0"/>
            <a:chExt cx="3325097" cy="778221"/>
          </a:xfrm>
        </p:grpSpPr>
        <p:sp>
          <p:nvSpPr>
            <p:cNvPr id="792" name="Прямоугольник"/>
            <p:cNvSpPr/>
            <p:nvPr/>
          </p:nvSpPr>
          <p:spPr>
            <a:xfrm>
              <a:off x="0" y="56601"/>
              <a:ext cx="3325098" cy="665019"/>
            </a:xfrm>
            <a:prstGeom prst="rect">
              <a:avLst/>
            </a:prstGeom>
            <a:solidFill>
              <a:srgbClr val="DBE8F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lnSpc>
                  <a:spcPts val="1800"/>
                </a:lnSpc>
                <a:defRPr sz="1700" b="1">
                  <a:solidFill>
                    <a:srgbClr val="C00000"/>
                  </a:solidFill>
                </a:defRPr>
              </a:pPr>
              <a:endParaRPr/>
            </a:p>
          </p:txBody>
        </p:sp>
        <p:sp>
          <p:nvSpPr>
            <p:cNvPr id="793" name="Количество АРМ постовых медицинских сестер  в стационаре – 2 446"/>
            <p:cNvSpPr/>
            <p:nvPr/>
          </p:nvSpPr>
          <p:spPr>
            <a:xfrm>
              <a:off x="0" y="-1"/>
              <a:ext cx="3325098" cy="7782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>
                <a:lnSpc>
                  <a:spcPts val="1800"/>
                </a:lnSpc>
                <a:defRPr sz="1700" b="1">
                  <a:solidFill>
                    <a:srgbClr val="3A7196"/>
                  </a:solidFill>
                </a:defRPr>
              </a:pPr>
              <a:r>
                <a:t>Количество АРМ постовых медицинских сестер </a:t>
              </a:r>
              <a:br/>
              <a:r>
                <a:t>в стационаре </a:t>
              </a:r>
              <a:r>
                <a:rPr>
                  <a:solidFill>
                    <a:srgbClr val="C00000"/>
                  </a:solidFill>
                </a:rPr>
                <a:t>– 2 446</a:t>
              </a:r>
            </a:p>
          </p:txBody>
        </p:sp>
      </p:grpSp>
      <p:grpSp>
        <p:nvGrpSpPr>
          <p:cNvPr id="797" name="Прямоугольник 15"/>
          <p:cNvGrpSpPr/>
          <p:nvPr/>
        </p:nvGrpSpPr>
        <p:grpSpPr>
          <a:xfrm>
            <a:off x="2202872" y="6406545"/>
            <a:ext cx="4625440" cy="321023"/>
            <a:chOff x="0" y="0"/>
            <a:chExt cx="4281055" cy="321022"/>
          </a:xfrm>
        </p:grpSpPr>
        <p:sp>
          <p:nvSpPr>
            <p:cNvPr id="795" name="Прямоугольник"/>
            <p:cNvSpPr/>
            <p:nvPr/>
          </p:nvSpPr>
          <p:spPr>
            <a:xfrm>
              <a:off x="0" y="8110"/>
              <a:ext cx="4281055" cy="304801"/>
            </a:xfrm>
            <a:prstGeom prst="rect">
              <a:avLst/>
            </a:prstGeom>
            <a:solidFill>
              <a:srgbClr val="DBE8F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ts val="1800"/>
                </a:lnSpc>
                <a:defRPr sz="1700" b="1">
                  <a:solidFill>
                    <a:srgbClr val="C00000"/>
                  </a:solidFill>
                </a:defRPr>
              </a:pPr>
              <a:endParaRPr/>
            </a:p>
          </p:txBody>
        </p:sp>
        <p:sp>
          <p:nvSpPr>
            <p:cNvPr id="796" name="Количество АРМ   поликлинике – 8 354"/>
            <p:cNvSpPr/>
            <p:nvPr/>
          </p:nvSpPr>
          <p:spPr>
            <a:xfrm>
              <a:off x="0" y="0"/>
              <a:ext cx="4281055" cy="3210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>
                <a:lnSpc>
                  <a:spcPts val="1800"/>
                </a:lnSpc>
                <a:defRPr sz="1700" b="1">
                  <a:solidFill>
                    <a:srgbClr val="3A7196"/>
                  </a:solidFill>
                </a:defRPr>
              </a:pPr>
              <a:r>
                <a:rPr dirty="0" err="1"/>
                <a:t>Количество</a:t>
              </a:r>
              <a:r>
                <a:rPr dirty="0"/>
                <a:t> </a:t>
              </a:r>
              <a:r>
                <a:rPr dirty="0" smtClean="0"/>
                <a:t>АРМ</a:t>
              </a:r>
              <a:r>
                <a:rPr lang="ru-RU" dirty="0" smtClean="0"/>
                <a:t> в</a:t>
              </a:r>
              <a:r>
                <a:rPr dirty="0" smtClean="0"/>
                <a:t> </a:t>
              </a:r>
              <a:r>
                <a:rPr dirty="0" err="1"/>
                <a:t>поликлинике</a:t>
              </a:r>
              <a:r>
                <a:rPr dirty="0"/>
                <a:t> </a:t>
              </a:r>
              <a:r>
                <a:rPr dirty="0">
                  <a:solidFill>
                    <a:srgbClr val="C00000"/>
                  </a:solidFill>
                </a:rPr>
                <a:t>– 8 354</a:t>
              </a:r>
            </a:p>
          </p:txBody>
        </p:sp>
      </p:grpSp>
      <p:sp>
        <p:nvSpPr>
          <p:cNvPr id="798" name="Нашивка 18"/>
          <p:cNvSpPr/>
          <p:nvPr/>
        </p:nvSpPr>
        <p:spPr>
          <a:xfrm>
            <a:off x="1100434" y="758923"/>
            <a:ext cx="314326" cy="314326"/>
          </a:xfrm>
          <a:prstGeom prst="chevron">
            <a:avLst>
              <a:gd name="adj" fmla="val 50000"/>
            </a:avLst>
          </a:prstGeom>
          <a:solidFill>
            <a:srgbClr val="36698C"/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Заголовок 1"/>
          <p:cNvSpPr/>
          <p:nvPr/>
        </p:nvSpPr>
        <p:spPr>
          <a:xfrm>
            <a:off x="2894824" y="73691"/>
            <a:ext cx="6287992" cy="421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2200" b="1">
                <a:solidFill>
                  <a:srgbClr val="46566D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dirty="0" err="1"/>
              <a:t>Основные</a:t>
            </a:r>
            <a:r>
              <a:rPr dirty="0"/>
              <a:t> </a:t>
            </a:r>
            <a:r>
              <a:rPr dirty="0" err="1"/>
              <a:t>направления</a:t>
            </a:r>
            <a:r>
              <a:rPr dirty="0"/>
              <a:t> </a:t>
            </a:r>
            <a:r>
              <a:rPr dirty="0" err="1"/>
              <a:t>информатизации</a:t>
            </a:r>
            <a:endParaRPr dirty="0"/>
          </a:p>
        </p:txBody>
      </p:sp>
      <p:grpSp>
        <p:nvGrpSpPr>
          <p:cNvPr id="840" name="Группа 6"/>
          <p:cNvGrpSpPr/>
          <p:nvPr/>
        </p:nvGrpSpPr>
        <p:grpSpPr>
          <a:xfrm>
            <a:off x="2992619" y="730460"/>
            <a:ext cx="3394702" cy="4138241"/>
            <a:chOff x="0" y="0"/>
            <a:chExt cx="3394700" cy="4138240"/>
          </a:xfrm>
        </p:grpSpPr>
        <p:sp>
          <p:nvSpPr>
            <p:cNvPr id="801" name="Полилиния 38"/>
            <p:cNvSpPr/>
            <p:nvPr/>
          </p:nvSpPr>
          <p:spPr>
            <a:xfrm rot="21342640">
              <a:off x="295645" y="768588"/>
              <a:ext cx="686079" cy="7957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13" y="17304"/>
                  </a:moveTo>
                  <a:lnTo>
                    <a:pt x="2855" y="13252"/>
                  </a:lnTo>
                  <a:lnTo>
                    <a:pt x="2474" y="11185"/>
                  </a:lnTo>
                  <a:lnTo>
                    <a:pt x="571" y="9767"/>
                  </a:lnTo>
                  <a:lnTo>
                    <a:pt x="0" y="7497"/>
                  </a:lnTo>
                  <a:lnTo>
                    <a:pt x="1047" y="5106"/>
                  </a:lnTo>
                  <a:lnTo>
                    <a:pt x="4139" y="5187"/>
                  </a:lnTo>
                  <a:lnTo>
                    <a:pt x="7660" y="5187"/>
                  </a:lnTo>
                  <a:lnTo>
                    <a:pt x="11228" y="5511"/>
                  </a:lnTo>
                  <a:lnTo>
                    <a:pt x="12085" y="5552"/>
                  </a:lnTo>
                  <a:lnTo>
                    <a:pt x="14130" y="4377"/>
                  </a:lnTo>
                  <a:lnTo>
                    <a:pt x="15130" y="2715"/>
                  </a:lnTo>
                  <a:lnTo>
                    <a:pt x="17937" y="2837"/>
                  </a:lnTo>
                  <a:lnTo>
                    <a:pt x="18507" y="2026"/>
                  </a:lnTo>
                  <a:cubicBezTo>
                    <a:pt x="18523" y="1486"/>
                    <a:pt x="18539" y="946"/>
                    <a:pt x="18555" y="405"/>
                  </a:cubicBezTo>
                  <a:lnTo>
                    <a:pt x="19507" y="0"/>
                  </a:lnTo>
                  <a:lnTo>
                    <a:pt x="21600" y="486"/>
                  </a:lnTo>
                  <a:lnTo>
                    <a:pt x="21219" y="1094"/>
                  </a:lnTo>
                  <a:lnTo>
                    <a:pt x="20982" y="3080"/>
                  </a:lnTo>
                  <a:lnTo>
                    <a:pt x="21267" y="5511"/>
                  </a:lnTo>
                  <a:lnTo>
                    <a:pt x="20601" y="10456"/>
                  </a:lnTo>
                  <a:lnTo>
                    <a:pt x="21505" y="11995"/>
                  </a:lnTo>
                  <a:lnTo>
                    <a:pt x="20886" y="14589"/>
                  </a:lnTo>
                  <a:lnTo>
                    <a:pt x="17033" y="19168"/>
                  </a:lnTo>
                  <a:lnTo>
                    <a:pt x="16604" y="20465"/>
                  </a:lnTo>
                  <a:lnTo>
                    <a:pt x="12941" y="19695"/>
                  </a:lnTo>
                  <a:lnTo>
                    <a:pt x="11514" y="19533"/>
                  </a:lnTo>
                  <a:lnTo>
                    <a:pt x="10229" y="18642"/>
                  </a:lnTo>
                  <a:lnTo>
                    <a:pt x="7850" y="18196"/>
                  </a:lnTo>
                  <a:lnTo>
                    <a:pt x="7279" y="19087"/>
                  </a:lnTo>
                  <a:lnTo>
                    <a:pt x="6423" y="19614"/>
                  </a:lnTo>
                  <a:lnTo>
                    <a:pt x="6423" y="21600"/>
                  </a:lnTo>
                  <a:lnTo>
                    <a:pt x="6137" y="20830"/>
                  </a:lnTo>
                  <a:lnTo>
                    <a:pt x="3854" y="19452"/>
                  </a:lnTo>
                  <a:lnTo>
                    <a:pt x="1760" y="19371"/>
                  </a:lnTo>
                  <a:cubicBezTo>
                    <a:pt x="1744" y="18682"/>
                    <a:pt x="1729" y="17993"/>
                    <a:pt x="1713" y="17304"/>
                  </a:cubicBezTo>
                  <a:close/>
                </a:path>
              </a:pathLst>
            </a:custGeom>
            <a:solidFill>
              <a:srgbClr val="9AD490"/>
            </a:solidFill>
            <a:ln w="19050" cap="flat">
              <a:solidFill>
                <a:srgbClr val="9AD49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802" name="Полилиния 7"/>
            <p:cNvSpPr/>
            <p:nvPr/>
          </p:nvSpPr>
          <p:spPr>
            <a:xfrm rot="21342640">
              <a:off x="286966" y="26352"/>
              <a:ext cx="732925" cy="7539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656" y="5774"/>
                  </a:moveTo>
                  <a:lnTo>
                    <a:pt x="17859" y="7485"/>
                  </a:lnTo>
                  <a:lnTo>
                    <a:pt x="18883" y="10265"/>
                  </a:lnTo>
                  <a:lnTo>
                    <a:pt x="19017" y="16040"/>
                  </a:lnTo>
                  <a:lnTo>
                    <a:pt x="21600" y="17280"/>
                  </a:lnTo>
                  <a:lnTo>
                    <a:pt x="20843" y="19632"/>
                  </a:lnTo>
                  <a:lnTo>
                    <a:pt x="18794" y="21600"/>
                  </a:lnTo>
                  <a:lnTo>
                    <a:pt x="16835" y="21130"/>
                  </a:lnTo>
                  <a:lnTo>
                    <a:pt x="9085" y="17836"/>
                  </a:lnTo>
                  <a:lnTo>
                    <a:pt x="8729" y="16681"/>
                  </a:lnTo>
                  <a:lnTo>
                    <a:pt x="9130" y="15056"/>
                  </a:lnTo>
                  <a:lnTo>
                    <a:pt x="8595" y="14543"/>
                  </a:lnTo>
                  <a:lnTo>
                    <a:pt x="8417" y="13046"/>
                  </a:lnTo>
                  <a:lnTo>
                    <a:pt x="2939" y="13473"/>
                  </a:lnTo>
                  <a:lnTo>
                    <a:pt x="757" y="11848"/>
                  </a:lnTo>
                  <a:lnTo>
                    <a:pt x="0" y="9453"/>
                  </a:lnTo>
                  <a:lnTo>
                    <a:pt x="891" y="5347"/>
                  </a:lnTo>
                  <a:lnTo>
                    <a:pt x="2984" y="0"/>
                  </a:lnTo>
                  <a:lnTo>
                    <a:pt x="4097" y="642"/>
                  </a:lnTo>
                  <a:lnTo>
                    <a:pt x="6903" y="642"/>
                  </a:lnTo>
                  <a:lnTo>
                    <a:pt x="9174" y="1968"/>
                  </a:lnTo>
                  <a:lnTo>
                    <a:pt x="11490" y="2010"/>
                  </a:lnTo>
                  <a:lnTo>
                    <a:pt x="12336" y="4619"/>
                  </a:lnTo>
                  <a:lnTo>
                    <a:pt x="13806" y="5218"/>
                  </a:lnTo>
                  <a:lnTo>
                    <a:pt x="16656" y="5774"/>
                  </a:lnTo>
                  <a:close/>
                </a:path>
              </a:pathLst>
            </a:custGeom>
            <a:solidFill>
              <a:srgbClr val="9AD490"/>
            </a:solidFill>
            <a:ln w="19050" cap="flat">
              <a:solidFill>
                <a:srgbClr val="9AD49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803" name="Полилиния 8"/>
            <p:cNvSpPr/>
            <p:nvPr/>
          </p:nvSpPr>
          <p:spPr>
            <a:xfrm rot="21342640">
              <a:off x="1324662" y="1989515"/>
              <a:ext cx="710258" cy="455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43" y="425"/>
                  </a:moveTo>
                  <a:lnTo>
                    <a:pt x="4826" y="991"/>
                  </a:lnTo>
                  <a:lnTo>
                    <a:pt x="5745" y="0"/>
                  </a:lnTo>
                  <a:lnTo>
                    <a:pt x="7583" y="1346"/>
                  </a:lnTo>
                  <a:lnTo>
                    <a:pt x="8870" y="3895"/>
                  </a:lnTo>
                  <a:lnTo>
                    <a:pt x="10294" y="3753"/>
                  </a:lnTo>
                  <a:lnTo>
                    <a:pt x="11122" y="3399"/>
                  </a:lnTo>
                  <a:lnTo>
                    <a:pt x="15120" y="2620"/>
                  </a:lnTo>
                  <a:lnTo>
                    <a:pt x="16177" y="7719"/>
                  </a:lnTo>
                  <a:lnTo>
                    <a:pt x="20267" y="11048"/>
                  </a:lnTo>
                  <a:lnTo>
                    <a:pt x="19992" y="12464"/>
                  </a:lnTo>
                  <a:lnTo>
                    <a:pt x="20727" y="16289"/>
                  </a:lnTo>
                  <a:lnTo>
                    <a:pt x="21600" y="19405"/>
                  </a:lnTo>
                  <a:lnTo>
                    <a:pt x="19946" y="19405"/>
                  </a:lnTo>
                  <a:lnTo>
                    <a:pt x="17280" y="21600"/>
                  </a:lnTo>
                  <a:lnTo>
                    <a:pt x="15626" y="19759"/>
                  </a:lnTo>
                  <a:lnTo>
                    <a:pt x="15166" y="15580"/>
                  </a:lnTo>
                  <a:lnTo>
                    <a:pt x="14660" y="15085"/>
                  </a:lnTo>
                  <a:cubicBezTo>
                    <a:pt x="13687" y="14785"/>
                    <a:pt x="14749" y="15084"/>
                    <a:pt x="13649" y="14872"/>
                  </a:cubicBezTo>
                  <a:cubicBezTo>
                    <a:pt x="13166" y="14779"/>
                    <a:pt x="13220" y="14758"/>
                    <a:pt x="12868" y="14660"/>
                  </a:cubicBezTo>
                  <a:cubicBezTo>
                    <a:pt x="12776" y="14634"/>
                    <a:pt x="12684" y="14612"/>
                    <a:pt x="12592" y="14589"/>
                  </a:cubicBezTo>
                  <a:lnTo>
                    <a:pt x="9973" y="14660"/>
                  </a:lnTo>
                  <a:cubicBezTo>
                    <a:pt x="9815" y="14668"/>
                    <a:pt x="9813" y="14804"/>
                    <a:pt x="9697" y="14943"/>
                  </a:cubicBezTo>
                  <a:cubicBezTo>
                    <a:pt x="9610" y="15047"/>
                    <a:pt x="9421" y="15226"/>
                    <a:pt x="9421" y="15226"/>
                  </a:cubicBezTo>
                  <a:cubicBezTo>
                    <a:pt x="9310" y="15483"/>
                    <a:pt x="9354" y="15363"/>
                    <a:pt x="9283" y="15580"/>
                  </a:cubicBezTo>
                  <a:lnTo>
                    <a:pt x="5745" y="17634"/>
                  </a:lnTo>
                  <a:lnTo>
                    <a:pt x="6572" y="14306"/>
                  </a:lnTo>
                  <a:lnTo>
                    <a:pt x="6204" y="12039"/>
                  </a:lnTo>
                  <a:lnTo>
                    <a:pt x="3309" y="12323"/>
                  </a:lnTo>
                  <a:lnTo>
                    <a:pt x="1057" y="5311"/>
                  </a:lnTo>
                  <a:lnTo>
                    <a:pt x="0" y="4037"/>
                  </a:lnTo>
                  <a:cubicBezTo>
                    <a:pt x="659" y="2833"/>
                    <a:pt x="582" y="2550"/>
                    <a:pt x="643" y="425"/>
                  </a:cubicBezTo>
                  <a:close/>
                </a:path>
              </a:pathLst>
            </a:custGeom>
            <a:solidFill>
              <a:srgbClr val="9AD490"/>
            </a:solidFill>
            <a:ln w="19050" cap="flat">
              <a:solidFill>
                <a:srgbClr val="9AD49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804" name="Полилиния 9"/>
            <p:cNvSpPr/>
            <p:nvPr/>
          </p:nvSpPr>
          <p:spPr>
            <a:xfrm rot="21342640">
              <a:off x="946597" y="1732466"/>
              <a:ext cx="418598" cy="516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069" y="0"/>
                  </a:moveTo>
                  <a:lnTo>
                    <a:pt x="5069" y="312"/>
                  </a:lnTo>
                  <a:lnTo>
                    <a:pt x="8890" y="3683"/>
                  </a:lnTo>
                  <a:lnTo>
                    <a:pt x="8656" y="3496"/>
                  </a:lnTo>
                  <a:lnTo>
                    <a:pt x="9981" y="4495"/>
                  </a:lnTo>
                  <a:lnTo>
                    <a:pt x="9669" y="7054"/>
                  </a:lnTo>
                  <a:lnTo>
                    <a:pt x="13490" y="4620"/>
                  </a:lnTo>
                  <a:lnTo>
                    <a:pt x="18637" y="7179"/>
                  </a:lnTo>
                  <a:lnTo>
                    <a:pt x="21600" y="10363"/>
                  </a:lnTo>
                  <a:lnTo>
                    <a:pt x="20118" y="13734"/>
                  </a:lnTo>
                  <a:lnTo>
                    <a:pt x="15986" y="19353"/>
                  </a:lnTo>
                  <a:lnTo>
                    <a:pt x="11385" y="21600"/>
                  </a:lnTo>
                  <a:lnTo>
                    <a:pt x="7018" y="20227"/>
                  </a:lnTo>
                  <a:lnTo>
                    <a:pt x="3197" y="17230"/>
                  </a:lnTo>
                  <a:lnTo>
                    <a:pt x="546" y="14171"/>
                  </a:lnTo>
                  <a:lnTo>
                    <a:pt x="0" y="10675"/>
                  </a:lnTo>
                  <a:lnTo>
                    <a:pt x="468" y="9614"/>
                  </a:lnTo>
                  <a:lnTo>
                    <a:pt x="3977" y="8303"/>
                  </a:lnTo>
                  <a:lnTo>
                    <a:pt x="4211" y="2872"/>
                  </a:lnTo>
                  <a:lnTo>
                    <a:pt x="5069" y="0"/>
                  </a:lnTo>
                  <a:close/>
                </a:path>
              </a:pathLst>
            </a:custGeom>
            <a:solidFill>
              <a:srgbClr val="9AD490"/>
            </a:solidFill>
            <a:ln w="19050" cap="flat">
              <a:solidFill>
                <a:srgbClr val="9AD49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ln w="18415">
                    <a:solidFill>
                      <a:srgbClr val="FFFFFF"/>
                    </a:solidFill>
                  </a:ln>
                  <a:solidFill>
                    <a:srgbClr val="FFFFFF"/>
                  </a:solidFill>
                  <a:effectLst>
                    <a:outerShdw blurRad="63500" dir="3600000" rotWithShape="0">
                      <a:srgbClr val="000000">
                        <a:alpha val="7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805" name="Полилиния 10"/>
            <p:cNvSpPr/>
            <p:nvPr/>
          </p:nvSpPr>
          <p:spPr>
            <a:xfrm rot="21342640">
              <a:off x="969484" y="2106418"/>
              <a:ext cx="580296" cy="4941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3312"/>
                  </a:moveTo>
                  <a:lnTo>
                    <a:pt x="3488" y="10506"/>
                  </a:lnTo>
                  <a:lnTo>
                    <a:pt x="5625" y="4698"/>
                  </a:lnTo>
                  <a:lnTo>
                    <a:pt x="8381" y="6004"/>
                  </a:lnTo>
                  <a:lnTo>
                    <a:pt x="11869" y="3589"/>
                  </a:lnTo>
                  <a:lnTo>
                    <a:pt x="13613" y="0"/>
                  </a:lnTo>
                  <a:lnTo>
                    <a:pt x="14906" y="1175"/>
                  </a:lnTo>
                  <a:lnTo>
                    <a:pt x="17606" y="7505"/>
                  </a:lnTo>
                  <a:lnTo>
                    <a:pt x="21094" y="7439"/>
                  </a:lnTo>
                  <a:lnTo>
                    <a:pt x="21600" y="9266"/>
                  </a:lnTo>
                  <a:lnTo>
                    <a:pt x="19350" y="16249"/>
                  </a:lnTo>
                  <a:lnTo>
                    <a:pt x="18169" y="15662"/>
                  </a:lnTo>
                  <a:lnTo>
                    <a:pt x="16144" y="17032"/>
                  </a:lnTo>
                  <a:lnTo>
                    <a:pt x="13275" y="14748"/>
                  </a:lnTo>
                  <a:lnTo>
                    <a:pt x="11813" y="17293"/>
                  </a:lnTo>
                  <a:lnTo>
                    <a:pt x="10125" y="15270"/>
                  </a:lnTo>
                  <a:lnTo>
                    <a:pt x="9113" y="19642"/>
                  </a:lnTo>
                  <a:lnTo>
                    <a:pt x="7313" y="19577"/>
                  </a:lnTo>
                  <a:lnTo>
                    <a:pt x="2700" y="21600"/>
                  </a:lnTo>
                  <a:lnTo>
                    <a:pt x="2813" y="20817"/>
                  </a:lnTo>
                  <a:lnTo>
                    <a:pt x="3881" y="18598"/>
                  </a:lnTo>
                  <a:cubicBezTo>
                    <a:pt x="3863" y="18402"/>
                    <a:pt x="3873" y="18200"/>
                    <a:pt x="3825" y="18011"/>
                  </a:cubicBezTo>
                  <a:cubicBezTo>
                    <a:pt x="3778" y="17824"/>
                    <a:pt x="3600" y="17489"/>
                    <a:pt x="3600" y="17489"/>
                  </a:cubicBezTo>
                  <a:cubicBezTo>
                    <a:pt x="3581" y="17402"/>
                    <a:pt x="3587" y="17302"/>
                    <a:pt x="3544" y="17228"/>
                  </a:cubicBezTo>
                  <a:cubicBezTo>
                    <a:pt x="3506" y="17163"/>
                    <a:pt x="3423" y="17153"/>
                    <a:pt x="3375" y="17097"/>
                  </a:cubicBezTo>
                  <a:cubicBezTo>
                    <a:pt x="3327" y="17042"/>
                    <a:pt x="3310" y="16957"/>
                    <a:pt x="3263" y="16902"/>
                  </a:cubicBezTo>
                  <a:cubicBezTo>
                    <a:pt x="3215" y="16846"/>
                    <a:pt x="3148" y="16818"/>
                    <a:pt x="3094" y="16771"/>
                  </a:cubicBezTo>
                  <a:cubicBezTo>
                    <a:pt x="3073" y="16753"/>
                    <a:pt x="3056" y="16727"/>
                    <a:pt x="3038" y="16706"/>
                  </a:cubicBezTo>
                  <a:lnTo>
                    <a:pt x="0" y="13312"/>
                  </a:lnTo>
                  <a:close/>
                </a:path>
              </a:pathLst>
            </a:custGeom>
            <a:solidFill>
              <a:srgbClr val="9AD490"/>
            </a:solidFill>
            <a:ln w="19050" cap="flat">
              <a:solidFill>
                <a:srgbClr val="9AD49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806" name="Полилиния 11"/>
            <p:cNvSpPr/>
            <p:nvPr/>
          </p:nvSpPr>
          <p:spPr>
            <a:xfrm rot="21342640">
              <a:off x="1497971" y="2289319"/>
              <a:ext cx="587853" cy="3194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9993"/>
                  </a:moveTo>
                  <a:lnTo>
                    <a:pt x="1499" y="4037"/>
                  </a:lnTo>
                  <a:lnTo>
                    <a:pt x="5497" y="1615"/>
                  </a:lnTo>
                  <a:lnTo>
                    <a:pt x="6386" y="0"/>
                  </a:lnTo>
                  <a:lnTo>
                    <a:pt x="9440" y="0"/>
                  </a:lnTo>
                  <a:lnTo>
                    <a:pt x="12216" y="807"/>
                  </a:lnTo>
                  <a:lnTo>
                    <a:pt x="12660" y="2019"/>
                  </a:lnTo>
                  <a:lnTo>
                    <a:pt x="13271" y="7267"/>
                  </a:lnTo>
                  <a:lnTo>
                    <a:pt x="15159" y="9892"/>
                  </a:lnTo>
                  <a:lnTo>
                    <a:pt x="18435" y="6662"/>
                  </a:lnTo>
                  <a:lnTo>
                    <a:pt x="20712" y="7065"/>
                  </a:lnTo>
                  <a:lnTo>
                    <a:pt x="20489" y="14232"/>
                  </a:lnTo>
                  <a:lnTo>
                    <a:pt x="21600" y="19278"/>
                  </a:lnTo>
                  <a:lnTo>
                    <a:pt x="20545" y="19682"/>
                  </a:lnTo>
                  <a:lnTo>
                    <a:pt x="18157" y="17159"/>
                  </a:lnTo>
                  <a:lnTo>
                    <a:pt x="12993" y="21196"/>
                  </a:lnTo>
                  <a:lnTo>
                    <a:pt x="9828" y="17260"/>
                  </a:lnTo>
                  <a:lnTo>
                    <a:pt x="5719" y="18269"/>
                  </a:lnTo>
                  <a:lnTo>
                    <a:pt x="1888" y="21600"/>
                  </a:lnTo>
                  <a:lnTo>
                    <a:pt x="2665" y="17764"/>
                  </a:lnTo>
                  <a:lnTo>
                    <a:pt x="1333" y="11507"/>
                  </a:lnTo>
                  <a:lnTo>
                    <a:pt x="0" y="9993"/>
                  </a:lnTo>
                  <a:close/>
                </a:path>
              </a:pathLst>
            </a:custGeom>
            <a:solidFill>
              <a:srgbClr val="9AD490"/>
            </a:solidFill>
            <a:ln w="19050" cap="flat">
              <a:solidFill>
                <a:srgbClr val="9AD49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807" name="Полилиния 12"/>
            <p:cNvSpPr/>
            <p:nvPr/>
          </p:nvSpPr>
          <p:spPr>
            <a:xfrm rot="21342640">
              <a:off x="1981858" y="1899975"/>
              <a:ext cx="394420" cy="673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38" y="8381"/>
                  </a:moveTo>
                  <a:lnTo>
                    <a:pt x="4634" y="7663"/>
                  </a:lnTo>
                  <a:lnTo>
                    <a:pt x="7034" y="3640"/>
                  </a:lnTo>
                  <a:lnTo>
                    <a:pt x="10345" y="3592"/>
                  </a:lnTo>
                  <a:lnTo>
                    <a:pt x="11752" y="0"/>
                  </a:lnTo>
                  <a:lnTo>
                    <a:pt x="21517" y="814"/>
                  </a:lnTo>
                  <a:cubicBezTo>
                    <a:pt x="21545" y="2267"/>
                    <a:pt x="21572" y="3720"/>
                    <a:pt x="21600" y="5173"/>
                  </a:cubicBezTo>
                  <a:lnTo>
                    <a:pt x="17462" y="10393"/>
                  </a:lnTo>
                  <a:lnTo>
                    <a:pt x="17959" y="13506"/>
                  </a:lnTo>
                  <a:lnTo>
                    <a:pt x="18207" y="14943"/>
                  </a:lnTo>
                  <a:lnTo>
                    <a:pt x="16055" y="18056"/>
                  </a:lnTo>
                  <a:lnTo>
                    <a:pt x="15559" y="21600"/>
                  </a:lnTo>
                  <a:lnTo>
                    <a:pt x="13159" y="20403"/>
                  </a:lnTo>
                  <a:lnTo>
                    <a:pt x="8607" y="20738"/>
                  </a:lnTo>
                  <a:lnTo>
                    <a:pt x="5131" y="20690"/>
                  </a:lnTo>
                  <a:lnTo>
                    <a:pt x="3393" y="18439"/>
                  </a:lnTo>
                  <a:cubicBezTo>
                    <a:pt x="3366" y="17194"/>
                    <a:pt x="3338" y="15949"/>
                    <a:pt x="3310" y="14703"/>
                  </a:cubicBezTo>
                  <a:lnTo>
                    <a:pt x="0" y="10297"/>
                  </a:lnTo>
                  <a:lnTo>
                    <a:pt x="1738" y="8381"/>
                  </a:lnTo>
                  <a:close/>
                </a:path>
              </a:pathLst>
            </a:custGeom>
            <a:solidFill>
              <a:srgbClr val="9AD490"/>
            </a:solidFill>
            <a:ln w="19050" cap="flat">
              <a:solidFill>
                <a:srgbClr val="9AD49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808" name="Полилиния 13"/>
            <p:cNvSpPr/>
            <p:nvPr/>
          </p:nvSpPr>
          <p:spPr>
            <a:xfrm rot="21342640">
              <a:off x="2261982" y="1898457"/>
              <a:ext cx="356641" cy="752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695" y="600"/>
                  </a:moveTo>
                  <a:lnTo>
                    <a:pt x="13546" y="129"/>
                  </a:lnTo>
                  <a:lnTo>
                    <a:pt x="12722" y="2743"/>
                  </a:lnTo>
                  <a:lnTo>
                    <a:pt x="17573" y="3343"/>
                  </a:lnTo>
                  <a:lnTo>
                    <a:pt x="21600" y="3386"/>
                  </a:lnTo>
                  <a:lnTo>
                    <a:pt x="19769" y="6086"/>
                  </a:lnTo>
                  <a:lnTo>
                    <a:pt x="18122" y="7329"/>
                  </a:lnTo>
                  <a:lnTo>
                    <a:pt x="14095" y="9086"/>
                  </a:lnTo>
                  <a:lnTo>
                    <a:pt x="13729" y="10371"/>
                  </a:lnTo>
                  <a:lnTo>
                    <a:pt x="14553" y="11057"/>
                  </a:lnTo>
                  <a:lnTo>
                    <a:pt x="12814" y="13971"/>
                  </a:lnTo>
                  <a:lnTo>
                    <a:pt x="14919" y="15214"/>
                  </a:lnTo>
                  <a:lnTo>
                    <a:pt x="15010" y="16586"/>
                  </a:lnTo>
                  <a:lnTo>
                    <a:pt x="18122" y="16500"/>
                  </a:lnTo>
                  <a:lnTo>
                    <a:pt x="16200" y="19500"/>
                  </a:lnTo>
                  <a:lnTo>
                    <a:pt x="17390" y="21600"/>
                  </a:lnTo>
                  <a:lnTo>
                    <a:pt x="9427" y="20186"/>
                  </a:lnTo>
                  <a:lnTo>
                    <a:pt x="0" y="21000"/>
                  </a:lnTo>
                  <a:lnTo>
                    <a:pt x="641" y="18300"/>
                  </a:lnTo>
                  <a:lnTo>
                    <a:pt x="1007" y="15943"/>
                  </a:lnTo>
                  <a:lnTo>
                    <a:pt x="3478" y="12943"/>
                  </a:lnTo>
                  <a:lnTo>
                    <a:pt x="2929" y="8700"/>
                  </a:lnTo>
                  <a:lnTo>
                    <a:pt x="7230" y="4071"/>
                  </a:lnTo>
                  <a:lnTo>
                    <a:pt x="7047" y="0"/>
                  </a:lnTo>
                  <a:lnTo>
                    <a:pt x="8695" y="600"/>
                  </a:lnTo>
                  <a:close/>
                </a:path>
              </a:pathLst>
            </a:custGeom>
            <a:solidFill>
              <a:srgbClr val="9AD490"/>
            </a:solidFill>
            <a:ln w="19050" cap="flat">
              <a:solidFill>
                <a:srgbClr val="9AD49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809" name="Полилиния 14"/>
            <p:cNvSpPr/>
            <p:nvPr/>
          </p:nvSpPr>
          <p:spPr>
            <a:xfrm rot="21342640">
              <a:off x="1526343" y="2548017"/>
              <a:ext cx="457889" cy="2806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340"/>
                  </a:moveTo>
                  <a:lnTo>
                    <a:pt x="1283" y="8617"/>
                  </a:lnTo>
                  <a:lnTo>
                    <a:pt x="1996" y="4596"/>
                  </a:lnTo>
                  <a:lnTo>
                    <a:pt x="7057" y="804"/>
                  </a:lnTo>
                  <a:lnTo>
                    <a:pt x="12119" y="0"/>
                  </a:lnTo>
                  <a:lnTo>
                    <a:pt x="16396" y="4711"/>
                  </a:lnTo>
                  <a:lnTo>
                    <a:pt x="19818" y="1953"/>
                  </a:lnTo>
                  <a:lnTo>
                    <a:pt x="21600" y="5745"/>
                  </a:lnTo>
                  <a:lnTo>
                    <a:pt x="19176" y="12294"/>
                  </a:lnTo>
                  <a:lnTo>
                    <a:pt x="18463" y="11834"/>
                  </a:lnTo>
                  <a:lnTo>
                    <a:pt x="15754" y="17464"/>
                  </a:lnTo>
                  <a:lnTo>
                    <a:pt x="15897" y="20681"/>
                  </a:lnTo>
                  <a:lnTo>
                    <a:pt x="15612" y="21600"/>
                  </a:lnTo>
                  <a:lnTo>
                    <a:pt x="12404" y="19877"/>
                  </a:lnTo>
                  <a:lnTo>
                    <a:pt x="8483" y="18843"/>
                  </a:lnTo>
                  <a:lnTo>
                    <a:pt x="3921" y="19302"/>
                  </a:lnTo>
                  <a:lnTo>
                    <a:pt x="3778" y="12409"/>
                  </a:lnTo>
                  <a:lnTo>
                    <a:pt x="0" y="10340"/>
                  </a:lnTo>
                  <a:close/>
                </a:path>
              </a:pathLst>
            </a:custGeom>
            <a:solidFill>
              <a:srgbClr val="9AD490"/>
            </a:solidFill>
            <a:ln w="19050" cap="flat">
              <a:solidFill>
                <a:srgbClr val="9AD49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810" name="Полилиния 15"/>
            <p:cNvSpPr/>
            <p:nvPr/>
          </p:nvSpPr>
          <p:spPr>
            <a:xfrm rot="21342640">
              <a:off x="1063621" y="2441275"/>
              <a:ext cx="519848" cy="356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956" y="18889"/>
                  </a:moveTo>
                  <a:lnTo>
                    <a:pt x="3642" y="16720"/>
                  </a:lnTo>
                  <a:lnTo>
                    <a:pt x="628" y="15364"/>
                  </a:lnTo>
                  <a:lnTo>
                    <a:pt x="0" y="9128"/>
                  </a:lnTo>
                  <a:lnTo>
                    <a:pt x="5023" y="6507"/>
                  </a:lnTo>
                  <a:lnTo>
                    <a:pt x="7158" y="6688"/>
                  </a:lnTo>
                  <a:lnTo>
                    <a:pt x="8163" y="813"/>
                  </a:lnTo>
                  <a:lnTo>
                    <a:pt x="10109" y="3254"/>
                  </a:lnTo>
                  <a:lnTo>
                    <a:pt x="11742" y="0"/>
                  </a:lnTo>
                  <a:lnTo>
                    <a:pt x="15007" y="3163"/>
                  </a:lnTo>
                  <a:lnTo>
                    <a:pt x="17267" y="904"/>
                  </a:lnTo>
                  <a:lnTo>
                    <a:pt x="20156" y="3073"/>
                  </a:lnTo>
                  <a:lnTo>
                    <a:pt x="21600" y="8857"/>
                  </a:lnTo>
                  <a:lnTo>
                    <a:pt x="19967" y="15274"/>
                  </a:lnTo>
                  <a:lnTo>
                    <a:pt x="19088" y="16449"/>
                  </a:lnTo>
                  <a:lnTo>
                    <a:pt x="17770" y="17533"/>
                  </a:lnTo>
                  <a:lnTo>
                    <a:pt x="15760" y="21419"/>
                  </a:lnTo>
                  <a:lnTo>
                    <a:pt x="13688" y="21600"/>
                  </a:lnTo>
                  <a:lnTo>
                    <a:pt x="7786" y="18437"/>
                  </a:lnTo>
                  <a:lnTo>
                    <a:pt x="3956" y="18889"/>
                  </a:lnTo>
                  <a:close/>
                </a:path>
              </a:pathLst>
            </a:custGeom>
            <a:solidFill>
              <a:srgbClr val="9AD490"/>
            </a:solidFill>
            <a:ln w="19050" cap="flat">
              <a:solidFill>
                <a:srgbClr val="9AD49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811" name="Полилиния 16"/>
            <p:cNvSpPr/>
            <p:nvPr/>
          </p:nvSpPr>
          <p:spPr>
            <a:xfrm rot="21342640">
              <a:off x="1937204" y="2517874"/>
              <a:ext cx="364197" cy="3896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8855"/>
                  </a:moveTo>
                  <a:lnTo>
                    <a:pt x="2420" y="9848"/>
                  </a:lnTo>
                  <a:lnTo>
                    <a:pt x="4481" y="13738"/>
                  </a:lnTo>
                  <a:cubicBezTo>
                    <a:pt x="4511" y="14593"/>
                    <a:pt x="4541" y="15448"/>
                    <a:pt x="4571" y="16303"/>
                  </a:cubicBezTo>
                  <a:lnTo>
                    <a:pt x="5288" y="18372"/>
                  </a:lnTo>
                  <a:lnTo>
                    <a:pt x="7797" y="21600"/>
                  </a:lnTo>
                  <a:lnTo>
                    <a:pt x="12817" y="19448"/>
                  </a:lnTo>
                  <a:lnTo>
                    <a:pt x="11562" y="18952"/>
                  </a:lnTo>
                  <a:lnTo>
                    <a:pt x="11741" y="16552"/>
                  </a:lnTo>
                  <a:lnTo>
                    <a:pt x="17029" y="10014"/>
                  </a:lnTo>
                  <a:lnTo>
                    <a:pt x="21062" y="8524"/>
                  </a:lnTo>
                  <a:lnTo>
                    <a:pt x="21600" y="3393"/>
                  </a:lnTo>
                  <a:lnTo>
                    <a:pt x="18911" y="1324"/>
                  </a:lnTo>
                  <a:lnTo>
                    <a:pt x="14251" y="1903"/>
                  </a:lnTo>
                  <a:lnTo>
                    <a:pt x="10038" y="1655"/>
                  </a:lnTo>
                  <a:lnTo>
                    <a:pt x="8425" y="2152"/>
                  </a:lnTo>
                  <a:lnTo>
                    <a:pt x="4302" y="0"/>
                  </a:lnTo>
                  <a:lnTo>
                    <a:pt x="359" y="1572"/>
                  </a:lnTo>
                  <a:lnTo>
                    <a:pt x="2689" y="3972"/>
                  </a:lnTo>
                  <a:lnTo>
                    <a:pt x="0" y="8855"/>
                  </a:lnTo>
                  <a:close/>
                </a:path>
              </a:pathLst>
            </a:custGeom>
            <a:solidFill>
              <a:srgbClr val="9AD490"/>
            </a:solidFill>
            <a:ln w="19050" cap="flat">
              <a:solidFill>
                <a:srgbClr val="9AD49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812" name="Полилиния 17"/>
            <p:cNvSpPr/>
            <p:nvPr/>
          </p:nvSpPr>
          <p:spPr>
            <a:xfrm rot="21342640">
              <a:off x="2143581" y="2608206"/>
              <a:ext cx="459401" cy="455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821" y="21600"/>
                  </a:moveTo>
                  <a:lnTo>
                    <a:pt x="3908" y="19121"/>
                  </a:lnTo>
                  <a:lnTo>
                    <a:pt x="5187" y="16572"/>
                  </a:lnTo>
                  <a:lnTo>
                    <a:pt x="4476" y="13739"/>
                  </a:lnTo>
                  <a:lnTo>
                    <a:pt x="0" y="11048"/>
                  </a:lnTo>
                  <a:cubicBezTo>
                    <a:pt x="24" y="10292"/>
                    <a:pt x="47" y="9537"/>
                    <a:pt x="71" y="8782"/>
                  </a:cubicBezTo>
                  <a:lnTo>
                    <a:pt x="4192" y="3541"/>
                  </a:lnTo>
                  <a:lnTo>
                    <a:pt x="7603" y="2054"/>
                  </a:lnTo>
                  <a:lnTo>
                    <a:pt x="7745" y="1133"/>
                  </a:lnTo>
                  <a:lnTo>
                    <a:pt x="15063" y="0"/>
                  </a:lnTo>
                  <a:lnTo>
                    <a:pt x="20961" y="2266"/>
                  </a:lnTo>
                  <a:lnTo>
                    <a:pt x="21600" y="4745"/>
                  </a:lnTo>
                  <a:lnTo>
                    <a:pt x="21245" y="8782"/>
                  </a:lnTo>
                  <a:lnTo>
                    <a:pt x="20037" y="12464"/>
                  </a:lnTo>
                  <a:lnTo>
                    <a:pt x="18900" y="15014"/>
                  </a:lnTo>
                  <a:lnTo>
                    <a:pt x="13784" y="17492"/>
                  </a:lnTo>
                  <a:lnTo>
                    <a:pt x="7389" y="18413"/>
                  </a:lnTo>
                  <a:lnTo>
                    <a:pt x="6821" y="21600"/>
                  </a:lnTo>
                  <a:close/>
                </a:path>
              </a:pathLst>
            </a:custGeom>
            <a:solidFill>
              <a:srgbClr val="9AD490"/>
            </a:solidFill>
            <a:ln w="19050" cap="flat">
              <a:solidFill>
                <a:srgbClr val="9AD49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813" name="Полилиния 18"/>
            <p:cNvSpPr/>
            <p:nvPr/>
          </p:nvSpPr>
          <p:spPr>
            <a:xfrm rot="21342640">
              <a:off x="1429513" y="2687343"/>
              <a:ext cx="498691" cy="5299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618" y="13934"/>
                  </a:moveTo>
                  <a:lnTo>
                    <a:pt x="0" y="12473"/>
                  </a:lnTo>
                  <a:lnTo>
                    <a:pt x="2095" y="11013"/>
                  </a:lnTo>
                  <a:lnTo>
                    <a:pt x="2684" y="9796"/>
                  </a:lnTo>
                  <a:lnTo>
                    <a:pt x="1636" y="3529"/>
                  </a:lnTo>
                  <a:lnTo>
                    <a:pt x="3993" y="487"/>
                  </a:lnTo>
                  <a:lnTo>
                    <a:pt x="5105" y="0"/>
                  </a:lnTo>
                  <a:lnTo>
                    <a:pt x="8575" y="1278"/>
                  </a:lnTo>
                  <a:lnTo>
                    <a:pt x="8575" y="4259"/>
                  </a:lnTo>
                  <a:lnTo>
                    <a:pt x="8705" y="4685"/>
                  </a:lnTo>
                  <a:lnTo>
                    <a:pt x="12764" y="4563"/>
                  </a:lnTo>
                  <a:lnTo>
                    <a:pt x="16495" y="5172"/>
                  </a:lnTo>
                  <a:lnTo>
                    <a:pt x="19440" y="6085"/>
                  </a:lnTo>
                  <a:lnTo>
                    <a:pt x="16364" y="7788"/>
                  </a:lnTo>
                  <a:lnTo>
                    <a:pt x="16822" y="10891"/>
                  </a:lnTo>
                  <a:lnTo>
                    <a:pt x="20095" y="16672"/>
                  </a:lnTo>
                  <a:lnTo>
                    <a:pt x="21600" y="21600"/>
                  </a:lnTo>
                  <a:lnTo>
                    <a:pt x="19571" y="20566"/>
                  </a:lnTo>
                  <a:lnTo>
                    <a:pt x="16167" y="21600"/>
                  </a:lnTo>
                  <a:lnTo>
                    <a:pt x="15447" y="18132"/>
                  </a:lnTo>
                  <a:lnTo>
                    <a:pt x="13353" y="17888"/>
                  </a:lnTo>
                  <a:lnTo>
                    <a:pt x="11520" y="15881"/>
                  </a:lnTo>
                  <a:lnTo>
                    <a:pt x="8051" y="14116"/>
                  </a:lnTo>
                  <a:lnTo>
                    <a:pt x="5040" y="12717"/>
                  </a:lnTo>
                  <a:lnTo>
                    <a:pt x="2618" y="13934"/>
                  </a:lnTo>
                  <a:close/>
                </a:path>
              </a:pathLst>
            </a:custGeom>
            <a:solidFill>
              <a:srgbClr val="9AD490"/>
            </a:solidFill>
            <a:ln w="19050" cap="flat">
              <a:solidFill>
                <a:srgbClr val="9AD49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814" name="Полилиния 19"/>
            <p:cNvSpPr/>
            <p:nvPr/>
          </p:nvSpPr>
          <p:spPr>
            <a:xfrm rot="21342640">
              <a:off x="1826050" y="2678647"/>
              <a:ext cx="491137" cy="5837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33" y="21600"/>
                  </a:moveTo>
                  <a:lnTo>
                    <a:pt x="5051" y="18948"/>
                  </a:lnTo>
                  <a:lnTo>
                    <a:pt x="3855" y="14087"/>
                  </a:lnTo>
                  <a:lnTo>
                    <a:pt x="532" y="9226"/>
                  </a:lnTo>
                  <a:lnTo>
                    <a:pt x="0" y="6187"/>
                  </a:lnTo>
                  <a:lnTo>
                    <a:pt x="3057" y="4861"/>
                  </a:lnTo>
                  <a:lnTo>
                    <a:pt x="3190" y="2762"/>
                  </a:lnTo>
                  <a:lnTo>
                    <a:pt x="5649" y="0"/>
                  </a:lnTo>
                  <a:lnTo>
                    <a:pt x="8441" y="939"/>
                  </a:lnTo>
                  <a:lnTo>
                    <a:pt x="9637" y="3259"/>
                  </a:lnTo>
                  <a:lnTo>
                    <a:pt x="9836" y="5303"/>
                  </a:lnTo>
                  <a:lnTo>
                    <a:pt x="10434" y="6408"/>
                  </a:lnTo>
                  <a:lnTo>
                    <a:pt x="12295" y="8618"/>
                  </a:lnTo>
                  <a:lnTo>
                    <a:pt x="16150" y="7237"/>
                  </a:lnTo>
                  <a:lnTo>
                    <a:pt x="19274" y="9060"/>
                  </a:lnTo>
                  <a:lnTo>
                    <a:pt x="19872" y="11159"/>
                  </a:lnTo>
                  <a:lnTo>
                    <a:pt x="18809" y="13148"/>
                  </a:lnTo>
                  <a:lnTo>
                    <a:pt x="21600" y="15081"/>
                  </a:lnTo>
                  <a:lnTo>
                    <a:pt x="21467" y="16407"/>
                  </a:lnTo>
                  <a:lnTo>
                    <a:pt x="16150" y="14584"/>
                  </a:lnTo>
                  <a:lnTo>
                    <a:pt x="12428" y="11435"/>
                  </a:lnTo>
                  <a:lnTo>
                    <a:pt x="10966" y="15358"/>
                  </a:lnTo>
                  <a:cubicBezTo>
                    <a:pt x="10922" y="17457"/>
                    <a:pt x="10878" y="19556"/>
                    <a:pt x="10833" y="21600"/>
                  </a:cubicBezTo>
                  <a:close/>
                </a:path>
              </a:pathLst>
            </a:custGeom>
            <a:solidFill>
              <a:srgbClr val="9AD490"/>
            </a:solidFill>
            <a:ln w="19050" cap="flat">
              <a:solidFill>
                <a:srgbClr val="9AD49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815" name="Полилиния 20"/>
            <p:cNvSpPr/>
            <p:nvPr/>
          </p:nvSpPr>
          <p:spPr>
            <a:xfrm rot="21342640">
              <a:off x="2043920" y="2974064"/>
              <a:ext cx="453356" cy="703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536" y="4036"/>
                  </a:moveTo>
                  <a:lnTo>
                    <a:pt x="12672" y="6971"/>
                  </a:lnTo>
                  <a:lnTo>
                    <a:pt x="18360" y="14079"/>
                  </a:lnTo>
                  <a:lnTo>
                    <a:pt x="21600" y="16005"/>
                  </a:lnTo>
                  <a:lnTo>
                    <a:pt x="21312" y="18069"/>
                  </a:lnTo>
                  <a:lnTo>
                    <a:pt x="18936" y="19445"/>
                  </a:lnTo>
                  <a:lnTo>
                    <a:pt x="18504" y="21600"/>
                  </a:lnTo>
                  <a:lnTo>
                    <a:pt x="13320" y="19857"/>
                  </a:lnTo>
                  <a:lnTo>
                    <a:pt x="5976" y="19399"/>
                  </a:lnTo>
                  <a:lnTo>
                    <a:pt x="6696" y="18115"/>
                  </a:lnTo>
                  <a:lnTo>
                    <a:pt x="0" y="16922"/>
                  </a:lnTo>
                  <a:lnTo>
                    <a:pt x="1512" y="14262"/>
                  </a:lnTo>
                  <a:lnTo>
                    <a:pt x="1944" y="8255"/>
                  </a:lnTo>
                  <a:lnTo>
                    <a:pt x="2304" y="2843"/>
                  </a:lnTo>
                  <a:lnTo>
                    <a:pt x="3672" y="0"/>
                  </a:lnTo>
                  <a:lnTo>
                    <a:pt x="7632" y="2476"/>
                  </a:lnTo>
                  <a:lnTo>
                    <a:pt x="13536" y="4036"/>
                  </a:lnTo>
                  <a:close/>
                </a:path>
              </a:pathLst>
            </a:custGeom>
            <a:solidFill>
              <a:srgbClr val="9AD490"/>
            </a:solidFill>
            <a:ln w="19050" cap="flat">
              <a:solidFill>
                <a:srgbClr val="9AD49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816" name="Полилиния 21"/>
            <p:cNvSpPr/>
            <p:nvPr/>
          </p:nvSpPr>
          <p:spPr>
            <a:xfrm rot="21342640">
              <a:off x="1562880" y="3180764"/>
              <a:ext cx="524382" cy="4314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79" y="9941"/>
                  </a:moveTo>
                  <a:lnTo>
                    <a:pt x="0" y="3363"/>
                  </a:lnTo>
                  <a:lnTo>
                    <a:pt x="6785" y="3887"/>
                  </a:lnTo>
                  <a:lnTo>
                    <a:pt x="11205" y="1271"/>
                  </a:lnTo>
                  <a:lnTo>
                    <a:pt x="14628" y="0"/>
                  </a:lnTo>
                  <a:lnTo>
                    <a:pt x="21600" y="4858"/>
                  </a:lnTo>
                  <a:lnTo>
                    <a:pt x="21227" y="14649"/>
                  </a:lnTo>
                  <a:lnTo>
                    <a:pt x="19110" y="21301"/>
                  </a:lnTo>
                  <a:lnTo>
                    <a:pt x="11205" y="21600"/>
                  </a:lnTo>
                  <a:lnTo>
                    <a:pt x="10769" y="18610"/>
                  </a:lnTo>
                  <a:lnTo>
                    <a:pt x="7968" y="17863"/>
                  </a:lnTo>
                  <a:lnTo>
                    <a:pt x="4918" y="16443"/>
                  </a:lnTo>
                  <a:lnTo>
                    <a:pt x="2179" y="9941"/>
                  </a:lnTo>
                  <a:close/>
                </a:path>
              </a:pathLst>
            </a:custGeom>
            <a:solidFill>
              <a:srgbClr val="9AD490"/>
            </a:solidFill>
            <a:ln w="19050" cap="flat">
              <a:solidFill>
                <a:srgbClr val="9AD49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817" name="Полилиния 22"/>
            <p:cNvSpPr/>
            <p:nvPr/>
          </p:nvSpPr>
          <p:spPr>
            <a:xfrm rot="21342640">
              <a:off x="1863766" y="3533692"/>
              <a:ext cx="531938" cy="4344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821"/>
                  </a:moveTo>
                  <a:lnTo>
                    <a:pt x="307" y="8759"/>
                  </a:lnTo>
                  <a:lnTo>
                    <a:pt x="5952" y="8907"/>
                  </a:lnTo>
                  <a:lnTo>
                    <a:pt x="7241" y="13955"/>
                  </a:lnTo>
                  <a:lnTo>
                    <a:pt x="8100" y="17889"/>
                  </a:lnTo>
                  <a:lnTo>
                    <a:pt x="9511" y="20783"/>
                  </a:lnTo>
                  <a:lnTo>
                    <a:pt x="12027" y="21600"/>
                  </a:lnTo>
                  <a:lnTo>
                    <a:pt x="14789" y="21155"/>
                  </a:lnTo>
                  <a:lnTo>
                    <a:pt x="18532" y="19670"/>
                  </a:lnTo>
                  <a:lnTo>
                    <a:pt x="21048" y="15959"/>
                  </a:lnTo>
                  <a:lnTo>
                    <a:pt x="21109" y="10911"/>
                  </a:lnTo>
                  <a:lnTo>
                    <a:pt x="21600" y="6087"/>
                  </a:lnTo>
                  <a:lnTo>
                    <a:pt x="19820" y="4825"/>
                  </a:lnTo>
                  <a:lnTo>
                    <a:pt x="13623" y="4008"/>
                  </a:lnTo>
                  <a:lnTo>
                    <a:pt x="14236" y="1856"/>
                  </a:lnTo>
                  <a:lnTo>
                    <a:pt x="8468" y="0"/>
                  </a:lnTo>
                  <a:lnTo>
                    <a:pt x="7793" y="2524"/>
                  </a:lnTo>
                  <a:lnTo>
                    <a:pt x="0" y="2821"/>
                  </a:lnTo>
                  <a:close/>
                </a:path>
              </a:pathLst>
            </a:custGeom>
            <a:solidFill>
              <a:srgbClr val="9AD490"/>
            </a:solidFill>
            <a:ln w="19050" cap="flat">
              <a:solidFill>
                <a:srgbClr val="9AD49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818" name="Полилиния 23"/>
            <p:cNvSpPr/>
            <p:nvPr/>
          </p:nvSpPr>
          <p:spPr>
            <a:xfrm rot="21342640">
              <a:off x="2234173" y="3844752"/>
              <a:ext cx="273525" cy="2836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7389"/>
                  </a:moveTo>
                  <a:lnTo>
                    <a:pt x="3222" y="12164"/>
                  </a:lnTo>
                  <a:lnTo>
                    <a:pt x="3699" y="15802"/>
                  </a:lnTo>
                  <a:lnTo>
                    <a:pt x="2864" y="18985"/>
                  </a:lnTo>
                  <a:lnTo>
                    <a:pt x="14320" y="20918"/>
                  </a:lnTo>
                  <a:lnTo>
                    <a:pt x="17901" y="21600"/>
                  </a:lnTo>
                  <a:lnTo>
                    <a:pt x="20526" y="17166"/>
                  </a:lnTo>
                  <a:lnTo>
                    <a:pt x="21600" y="9095"/>
                  </a:lnTo>
                  <a:lnTo>
                    <a:pt x="17423" y="7844"/>
                  </a:lnTo>
                  <a:lnTo>
                    <a:pt x="16588" y="0"/>
                  </a:lnTo>
                  <a:lnTo>
                    <a:pt x="12530" y="227"/>
                  </a:lnTo>
                  <a:lnTo>
                    <a:pt x="8473" y="5116"/>
                  </a:lnTo>
                  <a:lnTo>
                    <a:pt x="0" y="7389"/>
                  </a:lnTo>
                  <a:close/>
                </a:path>
              </a:pathLst>
            </a:custGeom>
            <a:solidFill>
              <a:srgbClr val="9AD490"/>
            </a:solidFill>
            <a:ln w="19050" cap="flat">
              <a:solidFill>
                <a:srgbClr val="9AD49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819" name="Полилиния 24"/>
            <p:cNvSpPr/>
            <p:nvPr/>
          </p:nvSpPr>
          <p:spPr>
            <a:xfrm rot="21342640">
              <a:off x="1377188" y="2998611"/>
              <a:ext cx="442777" cy="4135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718" y="21600"/>
                  </a:moveTo>
                  <a:lnTo>
                    <a:pt x="0" y="18325"/>
                  </a:lnTo>
                  <a:lnTo>
                    <a:pt x="1253" y="8266"/>
                  </a:lnTo>
                  <a:lnTo>
                    <a:pt x="2654" y="5926"/>
                  </a:lnTo>
                  <a:lnTo>
                    <a:pt x="2801" y="3977"/>
                  </a:lnTo>
                  <a:lnTo>
                    <a:pt x="2064" y="312"/>
                  </a:lnTo>
                  <a:lnTo>
                    <a:pt x="3686" y="0"/>
                  </a:lnTo>
                  <a:lnTo>
                    <a:pt x="6340" y="1871"/>
                  </a:lnTo>
                  <a:lnTo>
                    <a:pt x="9215" y="390"/>
                  </a:lnTo>
                  <a:lnTo>
                    <a:pt x="16218" y="4289"/>
                  </a:lnTo>
                  <a:lnTo>
                    <a:pt x="18430" y="7018"/>
                  </a:lnTo>
                  <a:lnTo>
                    <a:pt x="21010" y="7408"/>
                  </a:lnTo>
                  <a:lnTo>
                    <a:pt x="21600" y="11697"/>
                  </a:lnTo>
                  <a:lnTo>
                    <a:pt x="16292" y="14426"/>
                  </a:lnTo>
                  <a:lnTo>
                    <a:pt x="8478" y="13880"/>
                  </a:lnTo>
                  <a:lnTo>
                    <a:pt x="10911" y="20586"/>
                  </a:lnTo>
                  <a:lnTo>
                    <a:pt x="7298" y="20508"/>
                  </a:lnTo>
                  <a:lnTo>
                    <a:pt x="4718" y="21600"/>
                  </a:lnTo>
                  <a:close/>
                </a:path>
              </a:pathLst>
            </a:custGeom>
            <a:solidFill>
              <a:srgbClr val="9AD490"/>
            </a:solidFill>
            <a:ln w="19050" cap="flat">
              <a:solidFill>
                <a:srgbClr val="9AD49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820" name="Полилиния 25"/>
            <p:cNvSpPr/>
            <p:nvPr/>
          </p:nvSpPr>
          <p:spPr>
            <a:xfrm rot="21342640">
              <a:off x="1112649" y="2749787"/>
              <a:ext cx="389887" cy="647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23" y="1493"/>
                  </a:moveTo>
                  <a:lnTo>
                    <a:pt x="4772" y="2289"/>
                  </a:lnTo>
                  <a:lnTo>
                    <a:pt x="4437" y="100"/>
                  </a:lnTo>
                  <a:lnTo>
                    <a:pt x="9712" y="0"/>
                  </a:lnTo>
                  <a:lnTo>
                    <a:pt x="17581" y="1742"/>
                  </a:lnTo>
                  <a:lnTo>
                    <a:pt x="20177" y="1593"/>
                  </a:lnTo>
                  <a:lnTo>
                    <a:pt x="21600" y="6669"/>
                  </a:lnTo>
                  <a:lnTo>
                    <a:pt x="20846" y="7814"/>
                  </a:lnTo>
                  <a:lnTo>
                    <a:pt x="18251" y="8909"/>
                  </a:lnTo>
                  <a:lnTo>
                    <a:pt x="16493" y="9058"/>
                  </a:lnTo>
                  <a:lnTo>
                    <a:pt x="17247" y="11945"/>
                  </a:lnTo>
                  <a:lnTo>
                    <a:pt x="17247" y="12791"/>
                  </a:lnTo>
                  <a:lnTo>
                    <a:pt x="15405" y="14234"/>
                  </a:lnTo>
                  <a:lnTo>
                    <a:pt x="12977" y="15229"/>
                  </a:lnTo>
                  <a:lnTo>
                    <a:pt x="11302" y="15877"/>
                  </a:lnTo>
                  <a:lnTo>
                    <a:pt x="10298" y="17519"/>
                  </a:lnTo>
                  <a:lnTo>
                    <a:pt x="10549" y="19858"/>
                  </a:lnTo>
                  <a:lnTo>
                    <a:pt x="9460" y="21500"/>
                  </a:lnTo>
                  <a:lnTo>
                    <a:pt x="7116" y="21600"/>
                  </a:lnTo>
                  <a:lnTo>
                    <a:pt x="6195" y="18962"/>
                  </a:lnTo>
                  <a:lnTo>
                    <a:pt x="4772" y="18763"/>
                  </a:lnTo>
                  <a:lnTo>
                    <a:pt x="5609" y="13587"/>
                  </a:lnTo>
                  <a:lnTo>
                    <a:pt x="5023" y="8511"/>
                  </a:lnTo>
                  <a:lnTo>
                    <a:pt x="2344" y="6619"/>
                  </a:lnTo>
                  <a:lnTo>
                    <a:pt x="3181" y="4131"/>
                  </a:lnTo>
                  <a:lnTo>
                    <a:pt x="0" y="2887"/>
                  </a:lnTo>
                  <a:lnTo>
                    <a:pt x="1423" y="1493"/>
                  </a:lnTo>
                  <a:close/>
                </a:path>
              </a:pathLst>
            </a:custGeom>
            <a:solidFill>
              <a:srgbClr val="9AD490"/>
            </a:solidFill>
            <a:ln w="19050" cap="flat">
              <a:solidFill>
                <a:srgbClr val="9AD49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821" name="Полилиния 26"/>
            <p:cNvSpPr/>
            <p:nvPr/>
          </p:nvSpPr>
          <p:spPr>
            <a:xfrm rot="21342640">
              <a:off x="938719" y="2943105"/>
              <a:ext cx="284103" cy="3956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557" y="21600"/>
                  </a:moveTo>
                  <a:lnTo>
                    <a:pt x="8272" y="17606"/>
                  </a:lnTo>
                  <a:lnTo>
                    <a:pt x="1723" y="13857"/>
                  </a:lnTo>
                  <a:lnTo>
                    <a:pt x="0" y="7825"/>
                  </a:lnTo>
                  <a:lnTo>
                    <a:pt x="6434" y="0"/>
                  </a:lnTo>
                  <a:lnTo>
                    <a:pt x="12523" y="326"/>
                  </a:lnTo>
                  <a:lnTo>
                    <a:pt x="16774" y="2282"/>
                  </a:lnTo>
                  <a:lnTo>
                    <a:pt x="16430" y="1060"/>
                  </a:lnTo>
                  <a:lnTo>
                    <a:pt x="20451" y="4075"/>
                  </a:lnTo>
                  <a:lnTo>
                    <a:pt x="21600" y="12308"/>
                  </a:lnTo>
                  <a:lnTo>
                    <a:pt x="20221" y="20622"/>
                  </a:lnTo>
                  <a:lnTo>
                    <a:pt x="16200" y="20785"/>
                  </a:lnTo>
                  <a:lnTo>
                    <a:pt x="13557" y="21600"/>
                  </a:lnTo>
                  <a:close/>
                </a:path>
              </a:pathLst>
            </a:custGeom>
            <a:solidFill>
              <a:srgbClr val="9AD490"/>
            </a:solidFill>
            <a:ln w="19050" cap="flat">
              <a:solidFill>
                <a:srgbClr val="9AD49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822" name="Полилиния 27"/>
            <p:cNvSpPr/>
            <p:nvPr/>
          </p:nvSpPr>
          <p:spPr>
            <a:xfrm rot="21342640">
              <a:off x="606759" y="3105918"/>
              <a:ext cx="519392" cy="410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extrusionOk="0">
                  <a:moveTo>
                    <a:pt x="5048" y="19636"/>
                  </a:moveTo>
                  <a:lnTo>
                    <a:pt x="3609" y="16337"/>
                  </a:lnTo>
                  <a:lnTo>
                    <a:pt x="106" y="13432"/>
                  </a:lnTo>
                  <a:cubicBezTo>
                    <a:pt x="-102" y="12253"/>
                    <a:pt x="65" y="10604"/>
                    <a:pt x="44" y="9190"/>
                  </a:cubicBezTo>
                  <a:lnTo>
                    <a:pt x="1045" y="2199"/>
                  </a:lnTo>
                  <a:lnTo>
                    <a:pt x="8363" y="393"/>
                  </a:lnTo>
                  <a:lnTo>
                    <a:pt x="14180" y="0"/>
                  </a:lnTo>
                  <a:lnTo>
                    <a:pt x="15181" y="5655"/>
                  </a:lnTo>
                  <a:lnTo>
                    <a:pt x="18871" y="9190"/>
                  </a:lnTo>
                  <a:lnTo>
                    <a:pt x="21498" y="13196"/>
                  </a:lnTo>
                  <a:lnTo>
                    <a:pt x="20247" y="13824"/>
                  </a:lnTo>
                  <a:lnTo>
                    <a:pt x="16932" y="13274"/>
                  </a:lnTo>
                  <a:lnTo>
                    <a:pt x="15493" y="13745"/>
                  </a:lnTo>
                  <a:lnTo>
                    <a:pt x="14242" y="18380"/>
                  </a:lnTo>
                  <a:lnTo>
                    <a:pt x="13054" y="20893"/>
                  </a:lnTo>
                  <a:lnTo>
                    <a:pt x="9739" y="21600"/>
                  </a:lnTo>
                  <a:lnTo>
                    <a:pt x="6174" y="17908"/>
                  </a:lnTo>
                  <a:lnTo>
                    <a:pt x="5048" y="19636"/>
                  </a:lnTo>
                  <a:close/>
                </a:path>
              </a:pathLst>
            </a:custGeom>
            <a:solidFill>
              <a:srgbClr val="9AD490"/>
            </a:solidFill>
            <a:ln w="19050" cap="flat">
              <a:solidFill>
                <a:srgbClr val="9AD49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823" name="Полилиния 28"/>
            <p:cNvSpPr/>
            <p:nvPr/>
          </p:nvSpPr>
          <p:spPr>
            <a:xfrm rot="21342640">
              <a:off x="285129" y="3332783"/>
              <a:ext cx="460913" cy="365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83" y="0"/>
                  </a:moveTo>
                  <a:lnTo>
                    <a:pt x="3258" y="88"/>
                  </a:lnTo>
                  <a:lnTo>
                    <a:pt x="9561" y="4496"/>
                  </a:lnTo>
                  <a:lnTo>
                    <a:pt x="11969" y="1234"/>
                  </a:lnTo>
                  <a:lnTo>
                    <a:pt x="15651" y="617"/>
                  </a:lnTo>
                  <a:lnTo>
                    <a:pt x="15934" y="3791"/>
                  </a:lnTo>
                  <a:lnTo>
                    <a:pt x="20042" y="6524"/>
                  </a:lnTo>
                  <a:lnTo>
                    <a:pt x="21600" y="10051"/>
                  </a:lnTo>
                  <a:lnTo>
                    <a:pt x="18767" y="15429"/>
                  </a:lnTo>
                  <a:lnTo>
                    <a:pt x="12535" y="20013"/>
                  </a:lnTo>
                  <a:lnTo>
                    <a:pt x="8569" y="21600"/>
                  </a:lnTo>
                  <a:lnTo>
                    <a:pt x="7649" y="16751"/>
                  </a:lnTo>
                  <a:lnTo>
                    <a:pt x="5878" y="13842"/>
                  </a:lnTo>
                  <a:lnTo>
                    <a:pt x="1770" y="14635"/>
                  </a:lnTo>
                  <a:lnTo>
                    <a:pt x="0" y="12960"/>
                  </a:lnTo>
                  <a:lnTo>
                    <a:pt x="567" y="6436"/>
                  </a:lnTo>
                  <a:lnTo>
                    <a:pt x="1983" y="0"/>
                  </a:lnTo>
                  <a:close/>
                </a:path>
              </a:pathLst>
            </a:custGeom>
            <a:solidFill>
              <a:srgbClr val="9AD490"/>
            </a:solidFill>
            <a:ln w="19050" cap="flat">
              <a:solidFill>
                <a:srgbClr val="9AD49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824" name="Полилиния 29"/>
            <p:cNvSpPr/>
            <p:nvPr/>
          </p:nvSpPr>
          <p:spPr>
            <a:xfrm rot="21342640">
              <a:off x="250917" y="3033131"/>
              <a:ext cx="376286" cy="379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742" y="0"/>
                  </a:moveTo>
                  <a:lnTo>
                    <a:pt x="17089" y="2551"/>
                  </a:lnTo>
                  <a:lnTo>
                    <a:pt x="19171" y="2551"/>
                  </a:lnTo>
                  <a:lnTo>
                    <a:pt x="21600" y="8334"/>
                  </a:lnTo>
                  <a:lnTo>
                    <a:pt x="20299" y="14627"/>
                  </a:lnTo>
                  <a:lnTo>
                    <a:pt x="19952" y="17773"/>
                  </a:lnTo>
                  <a:lnTo>
                    <a:pt x="15267" y="18454"/>
                  </a:lnTo>
                  <a:lnTo>
                    <a:pt x="12665" y="21600"/>
                  </a:lnTo>
                  <a:lnTo>
                    <a:pt x="4251" y="17348"/>
                  </a:lnTo>
                  <a:lnTo>
                    <a:pt x="3036" y="17518"/>
                  </a:lnTo>
                  <a:lnTo>
                    <a:pt x="0" y="11906"/>
                  </a:lnTo>
                  <a:lnTo>
                    <a:pt x="1735" y="7398"/>
                  </a:lnTo>
                  <a:lnTo>
                    <a:pt x="2776" y="2466"/>
                  </a:lnTo>
                  <a:lnTo>
                    <a:pt x="4511" y="2976"/>
                  </a:lnTo>
                  <a:lnTo>
                    <a:pt x="8761" y="5102"/>
                  </a:lnTo>
                  <a:lnTo>
                    <a:pt x="11971" y="2041"/>
                  </a:lnTo>
                  <a:lnTo>
                    <a:pt x="16742" y="0"/>
                  </a:lnTo>
                  <a:close/>
                </a:path>
              </a:pathLst>
            </a:custGeom>
            <a:solidFill>
              <a:srgbClr val="9AD490"/>
            </a:solidFill>
            <a:ln w="19050" cap="flat">
              <a:solidFill>
                <a:srgbClr val="9AD49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825" name="Полилиния 30"/>
            <p:cNvSpPr/>
            <p:nvPr/>
          </p:nvSpPr>
          <p:spPr>
            <a:xfrm rot="21342640">
              <a:off x="567397" y="2758572"/>
              <a:ext cx="438243" cy="394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448" y="0"/>
                  </a:moveTo>
                  <a:lnTo>
                    <a:pt x="11917" y="2618"/>
                  </a:lnTo>
                  <a:lnTo>
                    <a:pt x="13705" y="8427"/>
                  </a:lnTo>
                  <a:lnTo>
                    <a:pt x="20036" y="11455"/>
                  </a:lnTo>
                  <a:lnTo>
                    <a:pt x="21600" y="11536"/>
                  </a:lnTo>
                  <a:lnTo>
                    <a:pt x="17503" y="19227"/>
                  </a:lnTo>
                  <a:lnTo>
                    <a:pt x="10800" y="19555"/>
                  </a:lnTo>
                  <a:lnTo>
                    <a:pt x="1862" y="21600"/>
                  </a:lnTo>
                  <a:lnTo>
                    <a:pt x="0" y="15955"/>
                  </a:lnTo>
                  <a:lnTo>
                    <a:pt x="2160" y="15955"/>
                  </a:lnTo>
                  <a:lnTo>
                    <a:pt x="2681" y="9736"/>
                  </a:lnTo>
                  <a:lnTo>
                    <a:pt x="5363" y="1309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9AD490"/>
            </a:solidFill>
            <a:ln w="19050" cap="flat">
              <a:solidFill>
                <a:srgbClr val="9AD49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826" name="Полилиния 31"/>
            <p:cNvSpPr/>
            <p:nvPr/>
          </p:nvSpPr>
          <p:spPr>
            <a:xfrm rot="21342640">
              <a:off x="794963" y="2610276"/>
              <a:ext cx="383841" cy="376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543"/>
                  </a:moveTo>
                  <a:lnTo>
                    <a:pt x="3572" y="6857"/>
                  </a:lnTo>
                  <a:lnTo>
                    <a:pt x="12331" y="3686"/>
                  </a:lnTo>
                  <a:lnTo>
                    <a:pt x="15732" y="0"/>
                  </a:lnTo>
                  <a:lnTo>
                    <a:pt x="16838" y="5914"/>
                  </a:lnTo>
                  <a:lnTo>
                    <a:pt x="20835" y="7886"/>
                  </a:lnTo>
                  <a:lnTo>
                    <a:pt x="21600" y="13114"/>
                  </a:lnTo>
                  <a:lnTo>
                    <a:pt x="18028" y="12000"/>
                  </a:lnTo>
                  <a:lnTo>
                    <a:pt x="16753" y="14229"/>
                  </a:lnTo>
                  <a:lnTo>
                    <a:pt x="19814" y="16114"/>
                  </a:lnTo>
                  <a:lnTo>
                    <a:pt x="19219" y="21600"/>
                  </a:lnTo>
                  <a:lnTo>
                    <a:pt x="15817" y="19629"/>
                  </a:lnTo>
                  <a:lnTo>
                    <a:pt x="11565" y="19457"/>
                  </a:lnTo>
                  <a:lnTo>
                    <a:pt x="9694" y="19543"/>
                  </a:lnTo>
                  <a:lnTo>
                    <a:pt x="2211" y="16286"/>
                  </a:lnTo>
                  <a:lnTo>
                    <a:pt x="0" y="10543"/>
                  </a:lnTo>
                  <a:close/>
                </a:path>
              </a:pathLst>
            </a:custGeom>
            <a:solidFill>
              <a:srgbClr val="9AD490"/>
            </a:solidFill>
            <a:ln w="19050" cap="flat">
              <a:solidFill>
                <a:srgbClr val="9AD49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827" name="Полилиния 32"/>
            <p:cNvSpPr/>
            <p:nvPr/>
          </p:nvSpPr>
          <p:spPr>
            <a:xfrm rot="21342640">
              <a:off x="540062" y="1972970"/>
              <a:ext cx="578784" cy="827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7584"/>
                  </a:moveTo>
                  <a:lnTo>
                    <a:pt x="620" y="15635"/>
                  </a:lnTo>
                  <a:lnTo>
                    <a:pt x="3497" y="14738"/>
                  </a:lnTo>
                  <a:lnTo>
                    <a:pt x="5527" y="13256"/>
                  </a:lnTo>
                  <a:lnTo>
                    <a:pt x="8798" y="12282"/>
                  </a:lnTo>
                  <a:lnTo>
                    <a:pt x="9362" y="9669"/>
                  </a:lnTo>
                  <a:lnTo>
                    <a:pt x="9305" y="6823"/>
                  </a:lnTo>
                  <a:lnTo>
                    <a:pt x="6937" y="3197"/>
                  </a:lnTo>
                  <a:lnTo>
                    <a:pt x="8460" y="2066"/>
                  </a:lnTo>
                  <a:lnTo>
                    <a:pt x="9418" y="2066"/>
                  </a:lnTo>
                  <a:lnTo>
                    <a:pt x="12351" y="2222"/>
                  </a:lnTo>
                  <a:lnTo>
                    <a:pt x="14325" y="2495"/>
                  </a:lnTo>
                  <a:lnTo>
                    <a:pt x="14438" y="0"/>
                  </a:lnTo>
                  <a:lnTo>
                    <a:pt x="16355" y="624"/>
                  </a:lnTo>
                  <a:lnTo>
                    <a:pt x="16355" y="1209"/>
                  </a:lnTo>
                  <a:lnTo>
                    <a:pt x="16806" y="3236"/>
                  </a:lnTo>
                  <a:lnTo>
                    <a:pt x="18667" y="5458"/>
                  </a:lnTo>
                  <a:lnTo>
                    <a:pt x="21600" y="7057"/>
                  </a:lnTo>
                  <a:lnTo>
                    <a:pt x="19570" y="10605"/>
                  </a:lnTo>
                  <a:lnTo>
                    <a:pt x="16186" y="12165"/>
                  </a:lnTo>
                  <a:lnTo>
                    <a:pt x="19513" y="14621"/>
                  </a:lnTo>
                  <a:lnTo>
                    <a:pt x="19964" y="15128"/>
                  </a:lnTo>
                  <a:lnTo>
                    <a:pt x="19795" y="15674"/>
                  </a:lnTo>
                  <a:lnTo>
                    <a:pt x="18837" y="16765"/>
                  </a:lnTo>
                  <a:lnTo>
                    <a:pt x="16242" y="18637"/>
                  </a:lnTo>
                  <a:lnTo>
                    <a:pt x="10941" y="19884"/>
                  </a:lnTo>
                  <a:lnTo>
                    <a:pt x="8460" y="21600"/>
                  </a:lnTo>
                  <a:lnTo>
                    <a:pt x="5132" y="20274"/>
                  </a:lnTo>
                  <a:lnTo>
                    <a:pt x="5301" y="19495"/>
                  </a:lnTo>
                  <a:lnTo>
                    <a:pt x="2933" y="18910"/>
                  </a:lnTo>
                  <a:lnTo>
                    <a:pt x="0" y="17584"/>
                  </a:lnTo>
                  <a:close/>
                </a:path>
              </a:pathLst>
            </a:custGeom>
            <a:solidFill>
              <a:srgbClr val="9AD490"/>
            </a:solidFill>
            <a:ln w="19050" cap="flat">
              <a:solidFill>
                <a:srgbClr val="9AD49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828" name="Полилиния 33"/>
            <p:cNvSpPr/>
            <p:nvPr/>
          </p:nvSpPr>
          <p:spPr>
            <a:xfrm rot="21342640">
              <a:off x="442437" y="2023244"/>
              <a:ext cx="344551" cy="637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53" y="21044"/>
                  </a:moveTo>
                  <a:lnTo>
                    <a:pt x="2274" y="18514"/>
                  </a:lnTo>
                  <a:lnTo>
                    <a:pt x="0" y="16946"/>
                  </a:lnTo>
                  <a:lnTo>
                    <a:pt x="3411" y="15884"/>
                  </a:lnTo>
                  <a:lnTo>
                    <a:pt x="2747" y="13456"/>
                  </a:lnTo>
                  <a:lnTo>
                    <a:pt x="5400" y="12646"/>
                  </a:lnTo>
                  <a:lnTo>
                    <a:pt x="8242" y="10168"/>
                  </a:lnTo>
                  <a:lnTo>
                    <a:pt x="7674" y="6424"/>
                  </a:lnTo>
                  <a:lnTo>
                    <a:pt x="8432" y="4148"/>
                  </a:lnTo>
                  <a:lnTo>
                    <a:pt x="14021" y="0"/>
                  </a:lnTo>
                  <a:lnTo>
                    <a:pt x="16200" y="2074"/>
                  </a:lnTo>
                  <a:lnTo>
                    <a:pt x="19895" y="1669"/>
                  </a:lnTo>
                  <a:lnTo>
                    <a:pt x="17716" y="2883"/>
                  </a:lnTo>
                  <a:lnTo>
                    <a:pt x="21505" y="7638"/>
                  </a:lnTo>
                  <a:lnTo>
                    <a:pt x="21600" y="11179"/>
                  </a:lnTo>
                  <a:lnTo>
                    <a:pt x="20558" y="14720"/>
                  </a:lnTo>
                  <a:lnTo>
                    <a:pt x="15063" y="15934"/>
                  </a:lnTo>
                  <a:lnTo>
                    <a:pt x="11747" y="17857"/>
                  </a:lnTo>
                  <a:lnTo>
                    <a:pt x="6916" y="19071"/>
                  </a:lnTo>
                  <a:lnTo>
                    <a:pt x="5684" y="21600"/>
                  </a:lnTo>
                  <a:lnTo>
                    <a:pt x="3316" y="21195"/>
                  </a:lnTo>
                  <a:lnTo>
                    <a:pt x="853" y="21044"/>
                  </a:lnTo>
                  <a:close/>
                </a:path>
              </a:pathLst>
            </a:custGeom>
            <a:solidFill>
              <a:srgbClr val="9AD490"/>
            </a:solidFill>
            <a:ln w="19050" cap="flat">
              <a:solidFill>
                <a:srgbClr val="9AD49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829" name="Полилиния 34"/>
            <p:cNvSpPr/>
            <p:nvPr/>
          </p:nvSpPr>
          <p:spPr>
            <a:xfrm rot="21342640">
              <a:off x="24035" y="2007553"/>
              <a:ext cx="642253" cy="6538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9233"/>
                  </a:moveTo>
                  <a:lnTo>
                    <a:pt x="1169" y="16866"/>
                  </a:lnTo>
                  <a:lnTo>
                    <a:pt x="2490" y="11293"/>
                  </a:lnTo>
                  <a:lnTo>
                    <a:pt x="4930" y="11145"/>
                  </a:lnTo>
                  <a:lnTo>
                    <a:pt x="5184" y="7644"/>
                  </a:lnTo>
                  <a:lnTo>
                    <a:pt x="6150" y="5079"/>
                  </a:lnTo>
                  <a:lnTo>
                    <a:pt x="8081" y="5375"/>
                  </a:lnTo>
                  <a:lnTo>
                    <a:pt x="10216" y="4981"/>
                  </a:lnTo>
                  <a:lnTo>
                    <a:pt x="12401" y="2515"/>
                  </a:lnTo>
                  <a:lnTo>
                    <a:pt x="13773" y="641"/>
                  </a:lnTo>
                  <a:lnTo>
                    <a:pt x="15552" y="888"/>
                  </a:lnTo>
                  <a:lnTo>
                    <a:pt x="16416" y="888"/>
                  </a:lnTo>
                  <a:lnTo>
                    <a:pt x="18805" y="1973"/>
                  </a:lnTo>
                  <a:lnTo>
                    <a:pt x="19974" y="0"/>
                  </a:lnTo>
                  <a:lnTo>
                    <a:pt x="21600" y="1381"/>
                  </a:lnTo>
                  <a:lnTo>
                    <a:pt x="18703" y="5079"/>
                  </a:lnTo>
                  <a:lnTo>
                    <a:pt x="18144" y="7299"/>
                  </a:lnTo>
                  <a:lnTo>
                    <a:pt x="18398" y="11047"/>
                  </a:lnTo>
                  <a:lnTo>
                    <a:pt x="16975" y="13364"/>
                  </a:lnTo>
                  <a:lnTo>
                    <a:pt x="15552" y="14301"/>
                  </a:lnTo>
                  <a:lnTo>
                    <a:pt x="15857" y="16471"/>
                  </a:lnTo>
                  <a:lnTo>
                    <a:pt x="14129" y="17753"/>
                  </a:lnTo>
                  <a:lnTo>
                    <a:pt x="15095" y="19184"/>
                  </a:lnTo>
                  <a:lnTo>
                    <a:pt x="14637" y="21600"/>
                  </a:lnTo>
                  <a:lnTo>
                    <a:pt x="10724" y="21205"/>
                  </a:lnTo>
                  <a:lnTo>
                    <a:pt x="6353" y="20121"/>
                  </a:lnTo>
                  <a:lnTo>
                    <a:pt x="2490" y="21107"/>
                  </a:lnTo>
                  <a:lnTo>
                    <a:pt x="0" y="19233"/>
                  </a:lnTo>
                  <a:close/>
                </a:path>
              </a:pathLst>
            </a:custGeom>
            <a:solidFill>
              <a:srgbClr val="9AD490"/>
            </a:solidFill>
            <a:ln w="19050" cap="flat">
              <a:solidFill>
                <a:srgbClr val="9AD49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830" name="Полилиния 35"/>
            <p:cNvSpPr/>
            <p:nvPr/>
          </p:nvSpPr>
          <p:spPr>
            <a:xfrm rot="21342640">
              <a:off x="1028473" y="1498919"/>
              <a:ext cx="534961" cy="535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9025"/>
                  </a:moveTo>
                  <a:lnTo>
                    <a:pt x="915" y="6017"/>
                  </a:lnTo>
                  <a:lnTo>
                    <a:pt x="2441" y="3851"/>
                  </a:lnTo>
                  <a:lnTo>
                    <a:pt x="11837" y="1264"/>
                  </a:lnTo>
                  <a:lnTo>
                    <a:pt x="16841" y="0"/>
                  </a:lnTo>
                  <a:lnTo>
                    <a:pt x="16597" y="3249"/>
                  </a:lnTo>
                  <a:lnTo>
                    <a:pt x="20685" y="3610"/>
                  </a:lnTo>
                  <a:lnTo>
                    <a:pt x="20563" y="6679"/>
                  </a:lnTo>
                  <a:lnTo>
                    <a:pt x="18061" y="9266"/>
                  </a:lnTo>
                  <a:lnTo>
                    <a:pt x="18122" y="10650"/>
                  </a:lnTo>
                  <a:lnTo>
                    <a:pt x="19403" y="12154"/>
                  </a:lnTo>
                  <a:lnTo>
                    <a:pt x="21173" y="13297"/>
                  </a:lnTo>
                  <a:lnTo>
                    <a:pt x="21600" y="14079"/>
                  </a:lnTo>
                  <a:lnTo>
                    <a:pt x="21356" y="16245"/>
                  </a:lnTo>
                  <a:lnTo>
                    <a:pt x="20746" y="17689"/>
                  </a:lnTo>
                  <a:lnTo>
                    <a:pt x="19342" y="19975"/>
                  </a:lnTo>
                  <a:lnTo>
                    <a:pt x="17085" y="21600"/>
                  </a:lnTo>
                  <a:lnTo>
                    <a:pt x="12325" y="21179"/>
                  </a:lnTo>
                  <a:lnTo>
                    <a:pt x="12936" y="18953"/>
                  </a:lnTo>
                  <a:lnTo>
                    <a:pt x="10739" y="16004"/>
                  </a:lnTo>
                  <a:lnTo>
                    <a:pt x="6651" y="13417"/>
                  </a:lnTo>
                  <a:lnTo>
                    <a:pt x="3600" y="15704"/>
                  </a:lnTo>
                  <a:lnTo>
                    <a:pt x="3783" y="13297"/>
                  </a:lnTo>
                  <a:lnTo>
                    <a:pt x="2014" y="11552"/>
                  </a:lnTo>
                  <a:lnTo>
                    <a:pt x="0" y="9025"/>
                  </a:lnTo>
                  <a:close/>
                </a:path>
              </a:pathLst>
            </a:custGeom>
            <a:solidFill>
              <a:srgbClr val="9AD490"/>
            </a:solidFill>
            <a:ln w="19050" cap="flat">
              <a:solidFill>
                <a:srgbClr val="9AD49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831" name="Полилиния 36"/>
            <p:cNvSpPr/>
            <p:nvPr/>
          </p:nvSpPr>
          <p:spPr>
            <a:xfrm rot="21342640">
              <a:off x="829403" y="1174770"/>
              <a:ext cx="599941" cy="6822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767" y="21600"/>
                  </a:moveTo>
                  <a:lnTo>
                    <a:pt x="2340" y="19000"/>
                  </a:lnTo>
                  <a:lnTo>
                    <a:pt x="544" y="16874"/>
                  </a:lnTo>
                  <a:lnTo>
                    <a:pt x="0" y="12431"/>
                  </a:lnTo>
                  <a:lnTo>
                    <a:pt x="1197" y="8460"/>
                  </a:lnTo>
                  <a:lnTo>
                    <a:pt x="5767" y="3025"/>
                  </a:lnTo>
                  <a:lnTo>
                    <a:pt x="6475" y="0"/>
                  </a:lnTo>
                  <a:lnTo>
                    <a:pt x="14636" y="993"/>
                  </a:lnTo>
                  <a:lnTo>
                    <a:pt x="13384" y="5672"/>
                  </a:lnTo>
                  <a:lnTo>
                    <a:pt x="18608" y="6239"/>
                  </a:lnTo>
                  <a:lnTo>
                    <a:pt x="17900" y="7893"/>
                  </a:lnTo>
                  <a:lnTo>
                    <a:pt x="21600" y="7657"/>
                  </a:lnTo>
                  <a:lnTo>
                    <a:pt x="21491" y="10587"/>
                  </a:lnTo>
                  <a:lnTo>
                    <a:pt x="16268" y="11816"/>
                  </a:lnTo>
                  <a:lnTo>
                    <a:pt x="8705" y="13518"/>
                  </a:lnTo>
                  <a:lnTo>
                    <a:pt x="7182" y="15456"/>
                  </a:lnTo>
                  <a:lnTo>
                    <a:pt x="6257" y="18670"/>
                  </a:lnTo>
                  <a:lnTo>
                    <a:pt x="5658" y="19804"/>
                  </a:lnTo>
                  <a:lnTo>
                    <a:pt x="5767" y="21600"/>
                  </a:lnTo>
                  <a:close/>
                </a:path>
              </a:pathLst>
            </a:custGeom>
            <a:solidFill>
              <a:srgbClr val="9AD490"/>
            </a:solidFill>
            <a:ln w="19050" cap="flat">
              <a:solidFill>
                <a:srgbClr val="9AD49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832" name="Полилиния 37"/>
            <p:cNvSpPr/>
            <p:nvPr/>
          </p:nvSpPr>
          <p:spPr>
            <a:xfrm rot="21342640">
              <a:off x="395949" y="1438872"/>
              <a:ext cx="610520" cy="637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467"/>
                  </a:moveTo>
                  <a:lnTo>
                    <a:pt x="2299" y="1416"/>
                  </a:lnTo>
                  <a:lnTo>
                    <a:pt x="4117" y="2782"/>
                  </a:lnTo>
                  <a:lnTo>
                    <a:pt x="5133" y="3490"/>
                  </a:lnTo>
                  <a:lnTo>
                    <a:pt x="5240" y="4148"/>
                  </a:lnTo>
                  <a:lnTo>
                    <a:pt x="5240" y="1669"/>
                  </a:lnTo>
                  <a:lnTo>
                    <a:pt x="6255" y="1012"/>
                  </a:lnTo>
                  <a:lnTo>
                    <a:pt x="6790" y="0"/>
                  </a:lnTo>
                  <a:lnTo>
                    <a:pt x="9463" y="506"/>
                  </a:lnTo>
                  <a:lnTo>
                    <a:pt x="10960" y="1619"/>
                  </a:lnTo>
                  <a:lnTo>
                    <a:pt x="12885" y="1872"/>
                  </a:lnTo>
                  <a:lnTo>
                    <a:pt x="16735" y="2985"/>
                  </a:lnTo>
                  <a:lnTo>
                    <a:pt x="15933" y="5615"/>
                  </a:lnTo>
                  <a:lnTo>
                    <a:pt x="16521" y="10117"/>
                  </a:lnTo>
                  <a:lnTo>
                    <a:pt x="18339" y="12646"/>
                  </a:lnTo>
                  <a:lnTo>
                    <a:pt x="21600" y="15176"/>
                  </a:lnTo>
                  <a:cubicBezTo>
                    <a:pt x="21582" y="16019"/>
                    <a:pt x="21564" y="16862"/>
                    <a:pt x="21547" y="17705"/>
                  </a:cubicBezTo>
                  <a:lnTo>
                    <a:pt x="19087" y="18767"/>
                  </a:lnTo>
                  <a:lnTo>
                    <a:pt x="19087" y="19273"/>
                  </a:lnTo>
                  <a:lnTo>
                    <a:pt x="17162" y="18413"/>
                  </a:lnTo>
                  <a:lnTo>
                    <a:pt x="16949" y="21499"/>
                  </a:lnTo>
                  <a:lnTo>
                    <a:pt x="14596" y="21145"/>
                  </a:lnTo>
                  <a:lnTo>
                    <a:pt x="11602" y="20993"/>
                  </a:lnTo>
                  <a:lnTo>
                    <a:pt x="9463" y="21600"/>
                  </a:lnTo>
                  <a:lnTo>
                    <a:pt x="8020" y="19577"/>
                  </a:lnTo>
                  <a:lnTo>
                    <a:pt x="6416" y="18312"/>
                  </a:lnTo>
                  <a:lnTo>
                    <a:pt x="5186" y="20234"/>
                  </a:lnTo>
                  <a:lnTo>
                    <a:pt x="2620" y="19222"/>
                  </a:lnTo>
                  <a:lnTo>
                    <a:pt x="1764" y="19222"/>
                  </a:lnTo>
                  <a:lnTo>
                    <a:pt x="1604" y="16137"/>
                  </a:lnTo>
                  <a:lnTo>
                    <a:pt x="3475" y="15024"/>
                  </a:lnTo>
                  <a:lnTo>
                    <a:pt x="7271" y="15378"/>
                  </a:lnTo>
                  <a:lnTo>
                    <a:pt x="6737" y="12090"/>
                  </a:lnTo>
                  <a:lnTo>
                    <a:pt x="4277" y="9308"/>
                  </a:lnTo>
                  <a:lnTo>
                    <a:pt x="1925" y="7638"/>
                  </a:lnTo>
                  <a:lnTo>
                    <a:pt x="1337" y="5514"/>
                  </a:lnTo>
                  <a:lnTo>
                    <a:pt x="1711" y="2630"/>
                  </a:lnTo>
                  <a:lnTo>
                    <a:pt x="0" y="1467"/>
                  </a:lnTo>
                  <a:close/>
                </a:path>
              </a:pathLst>
            </a:custGeom>
            <a:solidFill>
              <a:srgbClr val="9AD490"/>
            </a:solidFill>
            <a:ln w="19050" cap="flat">
              <a:solidFill>
                <a:srgbClr val="9AD49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833" name="Полилиния 39"/>
            <p:cNvSpPr/>
            <p:nvPr/>
          </p:nvSpPr>
          <p:spPr>
            <a:xfrm rot="21342640">
              <a:off x="18488" y="457211"/>
              <a:ext cx="870444" cy="527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875" y="0"/>
                  </a:moveTo>
                  <a:lnTo>
                    <a:pt x="9712" y="2325"/>
                  </a:lnTo>
                  <a:lnTo>
                    <a:pt x="14287" y="1652"/>
                  </a:lnTo>
                  <a:lnTo>
                    <a:pt x="14437" y="4039"/>
                  </a:lnTo>
                  <a:lnTo>
                    <a:pt x="14887" y="4528"/>
                  </a:lnTo>
                  <a:lnTo>
                    <a:pt x="14625" y="7037"/>
                  </a:lnTo>
                  <a:lnTo>
                    <a:pt x="14850" y="8383"/>
                  </a:lnTo>
                  <a:lnTo>
                    <a:pt x="21600" y="13217"/>
                  </a:lnTo>
                  <a:lnTo>
                    <a:pt x="20662" y="13951"/>
                  </a:lnTo>
                  <a:lnTo>
                    <a:pt x="20587" y="16215"/>
                  </a:lnTo>
                  <a:lnTo>
                    <a:pt x="20175" y="17439"/>
                  </a:lnTo>
                  <a:lnTo>
                    <a:pt x="17925" y="17378"/>
                  </a:lnTo>
                  <a:lnTo>
                    <a:pt x="17100" y="19887"/>
                  </a:lnTo>
                  <a:lnTo>
                    <a:pt x="15562" y="21600"/>
                  </a:lnTo>
                  <a:lnTo>
                    <a:pt x="11700" y="21110"/>
                  </a:lnTo>
                  <a:lnTo>
                    <a:pt x="6900" y="20866"/>
                  </a:lnTo>
                  <a:lnTo>
                    <a:pt x="7837" y="15909"/>
                  </a:lnTo>
                  <a:lnTo>
                    <a:pt x="6262" y="16154"/>
                  </a:lnTo>
                  <a:lnTo>
                    <a:pt x="4987" y="17745"/>
                  </a:lnTo>
                  <a:lnTo>
                    <a:pt x="3825" y="18112"/>
                  </a:lnTo>
                  <a:lnTo>
                    <a:pt x="375" y="16154"/>
                  </a:lnTo>
                  <a:lnTo>
                    <a:pt x="0" y="11687"/>
                  </a:lnTo>
                  <a:lnTo>
                    <a:pt x="1237" y="11075"/>
                  </a:lnTo>
                  <a:lnTo>
                    <a:pt x="3712" y="11565"/>
                  </a:lnTo>
                  <a:lnTo>
                    <a:pt x="4875" y="10831"/>
                  </a:lnTo>
                  <a:cubicBezTo>
                    <a:pt x="4862" y="9770"/>
                    <a:pt x="4850" y="8709"/>
                    <a:pt x="4837" y="7649"/>
                  </a:cubicBezTo>
                  <a:lnTo>
                    <a:pt x="6562" y="2448"/>
                  </a:lnTo>
                  <a:lnTo>
                    <a:pt x="7875" y="0"/>
                  </a:lnTo>
                  <a:close/>
                </a:path>
              </a:pathLst>
            </a:custGeom>
            <a:solidFill>
              <a:srgbClr val="9AD490"/>
            </a:solidFill>
            <a:ln w="19050" cap="flat">
              <a:solidFill>
                <a:srgbClr val="9AD49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834" name="Полилиния 40"/>
            <p:cNvSpPr/>
            <p:nvPr/>
          </p:nvSpPr>
          <p:spPr>
            <a:xfrm rot="21342640">
              <a:off x="1479412" y="1418336"/>
              <a:ext cx="593898" cy="798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957" y="0"/>
                  </a:moveTo>
                  <a:lnTo>
                    <a:pt x="9563" y="686"/>
                  </a:lnTo>
                  <a:lnTo>
                    <a:pt x="10388" y="5450"/>
                  </a:lnTo>
                  <a:lnTo>
                    <a:pt x="16269" y="6298"/>
                  </a:lnTo>
                  <a:lnTo>
                    <a:pt x="13576" y="7308"/>
                  </a:lnTo>
                  <a:lnTo>
                    <a:pt x="14510" y="10538"/>
                  </a:lnTo>
                  <a:lnTo>
                    <a:pt x="16434" y="12314"/>
                  </a:lnTo>
                  <a:lnTo>
                    <a:pt x="17093" y="14817"/>
                  </a:lnTo>
                  <a:lnTo>
                    <a:pt x="19511" y="16715"/>
                  </a:lnTo>
                  <a:lnTo>
                    <a:pt x="21600" y="16876"/>
                  </a:lnTo>
                  <a:lnTo>
                    <a:pt x="20116" y="20308"/>
                  </a:lnTo>
                  <a:lnTo>
                    <a:pt x="18192" y="20833"/>
                  </a:lnTo>
                  <a:lnTo>
                    <a:pt x="17698" y="21600"/>
                  </a:lnTo>
                  <a:lnTo>
                    <a:pt x="12641" y="19662"/>
                  </a:lnTo>
                  <a:lnTo>
                    <a:pt x="11487" y="16674"/>
                  </a:lnTo>
                  <a:lnTo>
                    <a:pt x="6486" y="17119"/>
                  </a:lnTo>
                  <a:lnTo>
                    <a:pt x="5331" y="17401"/>
                  </a:lnTo>
                  <a:lnTo>
                    <a:pt x="3682" y="17401"/>
                  </a:lnTo>
                  <a:lnTo>
                    <a:pt x="2253" y="15988"/>
                  </a:lnTo>
                  <a:lnTo>
                    <a:pt x="110" y="15140"/>
                  </a:lnTo>
                  <a:lnTo>
                    <a:pt x="1154" y="14575"/>
                  </a:lnTo>
                  <a:lnTo>
                    <a:pt x="2693" y="12758"/>
                  </a:lnTo>
                  <a:lnTo>
                    <a:pt x="3023" y="11991"/>
                  </a:lnTo>
                  <a:lnTo>
                    <a:pt x="3188" y="10699"/>
                  </a:lnTo>
                  <a:lnTo>
                    <a:pt x="2803" y="10053"/>
                  </a:lnTo>
                  <a:lnTo>
                    <a:pt x="989" y="9205"/>
                  </a:lnTo>
                  <a:lnTo>
                    <a:pt x="0" y="8156"/>
                  </a:lnTo>
                  <a:lnTo>
                    <a:pt x="55" y="7348"/>
                  </a:lnTo>
                  <a:lnTo>
                    <a:pt x="2308" y="5531"/>
                  </a:lnTo>
                  <a:lnTo>
                    <a:pt x="2418" y="3553"/>
                  </a:lnTo>
                  <a:lnTo>
                    <a:pt x="3298" y="3674"/>
                  </a:lnTo>
                  <a:lnTo>
                    <a:pt x="3957" y="0"/>
                  </a:lnTo>
                  <a:close/>
                </a:path>
              </a:pathLst>
            </a:custGeom>
            <a:solidFill>
              <a:srgbClr val="9AD490"/>
            </a:solidFill>
            <a:ln w="19050" cap="flat">
              <a:solidFill>
                <a:srgbClr val="9AD49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835" name="Полилиния 41"/>
            <p:cNvSpPr/>
            <p:nvPr/>
          </p:nvSpPr>
          <p:spPr>
            <a:xfrm rot="21342640">
              <a:off x="2781999" y="1203009"/>
              <a:ext cx="580296" cy="8882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4050" y="218"/>
                  </a:lnTo>
                  <a:lnTo>
                    <a:pt x="7650" y="1234"/>
                  </a:lnTo>
                  <a:lnTo>
                    <a:pt x="10744" y="1743"/>
                  </a:lnTo>
                  <a:lnTo>
                    <a:pt x="10575" y="2251"/>
                  </a:lnTo>
                  <a:lnTo>
                    <a:pt x="12544" y="5990"/>
                  </a:lnTo>
                  <a:lnTo>
                    <a:pt x="17550" y="6026"/>
                  </a:lnTo>
                  <a:lnTo>
                    <a:pt x="19013" y="5663"/>
                  </a:lnTo>
                  <a:lnTo>
                    <a:pt x="21319" y="6934"/>
                  </a:lnTo>
                  <a:lnTo>
                    <a:pt x="20813" y="8386"/>
                  </a:lnTo>
                  <a:lnTo>
                    <a:pt x="19688" y="9620"/>
                  </a:lnTo>
                  <a:lnTo>
                    <a:pt x="20756" y="12488"/>
                  </a:lnTo>
                  <a:lnTo>
                    <a:pt x="21600" y="13432"/>
                  </a:lnTo>
                  <a:lnTo>
                    <a:pt x="20869" y="14448"/>
                  </a:lnTo>
                  <a:lnTo>
                    <a:pt x="19238" y="15356"/>
                  </a:lnTo>
                  <a:lnTo>
                    <a:pt x="18394" y="17607"/>
                  </a:lnTo>
                  <a:lnTo>
                    <a:pt x="20475" y="20075"/>
                  </a:lnTo>
                  <a:lnTo>
                    <a:pt x="18506" y="20257"/>
                  </a:lnTo>
                  <a:lnTo>
                    <a:pt x="15919" y="20947"/>
                  </a:lnTo>
                  <a:lnTo>
                    <a:pt x="12656" y="21600"/>
                  </a:lnTo>
                  <a:lnTo>
                    <a:pt x="8663" y="19095"/>
                  </a:lnTo>
                  <a:lnTo>
                    <a:pt x="6863" y="19313"/>
                  </a:lnTo>
                  <a:lnTo>
                    <a:pt x="4050" y="17825"/>
                  </a:lnTo>
                  <a:lnTo>
                    <a:pt x="2644" y="15102"/>
                  </a:lnTo>
                  <a:lnTo>
                    <a:pt x="4669" y="11000"/>
                  </a:lnTo>
                  <a:lnTo>
                    <a:pt x="5625" y="8713"/>
                  </a:lnTo>
                  <a:lnTo>
                    <a:pt x="8213" y="6897"/>
                  </a:lnTo>
                  <a:lnTo>
                    <a:pt x="6638" y="6135"/>
                  </a:lnTo>
                  <a:lnTo>
                    <a:pt x="3375" y="5445"/>
                  </a:lnTo>
                  <a:lnTo>
                    <a:pt x="338" y="5409"/>
                  </a:lnTo>
                  <a:lnTo>
                    <a:pt x="1463" y="9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AD490"/>
            </a:solidFill>
            <a:ln w="19050" cap="flat">
              <a:solidFill>
                <a:srgbClr val="9AD49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836" name="Полилиния 42"/>
            <p:cNvSpPr/>
            <p:nvPr/>
          </p:nvSpPr>
          <p:spPr>
            <a:xfrm rot="21342640">
              <a:off x="2316132" y="1429383"/>
              <a:ext cx="698168" cy="697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7770"/>
                  </a:moveTo>
                  <a:lnTo>
                    <a:pt x="3179" y="7077"/>
                  </a:lnTo>
                  <a:lnTo>
                    <a:pt x="6265" y="8002"/>
                  </a:lnTo>
                  <a:lnTo>
                    <a:pt x="6966" y="5504"/>
                  </a:lnTo>
                  <a:cubicBezTo>
                    <a:pt x="6951" y="4471"/>
                    <a:pt x="6935" y="3438"/>
                    <a:pt x="6919" y="2405"/>
                  </a:cubicBezTo>
                  <a:lnTo>
                    <a:pt x="7527" y="2035"/>
                  </a:lnTo>
                  <a:lnTo>
                    <a:pt x="7340" y="925"/>
                  </a:lnTo>
                  <a:lnTo>
                    <a:pt x="8836" y="0"/>
                  </a:lnTo>
                  <a:lnTo>
                    <a:pt x="12296" y="2128"/>
                  </a:lnTo>
                  <a:lnTo>
                    <a:pt x="14961" y="1341"/>
                  </a:lnTo>
                  <a:lnTo>
                    <a:pt x="14961" y="648"/>
                  </a:lnTo>
                  <a:lnTo>
                    <a:pt x="17392" y="740"/>
                  </a:lnTo>
                  <a:lnTo>
                    <a:pt x="20291" y="1804"/>
                  </a:lnTo>
                  <a:lnTo>
                    <a:pt x="21600" y="2729"/>
                  </a:lnTo>
                  <a:lnTo>
                    <a:pt x="19309" y="4995"/>
                  </a:lnTo>
                  <a:lnTo>
                    <a:pt x="16878" y="13182"/>
                  </a:lnTo>
                  <a:lnTo>
                    <a:pt x="17953" y="16558"/>
                  </a:lnTo>
                  <a:lnTo>
                    <a:pt x="20478" y="18547"/>
                  </a:lnTo>
                  <a:lnTo>
                    <a:pt x="19636" y="18547"/>
                  </a:lnTo>
                  <a:lnTo>
                    <a:pt x="18982" y="21415"/>
                  </a:lnTo>
                  <a:lnTo>
                    <a:pt x="14774" y="21600"/>
                  </a:lnTo>
                  <a:lnTo>
                    <a:pt x="11875" y="20444"/>
                  </a:lnTo>
                  <a:lnTo>
                    <a:pt x="9164" y="20259"/>
                  </a:lnTo>
                  <a:lnTo>
                    <a:pt x="7481" y="20120"/>
                  </a:lnTo>
                  <a:lnTo>
                    <a:pt x="8229" y="17761"/>
                  </a:lnTo>
                  <a:lnTo>
                    <a:pt x="5891" y="17484"/>
                  </a:lnTo>
                  <a:lnTo>
                    <a:pt x="3600" y="16882"/>
                  </a:lnTo>
                  <a:lnTo>
                    <a:pt x="4068" y="14107"/>
                  </a:lnTo>
                  <a:lnTo>
                    <a:pt x="1823" y="14570"/>
                  </a:lnTo>
                  <a:lnTo>
                    <a:pt x="608" y="10823"/>
                  </a:lnTo>
                  <a:lnTo>
                    <a:pt x="0" y="7770"/>
                  </a:lnTo>
                  <a:close/>
                </a:path>
              </a:pathLst>
            </a:custGeom>
            <a:solidFill>
              <a:srgbClr val="9AD490"/>
            </a:solidFill>
            <a:ln w="19050" cap="flat">
              <a:solidFill>
                <a:srgbClr val="9AD49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837" name="Полилиния 43"/>
            <p:cNvSpPr/>
            <p:nvPr/>
          </p:nvSpPr>
          <p:spPr>
            <a:xfrm rot="21342640">
              <a:off x="1838605" y="1182761"/>
              <a:ext cx="689101" cy="8225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147" y="0"/>
                  </a:moveTo>
                  <a:lnTo>
                    <a:pt x="19374" y="2234"/>
                  </a:lnTo>
                  <a:lnTo>
                    <a:pt x="20842" y="3959"/>
                  </a:lnTo>
                  <a:lnTo>
                    <a:pt x="19374" y="4312"/>
                  </a:lnTo>
                  <a:lnTo>
                    <a:pt x="18616" y="5527"/>
                  </a:lnTo>
                  <a:lnTo>
                    <a:pt x="18900" y="6429"/>
                  </a:lnTo>
                  <a:lnTo>
                    <a:pt x="17858" y="8742"/>
                  </a:lnTo>
                  <a:lnTo>
                    <a:pt x="19989" y="10232"/>
                  </a:lnTo>
                  <a:lnTo>
                    <a:pt x="21505" y="9487"/>
                  </a:lnTo>
                  <a:lnTo>
                    <a:pt x="21600" y="12152"/>
                  </a:lnTo>
                  <a:lnTo>
                    <a:pt x="20842" y="14191"/>
                  </a:lnTo>
                  <a:lnTo>
                    <a:pt x="17716" y="13524"/>
                  </a:lnTo>
                  <a:lnTo>
                    <a:pt x="14542" y="13838"/>
                  </a:lnTo>
                  <a:lnTo>
                    <a:pt x="15016" y="16661"/>
                  </a:lnTo>
                  <a:lnTo>
                    <a:pt x="16200" y="19797"/>
                  </a:lnTo>
                  <a:lnTo>
                    <a:pt x="15300" y="19366"/>
                  </a:lnTo>
                  <a:lnTo>
                    <a:pt x="9711" y="18699"/>
                  </a:lnTo>
                  <a:lnTo>
                    <a:pt x="8905" y="21600"/>
                  </a:lnTo>
                  <a:lnTo>
                    <a:pt x="5211" y="21600"/>
                  </a:lnTo>
                  <a:lnTo>
                    <a:pt x="3032" y="19797"/>
                  </a:lnTo>
                  <a:lnTo>
                    <a:pt x="2416" y="17249"/>
                  </a:lnTo>
                  <a:lnTo>
                    <a:pt x="805" y="15524"/>
                  </a:lnTo>
                  <a:lnTo>
                    <a:pt x="0" y="12505"/>
                  </a:lnTo>
                  <a:lnTo>
                    <a:pt x="1989" y="11525"/>
                  </a:lnTo>
                  <a:lnTo>
                    <a:pt x="3932" y="11643"/>
                  </a:lnTo>
                  <a:lnTo>
                    <a:pt x="4168" y="7997"/>
                  </a:lnTo>
                  <a:lnTo>
                    <a:pt x="5163" y="5959"/>
                  </a:lnTo>
                  <a:lnTo>
                    <a:pt x="7200" y="6076"/>
                  </a:lnTo>
                  <a:lnTo>
                    <a:pt x="9616" y="7409"/>
                  </a:lnTo>
                  <a:lnTo>
                    <a:pt x="13784" y="5645"/>
                  </a:lnTo>
                  <a:cubicBezTo>
                    <a:pt x="13800" y="4704"/>
                    <a:pt x="13816" y="3763"/>
                    <a:pt x="13832" y="2823"/>
                  </a:cubicBezTo>
                  <a:lnTo>
                    <a:pt x="14589" y="314"/>
                  </a:lnTo>
                  <a:lnTo>
                    <a:pt x="17147" y="0"/>
                  </a:lnTo>
                  <a:close/>
                </a:path>
              </a:pathLst>
            </a:custGeom>
            <a:solidFill>
              <a:srgbClr val="9AD490"/>
            </a:solidFill>
            <a:ln w="19050" cap="flat">
              <a:solidFill>
                <a:srgbClr val="9AD49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838" name="Полилиния 44"/>
            <p:cNvSpPr/>
            <p:nvPr/>
          </p:nvSpPr>
          <p:spPr>
            <a:xfrm rot="21342640">
              <a:off x="2263966" y="549888"/>
              <a:ext cx="911246" cy="976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6044"/>
                  </a:moveTo>
                  <a:lnTo>
                    <a:pt x="2901" y="2576"/>
                  </a:lnTo>
                  <a:lnTo>
                    <a:pt x="3761" y="892"/>
                  </a:lnTo>
                  <a:lnTo>
                    <a:pt x="4621" y="0"/>
                  </a:lnTo>
                  <a:lnTo>
                    <a:pt x="10101" y="1684"/>
                  </a:lnTo>
                  <a:lnTo>
                    <a:pt x="14722" y="1420"/>
                  </a:lnTo>
                  <a:lnTo>
                    <a:pt x="17803" y="1750"/>
                  </a:lnTo>
                  <a:lnTo>
                    <a:pt x="18806" y="396"/>
                  </a:lnTo>
                  <a:lnTo>
                    <a:pt x="20167" y="2114"/>
                  </a:lnTo>
                  <a:lnTo>
                    <a:pt x="21600" y="4690"/>
                  </a:lnTo>
                  <a:lnTo>
                    <a:pt x="21099" y="10371"/>
                  </a:lnTo>
                  <a:lnTo>
                    <a:pt x="19594" y="10767"/>
                  </a:lnTo>
                  <a:cubicBezTo>
                    <a:pt x="19606" y="11912"/>
                    <a:pt x="19618" y="13057"/>
                    <a:pt x="19630" y="14202"/>
                  </a:cubicBezTo>
                  <a:lnTo>
                    <a:pt x="18125" y="16580"/>
                  </a:lnTo>
                  <a:lnTo>
                    <a:pt x="15869" y="16183"/>
                  </a:lnTo>
                  <a:lnTo>
                    <a:pt x="13863" y="15160"/>
                  </a:lnTo>
                  <a:lnTo>
                    <a:pt x="11212" y="14961"/>
                  </a:lnTo>
                  <a:lnTo>
                    <a:pt x="11964" y="15787"/>
                  </a:lnTo>
                  <a:lnTo>
                    <a:pt x="11427" y="20246"/>
                  </a:lnTo>
                  <a:lnTo>
                    <a:pt x="9493" y="20774"/>
                  </a:lnTo>
                  <a:lnTo>
                    <a:pt x="6699" y="19321"/>
                  </a:lnTo>
                  <a:lnTo>
                    <a:pt x="5588" y="19949"/>
                  </a:lnTo>
                  <a:lnTo>
                    <a:pt x="5696" y="20708"/>
                  </a:lnTo>
                  <a:lnTo>
                    <a:pt x="4084" y="21600"/>
                  </a:lnTo>
                  <a:lnTo>
                    <a:pt x="2472" y="20411"/>
                  </a:lnTo>
                  <a:lnTo>
                    <a:pt x="3224" y="18495"/>
                  </a:lnTo>
                  <a:lnTo>
                    <a:pt x="3081" y="17670"/>
                  </a:lnTo>
                  <a:lnTo>
                    <a:pt x="3618" y="16646"/>
                  </a:lnTo>
                  <a:lnTo>
                    <a:pt x="4728" y="16415"/>
                  </a:lnTo>
                  <a:lnTo>
                    <a:pt x="1899" y="13013"/>
                  </a:lnTo>
                  <a:lnTo>
                    <a:pt x="2042" y="10668"/>
                  </a:lnTo>
                  <a:lnTo>
                    <a:pt x="0" y="6044"/>
                  </a:lnTo>
                  <a:close/>
                </a:path>
              </a:pathLst>
            </a:custGeom>
            <a:solidFill>
              <a:srgbClr val="9AD490"/>
            </a:solidFill>
            <a:ln w="19050" cap="flat">
              <a:solidFill>
                <a:srgbClr val="9AD49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839" name="Полилиния 45"/>
            <p:cNvSpPr/>
            <p:nvPr/>
          </p:nvSpPr>
          <p:spPr>
            <a:xfrm rot="21342640">
              <a:off x="1535669" y="818449"/>
              <a:ext cx="829641" cy="8225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8" y="15289"/>
                  </a:moveTo>
                  <a:lnTo>
                    <a:pt x="0" y="13603"/>
                  </a:lnTo>
                  <a:lnTo>
                    <a:pt x="826" y="9330"/>
                  </a:lnTo>
                  <a:lnTo>
                    <a:pt x="2833" y="8820"/>
                  </a:lnTo>
                  <a:lnTo>
                    <a:pt x="1810" y="7527"/>
                  </a:lnTo>
                  <a:lnTo>
                    <a:pt x="1652" y="6272"/>
                  </a:lnTo>
                  <a:lnTo>
                    <a:pt x="4603" y="6743"/>
                  </a:lnTo>
                  <a:lnTo>
                    <a:pt x="4367" y="5684"/>
                  </a:lnTo>
                  <a:lnTo>
                    <a:pt x="6610" y="5135"/>
                  </a:lnTo>
                  <a:lnTo>
                    <a:pt x="7279" y="4312"/>
                  </a:lnTo>
                  <a:lnTo>
                    <a:pt x="11567" y="4155"/>
                  </a:lnTo>
                  <a:lnTo>
                    <a:pt x="11803" y="2744"/>
                  </a:lnTo>
                  <a:lnTo>
                    <a:pt x="13180" y="784"/>
                  </a:lnTo>
                  <a:lnTo>
                    <a:pt x="14951" y="0"/>
                  </a:lnTo>
                  <a:lnTo>
                    <a:pt x="17469" y="784"/>
                  </a:lnTo>
                  <a:lnTo>
                    <a:pt x="18138" y="2705"/>
                  </a:lnTo>
                  <a:lnTo>
                    <a:pt x="19239" y="1607"/>
                  </a:lnTo>
                  <a:lnTo>
                    <a:pt x="21600" y="7095"/>
                  </a:lnTo>
                  <a:lnTo>
                    <a:pt x="21285" y="9879"/>
                  </a:lnTo>
                  <a:lnTo>
                    <a:pt x="19357" y="10232"/>
                  </a:lnTo>
                  <a:lnTo>
                    <a:pt x="18570" y="12897"/>
                  </a:lnTo>
                  <a:lnTo>
                    <a:pt x="18413" y="15563"/>
                  </a:lnTo>
                  <a:lnTo>
                    <a:pt x="18531" y="15563"/>
                  </a:lnTo>
                  <a:lnTo>
                    <a:pt x="15108" y="17366"/>
                  </a:lnTo>
                  <a:lnTo>
                    <a:pt x="12984" y="15994"/>
                  </a:lnTo>
                  <a:lnTo>
                    <a:pt x="11607" y="15994"/>
                  </a:lnTo>
                  <a:lnTo>
                    <a:pt x="10544" y="18189"/>
                  </a:lnTo>
                  <a:lnTo>
                    <a:pt x="10387" y="21600"/>
                  </a:lnTo>
                  <a:lnTo>
                    <a:pt x="8656" y="21522"/>
                  </a:lnTo>
                  <a:lnTo>
                    <a:pt x="4879" y="20620"/>
                  </a:lnTo>
                  <a:lnTo>
                    <a:pt x="4210" y="16112"/>
                  </a:lnTo>
                  <a:lnTo>
                    <a:pt x="118" y="15289"/>
                  </a:lnTo>
                  <a:close/>
                </a:path>
              </a:pathLst>
            </a:custGeom>
            <a:solidFill>
              <a:srgbClr val="9AD490"/>
            </a:solidFill>
            <a:ln w="19050" cap="flat">
              <a:solidFill>
                <a:srgbClr val="9AD49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grpSp>
        <p:nvGrpSpPr>
          <p:cNvPr id="843" name="Скругленный прямоугольник 46"/>
          <p:cNvGrpSpPr/>
          <p:nvPr/>
        </p:nvGrpSpPr>
        <p:grpSpPr>
          <a:xfrm>
            <a:off x="457195" y="946280"/>
            <a:ext cx="2488024" cy="694695"/>
            <a:chOff x="0" y="0"/>
            <a:chExt cx="2488022" cy="694693"/>
          </a:xfrm>
        </p:grpSpPr>
        <p:sp>
          <p:nvSpPr>
            <p:cNvPr id="841" name="Прямоугольник с закругленными углами"/>
            <p:cNvSpPr/>
            <p:nvPr/>
          </p:nvSpPr>
          <p:spPr>
            <a:xfrm>
              <a:off x="0" y="0"/>
              <a:ext cx="2488023" cy="694694"/>
            </a:xfrm>
            <a:prstGeom prst="roundRect">
              <a:avLst>
                <a:gd name="adj" fmla="val 16667"/>
              </a:avLst>
            </a:prstGeom>
            <a:solidFill>
              <a:srgbClr val="3A719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42" name="I. Запись на прием к врачу"/>
            <p:cNvSpPr/>
            <p:nvPr/>
          </p:nvSpPr>
          <p:spPr>
            <a:xfrm>
              <a:off x="33912" y="14922"/>
              <a:ext cx="2420199" cy="6648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>
                <a:defRPr sz="2000" b="1">
                  <a:solidFill>
                    <a:srgbClr val="FFFFFF"/>
                  </a:solidFill>
                </a:defRPr>
              </a:pPr>
              <a:r>
                <a:rPr dirty="0"/>
                <a:t>I. </a:t>
              </a:r>
              <a:r>
                <a:rPr dirty="0" err="1"/>
                <a:t>Запись</a:t>
              </a:r>
              <a:r>
                <a:rPr dirty="0"/>
                <a:t> </a:t>
              </a:r>
              <a:r>
                <a:rPr dirty="0" err="1"/>
                <a:t>на</a:t>
              </a:r>
              <a:r>
                <a:rPr dirty="0"/>
                <a:t> </a:t>
              </a:r>
              <a:r>
                <a:rPr dirty="0" err="1"/>
                <a:t>прием</a:t>
              </a:r>
              <a:r>
                <a:rPr dirty="0"/>
                <a:t> к </a:t>
              </a:r>
              <a:r>
                <a:rPr dirty="0" err="1"/>
                <a:t>врачу</a:t>
              </a:r>
              <a:endParaRPr dirty="0"/>
            </a:p>
          </p:txBody>
        </p:sp>
      </p:grpSp>
      <p:grpSp>
        <p:nvGrpSpPr>
          <p:cNvPr id="846" name="Скругленный прямоугольник 47"/>
          <p:cNvGrpSpPr/>
          <p:nvPr/>
        </p:nvGrpSpPr>
        <p:grpSpPr>
          <a:xfrm>
            <a:off x="110482" y="3834463"/>
            <a:ext cx="3222955" cy="711147"/>
            <a:chOff x="-23303" y="1674104"/>
            <a:chExt cx="3203246" cy="403976"/>
          </a:xfrm>
        </p:grpSpPr>
        <p:sp>
          <p:nvSpPr>
            <p:cNvPr id="844" name="Прямоугольник с закругленными углами"/>
            <p:cNvSpPr/>
            <p:nvPr/>
          </p:nvSpPr>
          <p:spPr>
            <a:xfrm>
              <a:off x="-23303" y="1674104"/>
              <a:ext cx="3128561" cy="403976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40000"/>
                <a:lumOff val="6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900" b="1">
                  <a:solidFill>
                    <a:srgbClr val="0070C0"/>
                  </a:solidFill>
                </a:defRPr>
              </a:pPr>
              <a:endParaRPr/>
            </a:p>
          </p:txBody>
        </p:sp>
        <p:sp>
          <p:nvSpPr>
            <p:cNvPr id="845" name="Электронная очередь"/>
            <p:cNvSpPr/>
            <p:nvPr/>
          </p:nvSpPr>
          <p:spPr>
            <a:xfrm>
              <a:off x="-23303" y="1676120"/>
              <a:ext cx="3203246" cy="3671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marL="265113" indent="-265113">
                <a:buSzPct val="100000"/>
                <a:buChar char="❖"/>
                <a:defRPr sz="1900" b="1">
                  <a:solidFill>
                    <a:srgbClr val="0070C0"/>
                  </a:solidFill>
                </a:defRPr>
              </a:lvl1pPr>
            </a:lstStyle>
            <a:p>
              <a:r>
                <a:rPr lang="ru-RU" sz="1800" dirty="0" smtClean="0"/>
                <a:t>«</a:t>
              </a:r>
              <a:r>
                <a:rPr sz="1800" dirty="0" err="1" smtClean="0"/>
                <a:t>Электронн</a:t>
              </a:r>
              <a:r>
                <a:rPr lang="ru-RU" sz="1800" dirty="0" err="1" smtClean="0"/>
                <a:t>ое</a:t>
              </a:r>
              <a:r>
                <a:rPr lang="ru-RU" sz="1800" dirty="0" smtClean="0"/>
                <a:t> регулирование</a:t>
              </a:r>
              <a:r>
                <a:rPr sz="1800" dirty="0" smtClean="0"/>
                <a:t> </a:t>
              </a:r>
              <a:r>
                <a:rPr sz="1800" dirty="0" err="1" smtClean="0"/>
                <a:t>очеред</a:t>
              </a:r>
              <a:r>
                <a:rPr lang="ru-RU" sz="1800" dirty="0" smtClean="0"/>
                <a:t>и»</a:t>
              </a:r>
              <a:r>
                <a:rPr sz="1800" dirty="0" smtClean="0"/>
                <a:t> </a:t>
              </a:r>
              <a:endParaRPr sz="1800" dirty="0"/>
            </a:p>
          </p:txBody>
        </p:sp>
      </p:grpSp>
      <p:grpSp>
        <p:nvGrpSpPr>
          <p:cNvPr id="852" name="Скругленный прямоугольник 52"/>
          <p:cNvGrpSpPr/>
          <p:nvPr/>
        </p:nvGrpSpPr>
        <p:grpSpPr>
          <a:xfrm>
            <a:off x="3153049" y="4340339"/>
            <a:ext cx="3068677" cy="923328"/>
            <a:chOff x="0" y="-5998"/>
            <a:chExt cx="3068676" cy="1088516"/>
          </a:xfrm>
        </p:grpSpPr>
        <p:sp>
          <p:nvSpPr>
            <p:cNvPr id="850" name="Прямоугольник с закругленными углами"/>
            <p:cNvSpPr/>
            <p:nvPr/>
          </p:nvSpPr>
          <p:spPr>
            <a:xfrm>
              <a:off x="0" y="0"/>
              <a:ext cx="3068676" cy="1076519"/>
            </a:xfrm>
            <a:prstGeom prst="roundRect">
              <a:avLst>
                <a:gd name="adj" fmla="val 11729"/>
              </a:avLst>
            </a:prstGeom>
            <a:solidFill>
              <a:srgbClr val="0067B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51" name="II.  Электронная медицинская карта (ЭМК)…"/>
            <p:cNvSpPr/>
            <p:nvPr/>
          </p:nvSpPr>
          <p:spPr>
            <a:xfrm>
              <a:off x="36981" y="-5998"/>
              <a:ext cx="2994713" cy="10885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>
                <a:defRPr b="1">
                  <a:solidFill>
                    <a:srgbClr val="FFFFFF"/>
                  </a:solidFill>
                </a:defRPr>
              </a:pPr>
              <a:r>
                <a:rPr dirty="0"/>
                <a:t> </a:t>
              </a:r>
              <a:r>
                <a:rPr lang="en-US" dirty="0" smtClean="0"/>
                <a:t>II</a:t>
              </a:r>
              <a:r>
                <a:rPr dirty="0" smtClean="0"/>
                <a:t>I.  </a:t>
              </a:r>
              <a:r>
                <a:rPr dirty="0"/>
                <a:t>Электронная </a:t>
              </a:r>
              <a:r>
                <a:rPr dirty="0" err="1"/>
                <a:t>медицинская</a:t>
              </a:r>
              <a:r>
                <a:rPr dirty="0"/>
                <a:t> </a:t>
              </a:r>
              <a:r>
                <a:rPr dirty="0" err="1"/>
                <a:t>карта</a:t>
              </a:r>
              <a:r>
                <a:rPr dirty="0"/>
                <a:t> (ЭМК) </a:t>
              </a:r>
              <a:endParaRPr dirty="0">
                <a:latin typeface="Arial"/>
                <a:ea typeface="Arial"/>
                <a:cs typeface="Arial"/>
                <a:sym typeface="Arial"/>
              </a:endParaRPr>
            </a:p>
            <a:p>
              <a:pPr algn="ctr">
                <a:defRPr b="1">
                  <a:solidFill>
                    <a:srgbClr val="FFFFFF"/>
                  </a:solidFill>
                </a:defRPr>
              </a:pPr>
              <a:r>
                <a:rPr dirty="0"/>
                <a:t> в МО</a:t>
              </a:r>
            </a:p>
          </p:txBody>
        </p:sp>
      </p:grpSp>
      <p:sp>
        <p:nvSpPr>
          <p:cNvPr id="853" name="TextBox 54"/>
          <p:cNvSpPr/>
          <p:nvPr/>
        </p:nvSpPr>
        <p:spPr>
          <a:xfrm>
            <a:off x="3424902" y="2590302"/>
            <a:ext cx="2128924" cy="4920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4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ИНФОРМАТИЗАЦИЯ</a:t>
            </a:r>
          </a:p>
          <a:p>
            <a:pPr algn="ctr">
              <a:defRPr sz="14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ЗДРАВООХРАНЕНИЯ</a:t>
            </a:r>
          </a:p>
        </p:txBody>
      </p:sp>
      <p:grpSp>
        <p:nvGrpSpPr>
          <p:cNvPr id="856" name="Скругленный прямоугольник 55"/>
          <p:cNvGrpSpPr/>
          <p:nvPr/>
        </p:nvGrpSpPr>
        <p:grpSpPr>
          <a:xfrm>
            <a:off x="1650347" y="4934129"/>
            <a:ext cx="2371726" cy="783370"/>
            <a:chOff x="0" y="0"/>
            <a:chExt cx="2371725" cy="783368"/>
          </a:xfrm>
        </p:grpSpPr>
        <p:sp>
          <p:nvSpPr>
            <p:cNvPr id="854" name="Прямоугольник с закругленными углами"/>
            <p:cNvSpPr/>
            <p:nvPr/>
          </p:nvSpPr>
          <p:spPr>
            <a:xfrm>
              <a:off x="0" y="0"/>
              <a:ext cx="2371725" cy="783369"/>
            </a:xfrm>
            <a:prstGeom prst="roundRect">
              <a:avLst>
                <a:gd name="adj" fmla="val 16667"/>
              </a:avLst>
            </a:prstGeom>
            <a:solidFill>
              <a:srgbClr val="C1E4FF"/>
            </a:solidFill>
            <a:ln w="285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0070C0"/>
                  </a:solidFill>
                </a:defRPr>
              </a:pPr>
              <a:endParaRPr/>
            </a:p>
          </p:txBody>
        </p:sp>
        <p:sp>
          <p:nvSpPr>
            <p:cNvPr id="855" name="ЭМК…"/>
            <p:cNvSpPr/>
            <p:nvPr/>
          </p:nvSpPr>
          <p:spPr>
            <a:xfrm>
              <a:off x="38240" y="84120"/>
              <a:ext cx="2295245" cy="6151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marL="285750" indent="-285750" algn="ctr">
                <a:buSzPct val="100000"/>
                <a:buChar char="❖"/>
                <a:defRPr b="1">
                  <a:solidFill>
                    <a:srgbClr val="0070C0"/>
                  </a:solidFill>
                </a:defRPr>
              </a:pPr>
              <a:r>
                <a:rPr dirty="0"/>
                <a:t>ЭМК</a:t>
              </a:r>
              <a:endParaRPr dirty="0">
                <a:latin typeface="Arial"/>
                <a:ea typeface="Arial"/>
                <a:cs typeface="Arial"/>
                <a:sym typeface="Arial"/>
              </a:endParaRPr>
            </a:p>
            <a:p>
              <a:pPr algn="ctr">
                <a:defRPr b="1">
                  <a:solidFill>
                    <a:srgbClr val="0070C0"/>
                  </a:solidFill>
                </a:defRPr>
              </a:pPr>
              <a:r>
                <a:rPr dirty="0" err="1"/>
                <a:t>стационара</a:t>
              </a:r>
              <a:endParaRPr dirty="0"/>
            </a:p>
          </p:txBody>
        </p:sp>
      </p:grpSp>
      <p:grpSp>
        <p:nvGrpSpPr>
          <p:cNvPr id="859" name="Скругленный прямоугольник 51"/>
          <p:cNvGrpSpPr/>
          <p:nvPr/>
        </p:nvGrpSpPr>
        <p:grpSpPr>
          <a:xfrm>
            <a:off x="5283658" y="4924769"/>
            <a:ext cx="2371726" cy="783370"/>
            <a:chOff x="0" y="0"/>
            <a:chExt cx="2371725" cy="783368"/>
          </a:xfrm>
        </p:grpSpPr>
        <p:sp>
          <p:nvSpPr>
            <p:cNvPr id="857" name="Прямоугольник с закругленными углами"/>
            <p:cNvSpPr/>
            <p:nvPr/>
          </p:nvSpPr>
          <p:spPr>
            <a:xfrm>
              <a:off x="0" y="0"/>
              <a:ext cx="2371725" cy="783369"/>
            </a:xfrm>
            <a:prstGeom prst="roundRect">
              <a:avLst>
                <a:gd name="adj" fmla="val 16667"/>
              </a:avLst>
            </a:prstGeom>
            <a:solidFill>
              <a:srgbClr val="C1E4FF"/>
            </a:solidFill>
            <a:ln w="285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0070C0"/>
                  </a:solidFill>
                </a:defRPr>
              </a:pPr>
              <a:endParaRPr/>
            </a:p>
          </p:txBody>
        </p:sp>
        <p:sp>
          <p:nvSpPr>
            <p:cNvPr id="858" name="ЭМК…"/>
            <p:cNvSpPr/>
            <p:nvPr/>
          </p:nvSpPr>
          <p:spPr>
            <a:xfrm>
              <a:off x="38240" y="84120"/>
              <a:ext cx="2295245" cy="6151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marL="285750" indent="-285750" algn="ctr">
                <a:buSzPct val="100000"/>
                <a:buChar char="❖"/>
                <a:defRPr b="1">
                  <a:solidFill>
                    <a:srgbClr val="0070C0"/>
                  </a:solidFill>
                </a:defRPr>
              </a:pPr>
              <a:r>
                <a:rPr dirty="0"/>
                <a:t>ЭМК</a:t>
              </a:r>
              <a:endParaRPr dirty="0">
                <a:latin typeface="Arial"/>
                <a:ea typeface="Arial"/>
                <a:cs typeface="Arial"/>
                <a:sym typeface="Arial"/>
              </a:endParaRPr>
            </a:p>
            <a:p>
              <a:pPr algn="ctr">
                <a:defRPr b="1">
                  <a:solidFill>
                    <a:srgbClr val="0070C0"/>
                  </a:solidFill>
                </a:defRPr>
              </a:pPr>
              <a:r>
                <a:rPr dirty="0" err="1"/>
                <a:t>поликлиники</a:t>
              </a:r>
              <a:endParaRPr dirty="0"/>
            </a:p>
          </p:txBody>
        </p:sp>
      </p:grpSp>
      <p:grpSp>
        <p:nvGrpSpPr>
          <p:cNvPr id="862" name="Скругленный прямоугольник 57"/>
          <p:cNvGrpSpPr/>
          <p:nvPr/>
        </p:nvGrpSpPr>
        <p:grpSpPr>
          <a:xfrm>
            <a:off x="2360428" y="5640673"/>
            <a:ext cx="4582633" cy="972400"/>
            <a:chOff x="0" y="0"/>
            <a:chExt cx="4582632" cy="972399"/>
          </a:xfrm>
        </p:grpSpPr>
        <p:sp>
          <p:nvSpPr>
            <p:cNvPr id="860" name="Прямоугольник с закругленными углами"/>
            <p:cNvSpPr/>
            <p:nvPr/>
          </p:nvSpPr>
          <p:spPr>
            <a:xfrm>
              <a:off x="0" y="0"/>
              <a:ext cx="4582632" cy="972399"/>
            </a:xfrm>
            <a:prstGeom prst="roundRect">
              <a:avLst>
                <a:gd name="adj" fmla="val 16667"/>
              </a:avLst>
            </a:prstGeom>
            <a:solidFill>
              <a:srgbClr val="C1E4FF"/>
            </a:solidFill>
            <a:ln w="285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spcBef>
                  <a:spcPts val="300"/>
                </a:spcBef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61" name="Система планирования ЛП и ИМН…"/>
            <p:cNvSpPr/>
            <p:nvPr/>
          </p:nvSpPr>
          <p:spPr>
            <a:xfrm>
              <a:off x="47469" y="5300"/>
              <a:ext cx="4487694" cy="9617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marL="285750" indent="-285750" algn="ctr">
                <a:buSzPct val="100000"/>
                <a:buChar char="❖"/>
                <a:defRPr b="1">
                  <a:solidFill>
                    <a:srgbClr val="C00000"/>
                  </a:solidFill>
                </a:defRPr>
              </a:pPr>
              <a:r>
                <a:rPr dirty="0" err="1"/>
                <a:t>Система</a:t>
              </a:r>
              <a:r>
                <a:rPr dirty="0"/>
                <a:t> </a:t>
              </a:r>
              <a:r>
                <a:rPr lang="ru-RU" dirty="0" smtClean="0"/>
                <a:t>«П</a:t>
              </a:r>
              <a:r>
                <a:rPr dirty="0" err="1" smtClean="0"/>
                <a:t>ланировани</a:t>
              </a:r>
              <a:r>
                <a:rPr lang="ru-RU" dirty="0" smtClean="0"/>
                <a:t>е»</a:t>
              </a:r>
              <a:r>
                <a:rPr dirty="0" smtClean="0"/>
                <a:t> </a:t>
              </a:r>
              <a:endParaRPr dirty="0">
                <a:latin typeface="Arial"/>
                <a:ea typeface="Arial"/>
                <a:cs typeface="Arial"/>
                <a:sym typeface="Arial"/>
              </a:endParaRPr>
            </a:p>
            <a:p>
              <a:pPr marL="285750" indent="-285750" algn="ctr">
                <a:spcBef>
                  <a:spcPts val="300"/>
                </a:spcBef>
                <a:buSzPct val="100000"/>
                <a:buChar char="❖"/>
                <a:defRPr b="1">
                  <a:solidFill>
                    <a:srgbClr val="35688B"/>
                  </a:solidFill>
                </a:defRPr>
              </a:pPr>
              <a:r>
                <a:rPr dirty="0"/>
                <a:t> </a:t>
              </a:r>
              <a:r>
                <a:rPr lang="ru-RU" dirty="0" smtClean="0">
                  <a:solidFill>
                    <a:srgbClr val="0070C0"/>
                  </a:solidFill>
                </a:rPr>
                <a:t>Использование</a:t>
              </a:r>
              <a:r>
                <a:rPr dirty="0" smtClean="0">
                  <a:solidFill>
                    <a:srgbClr val="0070C0"/>
                  </a:solidFill>
                </a:rPr>
                <a:t> </a:t>
              </a:r>
              <a:r>
                <a:rPr dirty="0">
                  <a:solidFill>
                    <a:srgbClr val="0070C0"/>
                  </a:solidFill>
                </a:rPr>
                <a:t>«</a:t>
              </a:r>
              <a:r>
                <a:rPr dirty="0" err="1" smtClean="0">
                  <a:solidFill>
                    <a:srgbClr val="0070C0"/>
                  </a:solidFill>
                </a:rPr>
                <a:t>базовых</a:t>
              </a:r>
              <a:r>
                <a:rPr lang="ru-RU" dirty="0" smtClean="0">
                  <a:solidFill>
                    <a:srgbClr val="0070C0"/>
                  </a:solidFill>
                </a:rPr>
                <a:t> </a:t>
              </a:r>
              <a:r>
                <a:rPr dirty="0" err="1" smtClean="0">
                  <a:solidFill>
                    <a:srgbClr val="0070C0"/>
                  </a:solidFill>
                </a:rPr>
                <a:t>шаблонов</a:t>
              </a:r>
              <a:r>
                <a:rPr lang="ru-RU" dirty="0" smtClean="0">
                  <a:solidFill>
                    <a:srgbClr val="0070C0"/>
                  </a:solidFill>
                </a:rPr>
                <a:t>»</a:t>
              </a:r>
              <a:r>
                <a:rPr dirty="0" smtClean="0">
                  <a:solidFill>
                    <a:srgbClr val="0070C0"/>
                  </a:solidFill>
                </a:rPr>
                <a:t> </a:t>
              </a:r>
              <a:r>
                <a:rPr dirty="0" err="1">
                  <a:solidFill>
                    <a:srgbClr val="0070C0"/>
                  </a:solidFill>
                </a:rPr>
                <a:t>листов</a:t>
              </a:r>
              <a:r>
                <a:rPr dirty="0">
                  <a:solidFill>
                    <a:srgbClr val="0070C0"/>
                  </a:solidFill>
                </a:rPr>
                <a:t> </a:t>
              </a:r>
              <a:r>
                <a:rPr dirty="0" err="1">
                  <a:solidFill>
                    <a:srgbClr val="0070C0"/>
                  </a:solidFill>
                </a:rPr>
                <a:t>назначения</a:t>
              </a:r>
              <a:endParaRPr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865" name="Скругленный прямоугольник 60"/>
          <p:cNvGrpSpPr/>
          <p:nvPr/>
        </p:nvGrpSpPr>
        <p:grpSpPr>
          <a:xfrm>
            <a:off x="149603" y="1669531"/>
            <a:ext cx="3128561" cy="600836"/>
            <a:chOff x="0" y="0"/>
            <a:chExt cx="3128560" cy="600835"/>
          </a:xfrm>
        </p:grpSpPr>
        <p:sp>
          <p:nvSpPr>
            <p:cNvPr id="863" name="Прямоугольник с закругленными углами"/>
            <p:cNvSpPr/>
            <p:nvPr/>
          </p:nvSpPr>
          <p:spPr>
            <a:xfrm>
              <a:off x="0" y="16264"/>
              <a:ext cx="3128561" cy="568307"/>
            </a:xfrm>
            <a:prstGeom prst="roundRect">
              <a:avLst>
                <a:gd name="adj" fmla="val 16667"/>
              </a:avLst>
            </a:prstGeom>
            <a:solidFill>
              <a:srgbClr val="C5D4E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ts val="2000"/>
                </a:lnSpc>
                <a:defRPr sz="1900" b="1">
                  <a:solidFill>
                    <a:srgbClr val="0070C0"/>
                  </a:solidFill>
                </a:defRPr>
              </a:pPr>
              <a:endParaRPr/>
            </a:p>
          </p:txBody>
        </p:sp>
        <p:sp>
          <p:nvSpPr>
            <p:cNvPr id="864" name="Электронная регистратура"/>
            <p:cNvSpPr/>
            <p:nvPr/>
          </p:nvSpPr>
          <p:spPr>
            <a:xfrm>
              <a:off x="27742" y="0"/>
              <a:ext cx="3073077" cy="6008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marL="265113" indent="-265113">
                <a:lnSpc>
                  <a:spcPts val="2000"/>
                </a:lnSpc>
                <a:buSzPct val="100000"/>
                <a:buChar char="❖"/>
                <a:defRPr sz="1900" b="1">
                  <a:solidFill>
                    <a:srgbClr val="0070C0"/>
                  </a:solidFill>
                </a:defRPr>
              </a:lvl1pPr>
            </a:lstStyle>
            <a:p>
              <a:r>
                <a:rPr sz="1800" dirty="0"/>
                <a:t>Электронная </a:t>
              </a:r>
              <a:r>
                <a:rPr sz="1800" dirty="0" err="1"/>
                <a:t>регистратура</a:t>
              </a:r>
              <a:r>
                <a:rPr sz="1800" dirty="0"/>
                <a:t> </a:t>
              </a:r>
            </a:p>
          </p:txBody>
        </p:sp>
      </p:grpSp>
      <p:grpSp>
        <p:nvGrpSpPr>
          <p:cNvPr id="868" name="Скругленный прямоугольник 56"/>
          <p:cNvGrpSpPr/>
          <p:nvPr/>
        </p:nvGrpSpPr>
        <p:grpSpPr>
          <a:xfrm>
            <a:off x="6056979" y="3090017"/>
            <a:ext cx="2963453" cy="1000570"/>
            <a:chOff x="0" y="0"/>
            <a:chExt cx="2963452" cy="1000568"/>
          </a:xfrm>
        </p:grpSpPr>
        <p:sp>
          <p:nvSpPr>
            <p:cNvPr id="866" name="Прямоугольник с закругленными углами"/>
            <p:cNvSpPr/>
            <p:nvPr/>
          </p:nvSpPr>
          <p:spPr>
            <a:xfrm>
              <a:off x="0" y="11325"/>
              <a:ext cx="2963453" cy="977919"/>
            </a:xfrm>
            <a:prstGeom prst="roundRect">
              <a:avLst>
                <a:gd name="adj" fmla="val 10724"/>
              </a:avLst>
            </a:prstGeom>
            <a:solidFill>
              <a:srgbClr val="CEEAE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75000"/>
                </a:lnSpc>
                <a:defRPr sz="1400" b="1">
                  <a:solidFill>
                    <a:srgbClr val="0070C0"/>
                  </a:solidFill>
                </a:defRPr>
              </a:pPr>
              <a:endParaRPr/>
            </a:p>
          </p:txBody>
        </p:sp>
        <p:sp>
          <p:nvSpPr>
            <p:cNvPr id="867" name="Интеграция с другими системами  (диспетчерская СМП, централизованные…"/>
            <p:cNvSpPr/>
            <p:nvPr/>
          </p:nvSpPr>
          <p:spPr>
            <a:xfrm>
              <a:off x="30716" y="0"/>
              <a:ext cx="2902020" cy="10005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marL="285750" indent="-285750">
                <a:lnSpc>
                  <a:spcPct val="75000"/>
                </a:lnSpc>
                <a:buSzPct val="100000"/>
                <a:buChar char="❖"/>
                <a:defRPr b="1">
                  <a:solidFill>
                    <a:srgbClr val="0070C0"/>
                  </a:solidFill>
                </a:defRPr>
              </a:pPr>
              <a:r>
                <a:rPr dirty="0" err="1"/>
                <a:t>Интеграция</a:t>
              </a:r>
              <a:r>
                <a:rPr dirty="0"/>
                <a:t/>
              </a:r>
              <a:br>
                <a:rPr dirty="0"/>
              </a:br>
              <a:r>
                <a:rPr dirty="0"/>
                <a:t>с </a:t>
              </a:r>
              <a:r>
                <a:rPr dirty="0" err="1"/>
                <a:t>другими</a:t>
              </a:r>
              <a:r>
                <a:rPr dirty="0"/>
                <a:t> </a:t>
              </a:r>
              <a:r>
                <a:rPr dirty="0" err="1"/>
                <a:t>системами</a:t>
              </a:r>
              <a:r>
                <a:rPr sz="1400" dirty="0"/>
                <a:t> </a:t>
              </a:r>
              <a:br>
                <a:rPr sz="1400" dirty="0"/>
              </a:br>
              <a:r>
                <a:rPr sz="1400" dirty="0"/>
                <a:t>(</a:t>
              </a:r>
              <a:r>
                <a:rPr sz="1400" dirty="0" err="1"/>
                <a:t>диспетчерская</a:t>
              </a:r>
              <a:r>
                <a:rPr sz="1400" dirty="0"/>
                <a:t> СМП, </a:t>
              </a:r>
              <a:r>
                <a:rPr sz="1400" dirty="0" err="1"/>
                <a:t>централизованные</a:t>
              </a:r>
              <a:r>
                <a:rPr sz="1400" dirty="0"/>
                <a:t>      </a:t>
              </a:r>
              <a:endParaRPr dirty="0">
                <a:latin typeface="Arial"/>
                <a:ea typeface="Arial"/>
                <a:cs typeface="Arial"/>
                <a:sym typeface="Arial"/>
              </a:endParaRPr>
            </a:p>
            <a:p>
              <a:pPr>
                <a:lnSpc>
                  <a:spcPct val="75000"/>
                </a:lnSpc>
                <a:defRPr sz="1400" b="1">
                  <a:solidFill>
                    <a:srgbClr val="0070C0"/>
                  </a:solidFill>
                </a:defRPr>
              </a:pPr>
              <a:r>
                <a:rPr dirty="0"/>
                <a:t>       </a:t>
              </a:r>
              <a:r>
                <a:rPr dirty="0" err="1"/>
                <a:t>лаборатории</a:t>
              </a:r>
              <a:r>
                <a:rPr dirty="0"/>
                <a:t> </a:t>
              </a:r>
              <a:r>
                <a:rPr lang="ru-RU" dirty="0" smtClean="0"/>
                <a:t>и </a:t>
              </a:r>
              <a:r>
                <a:rPr dirty="0" smtClean="0"/>
                <a:t>т</a:t>
              </a:r>
              <a:r>
                <a:rPr lang="ru-RU" dirty="0" smtClean="0"/>
                <a:t>.</a:t>
              </a:r>
              <a:r>
                <a:rPr dirty="0" smtClean="0"/>
                <a:t> </a:t>
              </a:r>
              <a:r>
                <a:rPr dirty="0"/>
                <a:t>д.)</a:t>
              </a:r>
            </a:p>
          </p:txBody>
        </p:sp>
      </p:grpSp>
      <p:grpSp>
        <p:nvGrpSpPr>
          <p:cNvPr id="871" name="Скругленный прямоугольник 61"/>
          <p:cNvGrpSpPr/>
          <p:nvPr/>
        </p:nvGrpSpPr>
        <p:grpSpPr>
          <a:xfrm>
            <a:off x="6056977" y="1726234"/>
            <a:ext cx="2963454" cy="730986"/>
            <a:chOff x="0" y="0"/>
            <a:chExt cx="2963453" cy="730984"/>
          </a:xfrm>
        </p:grpSpPr>
        <p:sp>
          <p:nvSpPr>
            <p:cNvPr id="869" name="Прямоугольник с закругленными углами"/>
            <p:cNvSpPr/>
            <p:nvPr/>
          </p:nvSpPr>
          <p:spPr>
            <a:xfrm>
              <a:off x="0" y="18799"/>
              <a:ext cx="2963454" cy="693387"/>
            </a:xfrm>
            <a:prstGeom prst="roundRect">
              <a:avLst>
                <a:gd name="adj" fmla="val 16667"/>
              </a:avLst>
            </a:prstGeom>
            <a:solidFill>
              <a:srgbClr val="CEEAE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65000"/>
                </a:lnSpc>
                <a:defRPr sz="1900" b="1">
                  <a:solidFill>
                    <a:srgbClr val="0070C0"/>
                  </a:solidFill>
                </a:defRPr>
              </a:pPr>
              <a:endParaRPr/>
            </a:p>
          </p:txBody>
        </p:sp>
        <p:sp>
          <p:nvSpPr>
            <p:cNvPr id="870" name="Льготное  лекарственное обеспечение"/>
            <p:cNvSpPr/>
            <p:nvPr/>
          </p:nvSpPr>
          <p:spPr>
            <a:xfrm>
              <a:off x="33848" y="-1"/>
              <a:ext cx="2895757" cy="7309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marL="265113" indent="-265113">
                <a:lnSpc>
                  <a:spcPct val="65000"/>
                </a:lnSpc>
                <a:buSzPct val="100000"/>
                <a:buChar char="❖"/>
                <a:defRPr sz="1900" b="1">
                  <a:solidFill>
                    <a:srgbClr val="0070C0"/>
                  </a:solidFill>
                </a:defRPr>
              </a:pPr>
              <a:r>
                <a:t>Льготное </a:t>
              </a:r>
              <a:br/>
              <a:r>
                <a:t>лекарственное обеспечение</a:t>
              </a:r>
            </a:p>
          </p:txBody>
        </p:sp>
      </p:grpSp>
      <p:grpSp>
        <p:nvGrpSpPr>
          <p:cNvPr id="874" name="Скругленный прямоугольник 62"/>
          <p:cNvGrpSpPr/>
          <p:nvPr/>
        </p:nvGrpSpPr>
        <p:grpSpPr>
          <a:xfrm>
            <a:off x="6145500" y="932280"/>
            <a:ext cx="2874932" cy="750899"/>
            <a:chOff x="0" y="24751"/>
            <a:chExt cx="2874931" cy="750898"/>
          </a:xfrm>
        </p:grpSpPr>
        <p:sp>
          <p:nvSpPr>
            <p:cNvPr id="872" name="Прямоугольник с закругленными углами"/>
            <p:cNvSpPr/>
            <p:nvPr/>
          </p:nvSpPr>
          <p:spPr>
            <a:xfrm>
              <a:off x="0" y="46002"/>
              <a:ext cx="2874931" cy="729647"/>
            </a:xfrm>
            <a:prstGeom prst="roundRect">
              <a:avLst>
                <a:gd name="adj" fmla="val 16667"/>
              </a:avLst>
            </a:prstGeom>
            <a:solidFill>
              <a:srgbClr val="316D5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lnSpc>
                  <a:spcPct val="70000"/>
                </a:lnSpc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73" name="III. Региональный информационный ресурс"/>
            <p:cNvSpPr/>
            <p:nvPr/>
          </p:nvSpPr>
          <p:spPr>
            <a:xfrm>
              <a:off x="35618" y="24751"/>
              <a:ext cx="2803695" cy="7386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>
                <a:lnSpc>
                  <a:spcPct val="70000"/>
                </a:lnSpc>
                <a:defRPr sz="2000" b="1">
                  <a:solidFill>
                    <a:srgbClr val="FFFFFF"/>
                  </a:solidFill>
                </a:defRPr>
              </a:pPr>
              <a:r>
                <a:rPr dirty="0" smtClean="0"/>
                <a:t>I</a:t>
              </a:r>
              <a:r>
                <a:rPr lang="en-US" dirty="0" smtClean="0"/>
                <a:t>V</a:t>
              </a:r>
              <a:r>
                <a:rPr dirty="0" smtClean="0"/>
                <a:t>. </a:t>
              </a:r>
              <a:r>
                <a:rPr dirty="0" err="1"/>
                <a:t>Региональный</a:t>
              </a:r>
              <a:r>
                <a:rPr dirty="0"/>
                <a:t> </a:t>
              </a:r>
              <a:r>
                <a:rPr dirty="0" err="1"/>
                <a:t>информационный</a:t>
              </a:r>
              <a:r>
                <a:rPr dirty="0"/>
                <a:t> </a:t>
              </a:r>
              <a:r>
                <a:rPr dirty="0" err="1"/>
                <a:t>ресурс</a:t>
              </a:r>
              <a:endParaRPr dirty="0"/>
            </a:p>
          </p:txBody>
        </p:sp>
      </p:grpSp>
      <p:grpSp>
        <p:nvGrpSpPr>
          <p:cNvPr id="877" name="Скругленный прямоугольник 63"/>
          <p:cNvGrpSpPr/>
          <p:nvPr/>
        </p:nvGrpSpPr>
        <p:grpSpPr>
          <a:xfrm>
            <a:off x="6056979" y="2494439"/>
            <a:ext cx="2963454" cy="550883"/>
            <a:chOff x="0" y="0"/>
            <a:chExt cx="2963453" cy="550881"/>
          </a:xfrm>
        </p:grpSpPr>
        <p:sp>
          <p:nvSpPr>
            <p:cNvPr id="875" name="Прямоугольник с закругленными углами"/>
            <p:cNvSpPr/>
            <p:nvPr/>
          </p:nvSpPr>
          <p:spPr>
            <a:xfrm>
              <a:off x="0" y="22579"/>
              <a:ext cx="2963454" cy="505725"/>
            </a:xfrm>
            <a:prstGeom prst="roundRect">
              <a:avLst>
                <a:gd name="adj" fmla="val 16667"/>
              </a:avLst>
            </a:prstGeom>
            <a:solidFill>
              <a:srgbClr val="CEEAE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75000"/>
                </a:lnSpc>
                <a:defRPr b="1">
                  <a:solidFill>
                    <a:srgbClr val="0070C0"/>
                  </a:solidFill>
                </a:defRPr>
              </a:pPr>
              <a:endParaRPr/>
            </a:p>
          </p:txBody>
        </p:sp>
        <p:sp>
          <p:nvSpPr>
            <p:cNvPr id="876" name="Лекарственное страхование"/>
            <p:cNvSpPr/>
            <p:nvPr/>
          </p:nvSpPr>
          <p:spPr>
            <a:xfrm>
              <a:off x="24686" y="0"/>
              <a:ext cx="2914081" cy="5508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marL="285750" indent="-285750">
                <a:lnSpc>
                  <a:spcPct val="75000"/>
                </a:lnSpc>
                <a:buSzPct val="100000"/>
                <a:buChar char="❖"/>
                <a:defRPr b="1">
                  <a:solidFill>
                    <a:srgbClr val="0070C0"/>
                  </a:solidFill>
                </a:defRPr>
              </a:lvl1pPr>
            </a:lstStyle>
            <a:p>
              <a:r>
                <a:t>Лекарственное страхование</a:t>
              </a:r>
            </a:p>
          </p:txBody>
        </p:sp>
      </p:grpSp>
      <p:grpSp>
        <p:nvGrpSpPr>
          <p:cNvPr id="880" name="Скругленный прямоугольник 58"/>
          <p:cNvGrpSpPr/>
          <p:nvPr/>
        </p:nvGrpSpPr>
        <p:grpSpPr>
          <a:xfrm>
            <a:off x="-109114" y="3358267"/>
            <a:ext cx="3350963" cy="1224718"/>
            <a:chOff x="29484" y="-762230"/>
            <a:chExt cx="3269102" cy="1274583"/>
          </a:xfrm>
        </p:grpSpPr>
        <p:sp>
          <p:nvSpPr>
            <p:cNvPr id="878" name="Прямоугольник с закругленными углами"/>
            <p:cNvSpPr/>
            <p:nvPr/>
          </p:nvSpPr>
          <p:spPr>
            <a:xfrm>
              <a:off x="225782" y="-762230"/>
              <a:ext cx="3072804" cy="567202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40000"/>
                <a:lumOff val="60000"/>
              </a:schemeClr>
            </a:solidFill>
            <a:ln w="28575" cap="flat">
              <a:solidFill>
                <a:schemeClr val="bg1"/>
              </a:solidFill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900" b="1">
                  <a:solidFill>
                    <a:srgbClr val="0070C0"/>
                  </a:solidFill>
                </a:defRPr>
              </a:pPr>
              <a:endParaRPr/>
            </a:p>
          </p:txBody>
        </p:sp>
        <p:sp>
          <p:nvSpPr>
            <p:cNvPr id="879" name="Скорая медицинская помощь"/>
            <p:cNvSpPr/>
            <p:nvPr/>
          </p:nvSpPr>
          <p:spPr>
            <a:xfrm>
              <a:off x="29484" y="127635"/>
              <a:ext cx="3069065" cy="3847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marL="285750" indent="-285750">
                <a:buSzPct val="100000"/>
                <a:buChar char="❖"/>
                <a:defRPr sz="1900" b="1">
                  <a:solidFill>
                    <a:srgbClr val="0070C0"/>
                  </a:solidFill>
                </a:defRPr>
              </a:lvl1pPr>
            </a:lstStyle>
            <a:p>
              <a:endParaRPr dirty="0"/>
            </a:p>
          </p:txBody>
        </p:sp>
      </p:grpSp>
      <p:sp>
        <p:nvSpPr>
          <p:cNvPr id="84" name="I. Запись на прием к врачу"/>
          <p:cNvSpPr/>
          <p:nvPr/>
        </p:nvSpPr>
        <p:spPr>
          <a:xfrm>
            <a:off x="377902" y="2831381"/>
            <a:ext cx="2420201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tIns="45719" rIns="45719" bIns="45719" numCol="1" anchor="ctr">
            <a:spAutoFit/>
          </a:bodyPr>
          <a:lstStyle/>
          <a:p>
            <a:pPr algn="ctr">
              <a:defRPr sz="2000" b="1">
                <a:solidFill>
                  <a:srgbClr val="FFFFFF"/>
                </a:solidFill>
              </a:defRPr>
            </a:pPr>
            <a:r>
              <a:rPr dirty="0"/>
              <a:t>I. </a:t>
            </a:r>
            <a:r>
              <a:rPr dirty="0" err="1"/>
              <a:t>Запись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прием</a:t>
            </a:r>
            <a:r>
              <a:rPr dirty="0"/>
              <a:t> </a:t>
            </a:r>
          </a:p>
        </p:txBody>
      </p:sp>
      <p:grpSp>
        <p:nvGrpSpPr>
          <p:cNvPr id="85" name="Скругленный прямоугольник 46"/>
          <p:cNvGrpSpPr/>
          <p:nvPr/>
        </p:nvGrpSpPr>
        <p:grpSpPr>
          <a:xfrm>
            <a:off x="114037" y="2238634"/>
            <a:ext cx="3134024" cy="1202065"/>
            <a:chOff x="-26249" y="-36417"/>
            <a:chExt cx="2510435" cy="1015658"/>
          </a:xfrm>
        </p:grpSpPr>
        <p:sp>
          <p:nvSpPr>
            <p:cNvPr id="86" name="Прямоугольник с закругленными углами"/>
            <p:cNvSpPr/>
            <p:nvPr/>
          </p:nvSpPr>
          <p:spPr>
            <a:xfrm>
              <a:off x="-3837" y="153060"/>
              <a:ext cx="2488023" cy="694694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60000"/>
                <a:lumOff val="4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7" name="I. Запись на прием к врачу"/>
            <p:cNvSpPr/>
            <p:nvPr/>
          </p:nvSpPr>
          <p:spPr>
            <a:xfrm>
              <a:off x="-26249" y="-36417"/>
              <a:ext cx="2420199" cy="10156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>
                <a:defRPr sz="2000" b="1">
                  <a:solidFill>
                    <a:srgbClr val="FFFFFF"/>
                  </a:solidFill>
                </a:defRPr>
              </a:pPr>
              <a:r>
                <a:rPr lang="en-US" dirty="0" smtClean="0"/>
                <a:t>II</a:t>
              </a:r>
              <a:r>
                <a:rPr dirty="0" smtClean="0"/>
                <a:t>. </a:t>
              </a:r>
              <a:r>
                <a:rPr lang="ru-RU" dirty="0" smtClean="0"/>
                <a:t>Электронное направление пациента</a:t>
              </a:r>
              <a:endParaRPr dirty="0"/>
            </a:p>
          </p:txBody>
        </p:sp>
      </p:grpSp>
      <p:sp>
        <p:nvSpPr>
          <p:cNvPr id="88" name="Электронная регистратура"/>
          <p:cNvSpPr/>
          <p:nvPr/>
        </p:nvSpPr>
        <p:spPr>
          <a:xfrm>
            <a:off x="119152" y="3297100"/>
            <a:ext cx="3065592" cy="60529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tIns="45719" rIns="45719" bIns="45719" numCol="1" anchor="ctr">
            <a:spAutoFit/>
          </a:bodyPr>
          <a:lstStyle>
            <a:lvl1pPr marL="265113" indent="-265113">
              <a:lnSpc>
                <a:spcPts val="2000"/>
              </a:lnSpc>
              <a:buSzPct val="100000"/>
              <a:buChar char="❖"/>
              <a:defRPr sz="1900" b="1">
                <a:solidFill>
                  <a:srgbClr val="0070C0"/>
                </a:solidFill>
              </a:defRPr>
            </a:lvl1pPr>
          </a:lstStyle>
          <a:p>
            <a:r>
              <a:rPr lang="ru-RU" sz="1800" dirty="0" smtClean="0"/>
              <a:t>«</a:t>
            </a:r>
            <a:r>
              <a:rPr sz="1800" dirty="0" err="1" smtClean="0"/>
              <a:t>Электрон</a:t>
            </a:r>
            <a:r>
              <a:rPr lang="ru-RU" sz="1800" dirty="0" err="1" smtClean="0"/>
              <a:t>ный</a:t>
            </a:r>
            <a:r>
              <a:rPr sz="1800" dirty="0" smtClean="0"/>
              <a:t> </a:t>
            </a:r>
            <a:r>
              <a:rPr sz="1800" dirty="0" err="1" smtClean="0"/>
              <a:t>регистрат</a:t>
            </a:r>
            <a:r>
              <a:rPr lang="ru-RU" sz="1800" dirty="0" smtClean="0"/>
              <a:t>ор»</a:t>
            </a:r>
            <a:r>
              <a:rPr sz="1800" dirty="0" smtClean="0"/>
              <a:t> </a:t>
            </a:r>
            <a:endParaRPr sz="18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Прямоугольник 17"/>
          <p:cNvSpPr/>
          <p:nvPr/>
        </p:nvSpPr>
        <p:spPr>
          <a:xfrm>
            <a:off x="1791809" y="607987"/>
            <a:ext cx="6474941" cy="516943"/>
          </a:xfrm>
          <a:prstGeom prst="rect">
            <a:avLst/>
          </a:prstGeom>
          <a:solidFill>
            <a:srgbClr val="36698C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86" name="Прямоугольник 20"/>
          <p:cNvSpPr/>
          <p:nvPr/>
        </p:nvSpPr>
        <p:spPr>
          <a:xfrm>
            <a:off x="2281878" y="577984"/>
            <a:ext cx="4814209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t">
            <a:spAutoFit/>
          </a:bodyPr>
          <a:lstStyle>
            <a:lvl1pPr algn="ctr">
              <a:lnSpc>
                <a:spcPct val="80000"/>
              </a:lnSpc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ru-RU" dirty="0"/>
              <a:t>Формирование</a:t>
            </a:r>
            <a:r>
              <a:rPr dirty="0"/>
              <a:t> </a:t>
            </a:r>
            <a:r>
              <a:rPr dirty="0" err="1"/>
              <a:t>единого</a:t>
            </a:r>
            <a:r>
              <a:rPr dirty="0"/>
              <a:t> </a:t>
            </a:r>
            <a:r>
              <a:rPr dirty="0" err="1"/>
              <a:t>принципа</a:t>
            </a:r>
            <a:r>
              <a:rPr dirty="0"/>
              <a:t> </a:t>
            </a:r>
            <a:r>
              <a:rPr lang="ru-RU" dirty="0" smtClean="0"/>
              <a:t>организации  </a:t>
            </a:r>
            <a:r>
              <a:rPr dirty="0" err="1" smtClean="0"/>
              <a:t>поликлиник</a:t>
            </a:r>
            <a:endParaRPr dirty="0"/>
          </a:p>
        </p:txBody>
      </p:sp>
      <p:grpSp>
        <p:nvGrpSpPr>
          <p:cNvPr id="889" name="Прямоугольник 27"/>
          <p:cNvGrpSpPr/>
          <p:nvPr/>
        </p:nvGrpSpPr>
        <p:grpSpPr>
          <a:xfrm>
            <a:off x="217489" y="1562706"/>
            <a:ext cx="4427182" cy="451529"/>
            <a:chOff x="-1" y="-11691"/>
            <a:chExt cx="3970773" cy="363099"/>
          </a:xfrm>
        </p:grpSpPr>
        <p:sp>
          <p:nvSpPr>
            <p:cNvPr id="887" name="Прямоугольник"/>
            <p:cNvSpPr/>
            <p:nvPr/>
          </p:nvSpPr>
          <p:spPr>
            <a:xfrm>
              <a:off x="-1" y="-1"/>
              <a:ext cx="3937546" cy="351409"/>
            </a:xfrm>
            <a:prstGeom prst="rect">
              <a:avLst/>
            </a:prstGeom>
            <a:solidFill>
              <a:srgbClr val="36698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88" name="ЭЛЕКТРОННАЯ РЕГИСТРАТУРА"/>
            <p:cNvSpPr/>
            <p:nvPr/>
          </p:nvSpPr>
          <p:spPr>
            <a:xfrm>
              <a:off x="33226" y="-11691"/>
              <a:ext cx="3937546" cy="3385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b="1">
                  <a:solidFill>
                    <a:srgbClr val="FFFFFF"/>
                  </a:solidFill>
                </a:defRPr>
              </a:lvl1pPr>
            </a:lstStyle>
            <a:p>
              <a:r>
                <a:rPr lang="ru-RU" sz="1600" dirty="0" smtClean="0"/>
                <a:t>«</a:t>
              </a:r>
              <a:r>
                <a:rPr sz="1600" dirty="0" smtClean="0"/>
                <a:t>ЭЛЕКТРОНН</a:t>
              </a:r>
              <a:r>
                <a:rPr lang="ru-RU" sz="1600" dirty="0" smtClean="0"/>
                <a:t>ЫЙ</a:t>
              </a:r>
              <a:r>
                <a:rPr sz="1600" dirty="0" smtClean="0"/>
                <a:t> РЕГИСТРАТ</a:t>
              </a:r>
              <a:r>
                <a:rPr lang="ru-RU" sz="1600" dirty="0" smtClean="0"/>
                <a:t>ОР»</a:t>
              </a:r>
              <a:endParaRPr sz="1600" dirty="0"/>
            </a:p>
          </p:txBody>
        </p:sp>
      </p:grpSp>
      <p:grpSp>
        <p:nvGrpSpPr>
          <p:cNvPr id="892" name="Прямоугольник 28"/>
          <p:cNvGrpSpPr/>
          <p:nvPr/>
        </p:nvGrpSpPr>
        <p:grpSpPr>
          <a:xfrm>
            <a:off x="4744529" y="1511141"/>
            <a:ext cx="4150710" cy="584772"/>
            <a:chOff x="0" y="-59180"/>
            <a:chExt cx="3946020" cy="466789"/>
          </a:xfrm>
        </p:grpSpPr>
        <p:sp>
          <p:nvSpPr>
            <p:cNvPr id="890" name="Прямоугольник"/>
            <p:cNvSpPr/>
            <p:nvPr/>
          </p:nvSpPr>
          <p:spPr>
            <a:xfrm>
              <a:off x="0" y="2235"/>
              <a:ext cx="3946020" cy="343958"/>
            </a:xfrm>
            <a:prstGeom prst="rect">
              <a:avLst/>
            </a:prstGeom>
            <a:solidFill>
              <a:srgbClr val="36698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91" name="ЭЛЕКТРОННАЯ ОЧЕРЕДЬ"/>
            <p:cNvSpPr/>
            <p:nvPr/>
          </p:nvSpPr>
          <p:spPr>
            <a:xfrm>
              <a:off x="0" y="-59180"/>
              <a:ext cx="3851086" cy="4667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b="1">
                  <a:solidFill>
                    <a:srgbClr val="FFFFFF"/>
                  </a:solidFill>
                </a:defRPr>
              </a:lvl1pPr>
            </a:lstStyle>
            <a:p>
              <a:r>
                <a:rPr lang="ru-RU" sz="1600" dirty="0" smtClean="0"/>
                <a:t>«</a:t>
              </a:r>
              <a:r>
                <a:rPr sz="1600" dirty="0" smtClean="0"/>
                <a:t>ЭЛЕКТРОНН</a:t>
              </a:r>
              <a:r>
                <a:rPr lang="ru-RU" sz="1600" dirty="0" smtClean="0"/>
                <a:t>ОЕ РЕГУЛИРОВАНИЕ</a:t>
              </a:r>
              <a:r>
                <a:rPr sz="1600" dirty="0" smtClean="0"/>
                <a:t> ОЧЕРЕД</a:t>
              </a:r>
              <a:r>
                <a:rPr lang="ru-RU" sz="1600" dirty="0" smtClean="0"/>
                <a:t>И»</a:t>
              </a:r>
              <a:endParaRPr sz="1600" dirty="0"/>
            </a:p>
          </p:txBody>
        </p:sp>
      </p:grpSp>
      <p:sp>
        <p:nvSpPr>
          <p:cNvPr id="893" name="Стрелка вправо 31"/>
          <p:cNvSpPr/>
          <p:nvPr/>
        </p:nvSpPr>
        <p:spPr>
          <a:xfrm rot="18991369" flipH="1">
            <a:off x="3404547" y="1226944"/>
            <a:ext cx="463994" cy="31584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10F1B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94" name="Стрелка вправо 32"/>
          <p:cNvSpPr/>
          <p:nvPr/>
        </p:nvSpPr>
        <p:spPr>
          <a:xfrm rot="2907803">
            <a:off x="5566569" y="1225543"/>
            <a:ext cx="473644" cy="30388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10F1B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95" name="Правая фигурная скобка 3"/>
          <p:cNvSpPr/>
          <p:nvPr/>
        </p:nvSpPr>
        <p:spPr>
          <a:xfrm rot="5400000">
            <a:off x="4448011" y="2818892"/>
            <a:ext cx="228396" cy="53895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5965" y="0"/>
                  <a:pt x="10800" y="137"/>
                  <a:pt x="10800" y="307"/>
                </a:cubicBezTo>
                <a:lnTo>
                  <a:pt x="10800" y="10493"/>
                </a:lnTo>
                <a:cubicBezTo>
                  <a:pt x="10800" y="10663"/>
                  <a:pt x="15635" y="10800"/>
                  <a:pt x="21600" y="10800"/>
                </a:cubicBezTo>
                <a:cubicBezTo>
                  <a:pt x="15635" y="10800"/>
                  <a:pt x="10800" y="10937"/>
                  <a:pt x="10800" y="11107"/>
                </a:cubicBezTo>
                <a:lnTo>
                  <a:pt x="10800" y="21293"/>
                </a:lnTo>
                <a:cubicBezTo>
                  <a:pt x="10800" y="21463"/>
                  <a:pt x="5965" y="21600"/>
                  <a:pt x="0" y="21600"/>
                </a:cubicBezTo>
              </a:path>
            </a:pathLst>
          </a:custGeom>
          <a:ln w="38100">
            <a:solidFill>
              <a:srgbClr val="C00000"/>
            </a:solidFill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897" name="TextBox 2"/>
          <p:cNvSpPr/>
          <p:nvPr/>
        </p:nvSpPr>
        <p:spPr>
          <a:xfrm>
            <a:off x="781050" y="5623984"/>
            <a:ext cx="7815866" cy="12464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/>
          <a:p>
            <a:pPr marL="342900" lvl="1" indent="-342900" algn="just">
              <a:lnSpc>
                <a:spcPct val="75000"/>
              </a:lnSpc>
              <a:buFont typeface="Wingdings" charset="2"/>
              <a:buChar char="ü"/>
              <a:defRPr sz="1600" b="1">
                <a:solidFill>
                  <a:srgbClr val="C00000"/>
                </a:solidFill>
              </a:defRPr>
            </a:pPr>
            <a:r>
              <a:rPr lang="ru-RU" sz="2000" dirty="0">
                <a:solidFill>
                  <a:srgbClr val="0070C0"/>
                </a:solidFill>
              </a:rPr>
              <a:t>Равномерное распределение пациентов между кабинетами</a:t>
            </a:r>
          </a:p>
          <a:p>
            <a:pPr marL="342900" lvl="1" indent="-342900" algn="just">
              <a:lnSpc>
                <a:spcPct val="75000"/>
              </a:lnSpc>
              <a:buFont typeface="Wingdings" charset="2"/>
              <a:buChar char="ü"/>
              <a:defRPr sz="1600" b="1">
                <a:solidFill>
                  <a:srgbClr val="C00000"/>
                </a:solidFill>
              </a:defRPr>
            </a:pPr>
            <a:r>
              <a:rPr lang="ru-RU" sz="2000" dirty="0">
                <a:solidFill>
                  <a:srgbClr val="00B050"/>
                </a:solidFill>
              </a:rPr>
              <a:t>Сокращение времени ожидания приёма</a:t>
            </a:r>
            <a:endParaRPr lang="ru-RU" sz="2000" dirty="0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1" indent="-342900" algn="just">
              <a:lnSpc>
                <a:spcPct val="75000"/>
              </a:lnSpc>
              <a:buFont typeface="Wingdings" charset="2"/>
              <a:buChar char="ü"/>
              <a:defRPr sz="1600" b="1">
                <a:solidFill>
                  <a:srgbClr val="C00000"/>
                </a:solidFill>
              </a:defRPr>
            </a:pPr>
            <a:r>
              <a:rPr lang="ru-RU" sz="2000" dirty="0">
                <a:solidFill>
                  <a:srgbClr val="0070C0"/>
                </a:solidFill>
              </a:rPr>
              <a:t>У</a:t>
            </a:r>
            <a:r>
              <a:rPr sz="2000" dirty="0">
                <a:solidFill>
                  <a:srgbClr val="0070C0"/>
                </a:solidFill>
              </a:rPr>
              <a:t>становлени</a:t>
            </a:r>
            <a:r>
              <a:rPr lang="ru-RU" sz="2000" dirty="0">
                <a:solidFill>
                  <a:srgbClr val="0070C0"/>
                </a:solidFill>
              </a:rPr>
              <a:t>е</a:t>
            </a:r>
            <a:r>
              <a:rPr sz="2000" dirty="0">
                <a:solidFill>
                  <a:srgbClr val="0070C0"/>
                </a:solidFill>
              </a:rPr>
              <a:t> «приоритета вызова» </a:t>
            </a:r>
            <a:r>
              <a:rPr lang="ru-RU" sz="2000" dirty="0">
                <a:solidFill>
                  <a:srgbClr val="0070C0"/>
                </a:solidFill>
              </a:rPr>
              <a:t>для </a:t>
            </a:r>
            <a:r>
              <a:rPr sz="2000" dirty="0">
                <a:solidFill>
                  <a:srgbClr val="0070C0"/>
                </a:solidFill>
              </a:rPr>
              <a:t>пациент</a:t>
            </a:r>
            <a:r>
              <a:rPr lang="ru-RU" sz="2000" dirty="0">
                <a:solidFill>
                  <a:srgbClr val="0070C0"/>
                </a:solidFill>
              </a:rPr>
              <a:t>ов</a:t>
            </a:r>
            <a:endParaRPr sz="2000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1" indent="-342900" algn="just">
              <a:lnSpc>
                <a:spcPct val="75000"/>
              </a:lnSpc>
              <a:buFont typeface="Wingdings" charset="2"/>
              <a:buChar char="ü"/>
              <a:defRPr sz="1600" b="1">
                <a:solidFill>
                  <a:srgbClr val="C00000"/>
                </a:solidFill>
              </a:defRPr>
            </a:pPr>
            <a:r>
              <a:rPr sz="2000" dirty="0">
                <a:solidFill>
                  <a:srgbClr val="00B050"/>
                </a:solidFill>
              </a:rPr>
              <a:t>Исключение конфликтных ситуаций</a:t>
            </a:r>
            <a:endParaRPr lang="ru-RU" sz="2000" dirty="0">
              <a:solidFill>
                <a:srgbClr val="00B050"/>
              </a:solidFill>
            </a:endParaRPr>
          </a:p>
          <a:p>
            <a:pPr marL="342900" lvl="1" indent="-342900" algn="just">
              <a:lnSpc>
                <a:spcPct val="75000"/>
              </a:lnSpc>
              <a:buFont typeface="Wingdings" charset="2"/>
              <a:buChar char="ü"/>
              <a:defRPr sz="1600" b="1">
                <a:solidFill>
                  <a:srgbClr val="C00000"/>
                </a:solidFill>
              </a:defRPr>
            </a:pPr>
            <a:r>
              <a:rPr lang="ru-RU" sz="2000" dirty="0">
                <a:solidFill>
                  <a:srgbClr val="0070C0"/>
                </a:solidFill>
              </a:rPr>
              <a:t>Анализ интенсивности работы  </a:t>
            </a:r>
            <a:endParaRPr sz="2000" dirty="0">
              <a:solidFill>
                <a:srgbClr val="0070C0"/>
              </a:solidFill>
            </a:endParaRPr>
          </a:p>
        </p:txBody>
      </p:sp>
      <p:grpSp>
        <p:nvGrpSpPr>
          <p:cNvPr id="904" name="Скругленный прямоугольник 39"/>
          <p:cNvGrpSpPr/>
          <p:nvPr/>
        </p:nvGrpSpPr>
        <p:grpSpPr>
          <a:xfrm>
            <a:off x="2930979" y="-52116"/>
            <a:ext cx="6213023" cy="400108"/>
            <a:chOff x="0" y="-13678"/>
            <a:chExt cx="6213022" cy="400106"/>
          </a:xfrm>
        </p:grpSpPr>
        <p:sp>
          <p:nvSpPr>
            <p:cNvPr id="902" name="Прямоугольник с закругленными углами"/>
            <p:cNvSpPr/>
            <p:nvPr/>
          </p:nvSpPr>
          <p:spPr>
            <a:xfrm>
              <a:off x="0" y="38437"/>
              <a:ext cx="6213022" cy="295876"/>
            </a:xfrm>
            <a:prstGeom prst="roundRect">
              <a:avLst>
                <a:gd name="adj" fmla="val 16667"/>
              </a:avLst>
            </a:prstGeom>
            <a:solidFill>
              <a:srgbClr val="3A719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03" name="I. Запись на прием к врачу"/>
            <p:cNvSpPr/>
            <p:nvPr/>
          </p:nvSpPr>
          <p:spPr>
            <a:xfrm>
              <a:off x="14443" y="-13678"/>
              <a:ext cx="6184135" cy="4001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>
                <a:defRPr sz="2000" b="1">
                  <a:solidFill>
                    <a:srgbClr val="FFFFFF"/>
                  </a:solidFill>
                </a:defRPr>
              </a:pPr>
              <a:r>
                <a:rPr dirty="0">
                  <a:latin typeface="Trebuchet MS" panose="020B0603020202020204" pitchFamily="34" charset="0"/>
                </a:rPr>
                <a:t>I. </a:t>
              </a:r>
              <a:r>
                <a:rPr dirty="0" err="1">
                  <a:latin typeface="Trebuchet MS" panose="020B0603020202020204" pitchFamily="34" charset="0"/>
                </a:rPr>
                <a:t>Запись</a:t>
              </a:r>
              <a:r>
                <a:rPr dirty="0">
                  <a:latin typeface="Trebuchet MS" panose="020B0603020202020204" pitchFamily="34" charset="0"/>
                </a:rPr>
                <a:t> </a:t>
              </a:r>
              <a:r>
                <a:rPr dirty="0" err="1">
                  <a:latin typeface="Trebuchet MS" panose="020B0603020202020204" pitchFamily="34" charset="0"/>
                </a:rPr>
                <a:t>на</a:t>
              </a:r>
              <a:r>
                <a:rPr dirty="0">
                  <a:latin typeface="Trebuchet MS" panose="020B0603020202020204" pitchFamily="34" charset="0"/>
                </a:rPr>
                <a:t> </a:t>
              </a:r>
              <a:r>
                <a:rPr dirty="0" err="1">
                  <a:latin typeface="Trebuchet MS" panose="020B0603020202020204" pitchFamily="34" charset="0"/>
                </a:rPr>
                <a:t>прием</a:t>
              </a:r>
              <a:r>
                <a:rPr dirty="0">
                  <a:latin typeface="Trebuchet MS" panose="020B0603020202020204" pitchFamily="34" charset="0"/>
                </a:rPr>
                <a:t> к </a:t>
              </a:r>
              <a:r>
                <a:rPr dirty="0" err="1">
                  <a:latin typeface="Trebuchet MS" panose="020B0603020202020204" pitchFamily="34" charset="0"/>
                </a:rPr>
                <a:t>врачу</a:t>
              </a:r>
              <a:endParaRPr dirty="0">
                <a:latin typeface="Trebuchet MS" panose="020B0603020202020204" pitchFamily="34" charset="0"/>
              </a:endParaRP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55566" y="3450534"/>
            <a:ext cx="2979655" cy="1968044"/>
          </a:xfrm>
          <a:prstGeom prst="rect">
            <a:avLst/>
          </a:prstGeom>
        </p:spPr>
      </p:pic>
      <p:pic>
        <p:nvPicPr>
          <p:cNvPr id="31" name="Picture 7" descr="Picture 7"/>
          <p:cNvPicPr>
            <a:picLocks noChangeAspect="1"/>
          </p:cNvPicPr>
          <p:nvPr/>
        </p:nvPicPr>
        <p:blipFill>
          <a:blip r:embed="rId4" cstate="print">
            <a:extLst/>
          </a:blip>
          <a:srcRect t="8205" r="14119" b="6769"/>
          <a:stretch>
            <a:fillRect/>
          </a:stretch>
        </p:blipFill>
        <p:spPr>
          <a:xfrm>
            <a:off x="6023451" y="2025867"/>
            <a:ext cx="2871787" cy="18723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" name="Picture 3" descr="Picture 3"/>
          <p:cNvPicPr>
            <a:picLocks noChangeAspect="1"/>
          </p:cNvPicPr>
          <p:nvPr/>
        </p:nvPicPr>
        <p:blipFill>
          <a:blip r:embed="rId5" cstate="print">
            <a:extLst/>
          </a:blip>
          <a:srcRect b="4484"/>
          <a:stretch>
            <a:fillRect/>
          </a:stretch>
        </p:blipFill>
        <p:spPr>
          <a:xfrm>
            <a:off x="223084" y="2020911"/>
            <a:ext cx="2326229" cy="1645111"/>
          </a:xfrm>
          <a:prstGeom prst="rect">
            <a:avLst/>
          </a:prstGeom>
          <a:ln w="12700">
            <a:miter lim="400000"/>
          </a:ln>
          <a:effectLst>
            <a:outerShdw blurRad="76200" dist="63500" dir="2700000" rotWithShape="0">
              <a:srgbClr val="000000">
                <a:alpha val="40000"/>
              </a:srgbClr>
            </a:outerShdw>
          </a:effectLst>
        </p:spPr>
      </p:pic>
      <p:pic>
        <p:nvPicPr>
          <p:cNvPr id="28" name="Picture 8" descr="Picture 8"/>
          <p:cNvPicPr>
            <a:picLocks noChangeAspect="1"/>
          </p:cNvPicPr>
          <p:nvPr/>
        </p:nvPicPr>
        <p:blipFill>
          <a:blip r:embed="rId6" cstate="print">
            <a:extLst/>
          </a:blip>
          <a:srcRect t="6601"/>
          <a:stretch>
            <a:fillRect/>
          </a:stretch>
        </p:blipFill>
        <p:spPr>
          <a:xfrm>
            <a:off x="2123270" y="2001106"/>
            <a:ext cx="2448730" cy="1831075"/>
          </a:xfrm>
          <a:prstGeom prst="rect">
            <a:avLst/>
          </a:prstGeom>
          <a:ln w="12700">
            <a:miter lim="400000"/>
          </a:ln>
          <a:effectLst>
            <a:outerShdw blurRad="76200" dist="63500" dir="2700000" rotWithShape="0">
              <a:srgbClr val="000000">
                <a:alpha val="40000"/>
              </a:srgbClr>
            </a:outerShd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47313" y="3437511"/>
            <a:ext cx="2804001" cy="196243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рямоугольник 32"/>
          <p:cNvSpPr/>
          <p:nvPr/>
        </p:nvSpPr>
        <p:spPr>
          <a:xfrm>
            <a:off x="4762005" y="5664530"/>
            <a:ext cx="1033153" cy="475013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1705756" y="3995780"/>
            <a:ext cx="1768715" cy="1677827"/>
          </a:xfrm>
          <a:prstGeom prst="roundRect">
            <a:avLst>
              <a:gd name="adj" fmla="val 9091"/>
            </a:avLst>
          </a:prstGeom>
          <a:solidFill>
            <a:schemeClr val="accent2">
              <a:lumMod val="40000"/>
              <a:lumOff val="6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  <a:t>Пациент, записавшийся через интернет</a:t>
            </a:r>
          </a:p>
          <a:p>
            <a:pPr algn="ctr"/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в </a:t>
            </a:r>
            <a:endParaRPr lang="ru-RU" sz="14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ru-RU" sz="1400" b="1" dirty="0" smtClean="0">
                <a:solidFill>
                  <a:srgbClr val="C00000"/>
                </a:solidFill>
              </a:rPr>
              <a:t>«электронной регистратуре»</a:t>
            </a:r>
            <a:br>
              <a:rPr lang="ru-RU" sz="1400" b="1" dirty="0" smtClean="0">
                <a:solidFill>
                  <a:srgbClr val="C00000"/>
                </a:solidFill>
              </a:rPr>
            </a:br>
            <a:endParaRPr lang="ru-RU" sz="1400" b="1" dirty="0">
              <a:solidFill>
                <a:srgbClr val="C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334314"/>
            <a:ext cx="92906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 sz="2000" b="1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ru-RU" sz="2000" b="1" dirty="0">
                <a:solidFill>
                  <a:srgbClr val="C00000"/>
                </a:solidFill>
                <a:latin typeface="Cambria" panose="02040503050406030204" pitchFamily="18" charset="0"/>
                <a:sym typeface="Trebuchet MS"/>
              </a:rPr>
              <a:t>Взаимодействие </a:t>
            </a:r>
            <a:r>
              <a:rPr lang="ru-RU" sz="2000" b="1" dirty="0" smtClean="0">
                <a:solidFill>
                  <a:srgbClr val="C00000"/>
                </a:solidFill>
                <a:latin typeface="Cambria" panose="02040503050406030204" pitchFamily="18" charset="0"/>
                <a:sym typeface="Trebuchet MS"/>
              </a:rPr>
              <a:t>систем</a:t>
            </a:r>
            <a:r>
              <a:rPr lang="ru-RU" sz="2000" b="1" dirty="0" smtClean="0">
                <a:solidFill>
                  <a:srgbClr val="46566D"/>
                </a:solidFill>
                <a:latin typeface="Cambria" panose="02040503050406030204" pitchFamily="18" charset="0"/>
                <a:sym typeface="Trebuchet MS"/>
              </a:rPr>
              <a:t> «Электронная регистратура»,</a:t>
            </a:r>
            <a:r>
              <a:rPr lang="ru-RU" sz="2000" b="1" dirty="0">
                <a:solidFill>
                  <a:srgbClr val="46566D"/>
                </a:solidFill>
                <a:latin typeface="Cambria" panose="02040503050406030204" pitchFamily="18" charset="0"/>
                <a:sym typeface="Trebuchet MS"/>
              </a:rPr>
              <a:t> </a:t>
            </a:r>
            <a:endParaRPr lang="ru-RU" sz="2000" b="1" dirty="0">
              <a:solidFill>
                <a:srgbClr val="C00000"/>
              </a:solidFill>
              <a:latin typeface="Cambria" panose="02040503050406030204" pitchFamily="18" charset="0"/>
              <a:ea typeface="Arial"/>
              <a:cs typeface="Arial"/>
              <a:sym typeface="Arial"/>
            </a:endParaRPr>
          </a:p>
          <a:p>
            <a:pPr lvl="0" algn="ctr">
              <a:defRPr sz="2000" b="1">
                <a:solidFill>
                  <a:srgbClr val="46566D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ru-RU" sz="2000" b="1" dirty="0">
                <a:solidFill>
                  <a:srgbClr val="46566D"/>
                </a:solidFill>
                <a:latin typeface="Cambria" panose="02040503050406030204" pitchFamily="18" charset="0"/>
                <a:sym typeface="Trebuchet MS"/>
              </a:rPr>
              <a:t> </a:t>
            </a:r>
            <a:r>
              <a:rPr lang="ru-RU" sz="2000" b="1" dirty="0" smtClean="0">
                <a:solidFill>
                  <a:srgbClr val="46566D"/>
                </a:solidFill>
                <a:latin typeface="Cambria" panose="02040503050406030204" pitchFamily="18" charset="0"/>
                <a:sym typeface="Trebuchet MS"/>
              </a:rPr>
              <a:t>«Электронный регистратор» и «Электронное регулирование </a:t>
            </a:r>
            <a:r>
              <a:rPr lang="ru-RU" sz="2000" b="1" dirty="0">
                <a:solidFill>
                  <a:srgbClr val="46566D"/>
                </a:solidFill>
                <a:latin typeface="Cambria" panose="02040503050406030204" pitchFamily="18" charset="0"/>
                <a:sym typeface="Trebuchet MS"/>
              </a:rPr>
              <a:t>очереди» </a:t>
            </a:r>
          </a:p>
        </p:txBody>
      </p:sp>
      <p:pic>
        <p:nvPicPr>
          <p:cNvPr id="1026" name="Picture 2" descr="http://powerpoint.su/gif/3/stickman_customer_service_anim_500_clr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0486" y="2670947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Picture 5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1107946" y="2808786"/>
            <a:ext cx="1062232" cy="10600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8" name="Picture 4" descr="http://insurancerebate.com.au/wp-content/uploads/2014/07/nurse_helping_stick_figure_in_hospital_bed_800_clr_1364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5792" y="1214066"/>
            <a:ext cx="1219200" cy="1158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Picture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1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69217" y="1152941"/>
            <a:ext cx="1467738" cy="146773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" name="Группа 18"/>
          <p:cNvGrpSpPr/>
          <p:nvPr/>
        </p:nvGrpSpPr>
        <p:grpSpPr>
          <a:xfrm>
            <a:off x="152424" y="3878272"/>
            <a:ext cx="689612" cy="1140701"/>
            <a:chOff x="6147482" y="4581382"/>
            <a:chExt cx="689612" cy="971853"/>
          </a:xfrm>
        </p:grpSpPr>
        <p:pic>
          <p:nvPicPr>
            <p:cNvPr id="20" name="Picture 18" descr="http://teologiafacil.com/cursopastor/Homem-Com-Simbolo-01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23" r="29948"/>
            <a:stretch/>
          </p:blipFill>
          <p:spPr bwMode="auto">
            <a:xfrm>
              <a:off x="6266329" y="4581382"/>
              <a:ext cx="451919" cy="9718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Прямоугольник 20"/>
            <p:cNvSpPr/>
            <p:nvPr/>
          </p:nvSpPr>
          <p:spPr>
            <a:xfrm rot="286473">
              <a:off x="6218171" y="5016068"/>
              <a:ext cx="568254" cy="25487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2" name="Прямоугольник 21"/>
            <p:cNvSpPr/>
            <p:nvPr/>
          </p:nvSpPr>
          <p:spPr>
            <a:xfrm rot="369315">
              <a:off x="6147482" y="5011491"/>
              <a:ext cx="68961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ru-RU" sz="600" dirty="0" smtClean="0">
                  <a:latin typeface="Cambria"/>
                  <a:cs typeface="Arial"/>
                </a:rPr>
                <a:t>Амбулаторная</a:t>
              </a:r>
            </a:p>
            <a:p>
              <a:pPr lvl="0" algn="ctr"/>
              <a:r>
                <a:rPr lang="ru-RU" sz="600" dirty="0" smtClean="0">
                  <a:latin typeface="Cambria"/>
                  <a:cs typeface="Arial"/>
                </a:rPr>
                <a:t> карта</a:t>
              </a:r>
              <a:endParaRPr lang="ru-RU" sz="600" dirty="0">
                <a:latin typeface="Cambria"/>
                <a:cs typeface="Arial"/>
              </a:endParaRPr>
            </a:p>
          </p:txBody>
        </p:sp>
      </p:grpSp>
      <p:pic>
        <p:nvPicPr>
          <p:cNvPr id="15" name="Рисунок 14" descr="http://hameleons.com/uploads/posts/2013-07/1374071221_kzvg37c5hvwf8nm.jpeg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327"/>
          <a:stretch/>
        </p:blipFill>
        <p:spPr bwMode="auto">
          <a:xfrm>
            <a:off x="4235131" y="4968344"/>
            <a:ext cx="914400" cy="11810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Стрелка вправо 8"/>
          <p:cNvSpPr/>
          <p:nvPr/>
        </p:nvSpPr>
        <p:spPr>
          <a:xfrm rot="19531439">
            <a:off x="732000" y="3867302"/>
            <a:ext cx="528590" cy="232520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 w="25400" cap="flat">
            <a:solidFill>
              <a:schemeClr val="accent1">
                <a:lumMod val="75000"/>
              </a:schemeClr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77557" y="5934228"/>
            <a:ext cx="1686296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spc="0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Cambria"/>
                <a:ea typeface="Cambria"/>
                <a:cs typeface="Cambria"/>
                <a:sym typeface="Cambria"/>
              </a:rPr>
              <a:t>Узкие</a:t>
            </a:r>
            <a:br>
              <a:rPr kumimoji="0" lang="ru-RU" sz="1400" b="1" i="0" u="none" strike="noStrike" cap="none" spc="0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Cambria"/>
                <a:ea typeface="Cambria"/>
                <a:cs typeface="Cambria"/>
                <a:sym typeface="Cambria"/>
              </a:rPr>
            </a:br>
            <a:r>
              <a:rPr kumimoji="0" lang="ru-RU" sz="1400" b="1" i="0" u="none" strike="noStrike" cap="none" spc="0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Cambria"/>
                <a:ea typeface="Cambria"/>
                <a:cs typeface="Cambria"/>
                <a:sym typeface="Cambria"/>
              </a:rPr>
              <a:t>специалисты</a:t>
            </a:r>
            <a:endParaRPr kumimoji="0" lang="ru-RU" sz="1400" b="1" i="0" u="none" strike="noStrike" cap="none" spc="0" normalizeH="0" baseline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FillTx/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899562" y="5118265"/>
            <a:ext cx="2148903" cy="7386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spc="0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Cambria"/>
                <a:ea typeface="Cambria"/>
                <a:cs typeface="Cambria"/>
                <a:sym typeface="Cambria"/>
              </a:rPr>
              <a:t>Диагностические отделения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spc="0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Cambria"/>
                <a:ea typeface="Cambria"/>
                <a:cs typeface="Cambria"/>
                <a:sym typeface="Cambria"/>
              </a:rPr>
              <a:t>(рентген, УЗИ)</a:t>
            </a:r>
            <a:endParaRPr kumimoji="0" lang="ru-RU" sz="1400" b="1" i="0" u="none" strike="noStrike" cap="none" spc="0" normalizeH="0" baseline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FillTx/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072375" y="2404842"/>
            <a:ext cx="1911927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spc="0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Cambria"/>
                <a:ea typeface="Cambria"/>
                <a:cs typeface="Cambria"/>
                <a:sym typeface="Cambria"/>
              </a:rPr>
              <a:t>Стационар,</a:t>
            </a:r>
            <a:br>
              <a:rPr kumimoji="0" lang="ru-RU" sz="1400" b="1" i="0" u="none" strike="noStrike" cap="none" spc="0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Cambria"/>
                <a:ea typeface="Cambria"/>
                <a:cs typeface="Cambria"/>
                <a:sym typeface="Cambria"/>
              </a:rPr>
            </a:br>
            <a:r>
              <a:rPr kumimoji="0" lang="ru-RU" sz="1400" b="1" i="0" u="none" strike="noStrike" cap="none" spc="0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Cambria"/>
                <a:ea typeface="Cambria"/>
                <a:cs typeface="Cambria"/>
                <a:sym typeface="Cambria"/>
              </a:rPr>
              <a:t>госпитализация</a:t>
            </a:r>
            <a:endParaRPr kumimoji="0" lang="ru-RU" sz="1400" b="1" i="0" u="none" strike="noStrike" cap="none" spc="0" normalizeH="0" baseline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FillTx/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3" name="Picture 2" descr="http://photo.allindonews.com/picture/strategicbenefitsllc.com/wp-content/uploads/2016/08/s5_e823ec2d1451aa01454be37751bf8a37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309" y="1615043"/>
            <a:ext cx="1306286" cy="1306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Стрелка вправо 30"/>
          <p:cNvSpPr/>
          <p:nvPr/>
        </p:nvSpPr>
        <p:spPr>
          <a:xfrm rot="20034178">
            <a:off x="2900819" y="2562945"/>
            <a:ext cx="851469" cy="315331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 w="25400" cap="flat">
            <a:solidFill>
              <a:schemeClr val="accent1">
                <a:lumMod val="75000"/>
              </a:schemeClr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30" name="Picture 4" descr="http://media.istockphoto.com/photos/3d-white-people-radiologist-picture-id155458332?k=6&amp;m=155458332&amp;s=170667a&amp;w=0&amp;h=ze-Fan3q-HmLsEdNI1UFmSsm17xPRRsEjCgPJWC12nY=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29022" y="3716829"/>
            <a:ext cx="1035676" cy="1317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 33"/>
          <p:cNvSpPr/>
          <p:nvPr/>
        </p:nvSpPr>
        <p:spPr>
          <a:xfrm rot="21005043">
            <a:off x="5499329" y="1781716"/>
            <a:ext cx="1088522" cy="276997"/>
          </a:xfrm>
          <a:prstGeom prst="rect">
            <a:avLst/>
          </a:prstGeom>
          <a:solidFill>
            <a:srgbClr val="C00000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mbria"/>
                <a:ea typeface="Cambria"/>
                <a:cs typeface="Cambria"/>
                <a:sym typeface="Cambria"/>
              </a:rPr>
              <a:t>приоритет</a:t>
            </a:r>
            <a:endParaRPr kumimoji="0" lang="ru-RU" sz="1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0" name="Равнобедренный треугольник 39"/>
          <p:cNvSpPr/>
          <p:nvPr/>
        </p:nvSpPr>
        <p:spPr>
          <a:xfrm rot="4794649">
            <a:off x="6421321" y="1694819"/>
            <a:ext cx="465829" cy="240375"/>
          </a:xfrm>
          <a:prstGeom prst="triangle">
            <a:avLst/>
          </a:prstGeom>
          <a:solidFill>
            <a:srgbClr val="C00000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372920" y="1579883"/>
            <a:ext cx="1911927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spc="0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Cambria"/>
                <a:ea typeface="Cambria"/>
                <a:cs typeface="Cambria"/>
                <a:sym typeface="Cambria"/>
              </a:rPr>
              <a:t>Участковый</a:t>
            </a:r>
            <a:r>
              <a:rPr kumimoji="0" lang="ru-RU" sz="1400" b="1" i="0" u="none" strike="noStrike" cap="none" spc="0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Cambria"/>
                <a:ea typeface="Cambria"/>
                <a:cs typeface="Cambria"/>
                <a:sym typeface="Cambria"/>
              </a:rPr>
              <a:t> терапевт</a:t>
            </a:r>
            <a:endParaRPr kumimoji="0" lang="ru-RU" sz="1400" b="1" i="0" u="none" strike="noStrike" cap="none" spc="0" normalizeH="0" baseline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FillTx/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41" name="Группа 40"/>
          <p:cNvGrpSpPr/>
          <p:nvPr/>
        </p:nvGrpSpPr>
        <p:grpSpPr>
          <a:xfrm>
            <a:off x="5247486" y="2852939"/>
            <a:ext cx="1872303" cy="1021113"/>
            <a:chOff x="418311" y="1538489"/>
            <a:chExt cx="1872303" cy="1021113"/>
          </a:xfrm>
          <a:solidFill>
            <a:schemeClr val="accent1">
              <a:lumMod val="75000"/>
            </a:schemeClr>
          </a:solidFill>
        </p:grpSpPr>
        <p:sp>
          <p:nvSpPr>
            <p:cNvPr id="37" name="Прямоугольник 36"/>
            <p:cNvSpPr/>
            <p:nvPr/>
          </p:nvSpPr>
          <p:spPr>
            <a:xfrm rot="2379975">
              <a:off x="418311" y="1538489"/>
              <a:ext cx="1872303" cy="459594"/>
            </a:xfrm>
            <a:custGeom>
              <a:avLst/>
              <a:gdLst>
                <a:gd name="connsiteX0" fmla="*/ 0 w 1815153"/>
                <a:gd name="connsiteY0" fmla="*/ 0 h 382137"/>
                <a:gd name="connsiteX1" fmla="*/ 1815153 w 1815153"/>
                <a:gd name="connsiteY1" fmla="*/ 0 h 382137"/>
                <a:gd name="connsiteX2" fmla="*/ 1815153 w 1815153"/>
                <a:gd name="connsiteY2" fmla="*/ 382137 h 382137"/>
                <a:gd name="connsiteX3" fmla="*/ 0 w 1815153"/>
                <a:gd name="connsiteY3" fmla="*/ 382137 h 382137"/>
                <a:gd name="connsiteX4" fmla="*/ 0 w 1815153"/>
                <a:gd name="connsiteY4" fmla="*/ 0 h 382137"/>
                <a:gd name="connsiteX0" fmla="*/ 0 w 1815153"/>
                <a:gd name="connsiteY0" fmla="*/ 0 h 382137"/>
                <a:gd name="connsiteX1" fmla="*/ 1815153 w 1815153"/>
                <a:gd name="connsiteY1" fmla="*/ 0 h 382137"/>
                <a:gd name="connsiteX2" fmla="*/ 0 w 1815153"/>
                <a:gd name="connsiteY2" fmla="*/ 382137 h 382137"/>
                <a:gd name="connsiteX3" fmla="*/ 0 w 1815153"/>
                <a:gd name="connsiteY3" fmla="*/ 0 h 382137"/>
                <a:gd name="connsiteX0" fmla="*/ 0 w 1891353"/>
                <a:gd name="connsiteY0" fmla="*/ 0 h 382137"/>
                <a:gd name="connsiteX1" fmla="*/ 1891353 w 1891353"/>
                <a:gd name="connsiteY1" fmla="*/ 38100 h 382137"/>
                <a:gd name="connsiteX2" fmla="*/ 0 w 1891353"/>
                <a:gd name="connsiteY2" fmla="*/ 382137 h 382137"/>
                <a:gd name="connsiteX3" fmla="*/ 0 w 1891353"/>
                <a:gd name="connsiteY3" fmla="*/ 0 h 382137"/>
                <a:gd name="connsiteX0" fmla="*/ 0 w 1891353"/>
                <a:gd name="connsiteY0" fmla="*/ 0 h 401187"/>
                <a:gd name="connsiteX1" fmla="*/ 1891353 w 1891353"/>
                <a:gd name="connsiteY1" fmla="*/ 38100 h 401187"/>
                <a:gd name="connsiteX2" fmla="*/ 76200 w 1891353"/>
                <a:gd name="connsiteY2" fmla="*/ 401187 h 401187"/>
                <a:gd name="connsiteX3" fmla="*/ 0 w 1891353"/>
                <a:gd name="connsiteY3" fmla="*/ 0 h 401187"/>
                <a:gd name="connsiteX0" fmla="*/ 0 w 1891353"/>
                <a:gd name="connsiteY0" fmla="*/ 0 h 401187"/>
                <a:gd name="connsiteX1" fmla="*/ 1891353 w 1891353"/>
                <a:gd name="connsiteY1" fmla="*/ 38100 h 401187"/>
                <a:gd name="connsiteX2" fmla="*/ 76200 w 1891353"/>
                <a:gd name="connsiteY2" fmla="*/ 401187 h 401187"/>
                <a:gd name="connsiteX3" fmla="*/ 0 w 1891353"/>
                <a:gd name="connsiteY3" fmla="*/ 0 h 401187"/>
                <a:gd name="connsiteX0" fmla="*/ 0 w 1891353"/>
                <a:gd name="connsiteY0" fmla="*/ 0 h 401187"/>
                <a:gd name="connsiteX1" fmla="*/ 1891353 w 1891353"/>
                <a:gd name="connsiteY1" fmla="*/ 38100 h 401187"/>
                <a:gd name="connsiteX2" fmla="*/ 76200 w 1891353"/>
                <a:gd name="connsiteY2" fmla="*/ 401187 h 401187"/>
                <a:gd name="connsiteX3" fmla="*/ 0 w 1891353"/>
                <a:gd name="connsiteY3" fmla="*/ 0 h 401187"/>
                <a:gd name="connsiteX0" fmla="*/ 0 w 1891353"/>
                <a:gd name="connsiteY0" fmla="*/ 76786 h 477973"/>
                <a:gd name="connsiteX1" fmla="*/ 1891353 w 1891353"/>
                <a:gd name="connsiteY1" fmla="*/ 114886 h 477973"/>
                <a:gd name="connsiteX2" fmla="*/ 76200 w 1891353"/>
                <a:gd name="connsiteY2" fmla="*/ 477973 h 477973"/>
                <a:gd name="connsiteX3" fmla="*/ 0 w 1891353"/>
                <a:gd name="connsiteY3" fmla="*/ 76786 h 477973"/>
                <a:gd name="connsiteX0" fmla="*/ 0 w 1891353"/>
                <a:gd name="connsiteY0" fmla="*/ 115639 h 516826"/>
                <a:gd name="connsiteX1" fmla="*/ 1891353 w 1891353"/>
                <a:gd name="connsiteY1" fmla="*/ 153739 h 516826"/>
                <a:gd name="connsiteX2" fmla="*/ 76200 w 1891353"/>
                <a:gd name="connsiteY2" fmla="*/ 516826 h 516826"/>
                <a:gd name="connsiteX3" fmla="*/ 0 w 1891353"/>
                <a:gd name="connsiteY3" fmla="*/ 115639 h 516826"/>
                <a:gd name="connsiteX0" fmla="*/ 0 w 1891353"/>
                <a:gd name="connsiteY0" fmla="*/ 115639 h 516826"/>
                <a:gd name="connsiteX1" fmla="*/ 1891353 w 1891353"/>
                <a:gd name="connsiteY1" fmla="*/ 153739 h 516826"/>
                <a:gd name="connsiteX2" fmla="*/ 76200 w 1891353"/>
                <a:gd name="connsiteY2" fmla="*/ 516826 h 516826"/>
                <a:gd name="connsiteX3" fmla="*/ 0 w 1891353"/>
                <a:gd name="connsiteY3" fmla="*/ 115639 h 516826"/>
                <a:gd name="connsiteX0" fmla="*/ 0 w 1891353"/>
                <a:gd name="connsiteY0" fmla="*/ 115639 h 507301"/>
                <a:gd name="connsiteX1" fmla="*/ 1891353 w 1891353"/>
                <a:gd name="connsiteY1" fmla="*/ 153739 h 507301"/>
                <a:gd name="connsiteX2" fmla="*/ 133350 w 1891353"/>
                <a:gd name="connsiteY2" fmla="*/ 507301 h 507301"/>
                <a:gd name="connsiteX3" fmla="*/ 0 w 1891353"/>
                <a:gd name="connsiteY3" fmla="*/ 115639 h 507301"/>
                <a:gd name="connsiteX0" fmla="*/ 0 w 1891353"/>
                <a:gd name="connsiteY0" fmla="*/ 115639 h 507301"/>
                <a:gd name="connsiteX1" fmla="*/ 1891353 w 1891353"/>
                <a:gd name="connsiteY1" fmla="*/ 153739 h 507301"/>
                <a:gd name="connsiteX2" fmla="*/ 133350 w 1891353"/>
                <a:gd name="connsiteY2" fmla="*/ 507301 h 507301"/>
                <a:gd name="connsiteX3" fmla="*/ 0 w 1891353"/>
                <a:gd name="connsiteY3" fmla="*/ 115639 h 507301"/>
                <a:gd name="connsiteX0" fmla="*/ 0 w 1891353"/>
                <a:gd name="connsiteY0" fmla="*/ 115639 h 507301"/>
                <a:gd name="connsiteX1" fmla="*/ 1891353 w 1891353"/>
                <a:gd name="connsiteY1" fmla="*/ 153739 h 507301"/>
                <a:gd name="connsiteX2" fmla="*/ 133350 w 1891353"/>
                <a:gd name="connsiteY2" fmla="*/ 507301 h 507301"/>
                <a:gd name="connsiteX3" fmla="*/ 0 w 1891353"/>
                <a:gd name="connsiteY3" fmla="*/ 115639 h 507301"/>
                <a:gd name="connsiteX0" fmla="*/ 0 w 1872303"/>
                <a:gd name="connsiteY0" fmla="*/ 136925 h 480962"/>
                <a:gd name="connsiteX1" fmla="*/ 1872303 w 1872303"/>
                <a:gd name="connsiteY1" fmla="*/ 127400 h 480962"/>
                <a:gd name="connsiteX2" fmla="*/ 114300 w 1872303"/>
                <a:gd name="connsiteY2" fmla="*/ 480962 h 480962"/>
                <a:gd name="connsiteX3" fmla="*/ 0 w 1872303"/>
                <a:gd name="connsiteY3" fmla="*/ 136925 h 480962"/>
                <a:gd name="connsiteX0" fmla="*/ 0 w 1872303"/>
                <a:gd name="connsiteY0" fmla="*/ 136925 h 480962"/>
                <a:gd name="connsiteX1" fmla="*/ 1872303 w 1872303"/>
                <a:gd name="connsiteY1" fmla="*/ 127400 h 480962"/>
                <a:gd name="connsiteX2" fmla="*/ 114300 w 1872303"/>
                <a:gd name="connsiteY2" fmla="*/ 480962 h 480962"/>
                <a:gd name="connsiteX3" fmla="*/ 0 w 1872303"/>
                <a:gd name="connsiteY3" fmla="*/ 136925 h 480962"/>
                <a:gd name="connsiteX0" fmla="*/ 0 w 1872303"/>
                <a:gd name="connsiteY0" fmla="*/ 136925 h 480962"/>
                <a:gd name="connsiteX1" fmla="*/ 1872303 w 1872303"/>
                <a:gd name="connsiteY1" fmla="*/ 127400 h 480962"/>
                <a:gd name="connsiteX2" fmla="*/ 114300 w 1872303"/>
                <a:gd name="connsiteY2" fmla="*/ 480962 h 480962"/>
                <a:gd name="connsiteX3" fmla="*/ 0 w 1872303"/>
                <a:gd name="connsiteY3" fmla="*/ 136925 h 480962"/>
                <a:gd name="connsiteX0" fmla="*/ 0 w 1872303"/>
                <a:gd name="connsiteY0" fmla="*/ 136925 h 385712"/>
                <a:gd name="connsiteX1" fmla="*/ 1872303 w 1872303"/>
                <a:gd name="connsiteY1" fmla="*/ 127400 h 385712"/>
                <a:gd name="connsiteX2" fmla="*/ 95250 w 1872303"/>
                <a:gd name="connsiteY2" fmla="*/ 385712 h 385712"/>
                <a:gd name="connsiteX3" fmla="*/ 0 w 1872303"/>
                <a:gd name="connsiteY3" fmla="*/ 136925 h 385712"/>
                <a:gd name="connsiteX0" fmla="*/ 0 w 1872303"/>
                <a:gd name="connsiteY0" fmla="*/ 136925 h 385712"/>
                <a:gd name="connsiteX1" fmla="*/ 1872303 w 1872303"/>
                <a:gd name="connsiteY1" fmla="*/ 127400 h 385712"/>
                <a:gd name="connsiteX2" fmla="*/ 95250 w 1872303"/>
                <a:gd name="connsiteY2" fmla="*/ 385712 h 385712"/>
                <a:gd name="connsiteX3" fmla="*/ 0 w 1872303"/>
                <a:gd name="connsiteY3" fmla="*/ 136925 h 385712"/>
                <a:gd name="connsiteX0" fmla="*/ 0 w 1872303"/>
                <a:gd name="connsiteY0" fmla="*/ 136925 h 385712"/>
                <a:gd name="connsiteX1" fmla="*/ 1872303 w 1872303"/>
                <a:gd name="connsiteY1" fmla="*/ 127400 h 385712"/>
                <a:gd name="connsiteX2" fmla="*/ 95250 w 1872303"/>
                <a:gd name="connsiteY2" fmla="*/ 385712 h 385712"/>
                <a:gd name="connsiteX3" fmla="*/ 0 w 1872303"/>
                <a:gd name="connsiteY3" fmla="*/ 136925 h 385712"/>
                <a:gd name="connsiteX0" fmla="*/ 0 w 1872303"/>
                <a:gd name="connsiteY0" fmla="*/ 184083 h 432870"/>
                <a:gd name="connsiteX1" fmla="*/ 1872303 w 1872303"/>
                <a:gd name="connsiteY1" fmla="*/ 174558 h 432870"/>
                <a:gd name="connsiteX2" fmla="*/ 95250 w 1872303"/>
                <a:gd name="connsiteY2" fmla="*/ 432870 h 432870"/>
                <a:gd name="connsiteX3" fmla="*/ 0 w 1872303"/>
                <a:gd name="connsiteY3" fmla="*/ 184083 h 432870"/>
                <a:gd name="connsiteX0" fmla="*/ 0 w 1872303"/>
                <a:gd name="connsiteY0" fmla="*/ 210807 h 459594"/>
                <a:gd name="connsiteX1" fmla="*/ 1872303 w 1872303"/>
                <a:gd name="connsiteY1" fmla="*/ 201282 h 459594"/>
                <a:gd name="connsiteX2" fmla="*/ 95250 w 1872303"/>
                <a:gd name="connsiteY2" fmla="*/ 459594 h 459594"/>
                <a:gd name="connsiteX3" fmla="*/ 0 w 1872303"/>
                <a:gd name="connsiteY3" fmla="*/ 210807 h 459594"/>
                <a:gd name="connsiteX0" fmla="*/ 0 w 1872303"/>
                <a:gd name="connsiteY0" fmla="*/ 210807 h 459594"/>
                <a:gd name="connsiteX1" fmla="*/ 1872303 w 1872303"/>
                <a:gd name="connsiteY1" fmla="*/ 201282 h 459594"/>
                <a:gd name="connsiteX2" fmla="*/ 95250 w 1872303"/>
                <a:gd name="connsiteY2" fmla="*/ 459594 h 459594"/>
                <a:gd name="connsiteX3" fmla="*/ 0 w 1872303"/>
                <a:gd name="connsiteY3" fmla="*/ 210807 h 459594"/>
                <a:gd name="connsiteX0" fmla="*/ 0 w 1872303"/>
                <a:gd name="connsiteY0" fmla="*/ 210807 h 459594"/>
                <a:gd name="connsiteX1" fmla="*/ 1872303 w 1872303"/>
                <a:gd name="connsiteY1" fmla="*/ 201282 h 459594"/>
                <a:gd name="connsiteX2" fmla="*/ 95250 w 1872303"/>
                <a:gd name="connsiteY2" fmla="*/ 459594 h 459594"/>
                <a:gd name="connsiteX3" fmla="*/ 0 w 1872303"/>
                <a:gd name="connsiteY3" fmla="*/ 210807 h 459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72303" h="459594">
                  <a:moveTo>
                    <a:pt x="0" y="210807"/>
                  </a:moveTo>
                  <a:cubicBezTo>
                    <a:pt x="678070" y="-94722"/>
                    <a:pt x="1257139" y="-41786"/>
                    <a:pt x="1872303" y="201282"/>
                  </a:cubicBezTo>
                  <a:cubicBezTo>
                    <a:pt x="1192486" y="110682"/>
                    <a:pt x="581983" y="114849"/>
                    <a:pt x="95250" y="459594"/>
                  </a:cubicBezTo>
                  <a:cubicBezTo>
                    <a:pt x="193675" y="383015"/>
                    <a:pt x="139700" y="211186"/>
                    <a:pt x="0" y="210807"/>
                  </a:cubicBezTo>
                  <a:close/>
                </a:path>
              </a:pathLst>
            </a:custGeom>
            <a:grpFill/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2" name="Равнобедренный треугольник 41"/>
            <p:cNvSpPr/>
            <p:nvPr/>
          </p:nvSpPr>
          <p:spPr>
            <a:xfrm rot="8583762">
              <a:off x="1897419" y="2054444"/>
              <a:ext cx="329173" cy="505158"/>
            </a:xfrm>
            <a:custGeom>
              <a:avLst/>
              <a:gdLst>
                <a:gd name="connsiteX0" fmla="*/ 0 w 314325"/>
                <a:gd name="connsiteY0" fmla="*/ 361950 h 361950"/>
                <a:gd name="connsiteX1" fmla="*/ 157163 w 314325"/>
                <a:gd name="connsiteY1" fmla="*/ 0 h 361950"/>
                <a:gd name="connsiteX2" fmla="*/ 314325 w 314325"/>
                <a:gd name="connsiteY2" fmla="*/ 361950 h 361950"/>
                <a:gd name="connsiteX3" fmla="*/ 0 w 314325"/>
                <a:gd name="connsiteY3" fmla="*/ 361950 h 361950"/>
                <a:gd name="connsiteX0" fmla="*/ 0 w 314325"/>
                <a:gd name="connsiteY0" fmla="*/ 361950 h 361950"/>
                <a:gd name="connsiteX1" fmla="*/ 157163 w 314325"/>
                <a:gd name="connsiteY1" fmla="*/ 0 h 361950"/>
                <a:gd name="connsiteX2" fmla="*/ 314325 w 314325"/>
                <a:gd name="connsiteY2" fmla="*/ 361950 h 361950"/>
                <a:gd name="connsiteX3" fmla="*/ 0 w 314325"/>
                <a:gd name="connsiteY3" fmla="*/ 361950 h 361950"/>
                <a:gd name="connsiteX0" fmla="*/ 0 w 314325"/>
                <a:gd name="connsiteY0" fmla="*/ 361950 h 361950"/>
                <a:gd name="connsiteX1" fmla="*/ 157163 w 314325"/>
                <a:gd name="connsiteY1" fmla="*/ 0 h 361950"/>
                <a:gd name="connsiteX2" fmla="*/ 314325 w 314325"/>
                <a:gd name="connsiteY2" fmla="*/ 361950 h 361950"/>
                <a:gd name="connsiteX3" fmla="*/ 0 w 314325"/>
                <a:gd name="connsiteY3" fmla="*/ 361950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325" h="361950">
                  <a:moveTo>
                    <a:pt x="0" y="361950"/>
                  </a:moveTo>
                  <a:lnTo>
                    <a:pt x="157163" y="0"/>
                  </a:lnTo>
                  <a:lnTo>
                    <a:pt x="314325" y="361950"/>
                  </a:lnTo>
                  <a:cubicBezTo>
                    <a:pt x="146843" y="225022"/>
                    <a:pt x="112084" y="266504"/>
                    <a:pt x="0" y="361950"/>
                  </a:cubicBezTo>
                  <a:close/>
                </a:path>
              </a:pathLst>
            </a:custGeom>
            <a:grpFill/>
            <a:ln w="25400" cap="flat">
              <a:noFill/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grpSp>
        <p:nvGrpSpPr>
          <p:cNvPr id="39" name="Группа 38"/>
          <p:cNvGrpSpPr/>
          <p:nvPr/>
        </p:nvGrpSpPr>
        <p:grpSpPr>
          <a:xfrm rot="6827870">
            <a:off x="5018886" y="4662689"/>
            <a:ext cx="1872303" cy="1021113"/>
            <a:chOff x="418311" y="1538489"/>
            <a:chExt cx="1872303" cy="1021113"/>
          </a:xfrm>
          <a:solidFill>
            <a:schemeClr val="accent1">
              <a:lumMod val="75000"/>
            </a:schemeClr>
          </a:solidFill>
        </p:grpSpPr>
        <p:sp>
          <p:nvSpPr>
            <p:cNvPr id="43" name="Прямоугольник 36"/>
            <p:cNvSpPr/>
            <p:nvPr/>
          </p:nvSpPr>
          <p:spPr>
            <a:xfrm rot="2379975">
              <a:off x="418311" y="1538489"/>
              <a:ext cx="1872303" cy="459594"/>
            </a:xfrm>
            <a:custGeom>
              <a:avLst/>
              <a:gdLst>
                <a:gd name="connsiteX0" fmla="*/ 0 w 1815153"/>
                <a:gd name="connsiteY0" fmla="*/ 0 h 382137"/>
                <a:gd name="connsiteX1" fmla="*/ 1815153 w 1815153"/>
                <a:gd name="connsiteY1" fmla="*/ 0 h 382137"/>
                <a:gd name="connsiteX2" fmla="*/ 1815153 w 1815153"/>
                <a:gd name="connsiteY2" fmla="*/ 382137 h 382137"/>
                <a:gd name="connsiteX3" fmla="*/ 0 w 1815153"/>
                <a:gd name="connsiteY3" fmla="*/ 382137 h 382137"/>
                <a:gd name="connsiteX4" fmla="*/ 0 w 1815153"/>
                <a:gd name="connsiteY4" fmla="*/ 0 h 382137"/>
                <a:gd name="connsiteX0" fmla="*/ 0 w 1815153"/>
                <a:gd name="connsiteY0" fmla="*/ 0 h 382137"/>
                <a:gd name="connsiteX1" fmla="*/ 1815153 w 1815153"/>
                <a:gd name="connsiteY1" fmla="*/ 0 h 382137"/>
                <a:gd name="connsiteX2" fmla="*/ 0 w 1815153"/>
                <a:gd name="connsiteY2" fmla="*/ 382137 h 382137"/>
                <a:gd name="connsiteX3" fmla="*/ 0 w 1815153"/>
                <a:gd name="connsiteY3" fmla="*/ 0 h 382137"/>
                <a:gd name="connsiteX0" fmla="*/ 0 w 1891353"/>
                <a:gd name="connsiteY0" fmla="*/ 0 h 382137"/>
                <a:gd name="connsiteX1" fmla="*/ 1891353 w 1891353"/>
                <a:gd name="connsiteY1" fmla="*/ 38100 h 382137"/>
                <a:gd name="connsiteX2" fmla="*/ 0 w 1891353"/>
                <a:gd name="connsiteY2" fmla="*/ 382137 h 382137"/>
                <a:gd name="connsiteX3" fmla="*/ 0 w 1891353"/>
                <a:gd name="connsiteY3" fmla="*/ 0 h 382137"/>
                <a:gd name="connsiteX0" fmla="*/ 0 w 1891353"/>
                <a:gd name="connsiteY0" fmla="*/ 0 h 401187"/>
                <a:gd name="connsiteX1" fmla="*/ 1891353 w 1891353"/>
                <a:gd name="connsiteY1" fmla="*/ 38100 h 401187"/>
                <a:gd name="connsiteX2" fmla="*/ 76200 w 1891353"/>
                <a:gd name="connsiteY2" fmla="*/ 401187 h 401187"/>
                <a:gd name="connsiteX3" fmla="*/ 0 w 1891353"/>
                <a:gd name="connsiteY3" fmla="*/ 0 h 401187"/>
                <a:gd name="connsiteX0" fmla="*/ 0 w 1891353"/>
                <a:gd name="connsiteY0" fmla="*/ 0 h 401187"/>
                <a:gd name="connsiteX1" fmla="*/ 1891353 w 1891353"/>
                <a:gd name="connsiteY1" fmla="*/ 38100 h 401187"/>
                <a:gd name="connsiteX2" fmla="*/ 76200 w 1891353"/>
                <a:gd name="connsiteY2" fmla="*/ 401187 h 401187"/>
                <a:gd name="connsiteX3" fmla="*/ 0 w 1891353"/>
                <a:gd name="connsiteY3" fmla="*/ 0 h 401187"/>
                <a:gd name="connsiteX0" fmla="*/ 0 w 1891353"/>
                <a:gd name="connsiteY0" fmla="*/ 0 h 401187"/>
                <a:gd name="connsiteX1" fmla="*/ 1891353 w 1891353"/>
                <a:gd name="connsiteY1" fmla="*/ 38100 h 401187"/>
                <a:gd name="connsiteX2" fmla="*/ 76200 w 1891353"/>
                <a:gd name="connsiteY2" fmla="*/ 401187 h 401187"/>
                <a:gd name="connsiteX3" fmla="*/ 0 w 1891353"/>
                <a:gd name="connsiteY3" fmla="*/ 0 h 401187"/>
                <a:gd name="connsiteX0" fmla="*/ 0 w 1891353"/>
                <a:gd name="connsiteY0" fmla="*/ 76786 h 477973"/>
                <a:gd name="connsiteX1" fmla="*/ 1891353 w 1891353"/>
                <a:gd name="connsiteY1" fmla="*/ 114886 h 477973"/>
                <a:gd name="connsiteX2" fmla="*/ 76200 w 1891353"/>
                <a:gd name="connsiteY2" fmla="*/ 477973 h 477973"/>
                <a:gd name="connsiteX3" fmla="*/ 0 w 1891353"/>
                <a:gd name="connsiteY3" fmla="*/ 76786 h 477973"/>
                <a:gd name="connsiteX0" fmla="*/ 0 w 1891353"/>
                <a:gd name="connsiteY0" fmla="*/ 115639 h 516826"/>
                <a:gd name="connsiteX1" fmla="*/ 1891353 w 1891353"/>
                <a:gd name="connsiteY1" fmla="*/ 153739 h 516826"/>
                <a:gd name="connsiteX2" fmla="*/ 76200 w 1891353"/>
                <a:gd name="connsiteY2" fmla="*/ 516826 h 516826"/>
                <a:gd name="connsiteX3" fmla="*/ 0 w 1891353"/>
                <a:gd name="connsiteY3" fmla="*/ 115639 h 516826"/>
                <a:gd name="connsiteX0" fmla="*/ 0 w 1891353"/>
                <a:gd name="connsiteY0" fmla="*/ 115639 h 516826"/>
                <a:gd name="connsiteX1" fmla="*/ 1891353 w 1891353"/>
                <a:gd name="connsiteY1" fmla="*/ 153739 h 516826"/>
                <a:gd name="connsiteX2" fmla="*/ 76200 w 1891353"/>
                <a:gd name="connsiteY2" fmla="*/ 516826 h 516826"/>
                <a:gd name="connsiteX3" fmla="*/ 0 w 1891353"/>
                <a:gd name="connsiteY3" fmla="*/ 115639 h 516826"/>
                <a:gd name="connsiteX0" fmla="*/ 0 w 1891353"/>
                <a:gd name="connsiteY0" fmla="*/ 115639 h 507301"/>
                <a:gd name="connsiteX1" fmla="*/ 1891353 w 1891353"/>
                <a:gd name="connsiteY1" fmla="*/ 153739 h 507301"/>
                <a:gd name="connsiteX2" fmla="*/ 133350 w 1891353"/>
                <a:gd name="connsiteY2" fmla="*/ 507301 h 507301"/>
                <a:gd name="connsiteX3" fmla="*/ 0 w 1891353"/>
                <a:gd name="connsiteY3" fmla="*/ 115639 h 507301"/>
                <a:gd name="connsiteX0" fmla="*/ 0 w 1891353"/>
                <a:gd name="connsiteY0" fmla="*/ 115639 h 507301"/>
                <a:gd name="connsiteX1" fmla="*/ 1891353 w 1891353"/>
                <a:gd name="connsiteY1" fmla="*/ 153739 h 507301"/>
                <a:gd name="connsiteX2" fmla="*/ 133350 w 1891353"/>
                <a:gd name="connsiteY2" fmla="*/ 507301 h 507301"/>
                <a:gd name="connsiteX3" fmla="*/ 0 w 1891353"/>
                <a:gd name="connsiteY3" fmla="*/ 115639 h 507301"/>
                <a:gd name="connsiteX0" fmla="*/ 0 w 1891353"/>
                <a:gd name="connsiteY0" fmla="*/ 115639 h 507301"/>
                <a:gd name="connsiteX1" fmla="*/ 1891353 w 1891353"/>
                <a:gd name="connsiteY1" fmla="*/ 153739 h 507301"/>
                <a:gd name="connsiteX2" fmla="*/ 133350 w 1891353"/>
                <a:gd name="connsiteY2" fmla="*/ 507301 h 507301"/>
                <a:gd name="connsiteX3" fmla="*/ 0 w 1891353"/>
                <a:gd name="connsiteY3" fmla="*/ 115639 h 507301"/>
                <a:gd name="connsiteX0" fmla="*/ 0 w 1872303"/>
                <a:gd name="connsiteY0" fmla="*/ 136925 h 480962"/>
                <a:gd name="connsiteX1" fmla="*/ 1872303 w 1872303"/>
                <a:gd name="connsiteY1" fmla="*/ 127400 h 480962"/>
                <a:gd name="connsiteX2" fmla="*/ 114300 w 1872303"/>
                <a:gd name="connsiteY2" fmla="*/ 480962 h 480962"/>
                <a:gd name="connsiteX3" fmla="*/ 0 w 1872303"/>
                <a:gd name="connsiteY3" fmla="*/ 136925 h 480962"/>
                <a:gd name="connsiteX0" fmla="*/ 0 w 1872303"/>
                <a:gd name="connsiteY0" fmla="*/ 136925 h 480962"/>
                <a:gd name="connsiteX1" fmla="*/ 1872303 w 1872303"/>
                <a:gd name="connsiteY1" fmla="*/ 127400 h 480962"/>
                <a:gd name="connsiteX2" fmla="*/ 114300 w 1872303"/>
                <a:gd name="connsiteY2" fmla="*/ 480962 h 480962"/>
                <a:gd name="connsiteX3" fmla="*/ 0 w 1872303"/>
                <a:gd name="connsiteY3" fmla="*/ 136925 h 480962"/>
                <a:gd name="connsiteX0" fmla="*/ 0 w 1872303"/>
                <a:gd name="connsiteY0" fmla="*/ 136925 h 480962"/>
                <a:gd name="connsiteX1" fmla="*/ 1872303 w 1872303"/>
                <a:gd name="connsiteY1" fmla="*/ 127400 h 480962"/>
                <a:gd name="connsiteX2" fmla="*/ 114300 w 1872303"/>
                <a:gd name="connsiteY2" fmla="*/ 480962 h 480962"/>
                <a:gd name="connsiteX3" fmla="*/ 0 w 1872303"/>
                <a:gd name="connsiteY3" fmla="*/ 136925 h 480962"/>
                <a:gd name="connsiteX0" fmla="*/ 0 w 1872303"/>
                <a:gd name="connsiteY0" fmla="*/ 136925 h 385712"/>
                <a:gd name="connsiteX1" fmla="*/ 1872303 w 1872303"/>
                <a:gd name="connsiteY1" fmla="*/ 127400 h 385712"/>
                <a:gd name="connsiteX2" fmla="*/ 95250 w 1872303"/>
                <a:gd name="connsiteY2" fmla="*/ 385712 h 385712"/>
                <a:gd name="connsiteX3" fmla="*/ 0 w 1872303"/>
                <a:gd name="connsiteY3" fmla="*/ 136925 h 385712"/>
                <a:gd name="connsiteX0" fmla="*/ 0 w 1872303"/>
                <a:gd name="connsiteY0" fmla="*/ 136925 h 385712"/>
                <a:gd name="connsiteX1" fmla="*/ 1872303 w 1872303"/>
                <a:gd name="connsiteY1" fmla="*/ 127400 h 385712"/>
                <a:gd name="connsiteX2" fmla="*/ 95250 w 1872303"/>
                <a:gd name="connsiteY2" fmla="*/ 385712 h 385712"/>
                <a:gd name="connsiteX3" fmla="*/ 0 w 1872303"/>
                <a:gd name="connsiteY3" fmla="*/ 136925 h 385712"/>
                <a:gd name="connsiteX0" fmla="*/ 0 w 1872303"/>
                <a:gd name="connsiteY0" fmla="*/ 136925 h 385712"/>
                <a:gd name="connsiteX1" fmla="*/ 1872303 w 1872303"/>
                <a:gd name="connsiteY1" fmla="*/ 127400 h 385712"/>
                <a:gd name="connsiteX2" fmla="*/ 95250 w 1872303"/>
                <a:gd name="connsiteY2" fmla="*/ 385712 h 385712"/>
                <a:gd name="connsiteX3" fmla="*/ 0 w 1872303"/>
                <a:gd name="connsiteY3" fmla="*/ 136925 h 385712"/>
                <a:gd name="connsiteX0" fmla="*/ 0 w 1872303"/>
                <a:gd name="connsiteY0" fmla="*/ 184083 h 432870"/>
                <a:gd name="connsiteX1" fmla="*/ 1872303 w 1872303"/>
                <a:gd name="connsiteY1" fmla="*/ 174558 h 432870"/>
                <a:gd name="connsiteX2" fmla="*/ 95250 w 1872303"/>
                <a:gd name="connsiteY2" fmla="*/ 432870 h 432870"/>
                <a:gd name="connsiteX3" fmla="*/ 0 w 1872303"/>
                <a:gd name="connsiteY3" fmla="*/ 184083 h 432870"/>
                <a:gd name="connsiteX0" fmla="*/ 0 w 1872303"/>
                <a:gd name="connsiteY0" fmla="*/ 210807 h 459594"/>
                <a:gd name="connsiteX1" fmla="*/ 1872303 w 1872303"/>
                <a:gd name="connsiteY1" fmla="*/ 201282 h 459594"/>
                <a:gd name="connsiteX2" fmla="*/ 95250 w 1872303"/>
                <a:gd name="connsiteY2" fmla="*/ 459594 h 459594"/>
                <a:gd name="connsiteX3" fmla="*/ 0 w 1872303"/>
                <a:gd name="connsiteY3" fmla="*/ 210807 h 459594"/>
                <a:gd name="connsiteX0" fmla="*/ 0 w 1872303"/>
                <a:gd name="connsiteY0" fmla="*/ 210807 h 459594"/>
                <a:gd name="connsiteX1" fmla="*/ 1872303 w 1872303"/>
                <a:gd name="connsiteY1" fmla="*/ 201282 h 459594"/>
                <a:gd name="connsiteX2" fmla="*/ 95250 w 1872303"/>
                <a:gd name="connsiteY2" fmla="*/ 459594 h 459594"/>
                <a:gd name="connsiteX3" fmla="*/ 0 w 1872303"/>
                <a:gd name="connsiteY3" fmla="*/ 210807 h 459594"/>
                <a:gd name="connsiteX0" fmla="*/ 0 w 1872303"/>
                <a:gd name="connsiteY0" fmla="*/ 210807 h 459594"/>
                <a:gd name="connsiteX1" fmla="*/ 1872303 w 1872303"/>
                <a:gd name="connsiteY1" fmla="*/ 201282 h 459594"/>
                <a:gd name="connsiteX2" fmla="*/ 95250 w 1872303"/>
                <a:gd name="connsiteY2" fmla="*/ 459594 h 459594"/>
                <a:gd name="connsiteX3" fmla="*/ 0 w 1872303"/>
                <a:gd name="connsiteY3" fmla="*/ 210807 h 459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72303" h="459594">
                  <a:moveTo>
                    <a:pt x="0" y="210807"/>
                  </a:moveTo>
                  <a:cubicBezTo>
                    <a:pt x="678070" y="-94722"/>
                    <a:pt x="1257139" y="-41786"/>
                    <a:pt x="1872303" y="201282"/>
                  </a:cubicBezTo>
                  <a:cubicBezTo>
                    <a:pt x="1192486" y="110682"/>
                    <a:pt x="581983" y="114849"/>
                    <a:pt x="95250" y="459594"/>
                  </a:cubicBezTo>
                  <a:cubicBezTo>
                    <a:pt x="193675" y="383015"/>
                    <a:pt x="139700" y="211186"/>
                    <a:pt x="0" y="210807"/>
                  </a:cubicBezTo>
                  <a:close/>
                </a:path>
              </a:pathLst>
            </a:custGeom>
            <a:grpFill/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4" name="Равнобедренный треугольник 41"/>
            <p:cNvSpPr/>
            <p:nvPr/>
          </p:nvSpPr>
          <p:spPr>
            <a:xfrm rot="8583762">
              <a:off x="1897419" y="2054444"/>
              <a:ext cx="329173" cy="505158"/>
            </a:xfrm>
            <a:custGeom>
              <a:avLst/>
              <a:gdLst>
                <a:gd name="connsiteX0" fmla="*/ 0 w 314325"/>
                <a:gd name="connsiteY0" fmla="*/ 361950 h 361950"/>
                <a:gd name="connsiteX1" fmla="*/ 157163 w 314325"/>
                <a:gd name="connsiteY1" fmla="*/ 0 h 361950"/>
                <a:gd name="connsiteX2" fmla="*/ 314325 w 314325"/>
                <a:gd name="connsiteY2" fmla="*/ 361950 h 361950"/>
                <a:gd name="connsiteX3" fmla="*/ 0 w 314325"/>
                <a:gd name="connsiteY3" fmla="*/ 361950 h 361950"/>
                <a:gd name="connsiteX0" fmla="*/ 0 w 314325"/>
                <a:gd name="connsiteY0" fmla="*/ 361950 h 361950"/>
                <a:gd name="connsiteX1" fmla="*/ 157163 w 314325"/>
                <a:gd name="connsiteY1" fmla="*/ 0 h 361950"/>
                <a:gd name="connsiteX2" fmla="*/ 314325 w 314325"/>
                <a:gd name="connsiteY2" fmla="*/ 361950 h 361950"/>
                <a:gd name="connsiteX3" fmla="*/ 0 w 314325"/>
                <a:gd name="connsiteY3" fmla="*/ 361950 h 361950"/>
                <a:gd name="connsiteX0" fmla="*/ 0 w 314325"/>
                <a:gd name="connsiteY0" fmla="*/ 361950 h 361950"/>
                <a:gd name="connsiteX1" fmla="*/ 157163 w 314325"/>
                <a:gd name="connsiteY1" fmla="*/ 0 h 361950"/>
                <a:gd name="connsiteX2" fmla="*/ 314325 w 314325"/>
                <a:gd name="connsiteY2" fmla="*/ 361950 h 361950"/>
                <a:gd name="connsiteX3" fmla="*/ 0 w 314325"/>
                <a:gd name="connsiteY3" fmla="*/ 361950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325" h="361950">
                  <a:moveTo>
                    <a:pt x="0" y="361950"/>
                  </a:moveTo>
                  <a:lnTo>
                    <a:pt x="157163" y="0"/>
                  </a:lnTo>
                  <a:lnTo>
                    <a:pt x="314325" y="361950"/>
                  </a:lnTo>
                  <a:cubicBezTo>
                    <a:pt x="146843" y="225022"/>
                    <a:pt x="112084" y="266504"/>
                    <a:pt x="0" y="361950"/>
                  </a:cubicBezTo>
                  <a:close/>
                </a:path>
              </a:pathLst>
            </a:custGeom>
            <a:grpFill/>
            <a:ln w="25400" cap="flat">
              <a:noFill/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grpSp>
        <p:nvGrpSpPr>
          <p:cNvPr id="45" name="Группа 44"/>
          <p:cNvGrpSpPr/>
          <p:nvPr/>
        </p:nvGrpSpPr>
        <p:grpSpPr>
          <a:xfrm rot="13912233">
            <a:off x="3647287" y="3500639"/>
            <a:ext cx="1872303" cy="1021113"/>
            <a:chOff x="418311" y="1538489"/>
            <a:chExt cx="1872303" cy="1021113"/>
          </a:xfrm>
          <a:solidFill>
            <a:schemeClr val="accent1">
              <a:lumMod val="75000"/>
            </a:schemeClr>
          </a:solidFill>
        </p:grpSpPr>
        <p:sp>
          <p:nvSpPr>
            <p:cNvPr id="46" name="Прямоугольник 36"/>
            <p:cNvSpPr/>
            <p:nvPr/>
          </p:nvSpPr>
          <p:spPr>
            <a:xfrm rot="2379975">
              <a:off x="418311" y="1538489"/>
              <a:ext cx="1872303" cy="459594"/>
            </a:xfrm>
            <a:custGeom>
              <a:avLst/>
              <a:gdLst>
                <a:gd name="connsiteX0" fmla="*/ 0 w 1815153"/>
                <a:gd name="connsiteY0" fmla="*/ 0 h 382137"/>
                <a:gd name="connsiteX1" fmla="*/ 1815153 w 1815153"/>
                <a:gd name="connsiteY1" fmla="*/ 0 h 382137"/>
                <a:gd name="connsiteX2" fmla="*/ 1815153 w 1815153"/>
                <a:gd name="connsiteY2" fmla="*/ 382137 h 382137"/>
                <a:gd name="connsiteX3" fmla="*/ 0 w 1815153"/>
                <a:gd name="connsiteY3" fmla="*/ 382137 h 382137"/>
                <a:gd name="connsiteX4" fmla="*/ 0 w 1815153"/>
                <a:gd name="connsiteY4" fmla="*/ 0 h 382137"/>
                <a:gd name="connsiteX0" fmla="*/ 0 w 1815153"/>
                <a:gd name="connsiteY0" fmla="*/ 0 h 382137"/>
                <a:gd name="connsiteX1" fmla="*/ 1815153 w 1815153"/>
                <a:gd name="connsiteY1" fmla="*/ 0 h 382137"/>
                <a:gd name="connsiteX2" fmla="*/ 0 w 1815153"/>
                <a:gd name="connsiteY2" fmla="*/ 382137 h 382137"/>
                <a:gd name="connsiteX3" fmla="*/ 0 w 1815153"/>
                <a:gd name="connsiteY3" fmla="*/ 0 h 382137"/>
                <a:gd name="connsiteX0" fmla="*/ 0 w 1891353"/>
                <a:gd name="connsiteY0" fmla="*/ 0 h 382137"/>
                <a:gd name="connsiteX1" fmla="*/ 1891353 w 1891353"/>
                <a:gd name="connsiteY1" fmla="*/ 38100 h 382137"/>
                <a:gd name="connsiteX2" fmla="*/ 0 w 1891353"/>
                <a:gd name="connsiteY2" fmla="*/ 382137 h 382137"/>
                <a:gd name="connsiteX3" fmla="*/ 0 w 1891353"/>
                <a:gd name="connsiteY3" fmla="*/ 0 h 382137"/>
                <a:gd name="connsiteX0" fmla="*/ 0 w 1891353"/>
                <a:gd name="connsiteY0" fmla="*/ 0 h 401187"/>
                <a:gd name="connsiteX1" fmla="*/ 1891353 w 1891353"/>
                <a:gd name="connsiteY1" fmla="*/ 38100 h 401187"/>
                <a:gd name="connsiteX2" fmla="*/ 76200 w 1891353"/>
                <a:gd name="connsiteY2" fmla="*/ 401187 h 401187"/>
                <a:gd name="connsiteX3" fmla="*/ 0 w 1891353"/>
                <a:gd name="connsiteY3" fmla="*/ 0 h 401187"/>
                <a:gd name="connsiteX0" fmla="*/ 0 w 1891353"/>
                <a:gd name="connsiteY0" fmla="*/ 0 h 401187"/>
                <a:gd name="connsiteX1" fmla="*/ 1891353 w 1891353"/>
                <a:gd name="connsiteY1" fmla="*/ 38100 h 401187"/>
                <a:gd name="connsiteX2" fmla="*/ 76200 w 1891353"/>
                <a:gd name="connsiteY2" fmla="*/ 401187 h 401187"/>
                <a:gd name="connsiteX3" fmla="*/ 0 w 1891353"/>
                <a:gd name="connsiteY3" fmla="*/ 0 h 401187"/>
                <a:gd name="connsiteX0" fmla="*/ 0 w 1891353"/>
                <a:gd name="connsiteY0" fmla="*/ 0 h 401187"/>
                <a:gd name="connsiteX1" fmla="*/ 1891353 w 1891353"/>
                <a:gd name="connsiteY1" fmla="*/ 38100 h 401187"/>
                <a:gd name="connsiteX2" fmla="*/ 76200 w 1891353"/>
                <a:gd name="connsiteY2" fmla="*/ 401187 h 401187"/>
                <a:gd name="connsiteX3" fmla="*/ 0 w 1891353"/>
                <a:gd name="connsiteY3" fmla="*/ 0 h 401187"/>
                <a:gd name="connsiteX0" fmla="*/ 0 w 1891353"/>
                <a:gd name="connsiteY0" fmla="*/ 76786 h 477973"/>
                <a:gd name="connsiteX1" fmla="*/ 1891353 w 1891353"/>
                <a:gd name="connsiteY1" fmla="*/ 114886 h 477973"/>
                <a:gd name="connsiteX2" fmla="*/ 76200 w 1891353"/>
                <a:gd name="connsiteY2" fmla="*/ 477973 h 477973"/>
                <a:gd name="connsiteX3" fmla="*/ 0 w 1891353"/>
                <a:gd name="connsiteY3" fmla="*/ 76786 h 477973"/>
                <a:gd name="connsiteX0" fmla="*/ 0 w 1891353"/>
                <a:gd name="connsiteY0" fmla="*/ 115639 h 516826"/>
                <a:gd name="connsiteX1" fmla="*/ 1891353 w 1891353"/>
                <a:gd name="connsiteY1" fmla="*/ 153739 h 516826"/>
                <a:gd name="connsiteX2" fmla="*/ 76200 w 1891353"/>
                <a:gd name="connsiteY2" fmla="*/ 516826 h 516826"/>
                <a:gd name="connsiteX3" fmla="*/ 0 w 1891353"/>
                <a:gd name="connsiteY3" fmla="*/ 115639 h 516826"/>
                <a:gd name="connsiteX0" fmla="*/ 0 w 1891353"/>
                <a:gd name="connsiteY0" fmla="*/ 115639 h 516826"/>
                <a:gd name="connsiteX1" fmla="*/ 1891353 w 1891353"/>
                <a:gd name="connsiteY1" fmla="*/ 153739 h 516826"/>
                <a:gd name="connsiteX2" fmla="*/ 76200 w 1891353"/>
                <a:gd name="connsiteY2" fmla="*/ 516826 h 516826"/>
                <a:gd name="connsiteX3" fmla="*/ 0 w 1891353"/>
                <a:gd name="connsiteY3" fmla="*/ 115639 h 516826"/>
                <a:gd name="connsiteX0" fmla="*/ 0 w 1891353"/>
                <a:gd name="connsiteY0" fmla="*/ 115639 h 507301"/>
                <a:gd name="connsiteX1" fmla="*/ 1891353 w 1891353"/>
                <a:gd name="connsiteY1" fmla="*/ 153739 h 507301"/>
                <a:gd name="connsiteX2" fmla="*/ 133350 w 1891353"/>
                <a:gd name="connsiteY2" fmla="*/ 507301 h 507301"/>
                <a:gd name="connsiteX3" fmla="*/ 0 w 1891353"/>
                <a:gd name="connsiteY3" fmla="*/ 115639 h 507301"/>
                <a:gd name="connsiteX0" fmla="*/ 0 w 1891353"/>
                <a:gd name="connsiteY0" fmla="*/ 115639 h 507301"/>
                <a:gd name="connsiteX1" fmla="*/ 1891353 w 1891353"/>
                <a:gd name="connsiteY1" fmla="*/ 153739 h 507301"/>
                <a:gd name="connsiteX2" fmla="*/ 133350 w 1891353"/>
                <a:gd name="connsiteY2" fmla="*/ 507301 h 507301"/>
                <a:gd name="connsiteX3" fmla="*/ 0 w 1891353"/>
                <a:gd name="connsiteY3" fmla="*/ 115639 h 507301"/>
                <a:gd name="connsiteX0" fmla="*/ 0 w 1891353"/>
                <a:gd name="connsiteY0" fmla="*/ 115639 h 507301"/>
                <a:gd name="connsiteX1" fmla="*/ 1891353 w 1891353"/>
                <a:gd name="connsiteY1" fmla="*/ 153739 h 507301"/>
                <a:gd name="connsiteX2" fmla="*/ 133350 w 1891353"/>
                <a:gd name="connsiteY2" fmla="*/ 507301 h 507301"/>
                <a:gd name="connsiteX3" fmla="*/ 0 w 1891353"/>
                <a:gd name="connsiteY3" fmla="*/ 115639 h 507301"/>
                <a:gd name="connsiteX0" fmla="*/ 0 w 1872303"/>
                <a:gd name="connsiteY0" fmla="*/ 136925 h 480962"/>
                <a:gd name="connsiteX1" fmla="*/ 1872303 w 1872303"/>
                <a:gd name="connsiteY1" fmla="*/ 127400 h 480962"/>
                <a:gd name="connsiteX2" fmla="*/ 114300 w 1872303"/>
                <a:gd name="connsiteY2" fmla="*/ 480962 h 480962"/>
                <a:gd name="connsiteX3" fmla="*/ 0 w 1872303"/>
                <a:gd name="connsiteY3" fmla="*/ 136925 h 480962"/>
                <a:gd name="connsiteX0" fmla="*/ 0 w 1872303"/>
                <a:gd name="connsiteY0" fmla="*/ 136925 h 480962"/>
                <a:gd name="connsiteX1" fmla="*/ 1872303 w 1872303"/>
                <a:gd name="connsiteY1" fmla="*/ 127400 h 480962"/>
                <a:gd name="connsiteX2" fmla="*/ 114300 w 1872303"/>
                <a:gd name="connsiteY2" fmla="*/ 480962 h 480962"/>
                <a:gd name="connsiteX3" fmla="*/ 0 w 1872303"/>
                <a:gd name="connsiteY3" fmla="*/ 136925 h 480962"/>
                <a:gd name="connsiteX0" fmla="*/ 0 w 1872303"/>
                <a:gd name="connsiteY0" fmla="*/ 136925 h 480962"/>
                <a:gd name="connsiteX1" fmla="*/ 1872303 w 1872303"/>
                <a:gd name="connsiteY1" fmla="*/ 127400 h 480962"/>
                <a:gd name="connsiteX2" fmla="*/ 114300 w 1872303"/>
                <a:gd name="connsiteY2" fmla="*/ 480962 h 480962"/>
                <a:gd name="connsiteX3" fmla="*/ 0 w 1872303"/>
                <a:gd name="connsiteY3" fmla="*/ 136925 h 480962"/>
                <a:gd name="connsiteX0" fmla="*/ 0 w 1872303"/>
                <a:gd name="connsiteY0" fmla="*/ 136925 h 385712"/>
                <a:gd name="connsiteX1" fmla="*/ 1872303 w 1872303"/>
                <a:gd name="connsiteY1" fmla="*/ 127400 h 385712"/>
                <a:gd name="connsiteX2" fmla="*/ 95250 w 1872303"/>
                <a:gd name="connsiteY2" fmla="*/ 385712 h 385712"/>
                <a:gd name="connsiteX3" fmla="*/ 0 w 1872303"/>
                <a:gd name="connsiteY3" fmla="*/ 136925 h 385712"/>
                <a:gd name="connsiteX0" fmla="*/ 0 w 1872303"/>
                <a:gd name="connsiteY0" fmla="*/ 136925 h 385712"/>
                <a:gd name="connsiteX1" fmla="*/ 1872303 w 1872303"/>
                <a:gd name="connsiteY1" fmla="*/ 127400 h 385712"/>
                <a:gd name="connsiteX2" fmla="*/ 95250 w 1872303"/>
                <a:gd name="connsiteY2" fmla="*/ 385712 h 385712"/>
                <a:gd name="connsiteX3" fmla="*/ 0 w 1872303"/>
                <a:gd name="connsiteY3" fmla="*/ 136925 h 385712"/>
                <a:gd name="connsiteX0" fmla="*/ 0 w 1872303"/>
                <a:gd name="connsiteY0" fmla="*/ 136925 h 385712"/>
                <a:gd name="connsiteX1" fmla="*/ 1872303 w 1872303"/>
                <a:gd name="connsiteY1" fmla="*/ 127400 h 385712"/>
                <a:gd name="connsiteX2" fmla="*/ 95250 w 1872303"/>
                <a:gd name="connsiteY2" fmla="*/ 385712 h 385712"/>
                <a:gd name="connsiteX3" fmla="*/ 0 w 1872303"/>
                <a:gd name="connsiteY3" fmla="*/ 136925 h 385712"/>
                <a:gd name="connsiteX0" fmla="*/ 0 w 1872303"/>
                <a:gd name="connsiteY0" fmla="*/ 184083 h 432870"/>
                <a:gd name="connsiteX1" fmla="*/ 1872303 w 1872303"/>
                <a:gd name="connsiteY1" fmla="*/ 174558 h 432870"/>
                <a:gd name="connsiteX2" fmla="*/ 95250 w 1872303"/>
                <a:gd name="connsiteY2" fmla="*/ 432870 h 432870"/>
                <a:gd name="connsiteX3" fmla="*/ 0 w 1872303"/>
                <a:gd name="connsiteY3" fmla="*/ 184083 h 432870"/>
                <a:gd name="connsiteX0" fmla="*/ 0 w 1872303"/>
                <a:gd name="connsiteY0" fmla="*/ 210807 h 459594"/>
                <a:gd name="connsiteX1" fmla="*/ 1872303 w 1872303"/>
                <a:gd name="connsiteY1" fmla="*/ 201282 h 459594"/>
                <a:gd name="connsiteX2" fmla="*/ 95250 w 1872303"/>
                <a:gd name="connsiteY2" fmla="*/ 459594 h 459594"/>
                <a:gd name="connsiteX3" fmla="*/ 0 w 1872303"/>
                <a:gd name="connsiteY3" fmla="*/ 210807 h 459594"/>
                <a:gd name="connsiteX0" fmla="*/ 0 w 1872303"/>
                <a:gd name="connsiteY0" fmla="*/ 210807 h 459594"/>
                <a:gd name="connsiteX1" fmla="*/ 1872303 w 1872303"/>
                <a:gd name="connsiteY1" fmla="*/ 201282 h 459594"/>
                <a:gd name="connsiteX2" fmla="*/ 95250 w 1872303"/>
                <a:gd name="connsiteY2" fmla="*/ 459594 h 459594"/>
                <a:gd name="connsiteX3" fmla="*/ 0 w 1872303"/>
                <a:gd name="connsiteY3" fmla="*/ 210807 h 459594"/>
                <a:gd name="connsiteX0" fmla="*/ 0 w 1872303"/>
                <a:gd name="connsiteY0" fmla="*/ 210807 h 459594"/>
                <a:gd name="connsiteX1" fmla="*/ 1872303 w 1872303"/>
                <a:gd name="connsiteY1" fmla="*/ 201282 h 459594"/>
                <a:gd name="connsiteX2" fmla="*/ 95250 w 1872303"/>
                <a:gd name="connsiteY2" fmla="*/ 459594 h 459594"/>
                <a:gd name="connsiteX3" fmla="*/ 0 w 1872303"/>
                <a:gd name="connsiteY3" fmla="*/ 210807 h 459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72303" h="459594">
                  <a:moveTo>
                    <a:pt x="0" y="210807"/>
                  </a:moveTo>
                  <a:cubicBezTo>
                    <a:pt x="678070" y="-94722"/>
                    <a:pt x="1257139" y="-41786"/>
                    <a:pt x="1872303" y="201282"/>
                  </a:cubicBezTo>
                  <a:cubicBezTo>
                    <a:pt x="1192486" y="110682"/>
                    <a:pt x="581983" y="114849"/>
                    <a:pt x="95250" y="459594"/>
                  </a:cubicBezTo>
                  <a:cubicBezTo>
                    <a:pt x="193675" y="383015"/>
                    <a:pt x="139700" y="211186"/>
                    <a:pt x="0" y="210807"/>
                  </a:cubicBezTo>
                  <a:close/>
                </a:path>
              </a:pathLst>
            </a:custGeom>
            <a:grpFill/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7" name="Равнобедренный треугольник 41"/>
            <p:cNvSpPr/>
            <p:nvPr/>
          </p:nvSpPr>
          <p:spPr>
            <a:xfrm rot="8583762">
              <a:off x="1897419" y="2054444"/>
              <a:ext cx="329173" cy="505158"/>
            </a:xfrm>
            <a:custGeom>
              <a:avLst/>
              <a:gdLst>
                <a:gd name="connsiteX0" fmla="*/ 0 w 314325"/>
                <a:gd name="connsiteY0" fmla="*/ 361950 h 361950"/>
                <a:gd name="connsiteX1" fmla="*/ 157163 w 314325"/>
                <a:gd name="connsiteY1" fmla="*/ 0 h 361950"/>
                <a:gd name="connsiteX2" fmla="*/ 314325 w 314325"/>
                <a:gd name="connsiteY2" fmla="*/ 361950 h 361950"/>
                <a:gd name="connsiteX3" fmla="*/ 0 w 314325"/>
                <a:gd name="connsiteY3" fmla="*/ 361950 h 361950"/>
                <a:gd name="connsiteX0" fmla="*/ 0 w 314325"/>
                <a:gd name="connsiteY0" fmla="*/ 361950 h 361950"/>
                <a:gd name="connsiteX1" fmla="*/ 157163 w 314325"/>
                <a:gd name="connsiteY1" fmla="*/ 0 h 361950"/>
                <a:gd name="connsiteX2" fmla="*/ 314325 w 314325"/>
                <a:gd name="connsiteY2" fmla="*/ 361950 h 361950"/>
                <a:gd name="connsiteX3" fmla="*/ 0 w 314325"/>
                <a:gd name="connsiteY3" fmla="*/ 361950 h 361950"/>
                <a:gd name="connsiteX0" fmla="*/ 0 w 314325"/>
                <a:gd name="connsiteY0" fmla="*/ 361950 h 361950"/>
                <a:gd name="connsiteX1" fmla="*/ 157163 w 314325"/>
                <a:gd name="connsiteY1" fmla="*/ 0 h 361950"/>
                <a:gd name="connsiteX2" fmla="*/ 314325 w 314325"/>
                <a:gd name="connsiteY2" fmla="*/ 361950 h 361950"/>
                <a:gd name="connsiteX3" fmla="*/ 0 w 314325"/>
                <a:gd name="connsiteY3" fmla="*/ 361950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325" h="361950">
                  <a:moveTo>
                    <a:pt x="0" y="361950"/>
                  </a:moveTo>
                  <a:lnTo>
                    <a:pt x="157163" y="0"/>
                  </a:lnTo>
                  <a:lnTo>
                    <a:pt x="314325" y="361950"/>
                  </a:lnTo>
                  <a:cubicBezTo>
                    <a:pt x="146843" y="225022"/>
                    <a:pt x="112084" y="266504"/>
                    <a:pt x="0" y="361950"/>
                  </a:cubicBezTo>
                  <a:close/>
                </a:path>
              </a:pathLst>
            </a:custGeom>
            <a:grpFill/>
            <a:ln w="25400" cap="flat">
              <a:noFill/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grpSp>
        <p:nvGrpSpPr>
          <p:cNvPr id="48" name="Группа 47"/>
          <p:cNvGrpSpPr/>
          <p:nvPr/>
        </p:nvGrpSpPr>
        <p:grpSpPr>
          <a:xfrm rot="13950623">
            <a:off x="3165533" y="3388936"/>
            <a:ext cx="2150775" cy="1102113"/>
            <a:chOff x="401936" y="1616393"/>
            <a:chExt cx="1872303" cy="957705"/>
          </a:xfrm>
          <a:solidFill>
            <a:srgbClr val="C00000"/>
          </a:solidFill>
        </p:grpSpPr>
        <p:sp>
          <p:nvSpPr>
            <p:cNvPr id="49" name="Прямоугольник 36"/>
            <p:cNvSpPr/>
            <p:nvPr/>
          </p:nvSpPr>
          <p:spPr>
            <a:xfrm rot="2467884">
              <a:off x="401936" y="1616393"/>
              <a:ext cx="1872303" cy="320937"/>
            </a:xfrm>
            <a:custGeom>
              <a:avLst/>
              <a:gdLst>
                <a:gd name="connsiteX0" fmla="*/ 0 w 1815153"/>
                <a:gd name="connsiteY0" fmla="*/ 0 h 382137"/>
                <a:gd name="connsiteX1" fmla="*/ 1815153 w 1815153"/>
                <a:gd name="connsiteY1" fmla="*/ 0 h 382137"/>
                <a:gd name="connsiteX2" fmla="*/ 1815153 w 1815153"/>
                <a:gd name="connsiteY2" fmla="*/ 382137 h 382137"/>
                <a:gd name="connsiteX3" fmla="*/ 0 w 1815153"/>
                <a:gd name="connsiteY3" fmla="*/ 382137 h 382137"/>
                <a:gd name="connsiteX4" fmla="*/ 0 w 1815153"/>
                <a:gd name="connsiteY4" fmla="*/ 0 h 382137"/>
                <a:gd name="connsiteX0" fmla="*/ 0 w 1815153"/>
                <a:gd name="connsiteY0" fmla="*/ 0 h 382137"/>
                <a:gd name="connsiteX1" fmla="*/ 1815153 w 1815153"/>
                <a:gd name="connsiteY1" fmla="*/ 0 h 382137"/>
                <a:gd name="connsiteX2" fmla="*/ 0 w 1815153"/>
                <a:gd name="connsiteY2" fmla="*/ 382137 h 382137"/>
                <a:gd name="connsiteX3" fmla="*/ 0 w 1815153"/>
                <a:gd name="connsiteY3" fmla="*/ 0 h 382137"/>
                <a:gd name="connsiteX0" fmla="*/ 0 w 1891353"/>
                <a:gd name="connsiteY0" fmla="*/ 0 h 382137"/>
                <a:gd name="connsiteX1" fmla="*/ 1891353 w 1891353"/>
                <a:gd name="connsiteY1" fmla="*/ 38100 h 382137"/>
                <a:gd name="connsiteX2" fmla="*/ 0 w 1891353"/>
                <a:gd name="connsiteY2" fmla="*/ 382137 h 382137"/>
                <a:gd name="connsiteX3" fmla="*/ 0 w 1891353"/>
                <a:gd name="connsiteY3" fmla="*/ 0 h 382137"/>
                <a:gd name="connsiteX0" fmla="*/ 0 w 1891353"/>
                <a:gd name="connsiteY0" fmla="*/ 0 h 401187"/>
                <a:gd name="connsiteX1" fmla="*/ 1891353 w 1891353"/>
                <a:gd name="connsiteY1" fmla="*/ 38100 h 401187"/>
                <a:gd name="connsiteX2" fmla="*/ 76200 w 1891353"/>
                <a:gd name="connsiteY2" fmla="*/ 401187 h 401187"/>
                <a:gd name="connsiteX3" fmla="*/ 0 w 1891353"/>
                <a:gd name="connsiteY3" fmla="*/ 0 h 401187"/>
                <a:gd name="connsiteX0" fmla="*/ 0 w 1891353"/>
                <a:gd name="connsiteY0" fmla="*/ 0 h 401187"/>
                <a:gd name="connsiteX1" fmla="*/ 1891353 w 1891353"/>
                <a:gd name="connsiteY1" fmla="*/ 38100 h 401187"/>
                <a:gd name="connsiteX2" fmla="*/ 76200 w 1891353"/>
                <a:gd name="connsiteY2" fmla="*/ 401187 h 401187"/>
                <a:gd name="connsiteX3" fmla="*/ 0 w 1891353"/>
                <a:gd name="connsiteY3" fmla="*/ 0 h 401187"/>
                <a:gd name="connsiteX0" fmla="*/ 0 w 1891353"/>
                <a:gd name="connsiteY0" fmla="*/ 0 h 401187"/>
                <a:gd name="connsiteX1" fmla="*/ 1891353 w 1891353"/>
                <a:gd name="connsiteY1" fmla="*/ 38100 h 401187"/>
                <a:gd name="connsiteX2" fmla="*/ 76200 w 1891353"/>
                <a:gd name="connsiteY2" fmla="*/ 401187 h 401187"/>
                <a:gd name="connsiteX3" fmla="*/ 0 w 1891353"/>
                <a:gd name="connsiteY3" fmla="*/ 0 h 401187"/>
                <a:gd name="connsiteX0" fmla="*/ 0 w 1891353"/>
                <a:gd name="connsiteY0" fmla="*/ 76786 h 477973"/>
                <a:gd name="connsiteX1" fmla="*/ 1891353 w 1891353"/>
                <a:gd name="connsiteY1" fmla="*/ 114886 h 477973"/>
                <a:gd name="connsiteX2" fmla="*/ 76200 w 1891353"/>
                <a:gd name="connsiteY2" fmla="*/ 477973 h 477973"/>
                <a:gd name="connsiteX3" fmla="*/ 0 w 1891353"/>
                <a:gd name="connsiteY3" fmla="*/ 76786 h 477973"/>
                <a:gd name="connsiteX0" fmla="*/ 0 w 1891353"/>
                <a:gd name="connsiteY0" fmla="*/ 115639 h 516826"/>
                <a:gd name="connsiteX1" fmla="*/ 1891353 w 1891353"/>
                <a:gd name="connsiteY1" fmla="*/ 153739 h 516826"/>
                <a:gd name="connsiteX2" fmla="*/ 76200 w 1891353"/>
                <a:gd name="connsiteY2" fmla="*/ 516826 h 516826"/>
                <a:gd name="connsiteX3" fmla="*/ 0 w 1891353"/>
                <a:gd name="connsiteY3" fmla="*/ 115639 h 516826"/>
                <a:gd name="connsiteX0" fmla="*/ 0 w 1891353"/>
                <a:gd name="connsiteY0" fmla="*/ 115639 h 516826"/>
                <a:gd name="connsiteX1" fmla="*/ 1891353 w 1891353"/>
                <a:gd name="connsiteY1" fmla="*/ 153739 h 516826"/>
                <a:gd name="connsiteX2" fmla="*/ 76200 w 1891353"/>
                <a:gd name="connsiteY2" fmla="*/ 516826 h 516826"/>
                <a:gd name="connsiteX3" fmla="*/ 0 w 1891353"/>
                <a:gd name="connsiteY3" fmla="*/ 115639 h 516826"/>
                <a:gd name="connsiteX0" fmla="*/ 0 w 1891353"/>
                <a:gd name="connsiteY0" fmla="*/ 115639 h 507301"/>
                <a:gd name="connsiteX1" fmla="*/ 1891353 w 1891353"/>
                <a:gd name="connsiteY1" fmla="*/ 153739 h 507301"/>
                <a:gd name="connsiteX2" fmla="*/ 133350 w 1891353"/>
                <a:gd name="connsiteY2" fmla="*/ 507301 h 507301"/>
                <a:gd name="connsiteX3" fmla="*/ 0 w 1891353"/>
                <a:gd name="connsiteY3" fmla="*/ 115639 h 507301"/>
                <a:gd name="connsiteX0" fmla="*/ 0 w 1891353"/>
                <a:gd name="connsiteY0" fmla="*/ 115639 h 507301"/>
                <a:gd name="connsiteX1" fmla="*/ 1891353 w 1891353"/>
                <a:gd name="connsiteY1" fmla="*/ 153739 h 507301"/>
                <a:gd name="connsiteX2" fmla="*/ 133350 w 1891353"/>
                <a:gd name="connsiteY2" fmla="*/ 507301 h 507301"/>
                <a:gd name="connsiteX3" fmla="*/ 0 w 1891353"/>
                <a:gd name="connsiteY3" fmla="*/ 115639 h 507301"/>
                <a:gd name="connsiteX0" fmla="*/ 0 w 1891353"/>
                <a:gd name="connsiteY0" fmla="*/ 115639 h 507301"/>
                <a:gd name="connsiteX1" fmla="*/ 1891353 w 1891353"/>
                <a:gd name="connsiteY1" fmla="*/ 153739 h 507301"/>
                <a:gd name="connsiteX2" fmla="*/ 133350 w 1891353"/>
                <a:gd name="connsiteY2" fmla="*/ 507301 h 507301"/>
                <a:gd name="connsiteX3" fmla="*/ 0 w 1891353"/>
                <a:gd name="connsiteY3" fmla="*/ 115639 h 507301"/>
                <a:gd name="connsiteX0" fmla="*/ 0 w 1872303"/>
                <a:gd name="connsiteY0" fmla="*/ 136925 h 480962"/>
                <a:gd name="connsiteX1" fmla="*/ 1872303 w 1872303"/>
                <a:gd name="connsiteY1" fmla="*/ 127400 h 480962"/>
                <a:gd name="connsiteX2" fmla="*/ 114300 w 1872303"/>
                <a:gd name="connsiteY2" fmla="*/ 480962 h 480962"/>
                <a:gd name="connsiteX3" fmla="*/ 0 w 1872303"/>
                <a:gd name="connsiteY3" fmla="*/ 136925 h 480962"/>
                <a:gd name="connsiteX0" fmla="*/ 0 w 1872303"/>
                <a:gd name="connsiteY0" fmla="*/ 136925 h 480962"/>
                <a:gd name="connsiteX1" fmla="*/ 1872303 w 1872303"/>
                <a:gd name="connsiteY1" fmla="*/ 127400 h 480962"/>
                <a:gd name="connsiteX2" fmla="*/ 114300 w 1872303"/>
                <a:gd name="connsiteY2" fmla="*/ 480962 h 480962"/>
                <a:gd name="connsiteX3" fmla="*/ 0 w 1872303"/>
                <a:gd name="connsiteY3" fmla="*/ 136925 h 480962"/>
                <a:gd name="connsiteX0" fmla="*/ 0 w 1872303"/>
                <a:gd name="connsiteY0" fmla="*/ 136925 h 480962"/>
                <a:gd name="connsiteX1" fmla="*/ 1872303 w 1872303"/>
                <a:gd name="connsiteY1" fmla="*/ 127400 h 480962"/>
                <a:gd name="connsiteX2" fmla="*/ 114300 w 1872303"/>
                <a:gd name="connsiteY2" fmla="*/ 480962 h 480962"/>
                <a:gd name="connsiteX3" fmla="*/ 0 w 1872303"/>
                <a:gd name="connsiteY3" fmla="*/ 136925 h 480962"/>
                <a:gd name="connsiteX0" fmla="*/ 0 w 1872303"/>
                <a:gd name="connsiteY0" fmla="*/ 136925 h 385712"/>
                <a:gd name="connsiteX1" fmla="*/ 1872303 w 1872303"/>
                <a:gd name="connsiteY1" fmla="*/ 127400 h 385712"/>
                <a:gd name="connsiteX2" fmla="*/ 95250 w 1872303"/>
                <a:gd name="connsiteY2" fmla="*/ 385712 h 385712"/>
                <a:gd name="connsiteX3" fmla="*/ 0 w 1872303"/>
                <a:gd name="connsiteY3" fmla="*/ 136925 h 385712"/>
                <a:gd name="connsiteX0" fmla="*/ 0 w 1872303"/>
                <a:gd name="connsiteY0" fmla="*/ 136925 h 385712"/>
                <a:gd name="connsiteX1" fmla="*/ 1872303 w 1872303"/>
                <a:gd name="connsiteY1" fmla="*/ 127400 h 385712"/>
                <a:gd name="connsiteX2" fmla="*/ 95250 w 1872303"/>
                <a:gd name="connsiteY2" fmla="*/ 385712 h 385712"/>
                <a:gd name="connsiteX3" fmla="*/ 0 w 1872303"/>
                <a:gd name="connsiteY3" fmla="*/ 136925 h 385712"/>
                <a:gd name="connsiteX0" fmla="*/ 0 w 1872303"/>
                <a:gd name="connsiteY0" fmla="*/ 136925 h 385712"/>
                <a:gd name="connsiteX1" fmla="*/ 1872303 w 1872303"/>
                <a:gd name="connsiteY1" fmla="*/ 127400 h 385712"/>
                <a:gd name="connsiteX2" fmla="*/ 95250 w 1872303"/>
                <a:gd name="connsiteY2" fmla="*/ 385712 h 385712"/>
                <a:gd name="connsiteX3" fmla="*/ 0 w 1872303"/>
                <a:gd name="connsiteY3" fmla="*/ 136925 h 385712"/>
                <a:gd name="connsiteX0" fmla="*/ 0 w 1872303"/>
                <a:gd name="connsiteY0" fmla="*/ 184083 h 432870"/>
                <a:gd name="connsiteX1" fmla="*/ 1872303 w 1872303"/>
                <a:gd name="connsiteY1" fmla="*/ 174558 h 432870"/>
                <a:gd name="connsiteX2" fmla="*/ 95250 w 1872303"/>
                <a:gd name="connsiteY2" fmla="*/ 432870 h 432870"/>
                <a:gd name="connsiteX3" fmla="*/ 0 w 1872303"/>
                <a:gd name="connsiteY3" fmla="*/ 184083 h 432870"/>
                <a:gd name="connsiteX0" fmla="*/ 0 w 1872303"/>
                <a:gd name="connsiteY0" fmla="*/ 210807 h 459594"/>
                <a:gd name="connsiteX1" fmla="*/ 1872303 w 1872303"/>
                <a:gd name="connsiteY1" fmla="*/ 201282 h 459594"/>
                <a:gd name="connsiteX2" fmla="*/ 95250 w 1872303"/>
                <a:gd name="connsiteY2" fmla="*/ 459594 h 459594"/>
                <a:gd name="connsiteX3" fmla="*/ 0 w 1872303"/>
                <a:gd name="connsiteY3" fmla="*/ 210807 h 459594"/>
                <a:gd name="connsiteX0" fmla="*/ 0 w 1872303"/>
                <a:gd name="connsiteY0" fmla="*/ 210807 h 459594"/>
                <a:gd name="connsiteX1" fmla="*/ 1872303 w 1872303"/>
                <a:gd name="connsiteY1" fmla="*/ 201282 h 459594"/>
                <a:gd name="connsiteX2" fmla="*/ 95250 w 1872303"/>
                <a:gd name="connsiteY2" fmla="*/ 459594 h 459594"/>
                <a:gd name="connsiteX3" fmla="*/ 0 w 1872303"/>
                <a:gd name="connsiteY3" fmla="*/ 210807 h 459594"/>
                <a:gd name="connsiteX0" fmla="*/ 0 w 1872303"/>
                <a:gd name="connsiteY0" fmla="*/ 210807 h 459594"/>
                <a:gd name="connsiteX1" fmla="*/ 1872303 w 1872303"/>
                <a:gd name="connsiteY1" fmla="*/ 201282 h 459594"/>
                <a:gd name="connsiteX2" fmla="*/ 95250 w 1872303"/>
                <a:gd name="connsiteY2" fmla="*/ 459594 h 459594"/>
                <a:gd name="connsiteX3" fmla="*/ 0 w 1872303"/>
                <a:gd name="connsiteY3" fmla="*/ 210807 h 459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72303" h="459594">
                  <a:moveTo>
                    <a:pt x="0" y="210807"/>
                  </a:moveTo>
                  <a:cubicBezTo>
                    <a:pt x="678070" y="-94722"/>
                    <a:pt x="1257139" y="-41786"/>
                    <a:pt x="1872303" y="201282"/>
                  </a:cubicBezTo>
                  <a:cubicBezTo>
                    <a:pt x="1192486" y="110682"/>
                    <a:pt x="581983" y="114849"/>
                    <a:pt x="95250" y="459594"/>
                  </a:cubicBezTo>
                  <a:cubicBezTo>
                    <a:pt x="193675" y="383015"/>
                    <a:pt x="139700" y="211186"/>
                    <a:pt x="0" y="210807"/>
                  </a:cubicBezTo>
                  <a:close/>
                </a:path>
              </a:pathLst>
            </a:custGeom>
            <a:grpFill/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0" name="Равнобедренный треугольник 41"/>
            <p:cNvSpPr/>
            <p:nvPr/>
          </p:nvSpPr>
          <p:spPr>
            <a:xfrm rot="8583762">
              <a:off x="1849419" y="2068940"/>
              <a:ext cx="329173" cy="505158"/>
            </a:xfrm>
            <a:custGeom>
              <a:avLst/>
              <a:gdLst>
                <a:gd name="connsiteX0" fmla="*/ 0 w 314325"/>
                <a:gd name="connsiteY0" fmla="*/ 361950 h 361950"/>
                <a:gd name="connsiteX1" fmla="*/ 157163 w 314325"/>
                <a:gd name="connsiteY1" fmla="*/ 0 h 361950"/>
                <a:gd name="connsiteX2" fmla="*/ 314325 w 314325"/>
                <a:gd name="connsiteY2" fmla="*/ 361950 h 361950"/>
                <a:gd name="connsiteX3" fmla="*/ 0 w 314325"/>
                <a:gd name="connsiteY3" fmla="*/ 361950 h 361950"/>
                <a:gd name="connsiteX0" fmla="*/ 0 w 314325"/>
                <a:gd name="connsiteY0" fmla="*/ 361950 h 361950"/>
                <a:gd name="connsiteX1" fmla="*/ 157163 w 314325"/>
                <a:gd name="connsiteY1" fmla="*/ 0 h 361950"/>
                <a:gd name="connsiteX2" fmla="*/ 314325 w 314325"/>
                <a:gd name="connsiteY2" fmla="*/ 361950 h 361950"/>
                <a:gd name="connsiteX3" fmla="*/ 0 w 314325"/>
                <a:gd name="connsiteY3" fmla="*/ 361950 h 361950"/>
                <a:gd name="connsiteX0" fmla="*/ 0 w 314325"/>
                <a:gd name="connsiteY0" fmla="*/ 361950 h 361950"/>
                <a:gd name="connsiteX1" fmla="*/ 157163 w 314325"/>
                <a:gd name="connsiteY1" fmla="*/ 0 h 361950"/>
                <a:gd name="connsiteX2" fmla="*/ 314325 w 314325"/>
                <a:gd name="connsiteY2" fmla="*/ 361950 h 361950"/>
                <a:gd name="connsiteX3" fmla="*/ 0 w 314325"/>
                <a:gd name="connsiteY3" fmla="*/ 361950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325" h="361950">
                  <a:moveTo>
                    <a:pt x="0" y="361950"/>
                  </a:moveTo>
                  <a:lnTo>
                    <a:pt x="157163" y="0"/>
                  </a:lnTo>
                  <a:lnTo>
                    <a:pt x="314325" y="361950"/>
                  </a:lnTo>
                  <a:cubicBezTo>
                    <a:pt x="146843" y="225022"/>
                    <a:pt x="112084" y="266504"/>
                    <a:pt x="0" y="361950"/>
                  </a:cubicBezTo>
                  <a:close/>
                </a:path>
              </a:pathLst>
            </a:custGeom>
            <a:grpFill/>
            <a:ln w="25400" cap="flat">
              <a:noFill/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 rot="16377633">
            <a:off x="3009425" y="4020233"/>
            <a:ext cx="13163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dirty="0"/>
              <a:t>приоритет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080940" y="2165527"/>
            <a:ext cx="1626364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  <a:t>«Электронный регистратор»</a:t>
            </a:r>
            <a:endParaRPr kumimoji="0" lang="ru-RU" sz="1400" b="1" i="0" u="none" strike="noStrike" cap="none" spc="0" normalizeH="0" baseline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FillTx/>
              <a:sym typeface="Cambria"/>
            </a:endParaRPr>
          </a:p>
        </p:txBody>
      </p:sp>
      <p:sp>
        <p:nvSpPr>
          <p:cNvPr id="52" name="Стрелка вправо 51"/>
          <p:cNvSpPr/>
          <p:nvPr/>
        </p:nvSpPr>
        <p:spPr>
          <a:xfrm rot="19583844">
            <a:off x="2354065" y="3201670"/>
            <a:ext cx="1426167" cy="550243"/>
          </a:xfrm>
          <a:prstGeom prst="rightArrow">
            <a:avLst/>
          </a:prstGeom>
          <a:solidFill>
            <a:srgbClr val="C00000"/>
          </a:solidFill>
          <a:ln w="25400" cap="flat">
            <a:solidFill>
              <a:srgbClr val="C00000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100" dirty="0">
                <a:solidFill>
                  <a:schemeClr val="bg1"/>
                </a:solidFill>
              </a:rPr>
              <a:t> </a:t>
            </a:r>
            <a:r>
              <a:rPr lang="ru-RU" sz="1200" dirty="0" smtClean="0">
                <a:solidFill>
                  <a:schemeClr val="bg1"/>
                </a:solidFill>
              </a:rPr>
              <a:t>приоритет</a:t>
            </a:r>
            <a:endParaRPr kumimoji="0" lang="ru-RU" sz="1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Cambria"/>
            </a:endParaRPr>
          </a:p>
        </p:txBody>
      </p:sp>
      <p:grpSp>
        <p:nvGrpSpPr>
          <p:cNvPr id="53" name="Группа 52"/>
          <p:cNvGrpSpPr/>
          <p:nvPr/>
        </p:nvGrpSpPr>
        <p:grpSpPr>
          <a:xfrm>
            <a:off x="1364245" y="4212981"/>
            <a:ext cx="689612" cy="1140701"/>
            <a:chOff x="6147482" y="4581382"/>
            <a:chExt cx="689612" cy="971853"/>
          </a:xfrm>
        </p:grpSpPr>
        <p:pic>
          <p:nvPicPr>
            <p:cNvPr id="54" name="Picture 18" descr="http://teologiafacil.com/cursopastor/Homem-Com-Simbolo-01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23" r="29948"/>
            <a:stretch/>
          </p:blipFill>
          <p:spPr bwMode="auto">
            <a:xfrm>
              <a:off x="6266329" y="4581382"/>
              <a:ext cx="451919" cy="9718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" name="Прямоугольник 54"/>
            <p:cNvSpPr/>
            <p:nvPr/>
          </p:nvSpPr>
          <p:spPr>
            <a:xfrm rot="286473">
              <a:off x="6218171" y="5016068"/>
              <a:ext cx="568254" cy="25487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6" name="Прямоугольник 55"/>
            <p:cNvSpPr/>
            <p:nvPr/>
          </p:nvSpPr>
          <p:spPr>
            <a:xfrm rot="369315">
              <a:off x="6147482" y="5011491"/>
              <a:ext cx="68961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ru-RU" sz="600" dirty="0" smtClean="0">
                  <a:latin typeface="Cambria"/>
                  <a:cs typeface="Arial"/>
                </a:rPr>
                <a:t>Амбулаторная</a:t>
              </a:r>
            </a:p>
            <a:p>
              <a:pPr lvl="0" algn="ctr"/>
              <a:r>
                <a:rPr lang="ru-RU" sz="600" dirty="0" smtClean="0">
                  <a:latin typeface="Cambria"/>
                  <a:cs typeface="Arial"/>
                </a:rPr>
                <a:t> карта</a:t>
              </a:r>
              <a:endParaRPr lang="ru-RU" sz="600" dirty="0">
                <a:latin typeface="Cambria"/>
                <a:cs typeface="Arial"/>
              </a:endParaRPr>
            </a:p>
          </p:txBody>
        </p:sp>
      </p:grpSp>
      <p:sp>
        <p:nvSpPr>
          <p:cNvPr id="57" name="Прямоугольник с закругленными углами"/>
          <p:cNvSpPr/>
          <p:nvPr/>
        </p:nvSpPr>
        <p:spPr>
          <a:xfrm>
            <a:off x="3067148" y="3717"/>
            <a:ext cx="6076852" cy="337624"/>
          </a:xfrm>
          <a:prstGeom prst="roundRect">
            <a:avLst>
              <a:gd name="adj" fmla="val 16667"/>
            </a:avLst>
          </a:prstGeom>
          <a:solidFill>
            <a:schemeClr val="accent5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lvl="0" algn="ctr">
              <a:defRPr sz="2000" b="1">
                <a:solidFill>
                  <a:srgbClr val="FFFFFF"/>
                </a:solidFill>
              </a:defRPr>
            </a:pPr>
            <a:r>
              <a:rPr lang="en-US" sz="2000" b="1" dirty="0">
                <a:solidFill>
                  <a:srgbClr val="FFFFFF"/>
                </a:solidFill>
              </a:rPr>
              <a:t>II. </a:t>
            </a:r>
            <a:r>
              <a:rPr lang="ru-RU" sz="2000" b="1" dirty="0">
                <a:solidFill>
                  <a:srgbClr val="FFFFFF"/>
                </a:solidFill>
              </a:rPr>
              <a:t>Электронное направление пациента</a:t>
            </a:r>
          </a:p>
        </p:txBody>
      </p:sp>
    </p:spTree>
    <p:extLst>
      <p:ext uri="{BB962C8B-B14F-4D97-AF65-F5344CB8AC3E}">
        <p14:creationId xmlns:p14="http://schemas.microsoft.com/office/powerpoint/2010/main" val="7021605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2" name="Picture 7" descr="Picture 7"/>
          <p:cNvPicPr>
            <a:picLocks noChangeAspect="1"/>
          </p:cNvPicPr>
          <p:nvPr/>
        </p:nvPicPr>
        <p:blipFill>
          <a:blip r:embed="rId2" cstate="print">
            <a:extLst/>
          </a:blip>
          <a:srcRect l="6488"/>
          <a:stretch>
            <a:fillRect/>
          </a:stretch>
        </p:blipFill>
        <p:spPr>
          <a:xfrm>
            <a:off x="6206413" y="1155947"/>
            <a:ext cx="2704674" cy="2260095"/>
          </a:xfrm>
          <a:prstGeom prst="rect">
            <a:avLst/>
          </a:prstGeom>
          <a:ln w="12700">
            <a:miter lim="400000"/>
          </a:ln>
          <a:effectLst>
            <a:outerShdw blurRad="76200" dist="63500" dir="2700000" rotWithShape="0">
              <a:srgbClr val="000000">
                <a:alpha val="40000"/>
              </a:srgbClr>
            </a:outerShdw>
          </a:effectLst>
        </p:spPr>
      </p:pic>
      <p:sp>
        <p:nvSpPr>
          <p:cNvPr id="914" name="Прямоугольник 7"/>
          <p:cNvSpPr/>
          <p:nvPr/>
        </p:nvSpPr>
        <p:spPr>
          <a:xfrm>
            <a:off x="1423358" y="688103"/>
            <a:ext cx="7030530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2000" b="1">
                <a:solidFill>
                  <a:srgbClr val="46566D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dirty="0" err="1">
                <a:latin typeface="Cambria" panose="02040503050406030204" pitchFamily="18" charset="0"/>
              </a:rPr>
              <a:t>Примеры</a:t>
            </a:r>
            <a:r>
              <a:rPr dirty="0">
                <a:latin typeface="Cambria" panose="02040503050406030204" pitchFamily="18" charset="0"/>
              </a:rPr>
              <a:t> </a:t>
            </a:r>
            <a:r>
              <a:rPr lang="ru-RU" dirty="0" smtClean="0">
                <a:latin typeface="Cambria" panose="02040503050406030204" pitchFamily="18" charset="0"/>
              </a:rPr>
              <a:t>систем </a:t>
            </a:r>
            <a:r>
              <a:rPr lang="ru-RU" dirty="0" smtClean="0">
                <a:solidFill>
                  <a:srgbClr val="C00000"/>
                </a:solidFill>
                <a:latin typeface="Cambria" panose="02040503050406030204" pitchFamily="18" charset="0"/>
              </a:rPr>
              <a:t>«</a:t>
            </a:r>
            <a:r>
              <a:rPr lang="ru-RU" dirty="0">
                <a:solidFill>
                  <a:srgbClr val="C00000"/>
                </a:solidFill>
                <a:latin typeface="Cambria" panose="02040503050406030204" pitchFamily="18" charset="0"/>
              </a:rPr>
              <a:t>Э</a:t>
            </a:r>
            <a:r>
              <a:rPr dirty="0" err="1" smtClean="0">
                <a:solidFill>
                  <a:srgbClr val="C00000"/>
                </a:solidFill>
                <a:latin typeface="Cambria" panose="02040503050406030204" pitchFamily="18" charset="0"/>
              </a:rPr>
              <a:t>лектронны</a:t>
            </a:r>
            <a:r>
              <a:rPr lang="ru-RU" dirty="0" smtClean="0">
                <a:solidFill>
                  <a:srgbClr val="C00000"/>
                </a:solidFill>
                <a:latin typeface="Cambria" panose="02040503050406030204" pitchFamily="18" charset="0"/>
              </a:rPr>
              <a:t>й</a:t>
            </a:r>
            <a:r>
              <a:rPr dirty="0" smtClean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ru-RU" dirty="0" smtClean="0">
                <a:solidFill>
                  <a:srgbClr val="C00000"/>
                </a:solidFill>
                <a:latin typeface="Cambria" panose="02040503050406030204" pitchFamily="18" charset="0"/>
              </a:rPr>
              <a:t>регистратор»</a:t>
            </a:r>
            <a:endParaRPr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915" name="Прямоугольник 9"/>
          <p:cNvSpPr/>
          <p:nvPr/>
        </p:nvSpPr>
        <p:spPr>
          <a:xfrm>
            <a:off x="1164566" y="3759656"/>
            <a:ext cx="7599872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2000" b="1">
                <a:solidFill>
                  <a:srgbClr val="46566D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dirty="0" err="1">
                <a:latin typeface="Cambria" panose="02040503050406030204" pitchFamily="18" charset="0"/>
              </a:rPr>
              <a:t>Примеры</a:t>
            </a:r>
            <a:r>
              <a:rPr dirty="0">
                <a:latin typeface="Cambria" panose="02040503050406030204" pitchFamily="18" charset="0"/>
              </a:rPr>
              <a:t> </a:t>
            </a:r>
            <a:r>
              <a:rPr lang="ru-RU" dirty="0" smtClean="0">
                <a:latin typeface="Cambria" panose="02040503050406030204" pitchFamily="18" charset="0"/>
              </a:rPr>
              <a:t>систем </a:t>
            </a:r>
            <a:r>
              <a:rPr lang="ru-RU" sz="2000" b="1" dirty="0" smtClean="0">
                <a:solidFill>
                  <a:srgbClr val="C00000"/>
                </a:solidFill>
                <a:latin typeface="Cambria" panose="02040503050406030204" pitchFamily="18" charset="0"/>
                <a:sym typeface="Trebuchet MS"/>
              </a:rPr>
              <a:t>«Электронное </a:t>
            </a:r>
            <a:r>
              <a:rPr lang="ru-RU" sz="2000" b="1" dirty="0">
                <a:solidFill>
                  <a:srgbClr val="C00000"/>
                </a:solidFill>
                <a:latin typeface="Cambria" panose="02040503050406030204" pitchFamily="18" charset="0"/>
                <a:sym typeface="Trebuchet MS"/>
              </a:rPr>
              <a:t>регулирование очереди</a:t>
            </a:r>
            <a:r>
              <a:rPr lang="ru-RU" sz="2000" b="1" dirty="0" smtClean="0">
                <a:solidFill>
                  <a:srgbClr val="C00000"/>
                </a:solidFill>
                <a:latin typeface="Cambria" panose="02040503050406030204" pitchFamily="18" charset="0"/>
                <a:sym typeface="Trebuchet MS"/>
              </a:rPr>
              <a:t>»</a:t>
            </a:r>
            <a:endParaRPr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pic>
        <p:nvPicPr>
          <p:cNvPr id="920" name="Picture 7" descr="Picture 7"/>
          <p:cNvPicPr>
            <a:picLocks noChangeAspect="1"/>
          </p:cNvPicPr>
          <p:nvPr/>
        </p:nvPicPr>
        <p:blipFill>
          <a:blip r:embed="rId3" cstate="print">
            <a:extLst/>
          </a:blip>
          <a:srcRect t="8205" r="14119" b="6769"/>
          <a:stretch>
            <a:fillRect/>
          </a:stretch>
        </p:blipFill>
        <p:spPr>
          <a:xfrm>
            <a:off x="3191259" y="4310619"/>
            <a:ext cx="2935462" cy="2163322"/>
          </a:xfrm>
          <a:prstGeom prst="rect">
            <a:avLst/>
          </a:prstGeom>
          <a:ln w="12700">
            <a:miter lim="400000"/>
          </a:ln>
        </p:spPr>
      </p:pic>
      <p:pic>
        <p:nvPicPr>
          <p:cNvPr id="921" name="Picture 6" descr="Picture 6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3210068" y="1164692"/>
            <a:ext cx="2916653" cy="2242604"/>
          </a:xfrm>
          <a:prstGeom prst="rect">
            <a:avLst/>
          </a:prstGeom>
          <a:ln w="12700">
            <a:miter lim="400000"/>
          </a:ln>
        </p:spPr>
      </p:pic>
      <p:pic>
        <p:nvPicPr>
          <p:cNvPr id="923" name="Рисунок 3" descr="Рисунок 3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6206413" y="4310620"/>
            <a:ext cx="2704674" cy="2163321"/>
          </a:xfrm>
          <a:prstGeom prst="rect">
            <a:avLst/>
          </a:prstGeom>
          <a:ln w="12700">
            <a:miter lim="400000"/>
          </a:ln>
        </p:spPr>
      </p:pic>
      <p:pic>
        <p:nvPicPr>
          <p:cNvPr id="924" name="Picture 2" descr="Picture 2"/>
          <p:cNvPicPr>
            <a:picLocks noChangeAspect="1"/>
          </p:cNvPicPr>
          <p:nvPr/>
        </p:nvPicPr>
        <p:blipFill>
          <a:blip r:embed="rId6" cstate="print">
            <a:extLst/>
          </a:blip>
          <a:srcRect l="5780"/>
          <a:stretch>
            <a:fillRect/>
          </a:stretch>
        </p:blipFill>
        <p:spPr>
          <a:xfrm>
            <a:off x="316244" y="1168315"/>
            <a:ext cx="2814132" cy="2235358"/>
          </a:xfrm>
          <a:prstGeom prst="rect">
            <a:avLst/>
          </a:prstGeom>
          <a:ln w="12700">
            <a:miter lim="400000"/>
          </a:ln>
          <a:effectLst>
            <a:outerShdw blurRad="76200" dist="63500" dir="2700000" rotWithShape="0">
              <a:srgbClr val="000000">
                <a:alpha val="40000"/>
              </a:srgbClr>
            </a:outerShdw>
          </a:effectLst>
        </p:spPr>
      </p:pic>
      <p:pic>
        <p:nvPicPr>
          <p:cNvPr id="17" name="Picture 2" descr="Picture 2"/>
          <p:cNvPicPr>
            <a:picLocks noChangeAspect="1"/>
          </p:cNvPicPr>
          <p:nvPr/>
        </p:nvPicPr>
        <p:blipFill>
          <a:blip r:embed="rId7" cstate="print">
            <a:extLst/>
          </a:blip>
          <a:srcRect t="5951"/>
          <a:stretch>
            <a:fillRect/>
          </a:stretch>
        </p:blipFill>
        <p:spPr>
          <a:xfrm>
            <a:off x="243599" y="4293368"/>
            <a:ext cx="2855321" cy="2172664"/>
          </a:xfrm>
          <a:prstGeom prst="rect">
            <a:avLst/>
          </a:prstGeom>
          <a:ln w="12700">
            <a:miter lim="400000"/>
          </a:ln>
          <a:effectLst>
            <a:outerShdw blurRad="76200" dist="63500" dir="2700000" rotWithShape="0">
              <a:srgbClr val="000000">
                <a:alpha val="40000"/>
              </a:srgbClr>
            </a:outerShdw>
          </a:effectLst>
        </p:spPr>
      </p:pic>
      <p:sp>
        <p:nvSpPr>
          <p:cNvPr id="13" name="Прямоугольник с закругленными углами"/>
          <p:cNvSpPr/>
          <p:nvPr/>
        </p:nvSpPr>
        <p:spPr>
          <a:xfrm>
            <a:off x="3067148" y="3717"/>
            <a:ext cx="6076852" cy="337624"/>
          </a:xfrm>
          <a:prstGeom prst="roundRect">
            <a:avLst>
              <a:gd name="adj" fmla="val 16667"/>
            </a:avLst>
          </a:prstGeom>
          <a:solidFill>
            <a:schemeClr val="accent5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lvl="0" algn="ctr">
              <a:defRPr sz="2000" b="1">
                <a:solidFill>
                  <a:srgbClr val="FFFFFF"/>
                </a:solidFill>
              </a:defRPr>
            </a:pPr>
            <a:r>
              <a:rPr lang="en-US" sz="2000" b="1" dirty="0">
                <a:solidFill>
                  <a:srgbClr val="FFFFFF"/>
                </a:solidFill>
              </a:rPr>
              <a:t>II. </a:t>
            </a:r>
            <a:r>
              <a:rPr lang="ru-RU" sz="2000" b="1" dirty="0">
                <a:solidFill>
                  <a:srgbClr val="FFFFFF"/>
                </a:solidFill>
              </a:rPr>
              <a:t>Электронное направление пациента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Прямоугольник 2"/>
          <p:cNvSpPr/>
          <p:nvPr/>
        </p:nvSpPr>
        <p:spPr>
          <a:xfrm>
            <a:off x="226538" y="1489782"/>
            <a:ext cx="8637376" cy="5088818"/>
          </a:xfrm>
          <a:prstGeom prst="rect">
            <a:avLst/>
          </a:prstGeom>
          <a:solidFill>
            <a:srgbClr val="EBDAE5"/>
          </a:solidFill>
          <a:ln w="12700">
            <a:miter lim="400000"/>
          </a:ln>
          <a:effectLst>
            <a:outerShdw blurRad="101600" dist="63500" dir="27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47" name="Заголовок 1"/>
          <p:cNvSpPr/>
          <p:nvPr/>
        </p:nvSpPr>
        <p:spPr>
          <a:xfrm>
            <a:off x="3478717" y="190225"/>
            <a:ext cx="5240773" cy="766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ctr">
              <a:lnSpc>
                <a:spcPts val="2400"/>
              </a:lnSpc>
              <a:defRPr sz="2000" b="1">
                <a:solidFill>
                  <a:srgbClr val="46566D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dirty="0" err="1">
                <a:latin typeface="Cambria" panose="02040503050406030204" pitchFamily="18" charset="0"/>
              </a:rPr>
              <a:t>Электронная</a:t>
            </a:r>
            <a:r>
              <a:rPr dirty="0">
                <a:latin typeface="Cambria" panose="02040503050406030204" pitchFamily="18" charset="0"/>
              </a:rPr>
              <a:t> </a:t>
            </a:r>
            <a:r>
              <a:rPr dirty="0" err="1">
                <a:latin typeface="Cambria" panose="02040503050406030204" pitchFamily="18" charset="0"/>
              </a:rPr>
              <a:t>медицинская</a:t>
            </a:r>
            <a:r>
              <a:rPr dirty="0">
                <a:latin typeface="Cambria" panose="02040503050406030204" pitchFamily="18" charset="0"/>
              </a:rPr>
              <a:t> </a:t>
            </a:r>
            <a:r>
              <a:rPr dirty="0" err="1">
                <a:latin typeface="Cambria" panose="02040503050406030204" pitchFamily="18" charset="0"/>
              </a:rPr>
              <a:t>карта</a:t>
            </a:r>
            <a:endParaRPr dirty="0">
              <a:latin typeface="Cambria" panose="02040503050406030204" pitchFamily="18" charset="0"/>
            </a:endParaRPr>
          </a:p>
        </p:txBody>
      </p:sp>
      <p:pic>
        <p:nvPicPr>
          <p:cNvPr id="948" name="Рисунок 3" descr="Рисунок 3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226537" y="1735668"/>
            <a:ext cx="8637377" cy="4427138"/>
          </a:xfrm>
          <a:prstGeom prst="rect">
            <a:avLst/>
          </a:prstGeom>
          <a:ln w="12700">
            <a:miter lim="400000"/>
          </a:ln>
        </p:spPr>
      </p:pic>
      <p:sp>
        <p:nvSpPr>
          <p:cNvPr id="949" name="Прямоугольник 1"/>
          <p:cNvSpPr/>
          <p:nvPr/>
        </p:nvSpPr>
        <p:spPr>
          <a:xfrm>
            <a:off x="226537" y="905008"/>
            <a:ext cx="8654228" cy="646331"/>
          </a:xfrm>
          <a:prstGeom prst="rect">
            <a:avLst/>
          </a:prstGeom>
          <a:solidFill>
            <a:srgbClr val="3A8067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1200"/>
              </a:spcBef>
              <a:defRPr b="1">
                <a:solidFill>
                  <a:srgbClr val="FFFFFF"/>
                </a:solidFill>
              </a:defRPr>
            </a:lvl1pPr>
          </a:lstStyle>
          <a:p>
            <a:r>
              <a:rPr dirty="0"/>
              <a:t>В </a:t>
            </a:r>
            <a:r>
              <a:rPr dirty="0" err="1"/>
              <a:t>регистратуре</a:t>
            </a:r>
            <a:r>
              <a:rPr dirty="0"/>
              <a:t> и </a:t>
            </a:r>
            <a:r>
              <a:rPr dirty="0" err="1"/>
              <a:t>каждом</a:t>
            </a:r>
            <a:r>
              <a:rPr dirty="0"/>
              <a:t> </a:t>
            </a:r>
            <a:r>
              <a:rPr dirty="0" err="1"/>
              <a:t>медицинском</a:t>
            </a:r>
            <a:r>
              <a:rPr dirty="0"/>
              <a:t> </a:t>
            </a:r>
            <a:r>
              <a:rPr dirty="0" err="1"/>
              <a:t>кабинете</a:t>
            </a:r>
            <a:r>
              <a:rPr dirty="0"/>
              <a:t> </a:t>
            </a:r>
            <a:r>
              <a:rPr dirty="0" err="1"/>
              <a:t>рабочие</a:t>
            </a:r>
            <a:r>
              <a:rPr dirty="0"/>
              <a:t> </a:t>
            </a:r>
            <a:r>
              <a:rPr dirty="0" err="1"/>
              <a:t>места</a:t>
            </a:r>
            <a:r>
              <a:rPr dirty="0"/>
              <a:t> </a:t>
            </a:r>
            <a:r>
              <a:rPr dirty="0" err="1"/>
              <a:t>оборудованы</a:t>
            </a:r>
            <a:r>
              <a:rPr dirty="0"/>
              <a:t> </a:t>
            </a:r>
            <a:r>
              <a:rPr dirty="0" err="1"/>
              <a:t>оргтехникой</a:t>
            </a:r>
            <a:r>
              <a:rPr dirty="0"/>
              <a:t>, </a:t>
            </a:r>
            <a:r>
              <a:rPr lang="ru-RU" dirty="0" smtClean="0"/>
              <a:t>под</a:t>
            </a:r>
            <a:r>
              <a:rPr dirty="0" err="1" smtClean="0"/>
              <a:t>ключены</a:t>
            </a:r>
            <a:r>
              <a:rPr dirty="0" smtClean="0"/>
              <a:t> </a:t>
            </a:r>
            <a:r>
              <a:rPr lang="ru-RU" dirty="0" smtClean="0"/>
              <a:t>к</a:t>
            </a:r>
            <a:r>
              <a:rPr dirty="0" smtClean="0"/>
              <a:t> </a:t>
            </a:r>
            <a:r>
              <a:rPr dirty="0" err="1" smtClean="0"/>
              <a:t>локальн</a:t>
            </a:r>
            <a:r>
              <a:rPr lang="ru-RU" dirty="0" smtClean="0"/>
              <a:t>ой</a:t>
            </a:r>
            <a:r>
              <a:rPr dirty="0" smtClean="0"/>
              <a:t> </a:t>
            </a:r>
            <a:r>
              <a:rPr dirty="0" err="1" smtClean="0"/>
              <a:t>сет</a:t>
            </a:r>
            <a:r>
              <a:rPr lang="ru-RU" dirty="0" smtClean="0"/>
              <a:t>и</a:t>
            </a:r>
            <a:r>
              <a:rPr dirty="0" smtClean="0"/>
              <a:t>, </a:t>
            </a:r>
            <a:r>
              <a:rPr dirty="0" err="1"/>
              <a:t>работает</a:t>
            </a:r>
            <a:r>
              <a:rPr dirty="0"/>
              <a:t> МИС</a:t>
            </a:r>
          </a:p>
        </p:txBody>
      </p:sp>
      <p:grpSp>
        <p:nvGrpSpPr>
          <p:cNvPr id="952" name="Скругленный прямоугольник 5"/>
          <p:cNvGrpSpPr/>
          <p:nvPr/>
        </p:nvGrpSpPr>
        <p:grpSpPr>
          <a:xfrm>
            <a:off x="2971800" y="-25494"/>
            <a:ext cx="6172201" cy="400108"/>
            <a:chOff x="0" y="-13678"/>
            <a:chExt cx="6172200" cy="400106"/>
          </a:xfrm>
        </p:grpSpPr>
        <p:sp>
          <p:nvSpPr>
            <p:cNvPr id="950" name="Прямоугольник с закругленными углами"/>
            <p:cNvSpPr/>
            <p:nvPr/>
          </p:nvSpPr>
          <p:spPr>
            <a:xfrm>
              <a:off x="0" y="11815"/>
              <a:ext cx="6172200" cy="349120"/>
            </a:xfrm>
            <a:prstGeom prst="roundRect">
              <a:avLst>
                <a:gd name="adj" fmla="val 11729"/>
              </a:avLst>
            </a:prstGeom>
            <a:solidFill>
              <a:srgbClr val="0067B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51" name="II.  Электронная медицинская карта (ЭМК) в МО"/>
            <p:cNvSpPr/>
            <p:nvPr/>
          </p:nvSpPr>
          <p:spPr>
            <a:xfrm>
              <a:off x="11992" y="-13678"/>
              <a:ext cx="6148216" cy="4001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>
                <a:defRPr sz="2000" b="1">
                  <a:solidFill>
                    <a:srgbClr val="FFFFFF"/>
                  </a:solidFill>
                </a:defRPr>
              </a:pPr>
              <a:r>
                <a:rPr dirty="0"/>
                <a:t> </a:t>
              </a:r>
              <a:r>
                <a:rPr dirty="0" smtClean="0">
                  <a:latin typeface="Trebuchet MS" panose="020B0603020202020204" pitchFamily="34" charset="0"/>
                </a:rPr>
                <a:t>II</a:t>
              </a:r>
              <a:r>
                <a:rPr lang="en-US" dirty="0" smtClean="0">
                  <a:latin typeface="Trebuchet MS" panose="020B0603020202020204" pitchFamily="34" charset="0"/>
                </a:rPr>
                <a:t>I</a:t>
              </a:r>
              <a:r>
                <a:rPr dirty="0" smtClean="0">
                  <a:latin typeface="Trebuchet MS" panose="020B0603020202020204" pitchFamily="34" charset="0"/>
                </a:rPr>
                <a:t>.  </a:t>
              </a:r>
              <a:r>
                <a:rPr dirty="0" err="1">
                  <a:latin typeface="Trebuchet MS" panose="020B0603020202020204" pitchFamily="34" charset="0"/>
                </a:rPr>
                <a:t>Электронная</a:t>
              </a:r>
              <a:r>
                <a:rPr dirty="0">
                  <a:latin typeface="Trebuchet MS" panose="020B0603020202020204" pitchFamily="34" charset="0"/>
                </a:rPr>
                <a:t> </a:t>
              </a:r>
              <a:r>
                <a:rPr dirty="0" err="1">
                  <a:latin typeface="Trebuchet MS" panose="020B0603020202020204" pitchFamily="34" charset="0"/>
                </a:rPr>
                <a:t>медицинская</a:t>
              </a:r>
              <a:r>
                <a:rPr dirty="0">
                  <a:latin typeface="Trebuchet MS" panose="020B0603020202020204" pitchFamily="34" charset="0"/>
                </a:rPr>
                <a:t> </a:t>
              </a:r>
              <a:r>
                <a:rPr dirty="0" err="1">
                  <a:latin typeface="Trebuchet MS" panose="020B0603020202020204" pitchFamily="34" charset="0"/>
                </a:rPr>
                <a:t>карта</a:t>
              </a:r>
              <a:r>
                <a:rPr dirty="0">
                  <a:latin typeface="Trebuchet MS" panose="020B0603020202020204" pitchFamily="34" charset="0"/>
                </a:rPr>
                <a:t> (ЭМК) в МО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98CB9"/>
      </a:accent1>
      <a:accent2>
        <a:srgbClr val="4DAB89"/>
      </a:accent2>
      <a:accent3>
        <a:srgbClr val="E69C2F"/>
      </a:accent3>
      <a:accent4>
        <a:srgbClr val="EE2835"/>
      </a:accent4>
      <a:accent5>
        <a:srgbClr val="8F4E79"/>
      </a:accent5>
      <a:accent6>
        <a:srgbClr val="9DC45A"/>
      </a:accent6>
      <a:hlink>
        <a:srgbClr val="0000FF"/>
      </a:hlink>
      <a:folHlink>
        <a:srgbClr val="FF00FF"/>
      </a:folHlink>
    </a:clrScheme>
    <a:fontScheme name="Оформление по умолчанию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Оформление по умолчанию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mbria"/>
            <a:ea typeface="Cambria"/>
            <a:cs typeface="Cambria"/>
            <a:sym typeface="Cambri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mbria"/>
            <a:ea typeface="Cambria"/>
            <a:cs typeface="Cambria"/>
            <a:sym typeface="Cambri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Оформление по умолчанию">
  <a:themeElements>
    <a:clrScheme name="Оформление по умолчанию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98CB9"/>
      </a:accent1>
      <a:accent2>
        <a:srgbClr val="4DAB89"/>
      </a:accent2>
      <a:accent3>
        <a:srgbClr val="E69C2F"/>
      </a:accent3>
      <a:accent4>
        <a:srgbClr val="EE2835"/>
      </a:accent4>
      <a:accent5>
        <a:srgbClr val="8F4E79"/>
      </a:accent5>
      <a:accent6>
        <a:srgbClr val="9DC45A"/>
      </a:accent6>
      <a:hlink>
        <a:srgbClr val="0000FF"/>
      </a:hlink>
      <a:folHlink>
        <a:srgbClr val="FF00FF"/>
      </a:folHlink>
    </a:clrScheme>
    <a:fontScheme name="Оформление по умолчанию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Оформление по умолчанию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mbria"/>
            <a:ea typeface="Cambria"/>
            <a:cs typeface="Cambria"/>
            <a:sym typeface="Cambri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mbria"/>
            <a:ea typeface="Cambria"/>
            <a:cs typeface="Cambria"/>
            <a:sym typeface="Cambri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2358</TotalTime>
  <Words>1321</Words>
  <Application>Microsoft Office PowerPoint</Application>
  <PresentationFormat>Экран (4:3)</PresentationFormat>
  <Paragraphs>403</Paragraphs>
  <Slides>21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Оформление по умолчанию</vt:lpstr>
      <vt:lpstr>Использование  информационных технологий  в системе здравоохранения. ОПЫТ КИРОВСКОЙ ОБЛАСТИ </vt:lpstr>
      <vt:lpstr>Презентация PowerPoint</vt:lpstr>
      <vt:lpstr>Характеристика системы  здравоохранения и регионального информационного ресурса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Внедрение  информационных технологий  в системе здравоохранения. ОПЫТ КИРОВСКОЙ ОБЛАСТИ</dc:title>
  <dc:creator>DmitryKurdyumov</dc:creator>
  <cp:lastModifiedBy>Андреева Ирина Львовна</cp:lastModifiedBy>
  <cp:revision>212</cp:revision>
  <cp:lastPrinted>2017-04-10T04:45:13Z</cp:lastPrinted>
  <dcterms:modified xsi:type="dcterms:W3CDTF">2017-04-24T13:26:31Z</dcterms:modified>
</cp:coreProperties>
</file>