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9" r:id="rId3"/>
    <p:sldMasterId id="2147483703" r:id="rId4"/>
  </p:sldMasterIdLst>
  <p:notesMasterIdLst>
    <p:notesMasterId r:id="rId19"/>
  </p:notesMasterIdLst>
  <p:sldIdLst>
    <p:sldId id="274" r:id="rId5"/>
    <p:sldId id="281" r:id="rId6"/>
    <p:sldId id="260" r:id="rId7"/>
    <p:sldId id="276" r:id="rId8"/>
    <p:sldId id="277" r:id="rId9"/>
    <p:sldId id="270" r:id="rId10"/>
    <p:sldId id="264" r:id="rId11"/>
    <p:sldId id="278" r:id="rId12"/>
    <p:sldId id="279" r:id="rId13"/>
    <p:sldId id="280" r:id="rId14"/>
    <p:sldId id="273" r:id="rId15"/>
    <p:sldId id="268" r:id="rId16"/>
    <p:sldId id="265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CC"/>
    <a:srgbClr val="008000"/>
    <a:srgbClr val="FF9999"/>
    <a:srgbClr val="FFCCCC"/>
    <a:srgbClr val="A50021"/>
    <a:srgbClr val="CC6600"/>
    <a:srgbClr val="CCFF99"/>
    <a:srgbClr val="FF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54344736620446"/>
          <c:y val="0"/>
          <c:w val="0.7968651116386517"/>
          <c:h val="0.989675273092614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95250" h="25400"/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95250" h="25400"/>
              </a:sp3d>
            </c:spPr>
          </c:dPt>
          <c:dPt>
            <c:idx val="2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95250" h="254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95250" h="25400"/>
              </a:sp3d>
            </c:spPr>
          </c:dPt>
          <c:dPt>
            <c:idx val="4"/>
            <c:bubble3D val="0"/>
            <c:spPr>
              <a:solidFill>
                <a:srgbClr val="CC66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95250" h="25400"/>
              </a:sp3d>
            </c:spPr>
          </c:dPt>
          <c:dPt>
            <c:idx val="5"/>
            <c:bubble3D val="0"/>
            <c:spPr>
              <a:solidFill>
                <a:srgbClr val="CCFF99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95250" h="25400"/>
              </a:sp3d>
            </c:spPr>
          </c:dPt>
          <c:dLbls>
            <c:dLbl>
              <c:idx val="0"/>
              <c:layout>
                <c:manualLayout>
                  <c:x val="-1.1636579025620869E-3"/>
                  <c:y val="-1.473767463135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15134307264895E-2"/>
                  <c:y val="-3.7510718448924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01883275300327E-2"/>
                  <c:y val="-8.1851654817552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986484542114707E-3"/>
                  <c:y val="-4.8637562623173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37945279501669E-3"/>
                  <c:y val="-4.3058729394533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993288633522376E-2"/>
                  <c:y val="-1.174359805770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органы дыхания</c:v>
                </c:pt>
                <c:pt idx="1">
                  <c:v>органы пищеварения</c:v>
                </c:pt>
                <c:pt idx="2">
                  <c:v>костно - мышечная система</c:v>
                </c:pt>
                <c:pt idx="3">
                  <c:v>органы зрения</c:v>
                </c:pt>
                <c:pt idx="4">
                  <c:v>нервная система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57.2</c:v>
                </c:pt>
                <c:pt idx="1">
                  <c:v>5.3599999999999994</c:v>
                </c:pt>
                <c:pt idx="2">
                  <c:v>5.2</c:v>
                </c:pt>
                <c:pt idx="3">
                  <c:v>4.4000000000000004</c:v>
                </c:pt>
                <c:pt idx="4">
                  <c:v>4.2</c:v>
                </c:pt>
                <c:pt idx="5">
                  <c:v>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5"/>
        <c:holeSize val="50"/>
      </c:doughnutChart>
    </c:plotArea>
    <c:legend>
      <c:legendPos val="l"/>
      <c:layout>
        <c:manualLayout>
          <c:xMode val="edge"/>
          <c:yMode val="edge"/>
          <c:x val="0"/>
          <c:y val="0.17596301827912222"/>
          <c:w val="0.3643227405112513"/>
          <c:h val="0.82403698172087769"/>
        </c:manualLayout>
      </c:layout>
      <c:overlay val="0"/>
      <c:sp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softEdge rad="127000"/>
        </a:effectLst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599114629427533E-2"/>
          <c:y val="0.11430783513267102"/>
          <c:w val="0.97149172815576157"/>
          <c:h val="0.766095873720530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заболеваемость детского неселения</c:v>
                </c:pt>
              </c:strCache>
            </c:strRef>
          </c:tx>
          <c:spPr>
            <a:ln w="26052">
              <a:solidFill>
                <a:schemeClr val="accent5">
                  <a:lumMod val="50000"/>
                </a:schemeClr>
              </a:solidFill>
            </a:ln>
          </c:spPr>
          <c:marker>
            <c:symbol val="diamond"/>
            <c:size val="7"/>
            <c:spPr>
              <a:gradFill>
                <a:gsLst>
                  <a:gs pos="0">
                    <a:srgbClr val="9BF3F7"/>
                  </a:gs>
                  <a:gs pos="100000">
                    <a:schemeClr val="accent5">
                      <a:lumMod val="50000"/>
                    </a:schemeClr>
                  </a:gs>
                </a:gsLst>
                <a:lin ang="12000000" scaled="0"/>
              </a:gradFill>
            </c:spPr>
          </c:marker>
          <c:dLbls>
            <c:spPr>
              <a:noFill/>
              <a:ln w="18947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2641.6</c:v>
                </c:pt>
                <c:pt idx="1">
                  <c:v>2522</c:v>
                </c:pt>
                <c:pt idx="2">
                  <c:v>2482.3000000000002</c:v>
                </c:pt>
                <c:pt idx="3">
                  <c:v>2357</c:v>
                </c:pt>
                <c:pt idx="4">
                  <c:v>2385.3000000000002</c:v>
                </c:pt>
                <c:pt idx="5">
                  <c:v>2355.6</c:v>
                </c:pt>
                <c:pt idx="6">
                  <c:v>2323.4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Первичная заболеваемость детского населения</c:v>
                </c:pt>
              </c:strCache>
            </c:strRef>
          </c:tx>
          <c:marker>
            <c:symbol val="square"/>
            <c:size val="6"/>
            <c:spPr>
              <a:gradFill>
                <a:gsLst>
                  <a:gs pos="0">
                    <a:srgbClr val="FF7C80"/>
                  </a:gs>
                  <a:gs pos="100000">
                    <a:srgbClr val="C00000"/>
                  </a:gs>
                </a:gsLst>
                <a:lin ang="12000000" scaled="0"/>
              </a:gradFill>
            </c:spPr>
          </c:marker>
          <c:dLbls>
            <c:spPr>
              <a:noFill/>
              <a:ln w="18947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1960.6</c:v>
                </c:pt>
                <c:pt idx="1">
                  <c:v>1875.6</c:v>
                </c:pt>
                <c:pt idx="2">
                  <c:v>1850.4</c:v>
                </c:pt>
                <c:pt idx="3">
                  <c:v>1753.9</c:v>
                </c:pt>
                <c:pt idx="4">
                  <c:v>1755</c:v>
                </c:pt>
                <c:pt idx="5">
                  <c:v>1769.2</c:v>
                </c:pt>
                <c:pt idx="6">
                  <c:v>1753.8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8960"/>
        <c:axId val="5530752"/>
      </c:lineChart>
      <c:catAx>
        <c:axId val="55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defRPr>
            </a:pPr>
            <a:endParaRPr lang="ru-RU"/>
          </a:p>
        </c:txPr>
        <c:crossAx val="5530752"/>
        <c:crosses val="autoZero"/>
        <c:auto val="1"/>
        <c:lblAlgn val="ctr"/>
        <c:lblOffset val="100"/>
        <c:noMultiLvlLbl val="0"/>
      </c:catAx>
      <c:valAx>
        <c:axId val="5530752"/>
        <c:scaling>
          <c:orientation val="minMax"/>
          <c:max val="2900"/>
          <c:min val="1740"/>
        </c:scaling>
        <c:delete val="1"/>
        <c:axPos val="l"/>
        <c:numFmt formatCode="General" sourceLinked="1"/>
        <c:majorTickMark val="out"/>
        <c:minorTickMark val="none"/>
        <c:tickLblPos val="nextTo"/>
        <c:crossAx val="552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798359204903928"/>
          <c:y val="0.11797730326384943"/>
          <c:w val="0.53042398065649898"/>
          <c:h val="0.26810692927606361"/>
        </c:manualLayout>
      </c:layout>
      <c:overlay val="0"/>
      <c:txPr>
        <a:bodyPr/>
        <a:lstStyle/>
        <a:p>
          <a:pPr>
            <a:defRPr sz="1000" b="1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1842">
      <a:solidFill>
        <a:schemeClr val="bg1">
          <a:lumMod val="65000"/>
        </a:schemeClr>
      </a:solidFill>
    </a:ln>
    <a:effectLst>
      <a:outerShdw blurRad="50800" dist="38100" algn="l" rotWithShape="0">
        <a:prstClr val="black">
          <a:alpha val="40000"/>
        </a:prstClr>
      </a:outerShdw>
      <a:softEdge rad="127000"/>
    </a:effectLst>
  </c:spPr>
  <c:txPr>
    <a:bodyPr/>
    <a:lstStyle/>
    <a:p>
      <a:pPr>
        <a:defRPr sz="1342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89966-C2E2-4281-B531-C7EE7F6E5741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2C6B-A659-4C45-B36C-62E9A67C3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7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84DDC-E08E-4D58-B75D-FF0675DBF86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88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84DDC-E08E-4D58-B75D-FF0675DBF86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F2C6B-A659-4C45-B36C-62E9A67C37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6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84DDC-E08E-4D58-B75D-FF0675DBF86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84DDC-E08E-4D58-B75D-FF0675DBF86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84DDC-E08E-4D58-B75D-FF0675DBF86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84DDC-E08E-4D58-B75D-FF0675DBF86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F9C132-2F43-4EFF-A10B-CC0F09C99B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D23516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7068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AA46-079F-491B-8EE4-7887B6F66B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37F1-1C5F-49A4-9B10-57DC480E0F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53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1120" y="6629019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00F311A7-CDE2-41CC-8237-8B536338EC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9B3065C9-4228-43E7-AE30-631E49ED01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0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F9C132-2F43-4EFF-A10B-CC0F09C99B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D23516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468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BFED9-5CF6-4F98-AA15-AA7EF74DC3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7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8297-71B0-4A04-A14D-19E99FC17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56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71F5-4243-4312-9BA6-7E3E0A05C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15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6DA3C-4BF5-4307-A027-E4B8736D6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1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04D72-F7D4-4F6C-B0F8-ACC951548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9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DA0BFED9-5CF6-4F98-AA15-AA7EF74DC3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1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7F054-47D4-4317-9BC9-817E2B7E8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02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4FA0A-DBD7-4F41-845C-3C1A9AC666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5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78B4B-93E5-41ED-89C9-1376A4759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66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AA46-079F-491B-8EE4-7887B6F66B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4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37F1-1C5F-49A4-9B10-57DC480E0F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96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00F311A7-CDE2-41CC-8237-8B536338EC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8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9B3065C9-4228-43E7-AE30-631E49ED01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87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DA8B7E-81F4-4DE9-965A-9622208E740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82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D23516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84406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BFED9-5CF6-4F98-AA15-AA7EF74DC3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8297-71B0-4A04-A14D-19E99FC17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00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8297-71B0-4A04-A14D-19E99FC17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69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71F5-4243-4312-9BA6-7E3E0A05C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8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6DA3C-4BF5-4307-A027-E4B8736D6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24000" cy="324000"/>
          </a:xfrm>
        </p:spPr>
        <p:txBody>
          <a:bodyPr/>
          <a:lstStyle>
            <a:lvl1pPr>
              <a:defRPr sz="1400"/>
            </a:lvl1pPr>
          </a:lstStyle>
          <a:p>
            <a:fld id="{DA804D72-F7D4-4F6C-B0F8-ACC95154845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7F054-47D4-4317-9BC9-817E2B7E8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3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4FA0A-DBD7-4F41-845C-3C1A9AC666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66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78B4B-93E5-41ED-89C9-1376A4759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5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AA46-079F-491B-8EE4-7887B6F66B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23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37F1-1C5F-49A4-9B10-57DC480E0F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4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00F311A7-CDE2-41CC-8237-8B536338EC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71F5-4243-4312-9BA6-7E3E0A05C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40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9B3065C9-4228-43E7-AE30-631E49ED01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66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D23516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14039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BFED9-5CF6-4F98-AA15-AA7EF74DC3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8297-71B0-4A04-A14D-19E99FC17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35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71F5-4243-4312-9BA6-7E3E0A05C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58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6DA3C-4BF5-4307-A027-E4B8736D6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51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24000" cy="324000"/>
          </a:xfrm>
        </p:spPr>
        <p:txBody>
          <a:bodyPr/>
          <a:lstStyle>
            <a:lvl1pPr>
              <a:defRPr sz="1400"/>
            </a:lvl1pPr>
          </a:lstStyle>
          <a:p>
            <a:fld id="{DA804D72-F7D4-4F6C-B0F8-ACC95154845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53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7F054-47D4-4317-9BC9-817E2B7E8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44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4FA0A-DBD7-4F41-845C-3C1A9AC666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64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78B4B-93E5-41ED-89C9-1376A4759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6DA3C-4BF5-4307-A027-E4B8736D6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71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AA46-079F-491B-8EE4-7887B6F66B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30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37F1-1C5F-49A4-9B10-57DC480E0F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9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00F311A7-CDE2-41CC-8237-8B536338EC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02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9B3065C9-4228-43E7-AE30-631E49ED01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2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600041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DA804D72-F7D4-4F6C-B0F8-ACC951548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3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527F054-47D4-4317-9BC9-817E2B7E8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4FA0A-DBD7-4F41-845C-3C1A9AC666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78B4B-93E5-41ED-89C9-1376A4759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64A14-947C-4449-9BFC-DF5F95C1DC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716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64A14-947C-4449-9BFC-DF5F95C1DC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295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64A14-947C-4449-9BFC-DF5F95C1DC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971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64A14-947C-4449-9BFC-DF5F95C1DC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70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jpeg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 l="2632"/>
          <a:stretch>
            <a:fillRect/>
          </a:stretch>
        </p:blipFill>
        <p:spPr bwMode="auto">
          <a:xfrm>
            <a:off x="45590" y="688688"/>
            <a:ext cx="9074622" cy="575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4828" y="63232"/>
            <a:ext cx="910538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/>
                <a:ea typeface="Times New Roman"/>
              </a:rPr>
              <a:t>«Охрана здоровья детского населения Тамбовской области. Пилотный проект «Школьная медицина»</a:t>
            </a:r>
            <a:endParaRPr lang="ru-RU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01410" y="6525344"/>
            <a:ext cx="2133600" cy="228600"/>
          </a:xfrm>
        </p:spPr>
        <p:txBody>
          <a:bodyPr/>
          <a:lstStyle/>
          <a:p>
            <a:fld id="{DA804D72-F7D4-4F6C-B0F8-ACC95154845E}" type="slidenum">
              <a:rPr lang="en-US" sz="1600" smtClean="0">
                <a:solidFill>
                  <a:schemeClr val="bg1"/>
                </a:solidFill>
              </a:rPr>
              <a:pPr/>
              <a:t>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 flipH="1">
            <a:off x="5886872" y="1988840"/>
            <a:ext cx="720000" cy="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3870648" y="4967981"/>
            <a:ext cx="1944000" cy="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3870880" y="3959901"/>
            <a:ext cx="2448000" cy="1944000"/>
            <a:chOff x="3870880" y="3735493"/>
            <a:chExt cx="2448000" cy="19440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3881671" y="5391645"/>
              <a:ext cx="1908000" cy="3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881671" y="5175653"/>
              <a:ext cx="1908000" cy="3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3881671" y="4959629"/>
              <a:ext cx="1908000" cy="3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881671" y="4527581"/>
              <a:ext cx="2016000" cy="3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63"/>
            <p:cNvGrpSpPr/>
            <p:nvPr/>
          </p:nvGrpSpPr>
          <p:grpSpPr>
            <a:xfrm>
              <a:off x="3870880" y="3735493"/>
              <a:ext cx="2448000" cy="1944000"/>
              <a:chOff x="3733329" y="3068960"/>
              <a:chExt cx="2448000" cy="1944000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3741242" y="3635499"/>
                <a:ext cx="2232000" cy="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Группа 61"/>
              <p:cNvGrpSpPr/>
              <p:nvPr/>
            </p:nvGrpSpPr>
            <p:grpSpPr>
              <a:xfrm>
                <a:off x="3733329" y="3068960"/>
                <a:ext cx="2448000" cy="1944000"/>
                <a:chOff x="3733329" y="3068960"/>
                <a:chExt cx="2448000" cy="1944000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H="1">
                  <a:off x="3733329" y="3440906"/>
                  <a:ext cx="2448000" cy="3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V="1">
                  <a:off x="3751604" y="3068960"/>
                  <a:ext cx="0" cy="194400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Прямоугольник 14"/>
          <p:cNvSpPr/>
          <p:nvPr/>
        </p:nvSpPr>
        <p:spPr>
          <a:xfrm>
            <a:off x="1547664" y="1340768"/>
            <a:ext cx="4464000" cy="133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Координационный совет</a:t>
            </a:r>
            <a:endParaRPr lang="en-US" sz="2400" b="1" dirty="0" smtClean="0">
              <a:solidFill>
                <a:srgbClr val="000000"/>
              </a:solidFill>
              <a:latin typeface="Tempus Sans ITC" pitchFamily="82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000000"/>
              </a:solidFill>
              <a:latin typeface="Tempus Sans ITC" pitchFamily="82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13359"/>
              </p:ext>
            </p:extLst>
          </p:nvPr>
        </p:nvGraphicFramePr>
        <p:xfrm>
          <a:off x="2142456" y="1844824"/>
          <a:ext cx="3384376" cy="7407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{3B4B98B0-60AC-42C2-AFA5-B58CD77FA1E5}</a:tableStyleId>
              </a:tblPr>
              <a:tblGrid>
                <a:gridCol w="1692188"/>
                <a:gridCol w="1692188"/>
              </a:tblGrid>
              <a:tr h="7407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Наблюдательный совет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Экспертно-консультативный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3563888" y="2585594"/>
            <a:ext cx="504056" cy="536400"/>
          </a:xfrm>
          <a:prstGeom prst="downArrow">
            <a:avLst/>
          </a:prstGeom>
          <a:solidFill>
            <a:srgbClr val="92D050"/>
          </a:solidFill>
          <a:ln>
            <a:solidFill>
              <a:srgbClr val="33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3047" y="4653208"/>
            <a:ext cx="1908000" cy="648000"/>
          </a:xfrm>
          <a:prstGeom prst="rect">
            <a:avLst/>
          </a:prstGeom>
          <a:solidFill>
            <a:srgbClr val="FF9900"/>
          </a:solidFill>
          <a:ln>
            <a:solidFill>
              <a:srgbClr val="CC66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по физической культуре и спорту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3047" y="5373288"/>
            <a:ext cx="1908000" cy="648000"/>
          </a:xfrm>
          <a:prstGeom prst="rect">
            <a:avLst/>
          </a:prstGeom>
          <a:solidFill>
            <a:srgbClr val="FF9900"/>
          </a:solidFill>
          <a:ln>
            <a:solidFill>
              <a:srgbClr val="CC66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оспотребнадзора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области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313360" y="2205376"/>
            <a:ext cx="2818480" cy="4536000"/>
            <a:chOff x="539552" y="2205376"/>
            <a:chExt cx="2818480" cy="4536000"/>
          </a:xfrm>
        </p:grpSpPr>
        <p:grpSp>
          <p:nvGrpSpPr>
            <p:cNvPr id="21" name="Группа 47"/>
            <p:cNvGrpSpPr/>
            <p:nvPr/>
          </p:nvGrpSpPr>
          <p:grpSpPr>
            <a:xfrm>
              <a:off x="539552" y="2205376"/>
              <a:ext cx="1827327" cy="4536000"/>
              <a:chOff x="382609" y="1538843"/>
              <a:chExt cx="1827327" cy="4536000"/>
            </a:xfrm>
          </p:grpSpPr>
          <p:grpSp>
            <p:nvGrpSpPr>
              <p:cNvPr id="23" name="Группа 41"/>
              <p:cNvGrpSpPr/>
              <p:nvPr/>
            </p:nvGrpSpPr>
            <p:grpSpPr>
              <a:xfrm>
                <a:off x="382609" y="1538843"/>
                <a:ext cx="1827327" cy="4536000"/>
                <a:chOff x="382609" y="1538843"/>
                <a:chExt cx="1827327" cy="4536000"/>
              </a:xfrm>
            </p:grpSpPr>
            <p:grpSp>
              <p:nvGrpSpPr>
                <p:cNvPr id="28" name="Группа 39"/>
                <p:cNvGrpSpPr/>
                <p:nvPr/>
              </p:nvGrpSpPr>
              <p:grpSpPr>
                <a:xfrm>
                  <a:off x="382609" y="1538843"/>
                  <a:ext cx="1827327" cy="4536000"/>
                  <a:chOff x="382609" y="1538843"/>
                  <a:chExt cx="1827327" cy="4536000"/>
                </a:xfrm>
              </p:grpSpPr>
              <p:grpSp>
                <p:nvGrpSpPr>
                  <p:cNvPr id="30" name="Группа 37"/>
                  <p:cNvGrpSpPr/>
                  <p:nvPr/>
                </p:nvGrpSpPr>
                <p:grpSpPr>
                  <a:xfrm>
                    <a:off x="382609" y="1538843"/>
                    <a:ext cx="1827327" cy="4536000"/>
                    <a:chOff x="382609" y="1538843"/>
                    <a:chExt cx="1827327" cy="4536000"/>
                  </a:xfrm>
                </p:grpSpPr>
                <p:grpSp>
                  <p:nvGrpSpPr>
                    <p:cNvPr id="32" name="Группа 35"/>
                    <p:cNvGrpSpPr/>
                    <p:nvPr/>
                  </p:nvGrpSpPr>
                  <p:grpSpPr>
                    <a:xfrm>
                      <a:off x="382609" y="1538843"/>
                      <a:ext cx="1827327" cy="4536000"/>
                      <a:chOff x="382609" y="1538843"/>
                      <a:chExt cx="1827327" cy="4536000"/>
                    </a:xfrm>
                  </p:grpSpPr>
                  <p:grpSp>
                    <p:nvGrpSpPr>
                      <p:cNvPr id="34" name="Группа 33"/>
                      <p:cNvGrpSpPr/>
                      <p:nvPr/>
                    </p:nvGrpSpPr>
                    <p:grpSpPr>
                      <a:xfrm>
                        <a:off x="382609" y="1538843"/>
                        <a:ext cx="1827327" cy="4536000"/>
                        <a:chOff x="382609" y="1538843"/>
                        <a:chExt cx="1827327" cy="4536000"/>
                      </a:xfrm>
                    </p:grpSpPr>
                    <p:cxnSp>
                      <p:nvCxnSpPr>
                        <p:cNvPr id="36" name="Прямая соединительная линия 35"/>
                        <p:cNvCxnSpPr/>
                        <p:nvPr/>
                      </p:nvCxnSpPr>
                      <p:spPr>
                        <a:xfrm flipH="1">
                          <a:off x="395536" y="1556792"/>
                          <a:ext cx="1814400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Прямая соединительная линия 36"/>
                        <p:cNvCxnSpPr/>
                        <p:nvPr/>
                      </p:nvCxnSpPr>
                      <p:spPr>
                        <a:xfrm flipV="1">
                          <a:off x="382609" y="1538843"/>
                          <a:ext cx="0" cy="453600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5" name="Прямая соединительная линия 34"/>
                      <p:cNvCxnSpPr/>
                      <p:nvPr/>
                    </p:nvCxnSpPr>
                    <p:spPr>
                      <a:xfrm flipH="1">
                        <a:off x="382609" y="3626531"/>
                        <a:ext cx="324000" cy="32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3" name="Прямая соединительная линия 32"/>
                    <p:cNvCxnSpPr/>
                    <p:nvPr/>
                  </p:nvCxnSpPr>
                  <p:spPr>
                    <a:xfrm flipH="1">
                      <a:off x="395536" y="2906451"/>
                      <a:ext cx="288032" cy="3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 flipH="1">
                    <a:off x="395536" y="4346611"/>
                    <a:ext cx="288032" cy="32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H="1">
                  <a:off x="395536" y="4994683"/>
                  <a:ext cx="288032" cy="3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95536" y="5498739"/>
                <a:ext cx="288032" cy="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395536" y="5642755"/>
                <a:ext cx="288032" cy="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395536" y="5786771"/>
                <a:ext cx="288032" cy="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395536" y="5930787"/>
                <a:ext cx="288032" cy="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530032" y="3519469"/>
              <a:ext cx="828000" cy="3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633047" y="3231437"/>
            <a:ext cx="1908000" cy="648000"/>
          </a:xfrm>
          <a:prstGeom prst="rect">
            <a:avLst/>
          </a:prstGeom>
          <a:solidFill>
            <a:srgbClr val="FF9900"/>
          </a:solidFill>
          <a:ln>
            <a:solidFill>
              <a:srgbClr val="CC66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науки области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33047" y="3933128"/>
            <a:ext cx="1908000" cy="648000"/>
          </a:xfrm>
          <a:prstGeom prst="rect">
            <a:avLst/>
          </a:prstGeom>
          <a:solidFill>
            <a:srgbClr val="FF9900"/>
          </a:solidFill>
          <a:ln>
            <a:solidFill>
              <a:srgbClr val="CC66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здравоохранения области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5076056" y="2592890"/>
            <a:ext cx="2666678" cy="931294"/>
            <a:chOff x="4662736" y="2592890"/>
            <a:chExt cx="2666678" cy="931294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5908304" y="2592890"/>
              <a:ext cx="1421110" cy="9312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4662736" y="3519469"/>
              <a:ext cx="1260000" cy="3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9"/>
          <p:cNvSpPr/>
          <p:nvPr/>
        </p:nvSpPr>
        <p:spPr>
          <a:xfrm>
            <a:off x="2843808" y="3140968"/>
            <a:ext cx="2268000" cy="828000"/>
          </a:xfrm>
          <a:prstGeom prst="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Территориальная рабочая группа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94984" y="3456696"/>
            <a:ext cx="1512168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25"/>
          <p:cNvSpPr/>
          <p:nvPr/>
        </p:nvSpPr>
        <p:spPr>
          <a:xfrm>
            <a:off x="6678960" y="3672720"/>
            <a:ext cx="1512168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62936" y="3888744"/>
            <a:ext cx="1512168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246912" y="4104768"/>
            <a:ext cx="1512168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30888" y="4320792"/>
            <a:ext cx="1512168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814864" y="4536816"/>
            <a:ext cx="1512168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26832" y="4752840"/>
            <a:ext cx="1512168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06952" y="1340768"/>
            <a:ext cx="2124000" cy="133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6246912" y="5688944"/>
            <a:ext cx="0" cy="46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79232" y="5085184"/>
            <a:ext cx="1224000" cy="684000"/>
          </a:xfrm>
          <a:prstGeom prst="rect">
            <a:avLst/>
          </a:prstGeom>
          <a:solidFill>
            <a:srgbClr val="8CCF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Школьная рабочая группа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670848" y="6129376"/>
            <a:ext cx="1224000" cy="684000"/>
          </a:xfrm>
          <a:prstGeom prst="rect">
            <a:avLst/>
          </a:prstGeom>
          <a:solidFill>
            <a:srgbClr val="8CCFF0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Кураторы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площадок</a:t>
            </a: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gray">
          <a:xfrm>
            <a:off x="18592" y="188640"/>
            <a:ext cx="6876256" cy="100811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algn="ctr" rotWithShape="0">
              <a:srgbClr val="000000">
                <a:alpha val="0"/>
              </a:srgbClr>
            </a:outerShdw>
            <a:softEdge rad="0"/>
          </a:effectLst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Модель управления реализацией проекта «Школьная медицина»</a:t>
            </a:r>
            <a:endParaRPr lang="ru-RU" sz="2400" spc="5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D72-F7D4-4F6C-B0F8-ACC95154845E}" type="slidenum">
              <a:rPr lang="en-US" sz="1600" smtClean="0">
                <a:solidFill>
                  <a:schemeClr val="bg1"/>
                </a:solidFill>
              </a:rPr>
              <a:pPr/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1" name="Рисунок 10" descr="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33" y="1420981"/>
            <a:ext cx="539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75475" y="1935444"/>
            <a:ext cx="4568533" cy="2112446"/>
          </a:xfrm>
          <a:custGeom>
            <a:avLst/>
            <a:gdLst>
              <a:gd name="connsiteX0" fmla="*/ 0 w 3520744"/>
              <a:gd name="connsiteY0" fmla="*/ 0 h 2112446"/>
              <a:gd name="connsiteX1" fmla="*/ 3520744 w 3520744"/>
              <a:gd name="connsiteY1" fmla="*/ 0 h 2112446"/>
              <a:gd name="connsiteX2" fmla="*/ 3520744 w 3520744"/>
              <a:gd name="connsiteY2" fmla="*/ 2112446 h 2112446"/>
              <a:gd name="connsiteX3" fmla="*/ 0 w 3520744"/>
              <a:gd name="connsiteY3" fmla="*/ 2112446 h 2112446"/>
              <a:gd name="connsiteX4" fmla="*/ 0 w 3520744"/>
              <a:gd name="connsiteY4" fmla="*/ 0 h 21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744" h="2112446">
                <a:moveTo>
                  <a:pt x="0" y="0"/>
                </a:moveTo>
                <a:lnTo>
                  <a:pt x="3520744" y="0"/>
                </a:lnTo>
                <a:lnTo>
                  <a:pt x="3520744" y="2112446"/>
                </a:lnTo>
                <a:lnTo>
                  <a:pt x="0" y="211244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 fontAlgn="base">
              <a:spcBef>
                <a:spcPct val="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Межведомственная группа, схема межведомственного взаимодействия</a:t>
            </a:r>
            <a:r>
              <a:rPr lang="ru-RU" sz="2400" dirty="0" smtClean="0">
                <a:solidFill>
                  <a:srgbClr val="FFFFFF"/>
                </a:solidFill>
              </a:rPr>
              <a:t>, </a:t>
            </a:r>
          </a:p>
          <a:p>
            <a:pPr algn="ctr" defTabSz="1066800" fontAlgn="base">
              <a:spcBef>
                <a:spcPct val="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система управления проектом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835044" y="1935444"/>
            <a:ext cx="4211027" cy="2112446"/>
          </a:xfrm>
          <a:custGeom>
            <a:avLst/>
            <a:gdLst>
              <a:gd name="connsiteX0" fmla="*/ 0 w 3520744"/>
              <a:gd name="connsiteY0" fmla="*/ 0 h 2112446"/>
              <a:gd name="connsiteX1" fmla="*/ 3520744 w 3520744"/>
              <a:gd name="connsiteY1" fmla="*/ 0 h 2112446"/>
              <a:gd name="connsiteX2" fmla="*/ 3520744 w 3520744"/>
              <a:gd name="connsiteY2" fmla="*/ 2112446 h 2112446"/>
              <a:gd name="connsiteX3" fmla="*/ 0 w 3520744"/>
              <a:gd name="connsiteY3" fmla="*/ 2112446 h 2112446"/>
              <a:gd name="connsiteX4" fmla="*/ 0 w 3520744"/>
              <a:gd name="connsiteY4" fmla="*/ 0 h 21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744" h="2112446">
                <a:moveTo>
                  <a:pt x="0" y="0"/>
                </a:moveTo>
                <a:lnTo>
                  <a:pt x="3520744" y="0"/>
                </a:lnTo>
                <a:lnTo>
                  <a:pt x="3520744" y="2112446"/>
                </a:lnTo>
                <a:lnTo>
                  <a:pt x="0" y="211244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B0F0"/>
              </a:gs>
              <a:gs pos="80000">
                <a:srgbClr val="00FFFF"/>
              </a:gs>
              <a:gs pos="100000">
                <a:srgbClr val="99CCFF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B1C3EF">
                    <a:lumMod val="25000"/>
                  </a:srgbClr>
                </a:solidFill>
              </a:rPr>
              <a:t>Программа подготовки педагогических и медицинских кадров</a:t>
            </a:r>
            <a:endParaRPr lang="ru-RU" sz="2400" b="1" dirty="0">
              <a:solidFill>
                <a:srgbClr val="B1C3EF">
                  <a:lumMod val="25000"/>
                </a:srgbClr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627784" y="4143197"/>
            <a:ext cx="3672408" cy="2714803"/>
          </a:xfrm>
          <a:custGeom>
            <a:avLst/>
            <a:gdLst>
              <a:gd name="connsiteX0" fmla="*/ 0 w 3520744"/>
              <a:gd name="connsiteY0" fmla="*/ 0 h 2112446"/>
              <a:gd name="connsiteX1" fmla="*/ 3520744 w 3520744"/>
              <a:gd name="connsiteY1" fmla="*/ 0 h 2112446"/>
              <a:gd name="connsiteX2" fmla="*/ 3520744 w 3520744"/>
              <a:gd name="connsiteY2" fmla="*/ 2112446 h 2112446"/>
              <a:gd name="connsiteX3" fmla="*/ 0 w 3520744"/>
              <a:gd name="connsiteY3" fmla="*/ 2112446 h 2112446"/>
              <a:gd name="connsiteX4" fmla="*/ 0 w 3520744"/>
              <a:gd name="connsiteY4" fmla="*/ 0 h 21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744" h="2112446">
                <a:moveTo>
                  <a:pt x="0" y="0"/>
                </a:moveTo>
                <a:lnTo>
                  <a:pt x="3520744" y="0"/>
                </a:lnTo>
                <a:lnTo>
                  <a:pt x="3520744" y="2112446"/>
                </a:lnTo>
                <a:lnTo>
                  <a:pt x="0" y="211244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C000"/>
              </a:gs>
              <a:gs pos="80000">
                <a:srgbClr val="FFCC00"/>
              </a:gs>
              <a:gs pos="100000">
                <a:srgbClr val="FFC000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9000" fontAlgn="base">
              <a:spcBef>
                <a:spcPct val="0"/>
              </a:spcBef>
            </a:pPr>
            <a:r>
              <a:rPr lang="ru-RU" sz="1900" b="1" dirty="0" smtClean="0">
                <a:solidFill>
                  <a:srgbClr val="B1C3EF">
                    <a:lumMod val="25000"/>
                  </a:srgbClr>
                </a:solidFill>
              </a:rPr>
              <a:t>Положение об экспертно-консультативном совете,</a:t>
            </a:r>
          </a:p>
          <a:p>
            <a:pPr algn="ctr" defTabSz="889000" fontAlgn="base">
              <a:spcBef>
                <a:spcPct val="0"/>
              </a:spcBef>
            </a:pPr>
            <a:r>
              <a:rPr lang="ru-RU" sz="1900" b="1" dirty="0" smtClean="0">
                <a:solidFill>
                  <a:srgbClr val="B1C3EF">
                    <a:lumMod val="25000"/>
                  </a:srgbClr>
                </a:solidFill>
              </a:rPr>
              <a:t>Положение о взаимодействии школы и центра медицинской профилактики,</a:t>
            </a:r>
          </a:p>
          <a:p>
            <a:pPr algn="ctr" defTabSz="889000" fontAlgn="base">
              <a:spcBef>
                <a:spcPct val="0"/>
              </a:spcBef>
            </a:pPr>
            <a:r>
              <a:rPr lang="ru-RU" sz="1900" b="1" dirty="0" smtClean="0">
                <a:solidFill>
                  <a:srgbClr val="B1C3EF">
                    <a:lumMod val="25000"/>
                  </a:srgbClr>
                </a:solidFill>
              </a:rPr>
              <a:t>Положение о взаимодействии с органами местного самоуправления</a:t>
            </a:r>
            <a:endParaRPr lang="ru-RU" sz="1900" b="1" dirty="0">
              <a:solidFill>
                <a:srgbClr val="B1C3EF">
                  <a:lumMod val="25000"/>
                </a:srgbClr>
              </a:solidFill>
            </a:endParaRPr>
          </a:p>
        </p:txBody>
      </p:sp>
      <p:pic>
        <p:nvPicPr>
          <p:cNvPr id="30" name="Picture 2" descr="P:\День мед.работника\Перелив.крови\Медицинский персонал ГБУЗ ТОСПК  на семинаре  .jpg"/>
          <p:cNvPicPr>
            <a:picLocks noChangeAspect="1" noChangeArrowheads="1"/>
          </p:cNvPicPr>
          <p:nvPr/>
        </p:nvPicPr>
        <p:blipFill>
          <a:blip r:embed="rId2" cstate="print"/>
          <a:srcRect t="18751"/>
          <a:stretch>
            <a:fillRect/>
          </a:stretch>
        </p:blipFill>
        <p:spPr bwMode="auto">
          <a:xfrm rot="20261607">
            <a:off x="6068579" y="4598553"/>
            <a:ext cx="3145277" cy="20045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Картинки по запросу кадровый потенциал здравоохран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64" y="404664"/>
            <a:ext cx="3240359" cy="172819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75475" y="147373"/>
            <a:ext cx="5555163" cy="11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spc="50" dirty="0" smtClean="0">
                <a:ln w="11430"/>
                <a:solidFill>
                  <a:srgbClr val="B1C3EF">
                    <a:lumMod val="25000"/>
                  </a:srgbClr>
                </a:solidFill>
              </a:rPr>
              <a:t>Реализация проекта «Школьная медицина»</a:t>
            </a:r>
            <a:endParaRPr lang="en-US" sz="3200" spc="50" dirty="0">
              <a:ln w="11430"/>
              <a:solidFill>
                <a:srgbClr val="B1C3EF">
                  <a:lumMod val="25000"/>
                </a:srgbClr>
              </a:solidFill>
            </a:endParaRPr>
          </a:p>
        </p:txBody>
      </p:sp>
      <p:pic>
        <p:nvPicPr>
          <p:cNvPr id="4098" name="Picture 2" descr="Картинки по запросу здоровые школь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625"/>
            <a:ext cx="36099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МАТЕРИАЛЫ ремонт ПМЗ\ГДП Коваля\Фото в МЗ РФ\3 Фото помещений поликлиники\kanin-69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202">
            <a:off x="-45862" y="4537873"/>
            <a:ext cx="2950766" cy="20445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239000" y="6525344"/>
            <a:ext cx="1905000" cy="260648"/>
          </a:xfrm>
        </p:spPr>
        <p:txBody>
          <a:bodyPr/>
          <a:lstStyle/>
          <a:p>
            <a:fld id="{0DDA8B7E-81F4-4DE9-965A-9622208E7408}" type="slidenum">
              <a:rPr lang="ru-RU" altLang="ru-RU" sz="1600" smtClean="0">
                <a:solidFill>
                  <a:schemeClr val="bg1"/>
                </a:solidFill>
              </a:rPr>
              <a:pPr/>
              <a:t>11</a:t>
            </a:fld>
            <a:endParaRPr lang="ru-RU" alt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2994" y="1516812"/>
            <a:ext cx="9144000" cy="5373216"/>
          </a:xfrm>
          <a:prstGeom prst="roundRect">
            <a:avLst/>
          </a:prstGeom>
          <a:gradFill>
            <a:gsLst>
              <a:gs pos="0">
                <a:srgbClr val="FFFFCC"/>
              </a:gs>
              <a:gs pos="44000">
                <a:srgbClr val="FFFFCC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960438" indent="-514350" algn="just" fontAlgn="base">
              <a:spcBef>
                <a:spcPct val="0"/>
              </a:spcBef>
              <a:spcAft>
                <a:spcPct val="0"/>
              </a:spcAft>
              <a:buAutoNum type="romanUcPeriod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Разработка нормативной правовой базы</a:t>
            </a:r>
          </a:p>
          <a:p>
            <a:pPr marL="960438" indent="-514350" algn="just" fontAlgn="base">
              <a:spcBef>
                <a:spcPct val="0"/>
              </a:spcBef>
              <a:spcAft>
                <a:spcPct val="0"/>
              </a:spcAft>
              <a:buAutoNum type="romanUcPeriod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Формирование кадрового потенциала</a:t>
            </a:r>
            <a:r>
              <a:rPr lang="ru-RU" sz="1900" b="1" kern="0" dirty="0" smtClean="0">
                <a:solidFill>
                  <a:srgbClr val="C00000"/>
                </a:solidFill>
              </a:rPr>
              <a:t>:</a:t>
            </a:r>
          </a:p>
          <a:p>
            <a:pPr marL="731838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подготовка профессорско-преподавательского состава по внедрению профессионального стандарта специалиста в области школьной медицины</a:t>
            </a:r>
          </a:p>
          <a:p>
            <a:pPr marL="731838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расширение функционала школьных медицинских работников и разработка мер материального стимулирования</a:t>
            </a:r>
          </a:p>
          <a:p>
            <a:pPr marL="731838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завершение подготовки институтом повышения квалификации учителей модуля для преподавателей ОБЖ по здоровому образу жизни</a:t>
            </a:r>
          </a:p>
          <a:p>
            <a:pPr marL="731838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проведение </a:t>
            </a:r>
            <a:r>
              <a:rPr lang="ru-RU" sz="1400" b="1" kern="0" dirty="0">
                <a:solidFill>
                  <a:srgbClr val="B1C3EF">
                    <a:lumMod val="25000"/>
                  </a:srgbClr>
                </a:solidFill>
              </a:rPr>
              <a:t>мастер-классов для педагогического персонала по практическим навыкам оказания первой помощи</a:t>
            </a:r>
          </a:p>
          <a:p>
            <a:pPr marL="788988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обучение школьных медицинских </a:t>
            </a:r>
            <a:r>
              <a:rPr lang="ru-RU" sz="1400" b="1" kern="0" dirty="0">
                <a:solidFill>
                  <a:srgbClr val="B1C3EF">
                    <a:lumMod val="25000"/>
                  </a:srgbClr>
                </a:solidFill>
              </a:rPr>
              <a:t>работников навыкам оказания экстренной помощи</a:t>
            </a:r>
          </a:p>
          <a:p>
            <a:pPr marL="731838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развитие </a:t>
            </a:r>
            <a:r>
              <a:rPr lang="ru-RU" sz="1400" b="1" kern="0" dirty="0">
                <a:solidFill>
                  <a:srgbClr val="B1C3EF">
                    <a:lumMod val="25000"/>
                  </a:srgbClr>
                </a:solidFill>
              </a:rPr>
              <a:t>психологической службы в образовательных </a:t>
            </a: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учреждениях</a:t>
            </a:r>
          </a:p>
          <a:p>
            <a:pPr marL="446088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C00000"/>
                </a:solidFill>
              </a:rPr>
              <a:t>III</a:t>
            </a:r>
            <a:r>
              <a:rPr lang="ru-RU" sz="1600" b="1" kern="0" dirty="0" smtClean="0">
                <a:solidFill>
                  <a:srgbClr val="C00000"/>
                </a:solidFill>
              </a:rPr>
              <a:t>. Внедрение нового содержания и технологий</a:t>
            </a:r>
            <a:r>
              <a:rPr lang="ru-RU" b="1" kern="0" dirty="0" smtClean="0">
                <a:solidFill>
                  <a:srgbClr val="C00000"/>
                </a:solidFill>
              </a:rPr>
              <a:t>:</a:t>
            </a:r>
          </a:p>
          <a:p>
            <a:pPr marL="731838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chemeClr val="accent5">
                    <a:lumMod val="25000"/>
                  </a:schemeClr>
                </a:solidFill>
              </a:rPr>
              <a:t>развитие системы адаптированной физической культуры для детей с ограниченными возможностями</a:t>
            </a:r>
          </a:p>
          <a:p>
            <a:pPr marL="731838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>
                <a:solidFill>
                  <a:schemeClr val="accent5">
                    <a:lumMod val="25000"/>
                  </a:schemeClr>
                </a:solidFill>
              </a:rPr>
              <a:t>в</a:t>
            </a:r>
            <a:r>
              <a:rPr lang="ru-RU" sz="1400" b="1" kern="0" dirty="0" smtClean="0">
                <a:solidFill>
                  <a:schemeClr val="accent5">
                    <a:lumMod val="25000"/>
                  </a:schemeClr>
                </a:solidFill>
              </a:rPr>
              <a:t>недрение инновационного технического обеспечения школьных медицинских кабинетов</a:t>
            </a:r>
          </a:p>
          <a:p>
            <a:pPr marL="731838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>
                <a:solidFill>
                  <a:schemeClr val="accent5">
                    <a:lumMod val="25000"/>
                  </a:schemeClr>
                </a:solidFill>
              </a:rPr>
              <a:t>с</a:t>
            </a:r>
            <a:r>
              <a:rPr lang="ru-RU" sz="1400" b="1" kern="0" dirty="0" smtClean="0">
                <a:solidFill>
                  <a:schemeClr val="accent5">
                    <a:lumMod val="25000"/>
                  </a:schemeClr>
                </a:solidFill>
              </a:rPr>
              <a:t>истемное проведение дистанционных форм обучения школьников, родителей и педагогов по основным факторам риска развития заболеваний с целью формирования приверженности к здоровому образу жизни</a:t>
            </a:r>
          </a:p>
          <a:p>
            <a:pPr marL="731838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развитие </a:t>
            </a:r>
            <a:r>
              <a:rPr lang="ru-RU" sz="1400" b="1" kern="0" dirty="0">
                <a:solidFill>
                  <a:srgbClr val="B1C3EF">
                    <a:lumMod val="25000"/>
                  </a:srgbClr>
                </a:solidFill>
              </a:rPr>
              <a:t>волонтерского движения за здоровый образ жизни по принципу «Равный обучает равного</a:t>
            </a:r>
            <a:r>
              <a:rPr lang="ru-RU" sz="1400" b="1" kern="0" dirty="0" smtClean="0">
                <a:solidFill>
                  <a:srgbClr val="B1C3EF">
                    <a:lumMod val="25000"/>
                  </a:srgbClr>
                </a:solidFill>
              </a:rPr>
              <a:t>»</a:t>
            </a:r>
          </a:p>
          <a:p>
            <a:pPr marL="446088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srgbClr val="C00000"/>
                </a:solidFill>
              </a:rPr>
              <a:t>IV</a:t>
            </a:r>
            <a:r>
              <a:rPr lang="ru-RU" sz="1600" b="1" kern="0" dirty="0" smtClean="0">
                <a:solidFill>
                  <a:srgbClr val="C00000"/>
                </a:solidFill>
              </a:rPr>
              <a:t>. Разработка оценочных процедур</a:t>
            </a:r>
            <a:endParaRPr lang="ru-RU" sz="1600" b="1" kern="0" dirty="0" smtClean="0">
              <a:solidFill>
                <a:srgbClr val="B1C3EF">
                  <a:lumMod val="25000"/>
                </a:srgbClr>
              </a:solidFill>
            </a:endParaRPr>
          </a:p>
        </p:txBody>
      </p:sp>
      <p:pic>
        <p:nvPicPr>
          <p:cNvPr id="20482" name="Picture 2" descr="Картинки по запросу задач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569368" cy="15693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facegallery.ru/images/blogs/12442/cover.cover.jpg?13441714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99" y="1304466"/>
            <a:ext cx="785086" cy="5298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  <a:extLst/>
        </p:spPr>
      </p:pic>
      <p:pic>
        <p:nvPicPr>
          <p:cNvPr id="7" name="Picture 5" descr="http://facegallery.ru/images/blogs/12442/cover.cover.jpg?13441714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94" y="1723938"/>
            <a:ext cx="785086" cy="5298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1080190" y="911128"/>
            <a:ext cx="4896544" cy="50405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Задачи на 2017 год</a:t>
            </a:r>
            <a:endParaRPr lang="ru-RU" sz="2800" b="1" kern="0" dirty="0" smtClean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24949" y="10694"/>
            <a:ext cx="6491267" cy="11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pc="50" dirty="0" smtClean="0">
                <a:ln w="11430"/>
                <a:solidFill>
                  <a:srgbClr val="B1C3EF">
                    <a:lumMod val="25000"/>
                  </a:srgbClr>
                </a:solidFill>
              </a:rPr>
              <a:t>Проект «Школьная медицина»</a:t>
            </a:r>
            <a:endParaRPr lang="en-US" spc="50" dirty="0">
              <a:ln w="11430"/>
              <a:solidFill>
                <a:srgbClr val="B1C3EF">
                  <a:lumMod val="25000"/>
                </a:srgbClr>
              </a:solidFill>
            </a:endParaRPr>
          </a:p>
        </p:txBody>
      </p:sp>
      <p:pic>
        <p:nvPicPr>
          <p:cNvPr id="18" name="Picture 5" descr="http://facegallery.ru/images/blogs/12442/cover.cover.jpg?13441714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94" y="4100518"/>
            <a:ext cx="785086" cy="5298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  <a:extLst/>
        </p:spPr>
      </p:pic>
      <p:pic>
        <p:nvPicPr>
          <p:cNvPr id="19" name="Picture 5" descr="http://facegallery.ru/images/blogs/12442/cover.cover.jpg?13441714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654" y="6328196"/>
            <a:ext cx="785086" cy="5298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  <a:ex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308304" y="6593098"/>
            <a:ext cx="1905000" cy="296930"/>
          </a:xfrm>
        </p:spPr>
        <p:txBody>
          <a:bodyPr/>
          <a:lstStyle/>
          <a:p>
            <a:fld id="{0DDA8B7E-81F4-4DE9-965A-9622208E7408}" type="slidenum">
              <a:rPr lang="ru-RU" altLang="ru-RU" sz="1600" smtClean="0">
                <a:solidFill>
                  <a:schemeClr val="bg1"/>
                </a:solidFill>
              </a:rPr>
              <a:pPr/>
              <a:t>12</a:t>
            </a:fld>
            <a:endParaRPr lang="ru-RU" alt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4048" y="1171162"/>
            <a:ext cx="4067944" cy="5660914"/>
          </a:xfrm>
          <a:prstGeom prst="roundRect">
            <a:avLst/>
          </a:prstGeom>
          <a:gradFill>
            <a:gsLst>
              <a:gs pos="0">
                <a:schemeClr val="tx2"/>
              </a:gs>
              <a:gs pos="44000">
                <a:schemeClr val="accent5">
                  <a:lumMod val="50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FFFF00"/>
                </a:solidFill>
                <a:latin typeface="Calibri"/>
              </a:rPr>
              <a:t>Создать образовательную среду, снижающую риски: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000" b="1" kern="0" dirty="0" smtClean="0">
                <a:solidFill>
                  <a:prstClr val="white"/>
                </a:solidFill>
                <a:latin typeface="Calibri"/>
              </a:rPr>
              <a:t>временного или стойкого нарушения здоровья обучающихся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000" b="1" kern="0" dirty="0">
                <a:solidFill>
                  <a:prstClr val="white"/>
                </a:solidFill>
                <a:latin typeface="Calibri"/>
              </a:rPr>
              <a:t>н</a:t>
            </a:r>
            <a:r>
              <a:rPr lang="ru-RU" sz="2000" b="1" kern="0" dirty="0" smtClean="0">
                <a:solidFill>
                  <a:prstClr val="white"/>
                </a:solidFill>
                <a:latin typeface="Calibri"/>
              </a:rPr>
              <a:t>ерациональной организации учебного процесса, режима учебной нагрузки и здорового питания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000" b="1" kern="0" dirty="0" smtClean="0">
                <a:solidFill>
                  <a:prstClr val="white"/>
                </a:solidFill>
                <a:latin typeface="Calibri"/>
              </a:rPr>
              <a:t>отсутствия культуры здоровья у учеников и их родителей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000" b="1" kern="0" dirty="0">
                <a:solidFill>
                  <a:prstClr val="white"/>
                </a:solidFill>
                <a:latin typeface="Calibri"/>
              </a:rPr>
              <a:t>с</a:t>
            </a:r>
            <a:r>
              <a:rPr lang="ru-RU" sz="2000" b="1" kern="0" dirty="0" smtClean="0">
                <a:solidFill>
                  <a:prstClr val="white"/>
                </a:solidFill>
                <a:latin typeface="Calibri"/>
              </a:rPr>
              <a:t>трессовых психолого-педагогических факторов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000" b="1" kern="0" dirty="0">
                <a:solidFill>
                  <a:prstClr val="white"/>
                </a:solidFill>
                <a:latin typeface="Calibri"/>
              </a:rPr>
              <a:t>н</a:t>
            </a:r>
            <a:r>
              <a:rPr lang="ru-RU" sz="2000" b="1" kern="0" dirty="0" smtClean="0">
                <a:solidFill>
                  <a:prstClr val="white"/>
                </a:solidFill>
                <a:latin typeface="Calibri"/>
              </a:rPr>
              <a:t>изкой двигательной активности (гиподинамии</a:t>
            </a:r>
            <a:r>
              <a:rPr lang="ru-RU" sz="2400" b="1" kern="0" dirty="0" smtClean="0">
                <a:solidFill>
                  <a:prstClr val="white"/>
                </a:solidFill>
                <a:latin typeface="Calibri"/>
              </a:rPr>
              <a:t>)</a:t>
            </a:r>
            <a:endParaRPr lang="ru-RU" sz="24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4778" y="260648"/>
            <a:ext cx="6080701" cy="11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pc="50" dirty="0" smtClean="0">
                <a:ln w="11430"/>
                <a:solidFill>
                  <a:srgbClr val="B1C3EF">
                    <a:lumMod val="25000"/>
                  </a:srgbClr>
                </a:solidFill>
              </a:rPr>
              <a:t>Результаты реализации проекта «Школьная медицина»</a:t>
            </a:r>
            <a:endParaRPr lang="en-US" spc="50" dirty="0">
              <a:ln w="11430"/>
              <a:solidFill>
                <a:srgbClr val="B1C3EF">
                  <a:lumMod val="25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8" y="4869160"/>
            <a:ext cx="232762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141" y="4886900"/>
            <a:ext cx="2428891" cy="161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554330"/>
            <a:ext cx="4788024" cy="313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D72-F7D4-4F6C-B0F8-ACC95154845E}" type="slidenum">
              <a:rPr lang="en-US" sz="1600" smtClean="0">
                <a:solidFill>
                  <a:schemeClr val="bg1"/>
                </a:solidFill>
              </a:rPr>
              <a:pPr/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0" y="161303"/>
            <a:ext cx="9125341" cy="608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-9902" y="5229200"/>
            <a:ext cx="947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63121" y="6525344"/>
            <a:ext cx="2133600" cy="228600"/>
          </a:xfrm>
        </p:spPr>
        <p:txBody>
          <a:bodyPr/>
          <a:lstStyle/>
          <a:p>
            <a:fld id="{DA804D72-F7D4-4F6C-B0F8-ACC95154845E}" type="slidenum">
              <a:rPr lang="en-US" sz="1600" smtClean="0">
                <a:solidFill>
                  <a:schemeClr val="bg1"/>
                </a:solidFill>
              </a:rPr>
              <a:pPr/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де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" y="1546351"/>
            <a:ext cx="4879520" cy="245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артинки по запросу школьн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0824"/>
            <a:ext cx="3649567" cy="273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054" y="3995498"/>
            <a:ext cx="3682355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92 066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школьников</a:t>
            </a:r>
            <a:endParaRPr lang="ru-RU" sz="4400" dirty="0">
              <a:solidFill>
                <a:srgbClr val="FFC00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21127339"/>
              </p:ext>
            </p:extLst>
          </p:nvPr>
        </p:nvGraphicFramePr>
        <p:xfrm>
          <a:off x="3995936" y="3877890"/>
          <a:ext cx="5688632" cy="298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909994" y="3116531"/>
            <a:ext cx="4023978" cy="722607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9900"/>
              </a:gs>
              <a:gs pos="100000">
                <a:srgbClr val="FFC000"/>
              </a:gs>
            </a:gsLst>
            <a:lin ang="135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B1C3EF">
                    <a:lumMod val="25000"/>
                  </a:srgbClr>
                </a:solidFill>
                <a:latin typeface="Calibri"/>
                <a:cs typeface="Arial" panose="020B0604020202020204" pitchFamily="34" charset="0"/>
              </a:rPr>
              <a:t>Структура заболеваемости детского населения (%)</a:t>
            </a:r>
            <a:endParaRPr lang="ru-RU" sz="2000" b="1" kern="0" dirty="0">
              <a:solidFill>
                <a:srgbClr val="B1C3EF">
                  <a:lumMod val="2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59" y="68531"/>
            <a:ext cx="4176608" cy="278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-57994" y="131261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173 017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детей</a:t>
            </a:r>
            <a:endParaRPr lang="ru-RU" sz="4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6056" y="1765985"/>
            <a:ext cx="4221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103</a:t>
            </a:r>
            <a:r>
              <a:rPr lang="ru-RU" sz="3200" b="1" kern="0" dirty="0" smtClean="0">
                <a:solidFill>
                  <a:srgbClr val="B1C3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базовых школ,</a:t>
            </a:r>
            <a:r>
              <a:rPr lang="ru-RU" sz="3200" b="1" kern="0" dirty="0" smtClean="0">
                <a:solidFill>
                  <a:srgbClr val="B1C3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ru-RU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370</a:t>
            </a: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филиалов</a:t>
            </a:r>
            <a:endParaRPr lang="ru-RU" sz="3200" b="1" kern="0" dirty="0">
              <a:solidFill>
                <a:srgbClr val="FFFF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gray">
          <a:xfrm>
            <a:off x="75475" y="147373"/>
            <a:ext cx="5555163" cy="11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600" spc="50" dirty="0" smtClean="0">
                <a:ln w="11430"/>
                <a:solidFill>
                  <a:srgbClr val="B1C3EF">
                    <a:lumMod val="25000"/>
                  </a:srgbClr>
                </a:solidFill>
              </a:rPr>
              <a:t>Проект </a:t>
            </a:r>
          </a:p>
          <a:p>
            <a:pPr>
              <a:defRPr/>
            </a:pPr>
            <a:r>
              <a:rPr lang="ru-RU" sz="3600" spc="50" dirty="0" smtClean="0">
                <a:ln w="11430"/>
                <a:solidFill>
                  <a:srgbClr val="B1C3EF">
                    <a:lumMod val="25000"/>
                  </a:srgbClr>
                </a:solidFill>
              </a:rPr>
              <a:t>«Школьная медицина»</a:t>
            </a:r>
            <a:endParaRPr lang="en-US" sz="3600" spc="50" dirty="0">
              <a:ln w="11430"/>
              <a:solidFill>
                <a:srgbClr val="B1C3EF">
                  <a:lumMod val="25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D72-F7D4-4F6C-B0F8-ACC95154845E}" type="slidenum">
              <a:rPr lang="en-US" sz="1600" smtClean="0">
                <a:solidFill>
                  <a:schemeClr val="bg1"/>
                </a:solidFill>
              </a:rPr>
              <a:pPr/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" y="548680"/>
            <a:ext cx="5004048" cy="6571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algn="ctr" rotWithShape="0">
              <a:srgbClr val="000000">
                <a:alpha val="0"/>
              </a:srgbClr>
            </a:outerShdw>
            <a:softEdge rad="0"/>
          </a:effectLst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Мониторинг здоровья школьников</a:t>
            </a:r>
            <a:endParaRPr lang="ru-RU" sz="3200" spc="5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" y="1412776"/>
            <a:ext cx="3204797" cy="4277112"/>
          </a:xfrm>
          <a:prstGeom prst="rect">
            <a:avLst/>
          </a:prstGeom>
          <a:ln w="88900"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3115483" cy="4153977"/>
          </a:xfrm>
          <a:prstGeom prst="rect">
            <a:avLst/>
          </a:prstGeom>
          <a:ln w="889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40" y="1"/>
            <a:ext cx="3323860" cy="2492895"/>
          </a:xfrm>
          <a:prstGeom prst="rect">
            <a:avLst/>
          </a:prstGeom>
          <a:ln w="88900"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038343"/>
            <a:ext cx="3940154" cy="2630501"/>
          </a:xfrm>
          <a:prstGeom prst="ellipse">
            <a:avLst/>
          </a:prstGeom>
          <a:ln w="889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5536" y="3602300"/>
            <a:ext cx="8548667" cy="32316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100%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охват обучающихся </a:t>
            </a:r>
          </a:p>
          <a:p>
            <a:pPr algn="ctr">
              <a:defRPr/>
            </a:pPr>
            <a:r>
              <a:rPr lang="ru-RU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92 тыс. школьников</a:t>
            </a:r>
          </a:p>
          <a:p>
            <a:pPr algn="ctr">
              <a:defRPr/>
            </a:pPr>
            <a:r>
              <a:rPr lang="ru-RU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40 тыс. детей, посещающих дошкольные учреждения</a:t>
            </a:r>
            <a:endParaRPr lang="ru-RU" sz="3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D72-F7D4-4F6C-B0F8-ACC95154845E}" type="slidenum">
              <a:rPr lang="en-US" sz="1600" smtClean="0">
                <a:solidFill>
                  <a:schemeClr val="bg1"/>
                </a:solidFill>
              </a:rPr>
              <a:pPr/>
              <a:t>3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одним вырезанным углом 23"/>
          <p:cNvSpPr/>
          <p:nvPr/>
        </p:nvSpPr>
        <p:spPr>
          <a:xfrm>
            <a:off x="214313" y="4643438"/>
            <a:ext cx="3929062" cy="1500187"/>
          </a:xfrm>
          <a:prstGeom prst="snip1Rect">
            <a:avLst/>
          </a:prstGeom>
          <a:solidFill>
            <a:srgbClr val="D5DCE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2" y="1500173"/>
            <a:ext cx="4500560" cy="3635053"/>
            <a:chOff x="214282" y="2000240"/>
            <a:chExt cx="3993100" cy="3143272"/>
          </a:xfrm>
        </p:grpSpPr>
        <p:grpSp>
          <p:nvGrpSpPr>
            <p:cNvPr id="3" name="Группа 12"/>
            <p:cNvGrpSpPr>
              <a:grpSpLocks/>
            </p:cNvGrpSpPr>
            <p:nvPr/>
          </p:nvGrpSpPr>
          <p:grpSpPr bwMode="auto">
            <a:xfrm>
              <a:off x="214282" y="2000240"/>
              <a:ext cx="3993100" cy="3132159"/>
              <a:chOff x="642910" y="1357298"/>
              <a:chExt cx="3993100" cy="3132159"/>
            </a:xfrm>
          </p:grpSpPr>
          <p:pic>
            <p:nvPicPr>
              <p:cNvPr id="10" name="Picture 2" descr="DSCN4581"/>
              <p:cNvPicPr>
                <a:picLocks noChangeAspect="1" noChangeArrowheads="1"/>
              </p:cNvPicPr>
              <p:nvPr/>
            </p:nvPicPr>
            <p:blipFill>
              <a:blip r:embed="rId2"/>
              <a:srcRect l="9201" r="89"/>
              <a:stretch>
                <a:fillRect/>
              </a:stretch>
            </p:blipFill>
            <p:spPr>
              <a:xfrm>
                <a:off x="642910" y="1357298"/>
                <a:ext cx="2133888" cy="15716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3" descr="DSCN4579"/>
              <p:cNvPicPr>
                <a:picLocks noChangeAspect="1" noChangeArrowheads="1"/>
              </p:cNvPicPr>
              <p:nvPr/>
            </p:nvPicPr>
            <p:blipFill>
              <a:blip r:embed="rId3"/>
              <a:srcRect l="9091" t="5270" b="5270"/>
              <a:stretch>
                <a:fillRect/>
              </a:stretch>
            </p:blipFill>
            <p:spPr>
              <a:xfrm>
                <a:off x="642910" y="2928934"/>
                <a:ext cx="2071966" cy="15414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Рисунок 11" descr="23908.jpg"/>
              <p:cNvPicPr>
                <a:picLocks noChangeAspect="1"/>
              </p:cNvPicPr>
              <p:nvPr/>
            </p:nvPicPr>
            <p:blipFill>
              <a:blip r:embed="rId4"/>
              <a:srcRect l="31572" t="2222" r="11815" b="2222"/>
              <a:stretch>
                <a:fillRect/>
              </a:stretch>
            </p:blipFill>
            <p:spPr>
              <a:xfrm>
                <a:off x="2571982" y="1357298"/>
                <a:ext cx="2064028" cy="31321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72512" y="3571082"/>
              <a:ext cx="3143272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endCxn id="12" idx="1"/>
            </p:cNvCxnSpPr>
            <p:nvPr/>
          </p:nvCxnSpPr>
          <p:spPr>
            <a:xfrm flipV="1">
              <a:off x="214282" y="3565526"/>
              <a:ext cx="1929072" cy="63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599756"/>
              </p:ext>
            </p:extLst>
          </p:nvPr>
        </p:nvGraphicFramePr>
        <p:xfrm>
          <a:off x="4437954" y="4148939"/>
          <a:ext cx="4420296" cy="252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61" name="Rectangle 43"/>
          <p:cNvSpPr>
            <a:spLocks noChangeArrowheads="1"/>
          </p:cNvSpPr>
          <p:nvPr/>
        </p:nvSpPr>
        <p:spPr bwMode="auto">
          <a:xfrm>
            <a:off x="0" y="5135227"/>
            <a:ext cx="3571875" cy="13849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Tahoma" pitchFamily="34" charset="0"/>
              </a:rPr>
              <a:t>За</a:t>
            </a:r>
            <a:r>
              <a:rPr lang="es-ES" sz="1400" b="1" dirty="0">
                <a:solidFill>
                  <a:srgbClr val="000000"/>
                </a:solidFill>
                <a:latin typeface="Tahoma" pitchFamily="34" charset="0"/>
              </a:rPr>
              <a:t> последние 5 лет</a:t>
            </a:r>
            <a:r>
              <a:rPr lang="ru-RU" sz="1400" b="1" dirty="0">
                <a:solidFill>
                  <a:srgbClr val="000000"/>
                </a:solidFill>
                <a:latin typeface="Tahoma" pitchFamily="34" charset="0"/>
              </a:rPr>
              <a:t> в области прослеживается </a:t>
            </a:r>
            <a:r>
              <a:rPr lang="es-ES" sz="1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ahoma" pitchFamily="34" charset="0"/>
              </a:rPr>
              <a:t>четко выраженная тенденция </a:t>
            </a:r>
            <a:r>
              <a:rPr lang="es-ES" sz="1400" b="1" dirty="0">
                <a:solidFill>
                  <a:srgbClr val="000000"/>
                </a:solidFill>
                <a:latin typeface="Tahoma" pitchFamily="34" charset="0"/>
              </a:rPr>
              <a:t> снижени</a:t>
            </a:r>
            <a:r>
              <a:rPr lang="ru-RU" sz="1400" b="1" dirty="0">
                <a:solidFill>
                  <a:srgbClr val="000000"/>
                </a:solidFill>
                <a:latin typeface="Tahoma" pitchFamily="34" charset="0"/>
              </a:rPr>
              <a:t>я</a:t>
            </a:r>
            <a:r>
              <a:rPr lang="es-ES" sz="1400" b="1" dirty="0">
                <a:solidFill>
                  <a:srgbClr val="000000"/>
                </a:solidFill>
                <a:latin typeface="Tahoma" pitchFamily="34" charset="0"/>
              </a:rPr>
              <a:t> заболеваемости дет</a:t>
            </a:r>
            <a:r>
              <a:rPr lang="ru-RU" sz="1400" b="1" dirty="0">
                <a:solidFill>
                  <a:srgbClr val="000000"/>
                </a:solidFill>
                <a:latin typeface="Tahoma" pitchFamily="34" charset="0"/>
              </a:rPr>
              <a:t>ей и подростков, составившая </a:t>
            </a:r>
            <a:r>
              <a:rPr lang="es-ES" sz="1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s-ES" sz="1400" b="1" dirty="0">
                <a:solidFill>
                  <a:srgbClr val="FF0000"/>
                </a:solidFill>
                <a:latin typeface="Tahoma" pitchFamily="34" charset="0"/>
              </a:rPr>
              <a:t>16,6%</a:t>
            </a:r>
            <a:r>
              <a:rPr lang="es-ES" sz="1400" b="1" dirty="0">
                <a:solidFill>
                  <a:srgbClr val="000000"/>
                </a:solidFill>
                <a:latin typeface="Tahoma" pitchFamily="34" charset="0"/>
              </a:rPr>
              <a:t> за счет всех классов заболеваний. 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gray">
          <a:xfrm>
            <a:off x="1" y="548680"/>
            <a:ext cx="5004048" cy="6571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algn="ctr" rotWithShape="0">
              <a:srgbClr val="000000">
                <a:alpha val="0"/>
              </a:srgbClr>
            </a:outerShdw>
            <a:softEdge rad="0"/>
          </a:effectLst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Мониторинг здоровья школьников</a:t>
            </a:r>
            <a:endParaRPr lang="ru-RU" sz="3200" spc="5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3067" y="25162"/>
            <a:ext cx="4176464" cy="386675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CCECFF"/>
              </a:gs>
              <a:gs pos="100000">
                <a:srgbClr val="CCECFF"/>
              </a:gs>
            </a:gsLst>
            <a:lin ang="135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lvl="0" algn="ctr">
              <a:lnSpc>
                <a:spcPct val="1140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</a:rPr>
              <a:t>Результаты мониторинга здоровья (2010-2016):</a:t>
            </a:r>
          </a:p>
          <a:p>
            <a:pPr lvl="0" algn="just">
              <a:lnSpc>
                <a:spcPct val="114000"/>
              </a:lnSpc>
              <a:defRPr/>
            </a:pPr>
            <a:endParaRPr lang="ru-RU" sz="800" u="sng" dirty="0">
              <a:solidFill>
                <a:srgbClr val="19194D"/>
              </a:solidFill>
              <a:latin typeface="Tahoma" pitchFamily="34" charset="0"/>
            </a:endParaRPr>
          </a:p>
          <a:p>
            <a:pPr marL="285750" lvl="0" indent="-2857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19194D"/>
                </a:solidFill>
                <a:latin typeface="Tahoma" pitchFamily="34" charset="0"/>
              </a:rPr>
              <a:t>на </a:t>
            </a:r>
            <a:r>
              <a:rPr lang="ru-RU" sz="1400" b="1" dirty="0">
                <a:solidFill>
                  <a:srgbClr val="19194D"/>
                </a:solidFill>
                <a:latin typeface="Tahoma" pitchFamily="34" charset="0"/>
              </a:rPr>
              <a:t>6%</a:t>
            </a:r>
            <a:r>
              <a:rPr lang="ru-RU" sz="1400" dirty="0">
                <a:solidFill>
                  <a:srgbClr val="19194D"/>
                </a:solidFill>
                <a:latin typeface="Tahoma" pitchFamily="34" charset="0"/>
              </a:rPr>
              <a:t> увеличилось количество детей с гармоничным физическим </a:t>
            </a:r>
            <a:r>
              <a:rPr lang="ru-RU" sz="1400" dirty="0" smtClean="0">
                <a:solidFill>
                  <a:srgbClr val="19194D"/>
                </a:solidFill>
                <a:latin typeface="Tahoma" pitchFamily="34" charset="0"/>
              </a:rPr>
              <a:t>развитием </a:t>
            </a:r>
            <a:endParaRPr lang="ru-RU" sz="1400" dirty="0">
              <a:solidFill>
                <a:srgbClr val="19194D"/>
              </a:solidFill>
              <a:latin typeface="Tahoma" pitchFamily="34" charset="0"/>
            </a:endParaRPr>
          </a:p>
          <a:p>
            <a:pPr marL="285750" lvl="0" indent="-2857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solidFill>
                <a:srgbClr val="19194D"/>
              </a:solidFill>
              <a:latin typeface="Tahoma" pitchFamily="34" charset="0"/>
            </a:endParaRPr>
          </a:p>
          <a:p>
            <a:pPr marL="285750" lvl="0" indent="-2857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19194D"/>
                </a:solidFill>
                <a:latin typeface="Tahoma" pitchFamily="34" charset="0"/>
              </a:rPr>
              <a:t>на </a:t>
            </a:r>
            <a:r>
              <a:rPr lang="ru-RU" sz="1400" b="1" dirty="0">
                <a:solidFill>
                  <a:srgbClr val="19194D"/>
                </a:solidFill>
                <a:latin typeface="Tahoma" pitchFamily="34" charset="0"/>
              </a:rPr>
              <a:t>14%</a:t>
            </a:r>
            <a:r>
              <a:rPr lang="ru-RU" sz="1400" dirty="0">
                <a:solidFill>
                  <a:srgbClr val="19194D"/>
                </a:solidFill>
                <a:latin typeface="Tahoma" pitchFamily="34" charset="0"/>
              </a:rPr>
              <a:t> снизилась заболеваемость болезнями органов пищеварения и эндокринной системы,  на </a:t>
            </a:r>
            <a:r>
              <a:rPr lang="ru-RU" sz="1400" b="1" dirty="0">
                <a:solidFill>
                  <a:srgbClr val="19194D"/>
                </a:solidFill>
                <a:latin typeface="Tahoma" pitchFamily="34" charset="0"/>
              </a:rPr>
              <a:t>22%</a:t>
            </a:r>
            <a:r>
              <a:rPr lang="ru-RU" sz="1400" dirty="0">
                <a:solidFill>
                  <a:srgbClr val="19194D"/>
                </a:solidFill>
                <a:latin typeface="Tahoma" pitchFamily="34" charset="0"/>
              </a:rPr>
              <a:t> - </a:t>
            </a:r>
            <a:r>
              <a:rPr lang="ru-RU" sz="1400" dirty="0" smtClean="0">
                <a:solidFill>
                  <a:srgbClr val="19194D"/>
                </a:solidFill>
                <a:latin typeface="Tahoma" pitchFamily="34" charset="0"/>
              </a:rPr>
              <a:t>анемиями</a:t>
            </a:r>
            <a:endParaRPr lang="ru-RU" sz="1400" dirty="0">
              <a:solidFill>
                <a:srgbClr val="19194D"/>
              </a:solidFill>
              <a:latin typeface="Tahoma" pitchFamily="34" charset="0"/>
            </a:endParaRPr>
          </a:p>
          <a:p>
            <a:pPr marL="285750" lvl="0" indent="-2857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solidFill>
                <a:srgbClr val="19194D"/>
              </a:solidFill>
              <a:latin typeface="Tahoma" pitchFamily="34" charset="0"/>
            </a:endParaRPr>
          </a:p>
          <a:p>
            <a:pPr marL="285750" lvl="0" indent="-2857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19194D"/>
                </a:solidFill>
                <a:latin typeface="Tahoma" pitchFamily="34" charset="0"/>
              </a:rPr>
              <a:t>на </a:t>
            </a:r>
            <a:r>
              <a:rPr lang="ru-RU" sz="1400" b="1" dirty="0">
                <a:solidFill>
                  <a:srgbClr val="19194D"/>
                </a:solidFill>
                <a:latin typeface="Tahoma" pitchFamily="34" charset="0"/>
              </a:rPr>
              <a:t>7%</a:t>
            </a:r>
            <a:r>
              <a:rPr lang="ru-RU" sz="1400" dirty="0">
                <a:solidFill>
                  <a:srgbClr val="19194D"/>
                </a:solidFill>
                <a:latin typeface="Tahoma" pitchFamily="34" charset="0"/>
              </a:rPr>
              <a:t> увеличилось количество детей с первой группой здоровья, а  с третьей группой здоровья уменьшилась  на </a:t>
            </a:r>
            <a:r>
              <a:rPr lang="ru-RU" sz="1400" b="1" dirty="0">
                <a:solidFill>
                  <a:srgbClr val="19194D"/>
                </a:solidFill>
                <a:latin typeface="Tahoma" pitchFamily="34" charset="0"/>
              </a:rPr>
              <a:t>5,5</a:t>
            </a:r>
            <a:r>
              <a:rPr lang="ru-RU" sz="1400" b="1" dirty="0" smtClean="0">
                <a:solidFill>
                  <a:srgbClr val="19194D"/>
                </a:solidFill>
                <a:latin typeface="Tahoma" pitchFamily="34" charset="0"/>
              </a:rPr>
              <a:t>%</a:t>
            </a:r>
            <a:endParaRPr lang="ru-RU" sz="1400" dirty="0">
              <a:solidFill>
                <a:srgbClr val="19194D"/>
              </a:solidFill>
            </a:endParaRPr>
          </a:p>
          <a:p>
            <a:pPr>
              <a:buClr>
                <a:srgbClr val="0000FF"/>
              </a:buClr>
              <a:defRPr/>
            </a:pPr>
            <a:r>
              <a:rPr lang="ru-RU" sz="1400" b="1" kern="0" dirty="0" smtClean="0">
                <a:solidFill>
                  <a:srgbClr val="CC0066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ru-RU" sz="1400" b="1" kern="0" dirty="0">
              <a:solidFill>
                <a:srgbClr val="CC0066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6016" y="4005787"/>
            <a:ext cx="4249569" cy="3171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Динамика заболеваемости детского населения</a:t>
            </a:r>
            <a:endParaRPr lang="ru-RU" sz="1400" b="1" kern="0" dirty="0">
              <a:solidFill>
                <a:schemeClr val="accent5">
                  <a:lumMod val="25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ED9-5CF6-4F98-AA15-AA7EF74DC39C}" type="slidenum">
              <a:rPr lang="en-US" sz="1600" smtClean="0">
                <a:solidFill>
                  <a:schemeClr val="bg1"/>
                </a:solidFill>
              </a:rPr>
              <a:pPr/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Провоторов КВ\Школы\№ 11\123 06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b="14598"/>
          <a:stretch>
            <a:fillRect/>
          </a:stretch>
        </p:blipFill>
        <p:spPr>
          <a:xfrm>
            <a:off x="0" y="1312349"/>
            <a:ext cx="4572000" cy="2876732"/>
          </a:xfrm>
          <a:noFill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77412"/>
            <a:ext cx="1571636" cy="114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Голубева\Desktop\новое 25 января\фотопитание\обеденный зал\DSCN50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12704"/>
            <a:ext cx="4572000" cy="285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107504" y="516390"/>
            <a:ext cx="6223668" cy="6571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algn="ctr" rotWithShape="0">
              <a:srgbClr val="000000">
                <a:alpha val="0"/>
              </a:srgbClr>
            </a:outerShdw>
            <a:softEdge rad="0"/>
          </a:effectLst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</a:p>
          <a:p>
            <a:pPr>
              <a:defRPr/>
            </a:pPr>
            <a:r>
              <a:rPr lang="ru-RU" sz="32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«Школьное питание»</a:t>
            </a:r>
            <a:endParaRPr lang="ru-RU" sz="3200" spc="5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95448"/>
              </p:ext>
            </p:extLst>
          </p:nvPr>
        </p:nvGraphicFramePr>
        <p:xfrm>
          <a:off x="0" y="4877622"/>
          <a:ext cx="9144000" cy="198037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198037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Реконструированы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пищеблоков и обеденных залов школьных столовых в соответствии с единым дизайн – проектом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3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Установлено современное технологическое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оборудование: </a:t>
                      </a:r>
                      <a:r>
                        <a:rPr lang="ru-RU" sz="1300" baseline="0" dirty="0" err="1" smtClean="0">
                          <a:solidFill>
                            <a:schemeClr val="tx2"/>
                          </a:solidFill>
                        </a:rPr>
                        <a:t>пароконвектоматы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ru-RU" sz="1300" baseline="0" dirty="0" err="1" smtClean="0">
                          <a:solidFill>
                            <a:schemeClr val="tx2"/>
                          </a:solidFill>
                        </a:rPr>
                        <a:t>мармитные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линии, посудомоечные машины, пекарские и </a:t>
                      </a:r>
                      <a:r>
                        <a:rPr lang="ru-RU" sz="1300" baseline="0" dirty="0" err="1" smtClean="0">
                          <a:solidFill>
                            <a:schemeClr val="tx2"/>
                          </a:solidFill>
                        </a:rPr>
                        <a:t>расстоечные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шкафы и др.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Внедрены новые технологические процессы: щадящие режимы тепловой обработки продуктов, которые рекомендуются в детском питании: варка паром, запекание,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припускание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, тушение 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В рационы школьников введены продукты функционального и оздоровительного назначения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Разработаны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инновационные программы повышения квалификации специалистов в сфере школьного питания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-2303" y="4077072"/>
            <a:ext cx="4574303" cy="80055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ysClr val="window" lastClr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В</a:t>
            </a:r>
            <a:r>
              <a:rPr lang="ru-RU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100%</a:t>
            </a:r>
            <a:r>
              <a:rPr lang="en-US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школ созданы условия для обеспечения обучающихся 2-х разовым горячим питанием</a:t>
            </a:r>
            <a:endParaRPr lang="ru-RU" sz="1600" b="1" kern="0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4077072"/>
            <a:ext cx="4572000" cy="8005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ysClr val="window" lastClr="FFFFFF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Calibri"/>
              </a:rPr>
              <a:t>2008-2012 гг. Тамбовская область победитель конкурсных отборов субъектов РФ по реализации проекта «Школьное питание»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4224" y="7029400"/>
            <a:ext cx="2133600" cy="228600"/>
          </a:xfrm>
        </p:spPr>
        <p:txBody>
          <a:bodyPr/>
          <a:lstStyle/>
          <a:p>
            <a:fld id="{DA0BFED9-5CF6-4F98-AA15-AA7EF74DC39C}" type="slidenum">
              <a:rPr lang="en-US" sz="1600" smtClean="0">
                <a:solidFill>
                  <a:schemeClr val="bg1"/>
                </a:solidFill>
              </a:rPr>
              <a:pPr/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38" y="3795314"/>
            <a:ext cx="4594029" cy="306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" y="3829036"/>
            <a:ext cx="4038618" cy="302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" y="1309130"/>
            <a:ext cx="3644397" cy="242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D:\Фото школьная медицина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79" y="128981"/>
            <a:ext cx="5261588" cy="360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18297" y="404664"/>
            <a:ext cx="5508104" cy="6571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algn="ctr" rotWithShape="0">
              <a:srgbClr val="000000">
                <a:alpha val="0"/>
              </a:srgbClr>
            </a:outerShdw>
            <a:softEdge rad="0"/>
          </a:effectLst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новых моделей школ</a:t>
            </a:r>
            <a:endParaRPr lang="ru-RU" sz="3200" spc="5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713" y="3074983"/>
            <a:ext cx="9057102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В 2016 году </a:t>
            </a:r>
            <a:r>
              <a:rPr lang="ru-RU" sz="3600" b="1" spc="50" dirty="0" smtClean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14</a:t>
            </a:r>
            <a:r>
              <a:rPr lang="ru-RU" sz="2800" b="1" spc="50" dirty="0" smtClean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видеосеминаров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 и видеоконференций по вопросам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здоровьесбережения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D72-F7D4-4F6C-B0F8-ACC95154845E}" type="slidenum">
              <a:rPr lang="en-US" sz="1600" smtClean="0">
                <a:solidFill>
                  <a:schemeClr val="bg1"/>
                </a:solidFill>
              </a:rPr>
              <a:pPr/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0" y="548680"/>
            <a:ext cx="6876256" cy="6571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algn="ctr" rotWithShape="0">
              <a:srgbClr val="000000">
                <a:alpha val="0"/>
              </a:srgbClr>
            </a:outerShdw>
            <a:softEdge rad="0"/>
          </a:effectLst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Проектная деятельность образовательных учреждений</a:t>
            </a:r>
            <a:endParaRPr lang="ru-RU" sz="3200" spc="5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22" y="1434501"/>
            <a:ext cx="4518778" cy="304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339"/>
            <a:ext cx="3046132" cy="228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70" y="4541340"/>
            <a:ext cx="3045303" cy="228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74" y="4541340"/>
            <a:ext cx="2954663" cy="231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Фото проектов образования\Спартианские игры 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017"/>
            <a:ext cx="4621446" cy="30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452" y="2966332"/>
            <a:ext cx="905710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60%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школ работают в проектах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здоровьесберегающих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pitchFamily="34" charset="0"/>
              </a:rPr>
              <a:t> технологий</a:t>
            </a:r>
            <a:endParaRPr lang="ru-RU" sz="3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74954" y="6525344"/>
            <a:ext cx="2133600" cy="228600"/>
          </a:xfrm>
        </p:spPr>
        <p:txBody>
          <a:bodyPr/>
          <a:lstStyle/>
          <a:p>
            <a:fld id="{DA804D72-F7D4-4F6C-B0F8-ACC95154845E}" type="slidenum">
              <a:rPr lang="en-US" sz="1600" smtClean="0">
                <a:solidFill>
                  <a:schemeClr val="bg1"/>
                </a:solidFill>
              </a:rPr>
              <a:pPr/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 l="2632"/>
          <a:stretch>
            <a:fillRect/>
          </a:stretch>
        </p:blipFill>
        <p:spPr bwMode="auto">
          <a:xfrm>
            <a:off x="6279856" y="4696104"/>
            <a:ext cx="2857489" cy="18047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9" descr="26d6c3d523d2dd9be6bf815747161496"/>
          <p:cNvPicPr>
            <a:picLocks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13936" y="4705502"/>
            <a:ext cx="2856814" cy="1785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print"/>
          <a:srcRect r="1520" b="7878"/>
          <a:stretch>
            <a:fillRect/>
          </a:stretch>
        </p:blipFill>
        <p:spPr bwMode="auto">
          <a:xfrm>
            <a:off x="6357950" y="1499034"/>
            <a:ext cx="2786050" cy="1882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2793969" y="1428736"/>
            <a:ext cx="3489212" cy="507209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CCECFF"/>
              </a:gs>
              <a:gs pos="100000">
                <a:srgbClr val="CCECFF"/>
              </a:gs>
            </a:gsLst>
            <a:lin ang="135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285750" lvl="0" indent="-28575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sz="1400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«</a:t>
            </a: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Интенсивная школа»</a:t>
            </a:r>
          </a:p>
          <a:p>
            <a:pPr marL="285750" lvl="0" indent="-28575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«Позитивное развитие через социальное проектирование»</a:t>
            </a:r>
          </a:p>
          <a:p>
            <a:pPr marL="285750" lvl="0" indent="-28575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«</a:t>
            </a:r>
            <a:r>
              <a:rPr lang="ru-RU" b="1" kern="0" dirty="0" err="1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Сталкер</a:t>
            </a: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»</a:t>
            </a:r>
          </a:p>
          <a:p>
            <a:pPr marL="285750" lvl="0" indent="-28575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«Биологическая обратная связь»</a:t>
            </a:r>
          </a:p>
          <a:p>
            <a:pPr marL="285750" lvl="0" indent="-28575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«Снижение </a:t>
            </a:r>
            <a:r>
              <a:rPr lang="ru-RU" b="1" kern="0" dirty="0" err="1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делинквентности</a:t>
            </a: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 у подростков путем преодоления социального отчуждения»</a:t>
            </a:r>
          </a:p>
          <a:p>
            <a:pPr marL="285750" lvl="0" indent="-28575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«</a:t>
            </a:r>
            <a:r>
              <a:rPr lang="ru-RU" b="1" kern="0" dirty="0" err="1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Игротерапия</a:t>
            </a: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»</a:t>
            </a:r>
          </a:p>
          <a:p>
            <a:pPr marL="285750" lvl="0" indent="-28575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«Спартанские игры»</a:t>
            </a:r>
          </a:p>
          <a:p>
            <a:pPr marL="285750" lvl="0" indent="-28575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Calibri"/>
                <a:cs typeface="Arial" panose="020B0604020202020204" pitchFamily="34" charset="0"/>
              </a:rPr>
              <a:t>«Игровая на колесах»</a:t>
            </a:r>
          </a:p>
          <a:p>
            <a:pPr lvl="0">
              <a:lnSpc>
                <a:spcPct val="114000"/>
              </a:lnSpc>
              <a:defRPr/>
            </a:pPr>
            <a:endParaRPr lang="ru-RU" sz="1400" b="1" kern="0" dirty="0">
              <a:solidFill>
                <a:schemeClr val="accent5">
                  <a:lumMod val="25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gray">
          <a:xfrm>
            <a:off x="0" y="548680"/>
            <a:ext cx="6876256" cy="6571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algn="ctr" rotWithShape="0">
              <a:srgbClr val="000000">
                <a:alpha val="0"/>
              </a:srgbClr>
            </a:outerShdw>
            <a:softEdge rad="0"/>
          </a:effectLst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Проектная деятельность образовательных учреждений</a:t>
            </a:r>
            <a:endParaRPr lang="ru-RU" sz="3200" spc="5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" name="Picture 12" descr="IMG_00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36" y="1357298"/>
            <a:ext cx="2754922" cy="192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600825"/>
            <a:ext cx="2133600" cy="228600"/>
          </a:xfrm>
        </p:spPr>
        <p:txBody>
          <a:bodyPr/>
          <a:lstStyle/>
          <a:p>
            <a:fld id="{DA0BFED9-5CF6-4F98-AA15-AA7EF74DC39C}" type="slidenum">
              <a:rPr lang="en-US" sz="1600" smtClean="0">
                <a:solidFill>
                  <a:srgbClr val="000000"/>
                </a:solidFill>
              </a:rPr>
              <a:pPr/>
              <a:t>8</a:t>
            </a:fld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ustomShape 1"/>
          <p:cNvSpPr>
            <a:spLocks noChangeArrowheads="1"/>
          </p:cNvSpPr>
          <p:nvPr/>
        </p:nvSpPr>
        <p:spPr bwMode="auto">
          <a:xfrm>
            <a:off x="5731522" y="5059386"/>
            <a:ext cx="3304973" cy="1798614"/>
          </a:xfrm>
          <a:prstGeom prst="roundRect">
            <a:avLst>
              <a:gd name="adj" fmla="val 2218"/>
            </a:avLst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5" name="CustomShape 2"/>
          <p:cNvSpPr>
            <a:spLocks noChangeArrowheads="1"/>
          </p:cNvSpPr>
          <p:nvPr/>
        </p:nvSpPr>
        <p:spPr bwMode="auto">
          <a:xfrm>
            <a:off x="5711826" y="1612923"/>
            <a:ext cx="3324670" cy="3365500"/>
          </a:xfrm>
          <a:prstGeom prst="roundRect">
            <a:avLst>
              <a:gd name="adj" fmla="val 2218"/>
            </a:avLst>
          </a:prstGeom>
          <a:noFill/>
          <a:ln w="2556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8" name="CustomShape 5"/>
          <p:cNvSpPr>
            <a:spLocks noChangeArrowheads="1"/>
          </p:cNvSpPr>
          <p:nvPr/>
        </p:nvSpPr>
        <p:spPr bwMode="auto">
          <a:xfrm>
            <a:off x="2546350" y="3086123"/>
            <a:ext cx="3024188" cy="1962150"/>
          </a:xfrm>
          <a:prstGeom prst="ellipse">
            <a:avLst/>
          </a:prstGeom>
          <a:noFill/>
          <a:ln w="25560">
            <a:solidFill>
              <a:srgbClr val="89A4A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CustomShape 6"/>
          <p:cNvSpPr>
            <a:spLocks noChangeArrowheads="1"/>
          </p:cNvSpPr>
          <p:nvPr/>
        </p:nvSpPr>
        <p:spPr bwMode="auto">
          <a:xfrm>
            <a:off x="107504" y="5048273"/>
            <a:ext cx="2376934" cy="1809727"/>
          </a:xfrm>
          <a:prstGeom prst="rect">
            <a:avLst/>
          </a:prstGeom>
          <a:noFill/>
          <a:ln w="25527" cap="rnd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CustomShape 7"/>
          <p:cNvSpPr>
            <a:spLocks noChangeArrowheads="1"/>
          </p:cNvSpPr>
          <p:nvPr/>
        </p:nvSpPr>
        <p:spPr bwMode="auto">
          <a:xfrm>
            <a:off x="107504" y="1531961"/>
            <a:ext cx="2376934" cy="3446462"/>
          </a:xfrm>
          <a:prstGeom prst="rect">
            <a:avLst/>
          </a:prstGeom>
          <a:noFill/>
          <a:ln w="2556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31" name="CustomShape 8"/>
          <p:cNvSpPr>
            <a:spLocks noChangeArrowheads="1"/>
          </p:cNvSpPr>
          <p:nvPr/>
        </p:nvSpPr>
        <p:spPr bwMode="auto">
          <a:xfrm>
            <a:off x="2546350" y="3619523"/>
            <a:ext cx="3105150" cy="985838"/>
          </a:xfrm>
          <a:prstGeom prst="rect">
            <a:avLst/>
          </a:prstGeom>
          <a:solidFill>
            <a:srgbClr val="7030A0"/>
          </a:solidFill>
          <a:ln w="9398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Координационный Совет </a:t>
            </a:r>
          </a:p>
          <a:p>
            <a:pPr algn="ctr"/>
            <a:r>
              <a:rPr lang="ru-RU" sz="1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по формированию здорового образа жизни населения области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48" name="CustomShape 9"/>
          <p:cNvSpPr>
            <a:spLocks noChangeArrowheads="1"/>
          </p:cNvSpPr>
          <p:nvPr/>
        </p:nvSpPr>
        <p:spPr bwMode="auto">
          <a:xfrm>
            <a:off x="321951" y="1397816"/>
            <a:ext cx="1944687" cy="574675"/>
          </a:xfrm>
          <a:prstGeom prst="rect">
            <a:avLst/>
          </a:prstGeom>
          <a:solidFill>
            <a:srgbClr val="FF9900"/>
          </a:solidFill>
          <a:ln w="93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>
              <a:defRPr/>
            </a:pPr>
            <a:r>
              <a:rPr lang="ru-RU" sz="115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Федеральные органы исполнительной власти</a:t>
            </a:r>
          </a:p>
        </p:txBody>
      </p:sp>
      <p:sp>
        <p:nvSpPr>
          <p:cNvPr id="5133" name="CustomShape 10"/>
          <p:cNvSpPr>
            <a:spLocks noChangeArrowheads="1"/>
          </p:cNvSpPr>
          <p:nvPr/>
        </p:nvSpPr>
        <p:spPr bwMode="auto">
          <a:xfrm>
            <a:off x="5886049" y="5570944"/>
            <a:ext cx="3096344" cy="846933"/>
          </a:xfrm>
          <a:prstGeom prst="rect">
            <a:avLst/>
          </a:prstGeom>
          <a:solidFill>
            <a:srgbClr val="92D050"/>
          </a:solidFill>
          <a:ln w="93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Координационные советы по формированию здорового образа жизни при главах администраций городских округов и муниципальных районов области</a:t>
            </a:r>
          </a:p>
        </p:txBody>
      </p:sp>
      <p:sp>
        <p:nvSpPr>
          <p:cNvPr id="5134" name="CustomShape 13"/>
          <p:cNvSpPr>
            <a:spLocks noChangeArrowheads="1"/>
          </p:cNvSpPr>
          <p:nvPr/>
        </p:nvSpPr>
        <p:spPr bwMode="auto">
          <a:xfrm>
            <a:off x="6058631" y="1397816"/>
            <a:ext cx="2714625" cy="5572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398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Органы исполнительной власти области</a:t>
            </a:r>
          </a:p>
        </p:txBody>
      </p:sp>
      <p:sp>
        <p:nvSpPr>
          <p:cNvPr id="5135" name="CustomShape 14"/>
          <p:cNvSpPr>
            <a:spLocks noChangeArrowheads="1"/>
          </p:cNvSpPr>
          <p:nvPr/>
        </p:nvSpPr>
        <p:spPr bwMode="auto">
          <a:xfrm>
            <a:off x="5867399" y="2035198"/>
            <a:ext cx="3097089" cy="2873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98">
            <a:solidFill>
              <a:srgbClr val="D5E8EA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Управление  образования </a:t>
            </a:r>
            <a:r>
              <a:rPr lang="ru-RU" sz="1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науки</a:t>
            </a:r>
            <a:endParaRPr lang="ru-RU" sz="1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36" name="CustomShape 15"/>
          <p:cNvSpPr>
            <a:spLocks noChangeArrowheads="1"/>
          </p:cNvSpPr>
          <p:nvPr/>
        </p:nvSpPr>
        <p:spPr bwMode="auto">
          <a:xfrm>
            <a:off x="5867400" y="2322536"/>
            <a:ext cx="3097088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98">
            <a:solidFill>
              <a:srgbClr val="D5E8EA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Управление здравоохранения</a:t>
            </a:r>
          </a:p>
        </p:txBody>
      </p:sp>
      <p:sp>
        <p:nvSpPr>
          <p:cNvPr id="5137" name="CustomShape 16"/>
          <p:cNvSpPr>
            <a:spLocks noChangeArrowheads="1"/>
          </p:cNvSpPr>
          <p:nvPr/>
        </p:nvSpPr>
        <p:spPr bwMode="auto">
          <a:xfrm>
            <a:off x="5852200" y="2614192"/>
            <a:ext cx="3112288" cy="3603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98">
            <a:solidFill>
              <a:srgbClr val="D5E8EA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Управление по физической </a:t>
            </a:r>
            <a:r>
              <a:rPr lang="ru-RU" sz="1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культуре, </a:t>
            </a:r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спорту, туризму</a:t>
            </a:r>
          </a:p>
        </p:txBody>
      </p:sp>
      <p:sp>
        <p:nvSpPr>
          <p:cNvPr id="5138" name="CustomShape 17"/>
          <p:cNvSpPr>
            <a:spLocks noChangeArrowheads="1"/>
          </p:cNvSpPr>
          <p:nvPr/>
        </p:nvSpPr>
        <p:spPr bwMode="auto">
          <a:xfrm>
            <a:off x="5867400" y="4195786"/>
            <a:ext cx="3097088" cy="35401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98">
            <a:solidFill>
              <a:srgbClr val="B6DCD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Территориальное управление </a:t>
            </a:r>
            <a:r>
              <a:rPr lang="ru-RU" sz="10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Роспотребнадзора</a:t>
            </a:r>
            <a:endParaRPr lang="ru-RU" sz="1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39" name="CustomShape 18"/>
          <p:cNvSpPr>
            <a:spLocks noChangeArrowheads="1"/>
          </p:cNvSpPr>
          <p:nvPr/>
        </p:nvSpPr>
        <p:spPr bwMode="auto">
          <a:xfrm>
            <a:off x="5867400" y="3043261"/>
            <a:ext cx="3097088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98">
            <a:solidFill>
              <a:srgbClr val="B6DCD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Управление труда и социального развития </a:t>
            </a:r>
          </a:p>
        </p:txBody>
      </p:sp>
      <p:sp>
        <p:nvSpPr>
          <p:cNvPr id="5140" name="CustomShape 19"/>
          <p:cNvSpPr>
            <a:spLocks noChangeArrowheads="1"/>
          </p:cNvSpPr>
          <p:nvPr/>
        </p:nvSpPr>
        <p:spPr bwMode="auto">
          <a:xfrm>
            <a:off x="121628" y="5996010"/>
            <a:ext cx="2312313" cy="816633"/>
          </a:xfrm>
          <a:prstGeom prst="roundRect">
            <a:avLst>
              <a:gd name="adj" fmla="val 16667"/>
            </a:avLst>
          </a:prstGeom>
          <a:solidFill>
            <a:srgbClr val="E86E91"/>
          </a:solidFill>
          <a:ln w="9398">
            <a:solidFill>
              <a:srgbClr val="F9F9F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>
              <a:buFont typeface="StarSymbol"/>
              <a:buNone/>
            </a:pPr>
            <a:endParaRPr lang="ru-RU" sz="8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StarSymbol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Ассоциация  </a:t>
            </a:r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"Совет муниципальных образований     Тамбовской  </a:t>
            </a:r>
            <a:r>
              <a:rPr lang="ru-RU" sz="1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области"</a:t>
            </a:r>
            <a:endParaRPr lang="ru-RU" sz="1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41" name="CustomShape 20"/>
          <p:cNvSpPr>
            <a:spLocks noChangeArrowheads="1"/>
          </p:cNvSpPr>
          <p:nvPr/>
        </p:nvSpPr>
        <p:spPr bwMode="auto">
          <a:xfrm>
            <a:off x="5886049" y="6452282"/>
            <a:ext cx="3096344" cy="3603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360">
            <a:solidFill>
              <a:srgbClr val="F9F9F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Городские и поселковые советы</a:t>
            </a:r>
          </a:p>
          <a:p>
            <a:pPr algn="ctr">
              <a:buFont typeface="StarSymbol"/>
              <a:buChar char=""/>
            </a:pPr>
            <a:endParaRPr lang="ru-RU" sz="1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42" name="CustomShape 21"/>
          <p:cNvSpPr>
            <a:spLocks noChangeArrowheads="1"/>
          </p:cNvSpPr>
          <p:nvPr/>
        </p:nvSpPr>
        <p:spPr bwMode="auto">
          <a:xfrm>
            <a:off x="172572" y="2027261"/>
            <a:ext cx="2160587" cy="414337"/>
          </a:xfrm>
          <a:prstGeom prst="rect">
            <a:avLst/>
          </a:prstGeom>
          <a:solidFill>
            <a:srgbClr val="FFC000"/>
          </a:solidFill>
          <a:ln w="93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Министерство образования и науки РФ</a:t>
            </a:r>
          </a:p>
        </p:txBody>
      </p:sp>
      <p:sp>
        <p:nvSpPr>
          <p:cNvPr id="5143" name="CustomShape 22"/>
          <p:cNvSpPr>
            <a:spLocks noChangeArrowheads="1"/>
          </p:cNvSpPr>
          <p:nvPr/>
        </p:nvSpPr>
        <p:spPr bwMode="auto">
          <a:xfrm>
            <a:off x="197492" y="2501110"/>
            <a:ext cx="2160587" cy="397688"/>
          </a:xfrm>
          <a:prstGeom prst="rect">
            <a:avLst/>
          </a:prstGeom>
          <a:solidFill>
            <a:srgbClr val="FFC000"/>
          </a:solidFill>
          <a:ln w="93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Министерство здравоохранения РФ</a:t>
            </a:r>
          </a:p>
        </p:txBody>
      </p:sp>
      <p:sp>
        <p:nvSpPr>
          <p:cNvPr id="5146" name="CustomShape 8"/>
          <p:cNvSpPr>
            <a:spLocks noChangeArrowheads="1"/>
          </p:cNvSpPr>
          <p:nvPr/>
        </p:nvSpPr>
        <p:spPr bwMode="auto">
          <a:xfrm>
            <a:off x="2546350" y="1963761"/>
            <a:ext cx="3105150" cy="360362"/>
          </a:xfrm>
          <a:prstGeom prst="rect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Администрация области</a:t>
            </a:r>
            <a:endParaRPr lang="ru-RU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47" name="CustomShape 18"/>
          <p:cNvSpPr>
            <a:spLocks noChangeArrowheads="1"/>
          </p:cNvSpPr>
          <p:nvPr/>
        </p:nvSpPr>
        <p:spPr bwMode="auto">
          <a:xfrm>
            <a:off x="5867400" y="3403623"/>
            <a:ext cx="3097088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98">
            <a:solidFill>
              <a:srgbClr val="B6DCD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Управление  сельского хозяйства </a:t>
            </a:r>
          </a:p>
        </p:txBody>
      </p:sp>
      <p:sp>
        <p:nvSpPr>
          <p:cNvPr id="5148" name="CustomShape 18"/>
          <p:cNvSpPr>
            <a:spLocks noChangeArrowheads="1"/>
          </p:cNvSpPr>
          <p:nvPr/>
        </p:nvSpPr>
        <p:spPr bwMode="auto">
          <a:xfrm>
            <a:off x="5867400" y="4618061"/>
            <a:ext cx="3097088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98">
            <a:solidFill>
              <a:srgbClr val="B6DCD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Управление культуры и архивного дела </a:t>
            </a:r>
          </a:p>
        </p:txBody>
      </p:sp>
      <p:sp>
        <p:nvSpPr>
          <p:cNvPr id="5149" name="CustomShape 19"/>
          <p:cNvSpPr>
            <a:spLocks noChangeArrowheads="1"/>
          </p:cNvSpPr>
          <p:nvPr/>
        </p:nvSpPr>
        <p:spPr bwMode="auto">
          <a:xfrm>
            <a:off x="121628" y="5491186"/>
            <a:ext cx="2312313" cy="431800"/>
          </a:xfrm>
          <a:prstGeom prst="roundRect">
            <a:avLst>
              <a:gd name="adj" fmla="val 16667"/>
            </a:avLst>
          </a:prstGeom>
          <a:solidFill>
            <a:srgbClr val="E86E91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>
              <a:buFont typeface="StarSymbol"/>
              <a:buNone/>
            </a:pPr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Общественная палата     Тамбовской  </a:t>
            </a:r>
            <a:r>
              <a:rPr lang="ru-RU" sz="1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области </a:t>
            </a:r>
            <a:endParaRPr lang="ru-RU" sz="1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50" name="CustomShape 19"/>
          <p:cNvSpPr>
            <a:spLocks noChangeArrowheads="1"/>
          </p:cNvSpPr>
          <p:nvPr/>
        </p:nvSpPr>
        <p:spPr bwMode="auto">
          <a:xfrm>
            <a:off x="121628" y="5114616"/>
            <a:ext cx="2312313" cy="360363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398">
            <a:solidFill>
              <a:srgbClr val="F9F9F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>
              <a:buFont typeface="StarSymbol"/>
              <a:buNone/>
            </a:pPr>
            <a:r>
              <a:rPr lang="ru-RU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Общественные организации </a:t>
            </a:r>
          </a:p>
        </p:txBody>
      </p:sp>
      <p:sp>
        <p:nvSpPr>
          <p:cNvPr id="5151" name="CustomShape 20"/>
          <p:cNvSpPr>
            <a:spLocks noChangeArrowheads="1"/>
          </p:cNvSpPr>
          <p:nvPr/>
        </p:nvSpPr>
        <p:spPr bwMode="auto">
          <a:xfrm>
            <a:off x="5868144" y="5130823"/>
            <a:ext cx="3096344" cy="389731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360">
            <a:solidFill>
              <a:srgbClr val="F9F9F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Органы </a:t>
            </a:r>
            <a:r>
              <a:rPr lang="ru-RU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местного самоуправления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52" name="CustomShape 22"/>
          <p:cNvSpPr>
            <a:spLocks noChangeArrowheads="1"/>
          </p:cNvSpPr>
          <p:nvPr/>
        </p:nvSpPr>
        <p:spPr bwMode="auto">
          <a:xfrm>
            <a:off x="179389" y="4279311"/>
            <a:ext cx="2160586" cy="699111"/>
          </a:xfrm>
          <a:prstGeom prst="rect">
            <a:avLst/>
          </a:prstGeom>
          <a:solidFill>
            <a:srgbClr val="FFC000"/>
          </a:solidFill>
          <a:ln w="93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Федеральная служба по надзору в сфере защиты прав потребителей и благополучия человека</a:t>
            </a:r>
          </a:p>
          <a:p>
            <a:endParaRPr lang="ru-RU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53" name="CustomShape 22"/>
          <p:cNvSpPr>
            <a:spLocks noChangeArrowheads="1"/>
          </p:cNvSpPr>
          <p:nvPr/>
        </p:nvSpPr>
        <p:spPr bwMode="auto">
          <a:xfrm>
            <a:off x="179390" y="2963101"/>
            <a:ext cx="2178689" cy="246043"/>
          </a:xfrm>
          <a:prstGeom prst="rect">
            <a:avLst/>
          </a:prstGeom>
          <a:solidFill>
            <a:srgbClr val="FFC000"/>
          </a:solidFill>
          <a:ln w="93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Министерство спорта  РФ</a:t>
            </a:r>
          </a:p>
        </p:txBody>
      </p:sp>
      <p:sp>
        <p:nvSpPr>
          <p:cNvPr id="5154" name="CustomShape 22"/>
          <p:cNvSpPr>
            <a:spLocks noChangeArrowheads="1"/>
          </p:cNvSpPr>
          <p:nvPr/>
        </p:nvSpPr>
        <p:spPr bwMode="auto">
          <a:xfrm>
            <a:off x="179389" y="3259160"/>
            <a:ext cx="2160586" cy="504826"/>
          </a:xfrm>
          <a:prstGeom prst="rect">
            <a:avLst/>
          </a:prstGeom>
          <a:solidFill>
            <a:srgbClr val="FFC000"/>
          </a:solidFill>
          <a:ln w="93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Министерство промышленности и </a:t>
            </a:r>
            <a:r>
              <a:rPr lang="ru-RU" sz="1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торговли РФ</a:t>
            </a:r>
            <a:endParaRPr lang="ru-RU" sz="1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55" name="CustomShape 17"/>
          <p:cNvSpPr>
            <a:spLocks noChangeArrowheads="1"/>
          </p:cNvSpPr>
          <p:nvPr/>
        </p:nvSpPr>
        <p:spPr bwMode="auto">
          <a:xfrm>
            <a:off x="5867400" y="3763986"/>
            <a:ext cx="3097088" cy="3619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98">
            <a:solidFill>
              <a:srgbClr val="B6DCD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Управление по развитию промышленности и предпринимательства</a:t>
            </a:r>
          </a:p>
        </p:txBody>
      </p:sp>
      <p:sp>
        <p:nvSpPr>
          <p:cNvPr id="5156" name="CustomShape 22"/>
          <p:cNvSpPr>
            <a:spLocks noChangeArrowheads="1"/>
          </p:cNvSpPr>
          <p:nvPr/>
        </p:nvSpPr>
        <p:spPr bwMode="auto">
          <a:xfrm>
            <a:off x="179389" y="3837011"/>
            <a:ext cx="2160586" cy="358775"/>
          </a:xfrm>
          <a:prstGeom prst="rect">
            <a:avLst/>
          </a:prstGeom>
          <a:solidFill>
            <a:srgbClr val="FFC000"/>
          </a:solidFill>
          <a:ln w="93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Министерство сельского </a:t>
            </a:r>
            <a:r>
              <a:rPr lang="ru-RU" sz="1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хозяйства РФ </a:t>
            </a:r>
            <a:endParaRPr lang="ru-RU" sz="1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57" name="CustomShape 6"/>
          <p:cNvSpPr>
            <a:spLocks noChangeArrowheads="1"/>
          </p:cNvSpPr>
          <p:nvPr/>
        </p:nvSpPr>
        <p:spPr bwMode="auto">
          <a:xfrm>
            <a:off x="2546350" y="5635648"/>
            <a:ext cx="3105150" cy="1222352"/>
          </a:xfrm>
          <a:prstGeom prst="rect">
            <a:avLst/>
          </a:prstGeom>
          <a:noFill/>
          <a:ln w="25527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58" name="CustomShape 19"/>
          <p:cNvSpPr>
            <a:spLocks noChangeArrowheads="1"/>
          </p:cNvSpPr>
          <p:nvPr/>
        </p:nvSpPr>
        <p:spPr bwMode="auto">
          <a:xfrm>
            <a:off x="2627313" y="5707086"/>
            <a:ext cx="2881312" cy="2159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398">
            <a:solidFill>
              <a:srgbClr val="F9F9F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>
              <a:buFont typeface="StarSymbol"/>
              <a:buNone/>
            </a:pPr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Научные организации </a:t>
            </a:r>
          </a:p>
        </p:txBody>
      </p:sp>
      <p:sp>
        <p:nvSpPr>
          <p:cNvPr id="5159" name="CustomShape 19"/>
          <p:cNvSpPr>
            <a:spLocks noChangeArrowheads="1"/>
          </p:cNvSpPr>
          <p:nvPr/>
        </p:nvSpPr>
        <p:spPr bwMode="auto">
          <a:xfrm>
            <a:off x="2627313" y="6048398"/>
            <a:ext cx="2879725" cy="2159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398">
            <a:solidFill>
              <a:srgbClr val="F9F9F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>
              <a:buFont typeface="StarSymbol"/>
              <a:buNone/>
            </a:pPr>
            <a:r>
              <a:rPr lang="ru-RU" sz="1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Образовательные  организации </a:t>
            </a:r>
          </a:p>
        </p:txBody>
      </p:sp>
      <p:sp>
        <p:nvSpPr>
          <p:cNvPr id="5160" name="CustomShape 19"/>
          <p:cNvSpPr>
            <a:spLocks noChangeArrowheads="1"/>
          </p:cNvSpPr>
          <p:nvPr/>
        </p:nvSpPr>
        <p:spPr bwMode="auto">
          <a:xfrm>
            <a:off x="2627313" y="6356373"/>
            <a:ext cx="2879725" cy="287338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398">
            <a:solidFill>
              <a:srgbClr val="F9F9F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 algn="ctr">
              <a:buFont typeface="StarSymbol"/>
              <a:buNone/>
            </a:pPr>
            <a:r>
              <a:rPr lang="ru-RU" sz="9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Детские и молодежные  объединения </a:t>
            </a:r>
          </a:p>
        </p:txBody>
      </p:sp>
      <p:sp>
        <p:nvSpPr>
          <p:cNvPr id="42" name="Двойная стрелка вверх/вниз 41"/>
          <p:cNvSpPr/>
          <p:nvPr/>
        </p:nvSpPr>
        <p:spPr>
          <a:xfrm rot="2622437">
            <a:off x="5079835" y="2598881"/>
            <a:ext cx="427426" cy="820537"/>
          </a:xfrm>
          <a:prstGeom prst="upDownArrow">
            <a:avLst/>
          </a:prstGeom>
          <a:gradFill>
            <a:gsLst>
              <a:gs pos="78999">
                <a:schemeClr val="accent1">
                  <a:lumMod val="60000"/>
                  <a:lumOff val="40000"/>
                </a:schemeClr>
              </a:gs>
              <a:gs pos="78999">
                <a:schemeClr val="accent5">
                  <a:lumMod val="50000"/>
                </a:schemeClr>
              </a:gs>
              <a:gs pos="100000">
                <a:schemeClr val="accent5">
                  <a:lumMod val="75000"/>
                  <a:alpha val="48000"/>
                </a:schemeClr>
              </a:gs>
            </a:gsLst>
            <a:lin ang="4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Двойная стрелка вверх/вниз 42"/>
          <p:cNvSpPr/>
          <p:nvPr/>
        </p:nvSpPr>
        <p:spPr>
          <a:xfrm rot="2895802">
            <a:off x="2742243" y="4839034"/>
            <a:ext cx="427426" cy="758625"/>
          </a:xfrm>
          <a:prstGeom prst="upDownArrow">
            <a:avLst/>
          </a:prstGeom>
          <a:gradFill flip="none" rotWithShape="1">
            <a:gsLst>
              <a:gs pos="78999">
                <a:srgbClr val="E86E91"/>
              </a:gs>
              <a:gs pos="81000">
                <a:srgbClr val="800080">
                  <a:alpha val="70000"/>
                </a:srgbClr>
              </a:gs>
              <a:gs pos="100000">
                <a:srgbClr val="E86E9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Двойная стрелка вверх/вниз 43"/>
          <p:cNvSpPr/>
          <p:nvPr/>
        </p:nvSpPr>
        <p:spPr>
          <a:xfrm>
            <a:off x="3923928" y="5085248"/>
            <a:ext cx="360000" cy="540000"/>
          </a:xfrm>
          <a:prstGeom prst="upDownArrow">
            <a:avLst/>
          </a:prstGeom>
          <a:solidFill>
            <a:srgbClr val="00CC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Двойная стрелка вверх/вниз 44"/>
          <p:cNvSpPr/>
          <p:nvPr/>
        </p:nvSpPr>
        <p:spPr>
          <a:xfrm rot="7714398">
            <a:off x="5076175" y="4720555"/>
            <a:ext cx="427426" cy="820537"/>
          </a:xfrm>
          <a:prstGeom prst="upDown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Двойная стрелка вверх/вниз 45"/>
          <p:cNvSpPr/>
          <p:nvPr/>
        </p:nvSpPr>
        <p:spPr>
          <a:xfrm>
            <a:off x="3851920" y="2348880"/>
            <a:ext cx="360000" cy="720000"/>
          </a:xfrm>
          <a:prstGeom prst="up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Двойная стрелка вверх/вниз 46"/>
          <p:cNvSpPr/>
          <p:nvPr/>
        </p:nvSpPr>
        <p:spPr>
          <a:xfrm rot="7714398">
            <a:off x="2598372" y="2620235"/>
            <a:ext cx="427426" cy="820537"/>
          </a:xfrm>
          <a:prstGeom prst="upDown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gray">
          <a:xfrm>
            <a:off x="-10872" y="332656"/>
            <a:ext cx="6876256" cy="6571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algn="ctr" rotWithShape="0">
              <a:srgbClr val="000000">
                <a:alpha val="0"/>
              </a:srgbClr>
            </a:outerShdw>
            <a:softEdge rad="0"/>
          </a:effectLst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spc="5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государственной политики в сфере здорового образа жизни обучающихся</a:t>
            </a:r>
            <a:endParaRPr lang="ru-RU" sz="2400" spc="5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054-47D4-4317-9BC9-817E2B7E8FC4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Mol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Mol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Mol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Mol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790</Words>
  <Application>Microsoft Office PowerPoint</Application>
  <PresentationFormat>Экран (4:3)</PresentationFormat>
  <Paragraphs>159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4_Moll</vt:lpstr>
      <vt:lpstr>8_Moll</vt:lpstr>
      <vt:lpstr>5_Moll</vt:lpstr>
      <vt:lpstr>6_Moll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shitikova-iv</dc:creator>
  <cp:lastModifiedBy>Андреева Ирина Львовна</cp:lastModifiedBy>
  <cp:revision>72</cp:revision>
  <dcterms:created xsi:type="dcterms:W3CDTF">2017-04-05T15:12:00Z</dcterms:created>
  <dcterms:modified xsi:type="dcterms:W3CDTF">2017-04-24T13:13:36Z</dcterms:modified>
</cp:coreProperties>
</file>