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8" r:id="rId2"/>
    <p:sldId id="420" r:id="rId3"/>
    <p:sldId id="442" r:id="rId4"/>
    <p:sldId id="443" r:id="rId5"/>
    <p:sldId id="444" r:id="rId6"/>
    <p:sldId id="426" r:id="rId7"/>
    <p:sldId id="445" r:id="rId8"/>
    <p:sldId id="446" r:id="rId9"/>
    <p:sldId id="439" r:id="rId10"/>
    <p:sldId id="440" r:id="rId11"/>
    <p:sldId id="441" r:id="rId12"/>
    <p:sldId id="415" r:id="rId13"/>
    <p:sldId id="433" r:id="rId14"/>
    <p:sldId id="438" r:id="rId15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FFFF99"/>
    <a:srgbClr val="CCFFCC"/>
    <a:srgbClr val="66FF99"/>
    <a:srgbClr val="00FF00"/>
    <a:srgbClr val="FF3F3F"/>
    <a:srgbClr val="114B91"/>
    <a:srgbClr val="FFCC00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8439129671247"/>
          <c:y val="6.8105343428000842E-2"/>
          <c:w val="0.8137119536584807"/>
          <c:h val="0.810301373552024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9629422249596388E-2"/>
                  <c:y val="-2.539664764251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764740831988728E-3"/>
                  <c:y val="-3.555530669951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 formatCode="General">
                  <c:v>70.5</c:v>
                </c:pt>
                <c:pt idx="1">
                  <c:v>70.97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98656"/>
        <c:axId val="6600192"/>
        <c:axId val="0"/>
      </c:bar3DChart>
      <c:catAx>
        <c:axId val="659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00192"/>
        <c:crosses val="autoZero"/>
        <c:auto val="1"/>
        <c:lblAlgn val="ctr"/>
        <c:lblOffset val="100"/>
        <c:noMultiLvlLbl val="0"/>
      </c:catAx>
      <c:valAx>
        <c:axId val="6600192"/>
        <c:scaling>
          <c:orientation val="minMax"/>
          <c:min val="69.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14B91"/>
            </a:solidFill>
          </c:spPr>
          <c:invertIfNegative val="0"/>
          <c:dLbls>
            <c:dLbl>
              <c:idx val="0"/>
              <c:layout>
                <c:manualLayout>
                  <c:x val="2.9629316202988441E-2"/>
                  <c:y val="-5.0793295285022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764740831988728E-3"/>
                  <c:y val="-3.555530669951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14.9</c:v>
                </c:pt>
                <c:pt idx="1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56544"/>
        <c:axId val="32558080"/>
        <c:axId val="0"/>
      </c:bar3DChart>
      <c:catAx>
        <c:axId val="3255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558080"/>
        <c:crosses val="autoZero"/>
        <c:auto val="1"/>
        <c:lblAlgn val="ctr"/>
        <c:lblOffset val="100"/>
        <c:noMultiLvlLbl val="0"/>
      </c:catAx>
      <c:valAx>
        <c:axId val="32558080"/>
        <c:scaling>
          <c:orientation val="minMax"/>
          <c:max val="15"/>
          <c:min val="14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55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9629422249596388E-2"/>
                  <c:y val="-2.539664764251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764740831989231E-3"/>
                  <c:y val="-3.555530669951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20</c:v>
                </c:pt>
                <c:pt idx="1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82656"/>
        <c:axId val="32604928"/>
        <c:axId val="0"/>
      </c:bar3DChart>
      <c:catAx>
        <c:axId val="3258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604928"/>
        <c:crosses val="autoZero"/>
        <c:auto val="1"/>
        <c:lblAlgn val="ctr"/>
        <c:lblOffset val="100"/>
        <c:noMultiLvlLbl val="0"/>
      </c:catAx>
      <c:valAx>
        <c:axId val="326049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258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9629422249596388E-2"/>
                  <c:y val="-2.539664764251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764740831989006E-3"/>
                  <c:y val="-3.5555306699515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879.8</c:v>
                </c:pt>
                <c:pt idx="1">
                  <c:v>817.8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67552"/>
        <c:axId val="33369088"/>
        <c:axId val="0"/>
      </c:bar3DChart>
      <c:catAx>
        <c:axId val="3336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369088"/>
        <c:crosses val="autoZero"/>
        <c:auto val="1"/>
        <c:lblAlgn val="ctr"/>
        <c:lblOffset val="100"/>
        <c:noMultiLvlLbl val="0"/>
      </c:catAx>
      <c:valAx>
        <c:axId val="33369088"/>
        <c:scaling>
          <c:orientation val="minMax"/>
          <c:min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367552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2.9629422249596388E-2"/>
                  <c:y val="-2.539664764251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764740831988728E-3"/>
                  <c:y val="-3.555530669951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148.6</c:v>
                </c:pt>
                <c:pt idx="1">
                  <c:v>116.1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02880"/>
        <c:axId val="33404416"/>
        <c:axId val="0"/>
      </c:bar3DChart>
      <c:catAx>
        <c:axId val="3340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04416"/>
        <c:crosses val="autoZero"/>
        <c:auto val="1"/>
        <c:lblAlgn val="ctr"/>
        <c:lblOffset val="100"/>
        <c:noMultiLvlLbl val="0"/>
      </c:catAx>
      <c:valAx>
        <c:axId val="33404416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0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629422249596388E-2"/>
                  <c:y val="-2.539664764251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764740831988728E-3"/>
                  <c:y val="-3.555530669951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93</c:v>
                </c:pt>
                <c:pt idx="1">
                  <c:v>72.599999999999994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51584"/>
        <c:axId val="34053120"/>
        <c:axId val="0"/>
      </c:bar3DChart>
      <c:catAx>
        <c:axId val="3405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053120"/>
        <c:crosses val="autoZero"/>
        <c:auto val="1"/>
        <c:lblAlgn val="ctr"/>
        <c:lblOffset val="100"/>
        <c:noMultiLvlLbl val="0"/>
      </c:catAx>
      <c:valAx>
        <c:axId val="34053120"/>
        <c:scaling>
          <c:orientation val="minMax"/>
          <c:min val="3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0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629422249596388E-2"/>
                  <c:y val="-2.539664764251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764740831988728E-3"/>
                  <c:y val="-3.555530669951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14.6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140160"/>
        <c:axId val="34141696"/>
        <c:axId val="0"/>
      </c:bar3DChart>
      <c:catAx>
        <c:axId val="3414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41696"/>
        <c:crosses val="autoZero"/>
        <c:auto val="1"/>
        <c:lblAlgn val="ctr"/>
        <c:lblOffset val="100"/>
        <c:noMultiLvlLbl val="0"/>
      </c:catAx>
      <c:valAx>
        <c:axId val="3414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4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9629422249596388E-2"/>
                  <c:y val="-2.539664764251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764740831988728E-3"/>
                  <c:y val="-3.5555306699515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12.2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03136"/>
        <c:axId val="34204672"/>
        <c:axId val="0"/>
      </c:bar3DChart>
      <c:catAx>
        <c:axId val="342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204672"/>
        <c:crosses val="autoZero"/>
        <c:auto val="1"/>
        <c:lblAlgn val="ctr"/>
        <c:lblOffset val="100"/>
        <c:noMultiLvlLbl val="0"/>
      </c:catAx>
      <c:valAx>
        <c:axId val="34204672"/>
        <c:scaling>
          <c:orientation val="minMax"/>
          <c:min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20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588622301856156E-2"/>
                  <c:y val="-4.65605206779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158963016881695E-2"/>
                  <c:y val="-2.7089757485345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225</c:v>
                </c:pt>
                <c:pt idx="1">
                  <c:v>224.3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29248"/>
        <c:axId val="34247424"/>
        <c:axId val="0"/>
      </c:bar3DChart>
      <c:catAx>
        <c:axId val="342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247424"/>
        <c:crosses val="autoZero"/>
        <c:auto val="1"/>
        <c:lblAlgn val="ctr"/>
        <c:lblOffset val="100"/>
        <c:noMultiLvlLbl val="0"/>
      </c:catAx>
      <c:valAx>
        <c:axId val="34247424"/>
        <c:scaling>
          <c:orientation val="minMax"/>
          <c:max val="227"/>
          <c:min val="218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22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6D840-E16D-4EB6-8E78-76CE0C117F3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D96CC-11DE-4572-8D8A-3DB8838097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04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D96CC-11DE-4572-8D8A-3DB8838097C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1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8B132309-7BE6-4DB5-B1E5-13DD5DFC1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53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EB69-05B7-48E9-9CB4-BD131F078F78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EFF1-A40A-4512-8189-141FC01C3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42479"/>
            <a:ext cx="9923463" cy="699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44428" y="2392198"/>
            <a:ext cx="8351976" cy="23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dirty="0" smtClean="0">
                <a:solidFill>
                  <a:srgbClr val="003B82"/>
                </a:solidFill>
                <a:latin typeface="Times New Roman" pitchFamily="18" charset="0"/>
              </a:rPr>
              <a:t>РЕГИОНАЛЬНЫЙ ОПЫТ ПО ПОВЫШЕНИЮ КАЧЕСТВА И ДОСТУПНОСТИ </a:t>
            </a:r>
            <a:r>
              <a:rPr lang="ru-RU" sz="2800" b="1" dirty="0" smtClean="0">
                <a:solidFill>
                  <a:srgbClr val="003B82"/>
                </a:solidFill>
                <a:latin typeface="Times New Roman" pitchFamily="18" charset="0"/>
              </a:rPr>
              <a:t>ОКАЗАНИЯ </a:t>
            </a:r>
            <a:r>
              <a:rPr lang="ru-RU" sz="2800" b="1" dirty="0" smtClean="0">
                <a:solidFill>
                  <a:srgbClr val="003B82"/>
                </a:solidFill>
                <a:latin typeface="Times New Roman" pitchFamily="18" charset="0"/>
              </a:rPr>
              <a:t>ПЕРВИЧНОЙ МЕДИКО-САНИТАРНОЙ ПОМОЩИ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8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3062" y="35099"/>
            <a:ext cx="1846334" cy="1745028"/>
          </a:xfrm>
          <a:prstGeom prst="rect">
            <a:avLst/>
          </a:prstGeom>
          <a:noFill/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712595" y="5357828"/>
            <a:ext cx="50028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i="1" dirty="0" smtClean="0">
                <a:solidFill>
                  <a:srgbClr val="114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здравоохранения, семьи и социального благополучия Ульяновской области 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i="1" dirty="0" smtClean="0">
                <a:solidFill>
                  <a:srgbClr val="114B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П.С. Дегтярь</a:t>
            </a:r>
            <a:endParaRPr lang="ru-RU" sz="1800" i="1" dirty="0">
              <a:solidFill>
                <a:srgbClr val="114B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D:\МАКЕТЫ\Логотипы, знаки, гербы итд\лого 2016 год здравоохранения\вар3 ма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4293096"/>
            <a:ext cx="2088232" cy="2088232"/>
          </a:xfrm>
          <a:prstGeom prst="rect">
            <a:avLst/>
          </a:prstGeom>
          <a:noFill/>
        </p:spPr>
      </p:pic>
      <p:sp>
        <p:nvSpPr>
          <p:cNvPr id="10" name="Rectangle 79"/>
          <p:cNvSpPr>
            <a:spLocks noChangeArrowheads="1"/>
          </p:cNvSpPr>
          <p:nvPr/>
        </p:nvSpPr>
        <p:spPr bwMode="auto">
          <a:xfrm>
            <a:off x="-15552" y="41631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УЛЬЯНОВСКАЯ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Картинки по запросу детская генерала мельникова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8654" y="4310852"/>
            <a:ext cx="3049028" cy="203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28" name="Picture 3" descr="C:\Users\User\Desktop\фото Шолмова\DSC_07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99" y="4338470"/>
            <a:ext cx="2958275" cy="19586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"/>
          <p:cNvPicPr>
            <a:picLocks noGrp="1" noChangeAspect="1"/>
          </p:cNvPicPr>
          <p:nvPr>
            <p:ph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769" y="4359032"/>
            <a:ext cx="3194697" cy="1734264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" name="Picture 2" descr="C:\Documents and Settings\555\Рабочий стол\фото\image9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92" y="1551743"/>
            <a:ext cx="2975000" cy="2746996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1" name="Picture 4" descr="C:\Documents and Settings\555\Рабочий стол\фото\поликлиника 9 фото\IMG_80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1556792"/>
            <a:ext cx="2553298" cy="273955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Documents and Settings\555\Рабочий стол\фото\поликлиника 9 фото\IMG_80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26" y="1551743"/>
            <a:ext cx="3888625" cy="27446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РЕГИОНАЛЬНЫЙ СТАНДАРТ РАБОТЫ ПОЛИКЛИНИК</a:t>
            </a:r>
          </a:p>
        </p:txBody>
      </p:sp>
    </p:spTree>
    <p:extLst>
      <p:ext uri="{BB962C8B-B14F-4D97-AF65-F5344CB8AC3E}">
        <p14:creationId xmlns:p14="http://schemas.microsoft.com/office/powerpoint/2010/main" val="2112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27" name="Picture 4" descr="C:\Documents and Settings\555\Рабочий стол\фото\поликлиника 9 фото\IMG_80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r="11664" b="23956"/>
          <a:stretch/>
        </p:blipFill>
        <p:spPr bwMode="auto">
          <a:xfrm>
            <a:off x="2955291" y="4590006"/>
            <a:ext cx="3780800" cy="175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44" y="1404305"/>
            <a:ext cx="6581396" cy="317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4" descr="C:\Documents and Settings\555\Рабочий стол\фото\image-04-08-16-04-04-1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27" y="4580702"/>
            <a:ext cx="2945592" cy="17507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lum bright="10000" contrast="30000"/>
          </a:blip>
          <a:srcRect l="45938" r="4374"/>
          <a:stretch>
            <a:fillRect/>
          </a:stretch>
        </p:blipFill>
        <p:spPr bwMode="auto">
          <a:xfrm>
            <a:off x="128284" y="1412776"/>
            <a:ext cx="2880500" cy="386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РЕГИОНАЛЬНЫЙ СТАНДАРТ РАБОТЫ ПОЛИКЛИНИК</a:t>
            </a:r>
          </a:p>
        </p:txBody>
      </p:sp>
    </p:spTree>
    <p:extLst>
      <p:ext uri="{BB962C8B-B14F-4D97-AF65-F5344CB8AC3E}">
        <p14:creationId xmlns:p14="http://schemas.microsoft.com/office/powerpoint/2010/main" val="38068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0" y="1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4716" y="221602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52" name="Picture 2" descr="C:\Documents and Settings\Syrkov\Рабочий стол\Ol_Shundeeva_photo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5005" y="3926528"/>
            <a:ext cx="3548907" cy="236715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53" name="Picture 2" descr="http://ulgov.ru/pub/images/atts/news/gallery/1607281.jpg"/>
          <p:cNvPicPr>
            <a:picLocks noChangeAspect="1" noChangeArrowheads="1"/>
          </p:cNvPicPr>
          <p:nvPr/>
        </p:nvPicPr>
        <p:blipFill>
          <a:blip r:embed="rId6" cstate="print"/>
          <a:srcRect b="11874"/>
          <a:stretch>
            <a:fillRect/>
          </a:stretch>
        </p:blipFill>
        <p:spPr bwMode="auto">
          <a:xfrm>
            <a:off x="99325" y="1592765"/>
            <a:ext cx="3769311" cy="22144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54" name="Picture 3" descr="F:\Фото\ПОЛИС. Архитектора\16072836.jpg"/>
          <p:cNvPicPr>
            <a:picLocks noChangeAspect="1" noChangeArrowheads="1"/>
          </p:cNvPicPr>
          <p:nvPr/>
        </p:nvPicPr>
        <p:blipFill>
          <a:blip r:embed="rId7" cstate="print"/>
          <a:srcRect b="10345"/>
          <a:stretch>
            <a:fillRect/>
          </a:stretch>
        </p:blipFill>
        <p:spPr bwMode="auto">
          <a:xfrm>
            <a:off x="1082324" y="3926529"/>
            <a:ext cx="3960440" cy="236715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55" name="Picture 3" descr="C:\Documents and Settings\Syrkov\Рабочий стол\141021polis6.JPG"/>
          <p:cNvPicPr>
            <a:picLocks noChangeAspect="1" noChangeArrowheads="1"/>
          </p:cNvPicPr>
          <p:nvPr/>
        </p:nvPicPr>
        <p:blipFill>
          <a:blip r:embed="rId8" cstate="print"/>
          <a:srcRect t="7812"/>
          <a:stretch>
            <a:fillRect/>
          </a:stretch>
        </p:blipFill>
        <p:spPr bwMode="auto">
          <a:xfrm>
            <a:off x="3979560" y="1592765"/>
            <a:ext cx="3467086" cy="22144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70" y="1592765"/>
            <a:ext cx="2051656" cy="221448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2297091" y="6482776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58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РАЗВИТИЕ СЕТИ МИНИ-КЛИНИК «ПОЛИС»</a:t>
            </a:r>
          </a:p>
        </p:txBody>
      </p:sp>
    </p:spTree>
    <p:extLst>
      <p:ext uri="{BB962C8B-B14F-4D97-AF65-F5344CB8AC3E}">
        <p14:creationId xmlns:p14="http://schemas.microsoft.com/office/powerpoint/2010/main" val="37773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1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601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1" y="0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1" y="0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216734" cy="4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18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ГОСУДАРСТВЕННО-ЧАСТНЫЙ ПРОЕКТ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СОЗДАНИЕ НОВОЙ ВЗРОСЛОЙ ПОЛИКЛИНИКИ</a:t>
            </a:r>
          </a:p>
        </p:txBody>
      </p:sp>
      <p:pic>
        <p:nvPicPr>
          <p:cNvPr id="21" name="Picture 7" descr="7 гинекологическая больница - Как лечить боль"/>
          <p:cNvPicPr>
            <a:picLocks noChangeAspect="1" noChangeArrowheads="1"/>
          </p:cNvPicPr>
          <p:nvPr/>
        </p:nvPicPr>
        <p:blipFill>
          <a:blip r:embed="rId4" cstate="print"/>
          <a:srcRect t="12948" r="15317"/>
          <a:stretch>
            <a:fillRect/>
          </a:stretch>
        </p:blipFill>
        <p:spPr bwMode="auto">
          <a:xfrm>
            <a:off x="488504" y="2159076"/>
            <a:ext cx="4057149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097016" y="2204864"/>
            <a:ext cx="4248472" cy="31752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поликлиники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Засвияжье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Высокотехнологичная поликлиника для взрослого населения г. Ульяновска мощностью 570 посещений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смену для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40-50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населения.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к реализации в рамках ГЧП на основе концессионного соглашения.</a:t>
            </a:r>
          </a:p>
          <a:p>
            <a:pPr algn="ctr">
              <a:spcBef>
                <a:spcPts val="10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реконструкции и ремонта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525,0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7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1589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91" y="6473898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602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008784" y="1712997"/>
            <a:ext cx="6659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«Я стала участником программы «Земский доктор» в 2014 году. Только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Чердаклинской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больнице участников программы – более 30 человек. Поэтому для обмена опытом, адаптации специалистов, решения возникающих проблем и популяризации нашей профессии, мы хотим объединиться в Ассоциацию земских докторов и фельдшеров. Отрадно, что глава региона поддержал нашу идею.  Мы планируем развивать корпоративную культуру, устраивать конкурсы профессионального мастерства.»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Дарья Иванникова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Y:\Колесников_АС\Фото\lomy_bez_iogv\_DSC3912.jpg"/>
          <p:cNvPicPr>
            <a:picLocks noChangeAspect="1" noChangeArrowheads="1"/>
          </p:cNvPicPr>
          <p:nvPr/>
        </p:nvPicPr>
        <p:blipFill>
          <a:blip r:embed="rId4" cstate="print"/>
          <a:srcRect l="17966" r="3636"/>
          <a:stretch>
            <a:fillRect/>
          </a:stretch>
        </p:blipFill>
        <p:spPr bwMode="auto">
          <a:xfrm>
            <a:off x="80966" y="3501008"/>
            <a:ext cx="3071834" cy="219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\\192.168.0.10\Documents\Гарифуллова_ЭШ\Ломы\_DSC39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16" y="1412776"/>
            <a:ext cx="3500462" cy="196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РЕГИОНАЛЬНАЯ АССОЦИАЦИЯ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ЗЕМСКИХ ДОКТОРОВ И ФЕЛЬДШЕРОВ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5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53" y="1643050"/>
            <a:ext cx="300634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3381364" y="1834946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«Сбережение нации было и остается нашей ключевой задачей, решением которой должны заниматься все уровни власти»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Президент Российской Федерации 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В.В. Путин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1" y="11215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602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297089" y="6488848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34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ОСНОВНЫЕ ДЕМОГРАФИЧЕСКИЕ ПОКАЗАТЕЛИ ПО УЛЬЯНОВСКОЙ ОБЛАСТИ ЗА 2015-2016 ГОДЫ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591881977"/>
              </p:ext>
            </p:extLst>
          </p:nvPr>
        </p:nvGraphicFramePr>
        <p:xfrm>
          <a:off x="95216" y="2595825"/>
          <a:ext cx="314327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5216" y="1628800"/>
            <a:ext cx="3429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Ожидаемая продолжительность жизни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(лет)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rot="5400000" flipH="1" flipV="1">
            <a:off x="1601373" y="3189057"/>
            <a:ext cx="357190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33962" y="2807107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0,47 года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3607889343"/>
              </p:ext>
            </p:extLst>
          </p:nvPr>
        </p:nvGraphicFramePr>
        <p:xfrm>
          <a:off x="3273774" y="2640301"/>
          <a:ext cx="314327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537920" y="1938063"/>
            <a:ext cx="291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Общая смертность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(на 1000 нас.)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4845408" y="3065540"/>
            <a:ext cx="357190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952563" y="282524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4248272533"/>
              </p:ext>
            </p:extLst>
          </p:nvPr>
        </p:nvGraphicFramePr>
        <p:xfrm>
          <a:off x="6310322" y="2624631"/>
          <a:ext cx="314327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310322" y="191683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Материнская смертность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(на 100 000 род. жив.)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881170" y="2925109"/>
            <a:ext cx="428628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056694" y="2740443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31,5%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37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1" y="159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602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238092" y="2714620"/>
          <a:ext cx="314327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07569" y="1639096"/>
            <a:ext cx="3667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Смертность от болезней системы кровообращения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(на 100 000 нас.)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809730" y="3096096"/>
            <a:ext cx="285750" cy="190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62926" y="285293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7,0%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297089" y="6488848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34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ОСНОВНЫЕ ДЕМОГРАФИЧЕСКИЕ ПОКАЗАТЕЛИ ПО УЛЬЯНОВСКОЙ ОБЛАСТИ ЗА 2015-2016 ГОДЫ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3238488" y="2714624"/>
          <a:ext cx="314327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309926" y="1643050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Смертность от инсультов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(на 100 000 нас.) 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4810124" y="3000376"/>
            <a:ext cx="428628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61550" y="28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21,9%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Диаграмма 52"/>
          <p:cNvGraphicFramePr/>
          <p:nvPr/>
        </p:nvGraphicFramePr>
        <p:xfrm>
          <a:off x="6381760" y="2714624"/>
          <a:ext cx="314327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611983" y="1643050"/>
            <a:ext cx="2915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Смертность от инфарктов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(на 100 000 нас.)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7953396" y="3071814"/>
            <a:ext cx="428628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24834" y="2857500"/>
            <a:ext cx="107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21,9%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11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1" y="159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602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297089" y="6488848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34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ОСНОВНЫЕ ДЕМОГРАФИЧЕСКИЕ ПОКАЗАТЕЛИ ПО УЛЬЯНОВСКОЙ ОБЛАСТИ ЗА 2015-2016 ГОДЫ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3238488" y="2491984"/>
          <a:ext cx="314327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452804" y="173651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Смертность от ДТП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(на 100 000 нас.) 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4810124" y="3143248"/>
            <a:ext cx="428628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81562" y="2859400"/>
            <a:ext cx="139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1,8 раза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Диаграмма 52"/>
          <p:cNvGraphicFramePr/>
          <p:nvPr/>
        </p:nvGraphicFramePr>
        <p:xfrm>
          <a:off x="6381760" y="2491984"/>
          <a:ext cx="314327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6646234" y="1546199"/>
            <a:ext cx="2915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Смертность от туберкулеза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(на 100 000 нас.) 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7953396" y="3100762"/>
            <a:ext cx="428628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6274" y="288644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870789818"/>
              </p:ext>
            </p:extLst>
          </p:nvPr>
        </p:nvGraphicFramePr>
        <p:xfrm>
          <a:off x="238092" y="2500306"/>
          <a:ext cx="314327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0968" y="157161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Смертность от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новообразований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(на 100 000 нас.)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809728" y="3141420"/>
            <a:ext cx="428626" cy="175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62926" y="284405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84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>
            <a:fillRect/>
          </a:stretch>
        </p:blipFill>
        <p:spPr>
          <a:xfrm>
            <a:off x="6230517" y="4077072"/>
            <a:ext cx="329451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5"/>
          <a:stretch>
            <a:fillRect/>
          </a:stretch>
        </p:blipFill>
        <p:spPr>
          <a:xfrm>
            <a:off x="166084" y="1556792"/>
            <a:ext cx="6011052" cy="369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"/>
          <a:stretch>
            <a:fillRect/>
          </a:stretch>
        </p:blipFill>
        <p:spPr>
          <a:xfrm>
            <a:off x="6238884" y="1772816"/>
            <a:ext cx="3284526" cy="205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РАБОЧИЙ ВИЗИТ ЗАМЕСТИТЕЛЯ МИНИСТРА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405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ПЛАН ПЕРВООЧЕРЕДНЫХ МЕРОПРИЯТИЙ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ПО СНИЖЕНИЮ СМЕРТНОСТИ ОТ ОСНОВНЫХ ПРИЧИН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666753" y="5155604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-1404155" y="3785396"/>
            <a:ext cx="414340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09561" y="1357298"/>
            <a:ext cx="7955807" cy="50006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РАЗДЕЛА ПЛАНА: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666753" y="2285992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666753" y="3713164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666753" y="4435524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238255" y="2000240"/>
            <a:ext cx="8357164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пропаганде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заболеваний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43745" y="2714620"/>
            <a:ext cx="8351673" cy="570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снижение заболеваемости и смертности от болезней системы кровообращения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43746" y="3429000"/>
            <a:ext cx="8351672" cy="57150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снижение заболеваемости и смертности от онкологических заболеваний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43746" y="4143380"/>
            <a:ext cx="8351672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снижение заболеваемости и смертности от туберкулёза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666753" y="2998784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243746" y="4857760"/>
            <a:ext cx="8351672" cy="5699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снижение  младенческой смертности 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0800000">
            <a:off x="666720" y="5857892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238224" y="5572140"/>
            <a:ext cx="8357194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информатизация здравоохранения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89" y="6473894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598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ПЛАН ПЕРВООЧЕРЕДНЫХ МЕРОПРИЯТИЙ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ПО СНИЖЕНИЮ СМЕРТНОСТИ ОТ ОСНОВНЫХ ПРИЧИН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>
            <a:off x="666753" y="5155604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-1404155" y="3785396"/>
            <a:ext cx="4143404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09561" y="1357298"/>
            <a:ext cx="7955807" cy="500066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ОРГАНИЗАЦИОННЫЕ МЕРОПРИЯТИЯ: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666753" y="2285992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666753" y="3713164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666753" y="4435524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238255" y="2000240"/>
            <a:ext cx="8357164" cy="57150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регионального стандарта работы поликлиник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43745" y="2714620"/>
            <a:ext cx="8351673" cy="570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Усиление роли областного центра медицинской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43746" y="3429000"/>
            <a:ext cx="8351672" cy="57150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Аудит работы медицинских служб на уровне Правительства области с привлечением внешних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43746" y="4143380"/>
            <a:ext cx="8351672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работы деятельности главных внештатных специалистов с привлечением общественности и профессионального медицинского сообщества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666753" y="2998784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243746" y="4857760"/>
            <a:ext cx="8351672" cy="5699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Закрепление кураторов за муниципальными образованиями по вопросам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реализации первоочередных мероприятий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0800000">
            <a:off x="666720" y="5857892"/>
            <a:ext cx="59348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1238224" y="5572140"/>
            <a:ext cx="8357194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Широкое внедрение в практику работы врача телемедицинских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консультаций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0" y="1"/>
            <a:ext cx="99234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297091" y="6473898"/>
            <a:ext cx="5896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6ADBFE"/>
                </a:solidFill>
                <a:latin typeface="Times New Roman" pitchFamily="18" charset="0"/>
              </a:rPr>
              <a:t>ЗА ДОСТУПНУЮ И КАЧЕСТВЕННУЮ МЕДИЦИНУ</a:t>
            </a:r>
            <a:endParaRPr lang="ru-RU" altLang="ru-RU" sz="1200" b="1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4716" y="221602"/>
            <a:ext cx="1180703" cy="1115919"/>
          </a:xfrm>
          <a:prstGeom prst="rect">
            <a:avLst/>
          </a:prstGeom>
          <a:noFill/>
        </p:spPr>
      </p:pic>
      <p:sp>
        <p:nvSpPr>
          <p:cNvPr id="4" name="Rectangle 193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95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9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5400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77800" y="1000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3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330200" y="2524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5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7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2698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Контактный центр здравоохранения"/>
          <p:cNvSpPr>
            <a:spLocks noChangeAspect="1" noChangeArrowheads="1"/>
          </p:cNvSpPr>
          <p:nvPr/>
        </p:nvSpPr>
        <p:spPr bwMode="auto">
          <a:xfrm>
            <a:off x="4222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75" y="1585776"/>
            <a:ext cx="3028841" cy="24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1" name="Picture 1" descr="D:\11CsJckJiWIAAN28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44" y="1551991"/>
            <a:ext cx="3270763" cy="245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356007" y="1556792"/>
            <a:ext cx="3240069" cy="243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 t="6576" b="26757"/>
          <a:stretch>
            <a:fillRect/>
          </a:stretch>
        </p:blipFill>
        <p:spPr bwMode="auto">
          <a:xfrm>
            <a:off x="416496" y="4077072"/>
            <a:ext cx="3968028" cy="198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/>
          <a:srcRect t="19043" b="26757"/>
          <a:stretch>
            <a:fillRect/>
          </a:stretch>
        </p:blipFill>
        <p:spPr bwMode="auto">
          <a:xfrm>
            <a:off x="4428593" y="4221088"/>
            <a:ext cx="5204927" cy="211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193362" y="6477004"/>
            <a:ext cx="15840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200" dirty="0" smtClean="0">
                <a:solidFill>
                  <a:srgbClr val="6ADBFE"/>
                </a:solidFill>
                <a:latin typeface="Times New Roman" pitchFamily="18" charset="0"/>
              </a:rPr>
              <a:t>МОСКВА, 2017</a:t>
            </a:r>
            <a:endParaRPr lang="ru-RU" altLang="ru-RU" sz="1200" dirty="0">
              <a:solidFill>
                <a:srgbClr val="6ADBFE"/>
              </a:solidFill>
              <a:latin typeface="Times New Roman" pitchFamily="18" charset="0"/>
            </a:endParaRPr>
          </a:p>
        </p:txBody>
      </p:sp>
      <p:sp>
        <p:nvSpPr>
          <p:cNvPr id="24" name="Rectangle 79"/>
          <p:cNvSpPr>
            <a:spLocks noChangeArrowheads="1"/>
          </p:cNvSpPr>
          <p:nvPr/>
        </p:nvSpPr>
        <p:spPr bwMode="auto">
          <a:xfrm>
            <a:off x="-15552" y="371926"/>
            <a:ext cx="7396874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6ADBFE"/>
                </a:solidFill>
                <a:latin typeface="Times New Roman" pitchFamily="18" charset="0"/>
              </a:rPr>
              <a:t>РЕГИОНАЛЬНЫЙ СТАНДАРТ РАБОТЫ ПОЛИКЛИНИК</a:t>
            </a:r>
          </a:p>
        </p:txBody>
      </p:sp>
    </p:spTree>
    <p:extLst>
      <p:ext uri="{BB962C8B-B14F-4D97-AF65-F5344CB8AC3E}">
        <p14:creationId xmlns:p14="http://schemas.microsoft.com/office/powerpoint/2010/main" val="6891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518</Words>
  <Application>Microsoft Office PowerPoint</Application>
  <PresentationFormat>Лист A4 (210x297 мм)</PresentationFormat>
  <Paragraphs>120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Андреева Ирина Львовна</cp:lastModifiedBy>
  <cp:revision>945</cp:revision>
  <dcterms:created xsi:type="dcterms:W3CDTF">2016-06-01T05:38:45Z</dcterms:created>
  <dcterms:modified xsi:type="dcterms:W3CDTF">2017-04-24T13:02:36Z</dcterms:modified>
</cp:coreProperties>
</file>