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13" r:id="rId1"/>
  </p:sldMasterIdLst>
  <p:notesMasterIdLst>
    <p:notesMasterId r:id="rId204"/>
  </p:notesMasterIdLst>
  <p:handoutMasterIdLst>
    <p:handoutMasterId r:id="rId205"/>
  </p:handoutMasterIdLst>
  <p:sldIdLst>
    <p:sldId id="1260" r:id="rId2"/>
    <p:sldId id="1070" r:id="rId3"/>
    <p:sldId id="1071" r:id="rId4"/>
    <p:sldId id="1072" r:id="rId5"/>
    <p:sldId id="1249" r:id="rId6"/>
    <p:sldId id="1254" r:id="rId7"/>
    <p:sldId id="1251" r:id="rId8"/>
    <p:sldId id="1252" r:id="rId9"/>
    <p:sldId id="1297" r:id="rId10"/>
    <p:sldId id="1078" r:id="rId11"/>
    <p:sldId id="1079" r:id="rId12"/>
    <p:sldId id="1080" r:id="rId13"/>
    <p:sldId id="1081" r:id="rId14"/>
    <p:sldId id="1255" r:id="rId15"/>
    <p:sldId id="1083" r:id="rId16"/>
    <p:sldId id="1084" r:id="rId17"/>
    <p:sldId id="1256" r:id="rId18"/>
    <p:sldId id="1257" r:id="rId19"/>
    <p:sldId id="1087" r:id="rId20"/>
    <p:sldId id="1258" r:id="rId21"/>
    <p:sldId id="1089" r:id="rId22"/>
    <p:sldId id="1090" r:id="rId23"/>
    <p:sldId id="1259" r:id="rId24"/>
    <p:sldId id="1092" r:id="rId25"/>
    <p:sldId id="1296" r:id="rId26"/>
    <p:sldId id="1298" r:id="rId27"/>
    <p:sldId id="1299" r:id="rId28"/>
    <p:sldId id="1300" r:id="rId29"/>
    <p:sldId id="1301" r:id="rId30"/>
    <p:sldId id="1302" r:id="rId31"/>
    <p:sldId id="1303" r:id="rId32"/>
    <p:sldId id="1304" r:id="rId33"/>
    <p:sldId id="1327" r:id="rId34"/>
    <p:sldId id="1328" r:id="rId35"/>
    <p:sldId id="1325" r:id="rId36"/>
    <p:sldId id="1326" r:id="rId37"/>
    <p:sldId id="1305" r:id="rId38"/>
    <p:sldId id="1306" r:id="rId39"/>
    <p:sldId id="1093" r:id="rId40"/>
    <p:sldId id="1094" r:id="rId41"/>
    <p:sldId id="1095" r:id="rId42"/>
    <p:sldId id="1096" r:id="rId43"/>
    <p:sldId id="1261" r:id="rId44"/>
    <p:sldId id="1098" r:id="rId45"/>
    <p:sldId id="1099" r:id="rId46"/>
    <p:sldId id="1100" r:id="rId47"/>
    <p:sldId id="1272" r:id="rId48"/>
    <p:sldId id="1267" r:id="rId49"/>
    <p:sldId id="1103" r:id="rId50"/>
    <p:sldId id="1104" r:id="rId51"/>
    <p:sldId id="1105" r:id="rId52"/>
    <p:sldId id="1106" r:id="rId53"/>
    <p:sldId id="1107" r:id="rId54"/>
    <p:sldId id="1108" r:id="rId55"/>
    <p:sldId id="1109" r:id="rId56"/>
    <p:sldId id="1110" r:id="rId57"/>
    <p:sldId id="1111" r:id="rId58"/>
    <p:sldId id="1112" r:id="rId59"/>
    <p:sldId id="1113" r:id="rId60"/>
    <p:sldId id="1114" r:id="rId61"/>
    <p:sldId id="1115" r:id="rId62"/>
    <p:sldId id="1116" r:id="rId63"/>
    <p:sldId id="1117" r:id="rId64"/>
    <p:sldId id="1118" r:id="rId65"/>
    <p:sldId id="1119" r:id="rId66"/>
    <p:sldId id="1120" r:id="rId67"/>
    <p:sldId id="1121" r:id="rId68"/>
    <p:sldId id="1122" r:id="rId69"/>
    <p:sldId id="1123" r:id="rId70"/>
    <p:sldId id="1124" r:id="rId71"/>
    <p:sldId id="1125" r:id="rId72"/>
    <p:sldId id="1126" r:id="rId73"/>
    <p:sldId id="1127" r:id="rId74"/>
    <p:sldId id="1128" r:id="rId75"/>
    <p:sldId id="1129" r:id="rId76"/>
    <p:sldId id="1130" r:id="rId77"/>
    <p:sldId id="1268" r:id="rId78"/>
    <p:sldId id="1132" r:id="rId79"/>
    <p:sldId id="1133" r:id="rId80"/>
    <p:sldId id="1134" r:id="rId81"/>
    <p:sldId id="1135" r:id="rId82"/>
    <p:sldId id="1136" r:id="rId83"/>
    <p:sldId id="1137" r:id="rId84"/>
    <p:sldId id="1138" r:id="rId85"/>
    <p:sldId id="1139" r:id="rId86"/>
    <p:sldId id="1141" r:id="rId87"/>
    <p:sldId id="1142" r:id="rId88"/>
    <p:sldId id="1143" r:id="rId89"/>
    <p:sldId id="1269" r:id="rId90"/>
    <p:sldId id="1270" r:id="rId91"/>
    <p:sldId id="1271" r:id="rId92"/>
    <p:sldId id="1263" r:id="rId93"/>
    <p:sldId id="1148" r:id="rId94"/>
    <p:sldId id="1274" r:id="rId95"/>
    <p:sldId id="1273" r:id="rId96"/>
    <p:sldId id="1291" r:id="rId97"/>
    <p:sldId id="1151" r:id="rId98"/>
    <p:sldId id="1152" r:id="rId99"/>
    <p:sldId id="1153" r:id="rId100"/>
    <p:sldId id="1155" r:id="rId101"/>
    <p:sldId id="1156" r:id="rId102"/>
    <p:sldId id="1157" r:id="rId103"/>
    <p:sldId id="1158" r:id="rId104"/>
    <p:sldId id="1159" r:id="rId105"/>
    <p:sldId id="1160" r:id="rId106"/>
    <p:sldId id="1161" r:id="rId107"/>
    <p:sldId id="1162" r:id="rId108"/>
    <p:sldId id="1163" r:id="rId109"/>
    <p:sldId id="1165" r:id="rId110"/>
    <p:sldId id="1164" r:id="rId111"/>
    <p:sldId id="1166" r:id="rId112"/>
    <p:sldId id="1168" r:id="rId113"/>
    <p:sldId id="1169" r:id="rId114"/>
    <p:sldId id="1170" r:id="rId115"/>
    <p:sldId id="1171" r:id="rId116"/>
    <p:sldId id="1172" r:id="rId117"/>
    <p:sldId id="1173" r:id="rId118"/>
    <p:sldId id="1174" r:id="rId119"/>
    <p:sldId id="1175" r:id="rId120"/>
    <p:sldId id="1176" r:id="rId121"/>
    <p:sldId id="1177" r:id="rId122"/>
    <p:sldId id="1178" r:id="rId123"/>
    <p:sldId id="1179" r:id="rId124"/>
    <p:sldId id="1180" r:id="rId125"/>
    <p:sldId id="1181" r:id="rId126"/>
    <p:sldId id="1182" r:id="rId127"/>
    <p:sldId id="1183" r:id="rId128"/>
    <p:sldId id="1184" r:id="rId129"/>
    <p:sldId id="1185" r:id="rId130"/>
    <p:sldId id="1186" r:id="rId131"/>
    <p:sldId id="1187" r:id="rId132"/>
    <p:sldId id="1188" r:id="rId133"/>
    <p:sldId id="1189" r:id="rId134"/>
    <p:sldId id="1191" r:id="rId135"/>
    <p:sldId id="1192" r:id="rId136"/>
    <p:sldId id="1193" r:id="rId137"/>
    <p:sldId id="1262" r:id="rId138"/>
    <p:sldId id="1195" r:id="rId139"/>
    <p:sldId id="1196" r:id="rId140"/>
    <p:sldId id="1292" r:id="rId141"/>
    <p:sldId id="1275" r:id="rId142"/>
    <p:sldId id="1276" r:id="rId143"/>
    <p:sldId id="1201" r:id="rId144"/>
    <p:sldId id="1277" r:id="rId145"/>
    <p:sldId id="1278" r:id="rId146"/>
    <p:sldId id="1279" r:id="rId147"/>
    <p:sldId id="1204" r:id="rId148"/>
    <p:sldId id="1205" r:id="rId149"/>
    <p:sldId id="1293" r:id="rId150"/>
    <p:sldId id="1281" r:id="rId151"/>
    <p:sldId id="1282" r:id="rId152"/>
    <p:sldId id="1208" r:id="rId153"/>
    <p:sldId id="1283" r:id="rId154"/>
    <p:sldId id="1284" r:id="rId155"/>
    <p:sldId id="1285" r:id="rId156"/>
    <p:sldId id="1286" r:id="rId157"/>
    <p:sldId id="1287" r:id="rId158"/>
    <p:sldId id="1216" r:id="rId159"/>
    <p:sldId id="1217" r:id="rId160"/>
    <p:sldId id="1218" r:id="rId161"/>
    <p:sldId id="1219" r:id="rId162"/>
    <p:sldId id="1288" r:id="rId163"/>
    <p:sldId id="1289" r:id="rId164"/>
    <p:sldId id="1294" r:id="rId165"/>
    <p:sldId id="1324" r:id="rId166"/>
    <p:sldId id="1313" r:id="rId167"/>
    <p:sldId id="1314" r:id="rId168"/>
    <p:sldId id="1315" r:id="rId169"/>
    <p:sldId id="1316" r:id="rId170"/>
    <p:sldId id="1317" r:id="rId171"/>
    <p:sldId id="1318" r:id="rId172"/>
    <p:sldId id="1319" r:id="rId173"/>
    <p:sldId id="1320" r:id="rId174"/>
    <p:sldId id="1321" r:id="rId175"/>
    <p:sldId id="1322" r:id="rId176"/>
    <p:sldId id="1323" r:id="rId177"/>
    <p:sldId id="1223" r:id="rId178"/>
    <p:sldId id="1226" r:id="rId179"/>
    <p:sldId id="1227" r:id="rId180"/>
    <p:sldId id="1228" r:id="rId181"/>
    <p:sldId id="1229" r:id="rId182"/>
    <p:sldId id="1230" r:id="rId183"/>
    <p:sldId id="1231" r:id="rId184"/>
    <p:sldId id="1232" r:id="rId185"/>
    <p:sldId id="1233" r:id="rId186"/>
    <p:sldId id="1234" r:id="rId187"/>
    <p:sldId id="1235" r:id="rId188"/>
    <p:sldId id="1236" r:id="rId189"/>
    <p:sldId id="1237" r:id="rId190"/>
    <p:sldId id="1240" r:id="rId191"/>
    <p:sldId id="1241" r:id="rId192"/>
    <p:sldId id="1242" r:id="rId193"/>
    <p:sldId id="1243" r:id="rId194"/>
    <p:sldId id="1244" r:id="rId195"/>
    <p:sldId id="1245" r:id="rId196"/>
    <p:sldId id="1307" r:id="rId197"/>
    <p:sldId id="1308" r:id="rId198"/>
    <p:sldId id="1309" r:id="rId199"/>
    <p:sldId id="1310" r:id="rId200"/>
    <p:sldId id="1311" r:id="rId201"/>
    <p:sldId id="1248" r:id="rId202"/>
    <p:sldId id="1265" r:id="rId203"/>
  </p:sldIdLst>
  <p:sldSz cx="9144000" cy="6858000" type="screen4x3"/>
  <p:notesSz cx="6797675" cy="987425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49A"/>
    <a:srgbClr val="B30516"/>
    <a:srgbClr val="689A17"/>
    <a:srgbClr val="0081CA"/>
    <a:srgbClr val="CCECFF"/>
    <a:srgbClr val="2694DE"/>
    <a:srgbClr val="516272"/>
    <a:srgbClr val="9F825D"/>
    <a:srgbClr val="E6E9ED"/>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632" autoAdjust="0"/>
    <p:restoredTop sz="96270" autoAdjust="0"/>
  </p:normalViewPr>
  <p:slideViewPr>
    <p:cSldViewPr>
      <p:cViewPr>
        <p:scale>
          <a:sx n="82" d="100"/>
          <a:sy n="82" d="100"/>
        </p:scale>
        <p:origin x="-768" y="-102"/>
      </p:cViewPr>
      <p:guideLst>
        <p:guide orient="horz" pos="2160"/>
        <p:guide pos="158"/>
      </p:guideLst>
    </p:cSldViewPr>
  </p:slideViewPr>
  <p:outlineViewPr>
    <p:cViewPr>
      <p:scale>
        <a:sx n="33" d="100"/>
        <a:sy n="33" d="100"/>
      </p:scale>
      <p:origin x="0" y="1758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presProps" Target="pres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diagrams/_rels/data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 Id="rId5" Type="http://schemas.openxmlformats.org/officeDocument/2006/relationships/image" Target="../media/image105.png"/><Relationship Id="rId4" Type="http://schemas.openxmlformats.org/officeDocument/2006/relationships/image" Target="../media/image104.png"/></Relationships>
</file>

<file path=ppt/diagrams/_rels/data2.xml.rels><?xml version="1.0" encoding="UTF-8" standalone="yes"?>
<Relationships xmlns="http://schemas.openxmlformats.org/package/2006/relationships"><Relationship Id="rId1" Type="http://schemas.openxmlformats.org/officeDocument/2006/relationships/image" Target="../media/image35.png"/></Relationships>
</file>

<file path=ppt/diagrams/_rels/data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image" Target="../media/image58.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 Id="rId5" Type="http://schemas.openxmlformats.org/officeDocument/2006/relationships/image" Target="../media/image105.png"/><Relationship Id="rId4" Type="http://schemas.openxmlformats.org/officeDocument/2006/relationships/image" Target="../media/image10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8E2128-9C9D-4D9F-A6B1-A70B3E85096B}" type="doc">
      <dgm:prSet loTypeId="urn:microsoft.com/office/officeart/2005/8/layout/cycle8" loCatId="cycle" qsTypeId="urn:microsoft.com/office/officeart/2005/8/quickstyle/simple1" qsCatId="simple" csTypeId="urn:microsoft.com/office/officeart/2005/8/colors/accent1_2" csCatId="accent1" phldr="1"/>
      <dgm:spPr/>
    </dgm:pt>
    <dgm:pt modelId="{ADF06EE9-B591-4E17-9A77-1CBFCD58D9EC}">
      <dgm:prSet phldrT="[Текст]" custT="1">
        <dgm:style>
          <a:lnRef idx="1">
            <a:schemeClr val="accent1"/>
          </a:lnRef>
          <a:fillRef idx="3">
            <a:schemeClr val="accent1"/>
          </a:fillRef>
          <a:effectRef idx="2">
            <a:schemeClr val="accent1"/>
          </a:effectRef>
          <a:fontRef idx="minor">
            <a:schemeClr val="lt1"/>
          </a:fontRef>
        </dgm:style>
      </dgm:prSet>
      <dgm:spPr/>
      <dgm:t>
        <a:bodyPr/>
        <a:lstStyle/>
        <a:p>
          <a:r>
            <a:rPr lang="ru-RU" sz="1600" dirty="0" smtClean="0">
              <a:effectLst>
                <a:outerShdw blurRad="38100" dist="38100" dir="2700000" algn="tl">
                  <a:srgbClr val="000000">
                    <a:alpha val="43137"/>
                  </a:srgbClr>
                </a:outerShdw>
              </a:effectLst>
              <a:latin typeface="Arial" pitchFamily="34" charset="0"/>
              <a:cs typeface="Arial" pitchFamily="34" charset="0"/>
            </a:rPr>
            <a:t>Проведение закупки</a:t>
          </a:r>
          <a:endParaRPr lang="ru-RU" sz="1600" dirty="0">
            <a:effectLst>
              <a:outerShdw blurRad="38100" dist="38100" dir="2700000" algn="tl">
                <a:srgbClr val="000000">
                  <a:alpha val="43137"/>
                </a:srgbClr>
              </a:outerShdw>
            </a:effectLst>
            <a:latin typeface="Arial" pitchFamily="34" charset="0"/>
            <a:cs typeface="Arial" pitchFamily="34" charset="0"/>
          </a:endParaRPr>
        </a:p>
      </dgm:t>
    </dgm:pt>
    <dgm:pt modelId="{03D3D9A9-8483-499A-AC76-2987E3263456}" type="parTrans" cxnId="{8FB15B17-F624-417E-919F-C16BCBEF51CB}">
      <dgm:prSet/>
      <dgm:spPr/>
      <dgm:t>
        <a:bodyPr/>
        <a:lstStyle/>
        <a:p>
          <a:endParaRPr lang="ru-RU"/>
        </a:p>
      </dgm:t>
    </dgm:pt>
    <dgm:pt modelId="{ABCFDA90-E82E-41EB-ABA1-CE0E1BFC5537}" type="sibTrans" cxnId="{8FB15B17-F624-417E-919F-C16BCBEF51CB}">
      <dgm:prSet/>
      <dgm:spPr/>
      <dgm:t>
        <a:bodyPr/>
        <a:lstStyle/>
        <a:p>
          <a:endParaRPr lang="ru-RU"/>
        </a:p>
      </dgm:t>
    </dgm:pt>
    <dgm:pt modelId="{C84AB6BE-5F6B-4852-953B-72116FEB1823}">
      <dgm:prSet phldrT="[Текст]" custT="1">
        <dgm:style>
          <a:lnRef idx="1">
            <a:schemeClr val="accent1"/>
          </a:lnRef>
          <a:fillRef idx="3">
            <a:schemeClr val="accent1"/>
          </a:fillRef>
          <a:effectRef idx="2">
            <a:schemeClr val="accent1"/>
          </a:effectRef>
          <a:fontRef idx="minor">
            <a:schemeClr val="lt1"/>
          </a:fontRef>
        </dgm:style>
      </dgm:prSet>
      <dgm:spPr/>
      <dgm:t>
        <a:bodyPr/>
        <a:lstStyle/>
        <a:p>
          <a:r>
            <a:rPr lang="ru-RU" sz="1600" dirty="0" smtClean="0">
              <a:latin typeface="Arial" pitchFamily="34" charset="0"/>
              <a:cs typeface="Arial" pitchFamily="34" charset="0"/>
            </a:rPr>
            <a:t>Анализ эффективности закупки</a:t>
          </a:r>
          <a:endParaRPr lang="ru-RU" sz="1600" dirty="0">
            <a:latin typeface="Arial" pitchFamily="34" charset="0"/>
            <a:cs typeface="Arial" pitchFamily="34" charset="0"/>
          </a:endParaRPr>
        </a:p>
      </dgm:t>
    </dgm:pt>
    <dgm:pt modelId="{88B3846C-CD0F-49A3-BC21-50C59513B8F0}" type="parTrans" cxnId="{9182F61B-5F36-4DD3-B626-637B026A1CC5}">
      <dgm:prSet/>
      <dgm:spPr/>
      <dgm:t>
        <a:bodyPr/>
        <a:lstStyle/>
        <a:p>
          <a:endParaRPr lang="ru-RU"/>
        </a:p>
      </dgm:t>
    </dgm:pt>
    <dgm:pt modelId="{23B8576F-74E1-4F83-B70D-9051D5482FEA}" type="sibTrans" cxnId="{9182F61B-5F36-4DD3-B626-637B026A1CC5}">
      <dgm:prSet/>
      <dgm:spPr/>
      <dgm:t>
        <a:bodyPr/>
        <a:lstStyle/>
        <a:p>
          <a:endParaRPr lang="ru-RU"/>
        </a:p>
      </dgm:t>
    </dgm:pt>
    <dgm:pt modelId="{9774B096-C252-45FE-A7B7-D81E60635C17}">
      <dgm:prSet phldrT="[Текст]" custT="1">
        <dgm:style>
          <a:lnRef idx="1">
            <a:schemeClr val="accent1"/>
          </a:lnRef>
          <a:fillRef idx="3">
            <a:schemeClr val="accent1"/>
          </a:fillRef>
          <a:effectRef idx="2">
            <a:schemeClr val="accent1"/>
          </a:effectRef>
          <a:fontRef idx="minor">
            <a:schemeClr val="lt1"/>
          </a:fontRef>
        </dgm:style>
      </dgm:prSet>
      <dgm:spPr/>
      <dgm:t>
        <a:bodyPr/>
        <a:lstStyle/>
        <a:p>
          <a:r>
            <a:rPr lang="ru-RU" sz="1600" dirty="0" smtClean="0">
              <a:effectLst>
                <a:outerShdw blurRad="38100" dist="38100" dir="2700000" algn="tl">
                  <a:srgbClr val="000000">
                    <a:alpha val="43137"/>
                  </a:srgbClr>
                </a:outerShdw>
              </a:effectLst>
              <a:latin typeface="Arial" pitchFamily="34" charset="0"/>
              <a:cs typeface="Arial" pitchFamily="34" charset="0"/>
            </a:rPr>
            <a:t>П</a:t>
          </a:r>
          <a:r>
            <a:rPr lang="ru-RU" sz="1500" dirty="0" smtClean="0">
              <a:effectLst>
                <a:outerShdw blurRad="38100" dist="38100" dir="2700000" algn="tl">
                  <a:srgbClr val="000000">
                    <a:alpha val="43137"/>
                  </a:srgbClr>
                </a:outerShdw>
              </a:effectLst>
              <a:latin typeface="Arial" pitchFamily="34" charset="0"/>
              <a:cs typeface="Arial" pitchFamily="34" charset="0"/>
            </a:rPr>
            <a:t>ланирование </a:t>
          </a:r>
          <a:r>
            <a:rPr lang="ru-RU" sz="1600" dirty="0" smtClean="0">
              <a:effectLst>
                <a:outerShdw blurRad="38100" dist="38100" dir="2700000" algn="tl">
                  <a:srgbClr val="000000">
                    <a:alpha val="43137"/>
                  </a:srgbClr>
                </a:outerShdw>
              </a:effectLst>
              <a:latin typeface="Arial" pitchFamily="34" charset="0"/>
              <a:cs typeface="Arial" pitchFamily="34" charset="0"/>
            </a:rPr>
            <a:t>закупки</a:t>
          </a:r>
          <a:endParaRPr lang="ru-RU" sz="1600" dirty="0">
            <a:effectLst>
              <a:outerShdw blurRad="38100" dist="38100" dir="2700000" algn="tl">
                <a:srgbClr val="000000">
                  <a:alpha val="43137"/>
                </a:srgbClr>
              </a:outerShdw>
            </a:effectLst>
            <a:latin typeface="Arial" pitchFamily="34" charset="0"/>
            <a:cs typeface="Arial" pitchFamily="34" charset="0"/>
          </a:endParaRPr>
        </a:p>
      </dgm:t>
    </dgm:pt>
    <dgm:pt modelId="{BD7606E6-0E52-4244-8C03-10BF9F4A2B75}" type="parTrans" cxnId="{4D746F0E-0EF1-413F-9BFC-7572FAE8B343}">
      <dgm:prSet/>
      <dgm:spPr/>
      <dgm:t>
        <a:bodyPr/>
        <a:lstStyle/>
        <a:p>
          <a:endParaRPr lang="ru-RU"/>
        </a:p>
      </dgm:t>
    </dgm:pt>
    <dgm:pt modelId="{B3E79694-C2A2-4607-BE7D-B6EF6EA03ECD}" type="sibTrans" cxnId="{4D746F0E-0EF1-413F-9BFC-7572FAE8B343}">
      <dgm:prSet/>
      <dgm:spPr/>
      <dgm:t>
        <a:bodyPr/>
        <a:lstStyle/>
        <a:p>
          <a:endParaRPr lang="ru-RU"/>
        </a:p>
      </dgm:t>
    </dgm:pt>
    <dgm:pt modelId="{386592EE-1041-4F83-A296-2D79642CBC3F}" type="pres">
      <dgm:prSet presAssocID="{918E2128-9C9D-4D9F-A6B1-A70B3E85096B}" presName="compositeShape" presStyleCnt="0">
        <dgm:presLayoutVars>
          <dgm:chMax val="7"/>
          <dgm:dir/>
          <dgm:resizeHandles val="exact"/>
        </dgm:presLayoutVars>
      </dgm:prSet>
      <dgm:spPr/>
    </dgm:pt>
    <dgm:pt modelId="{441FF41E-B9BC-45BE-8397-7DDF6EA9BFCA}" type="pres">
      <dgm:prSet presAssocID="{918E2128-9C9D-4D9F-A6B1-A70B3E85096B}" presName="wedge1" presStyleLbl="node1" presStyleIdx="0" presStyleCnt="3" custScaleX="100213"/>
      <dgm:spPr/>
      <dgm:t>
        <a:bodyPr/>
        <a:lstStyle/>
        <a:p>
          <a:endParaRPr lang="ru-RU"/>
        </a:p>
      </dgm:t>
    </dgm:pt>
    <dgm:pt modelId="{9E7462B4-0740-4806-A12E-EBECC885F09F}" type="pres">
      <dgm:prSet presAssocID="{918E2128-9C9D-4D9F-A6B1-A70B3E85096B}" presName="dummy1a" presStyleCnt="0"/>
      <dgm:spPr/>
    </dgm:pt>
    <dgm:pt modelId="{3DE40932-DBCE-4520-94E5-627B20058DA1}" type="pres">
      <dgm:prSet presAssocID="{918E2128-9C9D-4D9F-A6B1-A70B3E85096B}" presName="dummy1b" presStyleCnt="0"/>
      <dgm:spPr/>
    </dgm:pt>
    <dgm:pt modelId="{B2B28CD7-647A-43B7-8180-1DC7A70A4BD7}" type="pres">
      <dgm:prSet presAssocID="{918E2128-9C9D-4D9F-A6B1-A70B3E85096B}" presName="wedge1Tx" presStyleLbl="node1" presStyleIdx="0" presStyleCnt="3">
        <dgm:presLayoutVars>
          <dgm:chMax val="0"/>
          <dgm:chPref val="0"/>
          <dgm:bulletEnabled val="1"/>
        </dgm:presLayoutVars>
      </dgm:prSet>
      <dgm:spPr/>
      <dgm:t>
        <a:bodyPr/>
        <a:lstStyle/>
        <a:p>
          <a:endParaRPr lang="ru-RU"/>
        </a:p>
      </dgm:t>
    </dgm:pt>
    <dgm:pt modelId="{CF8E86F8-1912-4C6B-B500-A13934392943}" type="pres">
      <dgm:prSet presAssocID="{918E2128-9C9D-4D9F-A6B1-A70B3E85096B}" presName="wedge2" presStyleLbl="node1" presStyleIdx="1" presStyleCnt="3"/>
      <dgm:spPr/>
      <dgm:t>
        <a:bodyPr/>
        <a:lstStyle/>
        <a:p>
          <a:endParaRPr lang="ru-RU"/>
        </a:p>
      </dgm:t>
    </dgm:pt>
    <dgm:pt modelId="{BF6357BF-6661-46F6-803E-8FC0E56EF9B2}" type="pres">
      <dgm:prSet presAssocID="{918E2128-9C9D-4D9F-A6B1-A70B3E85096B}" presName="dummy2a" presStyleCnt="0"/>
      <dgm:spPr/>
    </dgm:pt>
    <dgm:pt modelId="{252D426C-8795-4857-BDF4-6CFACE33DC59}" type="pres">
      <dgm:prSet presAssocID="{918E2128-9C9D-4D9F-A6B1-A70B3E85096B}" presName="dummy2b" presStyleCnt="0"/>
      <dgm:spPr/>
    </dgm:pt>
    <dgm:pt modelId="{D2ADD662-C935-4CD0-9A56-DF7DF7EE7299}" type="pres">
      <dgm:prSet presAssocID="{918E2128-9C9D-4D9F-A6B1-A70B3E85096B}" presName="wedge2Tx" presStyleLbl="node1" presStyleIdx="1" presStyleCnt="3">
        <dgm:presLayoutVars>
          <dgm:chMax val="0"/>
          <dgm:chPref val="0"/>
          <dgm:bulletEnabled val="1"/>
        </dgm:presLayoutVars>
      </dgm:prSet>
      <dgm:spPr/>
      <dgm:t>
        <a:bodyPr/>
        <a:lstStyle/>
        <a:p>
          <a:endParaRPr lang="ru-RU"/>
        </a:p>
      </dgm:t>
    </dgm:pt>
    <dgm:pt modelId="{AC161C0D-0B43-4DC2-9B3A-67A30D6318DC}" type="pres">
      <dgm:prSet presAssocID="{918E2128-9C9D-4D9F-A6B1-A70B3E85096B}" presName="wedge3" presStyleLbl="node1" presStyleIdx="2" presStyleCnt="3" custScaleX="101023" custScaleY="98014"/>
      <dgm:spPr/>
      <dgm:t>
        <a:bodyPr/>
        <a:lstStyle/>
        <a:p>
          <a:endParaRPr lang="ru-RU"/>
        </a:p>
      </dgm:t>
    </dgm:pt>
    <dgm:pt modelId="{5E3F1E95-96F0-40D0-8295-E1E801687350}" type="pres">
      <dgm:prSet presAssocID="{918E2128-9C9D-4D9F-A6B1-A70B3E85096B}" presName="dummy3a" presStyleCnt="0"/>
      <dgm:spPr/>
    </dgm:pt>
    <dgm:pt modelId="{0A4EECC2-1ECC-4B89-9275-F8C64F79AE6A}" type="pres">
      <dgm:prSet presAssocID="{918E2128-9C9D-4D9F-A6B1-A70B3E85096B}" presName="dummy3b" presStyleCnt="0"/>
      <dgm:spPr/>
    </dgm:pt>
    <dgm:pt modelId="{BE165443-7793-46CF-B34C-B859BD66A8A2}" type="pres">
      <dgm:prSet presAssocID="{918E2128-9C9D-4D9F-A6B1-A70B3E85096B}" presName="wedge3Tx" presStyleLbl="node1" presStyleIdx="2" presStyleCnt="3">
        <dgm:presLayoutVars>
          <dgm:chMax val="0"/>
          <dgm:chPref val="0"/>
          <dgm:bulletEnabled val="1"/>
        </dgm:presLayoutVars>
      </dgm:prSet>
      <dgm:spPr/>
      <dgm:t>
        <a:bodyPr/>
        <a:lstStyle/>
        <a:p>
          <a:endParaRPr lang="ru-RU"/>
        </a:p>
      </dgm:t>
    </dgm:pt>
    <dgm:pt modelId="{8477AC3D-7384-4D79-9FD0-62CE9342F945}" type="pres">
      <dgm:prSet presAssocID="{ABCFDA90-E82E-41EB-ABA1-CE0E1BFC5537}" presName="arrowWedge1" presStyleLbl="fgSibTrans2D1" presStyleIdx="0" presStyleCnt="3"/>
      <dgm:spPr/>
    </dgm:pt>
    <dgm:pt modelId="{AC4AC18A-1D45-4BEC-93BD-FF0FA658B8CF}" type="pres">
      <dgm:prSet presAssocID="{23B8576F-74E1-4F83-B70D-9051D5482FEA}" presName="arrowWedge2" presStyleLbl="fgSibTrans2D1" presStyleIdx="1" presStyleCnt="3"/>
      <dgm:spPr/>
    </dgm:pt>
    <dgm:pt modelId="{036A66A4-D641-413D-878F-BB583C15E7D9}" type="pres">
      <dgm:prSet presAssocID="{B3E79694-C2A2-4607-BE7D-B6EF6EA03ECD}" presName="arrowWedge3" presStyleLbl="fgSibTrans2D1" presStyleIdx="2" presStyleCnt="3"/>
      <dgm:spPr/>
    </dgm:pt>
  </dgm:ptLst>
  <dgm:cxnLst>
    <dgm:cxn modelId="{8FB15B17-F624-417E-919F-C16BCBEF51CB}" srcId="{918E2128-9C9D-4D9F-A6B1-A70B3E85096B}" destId="{ADF06EE9-B591-4E17-9A77-1CBFCD58D9EC}" srcOrd="0" destOrd="0" parTransId="{03D3D9A9-8483-499A-AC76-2987E3263456}" sibTransId="{ABCFDA90-E82E-41EB-ABA1-CE0E1BFC5537}"/>
    <dgm:cxn modelId="{5258D02A-463D-4924-9A9C-77A33CEC53F9}" type="presOf" srcId="{9774B096-C252-45FE-A7B7-D81E60635C17}" destId="{AC161C0D-0B43-4DC2-9B3A-67A30D6318DC}" srcOrd="0" destOrd="0" presId="urn:microsoft.com/office/officeart/2005/8/layout/cycle8"/>
    <dgm:cxn modelId="{9182F61B-5F36-4DD3-B626-637B026A1CC5}" srcId="{918E2128-9C9D-4D9F-A6B1-A70B3E85096B}" destId="{C84AB6BE-5F6B-4852-953B-72116FEB1823}" srcOrd="1" destOrd="0" parTransId="{88B3846C-CD0F-49A3-BC21-50C59513B8F0}" sibTransId="{23B8576F-74E1-4F83-B70D-9051D5482FEA}"/>
    <dgm:cxn modelId="{92DA1739-639D-4196-99DE-EDFFF7EF0A70}" type="presOf" srcId="{ADF06EE9-B591-4E17-9A77-1CBFCD58D9EC}" destId="{441FF41E-B9BC-45BE-8397-7DDF6EA9BFCA}" srcOrd="0" destOrd="0" presId="urn:microsoft.com/office/officeart/2005/8/layout/cycle8"/>
    <dgm:cxn modelId="{5783E380-D5D8-4354-8010-EABDAD46FA5A}" type="presOf" srcId="{C84AB6BE-5F6B-4852-953B-72116FEB1823}" destId="{D2ADD662-C935-4CD0-9A56-DF7DF7EE7299}" srcOrd="1" destOrd="0" presId="urn:microsoft.com/office/officeart/2005/8/layout/cycle8"/>
    <dgm:cxn modelId="{22CD1BD9-3BBD-499D-83E2-7F3E5E8E7649}" type="presOf" srcId="{C84AB6BE-5F6B-4852-953B-72116FEB1823}" destId="{CF8E86F8-1912-4C6B-B500-A13934392943}" srcOrd="0" destOrd="0" presId="urn:microsoft.com/office/officeart/2005/8/layout/cycle8"/>
    <dgm:cxn modelId="{7BB7DC1E-95F5-404A-87A1-E20656D9B41D}" type="presOf" srcId="{9774B096-C252-45FE-A7B7-D81E60635C17}" destId="{BE165443-7793-46CF-B34C-B859BD66A8A2}" srcOrd="1" destOrd="0" presId="urn:microsoft.com/office/officeart/2005/8/layout/cycle8"/>
    <dgm:cxn modelId="{4D746F0E-0EF1-413F-9BFC-7572FAE8B343}" srcId="{918E2128-9C9D-4D9F-A6B1-A70B3E85096B}" destId="{9774B096-C252-45FE-A7B7-D81E60635C17}" srcOrd="2" destOrd="0" parTransId="{BD7606E6-0E52-4244-8C03-10BF9F4A2B75}" sibTransId="{B3E79694-C2A2-4607-BE7D-B6EF6EA03ECD}"/>
    <dgm:cxn modelId="{EDBCE4AE-9062-42A6-8CD3-97825BBD02EE}" type="presOf" srcId="{ADF06EE9-B591-4E17-9A77-1CBFCD58D9EC}" destId="{B2B28CD7-647A-43B7-8180-1DC7A70A4BD7}" srcOrd="1" destOrd="0" presId="urn:microsoft.com/office/officeart/2005/8/layout/cycle8"/>
    <dgm:cxn modelId="{0659F45A-24D5-49CF-8C14-0A37C6AB9ECA}" type="presOf" srcId="{918E2128-9C9D-4D9F-A6B1-A70B3E85096B}" destId="{386592EE-1041-4F83-A296-2D79642CBC3F}" srcOrd="0" destOrd="0" presId="urn:microsoft.com/office/officeart/2005/8/layout/cycle8"/>
    <dgm:cxn modelId="{CBE6E7F7-B41B-48C8-BBC9-62716075663A}" type="presParOf" srcId="{386592EE-1041-4F83-A296-2D79642CBC3F}" destId="{441FF41E-B9BC-45BE-8397-7DDF6EA9BFCA}" srcOrd="0" destOrd="0" presId="urn:microsoft.com/office/officeart/2005/8/layout/cycle8"/>
    <dgm:cxn modelId="{D3ED0633-A890-4A65-BBA6-5CF455540EA5}" type="presParOf" srcId="{386592EE-1041-4F83-A296-2D79642CBC3F}" destId="{9E7462B4-0740-4806-A12E-EBECC885F09F}" srcOrd="1" destOrd="0" presId="urn:microsoft.com/office/officeart/2005/8/layout/cycle8"/>
    <dgm:cxn modelId="{A7F1A87F-C2C2-4E2A-A059-BCB16A19A0BB}" type="presParOf" srcId="{386592EE-1041-4F83-A296-2D79642CBC3F}" destId="{3DE40932-DBCE-4520-94E5-627B20058DA1}" srcOrd="2" destOrd="0" presId="urn:microsoft.com/office/officeart/2005/8/layout/cycle8"/>
    <dgm:cxn modelId="{499402EB-72AF-40E9-8445-7DC78A6E44E4}" type="presParOf" srcId="{386592EE-1041-4F83-A296-2D79642CBC3F}" destId="{B2B28CD7-647A-43B7-8180-1DC7A70A4BD7}" srcOrd="3" destOrd="0" presId="urn:microsoft.com/office/officeart/2005/8/layout/cycle8"/>
    <dgm:cxn modelId="{49E0A72D-7014-48A3-A57D-7117CB1DEDE5}" type="presParOf" srcId="{386592EE-1041-4F83-A296-2D79642CBC3F}" destId="{CF8E86F8-1912-4C6B-B500-A13934392943}" srcOrd="4" destOrd="0" presId="urn:microsoft.com/office/officeart/2005/8/layout/cycle8"/>
    <dgm:cxn modelId="{778A33A2-B943-4847-95DC-C8313F44E8DF}" type="presParOf" srcId="{386592EE-1041-4F83-A296-2D79642CBC3F}" destId="{BF6357BF-6661-46F6-803E-8FC0E56EF9B2}" srcOrd="5" destOrd="0" presId="urn:microsoft.com/office/officeart/2005/8/layout/cycle8"/>
    <dgm:cxn modelId="{D9EFBBC9-AA71-4525-BC1E-C51E0D0848A1}" type="presParOf" srcId="{386592EE-1041-4F83-A296-2D79642CBC3F}" destId="{252D426C-8795-4857-BDF4-6CFACE33DC59}" srcOrd="6" destOrd="0" presId="urn:microsoft.com/office/officeart/2005/8/layout/cycle8"/>
    <dgm:cxn modelId="{12BF86F0-A6D6-43BA-8F2F-DE98E39189BE}" type="presParOf" srcId="{386592EE-1041-4F83-A296-2D79642CBC3F}" destId="{D2ADD662-C935-4CD0-9A56-DF7DF7EE7299}" srcOrd="7" destOrd="0" presId="urn:microsoft.com/office/officeart/2005/8/layout/cycle8"/>
    <dgm:cxn modelId="{0BBF264F-BE3D-4F1A-A676-2B24E6C98CB2}" type="presParOf" srcId="{386592EE-1041-4F83-A296-2D79642CBC3F}" destId="{AC161C0D-0B43-4DC2-9B3A-67A30D6318DC}" srcOrd="8" destOrd="0" presId="urn:microsoft.com/office/officeart/2005/8/layout/cycle8"/>
    <dgm:cxn modelId="{CED0EBB7-4DA7-4FCC-B05E-4C47062A7EC6}" type="presParOf" srcId="{386592EE-1041-4F83-A296-2D79642CBC3F}" destId="{5E3F1E95-96F0-40D0-8295-E1E801687350}" srcOrd="9" destOrd="0" presId="urn:microsoft.com/office/officeart/2005/8/layout/cycle8"/>
    <dgm:cxn modelId="{B17C883F-A216-484D-A77C-76790CFC48BA}" type="presParOf" srcId="{386592EE-1041-4F83-A296-2D79642CBC3F}" destId="{0A4EECC2-1ECC-4B89-9275-F8C64F79AE6A}" srcOrd="10" destOrd="0" presId="urn:microsoft.com/office/officeart/2005/8/layout/cycle8"/>
    <dgm:cxn modelId="{685708EC-4261-4E76-886B-5293610070C6}" type="presParOf" srcId="{386592EE-1041-4F83-A296-2D79642CBC3F}" destId="{BE165443-7793-46CF-B34C-B859BD66A8A2}" srcOrd="11" destOrd="0" presId="urn:microsoft.com/office/officeart/2005/8/layout/cycle8"/>
    <dgm:cxn modelId="{68CF4E91-1750-4D4A-A9CD-5B2F6A6A7E1F}" type="presParOf" srcId="{386592EE-1041-4F83-A296-2D79642CBC3F}" destId="{8477AC3D-7384-4D79-9FD0-62CE9342F945}" srcOrd="12" destOrd="0" presId="urn:microsoft.com/office/officeart/2005/8/layout/cycle8"/>
    <dgm:cxn modelId="{CE651C6B-1C5E-4FF0-8ABD-6229DA402966}" type="presParOf" srcId="{386592EE-1041-4F83-A296-2D79642CBC3F}" destId="{AC4AC18A-1D45-4BEC-93BD-FF0FA658B8CF}" srcOrd="13" destOrd="0" presId="urn:microsoft.com/office/officeart/2005/8/layout/cycle8"/>
    <dgm:cxn modelId="{38905745-9396-46F3-94FF-EB720A1C7604}" type="presParOf" srcId="{386592EE-1041-4F83-A296-2D79642CBC3F}" destId="{036A66A4-D641-413D-878F-BB583C15E7D9}"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996B3A-672E-4AF5-B9D2-1ACC2A19B590}" type="doc">
      <dgm:prSet loTypeId="urn:microsoft.com/office/officeart/2005/8/layout/StepDownProcess" loCatId="process" qsTypeId="urn:microsoft.com/office/officeart/2005/8/quickstyle/3d1" qsCatId="3D" csTypeId="urn:microsoft.com/office/officeart/2005/8/colors/accent1_2" csCatId="accent1" phldr="1"/>
      <dgm:spPr/>
      <dgm:t>
        <a:bodyPr/>
        <a:lstStyle/>
        <a:p>
          <a:endParaRPr lang="ru-RU"/>
        </a:p>
      </dgm:t>
    </dgm:pt>
    <dgm:pt modelId="{B62F7059-4683-44FD-A76A-10B3E105A165}">
      <dgm:prSet phldrT="[Текст]" custT="1"/>
      <dgm:spPr>
        <a:solidFill>
          <a:srgbClr val="0081CA"/>
        </a:solidFill>
        <a:ln>
          <a:noFill/>
        </a:ln>
        <a:effectLst/>
        <a:scene3d>
          <a:camera prst="orthographicFront"/>
          <a:lightRig rig="flat" dir="t"/>
        </a:scene3d>
        <a:sp3d prstMaterial="plastic">
          <a:bevelB w="88900" h="31750" prst="angle"/>
        </a:sp3d>
      </dgm:spPr>
      <dgm:t>
        <a:bodyPr/>
        <a:lstStyle/>
        <a:p>
          <a:r>
            <a:rPr lang="ru-RU" sz="1400" dirty="0" smtClean="0">
              <a:solidFill>
                <a:schemeClr val="bg1"/>
              </a:solidFill>
              <a:latin typeface="Arial" pitchFamily="34" charset="0"/>
              <a:cs typeface="Arial" pitchFamily="34" charset="0"/>
            </a:rPr>
            <a:t>Публикация извещения </a:t>
          </a:r>
          <a:endParaRPr lang="ru-RU" sz="1400" dirty="0">
            <a:solidFill>
              <a:schemeClr val="bg1"/>
            </a:solidFill>
            <a:latin typeface="Arial" pitchFamily="34" charset="0"/>
            <a:cs typeface="Arial" pitchFamily="34" charset="0"/>
          </a:endParaRPr>
        </a:p>
      </dgm:t>
    </dgm:pt>
    <dgm:pt modelId="{B76048FF-4F30-45FC-BAE8-0127B841C9F8}" type="parTrans" cxnId="{756D68AA-8E4F-4637-B8AC-7DBBB304B3A0}">
      <dgm:prSet/>
      <dgm:spPr/>
      <dgm:t>
        <a:bodyPr/>
        <a:lstStyle/>
        <a:p>
          <a:endParaRPr lang="ru-RU"/>
        </a:p>
      </dgm:t>
    </dgm:pt>
    <dgm:pt modelId="{375EC78C-B06F-461F-9BAA-F703CD500F5F}" type="sibTrans" cxnId="{756D68AA-8E4F-4637-B8AC-7DBBB304B3A0}">
      <dgm:prSet/>
      <dgm:spPr/>
      <dgm:t>
        <a:bodyPr/>
        <a:lstStyle/>
        <a:p>
          <a:endParaRPr lang="ru-RU"/>
        </a:p>
      </dgm:t>
    </dgm:pt>
    <dgm:pt modelId="{46382309-0A6D-4469-9971-07C186A76FA7}">
      <dgm:prSet phldrT="[Текст]" custT="1"/>
      <dgm:spPr/>
      <dgm:t>
        <a:bodyPr/>
        <a:lstStyle/>
        <a:p>
          <a:endParaRPr lang="ru-RU" sz="1400" dirty="0">
            <a:latin typeface="Arial" pitchFamily="34" charset="0"/>
            <a:cs typeface="Arial" pitchFamily="34" charset="0"/>
          </a:endParaRPr>
        </a:p>
      </dgm:t>
    </dgm:pt>
    <dgm:pt modelId="{23340A03-23ED-48BE-AFB3-8F6B2C1BDC98}" type="parTrans" cxnId="{8CA39357-71BC-4210-A1F9-1650A3482EAD}">
      <dgm:prSet/>
      <dgm:spPr/>
      <dgm:t>
        <a:bodyPr/>
        <a:lstStyle/>
        <a:p>
          <a:endParaRPr lang="ru-RU"/>
        </a:p>
      </dgm:t>
    </dgm:pt>
    <dgm:pt modelId="{64C53BF2-516D-4EAE-8781-DA9FF56EEEA1}" type="sibTrans" cxnId="{8CA39357-71BC-4210-A1F9-1650A3482EAD}">
      <dgm:prSet/>
      <dgm:spPr/>
      <dgm:t>
        <a:bodyPr/>
        <a:lstStyle/>
        <a:p>
          <a:endParaRPr lang="ru-RU"/>
        </a:p>
      </dgm:t>
    </dgm:pt>
    <dgm:pt modelId="{DD9CC9EA-17FD-4D31-9CDE-01B0CCB324A8}">
      <dgm:prSet phldrT="[Текст]" custT="1"/>
      <dgm:spPr>
        <a:solidFill>
          <a:srgbClr val="0081CA"/>
        </a:solidFill>
        <a:ln>
          <a:noFill/>
        </a:ln>
        <a:effectLst/>
        <a:scene3d>
          <a:camera prst="orthographicFront"/>
          <a:lightRig rig="flat" dir="t"/>
        </a:scene3d>
        <a:sp3d prstMaterial="plastic">
          <a:bevelB w="88900" h="31750" prst="angle"/>
        </a:sp3d>
      </dgm:spPr>
      <dgm:t>
        <a:bodyPr/>
        <a:lstStyle/>
        <a:p>
          <a:r>
            <a:rPr lang="ru-RU" sz="1400" dirty="0" smtClean="0">
              <a:latin typeface="Arial" pitchFamily="34" charset="0"/>
              <a:cs typeface="Arial" pitchFamily="34" charset="0"/>
            </a:rPr>
            <a:t>Вскрытие конвертов с заявками, </a:t>
          </a:r>
          <a:br>
            <a:rPr lang="ru-RU" sz="1400" dirty="0" smtClean="0">
              <a:latin typeface="Arial" pitchFamily="34" charset="0"/>
              <a:cs typeface="Arial" pitchFamily="34" charset="0"/>
            </a:rPr>
          </a:br>
          <a:r>
            <a:rPr lang="ru-RU" sz="1400" dirty="0" smtClean="0">
              <a:latin typeface="Arial" pitchFamily="34" charset="0"/>
              <a:cs typeface="Arial" pitchFamily="34" charset="0"/>
            </a:rPr>
            <a:t>оглашение условий лидирующей заявки</a:t>
          </a:r>
          <a:endParaRPr lang="ru-RU" sz="1400" dirty="0">
            <a:latin typeface="Arial" pitchFamily="34" charset="0"/>
            <a:cs typeface="Arial" pitchFamily="34" charset="0"/>
          </a:endParaRPr>
        </a:p>
      </dgm:t>
    </dgm:pt>
    <dgm:pt modelId="{FC4665B4-A016-41B7-948B-40C132ED4336}" type="parTrans" cxnId="{CD32E07C-D590-4D20-B524-E278041DA2C6}">
      <dgm:prSet/>
      <dgm:spPr/>
      <dgm:t>
        <a:bodyPr/>
        <a:lstStyle/>
        <a:p>
          <a:endParaRPr lang="ru-RU"/>
        </a:p>
      </dgm:t>
    </dgm:pt>
    <dgm:pt modelId="{9FE26D92-23C9-4B2A-BBF6-250861EE78A9}" type="sibTrans" cxnId="{CD32E07C-D590-4D20-B524-E278041DA2C6}">
      <dgm:prSet/>
      <dgm:spPr/>
      <dgm:t>
        <a:bodyPr/>
        <a:lstStyle/>
        <a:p>
          <a:endParaRPr lang="ru-RU"/>
        </a:p>
      </dgm:t>
    </dgm:pt>
    <dgm:pt modelId="{A82D72A6-0B35-4260-B691-2659BF25E8F2}">
      <dgm:prSet phldrT="[Текст]" custT="1"/>
      <dgm:spPr>
        <a:solidFill>
          <a:srgbClr val="0081CA"/>
        </a:solidFill>
        <a:ln>
          <a:noFill/>
        </a:ln>
        <a:effectLst/>
        <a:scene3d>
          <a:camera prst="orthographicFront"/>
          <a:lightRig rig="flat" dir="t"/>
        </a:scene3d>
        <a:sp3d prstMaterial="plastic">
          <a:bevelB w="88900" h="31750" prst="angle"/>
        </a:sp3d>
      </dgm:spPr>
      <dgm:t>
        <a:bodyPr/>
        <a:lstStyle/>
        <a:p>
          <a:r>
            <a:rPr lang="ru-RU" sz="1400" dirty="0" smtClean="0">
              <a:latin typeface="Arial" pitchFamily="34" charset="0"/>
              <a:cs typeface="Arial" pitchFamily="34" charset="0"/>
            </a:rPr>
            <a:t>Вскрытие конвертов с окончательными предложениями</a:t>
          </a:r>
          <a:endParaRPr lang="ru-RU" sz="1400" dirty="0">
            <a:latin typeface="Arial" pitchFamily="34" charset="0"/>
            <a:cs typeface="Arial" pitchFamily="34" charset="0"/>
          </a:endParaRPr>
        </a:p>
      </dgm:t>
    </dgm:pt>
    <dgm:pt modelId="{0A59FB17-CEC0-493D-8C14-719E397BB277}" type="parTrans" cxnId="{EB7ADDD3-4E3D-4A91-B038-9B213533FF5C}">
      <dgm:prSet/>
      <dgm:spPr/>
      <dgm:t>
        <a:bodyPr/>
        <a:lstStyle/>
        <a:p>
          <a:endParaRPr lang="ru-RU"/>
        </a:p>
      </dgm:t>
    </dgm:pt>
    <dgm:pt modelId="{8F33E7D2-E17A-43E1-A42F-C02F2DE810CB}" type="sibTrans" cxnId="{EB7ADDD3-4E3D-4A91-B038-9B213533FF5C}">
      <dgm:prSet/>
      <dgm:spPr/>
      <dgm:t>
        <a:bodyPr/>
        <a:lstStyle/>
        <a:p>
          <a:endParaRPr lang="ru-RU"/>
        </a:p>
      </dgm:t>
    </dgm:pt>
    <dgm:pt modelId="{E3203531-91D0-4B12-93DA-6A314710E2C8}">
      <dgm:prSet custT="1"/>
      <dgm:spPr>
        <a:solidFill>
          <a:srgbClr val="0081CA"/>
        </a:solidFill>
        <a:ln>
          <a:noFill/>
        </a:ln>
        <a:effectLst/>
        <a:scene3d>
          <a:camera prst="orthographicFront"/>
          <a:lightRig rig="flat" dir="t"/>
        </a:scene3d>
        <a:sp3d prstMaterial="plastic">
          <a:bevelB w="88900" h="31750" prst="angle"/>
        </a:sp3d>
      </dgm:spPr>
      <dgm:t>
        <a:bodyPr/>
        <a:lstStyle/>
        <a:p>
          <a:r>
            <a:rPr lang="ru-RU" sz="1400" dirty="0" smtClean="0">
              <a:latin typeface="Arial" pitchFamily="34" charset="0"/>
              <a:cs typeface="Arial" pitchFamily="34" charset="0"/>
            </a:rPr>
            <a:t>Подписание контракта</a:t>
          </a:r>
          <a:endParaRPr lang="ru-RU" sz="1400" dirty="0">
            <a:latin typeface="Arial" pitchFamily="34" charset="0"/>
            <a:cs typeface="Arial" pitchFamily="34" charset="0"/>
          </a:endParaRPr>
        </a:p>
      </dgm:t>
    </dgm:pt>
    <dgm:pt modelId="{0832706F-2852-4FCB-B1E9-DCBCD7EB4309}" type="parTrans" cxnId="{0FFE96E4-103F-486D-A3DD-6C987D2ADAA3}">
      <dgm:prSet/>
      <dgm:spPr/>
      <dgm:t>
        <a:bodyPr/>
        <a:lstStyle/>
        <a:p>
          <a:endParaRPr lang="ru-RU"/>
        </a:p>
      </dgm:t>
    </dgm:pt>
    <dgm:pt modelId="{C72FAB24-281F-49D8-BD70-D840806DC484}" type="sibTrans" cxnId="{0FFE96E4-103F-486D-A3DD-6C987D2ADAA3}">
      <dgm:prSet/>
      <dgm:spPr/>
      <dgm:t>
        <a:bodyPr/>
        <a:lstStyle/>
        <a:p>
          <a:endParaRPr lang="ru-RU"/>
        </a:p>
      </dgm:t>
    </dgm:pt>
    <dgm:pt modelId="{AD3581E7-177A-4751-AD39-A482AD042CFB}" type="pres">
      <dgm:prSet presAssocID="{58996B3A-672E-4AF5-B9D2-1ACC2A19B590}" presName="rootnode" presStyleCnt="0">
        <dgm:presLayoutVars>
          <dgm:chMax/>
          <dgm:chPref/>
          <dgm:dir/>
          <dgm:animLvl val="lvl"/>
        </dgm:presLayoutVars>
      </dgm:prSet>
      <dgm:spPr/>
      <dgm:t>
        <a:bodyPr/>
        <a:lstStyle/>
        <a:p>
          <a:endParaRPr lang="ru-RU"/>
        </a:p>
      </dgm:t>
    </dgm:pt>
    <dgm:pt modelId="{904A42A7-D0A0-411B-A865-C7797FD0BAFE}" type="pres">
      <dgm:prSet presAssocID="{B62F7059-4683-44FD-A76A-10B3E105A165}" presName="composite" presStyleCnt="0"/>
      <dgm:spPr/>
    </dgm:pt>
    <dgm:pt modelId="{00E51496-D64A-4911-A5C4-73A3119F1119}" type="pres">
      <dgm:prSet presAssocID="{B62F7059-4683-44FD-A76A-10B3E105A165}" presName="bentUpArrow1" presStyleLbl="alignImgPlace1" presStyleIdx="0" presStyleCnt="3" custLinFactNeighborX="-12561" custLinFactNeighborY="5708"/>
      <dgm:spPr>
        <a:solidFill>
          <a:srgbClr val="CCECFF"/>
        </a:solidFill>
        <a:ln>
          <a:noFill/>
        </a:ln>
        <a:effectLst/>
        <a:scene3d>
          <a:camera prst="orthographicFront"/>
          <a:lightRig rig="flat" dir="t"/>
        </a:scene3d>
        <a:sp3d prstMaterial="plastic">
          <a:bevelB w="88900" h="31750" prst="angle"/>
        </a:sp3d>
      </dgm:spPr>
      <dgm:t>
        <a:bodyPr/>
        <a:lstStyle/>
        <a:p>
          <a:endParaRPr lang="uk-UA"/>
        </a:p>
      </dgm:t>
    </dgm:pt>
    <dgm:pt modelId="{59653C97-AC9E-46C3-8B6B-D54F55C1722F}" type="pres">
      <dgm:prSet presAssocID="{B62F7059-4683-44FD-A76A-10B3E105A165}" presName="ParentText" presStyleLbl="node1" presStyleIdx="0" presStyleCnt="4" custLinFactNeighborX="-18732" custLinFactNeighborY="4511">
        <dgm:presLayoutVars>
          <dgm:chMax val="1"/>
          <dgm:chPref val="1"/>
          <dgm:bulletEnabled val="1"/>
        </dgm:presLayoutVars>
      </dgm:prSet>
      <dgm:spPr/>
      <dgm:t>
        <a:bodyPr/>
        <a:lstStyle/>
        <a:p>
          <a:endParaRPr lang="ru-RU"/>
        </a:p>
      </dgm:t>
    </dgm:pt>
    <dgm:pt modelId="{28B70269-CCB3-4A2E-B5B2-F4E9C9B5D865}" type="pres">
      <dgm:prSet presAssocID="{B62F7059-4683-44FD-A76A-10B3E105A165}" presName="ChildText" presStyleLbl="revTx" presStyleIdx="0" presStyleCnt="3">
        <dgm:presLayoutVars>
          <dgm:chMax val="0"/>
          <dgm:chPref val="0"/>
          <dgm:bulletEnabled val="1"/>
        </dgm:presLayoutVars>
      </dgm:prSet>
      <dgm:spPr/>
      <dgm:t>
        <a:bodyPr/>
        <a:lstStyle/>
        <a:p>
          <a:endParaRPr lang="ru-RU"/>
        </a:p>
      </dgm:t>
    </dgm:pt>
    <dgm:pt modelId="{B685040F-B887-4CAB-82D7-45BE58CFC06D}" type="pres">
      <dgm:prSet presAssocID="{375EC78C-B06F-461F-9BAA-F703CD500F5F}" presName="sibTrans" presStyleCnt="0"/>
      <dgm:spPr/>
    </dgm:pt>
    <dgm:pt modelId="{A710FD7A-ED1F-476E-ABA5-913961E647F9}" type="pres">
      <dgm:prSet presAssocID="{DD9CC9EA-17FD-4D31-9CDE-01B0CCB324A8}" presName="composite" presStyleCnt="0"/>
      <dgm:spPr/>
    </dgm:pt>
    <dgm:pt modelId="{65207764-D1D5-4477-A247-AF33B72F684F}" type="pres">
      <dgm:prSet presAssocID="{DD9CC9EA-17FD-4D31-9CDE-01B0CCB324A8}" presName="bentUpArrow1" presStyleLbl="alignImgPlace1" presStyleIdx="1" presStyleCnt="3" custLinFactNeighborX="9974" custLinFactNeighborY="5099"/>
      <dgm:spPr>
        <a:solidFill>
          <a:srgbClr val="CCECFF"/>
        </a:solidFill>
        <a:ln>
          <a:noFill/>
        </a:ln>
        <a:effectLst/>
        <a:scene3d>
          <a:camera prst="orthographicFront"/>
          <a:lightRig rig="flat" dir="t"/>
        </a:scene3d>
        <a:sp3d prstMaterial="plastic">
          <a:bevelB w="88900" h="31750" prst="angle"/>
        </a:sp3d>
      </dgm:spPr>
      <dgm:t>
        <a:bodyPr/>
        <a:lstStyle/>
        <a:p>
          <a:endParaRPr lang="uk-UA"/>
        </a:p>
      </dgm:t>
    </dgm:pt>
    <dgm:pt modelId="{C36FD5DA-6F0D-4177-9326-7545479EFE5D}" type="pres">
      <dgm:prSet presAssocID="{DD9CC9EA-17FD-4D31-9CDE-01B0CCB324A8}" presName="ParentText" presStyleLbl="node1" presStyleIdx="1" presStyleCnt="4" custScaleX="174079" custScaleY="97392" custLinFactNeighborX="-8398" custLinFactNeighborY="3650">
        <dgm:presLayoutVars>
          <dgm:chMax val="1"/>
          <dgm:chPref val="1"/>
          <dgm:bulletEnabled val="1"/>
        </dgm:presLayoutVars>
      </dgm:prSet>
      <dgm:spPr/>
      <dgm:t>
        <a:bodyPr/>
        <a:lstStyle/>
        <a:p>
          <a:endParaRPr lang="ru-RU"/>
        </a:p>
      </dgm:t>
    </dgm:pt>
    <dgm:pt modelId="{2A5C8330-B2D6-4570-B479-D701771F6DAA}" type="pres">
      <dgm:prSet presAssocID="{DD9CC9EA-17FD-4D31-9CDE-01B0CCB324A8}" presName="ChildText" presStyleLbl="revTx" presStyleIdx="1" presStyleCnt="3">
        <dgm:presLayoutVars>
          <dgm:chMax val="0"/>
          <dgm:chPref val="0"/>
          <dgm:bulletEnabled val="1"/>
        </dgm:presLayoutVars>
      </dgm:prSet>
      <dgm:spPr/>
      <dgm:t>
        <a:bodyPr/>
        <a:lstStyle/>
        <a:p>
          <a:endParaRPr lang="ru-RU"/>
        </a:p>
      </dgm:t>
    </dgm:pt>
    <dgm:pt modelId="{ED594311-E34F-442C-83FA-66A306D4A670}" type="pres">
      <dgm:prSet presAssocID="{9FE26D92-23C9-4B2A-BBF6-250861EE78A9}" presName="sibTrans" presStyleCnt="0"/>
      <dgm:spPr/>
    </dgm:pt>
    <dgm:pt modelId="{591C09AB-3BBA-4FE2-B70D-2BA7DD66FCB0}" type="pres">
      <dgm:prSet presAssocID="{A82D72A6-0B35-4260-B691-2659BF25E8F2}" presName="composite" presStyleCnt="0"/>
      <dgm:spPr/>
    </dgm:pt>
    <dgm:pt modelId="{B4D7A5B7-D147-42F6-8ED4-8D39D528884D}" type="pres">
      <dgm:prSet presAssocID="{A82D72A6-0B35-4260-B691-2659BF25E8F2}" presName="bentUpArrow1" presStyleLbl="alignImgPlace1" presStyleIdx="2" presStyleCnt="3" custLinFactNeighborX="75998" custLinFactNeighborY="11728"/>
      <dgm:spPr>
        <a:solidFill>
          <a:srgbClr val="CCECFF"/>
        </a:solidFill>
        <a:ln>
          <a:noFill/>
        </a:ln>
        <a:effectLst/>
        <a:scene3d>
          <a:camera prst="orthographicFront"/>
          <a:lightRig rig="flat" dir="t"/>
        </a:scene3d>
        <a:sp3d prstMaterial="plastic">
          <a:bevelB w="88900" h="31750" prst="angle"/>
        </a:sp3d>
      </dgm:spPr>
      <dgm:t>
        <a:bodyPr/>
        <a:lstStyle/>
        <a:p>
          <a:endParaRPr lang="uk-UA"/>
        </a:p>
      </dgm:t>
    </dgm:pt>
    <dgm:pt modelId="{5889793D-2101-42B9-B658-ED91F0891206}" type="pres">
      <dgm:prSet presAssocID="{A82D72A6-0B35-4260-B691-2659BF25E8F2}" presName="ParentText" presStyleLbl="node1" presStyleIdx="2" presStyleCnt="4" custScaleX="127515" custLinFactNeighborX="34885" custLinFactNeighborY="5610">
        <dgm:presLayoutVars>
          <dgm:chMax val="1"/>
          <dgm:chPref val="1"/>
          <dgm:bulletEnabled val="1"/>
        </dgm:presLayoutVars>
      </dgm:prSet>
      <dgm:spPr/>
      <dgm:t>
        <a:bodyPr/>
        <a:lstStyle/>
        <a:p>
          <a:endParaRPr lang="ru-RU"/>
        </a:p>
      </dgm:t>
    </dgm:pt>
    <dgm:pt modelId="{0E6D25A2-8780-4FEC-80CA-38B43B55987B}" type="pres">
      <dgm:prSet presAssocID="{A82D72A6-0B35-4260-B691-2659BF25E8F2}" presName="ChildText" presStyleLbl="revTx" presStyleIdx="2" presStyleCnt="3">
        <dgm:presLayoutVars>
          <dgm:chMax val="0"/>
          <dgm:chPref val="0"/>
          <dgm:bulletEnabled val="1"/>
        </dgm:presLayoutVars>
      </dgm:prSet>
      <dgm:spPr/>
      <dgm:t>
        <a:bodyPr/>
        <a:lstStyle/>
        <a:p>
          <a:endParaRPr lang="ru-RU"/>
        </a:p>
      </dgm:t>
    </dgm:pt>
    <dgm:pt modelId="{3BE403C7-FDAA-41D8-B31E-113A69FE53F5}" type="pres">
      <dgm:prSet presAssocID="{8F33E7D2-E17A-43E1-A42F-C02F2DE810CB}" presName="sibTrans" presStyleCnt="0"/>
      <dgm:spPr/>
    </dgm:pt>
    <dgm:pt modelId="{FB743181-E677-4451-9A84-D7CD2EAA5F92}" type="pres">
      <dgm:prSet presAssocID="{E3203531-91D0-4B12-93DA-6A314710E2C8}" presName="composite" presStyleCnt="0"/>
      <dgm:spPr/>
    </dgm:pt>
    <dgm:pt modelId="{EC8E8D86-C0FC-40FA-90B0-E34B2929E1F6}" type="pres">
      <dgm:prSet presAssocID="{E3203531-91D0-4B12-93DA-6A314710E2C8}" presName="ParentText" presStyleLbl="node1" presStyleIdx="3" presStyleCnt="4" custLinFactNeighborX="83212" custLinFactNeighborY="-2429">
        <dgm:presLayoutVars>
          <dgm:chMax val="1"/>
          <dgm:chPref val="1"/>
          <dgm:bulletEnabled val="1"/>
        </dgm:presLayoutVars>
      </dgm:prSet>
      <dgm:spPr/>
      <dgm:t>
        <a:bodyPr/>
        <a:lstStyle/>
        <a:p>
          <a:endParaRPr lang="ru-RU"/>
        </a:p>
      </dgm:t>
    </dgm:pt>
  </dgm:ptLst>
  <dgm:cxnLst>
    <dgm:cxn modelId="{0FFE96E4-103F-486D-A3DD-6C987D2ADAA3}" srcId="{58996B3A-672E-4AF5-B9D2-1ACC2A19B590}" destId="{E3203531-91D0-4B12-93DA-6A314710E2C8}" srcOrd="3" destOrd="0" parTransId="{0832706F-2852-4FCB-B1E9-DCBCD7EB4309}" sibTransId="{C72FAB24-281F-49D8-BD70-D840806DC484}"/>
    <dgm:cxn modelId="{EB7ADDD3-4E3D-4A91-B038-9B213533FF5C}" srcId="{58996B3A-672E-4AF5-B9D2-1ACC2A19B590}" destId="{A82D72A6-0B35-4260-B691-2659BF25E8F2}" srcOrd="2" destOrd="0" parTransId="{0A59FB17-CEC0-493D-8C14-719E397BB277}" sibTransId="{8F33E7D2-E17A-43E1-A42F-C02F2DE810CB}"/>
    <dgm:cxn modelId="{8814B75F-F75D-40C9-B9D9-E2C34B7DA7F9}" type="presOf" srcId="{A82D72A6-0B35-4260-B691-2659BF25E8F2}" destId="{5889793D-2101-42B9-B658-ED91F0891206}" srcOrd="0" destOrd="0" presId="urn:microsoft.com/office/officeart/2005/8/layout/StepDownProcess"/>
    <dgm:cxn modelId="{8CA39357-71BC-4210-A1F9-1650A3482EAD}" srcId="{B62F7059-4683-44FD-A76A-10B3E105A165}" destId="{46382309-0A6D-4469-9971-07C186A76FA7}" srcOrd="0" destOrd="0" parTransId="{23340A03-23ED-48BE-AFB3-8F6B2C1BDC98}" sibTransId="{64C53BF2-516D-4EAE-8781-DA9FF56EEEA1}"/>
    <dgm:cxn modelId="{5F2B6C56-7113-4083-8550-C48A9B1B4B22}" type="presOf" srcId="{B62F7059-4683-44FD-A76A-10B3E105A165}" destId="{59653C97-AC9E-46C3-8B6B-D54F55C1722F}" srcOrd="0" destOrd="0" presId="urn:microsoft.com/office/officeart/2005/8/layout/StepDownProcess"/>
    <dgm:cxn modelId="{16365FCF-4E2D-482A-9229-70E261AF3A35}" type="presOf" srcId="{46382309-0A6D-4469-9971-07C186A76FA7}" destId="{28B70269-CCB3-4A2E-B5B2-F4E9C9B5D865}" srcOrd="0" destOrd="0" presId="urn:microsoft.com/office/officeart/2005/8/layout/StepDownProcess"/>
    <dgm:cxn modelId="{044CDBB7-DE61-45D5-BC5E-5AF53C1A2E4B}" type="presOf" srcId="{DD9CC9EA-17FD-4D31-9CDE-01B0CCB324A8}" destId="{C36FD5DA-6F0D-4177-9326-7545479EFE5D}" srcOrd="0" destOrd="0" presId="urn:microsoft.com/office/officeart/2005/8/layout/StepDownProcess"/>
    <dgm:cxn modelId="{756D68AA-8E4F-4637-B8AC-7DBBB304B3A0}" srcId="{58996B3A-672E-4AF5-B9D2-1ACC2A19B590}" destId="{B62F7059-4683-44FD-A76A-10B3E105A165}" srcOrd="0" destOrd="0" parTransId="{B76048FF-4F30-45FC-BAE8-0127B841C9F8}" sibTransId="{375EC78C-B06F-461F-9BAA-F703CD500F5F}"/>
    <dgm:cxn modelId="{6ADBF712-2026-4811-A315-15D45980C2AD}" type="presOf" srcId="{58996B3A-672E-4AF5-B9D2-1ACC2A19B590}" destId="{AD3581E7-177A-4751-AD39-A482AD042CFB}" srcOrd="0" destOrd="0" presId="urn:microsoft.com/office/officeart/2005/8/layout/StepDownProcess"/>
    <dgm:cxn modelId="{BACC88C6-2EA3-45BE-9B3B-6DE01DC8CB11}" type="presOf" srcId="{E3203531-91D0-4B12-93DA-6A314710E2C8}" destId="{EC8E8D86-C0FC-40FA-90B0-E34B2929E1F6}" srcOrd="0" destOrd="0" presId="urn:microsoft.com/office/officeart/2005/8/layout/StepDownProcess"/>
    <dgm:cxn modelId="{CD32E07C-D590-4D20-B524-E278041DA2C6}" srcId="{58996B3A-672E-4AF5-B9D2-1ACC2A19B590}" destId="{DD9CC9EA-17FD-4D31-9CDE-01B0CCB324A8}" srcOrd="1" destOrd="0" parTransId="{FC4665B4-A016-41B7-948B-40C132ED4336}" sibTransId="{9FE26D92-23C9-4B2A-BBF6-250861EE78A9}"/>
    <dgm:cxn modelId="{72D1E53E-83AF-41F7-B371-04DACD00E56A}" type="presParOf" srcId="{AD3581E7-177A-4751-AD39-A482AD042CFB}" destId="{904A42A7-D0A0-411B-A865-C7797FD0BAFE}" srcOrd="0" destOrd="0" presId="urn:microsoft.com/office/officeart/2005/8/layout/StepDownProcess"/>
    <dgm:cxn modelId="{1BAA702F-152B-49E5-A951-6A18C6AB786F}" type="presParOf" srcId="{904A42A7-D0A0-411B-A865-C7797FD0BAFE}" destId="{00E51496-D64A-4911-A5C4-73A3119F1119}" srcOrd="0" destOrd="0" presId="urn:microsoft.com/office/officeart/2005/8/layout/StepDownProcess"/>
    <dgm:cxn modelId="{BB8324DB-9E14-47E8-82D7-9B16C3E88C89}" type="presParOf" srcId="{904A42A7-D0A0-411B-A865-C7797FD0BAFE}" destId="{59653C97-AC9E-46C3-8B6B-D54F55C1722F}" srcOrd="1" destOrd="0" presId="urn:microsoft.com/office/officeart/2005/8/layout/StepDownProcess"/>
    <dgm:cxn modelId="{115F4520-07B9-41B8-80A7-C31A94C6ED93}" type="presParOf" srcId="{904A42A7-D0A0-411B-A865-C7797FD0BAFE}" destId="{28B70269-CCB3-4A2E-B5B2-F4E9C9B5D865}" srcOrd="2" destOrd="0" presId="urn:microsoft.com/office/officeart/2005/8/layout/StepDownProcess"/>
    <dgm:cxn modelId="{8263836A-A0D5-4D62-B57E-4376C829AA5C}" type="presParOf" srcId="{AD3581E7-177A-4751-AD39-A482AD042CFB}" destId="{B685040F-B887-4CAB-82D7-45BE58CFC06D}" srcOrd="1" destOrd="0" presId="urn:microsoft.com/office/officeart/2005/8/layout/StepDownProcess"/>
    <dgm:cxn modelId="{B9F7B06F-154F-465E-94AB-19BE39083543}" type="presParOf" srcId="{AD3581E7-177A-4751-AD39-A482AD042CFB}" destId="{A710FD7A-ED1F-476E-ABA5-913961E647F9}" srcOrd="2" destOrd="0" presId="urn:microsoft.com/office/officeart/2005/8/layout/StepDownProcess"/>
    <dgm:cxn modelId="{3AA5C74F-2952-4CEA-B4D6-02A5827C961C}" type="presParOf" srcId="{A710FD7A-ED1F-476E-ABA5-913961E647F9}" destId="{65207764-D1D5-4477-A247-AF33B72F684F}" srcOrd="0" destOrd="0" presId="urn:microsoft.com/office/officeart/2005/8/layout/StepDownProcess"/>
    <dgm:cxn modelId="{9ACBC028-2E90-4CEA-9DFC-995C704BC5A3}" type="presParOf" srcId="{A710FD7A-ED1F-476E-ABA5-913961E647F9}" destId="{C36FD5DA-6F0D-4177-9326-7545479EFE5D}" srcOrd="1" destOrd="0" presId="urn:microsoft.com/office/officeart/2005/8/layout/StepDownProcess"/>
    <dgm:cxn modelId="{D25C9C79-7278-43D5-84E4-6ED1D3C463AB}" type="presParOf" srcId="{A710FD7A-ED1F-476E-ABA5-913961E647F9}" destId="{2A5C8330-B2D6-4570-B479-D701771F6DAA}" srcOrd="2" destOrd="0" presId="urn:microsoft.com/office/officeart/2005/8/layout/StepDownProcess"/>
    <dgm:cxn modelId="{9E864C74-0A2B-48CE-A4CE-FC759DD91701}" type="presParOf" srcId="{AD3581E7-177A-4751-AD39-A482AD042CFB}" destId="{ED594311-E34F-442C-83FA-66A306D4A670}" srcOrd="3" destOrd="0" presId="urn:microsoft.com/office/officeart/2005/8/layout/StepDownProcess"/>
    <dgm:cxn modelId="{88F79EE5-CBE4-4218-9A4D-2C2AF2943709}" type="presParOf" srcId="{AD3581E7-177A-4751-AD39-A482AD042CFB}" destId="{591C09AB-3BBA-4FE2-B70D-2BA7DD66FCB0}" srcOrd="4" destOrd="0" presId="urn:microsoft.com/office/officeart/2005/8/layout/StepDownProcess"/>
    <dgm:cxn modelId="{9D7DE4C3-177A-4201-90B2-40C9FEAF8430}" type="presParOf" srcId="{591C09AB-3BBA-4FE2-B70D-2BA7DD66FCB0}" destId="{B4D7A5B7-D147-42F6-8ED4-8D39D528884D}" srcOrd="0" destOrd="0" presId="urn:microsoft.com/office/officeart/2005/8/layout/StepDownProcess"/>
    <dgm:cxn modelId="{6A9094DB-AB37-4C9A-A595-062D0C735643}" type="presParOf" srcId="{591C09AB-3BBA-4FE2-B70D-2BA7DD66FCB0}" destId="{5889793D-2101-42B9-B658-ED91F0891206}" srcOrd="1" destOrd="0" presId="urn:microsoft.com/office/officeart/2005/8/layout/StepDownProcess"/>
    <dgm:cxn modelId="{B9E9E9EA-591D-4BB4-B4DD-7130F7388521}" type="presParOf" srcId="{591C09AB-3BBA-4FE2-B70D-2BA7DD66FCB0}" destId="{0E6D25A2-8780-4FEC-80CA-38B43B55987B}" srcOrd="2" destOrd="0" presId="urn:microsoft.com/office/officeart/2005/8/layout/StepDownProcess"/>
    <dgm:cxn modelId="{82005ACF-8C41-4F0A-A1B4-F19252038F87}" type="presParOf" srcId="{AD3581E7-177A-4751-AD39-A482AD042CFB}" destId="{3BE403C7-FDAA-41D8-B31E-113A69FE53F5}" srcOrd="5" destOrd="0" presId="urn:microsoft.com/office/officeart/2005/8/layout/StepDownProcess"/>
    <dgm:cxn modelId="{FB4782C8-A4D1-43AF-8008-FB7AF5E9198B}" type="presParOf" srcId="{AD3581E7-177A-4751-AD39-A482AD042CFB}" destId="{FB743181-E677-4451-9A84-D7CD2EAA5F92}" srcOrd="6" destOrd="0" presId="urn:microsoft.com/office/officeart/2005/8/layout/StepDownProcess"/>
    <dgm:cxn modelId="{C8D1B165-02FA-47B1-9846-918787081A45}" type="presParOf" srcId="{FB743181-E677-4451-9A84-D7CD2EAA5F92}" destId="{EC8E8D86-C0FC-40FA-90B0-E34B2929E1F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59A6B5-057A-40C6-A079-9D947D135B7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49B9D3A7-C550-4C90-8F11-96F5AEF00B61}">
      <dgm:prSet phldrT="[Текст]" custT="1"/>
      <dgm:spPr/>
      <dgm:t>
        <a:bodyPr/>
        <a:lstStyle/>
        <a:p>
          <a:r>
            <a:rPr lang="ru-RU" sz="1600" kern="1200" dirty="0" smtClean="0">
              <a:solidFill>
                <a:schemeClr val="tx1">
                  <a:lumMod val="75000"/>
                  <a:lumOff val="25000"/>
                </a:schemeClr>
              </a:solidFill>
              <a:latin typeface="Arial" pitchFamily="34" charset="0"/>
              <a:ea typeface="+mn-ea"/>
              <a:cs typeface="Arial" pitchFamily="34" charset="0"/>
            </a:rPr>
            <a:t>Обязательное обучение 900 тыс. сотрудников</a:t>
          </a:r>
          <a:endParaRPr lang="ru-RU" sz="1600" kern="1200" dirty="0">
            <a:solidFill>
              <a:schemeClr val="tx1">
                <a:lumMod val="75000"/>
                <a:lumOff val="25000"/>
              </a:schemeClr>
            </a:solidFill>
            <a:latin typeface="Arial" pitchFamily="34" charset="0"/>
            <a:ea typeface="+mn-ea"/>
            <a:cs typeface="Arial" pitchFamily="34" charset="0"/>
          </a:endParaRPr>
        </a:p>
      </dgm:t>
    </dgm:pt>
    <dgm:pt modelId="{B821FE45-E85F-4686-82AA-47D12BCFE891}" type="parTrans" cxnId="{AD92AA00-8D26-4F77-AF3C-9735C0DB1A71}">
      <dgm:prSet/>
      <dgm:spPr/>
      <dgm:t>
        <a:bodyPr/>
        <a:lstStyle/>
        <a:p>
          <a:endParaRPr lang="ru-RU"/>
        </a:p>
      </dgm:t>
    </dgm:pt>
    <dgm:pt modelId="{6D640906-A24D-43B4-84B5-338D21118BF5}" type="sibTrans" cxnId="{AD92AA00-8D26-4F77-AF3C-9735C0DB1A71}">
      <dgm:prSet/>
      <dgm:spPr/>
      <dgm:t>
        <a:bodyPr/>
        <a:lstStyle/>
        <a:p>
          <a:endParaRPr lang="ru-RU"/>
        </a:p>
      </dgm:t>
    </dgm:pt>
    <dgm:pt modelId="{9EC65095-9A0F-402E-B905-8CEF0FF44858}">
      <dgm:prSet phldrT="[Текст]"/>
      <dgm:spPr/>
      <dgm:t>
        <a:bodyPr/>
        <a:lstStyle/>
        <a:p>
          <a:r>
            <a:rPr lang="ru-RU" dirty="0" smtClean="0">
              <a:solidFill>
                <a:schemeClr val="tx1">
                  <a:lumMod val="75000"/>
                  <a:lumOff val="25000"/>
                </a:schemeClr>
              </a:solidFill>
            </a:rPr>
            <a:t>Сертификат о происхождении товаров формы СТ-1</a:t>
          </a:r>
          <a:endParaRPr lang="ru-RU" dirty="0">
            <a:solidFill>
              <a:schemeClr val="tx1">
                <a:lumMod val="75000"/>
                <a:lumOff val="25000"/>
              </a:schemeClr>
            </a:solidFill>
          </a:endParaRPr>
        </a:p>
      </dgm:t>
    </dgm:pt>
    <dgm:pt modelId="{A68D8A31-06A2-4680-8DED-4F37878777D6}" type="parTrans" cxnId="{2A7B5D21-795A-40AB-9D99-D1E4B33537D9}">
      <dgm:prSet/>
      <dgm:spPr/>
      <dgm:t>
        <a:bodyPr/>
        <a:lstStyle/>
        <a:p>
          <a:endParaRPr lang="ru-RU"/>
        </a:p>
      </dgm:t>
    </dgm:pt>
    <dgm:pt modelId="{A7C7A446-DA09-4E5B-96C1-42E0B396201C}" type="sibTrans" cxnId="{2A7B5D21-795A-40AB-9D99-D1E4B33537D9}">
      <dgm:prSet/>
      <dgm:spPr/>
      <dgm:t>
        <a:bodyPr/>
        <a:lstStyle/>
        <a:p>
          <a:endParaRPr lang="ru-RU"/>
        </a:p>
      </dgm:t>
    </dgm:pt>
    <dgm:pt modelId="{A14EAAAC-A29E-442B-AC80-05F15FEBB221}">
      <dgm:prSet phldrT="[Текст]"/>
      <dgm:spPr/>
      <dgm:t>
        <a:bodyPr/>
        <a:lstStyle/>
        <a:p>
          <a:r>
            <a:rPr lang="ru-RU" dirty="0" smtClean="0">
              <a:solidFill>
                <a:schemeClr val="tx1">
                  <a:lumMod val="75000"/>
                  <a:lumOff val="25000"/>
                </a:schemeClr>
              </a:solidFill>
            </a:rPr>
            <a:t>Почтовые отправления 1 млн заявок</a:t>
          </a:r>
          <a:endParaRPr lang="ru-RU" dirty="0">
            <a:solidFill>
              <a:schemeClr val="tx1">
                <a:lumMod val="75000"/>
                <a:lumOff val="25000"/>
              </a:schemeClr>
            </a:solidFill>
          </a:endParaRPr>
        </a:p>
      </dgm:t>
    </dgm:pt>
    <dgm:pt modelId="{585209B7-9E05-453F-8BC7-943DDCA90189}" type="parTrans" cxnId="{373A0C84-D9F0-4BE0-B715-9182E60597D0}">
      <dgm:prSet/>
      <dgm:spPr/>
      <dgm:t>
        <a:bodyPr/>
        <a:lstStyle/>
        <a:p>
          <a:endParaRPr lang="ru-RU"/>
        </a:p>
      </dgm:t>
    </dgm:pt>
    <dgm:pt modelId="{9FC2D6B1-1783-4CB0-8DBD-E83625BEB9D0}" type="sibTrans" cxnId="{373A0C84-D9F0-4BE0-B715-9182E60597D0}">
      <dgm:prSet/>
      <dgm:spPr/>
      <dgm:t>
        <a:bodyPr/>
        <a:lstStyle/>
        <a:p>
          <a:endParaRPr lang="ru-RU"/>
        </a:p>
      </dgm:t>
    </dgm:pt>
    <dgm:pt modelId="{7AE25030-8CDE-48A3-B4B1-3313E8581975}">
      <dgm:prSet custT="1"/>
      <dgm:spPr/>
      <dgm:t>
        <a:bodyPr/>
        <a:lstStyle/>
        <a:p>
          <a:r>
            <a:rPr lang="ru-RU" sz="1600" kern="1200" dirty="0" smtClean="0">
              <a:solidFill>
                <a:schemeClr val="tx1">
                  <a:lumMod val="75000"/>
                  <a:lumOff val="25000"/>
                </a:schemeClr>
              </a:solidFill>
              <a:latin typeface="Arial" pitchFamily="34" charset="0"/>
              <a:ea typeface="+mn-ea"/>
              <a:cs typeface="Arial" pitchFamily="34" charset="0"/>
            </a:rPr>
            <a:t>Получение выписок из ЕГРЮЛ</a:t>
          </a:r>
          <a:endParaRPr lang="ru-RU" sz="1600" kern="1200" dirty="0">
            <a:solidFill>
              <a:schemeClr val="tx1">
                <a:lumMod val="75000"/>
                <a:lumOff val="25000"/>
              </a:schemeClr>
            </a:solidFill>
            <a:latin typeface="Arial" pitchFamily="34" charset="0"/>
            <a:ea typeface="+mn-ea"/>
            <a:cs typeface="Arial" pitchFamily="34" charset="0"/>
          </a:endParaRPr>
        </a:p>
      </dgm:t>
    </dgm:pt>
    <dgm:pt modelId="{3CD511FD-F0A3-4DEC-8961-C1CBB474338E}" type="parTrans" cxnId="{3B17DE9B-32B1-4BB5-9866-5261B5FC5403}">
      <dgm:prSet/>
      <dgm:spPr/>
      <dgm:t>
        <a:bodyPr/>
        <a:lstStyle/>
        <a:p>
          <a:endParaRPr lang="ru-RU"/>
        </a:p>
      </dgm:t>
    </dgm:pt>
    <dgm:pt modelId="{13EE7112-0527-43EF-B186-77B9B8F6D02E}" type="sibTrans" cxnId="{3B17DE9B-32B1-4BB5-9866-5261B5FC5403}">
      <dgm:prSet/>
      <dgm:spPr/>
      <dgm:t>
        <a:bodyPr/>
        <a:lstStyle/>
        <a:p>
          <a:endParaRPr lang="ru-RU"/>
        </a:p>
      </dgm:t>
    </dgm:pt>
    <dgm:pt modelId="{4FFFF165-BE66-4FD3-8C2E-B55684B23A14}">
      <dgm:prSet/>
      <dgm:spPr/>
      <dgm:t>
        <a:bodyPr/>
        <a:lstStyle/>
        <a:p>
          <a:r>
            <a:rPr lang="ru-RU" dirty="0" smtClean="0">
              <a:solidFill>
                <a:schemeClr val="tx1">
                  <a:lumMod val="75000"/>
                  <a:lumOff val="25000"/>
                </a:schemeClr>
              </a:solidFill>
            </a:rPr>
            <a:t>Получение 500 тыс. электронных подписей в год</a:t>
          </a:r>
          <a:endParaRPr lang="ru-RU" dirty="0">
            <a:solidFill>
              <a:schemeClr val="tx1">
                <a:lumMod val="75000"/>
                <a:lumOff val="25000"/>
              </a:schemeClr>
            </a:solidFill>
          </a:endParaRPr>
        </a:p>
      </dgm:t>
    </dgm:pt>
    <dgm:pt modelId="{652F2905-6FA2-42C0-8F24-D327C169C0DA}" type="parTrans" cxnId="{A9E844CD-478F-46AB-9C7B-E62BEA8D82B8}">
      <dgm:prSet/>
      <dgm:spPr/>
      <dgm:t>
        <a:bodyPr/>
        <a:lstStyle/>
        <a:p>
          <a:endParaRPr lang="ru-RU"/>
        </a:p>
      </dgm:t>
    </dgm:pt>
    <dgm:pt modelId="{869A7587-7BBD-4F06-9DFD-06F1AA18778F}" type="sibTrans" cxnId="{A9E844CD-478F-46AB-9C7B-E62BEA8D82B8}">
      <dgm:prSet/>
      <dgm:spPr/>
      <dgm:t>
        <a:bodyPr/>
        <a:lstStyle/>
        <a:p>
          <a:endParaRPr lang="ru-RU"/>
        </a:p>
      </dgm:t>
    </dgm:pt>
    <dgm:pt modelId="{C0A1DD94-45A2-4E4A-90E7-F663EA6659C5}" type="pres">
      <dgm:prSet presAssocID="{6A59A6B5-057A-40C6-A079-9D947D135B77}" presName="Name0" presStyleCnt="0">
        <dgm:presLayoutVars>
          <dgm:dir/>
          <dgm:resizeHandles val="exact"/>
        </dgm:presLayoutVars>
      </dgm:prSet>
      <dgm:spPr/>
      <dgm:t>
        <a:bodyPr/>
        <a:lstStyle/>
        <a:p>
          <a:endParaRPr lang="ru-RU"/>
        </a:p>
      </dgm:t>
    </dgm:pt>
    <dgm:pt modelId="{7658196A-68EC-4492-8F5C-876164B6C840}" type="pres">
      <dgm:prSet presAssocID="{49B9D3A7-C550-4C90-8F11-96F5AEF00B61}" presName="composite" presStyleCnt="0"/>
      <dgm:spPr/>
    </dgm:pt>
    <dgm:pt modelId="{BB7C7955-DB39-46F7-9CA9-E08CB3B3A0CD}" type="pres">
      <dgm:prSet presAssocID="{49B9D3A7-C550-4C90-8F11-96F5AEF00B61}" presName="rect1" presStyleLbl="trAlignAcc1" presStyleIdx="0" presStyleCnt="5">
        <dgm:presLayoutVars>
          <dgm:bulletEnabled val="1"/>
        </dgm:presLayoutVars>
      </dgm:prSet>
      <dgm:spPr/>
      <dgm:t>
        <a:bodyPr/>
        <a:lstStyle/>
        <a:p>
          <a:endParaRPr lang="ru-RU"/>
        </a:p>
      </dgm:t>
    </dgm:pt>
    <dgm:pt modelId="{1D2FD620-8C7C-4771-94AD-341F9E490AA0}" type="pres">
      <dgm:prSet presAssocID="{49B9D3A7-C550-4C90-8F11-96F5AEF00B61}" presName="rect2" presStyleLbl="fgImgPlace1" presStyleIdx="0" presStyleCnt="5"/>
      <dgm:spPr>
        <a:blipFill rotWithShape="1">
          <a:blip xmlns:r="http://schemas.openxmlformats.org/officeDocument/2006/relationships" r:embed="rId1"/>
          <a:stretch>
            <a:fillRect/>
          </a:stretch>
        </a:blipFill>
      </dgm:spPr>
    </dgm:pt>
    <dgm:pt modelId="{EC510D1D-7B66-48C7-BF2F-93184E1364CF}" type="pres">
      <dgm:prSet presAssocID="{6D640906-A24D-43B4-84B5-338D21118BF5}" presName="sibTrans" presStyleCnt="0"/>
      <dgm:spPr/>
    </dgm:pt>
    <dgm:pt modelId="{78FE2F44-5F58-415F-BA0A-393DFF0DE89C}" type="pres">
      <dgm:prSet presAssocID="{7AE25030-8CDE-48A3-B4B1-3313E8581975}" presName="composite" presStyleCnt="0"/>
      <dgm:spPr/>
    </dgm:pt>
    <dgm:pt modelId="{7C83FBB5-BFF6-4303-A379-B6271F9532EE}" type="pres">
      <dgm:prSet presAssocID="{7AE25030-8CDE-48A3-B4B1-3313E8581975}" presName="rect1" presStyleLbl="trAlignAcc1" presStyleIdx="1" presStyleCnt="5">
        <dgm:presLayoutVars>
          <dgm:bulletEnabled val="1"/>
        </dgm:presLayoutVars>
      </dgm:prSet>
      <dgm:spPr/>
      <dgm:t>
        <a:bodyPr/>
        <a:lstStyle/>
        <a:p>
          <a:endParaRPr lang="ru-RU"/>
        </a:p>
      </dgm:t>
    </dgm:pt>
    <dgm:pt modelId="{0818919A-7249-4B5D-AAEA-767476A80A91}" type="pres">
      <dgm:prSet presAssocID="{7AE25030-8CDE-48A3-B4B1-3313E8581975}" presName="rect2" presStyleLbl="fgImgPlace1" presStyleIdx="1" presStyleCnt="5"/>
      <dgm:spPr>
        <a:blipFill rotWithShape="1">
          <a:blip xmlns:r="http://schemas.openxmlformats.org/officeDocument/2006/relationships" r:embed="rId2"/>
          <a:stretch>
            <a:fillRect/>
          </a:stretch>
        </a:blipFill>
      </dgm:spPr>
    </dgm:pt>
    <dgm:pt modelId="{3EA8D37B-CD8C-47EA-AE3D-CC0A15A80306}" type="pres">
      <dgm:prSet presAssocID="{13EE7112-0527-43EF-B186-77B9B8F6D02E}" presName="sibTrans" presStyleCnt="0"/>
      <dgm:spPr/>
    </dgm:pt>
    <dgm:pt modelId="{31A59196-6D16-4EA0-9621-156097DDFBC8}" type="pres">
      <dgm:prSet presAssocID="{9EC65095-9A0F-402E-B905-8CEF0FF44858}" presName="composite" presStyleCnt="0"/>
      <dgm:spPr/>
    </dgm:pt>
    <dgm:pt modelId="{90C2CAA1-9AA6-4A58-8D39-ABD7B47BC414}" type="pres">
      <dgm:prSet presAssocID="{9EC65095-9A0F-402E-B905-8CEF0FF44858}" presName="rect1" presStyleLbl="trAlignAcc1" presStyleIdx="2" presStyleCnt="5">
        <dgm:presLayoutVars>
          <dgm:bulletEnabled val="1"/>
        </dgm:presLayoutVars>
      </dgm:prSet>
      <dgm:spPr/>
      <dgm:t>
        <a:bodyPr/>
        <a:lstStyle/>
        <a:p>
          <a:endParaRPr lang="ru-RU"/>
        </a:p>
      </dgm:t>
    </dgm:pt>
    <dgm:pt modelId="{D7A3F89A-517C-4DAB-8285-7689B9B9A918}" type="pres">
      <dgm:prSet presAssocID="{9EC65095-9A0F-402E-B905-8CEF0FF44858}" presName="rect2" presStyleLbl="fgImgPlace1" presStyleIdx="2" presStyleCnt="5"/>
      <dgm:spPr>
        <a:blipFill rotWithShape="1">
          <a:blip xmlns:r="http://schemas.openxmlformats.org/officeDocument/2006/relationships" r:embed="rId3"/>
          <a:stretch>
            <a:fillRect/>
          </a:stretch>
        </a:blipFill>
      </dgm:spPr>
    </dgm:pt>
    <dgm:pt modelId="{44151CE6-AB84-4D69-9CED-50A9229D3EF2}" type="pres">
      <dgm:prSet presAssocID="{A7C7A446-DA09-4E5B-96C1-42E0B396201C}" presName="sibTrans" presStyleCnt="0"/>
      <dgm:spPr/>
    </dgm:pt>
    <dgm:pt modelId="{CB1D9984-FAC2-43D6-B6C5-33A189B96D30}" type="pres">
      <dgm:prSet presAssocID="{4FFFF165-BE66-4FD3-8C2E-B55684B23A14}" presName="composite" presStyleCnt="0"/>
      <dgm:spPr/>
    </dgm:pt>
    <dgm:pt modelId="{998CA228-0BF5-48AE-91A9-6344F0BF4FD9}" type="pres">
      <dgm:prSet presAssocID="{4FFFF165-BE66-4FD3-8C2E-B55684B23A14}" presName="rect1" presStyleLbl="trAlignAcc1" presStyleIdx="3" presStyleCnt="5">
        <dgm:presLayoutVars>
          <dgm:bulletEnabled val="1"/>
        </dgm:presLayoutVars>
      </dgm:prSet>
      <dgm:spPr/>
      <dgm:t>
        <a:bodyPr/>
        <a:lstStyle/>
        <a:p>
          <a:endParaRPr lang="ru-RU"/>
        </a:p>
      </dgm:t>
    </dgm:pt>
    <dgm:pt modelId="{EC349A1B-E47A-4FC8-9C11-0189C2A02DCF}" type="pres">
      <dgm:prSet presAssocID="{4FFFF165-BE66-4FD3-8C2E-B55684B23A14}" presName="rect2" presStyleLbl="fgImgPlace1" presStyleIdx="3" presStyleCnt="5"/>
      <dgm:spPr>
        <a:blipFill rotWithShape="1">
          <a:blip xmlns:r="http://schemas.openxmlformats.org/officeDocument/2006/relationships" r:embed="rId4"/>
          <a:stretch>
            <a:fillRect/>
          </a:stretch>
        </a:blipFill>
      </dgm:spPr>
    </dgm:pt>
    <dgm:pt modelId="{DD1F5B8B-F24A-4D7B-8BE1-3BD3DFA21A47}" type="pres">
      <dgm:prSet presAssocID="{869A7587-7BBD-4F06-9DFD-06F1AA18778F}" presName="sibTrans" presStyleCnt="0"/>
      <dgm:spPr/>
    </dgm:pt>
    <dgm:pt modelId="{FB269CD6-E1CB-4FF2-B763-5887D8762B4C}" type="pres">
      <dgm:prSet presAssocID="{A14EAAAC-A29E-442B-AC80-05F15FEBB221}" presName="composite" presStyleCnt="0"/>
      <dgm:spPr/>
    </dgm:pt>
    <dgm:pt modelId="{E9CD9914-205E-44CE-A10A-65CB0A44AF58}" type="pres">
      <dgm:prSet presAssocID="{A14EAAAC-A29E-442B-AC80-05F15FEBB221}" presName="rect1" presStyleLbl="trAlignAcc1" presStyleIdx="4" presStyleCnt="5">
        <dgm:presLayoutVars>
          <dgm:bulletEnabled val="1"/>
        </dgm:presLayoutVars>
      </dgm:prSet>
      <dgm:spPr/>
      <dgm:t>
        <a:bodyPr/>
        <a:lstStyle/>
        <a:p>
          <a:endParaRPr lang="ru-RU"/>
        </a:p>
      </dgm:t>
    </dgm:pt>
    <dgm:pt modelId="{184B24CE-C9E3-4AB8-8900-306BE627F763}" type="pres">
      <dgm:prSet presAssocID="{A14EAAAC-A29E-442B-AC80-05F15FEBB221}" presName="rect2" presStyleLbl="fgImgPlace1" presStyleIdx="4" presStyleCnt="5"/>
      <dgm:spPr>
        <a:blipFill rotWithShape="1">
          <a:blip xmlns:r="http://schemas.openxmlformats.org/officeDocument/2006/relationships" r:embed="rId5"/>
          <a:stretch>
            <a:fillRect/>
          </a:stretch>
        </a:blipFill>
      </dgm:spPr>
    </dgm:pt>
  </dgm:ptLst>
  <dgm:cxnLst>
    <dgm:cxn modelId="{D42E1304-2CF7-422A-AEEA-2460E5ED8BB7}" type="presOf" srcId="{6A59A6B5-057A-40C6-A079-9D947D135B77}" destId="{C0A1DD94-45A2-4E4A-90E7-F663EA6659C5}" srcOrd="0" destOrd="0" presId="urn:microsoft.com/office/officeart/2008/layout/PictureStrips"/>
    <dgm:cxn modelId="{2A7B5D21-795A-40AB-9D99-D1E4B33537D9}" srcId="{6A59A6B5-057A-40C6-A079-9D947D135B77}" destId="{9EC65095-9A0F-402E-B905-8CEF0FF44858}" srcOrd="2" destOrd="0" parTransId="{A68D8A31-06A2-4680-8DED-4F37878777D6}" sibTransId="{A7C7A446-DA09-4E5B-96C1-42E0B396201C}"/>
    <dgm:cxn modelId="{37D7069B-ABB6-489E-9BB9-2F76CA91E054}" type="presOf" srcId="{49B9D3A7-C550-4C90-8F11-96F5AEF00B61}" destId="{BB7C7955-DB39-46F7-9CA9-E08CB3B3A0CD}" srcOrd="0" destOrd="0" presId="urn:microsoft.com/office/officeart/2008/layout/PictureStrips"/>
    <dgm:cxn modelId="{C9B1B849-59EE-4847-B1D9-2E6A15796466}" type="presOf" srcId="{9EC65095-9A0F-402E-B905-8CEF0FF44858}" destId="{90C2CAA1-9AA6-4A58-8D39-ABD7B47BC414}" srcOrd="0" destOrd="0" presId="urn:microsoft.com/office/officeart/2008/layout/PictureStrips"/>
    <dgm:cxn modelId="{3B17DE9B-32B1-4BB5-9866-5261B5FC5403}" srcId="{6A59A6B5-057A-40C6-A079-9D947D135B77}" destId="{7AE25030-8CDE-48A3-B4B1-3313E8581975}" srcOrd="1" destOrd="0" parTransId="{3CD511FD-F0A3-4DEC-8961-C1CBB474338E}" sibTransId="{13EE7112-0527-43EF-B186-77B9B8F6D02E}"/>
    <dgm:cxn modelId="{AD92AA00-8D26-4F77-AF3C-9735C0DB1A71}" srcId="{6A59A6B5-057A-40C6-A079-9D947D135B77}" destId="{49B9D3A7-C550-4C90-8F11-96F5AEF00B61}" srcOrd="0" destOrd="0" parTransId="{B821FE45-E85F-4686-82AA-47D12BCFE891}" sibTransId="{6D640906-A24D-43B4-84B5-338D21118BF5}"/>
    <dgm:cxn modelId="{CC612B40-5052-42D9-AA3C-E9B5E7AF0EE9}" type="presOf" srcId="{7AE25030-8CDE-48A3-B4B1-3313E8581975}" destId="{7C83FBB5-BFF6-4303-A379-B6271F9532EE}" srcOrd="0" destOrd="0" presId="urn:microsoft.com/office/officeart/2008/layout/PictureStrips"/>
    <dgm:cxn modelId="{373A0C84-D9F0-4BE0-B715-9182E60597D0}" srcId="{6A59A6B5-057A-40C6-A079-9D947D135B77}" destId="{A14EAAAC-A29E-442B-AC80-05F15FEBB221}" srcOrd="4" destOrd="0" parTransId="{585209B7-9E05-453F-8BC7-943DDCA90189}" sibTransId="{9FC2D6B1-1783-4CB0-8DBD-E83625BEB9D0}"/>
    <dgm:cxn modelId="{A9E844CD-478F-46AB-9C7B-E62BEA8D82B8}" srcId="{6A59A6B5-057A-40C6-A079-9D947D135B77}" destId="{4FFFF165-BE66-4FD3-8C2E-B55684B23A14}" srcOrd="3" destOrd="0" parTransId="{652F2905-6FA2-42C0-8F24-D327C169C0DA}" sibTransId="{869A7587-7BBD-4F06-9DFD-06F1AA18778F}"/>
    <dgm:cxn modelId="{126B9DC3-E438-4D29-8D76-186842A76B1F}" type="presOf" srcId="{4FFFF165-BE66-4FD3-8C2E-B55684B23A14}" destId="{998CA228-0BF5-48AE-91A9-6344F0BF4FD9}" srcOrd="0" destOrd="0" presId="urn:microsoft.com/office/officeart/2008/layout/PictureStrips"/>
    <dgm:cxn modelId="{529DEA97-A3C7-4C4A-94E1-DEF76E803E10}" type="presOf" srcId="{A14EAAAC-A29E-442B-AC80-05F15FEBB221}" destId="{E9CD9914-205E-44CE-A10A-65CB0A44AF58}" srcOrd="0" destOrd="0" presId="urn:microsoft.com/office/officeart/2008/layout/PictureStrips"/>
    <dgm:cxn modelId="{26FABAE1-D80E-4F55-9419-38C1F3294ADD}" type="presParOf" srcId="{C0A1DD94-45A2-4E4A-90E7-F663EA6659C5}" destId="{7658196A-68EC-4492-8F5C-876164B6C840}" srcOrd="0" destOrd="0" presId="urn:microsoft.com/office/officeart/2008/layout/PictureStrips"/>
    <dgm:cxn modelId="{77E95AD4-5884-4B4C-A1A3-61DFA986F74E}" type="presParOf" srcId="{7658196A-68EC-4492-8F5C-876164B6C840}" destId="{BB7C7955-DB39-46F7-9CA9-E08CB3B3A0CD}" srcOrd="0" destOrd="0" presId="urn:microsoft.com/office/officeart/2008/layout/PictureStrips"/>
    <dgm:cxn modelId="{8C6A391F-81F8-4893-879A-D21E46FA1709}" type="presParOf" srcId="{7658196A-68EC-4492-8F5C-876164B6C840}" destId="{1D2FD620-8C7C-4771-94AD-341F9E490AA0}" srcOrd="1" destOrd="0" presId="urn:microsoft.com/office/officeart/2008/layout/PictureStrips"/>
    <dgm:cxn modelId="{6AAAEDDB-E8FB-49F4-8B2D-A0447E4429BF}" type="presParOf" srcId="{C0A1DD94-45A2-4E4A-90E7-F663EA6659C5}" destId="{EC510D1D-7B66-48C7-BF2F-93184E1364CF}" srcOrd="1" destOrd="0" presId="urn:microsoft.com/office/officeart/2008/layout/PictureStrips"/>
    <dgm:cxn modelId="{E84943B2-DDE8-4D5C-86EF-85D09C468848}" type="presParOf" srcId="{C0A1DD94-45A2-4E4A-90E7-F663EA6659C5}" destId="{78FE2F44-5F58-415F-BA0A-393DFF0DE89C}" srcOrd="2" destOrd="0" presId="urn:microsoft.com/office/officeart/2008/layout/PictureStrips"/>
    <dgm:cxn modelId="{512476EF-8D84-443D-9A97-B6D2381BFED9}" type="presParOf" srcId="{78FE2F44-5F58-415F-BA0A-393DFF0DE89C}" destId="{7C83FBB5-BFF6-4303-A379-B6271F9532EE}" srcOrd="0" destOrd="0" presId="urn:microsoft.com/office/officeart/2008/layout/PictureStrips"/>
    <dgm:cxn modelId="{A037A9D3-E8E2-4A99-AD78-AD463C13B784}" type="presParOf" srcId="{78FE2F44-5F58-415F-BA0A-393DFF0DE89C}" destId="{0818919A-7249-4B5D-AAEA-767476A80A91}" srcOrd="1" destOrd="0" presId="urn:microsoft.com/office/officeart/2008/layout/PictureStrips"/>
    <dgm:cxn modelId="{0A04ED1A-CA0E-47F3-AC54-C3101A008523}" type="presParOf" srcId="{C0A1DD94-45A2-4E4A-90E7-F663EA6659C5}" destId="{3EA8D37B-CD8C-47EA-AE3D-CC0A15A80306}" srcOrd="3" destOrd="0" presId="urn:microsoft.com/office/officeart/2008/layout/PictureStrips"/>
    <dgm:cxn modelId="{FF463BFC-C6C1-4C34-855B-7D907CB8B1E6}" type="presParOf" srcId="{C0A1DD94-45A2-4E4A-90E7-F663EA6659C5}" destId="{31A59196-6D16-4EA0-9621-156097DDFBC8}" srcOrd="4" destOrd="0" presId="urn:microsoft.com/office/officeart/2008/layout/PictureStrips"/>
    <dgm:cxn modelId="{4979879C-2828-453D-9419-02113C893ACA}" type="presParOf" srcId="{31A59196-6D16-4EA0-9621-156097DDFBC8}" destId="{90C2CAA1-9AA6-4A58-8D39-ABD7B47BC414}" srcOrd="0" destOrd="0" presId="urn:microsoft.com/office/officeart/2008/layout/PictureStrips"/>
    <dgm:cxn modelId="{A7529A1C-066A-46A7-B78F-705E25D7F1C2}" type="presParOf" srcId="{31A59196-6D16-4EA0-9621-156097DDFBC8}" destId="{D7A3F89A-517C-4DAB-8285-7689B9B9A918}" srcOrd="1" destOrd="0" presId="urn:microsoft.com/office/officeart/2008/layout/PictureStrips"/>
    <dgm:cxn modelId="{6A30001B-30FF-48CD-B0B3-DEF465FE2F15}" type="presParOf" srcId="{C0A1DD94-45A2-4E4A-90E7-F663EA6659C5}" destId="{44151CE6-AB84-4D69-9CED-50A9229D3EF2}" srcOrd="5" destOrd="0" presId="urn:microsoft.com/office/officeart/2008/layout/PictureStrips"/>
    <dgm:cxn modelId="{E4CAD605-B306-4C5A-B685-8630B04F4B0E}" type="presParOf" srcId="{C0A1DD94-45A2-4E4A-90E7-F663EA6659C5}" destId="{CB1D9984-FAC2-43D6-B6C5-33A189B96D30}" srcOrd="6" destOrd="0" presId="urn:microsoft.com/office/officeart/2008/layout/PictureStrips"/>
    <dgm:cxn modelId="{49C792DD-505B-4F47-A487-73BDBF0D5FB3}" type="presParOf" srcId="{CB1D9984-FAC2-43D6-B6C5-33A189B96D30}" destId="{998CA228-0BF5-48AE-91A9-6344F0BF4FD9}" srcOrd="0" destOrd="0" presId="urn:microsoft.com/office/officeart/2008/layout/PictureStrips"/>
    <dgm:cxn modelId="{05788124-1C8C-4B20-BC0B-FC20CC639A8F}" type="presParOf" srcId="{CB1D9984-FAC2-43D6-B6C5-33A189B96D30}" destId="{EC349A1B-E47A-4FC8-9C11-0189C2A02DCF}" srcOrd="1" destOrd="0" presId="urn:microsoft.com/office/officeart/2008/layout/PictureStrips"/>
    <dgm:cxn modelId="{EB40572D-C442-47C5-883F-A8197B1350DB}" type="presParOf" srcId="{C0A1DD94-45A2-4E4A-90E7-F663EA6659C5}" destId="{DD1F5B8B-F24A-4D7B-8BE1-3BD3DFA21A47}" srcOrd="7" destOrd="0" presId="urn:microsoft.com/office/officeart/2008/layout/PictureStrips"/>
    <dgm:cxn modelId="{D2EF8B4C-DF7C-41A5-B888-B1E468E73AFE}" type="presParOf" srcId="{C0A1DD94-45A2-4E4A-90E7-F663EA6659C5}" destId="{FB269CD6-E1CB-4FF2-B763-5887D8762B4C}" srcOrd="8" destOrd="0" presId="urn:microsoft.com/office/officeart/2008/layout/PictureStrips"/>
    <dgm:cxn modelId="{B9AA4DCA-3DFC-4DBF-8514-AF4D44E6061C}" type="presParOf" srcId="{FB269CD6-E1CB-4FF2-B763-5887D8762B4C}" destId="{E9CD9914-205E-44CE-A10A-65CB0A44AF58}" srcOrd="0" destOrd="0" presId="urn:microsoft.com/office/officeart/2008/layout/PictureStrips"/>
    <dgm:cxn modelId="{9CD779B8-4A53-423F-B2FE-45BEEF0EB0EF}" type="presParOf" srcId="{FB269CD6-E1CB-4FF2-B763-5887D8762B4C}" destId="{184B24CE-C9E3-4AB8-8900-306BE627F76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3923CE-90A2-4AFD-8B1A-8C5BC1C5DAB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1C1F54B1-269A-4F35-BC3F-B4002D26A878}">
      <dgm:prSet phldrT="[Текст]" custT="1"/>
      <dgm:spPr>
        <a:ln>
          <a:noFill/>
        </a:ln>
      </dgm:spPr>
      <dgm:t>
        <a:bodyPr/>
        <a:lstStyle/>
        <a:p>
          <a:r>
            <a:rPr lang="ru-RU" altLang="ru-RU" sz="1400" kern="1200" dirty="0" smtClean="0">
              <a:solidFill>
                <a:schemeClr val="tx1">
                  <a:lumMod val="65000"/>
                  <a:lumOff val="35000"/>
                </a:schemeClr>
              </a:solidFill>
              <a:latin typeface="Arial" pitchFamily="34" charset="0"/>
              <a:ea typeface="+mn-ea"/>
              <a:cs typeface="Arial" pitchFamily="34" charset="0"/>
            </a:rPr>
            <a:t>при оказании услуг международными финансовыми организациями, созданными в соответствии с международными договорами;</a:t>
          </a:r>
          <a:endParaRPr lang="ru-RU" sz="1400" kern="1200" dirty="0">
            <a:solidFill>
              <a:schemeClr val="tx1">
                <a:lumMod val="65000"/>
                <a:lumOff val="35000"/>
              </a:schemeClr>
            </a:solidFill>
            <a:latin typeface="Arial" pitchFamily="34" charset="0"/>
            <a:ea typeface="+mn-ea"/>
            <a:cs typeface="Arial" pitchFamily="34" charset="0"/>
          </a:endParaRPr>
        </a:p>
      </dgm:t>
    </dgm:pt>
    <dgm:pt modelId="{7BA95C81-A45A-4DB9-B836-5E9FBA1372E8}" type="parTrans" cxnId="{70018EF6-183A-4ED0-B2F0-F01E6B1D9E08}">
      <dgm:prSet/>
      <dgm:spPr/>
      <dgm:t>
        <a:bodyPr/>
        <a:lstStyle/>
        <a:p>
          <a:endParaRPr lang="ru-RU"/>
        </a:p>
      </dgm:t>
    </dgm:pt>
    <dgm:pt modelId="{9C5E0BC6-BB59-4FF7-8CE9-AA1BD9C43BB8}" type="sibTrans" cxnId="{70018EF6-183A-4ED0-B2F0-F01E6B1D9E08}">
      <dgm:prSet/>
      <dgm:spPr/>
      <dgm:t>
        <a:bodyPr/>
        <a:lstStyle/>
        <a:p>
          <a:endParaRPr lang="ru-RU"/>
        </a:p>
      </dgm:t>
    </dgm:pt>
    <dgm:pt modelId="{2F8AA117-DDAA-495A-8263-5B3A3D84AD88}">
      <dgm:prSet phldrT="[Текст]" custT="1"/>
      <dgm:spPr>
        <a:ln>
          <a:noFill/>
        </a:ln>
      </dgm:spPr>
      <dgm:t>
        <a:bodyPr/>
        <a:lstStyle/>
        <a:p>
          <a:r>
            <a:rPr lang="ru-RU" altLang="ru-RU" sz="1400" kern="1200" dirty="0" smtClean="0">
              <a:solidFill>
                <a:schemeClr val="tx1">
                  <a:lumMod val="65000"/>
                  <a:lumOff val="35000"/>
                </a:schemeClr>
              </a:solidFill>
              <a:latin typeface="Arial" pitchFamily="34" charset="0"/>
              <a:ea typeface="+mn-ea"/>
              <a:cs typeface="Arial" pitchFamily="34" charset="0"/>
            </a:rPr>
            <a:t>при закупке товаров, работ, услуг для обеспечения безопасности лиц, подлежащих государственной защите;</a:t>
          </a:r>
          <a:endParaRPr lang="ru-RU" sz="1400" kern="1200" dirty="0">
            <a:solidFill>
              <a:schemeClr val="tx1">
                <a:lumMod val="65000"/>
                <a:lumOff val="35000"/>
              </a:schemeClr>
            </a:solidFill>
            <a:latin typeface="Arial" pitchFamily="34" charset="0"/>
            <a:ea typeface="+mn-ea"/>
            <a:cs typeface="Arial" pitchFamily="34" charset="0"/>
          </a:endParaRPr>
        </a:p>
      </dgm:t>
    </dgm:pt>
    <dgm:pt modelId="{C6612851-3136-4CEB-8179-D1D040FF2BE0}" type="parTrans" cxnId="{7E71D0E6-96C4-4C8A-9A33-F7A104D71B93}">
      <dgm:prSet/>
      <dgm:spPr/>
      <dgm:t>
        <a:bodyPr/>
        <a:lstStyle/>
        <a:p>
          <a:endParaRPr lang="ru-RU"/>
        </a:p>
      </dgm:t>
    </dgm:pt>
    <dgm:pt modelId="{47C3D960-5CDF-4754-80FD-32919C730015}" type="sibTrans" cxnId="{7E71D0E6-96C4-4C8A-9A33-F7A104D71B93}">
      <dgm:prSet/>
      <dgm:spPr/>
      <dgm:t>
        <a:bodyPr/>
        <a:lstStyle/>
        <a:p>
          <a:endParaRPr lang="ru-RU"/>
        </a:p>
      </dgm:t>
    </dgm:pt>
    <dgm:pt modelId="{A27775B1-2361-4442-A82C-9D7DA2875CA4}">
      <dgm:prSet phldrT="[Текст]" custT="1"/>
      <dgm:spPr>
        <a:ln>
          <a:noFill/>
        </a:ln>
      </dgm:spPr>
      <dgm:t>
        <a:bodyPr/>
        <a:lstStyle/>
        <a:p>
          <a:r>
            <a:rPr lang="ru-RU" altLang="ru-RU" sz="1400" kern="1200" dirty="0" smtClean="0">
              <a:solidFill>
                <a:schemeClr val="tx1">
                  <a:lumMod val="65000"/>
                  <a:lumOff val="35000"/>
                </a:schemeClr>
              </a:solidFill>
              <a:latin typeface="Arial" pitchFamily="34" charset="0"/>
              <a:ea typeface="+mn-ea"/>
              <a:cs typeface="Arial" pitchFamily="34" charset="0"/>
            </a:rPr>
            <a:t>при закупке драгоценных металлов и драгоценных камней для пополнения Государственного фонда драгоценных металлов и драгоценных камней РФ;</a:t>
          </a:r>
          <a:endParaRPr lang="ru-RU" sz="1400" kern="1200" dirty="0">
            <a:solidFill>
              <a:schemeClr val="tx1">
                <a:lumMod val="65000"/>
                <a:lumOff val="35000"/>
              </a:schemeClr>
            </a:solidFill>
            <a:latin typeface="Arial" pitchFamily="34" charset="0"/>
            <a:ea typeface="+mn-ea"/>
            <a:cs typeface="Arial" pitchFamily="34" charset="0"/>
          </a:endParaRPr>
        </a:p>
      </dgm:t>
    </dgm:pt>
    <dgm:pt modelId="{E3F3F7D5-25A4-40CC-8DD3-DC251096D35C}" type="parTrans" cxnId="{16AFDC13-AB6D-4781-ABFA-49BBC1524E4E}">
      <dgm:prSet/>
      <dgm:spPr/>
      <dgm:t>
        <a:bodyPr/>
        <a:lstStyle/>
        <a:p>
          <a:endParaRPr lang="ru-RU"/>
        </a:p>
      </dgm:t>
    </dgm:pt>
    <dgm:pt modelId="{4987FB6A-4B80-4436-B614-CA5B72671339}" type="sibTrans" cxnId="{16AFDC13-AB6D-4781-ABFA-49BBC1524E4E}">
      <dgm:prSet/>
      <dgm:spPr/>
      <dgm:t>
        <a:bodyPr/>
        <a:lstStyle/>
        <a:p>
          <a:endParaRPr lang="ru-RU"/>
        </a:p>
      </dgm:t>
    </dgm:pt>
    <dgm:pt modelId="{5759471C-AC2D-4DA4-80F7-767CCD31D229}">
      <dgm:prSet custT="1"/>
      <dgm:spPr>
        <a:ln>
          <a:noFill/>
        </a:ln>
      </dgm:spPr>
      <dgm:t>
        <a:bodyPr/>
        <a:lstStyle/>
        <a:p>
          <a:r>
            <a:rPr lang="ru-RU" altLang="ru-RU" sz="1400" kern="1200" dirty="0" smtClean="0">
              <a:solidFill>
                <a:schemeClr val="tx1">
                  <a:lumMod val="65000"/>
                  <a:lumOff val="35000"/>
                </a:schemeClr>
              </a:solidFill>
              <a:latin typeface="Arial" pitchFamily="34" charset="0"/>
              <a:ea typeface="+mn-ea"/>
              <a:cs typeface="Arial" pitchFamily="34" charset="0"/>
            </a:rPr>
            <a:t>при назначении адвоката органом дознания, органом предварительного следствия, судом для участия в качестве защитника в уголовном судопроизводстве;</a:t>
          </a:r>
          <a:endParaRPr lang="ru-RU" sz="1400" kern="1200" dirty="0">
            <a:solidFill>
              <a:schemeClr val="tx1">
                <a:lumMod val="65000"/>
                <a:lumOff val="35000"/>
              </a:schemeClr>
            </a:solidFill>
            <a:latin typeface="Arial" pitchFamily="34" charset="0"/>
            <a:ea typeface="+mn-ea"/>
            <a:cs typeface="Arial" pitchFamily="34" charset="0"/>
          </a:endParaRPr>
        </a:p>
      </dgm:t>
    </dgm:pt>
    <dgm:pt modelId="{80A9F575-721E-48A5-BA93-AC56E19BB5F2}" type="parTrans" cxnId="{4880D0B9-5CE3-41BA-B477-F78825DA2EBF}">
      <dgm:prSet/>
      <dgm:spPr/>
      <dgm:t>
        <a:bodyPr/>
        <a:lstStyle/>
        <a:p>
          <a:endParaRPr lang="ru-RU"/>
        </a:p>
      </dgm:t>
    </dgm:pt>
    <dgm:pt modelId="{6B8C44AF-452C-4C88-BE8C-31AA1496E395}" type="sibTrans" cxnId="{4880D0B9-5CE3-41BA-B477-F78825DA2EBF}">
      <dgm:prSet/>
      <dgm:spPr/>
      <dgm:t>
        <a:bodyPr/>
        <a:lstStyle/>
        <a:p>
          <a:endParaRPr lang="ru-RU"/>
        </a:p>
      </dgm:t>
    </dgm:pt>
    <dgm:pt modelId="{B258F769-28B9-4D63-B3DD-F6CF4493138E}">
      <dgm:prSet custT="1"/>
      <dgm:spPr>
        <a:ln>
          <a:noFill/>
        </a:ln>
      </dgm:spPr>
      <dgm:t>
        <a:bodyPr/>
        <a:lstStyle/>
        <a:p>
          <a:r>
            <a:rPr lang="ru-RU" altLang="ru-RU" sz="1400" kern="1200" dirty="0" smtClean="0">
              <a:solidFill>
                <a:schemeClr val="tx1">
                  <a:lumMod val="65000"/>
                  <a:lumOff val="35000"/>
                </a:schemeClr>
              </a:solidFill>
              <a:latin typeface="Arial" pitchFamily="34" charset="0"/>
              <a:ea typeface="+mn-ea"/>
              <a:cs typeface="Arial" pitchFamily="34" charset="0"/>
            </a:rPr>
            <a:t>при привлечении адвоката к оказанию гражданам юридической помощи бесплатно в соответствии с N 324-ФЗ "О бесплатной юридической помощи в РФ".</a:t>
          </a:r>
          <a:endParaRPr lang="ru-RU" sz="1400" kern="1200" dirty="0">
            <a:solidFill>
              <a:schemeClr val="tx1">
                <a:lumMod val="65000"/>
                <a:lumOff val="35000"/>
              </a:schemeClr>
            </a:solidFill>
            <a:latin typeface="Arial" pitchFamily="34" charset="0"/>
            <a:ea typeface="+mn-ea"/>
            <a:cs typeface="Arial" pitchFamily="34" charset="0"/>
          </a:endParaRPr>
        </a:p>
      </dgm:t>
    </dgm:pt>
    <dgm:pt modelId="{31FF156E-B25B-410C-B7F7-ABBE7BEE764F}" type="parTrans" cxnId="{23B9997A-75CD-4572-A5DF-84EB153C47FE}">
      <dgm:prSet/>
      <dgm:spPr/>
      <dgm:t>
        <a:bodyPr/>
        <a:lstStyle/>
        <a:p>
          <a:endParaRPr lang="ru-RU"/>
        </a:p>
      </dgm:t>
    </dgm:pt>
    <dgm:pt modelId="{86EB7C8E-D33E-46E3-B9E6-8409B027D707}" type="sibTrans" cxnId="{23B9997A-75CD-4572-A5DF-84EB153C47FE}">
      <dgm:prSet/>
      <dgm:spPr/>
      <dgm:t>
        <a:bodyPr/>
        <a:lstStyle/>
        <a:p>
          <a:endParaRPr lang="ru-RU"/>
        </a:p>
      </dgm:t>
    </dgm:pt>
    <dgm:pt modelId="{672F0218-3F5E-49BE-899C-75DC5427AE97}">
      <dgm:prSet custT="1"/>
      <dgm:spPr>
        <a:ln>
          <a:noFill/>
        </a:ln>
      </dgm:spPr>
      <dgm:t>
        <a:bodyPr/>
        <a:lstStyle/>
        <a:p>
          <a:r>
            <a:rPr lang="ru-RU" sz="1400" kern="1200" dirty="0" smtClean="0">
              <a:solidFill>
                <a:schemeClr val="tx1">
                  <a:lumMod val="65000"/>
                  <a:lumOff val="35000"/>
                </a:schemeClr>
              </a:solidFill>
              <a:latin typeface="Arial" pitchFamily="34" charset="0"/>
              <a:ea typeface="+mn-ea"/>
              <a:cs typeface="Arial" pitchFamily="34" charset="0"/>
            </a:rPr>
            <a:t>участковые, территориальные, окружные избирательные комиссии муниципальных образований </a:t>
          </a:r>
          <a:br>
            <a:rPr lang="ru-RU" sz="1400" kern="1200" dirty="0" smtClean="0">
              <a:solidFill>
                <a:schemeClr val="tx1">
                  <a:lumMod val="65000"/>
                  <a:lumOff val="35000"/>
                </a:schemeClr>
              </a:solidFill>
              <a:latin typeface="Arial" pitchFamily="34" charset="0"/>
              <a:ea typeface="+mn-ea"/>
              <a:cs typeface="Arial" pitchFamily="34" charset="0"/>
            </a:rPr>
          </a:br>
          <a:r>
            <a:rPr lang="ru-RU" sz="1400" kern="1200" dirty="0" smtClean="0">
              <a:solidFill>
                <a:schemeClr val="tx1">
                  <a:lumMod val="65000"/>
                  <a:lumOff val="35000"/>
                </a:schemeClr>
              </a:solidFill>
              <a:latin typeface="Arial" pitchFamily="34" charset="0"/>
              <a:ea typeface="+mn-ea"/>
              <a:cs typeface="Arial" pitchFamily="34" charset="0"/>
            </a:rPr>
            <a:t>(кроме столиц субъектов)</a:t>
          </a:r>
          <a:endParaRPr lang="ru-RU" sz="1400" kern="1200" dirty="0">
            <a:solidFill>
              <a:schemeClr val="tx1">
                <a:lumMod val="65000"/>
                <a:lumOff val="35000"/>
              </a:schemeClr>
            </a:solidFill>
            <a:latin typeface="Arial" pitchFamily="34" charset="0"/>
            <a:ea typeface="+mn-ea"/>
            <a:cs typeface="Arial" pitchFamily="34" charset="0"/>
          </a:endParaRPr>
        </a:p>
      </dgm:t>
    </dgm:pt>
    <dgm:pt modelId="{5AB0FA0B-F9B5-4A7E-AA04-03226A689C0A}" type="parTrans" cxnId="{BF0BEF9C-846B-406C-9D72-46125E08E58E}">
      <dgm:prSet/>
      <dgm:spPr/>
      <dgm:t>
        <a:bodyPr/>
        <a:lstStyle/>
        <a:p>
          <a:endParaRPr lang="ru-RU"/>
        </a:p>
      </dgm:t>
    </dgm:pt>
    <dgm:pt modelId="{F469A6B6-6E05-4140-B317-DC52B4B8DCB4}" type="sibTrans" cxnId="{BF0BEF9C-846B-406C-9D72-46125E08E58E}">
      <dgm:prSet/>
      <dgm:spPr/>
      <dgm:t>
        <a:bodyPr/>
        <a:lstStyle/>
        <a:p>
          <a:endParaRPr lang="ru-RU"/>
        </a:p>
      </dgm:t>
    </dgm:pt>
    <dgm:pt modelId="{D2C133CD-8C66-4071-826C-DA286BA48025}" type="pres">
      <dgm:prSet presAssocID="{7D3923CE-90A2-4AFD-8B1A-8C5BC1C5DABE}" presName="Name0" presStyleCnt="0">
        <dgm:presLayoutVars>
          <dgm:dir/>
          <dgm:resizeHandles val="exact"/>
        </dgm:presLayoutVars>
      </dgm:prSet>
      <dgm:spPr/>
      <dgm:t>
        <a:bodyPr/>
        <a:lstStyle/>
        <a:p>
          <a:endParaRPr lang="ru-RU"/>
        </a:p>
      </dgm:t>
    </dgm:pt>
    <dgm:pt modelId="{1ECA89E8-4F80-4CE7-AC94-37866BFA9283}" type="pres">
      <dgm:prSet presAssocID="{1C1F54B1-269A-4F35-BC3F-B4002D26A878}" presName="composite" presStyleCnt="0"/>
      <dgm:spPr/>
    </dgm:pt>
    <dgm:pt modelId="{C5F9B6BA-D993-4C89-85D7-F51BC63C6ED8}" type="pres">
      <dgm:prSet presAssocID="{1C1F54B1-269A-4F35-BC3F-B4002D26A878}" presName="rect1" presStyleLbl="trAlignAcc1" presStyleIdx="0" presStyleCnt="6" custLinFactNeighborY="-18470">
        <dgm:presLayoutVars>
          <dgm:bulletEnabled val="1"/>
        </dgm:presLayoutVars>
      </dgm:prSet>
      <dgm:spPr/>
      <dgm:t>
        <a:bodyPr/>
        <a:lstStyle/>
        <a:p>
          <a:endParaRPr lang="ru-RU"/>
        </a:p>
      </dgm:t>
    </dgm:pt>
    <dgm:pt modelId="{D977B224-6167-4E6D-B78F-8A18B9CC1580}" type="pres">
      <dgm:prSet presAssocID="{1C1F54B1-269A-4F35-BC3F-B4002D26A878}" presName="rect2" presStyleLbl="fgImgPlace1" presStyleIdx="0" presStyleCnt="6"/>
      <dgm:spPr>
        <a:blipFill rotWithShape="1">
          <a:blip xmlns:r="http://schemas.openxmlformats.org/officeDocument/2006/relationships" r:embed="rId1"/>
          <a:stretch>
            <a:fillRect/>
          </a:stretch>
        </a:blipFill>
      </dgm:spPr>
      <dgm:t>
        <a:bodyPr/>
        <a:lstStyle/>
        <a:p>
          <a:endParaRPr lang="ru-RU"/>
        </a:p>
      </dgm:t>
    </dgm:pt>
    <dgm:pt modelId="{BC329BBA-2507-4AA0-B381-67A973EEA4D8}" type="pres">
      <dgm:prSet presAssocID="{9C5E0BC6-BB59-4FF7-8CE9-AA1BD9C43BB8}" presName="sibTrans" presStyleCnt="0"/>
      <dgm:spPr/>
    </dgm:pt>
    <dgm:pt modelId="{774645AB-6618-44EF-938C-191DBF7C5AE8}" type="pres">
      <dgm:prSet presAssocID="{2F8AA117-DDAA-495A-8263-5B3A3D84AD88}" presName="composite" presStyleCnt="0"/>
      <dgm:spPr/>
    </dgm:pt>
    <dgm:pt modelId="{1975A211-590D-4B81-82E1-CECF8FC9AE2C}" type="pres">
      <dgm:prSet presAssocID="{2F8AA117-DDAA-495A-8263-5B3A3D84AD88}" presName="rect1" presStyleLbl="trAlignAcc1" presStyleIdx="1" presStyleCnt="6" custLinFactNeighborY="-18470">
        <dgm:presLayoutVars>
          <dgm:bulletEnabled val="1"/>
        </dgm:presLayoutVars>
      </dgm:prSet>
      <dgm:spPr/>
      <dgm:t>
        <a:bodyPr/>
        <a:lstStyle/>
        <a:p>
          <a:endParaRPr lang="ru-RU"/>
        </a:p>
      </dgm:t>
    </dgm:pt>
    <dgm:pt modelId="{FB0A0E49-BE28-4342-BCEE-F35AEAC30AE1}" type="pres">
      <dgm:prSet presAssocID="{2F8AA117-DDAA-495A-8263-5B3A3D84AD88}" presName="rect2" presStyleLbl="fgImgPlace1" presStyleIdx="1" presStyleCnt="6"/>
      <dgm:spPr>
        <a:blipFill rotWithShape="1">
          <a:blip xmlns:r="http://schemas.openxmlformats.org/officeDocument/2006/relationships" r:embed="rId1"/>
          <a:stretch>
            <a:fillRect/>
          </a:stretch>
        </a:blipFill>
      </dgm:spPr>
      <dgm:t>
        <a:bodyPr/>
        <a:lstStyle/>
        <a:p>
          <a:endParaRPr lang="ru-RU"/>
        </a:p>
      </dgm:t>
    </dgm:pt>
    <dgm:pt modelId="{46A012C9-A4BC-4A1C-8BC5-BBA2F15CC341}" type="pres">
      <dgm:prSet presAssocID="{47C3D960-5CDF-4754-80FD-32919C730015}" presName="sibTrans" presStyleCnt="0"/>
      <dgm:spPr/>
    </dgm:pt>
    <dgm:pt modelId="{704CD58B-927D-4A24-AC2E-1A3854055C72}" type="pres">
      <dgm:prSet presAssocID="{A27775B1-2361-4442-A82C-9D7DA2875CA4}" presName="composite" presStyleCnt="0"/>
      <dgm:spPr/>
    </dgm:pt>
    <dgm:pt modelId="{0E894BF5-DDD9-4B76-8E6C-84D4E1D38D8B}" type="pres">
      <dgm:prSet presAssocID="{A27775B1-2361-4442-A82C-9D7DA2875CA4}" presName="rect1" presStyleLbl="trAlignAcc1" presStyleIdx="2" presStyleCnt="6" custLinFactNeighborY="-18470">
        <dgm:presLayoutVars>
          <dgm:bulletEnabled val="1"/>
        </dgm:presLayoutVars>
      </dgm:prSet>
      <dgm:spPr/>
      <dgm:t>
        <a:bodyPr/>
        <a:lstStyle/>
        <a:p>
          <a:endParaRPr lang="ru-RU"/>
        </a:p>
      </dgm:t>
    </dgm:pt>
    <dgm:pt modelId="{76434CA1-DB48-483B-BDD5-5785BBDE8AFE}" type="pres">
      <dgm:prSet presAssocID="{A27775B1-2361-4442-A82C-9D7DA2875CA4}" presName="rect2" presStyleLbl="fgImgPlace1" presStyleIdx="2" presStyleCnt="6"/>
      <dgm:spPr>
        <a:blipFill rotWithShape="1">
          <a:blip xmlns:r="http://schemas.openxmlformats.org/officeDocument/2006/relationships" r:embed="rId1"/>
          <a:stretch>
            <a:fillRect/>
          </a:stretch>
        </a:blipFill>
      </dgm:spPr>
      <dgm:t>
        <a:bodyPr/>
        <a:lstStyle/>
        <a:p>
          <a:endParaRPr lang="ru-RU"/>
        </a:p>
      </dgm:t>
    </dgm:pt>
    <dgm:pt modelId="{D755336B-A616-4C9E-BBCA-B66B61AFE11A}" type="pres">
      <dgm:prSet presAssocID="{4987FB6A-4B80-4436-B614-CA5B72671339}" presName="sibTrans" presStyleCnt="0"/>
      <dgm:spPr/>
    </dgm:pt>
    <dgm:pt modelId="{4DA074CC-F357-46CA-992C-5AB96416E2D6}" type="pres">
      <dgm:prSet presAssocID="{5759471C-AC2D-4DA4-80F7-767CCD31D229}" presName="composite" presStyleCnt="0"/>
      <dgm:spPr/>
    </dgm:pt>
    <dgm:pt modelId="{13C86A61-ADA1-4F1F-AFBE-17B55B3B321E}" type="pres">
      <dgm:prSet presAssocID="{5759471C-AC2D-4DA4-80F7-767CCD31D229}" presName="rect1" presStyleLbl="trAlignAcc1" presStyleIdx="3" presStyleCnt="6" custLinFactNeighborX="-13" custLinFactNeighborY="-21752">
        <dgm:presLayoutVars>
          <dgm:bulletEnabled val="1"/>
        </dgm:presLayoutVars>
      </dgm:prSet>
      <dgm:spPr/>
      <dgm:t>
        <a:bodyPr/>
        <a:lstStyle/>
        <a:p>
          <a:endParaRPr lang="ru-RU"/>
        </a:p>
      </dgm:t>
    </dgm:pt>
    <dgm:pt modelId="{64004E8F-E5B7-43BE-9CDA-8F37BB043AD2}" type="pres">
      <dgm:prSet presAssocID="{5759471C-AC2D-4DA4-80F7-767CCD31D229}" presName="rect2" presStyleLbl="fgImgPlace1" presStyleIdx="3" presStyleCnt="6" custLinFactNeighborX="552" custLinFactNeighborY="-13105"/>
      <dgm:spPr>
        <a:blipFill rotWithShape="1">
          <a:blip xmlns:r="http://schemas.openxmlformats.org/officeDocument/2006/relationships" r:embed="rId1"/>
          <a:stretch>
            <a:fillRect/>
          </a:stretch>
        </a:blipFill>
      </dgm:spPr>
      <dgm:t>
        <a:bodyPr/>
        <a:lstStyle/>
        <a:p>
          <a:endParaRPr lang="ru-RU"/>
        </a:p>
      </dgm:t>
    </dgm:pt>
    <dgm:pt modelId="{68056853-1673-4AF8-B9FD-D8AA9EACA31D}" type="pres">
      <dgm:prSet presAssocID="{6B8C44AF-452C-4C88-BE8C-31AA1496E395}" presName="sibTrans" presStyleCnt="0"/>
      <dgm:spPr/>
    </dgm:pt>
    <dgm:pt modelId="{BF190DFE-3A9D-4472-958F-2BBE1E8C3175}" type="pres">
      <dgm:prSet presAssocID="{B258F769-28B9-4D63-B3DD-F6CF4493138E}" presName="composite" presStyleCnt="0"/>
      <dgm:spPr/>
    </dgm:pt>
    <dgm:pt modelId="{3CFB8883-5DEE-418A-8D4D-D72BFFE36FD0}" type="pres">
      <dgm:prSet presAssocID="{B258F769-28B9-4D63-B3DD-F6CF4493138E}" presName="rect1" presStyleLbl="trAlignAcc1" presStyleIdx="4" presStyleCnt="6" custLinFactNeighborX="-1986" custLinFactNeighborY="-17692">
        <dgm:presLayoutVars>
          <dgm:bulletEnabled val="1"/>
        </dgm:presLayoutVars>
      </dgm:prSet>
      <dgm:spPr/>
      <dgm:t>
        <a:bodyPr/>
        <a:lstStyle/>
        <a:p>
          <a:endParaRPr lang="ru-RU"/>
        </a:p>
      </dgm:t>
    </dgm:pt>
    <dgm:pt modelId="{58A5B6B7-2529-4147-8288-0DDEAAF96306}" type="pres">
      <dgm:prSet presAssocID="{B258F769-28B9-4D63-B3DD-F6CF4493138E}" presName="rect2" presStyleLbl="fgImgPlace1" presStyleIdx="4" presStyleCnt="6"/>
      <dgm:spPr>
        <a:blipFill rotWithShape="1">
          <a:blip xmlns:r="http://schemas.openxmlformats.org/officeDocument/2006/relationships" r:embed="rId1"/>
          <a:stretch>
            <a:fillRect/>
          </a:stretch>
        </a:blipFill>
      </dgm:spPr>
      <dgm:t>
        <a:bodyPr/>
        <a:lstStyle/>
        <a:p>
          <a:endParaRPr lang="ru-RU"/>
        </a:p>
      </dgm:t>
    </dgm:pt>
    <dgm:pt modelId="{D95BF007-2CCC-42AE-BB05-B36EB7069F1A}" type="pres">
      <dgm:prSet presAssocID="{86EB7C8E-D33E-46E3-B9E6-8409B027D707}" presName="sibTrans" presStyleCnt="0"/>
      <dgm:spPr/>
    </dgm:pt>
    <dgm:pt modelId="{E37B6654-01B2-4420-A9AD-F10C394F2A85}" type="pres">
      <dgm:prSet presAssocID="{672F0218-3F5E-49BE-899C-75DC5427AE97}" presName="composite" presStyleCnt="0"/>
      <dgm:spPr/>
    </dgm:pt>
    <dgm:pt modelId="{1BE935AC-A4A3-4E49-A75A-3801943E9F0F}" type="pres">
      <dgm:prSet presAssocID="{672F0218-3F5E-49BE-899C-75DC5427AE97}" presName="rect1" presStyleLbl="trAlignAcc1" presStyleIdx="5" presStyleCnt="6" custLinFactNeighborX="-13" custLinFactNeighborY="-17692">
        <dgm:presLayoutVars>
          <dgm:bulletEnabled val="1"/>
        </dgm:presLayoutVars>
      </dgm:prSet>
      <dgm:spPr/>
      <dgm:t>
        <a:bodyPr/>
        <a:lstStyle/>
        <a:p>
          <a:endParaRPr lang="ru-RU"/>
        </a:p>
      </dgm:t>
    </dgm:pt>
    <dgm:pt modelId="{40E73F6E-D0A3-480F-9E71-B2FF64ABBA36}" type="pres">
      <dgm:prSet presAssocID="{672F0218-3F5E-49BE-899C-75DC5427AE97}" presName="rect2" presStyleLbl="fgImgPlace1" presStyleIdx="5" presStyleCnt="6"/>
      <dgm:spPr>
        <a:blipFill rotWithShape="1">
          <a:blip xmlns:r="http://schemas.openxmlformats.org/officeDocument/2006/relationships" r:embed="rId1"/>
          <a:stretch>
            <a:fillRect/>
          </a:stretch>
        </a:blipFill>
      </dgm:spPr>
      <dgm:t>
        <a:bodyPr/>
        <a:lstStyle/>
        <a:p>
          <a:endParaRPr lang="ru-RU"/>
        </a:p>
      </dgm:t>
    </dgm:pt>
  </dgm:ptLst>
  <dgm:cxnLst>
    <dgm:cxn modelId="{BF0BEF9C-846B-406C-9D72-46125E08E58E}" srcId="{7D3923CE-90A2-4AFD-8B1A-8C5BC1C5DABE}" destId="{672F0218-3F5E-49BE-899C-75DC5427AE97}" srcOrd="5" destOrd="0" parTransId="{5AB0FA0B-F9B5-4A7E-AA04-03226A689C0A}" sibTransId="{F469A6B6-6E05-4140-B317-DC52B4B8DCB4}"/>
    <dgm:cxn modelId="{4880D0B9-5CE3-41BA-B477-F78825DA2EBF}" srcId="{7D3923CE-90A2-4AFD-8B1A-8C5BC1C5DABE}" destId="{5759471C-AC2D-4DA4-80F7-767CCD31D229}" srcOrd="3" destOrd="0" parTransId="{80A9F575-721E-48A5-BA93-AC56E19BB5F2}" sibTransId="{6B8C44AF-452C-4C88-BE8C-31AA1496E395}"/>
    <dgm:cxn modelId="{70018EF6-183A-4ED0-B2F0-F01E6B1D9E08}" srcId="{7D3923CE-90A2-4AFD-8B1A-8C5BC1C5DABE}" destId="{1C1F54B1-269A-4F35-BC3F-B4002D26A878}" srcOrd="0" destOrd="0" parTransId="{7BA95C81-A45A-4DB9-B836-5E9FBA1372E8}" sibTransId="{9C5E0BC6-BB59-4FF7-8CE9-AA1BD9C43BB8}"/>
    <dgm:cxn modelId="{584A0B3C-28F4-426F-99E1-7C888AB0B72C}" type="presOf" srcId="{2F8AA117-DDAA-495A-8263-5B3A3D84AD88}" destId="{1975A211-590D-4B81-82E1-CECF8FC9AE2C}" srcOrd="0" destOrd="0" presId="urn:microsoft.com/office/officeart/2008/layout/PictureStrips"/>
    <dgm:cxn modelId="{16AFDC13-AB6D-4781-ABFA-49BBC1524E4E}" srcId="{7D3923CE-90A2-4AFD-8B1A-8C5BC1C5DABE}" destId="{A27775B1-2361-4442-A82C-9D7DA2875CA4}" srcOrd="2" destOrd="0" parTransId="{E3F3F7D5-25A4-40CC-8DD3-DC251096D35C}" sibTransId="{4987FB6A-4B80-4436-B614-CA5B72671339}"/>
    <dgm:cxn modelId="{F9EFCDAE-1EEE-4679-981E-C053B27E6851}" type="presOf" srcId="{7D3923CE-90A2-4AFD-8B1A-8C5BC1C5DABE}" destId="{D2C133CD-8C66-4071-826C-DA286BA48025}" srcOrd="0" destOrd="0" presId="urn:microsoft.com/office/officeart/2008/layout/PictureStrips"/>
    <dgm:cxn modelId="{23B9997A-75CD-4572-A5DF-84EB153C47FE}" srcId="{7D3923CE-90A2-4AFD-8B1A-8C5BC1C5DABE}" destId="{B258F769-28B9-4D63-B3DD-F6CF4493138E}" srcOrd="4" destOrd="0" parTransId="{31FF156E-B25B-410C-B7F7-ABBE7BEE764F}" sibTransId="{86EB7C8E-D33E-46E3-B9E6-8409B027D707}"/>
    <dgm:cxn modelId="{C74C419A-93EF-4D10-969D-1C680DD7B470}" type="presOf" srcId="{5759471C-AC2D-4DA4-80F7-767CCD31D229}" destId="{13C86A61-ADA1-4F1F-AFBE-17B55B3B321E}" srcOrd="0" destOrd="0" presId="urn:microsoft.com/office/officeart/2008/layout/PictureStrips"/>
    <dgm:cxn modelId="{BECC0E1E-65F2-4239-9AC5-FDF3B1F47046}" type="presOf" srcId="{672F0218-3F5E-49BE-899C-75DC5427AE97}" destId="{1BE935AC-A4A3-4E49-A75A-3801943E9F0F}" srcOrd="0" destOrd="0" presId="urn:microsoft.com/office/officeart/2008/layout/PictureStrips"/>
    <dgm:cxn modelId="{0A5845F0-3314-4F34-8EB8-A9985DAD9ADA}" type="presOf" srcId="{1C1F54B1-269A-4F35-BC3F-B4002D26A878}" destId="{C5F9B6BA-D993-4C89-85D7-F51BC63C6ED8}" srcOrd="0" destOrd="0" presId="urn:microsoft.com/office/officeart/2008/layout/PictureStrips"/>
    <dgm:cxn modelId="{7E71D0E6-96C4-4C8A-9A33-F7A104D71B93}" srcId="{7D3923CE-90A2-4AFD-8B1A-8C5BC1C5DABE}" destId="{2F8AA117-DDAA-495A-8263-5B3A3D84AD88}" srcOrd="1" destOrd="0" parTransId="{C6612851-3136-4CEB-8179-D1D040FF2BE0}" sibTransId="{47C3D960-5CDF-4754-80FD-32919C730015}"/>
    <dgm:cxn modelId="{25B834D7-8E15-4A92-A24D-08194B7CD7A1}" type="presOf" srcId="{A27775B1-2361-4442-A82C-9D7DA2875CA4}" destId="{0E894BF5-DDD9-4B76-8E6C-84D4E1D38D8B}" srcOrd="0" destOrd="0" presId="urn:microsoft.com/office/officeart/2008/layout/PictureStrips"/>
    <dgm:cxn modelId="{BB7D8334-85A1-4B97-89B4-DF81F8522288}" type="presOf" srcId="{B258F769-28B9-4D63-B3DD-F6CF4493138E}" destId="{3CFB8883-5DEE-418A-8D4D-D72BFFE36FD0}" srcOrd="0" destOrd="0" presId="urn:microsoft.com/office/officeart/2008/layout/PictureStrips"/>
    <dgm:cxn modelId="{3A999DC4-2864-42AC-8B7A-0CE8433462EC}" type="presParOf" srcId="{D2C133CD-8C66-4071-826C-DA286BA48025}" destId="{1ECA89E8-4F80-4CE7-AC94-37866BFA9283}" srcOrd="0" destOrd="0" presId="urn:microsoft.com/office/officeart/2008/layout/PictureStrips"/>
    <dgm:cxn modelId="{AAEACB7D-C012-4535-A424-BE6D232B21E0}" type="presParOf" srcId="{1ECA89E8-4F80-4CE7-AC94-37866BFA9283}" destId="{C5F9B6BA-D993-4C89-85D7-F51BC63C6ED8}" srcOrd="0" destOrd="0" presId="urn:microsoft.com/office/officeart/2008/layout/PictureStrips"/>
    <dgm:cxn modelId="{DE8C7777-FA3D-4C6A-8F28-46D7891D2127}" type="presParOf" srcId="{1ECA89E8-4F80-4CE7-AC94-37866BFA9283}" destId="{D977B224-6167-4E6D-B78F-8A18B9CC1580}" srcOrd="1" destOrd="0" presId="urn:microsoft.com/office/officeart/2008/layout/PictureStrips"/>
    <dgm:cxn modelId="{FFB81A31-3CEF-4A93-99FB-FD068902D4AF}" type="presParOf" srcId="{D2C133CD-8C66-4071-826C-DA286BA48025}" destId="{BC329BBA-2507-4AA0-B381-67A973EEA4D8}" srcOrd="1" destOrd="0" presId="urn:microsoft.com/office/officeart/2008/layout/PictureStrips"/>
    <dgm:cxn modelId="{A4ACC83B-7A28-4D46-B0FC-AB79587BE64A}" type="presParOf" srcId="{D2C133CD-8C66-4071-826C-DA286BA48025}" destId="{774645AB-6618-44EF-938C-191DBF7C5AE8}" srcOrd="2" destOrd="0" presId="urn:microsoft.com/office/officeart/2008/layout/PictureStrips"/>
    <dgm:cxn modelId="{314FF0AA-60D5-4913-93EA-D476D880963A}" type="presParOf" srcId="{774645AB-6618-44EF-938C-191DBF7C5AE8}" destId="{1975A211-590D-4B81-82E1-CECF8FC9AE2C}" srcOrd="0" destOrd="0" presId="urn:microsoft.com/office/officeart/2008/layout/PictureStrips"/>
    <dgm:cxn modelId="{8F6E5C56-823B-4E53-92BD-76BFE83F4967}" type="presParOf" srcId="{774645AB-6618-44EF-938C-191DBF7C5AE8}" destId="{FB0A0E49-BE28-4342-BCEE-F35AEAC30AE1}" srcOrd="1" destOrd="0" presId="urn:microsoft.com/office/officeart/2008/layout/PictureStrips"/>
    <dgm:cxn modelId="{E6D4185F-5DF8-46DB-9C6C-C5BDAED6D205}" type="presParOf" srcId="{D2C133CD-8C66-4071-826C-DA286BA48025}" destId="{46A012C9-A4BC-4A1C-8BC5-BBA2F15CC341}" srcOrd="3" destOrd="0" presId="urn:microsoft.com/office/officeart/2008/layout/PictureStrips"/>
    <dgm:cxn modelId="{C239BB5A-8409-4CD9-A70A-B26A44FC532C}" type="presParOf" srcId="{D2C133CD-8C66-4071-826C-DA286BA48025}" destId="{704CD58B-927D-4A24-AC2E-1A3854055C72}" srcOrd="4" destOrd="0" presId="urn:microsoft.com/office/officeart/2008/layout/PictureStrips"/>
    <dgm:cxn modelId="{C0E3D9A6-8E94-435B-BF9B-EBACD3FD7456}" type="presParOf" srcId="{704CD58B-927D-4A24-AC2E-1A3854055C72}" destId="{0E894BF5-DDD9-4B76-8E6C-84D4E1D38D8B}" srcOrd="0" destOrd="0" presId="urn:microsoft.com/office/officeart/2008/layout/PictureStrips"/>
    <dgm:cxn modelId="{3807F848-AD2F-4F69-9AB0-1B4D51A4518C}" type="presParOf" srcId="{704CD58B-927D-4A24-AC2E-1A3854055C72}" destId="{76434CA1-DB48-483B-BDD5-5785BBDE8AFE}" srcOrd="1" destOrd="0" presId="urn:microsoft.com/office/officeart/2008/layout/PictureStrips"/>
    <dgm:cxn modelId="{5728EDFF-AB62-4646-9843-3C0EC3322C8A}" type="presParOf" srcId="{D2C133CD-8C66-4071-826C-DA286BA48025}" destId="{D755336B-A616-4C9E-BBCA-B66B61AFE11A}" srcOrd="5" destOrd="0" presId="urn:microsoft.com/office/officeart/2008/layout/PictureStrips"/>
    <dgm:cxn modelId="{0C509E56-4468-459B-ADD3-370A1AAC84B5}" type="presParOf" srcId="{D2C133CD-8C66-4071-826C-DA286BA48025}" destId="{4DA074CC-F357-46CA-992C-5AB96416E2D6}" srcOrd="6" destOrd="0" presId="urn:microsoft.com/office/officeart/2008/layout/PictureStrips"/>
    <dgm:cxn modelId="{46886B1A-2372-45BB-ABFF-6D7095D21DCB}" type="presParOf" srcId="{4DA074CC-F357-46CA-992C-5AB96416E2D6}" destId="{13C86A61-ADA1-4F1F-AFBE-17B55B3B321E}" srcOrd="0" destOrd="0" presId="urn:microsoft.com/office/officeart/2008/layout/PictureStrips"/>
    <dgm:cxn modelId="{812AD5AD-AF60-4FE2-8B26-CE57D0CBBDD2}" type="presParOf" srcId="{4DA074CC-F357-46CA-992C-5AB96416E2D6}" destId="{64004E8F-E5B7-43BE-9CDA-8F37BB043AD2}" srcOrd="1" destOrd="0" presId="urn:microsoft.com/office/officeart/2008/layout/PictureStrips"/>
    <dgm:cxn modelId="{671004AD-7D68-4097-82D2-D4708E51D146}" type="presParOf" srcId="{D2C133CD-8C66-4071-826C-DA286BA48025}" destId="{68056853-1673-4AF8-B9FD-D8AA9EACA31D}" srcOrd="7" destOrd="0" presId="urn:microsoft.com/office/officeart/2008/layout/PictureStrips"/>
    <dgm:cxn modelId="{D89F556B-CF85-4513-9F69-E40DB090180D}" type="presParOf" srcId="{D2C133CD-8C66-4071-826C-DA286BA48025}" destId="{BF190DFE-3A9D-4472-958F-2BBE1E8C3175}" srcOrd="8" destOrd="0" presId="urn:microsoft.com/office/officeart/2008/layout/PictureStrips"/>
    <dgm:cxn modelId="{C84057A8-1B91-4379-A357-ED797D6E4548}" type="presParOf" srcId="{BF190DFE-3A9D-4472-958F-2BBE1E8C3175}" destId="{3CFB8883-5DEE-418A-8D4D-D72BFFE36FD0}" srcOrd="0" destOrd="0" presId="urn:microsoft.com/office/officeart/2008/layout/PictureStrips"/>
    <dgm:cxn modelId="{C3E4D6D2-DC9B-44A3-BC3A-4ACD58C5897F}" type="presParOf" srcId="{BF190DFE-3A9D-4472-958F-2BBE1E8C3175}" destId="{58A5B6B7-2529-4147-8288-0DDEAAF96306}" srcOrd="1" destOrd="0" presId="urn:microsoft.com/office/officeart/2008/layout/PictureStrips"/>
    <dgm:cxn modelId="{D17E0C28-885E-4D85-ACC2-3DF7116D433B}" type="presParOf" srcId="{D2C133CD-8C66-4071-826C-DA286BA48025}" destId="{D95BF007-2CCC-42AE-BB05-B36EB7069F1A}" srcOrd="9" destOrd="0" presId="urn:microsoft.com/office/officeart/2008/layout/PictureStrips"/>
    <dgm:cxn modelId="{6FB4A7B2-98E5-43EE-A694-608921C7FF27}" type="presParOf" srcId="{D2C133CD-8C66-4071-826C-DA286BA48025}" destId="{E37B6654-01B2-4420-A9AD-F10C394F2A85}" srcOrd="10" destOrd="0" presId="urn:microsoft.com/office/officeart/2008/layout/PictureStrips"/>
    <dgm:cxn modelId="{6F38EB70-F0D0-45F2-BDCA-98861B6EC682}" type="presParOf" srcId="{E37B6654-01B2-4420-A9AD-F10C394F2A85}" destId="{1BE935AC-A4A3-4E49-A75A-3801943E9F0F}" srcOrd="0" destOrd="0" presId="urn:microsoft.com/office/officeart/2008/layout/PictureStrips"/>
    <dgm:cxn modelId="{B30A2F7B-01C7-4052-A01C-B748611C3E25}" type="presParOf" srcId="{E37B6654-01B2-4420-A9AD-F10C394F2A85}" destId="{40E73F6E-D0A3-480F-9E71-B2FF64ABBA36}" srcOrd="1" destOrd="0" presId="urn:microsoft.com/office/officeart/2008/layout/PictureStrip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E40A88-741B-4647-AB39-051B7CB0E418}" type="doc">
      <dgm:prSet loTypeId="urn:microsoft.com/office/officeart/2005/8/layout/default#3" loCatId="list" qsTypeId="urn:microsoft.com/office/officeart/2005/8/quickstyle/simple1#13" qsCatId="simple" csTypeId="urn:microsoft.com/office/officeart/2005/8/colors/accent1_2#13" csCatId="accent1" phldr="1"/>
      <dgm:spPr/>
      <dgm:t>
        <a:bodyPr/>
        <a:lstStyle/>
        <a:p>
          <a:endParaRPr lang="ru-RU"/>
        </a:p>
      </dgm:t>
    </dgm:pt>
    <dgm:pt modelId="{5EE1301D-6416-4294-BA64-FE351D9C0CB1}">
      <dgm:prSet phldrT="[Текст]" custT="1"/>
      <dgm:spPr>
        <a:solidFill>
          <a:srgbClr val="2694DE"/>
        </a:solidFill>
      </dgm:spPr>
      <dgm:t>
        <a:bodyPr/>
        <a:lstStyle/>
        <a:p>
          <a:r>
            <a:rPr lang="ru-RU" sz="1400" dirty="0" smtClean="0">
              <a:latin typeface="Arial" pitchFamily="34" charset="0"/>
              <a:cs typeface="Arial" pitchFamily="34" charset="0"/>
            </a:rPr>
            <a:t>Планы закупок</a:t>
          </a:r>
          <a:br>
            <a:rPr lang="ru-RU" sz="1400" dirty="0" smtClean="0">
              <a:latin typeface="Arial" pitchFamily="34" charset="0"/>
              <a:cs typeface="Arial" pitchFamily="34" charset="0"/>
            </a:rPr>
          </a:br>
          <a:r>
            <a:rPr lang="ru-RU" sz="1400" dirty="0" smtClean="0">
              <a:latin typeface="Arial" pitchFamily="34" charset="0"/>
              <a:cs typeface="Arial" pitchFamily="34" charset="0"/>
            </a:rPr>
            <a:t>(с 01.01.2017)</a:t>
          </a:r>
          <a:endParaRPr lang="ru-RU" sz="1400" dirty="0">
            <a:latin typeface="Arial" pitchFamily="34" charset="0"/>
            <a:cs typeface="Arial" pitchFamily="34" charset="0"/>
          </a:endParaRPr>
        </a:p>
      </dgm:t>
    </dgm:pt>
    <dgm:pt modelId="{2D756719-8DF0-4929-8DA4-D2E68EC289F7}" type="parTrans" cxnId="{E1659347-2A2A-460B-982D-15EE7CC206E8}">
      <dgm:prSet/>
      <dgm:spPr/>
      <dgm:t>
        <a:bodyPr/>
        <a:lstStyle/>
        <a:p>
          <a:endParaRPr lang="ru-RU">
            <a:latin typeface="Arial" pitchFamily="34" charset="0"/>
            <a:cs typeface="Arial" pitchFamily="34" charset="0"/>
          </a:endParaRPr>
        </a:p>
      </dgm:t>
    </dgm:pt>
    <dgm:pt modelId="{B4A6AE95-3D59-4F06-949D-F2648F557B0F}" type="sibTrans" cxnId="{E1659347-2A2A-460B-982D-15EE7CC206E8}">
      <dgm:prSet/>
      <dgm:spPr/>
      <dgm:t>
        <a:bodyPr/>
        <a:lstStyle/>
        <a:p>
          <a:endParaRPr lang="ru-RU">
            <a:latin typeface="Arial" pitchFamily="34" charset="0"/>
            <a:cs typeface="Arial" pitchFamily="34" charset="0"/>
          </a:endParaRPr>
        </a:p>
      </dgm:t>
    </dgm:pt>
    <dgm:pt modelId="{79FF3299-D13F-455B-A4CC-86318E750F58}">
      <dgm:prSet phldrT="[Текст]" custT="1"/>
      <dgm:spPr>
        <a:solidFill>
          <a:srgbClr val="2694DE"/>
        </a:solidFill>
      </dgm:spPr>
      <dgm:t>
        <a:bodyPr/>
        <a:lstStyle/>
        <a:p>
          <a:r>
            <a:rPr lang="ru-RU" sz="1400" dirty="0" smtClean="0">
              <a:latin typeface="Arial" pitchFamily="34" charset="0"/>
              <a:cs typeface="Arial" pitchFamily="34" charset="0"/>
            </a:rPr>
            <a:t>Реестр жалоб, плановых и внеплановых проверок, их результатов</a:t>
          </a:r>
          <a:endParaRPr lang="ru-RU" sz="1400" dirty="0">
            <a:latin typeface="Arial" pitchFamily="34" charset="0"/>
            <a:cs typeface="Arial" pitchFamily="34" charset="0"/>
          </a:endParaRPr>
        </a:p>
      </dgm:t>
    </dgm:pt>
    <dgm:pt modelId="{3C8039C1-50DB-4F61-ADD7-8C8AA211FADC}" type="parTrans" cxnId="{DDC51BD0-15F3-4241-94D5-306C31D82230}">
      <dgm:prSet/>
      <dgm:spPr/>
      <dgm:t>
        <a:bodyPr/>
        <a:lstStyle/>
        <a:p>
          <a:endParaRPr lang="ru-RU">
            <a:latin typeface="Arial" pitchFamily="34" charset="0"/>
            <a:cs typeface="Arial" pitchFamily="34" charset="0"/>
          </a:endParaRPr>
        </a:p>
      </dgm:t>
    </dgm:pt>
    <dgm:pt modelId="{3E4A3EA1-43E5-4F1F-8BB2-B91B72132AFF}" type="sibTrans" cxnId="{DDC51BD0-15F3-4241-94D5-306C31D82230}">
      <dgm:prSet/>
      <dgm:spPr/>
      <dgm:t>
        <a:bodyPr/>
        <a:lstStyle/>
        <a:p>
          <a:endParaRPr lang="ru-RU">
            <a:latin typeface="Arial" pitchFamily="34" charset="0"/>
            <a:cs typeface="Arial" pitchFamily="34" charset="0"/>
          </a:endParaRPr>
        </a:p>
      </dgm:t>
    </dgm:pt>
    <dgm:pt modelId="{079DBB28-2282-4B57-9ACF-D7EDC01D3016}">
      <dgm:prSet phldrT="[Текст]" custT="1"/>
      <dgm:spPr>
        <a:solidFill>
          <a:srgbClr val="2694DE"/>
        </a:solidFill>
      </dgm:spPr>
      <dgm:t>
        <a:bodyPr/>
        <a:lstStyle/>
        <a:p>
          <a:r>
            <a:rPr lang="ru-RU" sz="1400" dirty="0" smtClean="0">
              <a:latin typeface="Arial" pitchFamily="34" charset="0"/>
              <a:cs typeface="Arial" pitchFamily="34" charset="0"/>
            </a:rPr>
            <a:t>Информация о закупках, об исполнении контрактов</a:t>
          </a:r>
          <a:endParaRPr lang="ru-RU" sz="1400" dirty="0">
            <a:latin typeface="Arial" pitchFamily="34" charset="0"/>
            <a:cs typeface="Arial" pitchFamily="34" charset="0"/>
          </a:endParaRPr>
        </a:p>
      </dgm:t>
    </dgm:pt>
    <dgm:pt modelId="{349B6823-CF5B-438A-BA91-4DB869BEACEE}" type="parTrans" cxnId="{40F0EEAB-8B24-4D4D-BAB8-2927B048A750}">
      <dgm:prSet/>
      <dgm:spPr/>
      <dgm:t>
        <a:bodyPr/>
        <a:lstStyle/>
        <a:p>
          <a:endParaRPr lang="ru-RU">
            <a:latin typeface="Arial" pitchFamily="34" charset="0"/>
            <a:cs typeface="Arial" pitchFamily="34" charset="0"/>
          </a:endParaRPr>
        </a:p>
      </dgm:t>
    </dgm:pt>
    <dgm:pt modelId="{B008FA77-DEAB-495A-901E-7583E9A38F6D}" type="sibTrans" cxnId="{40F0EEAB-8B24-4D4D-BAB8-2927B048A750}">
      <dgm:prSet/>
      <dgm:spPr/>
      <dgm:t>
        <a:bodyPr/>
        <a:lstStyle/>
        <a:p>
          <a:endParaRPr lang="ru-RU">
            <a:latin typeface="Arial" pitchFamily="34" charset="0"/>
            <a:cs typeface="Arial" pitchFamily="34" charset="0"/>
          </a:endParaRPr>
        </a:p>
      </dgm:t>
    </dgm:pt>
    <dgm:pt modelId="{E5458859-BDF1-49D1-A783-387D5C128F2B}">
      <dgm:prSet phldrT="[Текст]" custT="1"/>
      <dgm:spPr>
        <a:solidFill>
          <a:srgbClr val="2694DE"/>
        </a:solidFill>
      </dgm:spPr>
      <dgm:t>
        <a:bodyPr/>
        <a:lstStyle/>
        <a:p>
          <a:r>
            <a:rPr lang="ru-RU" sz="1400" dirty="0" smtClean="0">
              <a:latin typeface="Arial" pitchFamily="34" charset="0"/>
              <a:cs typeface="Arial" pitchFamily="34" charset="0"/>
            </a:rPr>
            <a:t>Реестр контрактов, заключенных заказчиками</a:t>
          </a:r>
          <a:endParaRPr lang="ru-RU" sz="1400" dirty="0">
            <a:latin typeface="Arial" pitchFamily="34" charset="0"/>
            <a:cs typeface="Arial" pitchFamily="34" charset="0"/>
          </a:endParaRPr>
        </a:p>
      </dgm:t>
    </dgm:pt>
    <dgm:pt modelId="{7063CDEC-93F5-4F5A-BBA0-744886BA8B6A}" type="parTrans" cxnId="{5B7A4B5D-B9B5-4622-9FD6-BB661D74D28C}">
      <dgm:prSet/>
      <dgm:spPr/>
      <dgm:t>
        <a:bodyPr/>
        <a:lstStyle/>
        <a:p>
          <a:endParaRPr lang="ru-RU">
            <a:latin typeface="Arial" pitchFamily="34" charset="0"/>
            <a:cs typeface="Arial" pitchFamily="34" charset="0"/>
          </a:endParaRPr>
        </a:p>
      </dgm:t>
    </dgm:pt>
    <dgm:pt modelId="{70FE72FB-F111-438C-B2EF-47A00CF9EC8E}" type="sibTrans" cxnId="{5B7A4B5D-B9B5-4622-9FD6-BB661D74D28C}">
      <dgm:prSet/>
      <dgm:spPr/>
      <dgm:t>
        <a:bodyPr/>
        <a:lstStyle/>
        <a:p>
          <a:endParaRPr lang="ru-RU">
            <a:latin typeface="Arial" pitchFamily="34" charset="0"/>
            <a:cs typeface="Arial" pitchFamily="34" charset="0"/>
          </a:endParaRPr>
        </a:p>
      </dgm:t>
    </dgm:pt>
    <dgm:pt modelId="{CC881863-6554-47FD-AD91-D2E44E1A96E4}">
      <dgm:prSet custT="1"/>
      <dgm:spPr>
        <a:solidFill>
          <a:srgbClr val="2694DE"/>
        </a:solidFill>
      </dgm:spPr>
      <dgm:t>
        <a:bodyPr/>
        <a:lstStyle/>
        <a:p>
          <a:r>
            <a:rPr lang="ru-RU" sz="1400" dirty="0" smtClean="0">
              <a:latin typeface="Arial" pitchFamily="34" charset="0"/>
              <a:cs typeface="Arial" pitchFamily="34" charset="0"/>
            </a:rPr>
            <a:t>Информация о реализации планов закупок и планов-графиков</a:t>
          </a: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ru-RU" sz="1400" dirty="0" smtClean="0">
              <a:latin typeface="Arial" pitchFamily="34" charset="0"/>
              <a:cs typeface="Arial" pitchFamily="34" charset="0"/>
            </a:rPr>
            <a:t>(с 01.01.2017)</a:t>
          </a:r>
          <a:endParaRPr lang="ru-RU" sz="1400" dirty="0">
            <a:latin typeface="Arial" pitchFamily="34" charset="0"/>
            <a:cs typeface="Arial" pitchFamily="34" charset="0"/>
          </a:endParaRPr>
        </a:p>
      </dgm:t>
    </dgm:pt>
    <dgm:pt modelId="{8C43E98A-109A-4113-A26B-7AE319B60557}" type="parTrans" cxnId="{A043B8F0-8C4C-42DD-A193-061D3DA3F88C}">
      <dgm:prSet/>
      <dgm:spPr/>
      <dgm:t>
        <a:bodyPr/>
        <a:lstStyle/>
        <a:p>
          <a:endParaRPr lang="ru-RU">
            <a:latin typeface="Arial" pitchFamily="34" charset="0"/>
            <a:cs typeface="Arial" pitchFamily="34" charset="0"/>
          </a:endParaRPr>
        </a:p>
      </dgm:t>
    </dgm:pt>
    <dgm:pt modelId="{97C99936-AEF9-49AC-80A5-379E001E9ACB}" type="sibTrans" cxnId="{A043B8F0-8C4C-42DD-A193-061D3DA3F88C}">
      <dgm:prSet/>
      <dgm:spPr/>
      <dgm:t>
        <a:bodyPr/>
        <a:lstStyle/>
        <a:p>
          <a:endParaRPr lang="ru-RU">
            <a:latin typeface="Arial" pitchFamily="34" charset="0"/>
            <a:cs typeface="Arial" pitchFamily="34" charset="0"/>
          </a:endParaRPr>
        </a:p>
      </dgm:t>
    </dgm:pt>
    <dgm:pt modelId="{E004D93D-C596-4B7B-8F79-9B31C32549F1}">
      <dgm:prSet custT="1"/>
      <dgm:spPr>
        <a:solidFill>
          <a:srgbClr val="2694DE"/>
        </a:solidFill>
      </dgm:spPr>
      <dgm:t>
        <a:bodyPr/>
        <a:lstStyle/>
        <a:p>
          <a:r>
            <a:rPr lang="ru-RU" sz="1400" dirty="0" smtClean="0">
              <a:latin typeface="Arial" pitchFamily="34" charset="0"/>
              <a:cs typeface="Arial" pitchFamily="34" charset="0"/>
            </a:rPr>
            <a:t>Информация об условиях, о запретах и об ограничениях допуска товаров</a:t>
          </a:r>
          <a:endParaRPr lang="ru-RU" sz="1400" dirty="0">
            <a:latin typeface="Arial" pitchFamily="34" charset="0"/>
            <a:cs typeface="Arial" pitchFamily="34" charset="0"/>
          </a:endParaRPr>
        </a:p>
      </dgm:t>
    </dgm:pt>
    <dgm:pt modelId="{90290248-B652-41A3-92D2-97F9FDBC4244}" type="parTrans" cxnId="{8A8F3DAD-CFAE-4135-B272-54A74D872A05}">
      <dgm:prSet/>
      <dgm:spPr/>
      <dgm:t>
        <a:bodyPr/>
        <a:lstStyle/>
        <a:p>
          <a:endParaRPr lang="ru-RU">
            <a:latin typeface="Arial" pitchFamily="34" charset="0"/>
            <a:cs typeface="Arial" pitchFamily="34" charset="0"/>
          </a:endParaRPr>
        </a:p>
      </dgm:t>
    </dgm:pt>
    <dgm:pt modelId="{43911B63-1479-42FF-AD1F-F78F4A166C9B}" type="sibTrans" cxnId="{8A8F3DAD-CFAE-4135-B272-54A74D872A05}">
      <dgm:prSet/>
      <dgm:spPr/>
      <dgm:t>
        <a:bodyPr/>
        <a:lstStyle/>
        <a:p>
          <a:endParaRPr lang="ru-RU">
            <a:latin typeface="Arial" pitchFamily="34" charset="0"/>
            <a:cs typeface="Arial" pitchFamily="34" charset="0"/>
          </a:endParaRPr>
        </a:p>
      </dgm:t>
    </dgm:pt>
    <dgm:pt modelId="{1901A3F7-7257-48BF-88CF-8060B0620302}">
      <dgm:prSet phldrT="[Текст]" custT="1"/>
      <dgm:spPr>
        <a:solidFill>
          <a:srgbClr val="2694DE"/>
        </a:solidFill>
      </dgm:spPr>
      <dgm:t>
        <a:bodyPr/>
        <a:lstStyle/>
        <a:p>
          <a:r>
            <a:rPr lang="ru-RU" sz="1400" dirty="0" smtClean="0">
              <a:latin typeface="Arial" pitchFamily="34" charset="0"/>
              <a:cs typeface="Arial" pitchFamily="34" charset="0"/>
            </a:rPr>
            <a:t>Перечень международных финансовых организаций</a:t>
          </a:r>
          <a:endParaRPr lang="ru-RU" sz="1400" dirty="0">
            <a:latin typeface="Arial" pitchFamily="34" charset="0"/>
            <a:cs typeface="Arial" pitchFamily="34" charset="0"/>
          </a:endParaRPr>
        </a:p>
      </dgm:t>
    </dgm:pt>
    <dgm:pt modelId="{100490BA-E6B6-4649-B673-3D862AA39CBF}" type="parTrans" cxnId="{61CD7D17-C9A1-4407-B842-8B26CB4D83EE}">
      <dgm:prSet/>
      <dgm:spPr/>
      <dgm:t>
        <a:bodyPr/>
        <a:lstStyle/>
        <a:p>
          <a:endParaRPr lang="ru-RU">
            <a:latin typeface="Arial" pitchFamily="34" charset="0"/>
            <a:cs typeface="Arial" pitchFamily="34" charset="0"/>
          </a:endParaRPr>
        </a:p>
      </dgm:t>
    </dgm:pt>
    <dgm:pt modelId="{97EC6F6B-7365-4C14-8297-784DB669A666}" type="sibTrans" cxnId="{61CD7D17-C9A1-4407-B842-8B26CB4D83EE}">
      <dgm:prSet/>
      <dgm:spPr/>
      <dgm:t>
        <a:bodyPr/>
        <a:lstStyle/>
        <a:p>
          <a:endParaRPr lang="ru-RU">
            <a:latin typeface="Arial" pitchFamily="34" charset="0"/>
            <a:cs typeface="Arial" pitchFamily="34" charset="0"/>
          </a:endParaRPr>
        </a:p>
      </dgm:t>
    </dgm:pt>
    <dgm:pt modelId="{910A334D-4928-424D-ADBF-EFFD3B406891}">
      <dgm:prSet custT="1"/>
      <dgm:spPr>
        <a:solidFill>
          <a:srgbClr val="2694DE"/>
        </a:solidFill>
      </dgm:spPr>
      <dgm:t>
        <a:bodyPr/>
        <a:lstStyle/>
        <a:p>
          <a:r>
            <a:rPr lang="ru-RU" sz="1400" dirty="0" smtClean="0">
              <a:latin typeface="Arial" pitchFamily="34" charset="0"/>
              <a:cs typeface="Arial" pitchFamily="34" charset="0"/>
            </a:rPr>
            <a:t>Реестр недобросовестных поставщиков</a:t>
          </a:r>
          <a:endParaRPr lang="ru-RU" sz="1400" dirty="0">
            <a:latin typeface="Arial" pitchFamily="34" charset="0"/>
            <a:cs typeface="Arial" pitchFamily="34" charset="0"/>
          </a:endParaRPr>
        </a:p>
      </dgm:t>
    </dgm:pt>
    <dgm:pt modelId="{772ECE87-910D-4BF8-A156-8561F1DC0AD7}" type="parTrans" cxnId="{11707700-EBFC-4209-8718-541579F609F3}">
      <dgm:prSet/>
      <dgm:spPr/>
      <dgm:t>
        <a:bodyPr/>
        <a:lstStyle/>
        <a:p>
          <a:endParaRPr lang="ru-RU">
            <a:latin typeface="Arial" pitchFamily="34" charset="0"/>
            <a:cs typeface="Arial" pitchFamily="34" charset="0"/>
          </a:endParaRPr>
        </a:p>
      </dgm:t>
    </dgm:pt>
    <dgm:pt modelId="{453F095A-0834-4A59-A464-A6F6763434F0}" type="sibTrans" cxnId="{11707700-EBFC-4209-8718-541579F609F3}">
      <dgm:prSet/>
      <dgm:spPr/>
      <dgm:t>
        <a:bodyPr/>
        <a:lstStyle/>
        <a:p>
          <a:endParaRPr lang="ru-RU">
            <a:latin typeface="Arial" pitchFamily="34" charset="0"/>
            <a:cs typeface="Arial" pitchFamily="34" charset="0"/>
          </a:endParaRPr>
        </a:p>
      </dgm:t>
    </dgm:pt>
    <dgm:pt modelId="{22D841F5-4E78-4826-A373-A164C5669786}">
      <dgm:prSet custT="1"/>
      <dgm:spPr>
        <a:solidFill>
          <a:srgbClr val="2694DE"/>
        </a:solidFill>
      </dgm:spPr>
      <dgm:t>
        <a:bodyPr/>
        <a:lstStyle/>
        <a:p>
          <a:r>
            <a:rPr lang="ru-RU" sz="1400" dirty="0" smtClean="0">
              <a:latin typeface="Arial" pitchFamily="34" charset="0"/>
              <a:cs typeface="Arial" pitchFamily="34" charset="0"/>
            </a:rPr>
            <a:t>Библиотека типовых контрактов, типовых условий контрактов</a:t>
          </a:r>
          <a:endParaRPr lang="ru-RU" sz="1400" dirty="0">
            <a:latin typeface="Arial" pitchFamily="34" charset="0"/>
            <a:cs typeface="Arial" pitchFamily="34" charset="0"/>
          </a:endParaRPr>
        </a:p>
      </dgm:t>
    </dgm:pt>
    <dgm:pt modelId="{17D702DF-938C-4923-9559-43FD4077156A}" type="parTrans" cxnId="{0C956138-C391-4E65-B907-924DA5762B8A}">
      <dgm:prSet/>
      <dgm:spPr/>
      <dgm:t>
        <a:bodyPr/>
        <a:lstStyle/>
        <a:p>
          <a:endParaRPr lang="ru-RU">
            <a:latin typeface="Arial" pitchFamily="34" charset="0"/>
            <a:cs typeface="Arial" pitchFamily="34" charset="0"/>
          </a:endParaRPr>
        </a:p>
      </dgm:t>
    </dgm:pt>
    <dgm:pt modelId="{E520280C-60F7-4824-B185-C57E1E1C19A4}" type="sibTrans" cxnId="{0C956138-C391-4E65-B907-924DA5762B8A}">
      <dgm:prSet/>
      <dgm:spPr/>
      <dgm:t>
        <a:bodyPr/>
        <a:lstStyle/>
        <a:p>
          <a:endParaRPr lang="ru-RU">
            <a:latin typeface="Arial" pitchFamily="34" charset="0"/>
            <a:cs typeface="Arial" pitchFamily="34" charset="0"/>
          </a:endParaRPr>
        </a:p>
      </dgm:t>
    </dgm:pt>
    <dgm:pt modelId="{2B9289B6-D1B5-4D02-ACEF-030CA8022F40}">
      <dgm:prSet custT="1"/>
      <dgm:spPr>
        <a:solidFill>
          <a:srgbClr val="2694DE"/>
        </a:solidFill>
      </dgm:spPr>
      <dgm:t>
        <a:bodyPr/>
        <a:lstStyle/>
        <a:p>
          <a:r>
            <a:rPr lang="ru-RU" sz="1400" dirty="0" smtClean="0">
              <a:latin typeface="Arial" pitchFamily="34" charset="0"/>
              <a:cs typeface="Arial" pitchFamily="34" charset="0"/>
            </a:rPr>
            <a:t>Реестры банковских гарантий</a:t>
          </a:r>
          <a:endParaRPr lang="ru-RU" sz="1400" dirty="0">
            <a:latin typeface="Arial" pitchFamily="34" charset="0"/>
            <a:cs typeface="Arial" pitchFamily="34" charset="0"/>
          </a:endParaRPr>
        </a:p>
      </dgm:t>
    </dgm:pt>
    <dgm:pt modelId="{4C1AC0A6-6401-4B30-90E2-1906A2FC7823}" type="parTrans" cxnId="{81DB41AC-D3F7-4ABA-A7F8-A813777F958D}">
      <dgm:prSet/>
      <dgm:spPr/>
      <dgm:t>
        <a:bodyPr/>
        <a:lstStyle/>
        <a:p>
          <a:endParaRPr lang="ru-RU">
            <a:latin typeface="Arial" pitchFamily="34" charset="0"/>
            <a:cs typeface="Arial" pitchFamily="34" charset="0"/>
          </a:endParaRPr>
        </a:p>
      </dgm:t>
    </dgm:pt>
    <dgm:pt modelId="{80C92AAF-7115-41A5-AF6E-C8B91E624B5F}" type="sibTrans" cxnId="{81DB41AC-D3F7-4ABA-A7F8-A813777F958D}">
      <dgm:prSet/>
      <dgm:spPr/>
      <dgm:t>
        <a:bodyPr/>
        <a:lstStyle/>
        <a:p>
          <a:endParaRPr lang="ru-RU">
            <a:latin typeface="Arial" pitchFamily="34" charset="0"/>
            <a:cs typeface="Arial" pitchFamily="34" charset="0"/>
          </a:endParaRPr>
        </a:p>
      </dgm:t>
    </dgm:pt>
    <dgm:pt modelId="{374AFC3F-1817-42A3-9CA0-8F8E7B389C69}">
      <dgm:prSet custT="1"/>
      <dgm:spPr>
        <a:solidFill>
          <a:srgbClr val="2694DE"/>
        </a:solidFill>
      </dgm:spPr>
      <dgm:t>
        <a:bodyPr/>
        <a:lstStyle/>
        <a:p>
          <a:r>
            <a:rPr lang="ru-RU" sz="1400" dirty="0" smtClean="0">
              <a:latin typeface="Arial" pitchFamily="34" charset="0"/>
              <a:cs typeface="Arial" pitchFamily="34" charset="0"/>
            </a:rPr>
            <a:t>Результаты мониторинга закупок, аудита, а также контроля в сфере закупок</a:t>
          </a:r>
          <a:endParaRPr lang="ru-RU" sz="1400" dirty="0">
            <a:latin typeface="Arial" pitchFamily="34" charset="0"/>
            <a:cs typeface="Arial" pitchFamily="34" charset="0"/>
          </a:endParaRPr>
        </a:p>
      </dgm:t>
    </dgm:pt>
    <dgm:pt modelId="{AA8707D4-C8B9-4C54-B003-B4DADF397E3D}" type="parTrans" cxnId="{14CF1552-DCB8-43BB-AD8C-D53855955F5C}">
      <dgm:prSet/>
      <dgm:spPr/>
      <dgm:t>
        <a:bodyPr/>
        <a:lstStyle/>
        <a:p>
          <a:endParaRPr lang="ru-RU">
            <a:latin typeface="Arial" pitchFamily="34" charset="0"/>
            <a:cs typeface="Arial" pitchFamily="34" charset="0"/>
          </a:endParaRPr>
        </a:p>
      </dgm:t>
    </dgm:pt>
    <dgm:pt modelId="{70DC7ACC-45D9-4A54-9918-1E567F73E282}" type="sibTrans" cxnId="{14CF1552-DCB8-43BB-AD8C-D53855955F5C}">
      <dgm:prSet/>
      <dgm:spPr/>
      <dgm:t>
        <a:bodyPr/>
        <a:lstStyle/>
        <a:p>
          <a:endParaRPr lang="ru-RU">
            <a:latin typeface="Arial" pitchFamily="34" charset="0"/>
            <a:cs typeface="Arial" pitchFamily="34" charset="0"/>
          </a:endParaRPr>
        </a:p>
      </dgm:t>
    </dgm:pt>
    <dgm:pt modelId="{A1164225-87A6-412B-B733-2C29B87C1E53}">
      <dgm:prSet custT="1"/>
      <dgm:spPr>
        <a:solidFill>
          <a:srgbClr val="2694DE"/>
        </a:solidFill>
      </dgm:spPr>
      <dgm:t>
        <a:bodyPr/>
        <a:lstStyle/>
        <a:p>
          <a:r>
            <a:rPr lang="ru-RU" sz="1400" dirty="0" smtClean="0">
              <a:latin typeface="Arial" pitchFamily="34" charset="0"/>
              <a:cs typeface="Arial" pitchFamily="34" charset="0"/>
            </a:rPr>
            <a:t>Отчеты заказчиков</a:t>
          </a:r>
          <a:endParaRPr lang="ru-RU" sz="1400" dirty="0">
            <a:latin typeface="Arial" pitchFamily="34" charset="0"/>
            <a:cs typeface="Arial" pitchFamily="34" charset="0"/>
          </a:endParaRPr>
        </a:p>
      </dgm:t>
    </dgm:pt>
    <dgm:pt modelId="{A3A9FD1C-5E21-4BBF-8861-0E9E83051F7C}" type="parTrans" cxnId="{089D7D1B-6E9A-4314-B13A-234B21D64BAF}">
      <dgm:prSet/>
      <dgm:spPr/>
      <dgm:t>
        <a:bodyPr/>
        <a:lstStyle/>
        <a:p>
          <a:endParaRPr lang="ru-RU">
            <a:latin typeface="Arial" pitchFamily="34" charset="0"/>
            <a:cs typeface="Arial" pitchFamily="34" charset="0"/>
          </a:endParaRPr>
        </a:p>
      </dgm:t>
    </dgm:pt>
    <dgm:pt modelId="{6914D393-66AB-41FC-99BB-259CA7AB767D}" type="sibTrans" cxnId="{089D7D1B-6E9A-4314-B13A-234B21D64BAF}">
      <dgm:prSet/>
      <dgm:spPr/>
      <dgm:t>
        <a:bodyPr/>
        <a:lstStyle/>
        <a:p>
          <a:endParaRPr lang="ru-RU">
            <a:latin typeface="Arial" pitchFamily="34" charset="0"/>
            <a:cs typeface="Arial" pitchFamily="34" charset="0"/>
          </a:endParaRPr>
        </a:p>
      </dgm:t>
    </dgm:pt>
    <dgm:pt modelId="{BBA3D388-F4CF-43AD-B1E0-91A53E875222}">
      <dgm:prSet custT="1"/>
      <dgm:spPr>
        <a:solidFill>
          <a:srgbClr val="2694DE"/>
        </a:solidFill>
      </dgm:spPr>
      <dgm:t>
        <a:bodyPr/>
        <a:lstStyle/>
        <a:p>
          <a:r>
            <a:rPr lang="ru-RU" sz="1400" dirty="0" smtClean="0">
              <a:latin typeface="Arial" pitchFamily="34" charset="0"/>
              <a:cs typeface="Arial" pitchFamily="34" charset="0"/>
            </a:rPr>
            <a:t>Каталоги ТРУ для обеспечения государственных и муниципальных нужд </a:t>
          </a:r>
          <a:endParaRPr lang="ru-RU" sz="1400" dirty="0">
            <a:latin typeface="Arial" pitchFamily="34" charset="0"/>
            <a:cs typeface="Arial" pitchFamily="34" charset="0"/>
          </a:endParaRPr>
        </a:p>
      </dgm:t>
    </dgm:pt>
    <dgm:pt modelId="{D5A9E7C0-81DF-449D-942C-DEA36F401211}" type="parTrans" cxnId="{F47929FB-89CC-4A4F-95E3-3A9FD394EF66}">
      <dgm:prSet/>
      <dgm:spPr/>
      <dgm:t>
        <a:bodyPr/>
        <a:lstStyle/>
        <a:p>
          <a:endParaRPr lang="ru-RU">
            <a:latin typeface="Arial" pitchFamily="34" charset="0"/>
            <a:cs typeface="Arial" pitchFamily="34" charset="0"/>
          </a:endParaRPr>
        </a:p>
      </dgm:t>
    </dgm:pt>
    <dgm:pt modelId="{493E9EB9-A850-4580-B70A-E5088CE931FA}" type="sibTrans" cxnId="{F47929FB-89CC-4A4F-95E3-3A9FD394EF66}">
      <dgm:prSet/>
      <dgm:spPr/>
      <dgm:t>
        <a:bodyPr/>
        <a:lstStyle/>
        <a:p>
          <a:endParaRPr lang="ru-RU">
            <a:latin typeface="Arial" pitchFamily="34" charset="0"/>
            <a:cs typeface="Arial" pitchFamily="34" charset="0"/>
          </a:endParaRPr>
        </a:p>
      </dgm:t>
    </dgm:pt>
    <dgm:pt modelId="{BEAA34EA-F164-4034-8FAE-91B41EC757C6}">
      <dgm:prSet custT="1"/>
      <dgm:spPr>
        <a:solidFill>
          <a:srgbClr val="2694DE"/>
        </a:solidFill>
      </dgm:spPr>
      <dgm:t>
        <a:bodyPr/>
        <a:lstStyle/>
        <a:p>
          <a:r>
            <a:rPr lang="ru-RU" sz="1400" dirty="0" smtClean="0">
              <a:latin typeface="Arial" pitchFamily="34" charset="0"/>
              <a:cs typeface="Arial" pitchFamily="34" charset="0"/>
            </a:rPr>
            <a:t>Соответствующие нормативные правовые акты</a:t>
          </a:r>
          <a:endParaRPr lang="ru-RU" sz="1400" dirty="0">
            <a:latin typeface="Arial" pitchFamily="34" charset="0"/>
            <a:cs typeface="Arial" pitchFamily="34" charset="0"/>
          </a:endParaRPr>
        </a:p>
      </dgm:t>
    </dgm:pt>
    <dgm:pt modelId="{60805B69-A5EC-4D2A-9C60-F9696738E287}" type="parTrans" cxnId="{F57CE53A-A2AC-49B1-B4EC-1BDF8B225826}">
      <dgm:prSet/>
      <dgm:spPr/>
      <dgm:t>
        <a:bodyPr/>
        <a:lstStyle/>
        <a:p>
          <a:endParaRPr lang="ru-RU">
            <a:latin typeface="Arial" pitchFamily="34" charset="0"/>
            <a:cs typeface="Arial" pitchFamily="34" charset="0"/>
          </a:endParaRPr>
        </a:p>
      </dgm:t>
    </dgm:pt>
    <dgm:pt modelId="{D824B7D5-03A2-4F6D-844D-B14F631D84B4}" type="sibTrans" cxnId="{F57CE53A-A2AC-49B1-B4EC-1BDF8B225826}">
      <dgm:prSet/>
      <dgm:spPr/>
      <dgm:t>
        <a:bodyPr/>
        <a:lstStyle/>
        <a:p>
          <a:endParaRPr lang="ru-RU">
            <a:latin typeface="Arial" pitchFamily="34" charset="0"/>
            <a:cs typeface="Arial" pitchFamily="34" charset="0"/>
          </a:endParaRPr>
        </a:p>
      </dgm:t>
    </dgm:pt>
    <dgm:pt modelId="{AE6C54D9-3787-4113-B8C8-3FF52E930597}">
      <dgm:prSet custT="1"/>
      <dgm:spPr>
        <a:solidFill>
          <a:srgbClr val="2694DE"/>
        </a:solidFill>
      </dgm:spPr>
      <dgm:t>
        <a:bodyPr/>
        <a:lstStyle/>
        <a:p>
          <a:r>
            <a:rPr lang="ru-RU" sz="1400" dirty="0" smtClean="0">
              <a:latin typeface="Arial" pitchFamily="34" charset="0"/>
              <a:cs typeface="Arial" pitchFamily="34" charset="0"/>
            </a:rPr>
            <a:t>Информация о складывающихся на товарных рынках ценах товаров, работ, услуг</a:t>
          </a:r>
          <a:endParaRPr lang="ru-RU" sz="1400" dirty="0">
            <a:latin typeface="Arial" pitchFamily="34" charset="0"/>
            <a:cs typeface="Arial" pitchFamily="34" charset="0"/>
          </a:endParaRPr>
        </a:p>
      </dgm:t>
    </dgm:pt>
    <dgm:pt modelId="{8F86504A-B432-4FA2-80D0-80F6B9FDE6CD}" type="parTrans" cxnId="{C0E08C09-FF6D-4617-A48B-75D295705D5A}">
      <dgm:prSet/>
      <dgm:spPr/>
      <dgm:t>
        <a:bodyPr/>
        <a:lstStyle/>
        <a:p>
          <a:endParaRPr lang="ru-RU">
            <a:latin typeface="Arial" pitchFamily="34" charset="0"/>
            <a:cs typeface="Arial" pitchFamily="34" charset="0"/>
          </a:endParaRPr>
        </a:p>
      </dgm:t>
    </dgm:pt>
    <dgm:pt modelId="{678FA661-892C-49F6-B406-7DDD92B3773A}" type="sibTrans" cxnId="{C0E08C09-FF6D-4617-A48B-75D295705D5A}">
      <dgm:prSet/>
      <dgm:spPr/>
      <dgm:t>
        <a:bodyPr/>
        <a:lstStyle/>
        <a:p>
          <a:endParaRPr lang="ru-RU">
            <a:latin typeface="Arial" pitchFamily="34" charset="0"/>
            <a:cs typeface="Arial" pitchFamily="34" charset="0"/>
          </a:endParaRPr>
        </a:p>
      </dgm:t>
    </dgm:pt>
    <dgm:pt modelId="{D9D36C70-0341-4E13-9698-B7D4D923AA64}">
      <dgm:prSet phldrT="[Текст]" custT="1"/>
      <dgm:spPr>
        <a:solidFill>
          <a:srgbClr val="2694DE"/>
        </a:solidFill>
      </dgm:spPr>
      <dgm:t>
        <a:bodyPr/>
        <a:lstStyle/>
        <a:p>
          <a:r>
            <a:rPr lang="ru-RU" sz="1400" dirty="0" smtClean="0">
              <a:latin typeface="Arial" pitchFamily="34" charset="0"/>
              <a:cs typeface="Arial" pitchFamily="34" charset="0"/>
            </a:rPr>
            <a:t>Планы-графики</a:t>
          </a:r>
          <a:br>
            <a:rPr lang="ru-RU" sz="1400" dirty="0" smtClean="0">
              <a:latin typeface="Arial" pitchFamily="34" charset="0"/>
              <a:cs typeface="Arial" pitchFamily="34" charset="0"/>
            </a:rPr>
          </a:br>
          <a:r>
            <a:rPr lang="ru-RU" sz="1400" dirty="0" smtClean="0">
              <a:latin typeface="Arial" pitchFamily="34" charset="0"/>
              <a:cs typeface="Arial" pitchFamily="34" charset="0"/>
            </a:rPr>
            <a:t>(с 01.01.2017)</a:t>
          </a:r>
          <a:endParaRPr lang="ru-RU" sz="1400" dirty="0">
            <a:latin typeface="Arial" pitchFamily="34" charset="0"/>
            <a:cs typeface="Arial" pitchFamily="34" charset="0"/>
          </a:endParaRPr>
        </a:p>
      </dgm:t>
    </dgm:pt>
    <dgm:pt modelId="{6D54FA13-E88E-4F84-998B-41562DB4CFA8}" type="sibTrans" cxnId="{27467118-EBB9-439F-8080-FD87C4558065}">
      <dgm:prSet/>
      <dgm:spPr/>
      <dgm:t>
        <a:bodyPr/>
        <a:lstStyle/>
        <a:p>
          <a:endParaRPr lang="ru-RU">
            <a:latin typeface="Arial" pitchFamily="34" charset="0"/>
            <a:cs typeface="Arial" pitchFamily="34" charset="0"/>
          </a:endParaRPr>
        </a:p>
      </dgm:t>
    </dgm:pt>
    <dgm:pt modelId="{525D0DC0-7B74-4D58-8FB1-137E083C640F}" type="parTrans" cxnId="{27467118-EBB9-439F-8080-FD87C4558065}">
      <dgm:prSet/>
      <dgm:spPr/>
      <dgm:t>
        <a:bodyPr/>
        <a:lstStyle/>
        <a:p>
          <a:endParaRPr lang="ru-RU">
            <a:latin typeface="Arial" pitchFamily="34" charset="0"/>
            <a:cs typeface="Arial" pitchFamily="34" charset="0"/>
          </a:endParaRPr>
        </a:p>
      </dgm:t>
    </dgm:pt>
    <dgm:pt modelId="{915B3E93-B62B-45BC-B0C8-DC49C2C8A8B1}" type="pres">
      <dgm:prSet presAssocID="{C5E40A88-741B-4647-AB39-051B7CB0E418}" presName="diagram" presStyleCnt="0">
        <dgm:presLayoutVars>
          <dgm:dir/>
          <dgm:resizeHandles val="exact"/>
        </dgm:presLayoutVars>
      </dgm:prSet>
      <dgm:spPr/>
      <dgm:t>
        <a:bodyPr/>
        <a:lstStyle/>
        <a:p>
          <a:endParaRPr lang="ru-RU"/>
        </a:p>
      </dgm:t>
    </dgm:pt>
    <dgm:pt modelId="{54A50134-5F4B-4A43-8E77-D3EA7B003564}" type="pres">
      <dgm:prSet presAssocID="{5EE1301D-6416-4294-BA64-FE351D9C0CB1}" presName="node" presStyleLbl="node1" presStyleIdx="0" presStyleCnt="16" custScaleX="102854" custLinFactNeighborX="97531" custLinFactNeighborY="-171">
        <dgm:presLayoutVars>
          <dgm:bulletEnabled val="1"/>
        </dgm:presLayoutVars>
      </dgm:prSet>
      <dgm:spPr/>
      <dgm:t>
        <a:bodyPr/>
        <a:lstStyle/>
        <a:p>
          <a:endParaRPr lang="ru-RU"/>
        </a:p>
      </dgm:t>
    </dgm:pt>
    <dgm:pt modelId="{D444609E-A449-453F-8557-5BD568D04A25}" type="pres">
      <dgm:prSet presAssocID="{B4A6AE95-3D59-4F06-949D-F2648F557B0F}" presName="sibTrans" presStyleCnt="0"/>
      <dgm:spPr/>
    </dgm:pt>
    <dgm:pt modelId="{CD96FBF9-1E31-4B28-B43E-52CDB90E6F51}" type="pres">
      <dgm:prSet presAssocID="{D9D36C70-0341-4E13-9698-B7D4D923AA64}" presName="node" presStyleLbl="node1" presStyleIdx="1" presStyleCnt="16" custLinFactX="-31677" custLinFactNeighborX="-100000" custLinFactNeighborY="-171">
        <dgm:presLayoutVars>
          <dgm:bulletEnabled val="1"/>
        </dgm:presLayoutVars>
      </dgm:prSet>
      <dgm:spPr/>
      <dgm:t>
        <a:bodyPr/>
        <a:lstStyle/>
        <a:p>
          <a:endParaRPr lang="ru-RU"/>
        </a:p>
      </dgm:t>
    </dgm:pt>
    <dgm:pt modelId="{A630A89D-AEF0-4749-A390-911056C539F0}" type="pres">
      <dgm:prSet presAssocID="{6D54FA13-E88E-4F84-998B-41562DB4CFA8}" presName="sibTrans" presStyleCnt="0"/>
      <dgm:spPr/>
    </dgm:pt>
    <dgm:pt modelId="{4A88FC97-592B-48C4-8588-B4E3EB4F76CF}" type="pres">
      <dgm:prSet presAssocID="{79FF3299-D13F-455B-A4CC-86318E750F58}" presName="node" presStyleLbl="node1" presStyleIdx="2" presStyleCnt="16" custLinFactX="23895" custLinFactY="12414" custLinFactNeighborX="100000" custLinFactNeighborY="100000">
        <dgm:presLayoutVars>
          <dgm:bulletEnabled val="1"/>
        </dgm:presLayoutVars>
      </dgm:prSet>
      <dgm:spPr/>
      <dgm:t>
        <a:bodyPr/>
        <a:lstStyle/>
        <a:p>
          <a:endParaRPr lang="ru-RU"/>
        </a:p>
      </dgm:t>
    </dgm:pt>
    <dgm:pt modelId="{B9D8C51B-C824-4D88-B6AB-5CE753F8D2BF}" type="pres">
      <dgm:prSet presAssocID="{3E4A3EA1-43E5-4F1F-8BB2-B91B72132AFF}" presName="sibTrans" presStyleCnt="0"/>
      <dgm:spPr/>
    </dgm:pt>
    <dgm:pt modelId="{9901166B-E2A8-48C0-A413-669C8593483B}" type="pres">
      <dgm:prSet presAssocID="{2B9289B6-D1B5-4D02-ACEF-030CA8022F40}" presName="node" presStyleLbl="node1" presStyleIdx="3" presStyleCnt="16" custScaleX="103479" custScaleY="98680" custLinFactX="-100000" custLinFactY="100000" custLinFactNeighborX="-135783" custLinFactNeighborY="129285">
        <dgm:presLayoutVars>
          <dgm:bulletEnabled val="1"/>
        </dgm:presLayoutVars>
      </dgm:prSet>
      <dgm:spPr/>
      <dgm:t>
        <a:bodyPr/>
        <a:lstStyle/>
        <a:p>
          <a:endParaRPr lang="ru-RU"/>
        </a:p>
      </dgm:t>
    </dgm:pt>
    <dgm:pt modelId="{51FC4035-1699-48E9-B6CD-39A3C817A60F}" type="pres">
      <dgm:prSet presAssocID="{80C92AAF-7115-41A5-AF6E-C8B91E624B5F}" presName="sibTrans" presStyleCnt="0"/>
      <dgm:spPr/>
    </dgm:pt>
    <dgm:pt modelId="{7D4CB7EC-5BF6-412D-A817-C30D4A4299D9}" type="pres">
      <dgm:prSet presAssocID="{CC881863-6554-47FD-AD91-D2E44E1A96E4}" presName="node" presStyleLbl="node1" presStyleIdx="4" presStyleCnt="16" custLinFactNeighborX="-21657" custLinFactNeighborY="-4252">
        <dgm:presLayoutVars>
          <dgm:bulletEnabled val="1"/>
        </dgm:presLayoutVars>
      </dgm:prSet>
      <dgm:spPr/>
      <dgm:t>
        <a:bodyPr/>
        <a:lstStyle/>
        <a:p>
          <a:endParaRPr lang="ru-RU"/>
        </a:p>
      </dgm:t>
    </dgm:pt>
    <dgm:pt modelId="{112F4230-C3C8-465A-A806-51ED8EFA94DD}" type="pres">
      <dgm:prSet presAssocID="{97C99936-AEF9-49AC-80A5-379E001E9ACB}" presName="sibTrans" presStyleCnt="0"/>
      <dgm:spPr/>
    </dgm:pt>
    <dgm:pt modelId="{2A9EBE12-9EEA-4F25-BDB8-BC33D197987D}" type="pres">
      <dgm:prSet presAssocID="{079DBB28-2282-4B57-9ACF-D7EDC01D3016}" presName="node" presStyleLbl="node1" presStyleIdx="5" presStyleCnt="16" custLinFactX="100000" custLinFactY="-16838" custLinFactNeighborX="133549" custLinFactNeighborY="-100000">
        <dgm:presLayoutVars>
          <dgm:bulletEnabled val="1"/>
        </dgm:presLayoutVars>
      </dgm:prSet>
      <dgm:spPr/>
      <dgm:t>
        <a:bodyPr/>
        <a:lstStyle/>
        <a:p>
          <a:endParaRPr lang="ru-RU"/>
        </a:p>
      </dgm:t>
    </dgm:pt>
    <dgm:pt modelId="{A713C1DD-4AF2-4627-98B6-9586112D2BFD}" type="pres">
      <dgm:prSet presAssocID="{B008FA77-DEAB-495A-901E-7583E9A38F6D}" presName="sibTrans" presStyleCnt="0"/>
      <dgm:spPr/>
    </dgm:pt>
    <dgm:pt modelId="{A4D3087C-5291-4FB4-B1AB-5C364C2A5A62}" type="pres">
      <dgm:prSet presAssocID="{E004D93D-C596-4B7B-8F79-9B31C32549F1}" presName="node" presStyleLbl="node1" presStyleIdx="6" presStyleCnt="16" custScaleX="102786" custScaleY="98680" custLinFactX="-22815" custLinFactNeighborX="-100000" custLinFactNeighborY="-4912">
        <dgm:presLayoutVars>
          <dgm:bulletEnabled val="1"/>
        </dgm:presLayoutVars>
      </dgm:prSet>
      <dgm:spPr/>
      <dgm:t>
        <a:bodyPr/>
        <a:lstStyle/>
        <a:p>
          <a:endParaRPr lang="ru-RU"/>
        </a:p>
      </dgm:t>
    </dgm:pt>
    <dgm:pt modelId="{5F4AFD94-92D0-4D88-A4A7-47586B966734}" type="pres">
      <dgm:prSet presAssocID="{43911B63-1479-42FF-AD1F-F78F4A166C9B}" presName="sibTrans" presStyleCnt="0"/>
      <dgm:spPr/>
    </dgm:pt>
    <dgm:pt modelId="{BF6E52C0-0223-448C-AA31-C61FB7541F75}" type="pres">
      <dgm:prSet presAssocID="{E5458859-BDF1-49D1-A783-387D5C128F2B}" presName="node" presStyleLbl="node1" presStyleIdx="7" presStyleCnt="16" custScaleX="102853" custLinFactX="-8906" custLinFactY="-18516" custLinFactNeighborX="-100000" custLinFactNeighborY="-100000">
        <dgm:presLayoutVars>
          <dgm:bulletEnabled val="1"/>
        </dgm:presLayoutVars>
      </dgm:prSet>
      <dgm:spPr/>
      <dgm:t>
        <a:bodyPr/>
        <a:lstStyle/>
        <a:p>
          <a:endParaRPr lang="ru-RU"/>
        </a:p>
      </dgm:t>
    </dgm:pt>
    <dgm:pt modelId="{9AB8EE92-FD69-40D4-B096-A699F9DA5D12}" type="pres">
      <dgm:prSet presAssocID="{70FE72FB-F111-438C-B2EF-47A00CF9EC8E}" presName="sibTrans" presStyleCnt="0"/>
      <dgm:spPr/>
    </dgm:pt>
    <dgm:pt modelId="{E5CB417F-7A12-473A-BD5B-F589910EFD4F}" type="pres">
      <dgm:prSet presAssocID="{1901A3F7-7257-48BF-88CF-8060B0620302}" presName="node" presStyleLbl="node1" presStyleIdx="8" presStyleCnt="16" custLinFactX="-118734" custLinFactY="27912" custLinFactNeighborX="-200000" custLinFactNeighborY="100000">
        <dgm:presLayoutVars>
          <dgm:bulletEnabled val="1"/>
        </dgm:presLayoutVars>
      </dgm:prSet>
      <dgm:spPr/>
      <dgm:t>
        <a:bodyPr/>
        <a:lstStyle/>
        <a:p>
          <a:endParaRPr lang="ru-RU"/>
        </a:p>
      </dgm:t>
    </dgm:pt>
    <dgm:pt modelId="{012F5BCA-BD8E-4A87-8E73-8C2CE0425738}" type="pres">
      <dgm:prSet presAssocID="{97EC6F6B-7365-4C14-8297-784DB669A666}" presName="sibTrans" presStyleCnt="0"/>
      <dgm:spPr/>
    </dgm:pt>
    <dgm:pt modelId="{6D8F4D5E-8088-4580-826C-1A4E4A5B6CD6}" type="pres">
      <dgm:prSet presAssocID="{22D841F5-4E78-4826-A373-A164C5669786}" presName="node" presStyleLbl="node1" presStyleIdx="9" presStyleCnt="16" custLinFactX="-33417" custLinFactNeighborX="-100000" custLinFactNeighborY="-1711">
        <dgm:presLayoutVars>
          <dgm:bulletEnabled val="1"/>
        </dgm:presLayoutVars>
      </dgm:prSet>
      <dgm:spPr/>
      <dgm:t>
        <a:bodyPr/>
        <a:lstStyle/>
        <a:p>
          <a:endParaRPr lang="ru-RU"/>
        </a:p>
      </dgm:t>
    </dgm:pt>
    <dgm:pt modelId="{8241F155-B1CB-4FFA-8CB7-63EC7E17394C}" type="pres">
      <dgm:prSet presAssocID="{E520280C-60F7-4824-B185-C57E1E1C19A4}" presName="sibTrans" presStyleCnt="0"/>
      <dgm:spPr/>
    </dgm:pt>
    <dgm:pt modelId="{9B5826A7-7298-4D84-9919-21F71FCADCEA}" type="pres">
      <dgm:prSet presAssocID="{910A334D-4928-424D-ADBF-EFFD3B406891}" presName="node" presStyleLbl="node1" presStyleIdx="10" presStyleCnt="16" custScaleX="102853" custLinFactY="-22597" custLinFactNeighborX="2487" custLinFactNeighborY="-100000">
        <dgm:presLayoutVars>
          <dgm:bulletEnabled val="1"/>
        </dgm:presLayoutVars>
      </dgm:prSet>
      <dgm:spPr/>
      <dgm:t>
        <a:bodyPr/>
        <a:lstStyle/>
        <a:p>
          <a:endParaRPr lang="ru-RU"/>
        </a:p>
      </dgm:t>
    </dgm:pt>
    <dgm:pt modelId="{89E544E6-EEB4-482B-AA65-068B84C9AE9D}" type="pres">
      <dgm:prSet presAssocID="{453F095A-0834-4A59-A464-A6F6763434F0}" presName="sibTrans" presStyleCnt="0"/>
      <dgm:spPr/>
    </dgm:pt>
    <dgm:pt modelId="{00A118A9-A53E-412F-893A-DEBBF5E7F1C6}" type="pres">
      <dgm:prSet presAssocID="{374AFC3F-1817-42A3-9CA0-8F8E7B389C69}" presName="node" presStyleLbl="node1" presStyleIdx="11" presStyleCnt="16" custLinFactNeighborX="12156" custLinFactNeighborY="-1711">
        <dgm:presLayoutVars>
          <dgm:bulletEnabled val="1"/>
        </dgm:presLayoutVars>
      </dgm:prSet>
      <dgm:spPr/>
      <dgm:t>
        <a:bodyPr/>
        <a:lstStyle/>
        <a:p>
          <a:endParaRPr lang="ru-RU"/>
        </a:p>
      </dgm:t>
    </dgm:pt>
    <dgm:pt modelId="{C9BFB802-9366-4569-96F1-45D6C4BB043E}" type="pres">
      <dgm:prSet presAssocID="{70DC7ACC-45D9-4A54-9918-1E567F73E282}" presName="sibTrans" presStyleCnt="0"/>
      <dgm:spPr/>
    </dgm:pt>
    <dgm:pt modelId="{9846E29F-8770-4A5A-A4B1-FBF550D5CD00}" type="pres">
      <dgm:prSet presAssocID="{A1164225-87A6-412B-B733-2C29B87C1E53}" presName="node" presStyleLbl="node1" presStyleIdx="12" presStyleCnt="16" custLinFactX="100000" custLinFactNeighborX="126921" custLinFactNeighborY="831">
        <dgm:presLayoutVars>
          <dgm:bulletEnabled val="1"/>
        </dgm:presLayoutVars>
      </dgm:prSet>
      <dgm:spPr/>
      <dgm:t>
        <a:bodyPr/>
        <a:lstStyle/>
        <a:p>
          <a:endParaRPr lang="ru-RU"/>
        </a:p>
      </dgm:t>
    </dgm:pt>
    <dgm:pt modelId="{71952A88-A87A-48A5-AC63-DFD61119E6AC}" type="pres">
      <dgm:prSet presAssocID="{6914D393-66AB-41FC-99BB-259CA7AB767D}" presName="sibTrans" presStyleCnt="0"/>
      <dgm:spPr/>
    </dgm:pt>
    <dgm:pt modelId="{86315788-52DD-4F36-9950-0CD78A66F807}" type="pres">
      <dgm:prSet presAssocID="{BBA3D388-F4CF-43AD-B1E0-91A53E875222}" presName="node" presStyleLbl="node1" presStyleIdx="13" presStyleCnt="16" custLinFactX="100000" custLinFactNeighborX="136129" custLinFactNeighborY="831">
        <dgm:presLayoutVars>
          <dgm:bulletEnabled val="1"/>
        </dgm:presLayoutVars>
      </dgm:prSet>
      <dgm:spPr/>
      <dgm:t>
        <a:bodyPr/>
        <a:lstStyle/>
        <a:p>
          <a:endParaRPr lang="ru-RU"/>
        </a:p>
      </dgm:t>
    </dgm:pt>
    <dgm:pt modelId="{3C8ED79E-B1AE-427A-8DEA-F70D682DC84E}" type="pres">
      <dgm:prSet presAssocID="{493E9EB9-A850-4580-B70A-E5088CE931FA}" presName="sibTrans" presStyleCnt="0"/>
      <dgm:spPr/>
    </dgm:pt>
    <dgm:pt modelId="{C7587CA8-DC62-4DFF-866A-4978DA6706E9}" type="pres">
      <dgm:prSet presAssocID="{BEAA34EA-F164-4034-8FAE-91B41EC757C6}" presName="node" presStyleLbl="node1" presStyleIdx="14" presStyleCnt="16" custScaleX="107947" custScaleY="98681" custLinFactX="-22122" custLinFactNeighborX="-100000" custLinFactNeighborY="-1506">
        <dgm:presLayoutVars>
          <dgm:bulletEnabled val="1"/>
        </dgm:presLayoutVars>
      </dgm:prSet>
      <dgm:spPr/>
      <dgm:t>
        <a:bodyPr/>
        <a:lstStyle/>
        <a:p>
          <a:endParaRPr lang="ru-RU"/>
        </a:p>
      </dgm:t>
    </dgm:pt>
    <dgm:pt modelId="{CE4F3D48-6EC4-4F52-9037-8BA35F9BD517}" type="pres">
      <dgm:prSet presAssocID="{D824B7D5-03A2-4F6D-844D-B14F631D84B4}" presName="sibTrans" presStyleCnt="0"/>
      <dgm:spPr/>
    </dgm:pt>
    <dgm:pt modelId="{2374E7CB-E0E7-4BF9-81E7-792ED0164470}" type="pres">
      <dgm:prSet presAssocID="{AE6C54D9-3787-4113-B8C8-3FF52E930597}" presName="node" presStyleLbl="node1" presStyleIdx="15" presStyleCnt="16" custLinFactX="-11026" custLinFactY="-18377" custLinFactNeighborX="-100000" custLinFactNeighborY="-100000">
        <dgm:presLayoutVars>
          <dgm:bulletEnabled val="1"/>
        </dgm:presLayoutVars>
      </dgm:prSet>
      <dgm:spPr/>
      <dgm:t>
        <a:bodyPr/>
        <a:lstStyle/>
        <a:p>
          <a:endParaRPr lang="ru-RU"/>
        </a:p>
      </dgm:t>
    </dgm:pt>
  </dgm:ptLst>
  <dgm:cxnLst>
    <dgm:cxn modelId="{E1659347-2A2A-460B-982D-15EE7CC206E8}" srcId="{C5E40A88-741B-4647-AB39-051B7CB0E418}" destId="{5EE1301D-6416-4294-BA64-FE351D9C0CB1}" srcOrd="0" destOrd="0" parTransId="{2D756719-8DF0-4929-8DA4-D2E68EC289F7}" sibTransId="{B4A6AE95-3D59-4F06-949D-F2648F557B0F}"/>
    <dgm:cxn modelId="{DDC51BD0-15F3-4241-94D5-306C31D82230}" srcId="{C5E40A88-741B-4647-AB39-051B7CB0E418}" destId="{79FF3299-D13F-455B-A4CC-86318E750F58}" srcOrd="2" destOrd="0" parTransId="{3C8039C1-50DB-4F61-ADD7-8C8AA211FADC}" sibTransId="{3E4A3EA1-43E5-4F1F-8BB2-B91B72132AFF}"/>
    <dgm:cxn modelId="{81E25FBF-E816-4D49-8668-97EBBC58C99C}" type="presOf" srcId="{C5E40A88-741B-4647-AB39-051B7CB0E418}" destId="{915B3E93-B62B-45BC-B0C8-DC49C2C8A8B1}" srcOrd="0" destOrd="0" presId="urn:microsoft.com/office/officeart/2005/8/layout/default#3"/>
    <dgm:cxn modelId="{8A8F3DAD-CFAE-4135-B272-54A74D872A05}" srcId="{C5E40A88-741B-4647-AB39-051B7CB0E418}" destId="{E004D93D-C596-4B7B-8F79-9B31C32549F1}" srcOrd="6" destOrd="0" parTransId="{90290248-B652-41A3-92D2-97F9FDBC4244}" sibTransId="{43911B63-1479-42FF-AD1F-F78F4A166C9B}"/>
    <dgm:cxn modelId="{2D570D84-ECD1-4E25-AF35-CB7E91C16CCE}" type="presOf" srcId="{BEAA34EA-F164-4034-8FAE-91B41EC757C6}" destId="{C7587CA8-DC62-4DFF-866A-4978DA6706E9}" srcOrd="0" destOrd="0" presId="urn:microsoft.com/office/officeart/2005/8/layout/default#3"/>
    <dgm:cxn modelId="{1F9E047E-8E67-4DCB-A06B-F2033844207A}" type="presOf" srcId="{D9D36C70-0341-4E13-9698-B7D4D923AA64}" destId="{CD96FBF9-1E31-4B28-B43E-52CDB90E6F51}" srcOrd="0" destOrd="0" presId="urn:microsoft.com/office/officeart/2005/8/layout/default#3"/>
    <dgm:cxn modelId="{5B7A4B5D-B9B5-4622-9FD6-BB661D74D28C}" srcId="{C5E40A88-741B-4647-AB39-051B7CB0E418}" destId="{E5458859-BDF1-49D1-A783-387D5C128F2B}" srcOrd="7" destOrd="0" parTransId="{7063CDEC-93F5-4F5A-BBA0-744886BA8B6A}" sibTransId="{70FE72FB-F111-438C-B2EF-47A00CF9EC8E}"/>
    <dgm:cxn modelId="{C0E08C09-FF6D-4617-A48B-75D295705D5A}" srcId="{C5E40A88-741B-4647-AB39-051B7CB0E418}" destId="{AE6C54D9-3787-4113-B8C8-3FF52E930597}" srcOrd="15" destOrd="0" parTransId="{8F86504A-B432-4FA2-80D0-80F6B9FDE6CD}" sibTransId="{678FA661-892C-49F6-B406-7DDD92B3773A}"/>
    <dgm:cxn modelId="{089D7D1B-6E9A-4314-B13A-234B21D64BAF}" srcId="{C5E40A88-741B-4647-AB39-051B7CB0E418}" destId="{A1164225-87A6-412B-B733-2C29B87C1E53}" srcOrd="12" destOrd="0" parTransId="{A3A9FD1C-5E21-4BBF-8861-0E9E83051F7C}" sibTransId="{6914D393-66AB-41FC-99BB-259CA7AB767D}"/>
    <dgm:cxn modelId="{EDFD9F32-7BF5-4B08-BFB5-948643C259FC}" type="presOf" srcId="{E5458859-BDF1-49D1-A783-387D5C128F2B}" destId="{BF6E52C0-0223-448C-AA31-C61FB7541F75}" srcOrd="0" destOrd="0" presId="urn:microsoft.com/office/officeart/2005/8/layout/default#3"/>
    <dgm:cxn modelId="{A8F2B1BC-C570-4B32-ABC6-B1A7B77EA82C}" type="presOf" srcId="{374AFC3F-1817-42A3-9CA0-8F8E7B389C69}" destId="{00A118A9-A53E-412F-893A-DEBBF5E7F1C6}" srcOrd="0" destOrd="0" presId="urn:microsoft.com/office/officeart/2005/8/layout/default#3"/>
    <dgm:cxn modelId="{A043B8F0-8C4C-42DD-A193-061D3DA3F88C}" srcId="{C5E40A88-741B-4647-AB39-051B7CB0E418}" destId="{CC881863-6554-47FD-AD91-D2E44E1A96E4}" srcOrd="4" destOrd="0" parTransId="{8C43E98A-109A-4113-A26B-7AE319B60557}" sibTransId="{97C99936-AEF9-49AC-80A5-379E001E9ACB}"/>
    <dgm:cxn modelId="{7151A4EC-5AF6-4ECD-8C6F-133350F76B42}" type="presOf" srcId="{1901A3F7-7257-48BF-88CF-8060B0620302}" destId="{E5CB417F-7A12-473A-BD5B-F589910EFD4F}" srcOrd="0" destOrd="0" presId="urn:microsoft.com/office/officeart/2005/8/layout/default#3"/>
    <dgm:cxn modelId="{81DB41AC-D3F7-4ABA-A7F8-A813777F958D}" srcId="{C5E40A88-741B-4647-AB39-051B7CB0E418}" destId="{2B9289B6-D1B5-4D02-ACEF-030CA8022F40}" srcOrd="3" destOrd="0" parTransId="{4C1AC0A6-6401-4B30-90E2-1906A2FC7823}" sibTransId="{80C92AAF-7115-41A5-AF6E-C8B91E624B5F}"/>
    <dgm:cxn modelId="{F66C676F-84EA-47B2-B852-29DBBABCE83B}" type="presOf" srcId="{A1164225-87A6-412B-B733-2C29B87C1E53}" destId="{9846E29F-8770-4A5A-A4B1-FBF550D5CD00}" srcOrd="0" destOrd="0" presId="urn:microsoft.com/office/officeart/2005/8/layout/default#3"/>
    <dgm:cxn modelId="{AEB3F8B7-70C4-4E6F-8E6B-70DB8440B2DF}" type="presOf" srcId="{910A334D-4928-424D-ADBF-EFFD3B406891}" destId="{9B5826A7-7298-4D84-9919-21F71FCADCEA}" srcOrd="0" destOrd="0" presId="urn:microsoft.com/office/officeart/2005/8/layout/default#3"/>
    <dgm:cxn modelId="{90E960D1-AC89-4D5B-9E59-D31170F30F8D}" type="presOf" srcId="{2B9289B6-D1B5-4D02-ACEF-030CA8022F40}" destId="{9901166B-E2A8-48C0-A413-669C8593483B}" srcOrd="0" destOrd="0" presId="urn:microsoft.com/office/officeart/2005/8/layout/default#3"/>
    <dgm:cxn modelId="{F673E42F-77DB-4EBF-8EB7-1BF7E9DDF415}" type="presOf" srcId="{079DBB28-2282-4B57-9ACF-D7EDC01D3016}" destId="{2A9EBE12-9EEA-4F25-BDB8-BC33D197987D}" srcOrd="0" destOrd="0" presId="urn:microsoft.com/office/officeart/2005/8/layout/default#3"/>
    <dgm:cxn modelId="{27467118-EBB9-439F-8080-FD87C4558065}" srcId="{C5E40A88-741B-4647-AB39-051B7CB0E418}" destId="{D9D36C70-0341-4E13-9698-B7D4D923AA64}" srcOrd="1" destOrd="0" parTransId="{525D0DC0-7B74-4D58-8FB1-137E083C640F}" sibTransId="{6D54FA13-E88E-4F84-998B-41562DB4CFA8}"/>
    <dgm:cxn modelId="{7D5866D6-1A62-4898-A0B2-085AC2B76127}" type="presOf" srcId="{BBA3D388-F4CF-43AD-B1E0-91A53E875222}" destId="{86315788-52DD-4F36-9950-0CD78A66F807}" srcOrd="0" destOrd="0" presId="urn:microsoft.com/office/officeart/2005/8/layout/default#3"/>
    <dgm:cxn modelId="{0C956138-C391-4E65-B907-924DA5762B8A}" srcId="{C5E40A88-741B-4647-AB39-051B7CB0E418}" destId="{22D841F5-4E78-4826-A373-A164C5669786}" srcOrd="9" destOrd="0" parTransId="{17D702DF-938C-4923-9559-43FD4077156A}" sibTransId="{E520280C-60F7-4824-B185-C57E1E1C19A4}"/>
    <dgm:cxn modelId="{443BD4E5-3922-441B-9543-A7AABAA07F11}" type="presOf" srcId="{22D841F5-4E78-4826-A373-A164C5669786}" destId="{6D8F4D5E-8088-4580-826C-1A4E4A5B6CD6}" srcOrd="0" destOrd="0" presId="urn:microsoft.com/office/officeart/2005/8/layout/default#3"/>
    <dgm:cxn modelId="{2FF0B526-166C-47D6-A500-1AB758A3EA4A}" type="presOf" srcId="{CC881863-6554-47FD-AD91-D2E44E1A96E4}" destId="{7D4CB7EC-5BF6-412D-A817-C30D4A4299D9}" srcOrd="0" destOrd="0" presId="urn:microsoft.com/office/officeart/2005/8/layout/default#3"/>
    <dgm:cxn modelId="{11707700-EBFC-4209-8718-541579F609F3}" srcId="{C5E40A88-741B-4647-AB39-051B7CB0E418}" destId="{910A334D-4928-424D-ADBF-EFFD3B406891}" srcOrd="10" destOrd="0" parTransId="{772ECE87-910D-4BF8-A156-8561F1DC0AD7}" sibTransId="{453F095A-0834-4A59-A464-A6F6763434F0}"/>
    <dgm:cxn modelId="{EA7D86E3-CA0D-4F43-80CB-B71917C8ACE8}" type="presOf" srcId="{79FF3299-D13F-455B-A4CC-86318E750F58}" destId="{4A88FC97-592B-48C4-8588-B4E3EB4F76CF}" srcOrd="0" destOrd="0" presId="urn:microsoft.com/office/officeart/2005/8/layout/default#3"/>
    <dgm:cxn modelId="{2B2EF6C3-9BAD-4ECC-B439-F313A4EB5E8A}" type="presOf" srcId="{AE6C54D9-3787-4113-B8C8-3FF52E930597}" destId="{2374E7CB-E0E7-4BF9-81E7-792ED0164470}" srcOrd="0" destOrd="0" presId="urn:microsoft.com/office/officeart/2005/8/layout/default#3"/>
    <dgm:cxn modelId="{F47929FB-89CC-4A4F-95E3-3A9FD394EF66}" srcId="{C5E40A88-741B-4647-AB39-051B7CB0E418}" destId="{BBA3D388-F4CF-43AD-B1E0-91A53E875222}" srcOrd="13" destOrd="0" parTransId="{D5A9E7C0-81DF-449D-942C-DEA36F401211}" sibTransId="{493E9EB9-A850-4580-B70A-E5088CE931FA}"/>
    <dgm:cxn modelId="{5DDDD63F-A050-4B43-A0DE-7030E750A2B5}" type="presOf" srcId="{E004D93D-C596-4B7B-8F79-9B31C32549F1}" destId="{A4D3087C-5291-4FB4-B1AB-5C364C2A5A62}" srcOrd="0" destOrd="0" presId="urn:microsoft.com/office/officeart/2005/8/layout/default#3"/>
    <dgm:cxn modelId="{F57CE53A-A2AC-49B1-B4EC-1BDF8B225826}" srcId="{C5E40A88-741B-4647-AB39-051B7CB0E418}" destId="{BEAA34EA-F164-4034-8FAE-91B41EC757C6}" srcOrd="14" destOrd="0" parTransId="{60805B69-A5EC-4D2A-9C60-F9696738E287}" sibTransId="{D824B7D5-03A2-4F6D-844D-B14F631D84B4}"/>
    <dgm:cxn modelId="{B1103AFB-A77D-4183-9DB9-6C4F243900DA}" type="presOf" srcId="{5EE1301D-6416-4294-BA64-FE351D9C0CB1}" destId="{54A50134-5F4B-4A43-8E77-D3EA7B003564}" srcOrd="0" destOrd="0" presId="urn:microsoft.com/office/officeart/2005/8/layout/default#3"/>
    <dgm:cxn modelId="{61CD7D17-C9A1-4407-B842-8B26CB4D83EE}" srcId="{C5E40A88-741B-4647-AB39-051B7CB0E418}" destId="{1901A3F7-7257-48BF-88CF-8060B0620302}" srcOrd="8" destOrd="0" parTransId="{100490BA-E6B6-4649-B673-3D862AA39CBF}" sibTransId="{97EC6F6B-7365-4C14-8297-784DB669A666}"/>
    <dgm:cxn modelId="{14CF1552-DCB8-43BB-AD8C-D53855955F5C}" srcId="{C5E40A88-741B-4647-AB39-051B7CB0E418}" destId="{374AFC3F-1817-42A3-9CA0-8F8E7B389C69}" srcOrd="11" destOrd="0" parTransId="{AA8707D4-C8B9-4C54-B003-B4DADF397E3D}" sibTransId="{70DC7ACC-45D9-4A54-9918-1E567F73E282}"/>
    <dgm:cxn modelId="{40F0EEAB-8B24-4D4D-BAB8-2927B048A750}" srcId="{C5E40A88-741B-4647-AB39-051B7CB0E418}" destId="{079DBB28-2282-4B57-9ACF-D7EDC01D3016}" srcOrd="5" destOrd="0" parTransId="{349B6823-CF5B-438A-BA91-4DB869BEACEE}" sibTransId="{B008FA77-DEAB-495A-901E-7583E9A38F6D}"/>
    <dgm:cxn modelId="{09CCDA08-25F2-4513-B9BE-282D8A0E7503}" type="presParOf" srcId="{915B3E93-B62B-45BC-B0C8-DC49C2C8A8B1}" destId="{54A50134-5F4B-4A43-8E77-D3EA7B003564}" srcOrd="0" destOrd="0" presId="urn:microsoft.com/office/officeart/2005/8/layout/default#3"/>
    <dgm:cxn modelId="{3C8BF172-25F0-4190-836E-E3E119281D98}" type="presParOf" srcId="{915B3E93-B62B-45BC-B0C8-DC49C2C8A8B1}" destId="{D444609E-A449-453F-8557-5BD568D04A25}" srcOrd="1" destOrd="0" presId="urn:microsoft.com/office/officeart/2005/8/layout/default#3"/>
    <dgm:cxn modelId="{DFD06E73-3E34-4C94-8639-127986A55A28}" type="presParOf" srcId="{915B3E93-B62B-45BC-B0C8-DC49C2C8A8B1}" destId="{CD96FBF9-1E31-4B28-B43E-52CDB90E6F51}" srcOrd="2" destOrd="0" presId="urn:microsoft.com/office/officeart/2005/8/layout/default#3"/>
    <dgm:cxn modelId="{38AA1CEB-044D-4C02-AB9D-ED64286B50E6}" type="presParOf" srcId="{915B3E93-B62B-45BC-B0C8-DC49C2C8A8B1}" destId="{A630A89D-AEF0-4749-A390-911056C539F0}" srcOrd="3" destOrd="0" presId="urn:microsoft.com/office/officeart/2005/8/layout/default#3"/>
    <dgm:cxn modelId="{1F86A8C3-BB48-4B60-9C65-760E7271E1F0}" type="presParOf" srcId="{915B3E93-B62B-45BC-B0C8-DC49C2C8A8B1}" destId="{4A88FC97-592B-48C4-8588-B4E3EB4F76CF}" srcOrd="4" destOrd="0" presId="urn:microsoft.com/office/officeart/2005/8/layout/default#3"/>
    <dgm:cxn modelId="{6718C43A-0F37-4D1B-893F-2CD21CAD8A4B}" type="presParOf" srcId="{915B3E93-B62B-45BC-B0C8-DC49C2C8A8B1}" destId="{B9D8C51B-C824-4D88-B6AB-5CE753F8D2BF}" srcOrd="5" destOrd="0" presId="urn:microsoft.com/office/officeart/2005/8/layout/default#3"/>
    <dgm:cxn modelId="{1B04FFFD-0A10-4035-BD9C-853618A17972}" type="presParOf" srcId="{915B3E93-B62B-45BC-B0C8-DC49C2C8A8B1}" destId="{9901166B-E2A8-48C0-A413-669C8593483B}" srcOrd="6" destOrd="0" presId="urn:microsoft.com/office/officeart/2005/8/layout/default#3"/>
    <dgm:cxn modelId="{D61C7912-EA74-453A-953E-ADDFA0283C14}" type="presParOf" srcId="{915B3E93-B62B-45BC-B0C8-DC49C2C8A8B1}" destId="{51FC4035-1699-48E9-B6CD-39A3C817A60F}" srcOrd="7" destOrd="0" presId="urn:microsoft.com/office/officeart/2005/8/layout/default#3"/>
    <dgm:cxn modelId="{572BA1D7-2680-490E-972B-80670F045869}" type="presParOf" srcId="{915B3E93-B62B-45BC-B0C8-DC49C2C8A8B1}" destId="{7D4CB7EC-5BF6-412D-A817-C30D4A4299D9}" srcOrd="8" destOrd="0" presId="urn:microsoft.com/office/officeart/2005/8/layout/default#3"/>
    <dgm:cxn modelId="{72FFCCFA-EB61-42FA-8D01-66A93DC6A30F}" type="presParOf" srcId="{915B3E93-B62B-45BC-B0C8-DC49C2C8A8B1}" destId="{112F4230-C3C8-465A-A806-51ED8EFA94DD}" srcOrd="9" destOrd="0" presId="urn:microsoft.com/office/officeart/2005/8/layout/default#3"/>
    <dgm:cxn modelId="{D573E866-A005-47B7-BD43-BBAECAA61FFE}" type="presParOf" srcId="{915B3E93-B62B-45BC-B0C8-DC49C2C8A8B1}" destId="{2A9EBE12-9EEA-4F25-BDB8-BC33D197987D}" srcOrd="10" destOrd="0" presId="urn:microsoft.com/office/officeart/2005/8/layout/default#3"/>
    <dgm:cxn modelId="{69F72887-B2DA-4151-996B-CF3E8D9C8E08}" type="presParOf" srcId="{915B3E93-B62B-45BC-B0C8-DC49C2C8A8B1}" destId="{A713C1DD-4AF2-4627-98B6-9586112D2BFD}" srcOrd="11" destOrd="0" presId="urn:microsoft.com/office/officeart/2005/8/layout/default#3"/>
    <dgm:cxn modelId="{9F54B5F2-1659-4A79-A258-D35C4E1F807A}" type="presParOf" srcId="{915B3E93-B62B-45BC-B0C8-DC49C2C8A8B1}" destId="{A4D3087C-5291-4FB4-B1AB-5C364C2A5A62}" srcOrd="12" destOrd="0" presId="urn:microsoft.com/office/officeart/2005/8/layout/default#3"/>
    <dgm:cxn modelId="{46B3F711-32CE-43CA-BB63-EE70095A5939}" type="presParOf" srcId="{915B3E93-B62B-45BC-B0C8-DC49C2C8A8B1}" destId="{5F4AFD94-92D0-4D88-A4A7-47586B966734}" srcOrd="13" destOrd="0" presId="urn:microsoft.com/office/officeart/2005/8/layout/default#3"/>
    <dgm:cxn modelId="{5F0CFD43-1453-474A-AC56-3F9C9BF2F22C}" type="presParOf" srcId="{915B3E93-B62B-45BC-B0C8-DC49C2C8A8B1}" destId="{BF6E52C0-0223-448C-AA31-C61FB7541F75}" srcOrd="14" destOrd="0" presId="urn:microsoft.com/office/officeart/2005/8/layout/default#3"/>
    <dgm:cxn modelId="{63522FF6-299E-4D42-88CC-CE78EE26EE5B}" type="presParOf" srcId="{915B3E93-B62B-45BC-B0C8-DC49C2C8A8B1}" destId="{9AB8EE92-FD69-40D4-B096-A699F9DA5D12}" srcOrd="15" destOrd="0" presId="urn:microsoft.com/office/officeart/2005/8/layout/default#3"/>
    <dgm:cxn modelId="{C83932EC-7FB8-4981-90C4-448FD7474AC5}" type="presParOf" srcId="{915B3E93-B62B-45BC-B0C8-DC49C2C8A8B1}" destId="{E5CB417F-7A12-473A-BD5B-F589910EFD4F}" srcOrd="16" destOrd="0" presId="urn:microsoft.com/office/officeart/2005/8/layout/default#3"/>
    <dgm:cxn modelId="{8A0B532D-0E34-49AA-A5FD-36189F39C4EC}" type="presParOf" srcId="{915B3E93-B62B-45BC-B0C8-DC49C2C8A8B1}" destId="{012F5BCA-BD8E-4A87-8E73-8C2CE0425738}" srcOrd="17" destOrd="0" presId="urn:microsoft.com/office/officeart/2005/8/layout/default#3"/>
    <dgm:cxn modelId="{CB0027E4-FA98-433E-8C1F-19F59B41B975}" type="presParOf" srcId="{915B3E93-B62B-45BC-B0C8-DC49C2C8A8B1}" destId="{6D8F4D5E-8088-4580-826C-1A4E4A5B6CD6}" srcOrd="18" destOrd="0" presId="urn:microsoft.com/office/officeart/2005/8/layout/default#3"/>
    <dgm:cxn modelId="{FEA4ED75-8084-4B2D-BB6B-B32684FF1B11}" type="presParOf" srcId="{915B3E93-B62B-45BC-B0C8-DC49C2C8A8B1}" destId="{8241F155-B1CB-4FFA-8CB7-63EC7E17394C}" srcOrd="19" destOrd="0" presId="urn:microsoft.com/office/officeart/2005/8/layout/default#3"/>
    <dgm:cxn modelId="{A66BD1B8-EC6A-4933-9EF1-3E7E7502DDE9}" type="presParOf" srcId="{915B3E93-B62B-45BC-B0C8-DC49C2C8A8B1}" destId="{9B5826A7-7298-4D84-9919-21F71FCADCEA}" srcOrd="20" destOrd="0" presId="urn:microsoft.com/office/officeart/2005/8/layout/default#3"/>
    <dgm:cxn modelId="{A7D03CC3-CB7A-4287-8642-1FD2DF6916E4}" type="presParOf" srcId="{915B3E93-B62B-45BC-B0C8-DC49C2C8A8B1}" destId="{89E544E6-EEB4-482B-AA65-068B84C9AE9D}" srcOrd="21" destOrd="0" presId="urn:microsoft.com/office/officeart/2005/8/layout/default#3"/>
    <dgm:cxn modelId="{44708FB5-1D50-421A-A6D8-8E05DC0C306D}" type="presParOf" srcId="{915B3E93-B62B-45BC-B0C8-DC49C2C8A8B1}" destId="{00A118A9-A53E-412F-893A-DEBBF5E7F1C6}" srcOrd="22" destOrd="0" presId="urn:microsoft.com/office/officeart/2005/8/layout/default#3"/>
    <dgm:cxn modelId="{6C2E4BB6-625F-4680-B23E-D191DF336727}" type="presParOf" srcId="{915B3E93-B62B-45BC-B0C8-DC49C2C8A8B1}" destId="{C9BFB802-9366-4569-96F1-45D6C4BB043E}" srcOrd="23" destOrd="0" presId="urn:microsoft.com/office/officeart/2005/8/layout/default#3"/>
    <dgm:cxn modelId="{61149C2F-7E13-49CC-8E70-5533AE78790A}" type="presParOf" srcId="{915B3E93-B62B-45BC-B0C8-DC49C2C8A8B1}" destId="{9846E29F-8770-4A5A-A4B1-FBF550D5CD00}" srcOrd="24" destOrd="0" presId="urn:microsoft.com/office/officeart/2005/8/layout/default#3"/>
    <dgm:cxn modelId="{F0B8285B-7D05-4F1B-B61C-C331E4A0386B}" type="presParOf" srcId="{915B3E93-B62B-45BC-B0C8-DC49C2C8A8B1}" destId="{71952A88-A87A-48A5-AC63-DFD61119E6AC}" srcOrd="25" destOrd="0" presId="urn:microsoft.com/office/officeart/2005/8/layout/default#3"/>
    <dgm:cxn modelId="{6084F4A2-BB1D-41A0-AD7A-961C1B46D6C9}" type="presParOf" srcId="{915B3E93-B62B-45BC-B0C8-DC49C2C8A8B1}" destId="{86315788-52DD-4F36-9950-0CD78A66F807}" srcOrd="26" destOrd="0" presId="urn:microsoft.com/office/officeart/2005/8/layout/default#3"/>
    <dgm:cxn modelId="{72627CB5-E17C-42FB-8E21-BD53F05C3BF8}" type="presParOf" srcId="{915B3E93-B62B-45BC-B0C8-DC49C2C8A8B1}" destId="{3C8ED79E-B1AE-427A-8DEA-F70D682DC84E}" srcOrd="27" destOrd="0" presId="urn:microsoft.com/office/officeart/2005/8/layout/default#3"/>
    <dgm:cxn modelId="{971BBA54-8D4C-4931-BA91-CE2E98C93A38}" type="presParOf" srcId="{915B3E93-B62B-45BC-B0C8-DC49C2C8A8B1}" destId="{C7587CA8-DC62-4DFF-866A-4978DA6706E9}" srcOrd="28" destOrd="0" presId="urn:microsoft.com/office/officeart/2005/8/layout/default#3"/>
    <dgm:cxn modelId="{CEDAE645-99D8-4487-B79A-066B80CAC70A}" type="presParOf" srcId="{915B3E93-B62B-45BC-B0C8-DC49C2C8A8B1}" destId="{CE4F3D48-6EC4-4F52-9037-8BA35F9BD517}" srcOrd="29" destOrd="0" presId="urn:microsoft.com/office/officeart/2005/8/layout/default#3"/>
    <dgm:cxn modelId="{C49D6FAA-F0E8-4728-9C89-86024B88920C}" type="presParOf" srcId="{915B3E93-B62B-45BC-B0C8-DC49C2C8A8B1}" destId="{2374E7CB-E0E7-4BF9-81E7-792ED0164470}" srcOrd="30"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604A02-FD83-48A4-8CC7-50430C9D70C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F582B50A-BAC2-46E8-983F-24EC553DE602}">
      <dgm:prSet phldrT="[Текст]" custT="1"/>
      <dgm:spPr/>
      <dgm:t>
        <a:bodyPr/>
        <a:lstStyle/>
        <a:p>
          <a:r>
            <a:rPr lang="ru-RU" sz="2000" dirty="0" smtClean="0">
              <a:latin typeface="Arial" pitchFamily="34" charset="0"/>
              <a:cs typeface="Arial" pitchFamily="34" charset="0"/>
            </a:rPr>
            <a:t>Планирование</a:t>
          </a:r>
          <a:r>
            <a:rPr lang="ru-RU" sz="1600" dirty="0" smtClean="0">
              <a:latin typeface="Arial" pitchFamily="34" charset="0"/>
              <a:cs typeface="Arial" pitchFamily="34" charset="0"/>
            </a:rPr>
            <a:t/>
          </a:r>
          <a:br>
            <a:rPr lang="ru-RU" sz="1600" dirty="0" smtClean="0">
              <a:latin typeface="Arial" pitchFamily="34" charset="0"/>
              <a:cs typeface="Arial" pitchFamily="34" charset="0"/>
            </a:rPr>
          </a:br>
          <a:r>
            <a:rPr lang="ru-RU" sz="1600" dirty="0" smtClean="0">
              <a:latin typeface="Arial" pitchFamily="34" charset="0"/>
              <a:cs typeface="Arial" pitchFamily="34" charset="0"/>
            </a:rPr>
            <a:t> (для федеральных заказчиков)</a:t>
          </a:r>
          <a:endParaRPr lang="ru-RU" sz="1600" dirty="0">
            <a:latin typeface="Arial" pitchFamily="34" charset="0"/>
            <a:cs typeface="Arial" pitchFamily="34" charset="0"/>
          </a:endParaRPr>
        </a:p>
      </dgm:t>
    </dgm:pt>
    <dgm:pt modelId="{225BBA8F-D845-4E84-9926-BF95162B0BB2}" type="parTrans" cxnId="{A907332D-E1E4-40BA-81E5-F4A877D5FC42}">
      <dgm:prSet/>
      <dgm:spPr/>
      <dgm:t>
        <a:bodyPr/>
        <a:lstStyle/>
        <a:p>
          <a:endParaRPr lang="ru-RU" sz="1400">
            <a:latin typeface="Arial" pitchFamily="34" charset="0"/>
            <a:cs typeface="Arial" pitchFamily="34" charset="0"/>
          </a:endParaRPr>
        </a:p>
      </dgm:t>
    </dgm:pt>
    <dgm:pt modelId="{F325553F-B76B-4866-AD5D-278EFFADD71C}" type="sibTrans" cxnId="{A907332D-E1E4-40BA-81E5-F4A877D5FC42}">
      <dgm:prSet/>
      <dgm:spPr/>
      <dgm:t>
        <a:bodyPr/>
        <a:lstStyle/>
        <a:p>
          <a:endParaRPr lang="ru-RU" sz="1400">
            <a:latin typeface="Arial" pitchFamily="34" charset="0"/>
            <a:cs typeface="Arial" pitchFamily="34" charset="0"/>
          </a:endParaRPr>
        </a:p>
      </dgm:t>
    </dgm:pt>
    <dgm:pt modelId="{391E5E3E-A54F-4EBC-8453-AD648A44666C}">
      <dgm:prSet phldrT="[Текст]" custT="1"/>
      <dgm:spPr/>
      <dgm:t>
        <a:bodyPr/>
        <a:lstStyle/>
        <a:p>
          <a:r>
            <a:rPr lang="ru-RU" sz="1400" dirty="0" smtClean="0">
              <a:latin typeface="Arial" pitchFamily="34" charset="0"/>
              <a:cs typeface="Arial" pitchFamily="34" charset="0"/>
            </a:rPr>
            <a:t>Постановление Правительства РФ от 05.06.2015 № 552 – план закупок (форма + правила)</a:t>
          </a:r>
          <a:endParaRPr lang="ru-RU" sz="1400" dirty="0">
            <a:latin typeface="Arial" pitchFamily="34" charset="0"/>
            <a:cs typeface="Arial" pitchFamily="34" charset="0"/>
          </a:endParaRPr>
        </a:p>
      </dgm:t>
    </dgm:pt>
    <dgm:pt modelId="{CF765AEB-2944-45C6-BB66-5782820B880C}" type="parTrans" cxnId="{7C8C88A6-43CF-4692-A7B1-0D91927D831F}">
      <dgm:prSet/>
      <dgm:spPr/>
      <dgm:t>
        <a:bodyPr/>
        <a:lstStyle/>
        <a:p>
          <a:endParaRPr lang="ru-RU" sz="1400">
            <a:latin typeface="Arial" pitchFamily="34" charset="0"/>
            <a:cs typeface="Arial" pitchFamily="34" charset="0"/>
          </a:endParaRPr>
        </a:p>
      </dgm:t>
    </dgm:pt>
    <dgm:pt modelId="{DDFC8A8E-52EF-48A8-8ACC-E5C6E76CC80D}" type="sibTrans" cxnId="{7C8C88A6-43CF-4692-A7B1-0D91927D831F}">
      <dgm:prSet/>
      <dgm:spPr/>
      <dgm:t>
        <a:bodyPr/>
        <a:lstStyle/>
        <a:p>
          <a:endParaRPr lang="ru-RU" sz="1400">
            <a:latin typeface="Arial" pitchFamily="34" charset="0"/>
            <a:cs typeface="Arial" pitchFamily="34" charset="0"/>
          </a:endParaRPr>
        </a:p>
      </dgm:t>
    </dgm:pt>
    <dgm:pt modelId="{D1A4F1D8-5A97-4C16-BAC0-ACC66EB66612}">
      <dgm:prSet phldrT="[Текст]" custT="1"/>
      <dgm:spPr/>
      <dgm:t>
        <a:bodyPr/>
        <a:lstStyle/>
        <a:p>
          <a:r>
            <a:rPr lang="ru-RU" sz="2000" dirty="0" smtClean="0">
              <a:latin typeface="Arial" pitchFamily="34" charset="0"/>
              <a:cs typeface="Arial" pitchFamily="34" charset="0"/>
            </a:rPr>
            <a:t>Планирование </a:t>
          </a:r>
          <a:r>
            <a:rPr lang="ru-RU" sz="1600" dirty="0" smtClean="0">
              <a:latin typeface="Arial" pitchFamily="34" charset="0"/>
              <a:cs typeface="Arial" pitchFamily="34" charset="0"/>
            </a:rPr>
            <a:t/>
          </a:r>
          <a:br>
            <a:rPr lang="ru-RU" sz="1600" dirty="0" smtClean="0">
              <a:latin typeface="Arial" pitchFamily="34" charset="0"/>
              <a:cs typeface="Arial" pitchFamily="34" charset="0"/>
            </a:rPr>
          </a:br>
          <a:r>
            <a:rPr lang="ru-RU" sz="1600" dirty="0" smtClean="0">
              <a:latin typeface="Arial" pitchFamily="34" charset="0"/>
              <a:cs typeface="Arial" pitchFamily="34" charset="0"/>
            </a:rPr>
            <a:t>(для муниципальных заказчиков)</a:t>
          </a:r>
          <a:endParaRPr lang="ru-RU" sz="1600" dirty="0">
            <a:latin typeface="Arial" pitchFamily="34" charset="0"/>
            <a:cs typeface="Arial" pitchFamily="34" charset="0"/>
          </a:endParaRPr>
        </a:p>
      </dgm:t>
    </dgm:pt>
    <dgm:pt modelId="{E635B5AE-77B7-4B55-807E-E72C816D7EB8}" type="parTrans" cxnId="{79D41A2F-361B-4A2A-8660-9F3FB51483C6}">
      <dgm:prSet/>
      <dgm:spPr/>
      <dgm:t>
        <a:bodyPr/>
        <a:lstStyle/>
        <a:p>
          <a:endParaRPr lang="ru-RU" sz="1400">
            <a:latin typeface="Arial" pitchFamily="34" charset="0"/>
            <a:cs typeface="Arial" pitchFamily="34" charset="0"/>
          </a:endParaRPr>
        </a:p>
      </dgm:t>
    </dgm:pt>
    <dgm:pt modelId="{86686C9F-430C-450C-AA24-23BE1182CD13}" type="sibTrans" cxnId="{79D41A2F-361B-4A2A-8660-9F3FB51483C6}">
      <dgm:prSet/>
      <dgm:spPr/>
      <dgm:t>
        <a:bodyPr/>
        <a:lstStyle/>
        <a:p>
          <a:endParaRPr lang="ru-RU" sz="1400">
            <a:latin typeface="Arial" pitchFamily="34" charset="0"/>
            <a:cs typeface="Arial" pitchFamily="34" charset="0"/>
          </a:endParaRPr>
        </a:p>
      </dgm:t>
    </dgm:pt>
    <dgm:pt modelId="{17AE8E26-0227-445E-BFE8-ECBB276DDDDC}">
      <dgm:prSet phldrT="[Текст]" custT="1"/>
      <dgm:spPr/>
      <dgm:t>
        <a:bodyPr/>
        <a:lstStyle/>
        <a:p>
          <a:r>
            <a:rPr lang="ru-RU" sz="1400" dirty="0" smtClean="0">
              <a:latin typeface="Arial" pitchFamily="34" charset="0"/>
              <a:cs typeface="Arial" pitchFamily="34" charset="0"/>
            </a:rPr>
            <a:t>Постановление Правительства РФ от 21.11.2013 № 1043 – общие требования плана закупок (форма + правила)</a:t>
          </a:r>
          <a:endParaRPr lang="ru-RU" sz="1400" dirty="0">
            <a:latin typeface="Arial" pitchFamily="34" charset="0"/>
            <a:cs typeface="Arial" pitchFamily="34" charset="0"/>
          </a:endParaRPr>
        </a:p>
      </dgm:t>
    </dgm:pt>
    <dgm:pt modelId="{ED66700D-245B-404F-8FA6-0B395050AA42}" type="parTrans" cxnId="{ECA94392-C234-4007-B0FD-A195EF4016C9}">
      <dgm:prSet/>
      <dgm:spPr/>
      <dgm:t>
        <a:bodyPr/>
        <a:lstStyle/>
        <a:p>
          <a:endParaRPr lang="ru-RU" sz="1400">
            <a:latin typeface="Arial" pitchFamily="34" charset="0"/>
            <a:cs typeface="Arial" pitchFamily="34" charset="0"/>
          </a:endParaRPr>
        </a:p>
      </dgm:t>
    </dgm:pt>
    <dgm:pt modelId="{8C383819-CAF0-4055-BFC4-039EE1BE8A4D}" type="sibTrans" cxnId="{ECA94392-C234-4007-B0FD-A195EF4016C9}">
      <dgm:prSet/>
      <dgm:spPr/>
      <dgm:t>
        <a:bodyPr/>
        <a:lstStyle/>
        <a:p>
          <a:endParaRPr lang="ru-RU" sz="1400">
            <a:latin typeface="Arial" pitchFamily="34" charset="0"/>
            <a:cs typeface="Arial" pitchFamily="34" charset="0"/>
          </a:endParaRPr>
        </a:p>
      </dgm:t>
    </dgm:pt>
    <dgm:pt modelId="{6AE62A34-3F6E-4216-A9ED-8D960F62711B}">
      <dgm:prSet phldrT="[Текст]" custT="1"/>
      <dgm:spPr/>
      <dgm:t>
        <a:bodyPr/>
        <a:lstStyle/>
        <a:p>
          <a:r>
            <a:rPr lang="ru-RU" sz="2000" dirty="0" smtClean="0">
              <a:latin typeface="Arial" pitchFamily="34" charset="0"/>
              <a:cs typeface="Arial" pitchFamily="34" charset="0"/>
            </a:rPr>
            <a:t>Обоснование закупок </a:t>
          </a:r>
          <a:r>
            <a:rPr lang="ru-RU" sz="1600" dirty="0" smtClean="0">
              <a:latin typeface="Arial" pitchFamily="34" charset="0"/>
              <a:cs typeface="Arial" pitchFamily="34" charset="0"/>
            </a:rPr>
            <a:t/>
          </a:r>
          <a:br>
            <a:rPr lang="ru-RU" sz="1600" dirty="0" smtClean="0">
              <a:latin typeface="Arial" pitchFamily="34" charset="0"/>
              <a:cs typeface="Arial" pitchFamily="34" charset="0"/>
            </a:rPr>
          </a:br>
          <a:r>
            <a:rPr lang="ru-RU" sz="1600" dirty="0" smtClean="0">
              <a:latin typeface="Arial" pitchFamily="34" charset="0"/>
              <a:cs typeface="Arial" pitchFamily="34" charset="0"/>
            </a:rPr>
            <a:t>(для всех заказчиков)</a:t>
          </a:r>
        </a:p>
        <a:p>
          <a:r>
            <a:rPr lang="ru-RU" sz="1600" dirty="0" smtClean="0">
              <a:latin typeface="Arial" pitchFamily="34" charset="0"/>
              <a:cs typeface="Arial" pitchFamily="34" charset="0"/>
            </a:rPr>
            <a:t>приложение к плану закупок и плану-графику</a:t>
          </a:r>
          <a:endParaRPr lang="ru-RU" sz="1600" dirty="0">
            <a:latin typeface="Arial" pitchFamily="34" charset="0"/>
            <a:cs typeface="Arial" pitchFamily="34" charset="0"/>
          </a:endParaRPr>
        </a:p>
      </dgm:t>
    </dgm:pt>
    <dgm:pt modelId="{F367C8F1-FC7B-4F00-ABFA-731A3D550D84}" type="parTrans" cxnId="{F2DA1AB7-CA7A-4F9A-9BDF-B28917568303}">
      <dgm:prSet/>
      <dgm:spPr/>
      <dgm:t>
        <a:bodyPr/>
        <a:lstStyle/>
        <a:p>
          <a:endParaRPr lang="ru-RU" sz="1400">
            <a:latin typeface="Arial" pitchFamily="34" charset="0"/>
            <a:cs typeface="Arial" pitchFamily="34" charset="0"/>
          </a:endParaRPr>
        </a:p>
      </dgm:t>
    </dgm:pt>
    <dgm:pt modelId="{33ED310B-4359-49C7-B61C-D5C8504DD819}" type="sibTrans" cxnId="{F2DA1AB7-CA7A-4F9A-9BDF-B28917568303}">
      <dgm:prSet/>
      <dgm:spPr/>
      <dgm:t>
        <a:bodyPr/>
        <a:lstStyle/>
        <a:p>
          <a:endParaRPr lang="ru-RU" sz="1400">
            <a:latin typeface="Arial" pitchFamily="34" charset="0"/>
            <a:cs typeface="Arial" pitchFamily="34" charset="0"/>
          </a:endParaRPr>
        </a:p>
      </dgm:t>
    </dgm:pt>
    <dgm:pt modelId="{7EBA2E3A-A021-4FC1-899F-D92496C3465B}">
      <dgm:prSet phldrT="[Текст]" custT="1"/>
      <dgm:spPr/>
      <dgm:t>
        <a:bodyPr/>
        <a:lstStyle/>
        <a:p>
          <a:r>
            <a:rPr lang="ru-RU" sz="1400" dirty="0" smtClean="0">
              <a:latin typeface="Arial" pitchFamily="34" charset="0"/>
              <a:cs typeface="Arial" pitchFamily="34" charset="0"/>
            </a:rPr>
            <a:t>Постановление Правительства РФ от 05.06.2015 № 555:</a:t>
          </a:r>
          <a:br>
            <a:rPr lang="ru-RU" sz="1400" dirty="0" smtClean="0">
              <a:latin typeface="Arial" pitchFamily="34" charset="0"/>
              <a:cs typeface="Arial" pitchFamily="34" charset="0"/>
            </a:rPr>
          </a:br>
          <a:r>
            <a:rPr lang="ru-RU" sz="1400" dirty="0" smtClean="0">
              <a:latin typeface="Arial" pitchFamily="34" charset="0"/>
              <a:cs typeface="Arial" pitchFamily="34" charset="0"/>
            </a:rPr>
            <a:t>- Правила обоснования;</a:t>
          </a:r>
          <a:br>
            <a:rPr lang="ru-RU" sz="1400" dirty="0" smtClean="0">
              <a:latin typeface="Arial" pitchFamily="34" charset="0"/>
              <a:cs typeface="Arial" pitchFamily="34" charset="0"/>
            </a:rPr>
          </a:br>
          <a:r>
            <a:rPr lang="ru-RU" sz="1400" dirty="0" smtClean="0">
              <a:latin typeface="Arial" pitchFamily="34" charset="0"/>
              <a:cs typeface="Arial" pitchFamily="34" charset="0"/>
            </a:rPr>
            <a:t>- Форма обоснования для плана закупок;</a:t>
          </a:r>
          <a:br>
            <a:rPr lang="ru-RU" sz="1400" dirty="0" smtClean="0">
              <a:latin typeface="Arial" pitchFamily="34" charset="0"/>
              <a:cs typeface="Arial" pitchFamily="34" charset="0"/>
            </a:rPr>
          </a:br>
          <a:r>
            <a:rPr lang="ru-RU" sz="1400" dirty="0" smtClean="0">
              <a:latin typeface="Arial" pitchFamily="34" charset="0"/>
              <a:cs typeface="Arial" pitchFamily="34" charset="0"/>
            </a:rPr>
            <a:t>- Форма обоснования для плана-графика.</a:t>
          </a:r>
          <a:endParaRPr lang="ru-RU" sz="1400" dirty="0">
            <a:latin typeface="Arial" pitchFamily="34" charset="0"/>
            <a:cs typeface="Arial" pitchFamily="34" charset="0"/>
          </a:endParaRPr>
        </a:p>
      </dgm:t>
    </dgm:pt>
    <dgm:pt modelId="{718297D2-95D3-47D2-9DA5-C948FF454C05}" type="parTrans" cxnId="{77A91340-A494-4AD3-AC0C-087FD9AAC76A}">
      <dgm:prSet/>
      <dgm:spPr/>
      <dgm:t>
        <a:bodyPr/>
        <a:lstStyle/>
        <a:p>
          <a:endParaRPr lang="ru-RU" sz="1400">
            <a:latin typeface="Arial" pitchFamily="34" charset="0"/>
            <a:cs typeface="Arial" pitchFamily="34" charset="0"/>
          </a:endParaRPr>
        </a:p>
      </dgm:t>
    </dgm:pt>
    <dgm:pt modelId="{7E72E3D6-3906-4A1B-A79B-65B04B71E0ED}" type="sibTrans" cxnId="{77A91340-A494-4AD3-AC0C-087FD9AAC76A}">
      <dgm:prSet/>
      <dgm:spPr/>
      <dgm:t>
        <a:bodyPr/>
        <a:lstStyle/>
        <a:p>
          <a:endParaRPr lang="ru-RU" sz="1400">
            <a:latin typeface="Arial" pitchFamily="34" charset="0"/>
            <a:cs typeface="Arial" pitchFamily="34" charset="0"/>
          </a:endParaRPr>
        </a:p>
      </dgm:t>
    </dgm:pt>
    <dgm:pt modelId="{9A60A379-D310-424C-869D-0F5FA14374D9}">
      <dgm:prSet custT="1"/>
      <dgm:spPr/>
      <dgm:t>
        <a:bodyPr/>
        <a:lstStyle/>
        <a:p>
          <a:r>
            <a:rPr lang="ru-RU" sz="1400" dirty="0" smtClean="0">
              <a:latin typeface="Arial" pitchFamily="34" charset="0"/>
              <a:cs typeface="Arial" pitchFamily="34" charset="0"/>
            </a:rPr>
            <a:t>Постановление Правительства РФ от 05.06.2015 № 553 – план-график (форма + правила)</a:t>
          </a:r>
          <a:endParaRPr lang="ru-RU" sz="1400" dirty="0">
            <a:latin typeface="Arial" pitchFamily="34" charset="0"/>
            <a:cs typeface="Arial" pitchFamily="34" charset="0"/>
          </a:endParaRPr>
        </a:p>
      </dgm:t>
    </dgm:pt>
    <dgm:pt modelId="{58A7C076-4C37-4DD8-A966-4FA228F87300}" type="parTrans" cxnId="{4BA36CC2-F156-42E4-BB27-1F0EF1E0B423}">
      <dgm:prSet/>
      <dgm:spPr/>
      <dgm:t>
        <a:bodyPr/>
        <a:lstStyle/>
        <a:p>
          <a:endParaRPr lang="ru-RU" sz="1400">
            <a:latin typeface="Arial" pitchFamily="34" charset="0"/>
            <a:cs typeface="Arial" pitchFamily="34" charset="0"/>
          </a:endParaRPr>
        </a:p>
      </dgm:t>
    </dgm:pt>
    <dgm:pt modelId="{008155BF-E0E3-4119-B4D0-E6073467E640}" type="sibTrans" cxnId="{4BA36CC2-F156-42E4-BB27-1F0EF1E0B423}">
      <dgm:prSet/>
      <dgm:spPr/>
      <dgm:t>
        <a:bodyPr/>
        <a:lstStyle/>
        <a:p>
          <a:endParaRPr lang="ru-RU" sz="1400">
            <a:latin typeface="Arial" pitchFamily="34" charset="0"/>
            <a:cs typeface="Arial" pitchFamily="34" charset="0"/>
          </a:endParaRPr>
        </a:p>
      </dgm:t>
    </dgm:pt>
    <dgm:pt modelId="{6848E509-B15C-461C-8F44-5E4BD9C94C79}">
      <dgm:prSet custT="1"/>
      <dgm:spPr/>
      <dgm:t>
        <a:bodyPr/>
        <a:lstStyle/>
        <a:p>
          <a:r>
            <a:rPr lang="ru-RU" sz="1400" dirty="0" smtClean="0">
              <a:latin typeface="Arial" pitchFamily="34" charset="0"/>
              <a:cs typeface="Arial" pitchFamily="34" charset="0"/>
            </a:rPr>
            <a:t>Постановление Правительства РФ от 05.06.2015 № 554 </a:t>
          </a:r>
          <a:br>
            <a:rPr lang="ru-RU" sz="1400" dirty="0" smtClean="0">
              <a:latin typeface="Arial" pitchFamily="34" charset="0"/>
              <a:cs typeface="Arial" pitchFamily="34" charset="0"/>
            </a:rPr>
          </a:br>
          <a:r>
            <a:rPr lang="ru-RU" sz="1400" dirty="0" smtClean="0">
              <a:latin typeface="Arial" pitchFamily="34" charset="0"/>
              <a:cs typeface="Arial" pitchFamily="34" charset="0"/>
            </a:rPr>
            <a:t>– общие требования к плану-графику (форма + правила)</a:t>
          </a:r>
          <a:endParaRPr lang="ru-RU" sz="1400" dirty="0">
            <a:latin typeface="Arial" pitchFamily="34" charset="0"/>
            <a:cs typeface="Arial" pitchFamily="34" charset="0"/>
          </a:endParaRPr>
        </a:p>
      </dgm:t>
    </dgm:pt>
    <dgm:pt modelId="{47B6BF59-E627-4903-8CE6-66EF49538630}" type="parTrans" cxnId="{A1C7BBC0-38FE-4240-89F2-EBC578D1A9D4}">
      <dgm:prSet/>
      <dgm:spPr/>
      <dgm:t>
        <a:bodyPr/>
        <a:lstStyle/>
        <a:p>
          <a:endParaRPr lang="ru-RU" sz="1400">
            <a:latin typeface="Arial" pitchFamily="34" charset="0"/>
            <a:cs typeface="Arial" pitchFamily="34" charset="0"/>
          </a:endParaRPr>
        </a:p>
      </dgm:t>
    </dgm:pt>
    <dgm:pt modelId="{53A95B72-7E0D-4B8D-A1B9-7B57093D4BD3}" type="sibTrans" cxnId="{A1C7BBC0-38FE-4240-89F2-EBC578D1A9D4}">
      <dgm:prSet/>
      <dgm:spPr/>
      <dgm:t>
        <a:bodyPr/>
        <a:lstStyle/>
        <a:p>
          <a:endParaRPr lang="ru-RU" sz="1400">
            <a:latin typeface="Arial" pitchFamily="34" charset="0"/>
            <a:cs typeface="Arial" pitchFamily="34" charset="0"/>
          </a:endParaRPr>
        </a:p>
      </dgm:t>
    </dgm:pt>
    <dgm:pt modelId="{ECF91FED-CFEA-4627-9D94-F41A2C2FFB41}">
      <dgm:prSet custT="1"/>
      <dgm:spPr/>
      <dgm:t>
        <a:bodyPr/>
        <a:lstStyle/>
        <a:p>
          <a:r>
            <a:rPr lang="ru-RU" sz="1400" dirty="0" smtClean="0">
              <a:latin typeface="Arial" pitchFamily="34" charset="0"/>
              <a:cs typeface="Arial" pitchFamily="34" charset="0"/>
            </a:rPr>
            <a:t>Порядок ведения плана закупок и плана-графика утверждается местной администрацией</a:t>
          </a:r>
          <a:endParaRPr lang="ru-RU" sz="1400" dirty="0">
            <a:latin typeface="Arial" pitchFamily="34" charset="0"/>
            <a:cs typeface="Arial" pitchFamily="34" charset="0"/>
          </a:endParaRPr>
        </a:p>
      </dgm:t>
    </dgm:pt>
    <dgm:pt modelId="{7943A2E5-BCFE-4EB7-8CE3-719CBD9B2B75}" type="parTrans" cxnId="{AEDC5821-4DFF-4B53-8975-E29B562343BA}">
      <dgm:prSet/>
      <dgm:spPr/>
      <dgm:t>
        <a:bodyPr/>
        <a:lstStyle/>
        <a:p>
          <a:endParaRPr lang="ru-RU" sz="1400">
            <a:latin typeface="Arial" pitchFamily="34" charset="0"/>
            <a:cs typeface="Arial" pitchFamily="34" charset="0"/>
          </a:endParaRPr>
        </a:p>
      </dgm:t>
    </dgm:pt>
    <dgm:pt modelId="{4D293776-F0C7-4E6C-BA40-8954CE487802}" type="sibTrans" cxnId="{AEDC5821-4DFF-4B53-8975-E29B562343BA}">
      <dgm:prSet/>
      <dgm:spPr/>
      <dgm:t>
        <a:bodyPr/>
        <a:lstStyle/>
        <a:p>
          <a:endParaRPr lang="ru-RU" sz="1400">
            <a:latin typeface="Arial" pitchFamily="34" charset="0"/>
            <a:cs typeface="Arial" pitchFamily="34" charset="0"/>
          </a:endParaRPr>
        </a:p>
      </dgm:t>
    </dgm:pt>
    <dgm:pt modelId="{5BDDFEF0-917E-452F-A5E8-66FE670C1F59}" type="pres">
      <dgm:prSet presAssocID="{B2604A02-FD83-48A4-8CC7-50430C9D70C3}" presName="Name0" presStyleCnt="0">
        <dgm:presLayoutVars>
          <dgm:dir/>
          <dgm:animLvl val="lvl"/>
          <dgm:resizeHandles val="exact"/>
        </dgm:presLayoutVars>
      </dgm:prSet>
      <dgm:spPr/>
      <dgm:t>
        <a:bodyPr/>
        <a:lstStyle/>
        <a:p>
          <a:endParaRPr lang="ru-RU"/>
        </a:p>
      </dgm:t>
    </dgm:pt>
    <dgm:pt modelId="{6A7BF640-DAE5-4A1B-9099-1FD1D0A4527D}" type="pres">
      <dgm:prSet presAssocID="{F582B50A-BAC2-46E8-983F-24EC553DE602}" presName="linNode" presStyleCnt="0"/>
      <dgm:spPr/>
    </dgm:pt>
    <dgm:pt modelId="{A1B4A371-33E2-4B91-B20C-6E9565D38616}" type="pres">
      <dgm:prSet presAssocID="{F582B50A-BAC2-46E8-983F-24EC553DE602}" presName="parentText" presStyleLbl="node1" presStyleIdx="0" presStyleCnt="3">
        <dgm:presLayoutVars>
          <dgm:chMax val="1"/>
          <dgm:bulletEnabled val="1"/>
        </dgm:presLayoutVars>
      </dgm:prSet>
      <dgm:spPr/>
      <dgm:t>
        <a:bodyPr/>
        <a:lstStyle/>
        <a:p>
          <a:endParaRPr lang="ru-RU"/>
        </a:p>
      </dgm:t>
    </dgm:pt>
    <dgm:pt modelId="{3012C36B-B7BC-4630-84CA-47D14BB7AEB7}" type="pres">
      <dgm:prSet presAssocID="{F582B50A-BAC2-46E8-983F-24EC553DE602}" presName="descendantText" presStyleLbl="alignAccFollowNode1" presStyleIdx="0" presStyleCnt="3">
        <dgm:presLayoutVars>
          <dgm:bulletEnabled val="1"/>
        </dgm:presLayoutVars>
      </dgm:prSet>
      <dgm:spPr/>
      <dgm:t>
        <a:bodyPr/>
        <a:lstStyle/>
        <a:p>
          <a:endParaRPr lang="ru-RU"/>
        </a:p>
      </dgm:t>
    </dgm:pt>
    <dgm:pt modelId="{4D2A82B9-7711-40FB-8BA7-3E22B295C0A4}" type="pres">
      <dgm:prSet presAssocID="{F325553F-B76B-4866-AD5D-278EFFADD71C}" presName="sp" presStyleCnt="0"/>
      <dgm:spPr/>
    </dgm:pt>
    <dgm:pt modelId="{DAE07970-BC8E-41A9-8864-A166DDF7F23D}" type="pres">
      <dgm:prSet presAssocID="{D1A4F1D8-5A97-4C16-BAC0-ACC66EB66612}" presName="linNode" presStyleCnt="0"/>
      <dgm:spPr/>
    </dgm:pt>
    <dgm:pt modelId="{63507D1C-20C8-4A78-BE7D-A46C0C398EFC}" type="pres">
      <dgm:prSet presAssocID="{D1A4F1D8-5A97-4C16-BAC0-ACC66EB66612}" presName="parentText" presStyleLbl="node1" presStyleIdx="1" presStyleCnt="3">
        <dgm:presLayoutVars>
          <dgm:chMax val="1"/>
          <dgm:bulletEnabled val="1"/>
        </dgm:presLayoutVars>
      </dgm:prSet>
      <dgm:spPr/>
      <dgm:t>
        <a:bodyPr/>
        <a:lstStyle/>
        <a:p>
          <a:endParaRPr lang="ru-RU"/>
        </a:p>
      </dgm:t>
    </dgm:pt>
    <dgm:pt modelId="{9A6F5AFE-20C7-4838-925F-9CF67DBF35AC}" type="pres">
      <dgm:prSet presAssocID="{D1A4F1D8-5A97-4C16-BAC0-ACC66EB66612}" presName="descendantText" presStyleLbl="alignAccFollowNode1" presStyleIdx="1" presStyleCnt="3" custScaleY="117539">
        <dgm:presLayoutVars>
          <dgm:bulletEnabled val="1"/>
        </dgm:presLayoutVars>
      </dgm:prSet>
      <dgm:spPr/>
      <dgm:t>
        <a:bodyPr/>
        <a:lstStyle/>
        <a:p>
          <a:endParaRPr lang="ru-RU"/>
        </a:p>
      </dgm:t>
    </dgm:pt>
    <dgm:pt modelId="{D9C367A8-509A-4E44-BA06-6BC6A0157FBB}" type="pres">
      <dgm:prSet presAssocID="{86686C9F-430C-450C-AA24-23BE1182CD13}" presName="sp" presStyleCnt="0"/>
      <dgm:spPr/>
    </dgm:pt>
    <dgm:pt modelId="{4C517474-517D-4A33-96FD-1429CC8960C1}" type="pres">
      <dgm:prSet presAssocID="{6AE62A34-3F6E-4216-A9ED-8D960F62711B}" presName="linNode" presStyleCnt="0"/>
      <dgm:spPr/>
    </dgm:pt>
    <dgm:pt modelId="{707949EA-814C-422A-AEFA-E48C7F7ED994}" type="pres">
      <dgm:prSet presAssocID="{6AE62A34-3F6E-4216-A9ED-8D960F62711B}" presName="parentText" presStyleLbl="node1" presStyleIdx="2" presStyleCnt="3">
        <dgm:presLayoutVars>
          <dgm:chMax val="1"/>
          <dgm:bulletEnabled val="1"/>
        </dgm:presLayoutVars>
      </dgm:prSet>
      <dgm:spPr/>
      <dgm:t>
        <a:bodyPr/>
        <a:lstStyle/>
        <a:p>
          <a:endParaRPr lang="ru-RU"/>
        </a:p>
      </dgm:t>
    </dgm:pt>
    <dgm:pt modelId="{FE5D16D5-6687-4C1A-8973-D69EEF9DB143}" type="pres">
      <dgm:prSet presAssocID="{6AE62A34-3F6E-4216-A9ED-8D960F62711B}" presName="descendantText" presStyleLbl="alignAccFollowNode1" presStyleIdx="2" presStyleCnt="3">
        <dgm:presLayoutVars>
          <dgm:bulletEnabled val="1"/>
        </dgm:presLayoutVars>
      </dgm:prSet>
      <dgm:spPr/>
      <dgm:t>
        <a:bodyPr/>
        <a:lstStyle/>
        <a:p>
          <a:endParaRPr lang="ru-RU"/>
        </a:p>
      </dgm:t>
    </dgm:pt>
  </dgm:ptLst>
  <dgm:cxnLst>
    <dgm:cxn modelId="{8DC21D99-9FB6-452E-9DCE-DEAA7B700A42}" type="presOf" srcId="{17AE8E26-0227-445E-BFE8-ECBB276DDDDC}" destId="{9A6F5AFE-20C7-4838-925F-9CF67DBF35AC}" srcOrd="0" destOrd="0" presId="urn:microsoft.com/office/officeart/2005/8/layout/vList5"/>
    <dgm:cxn modelId="{2B35E2C8-47AB-4077-A0D6-9EC71254025A}" type="presOf" srcId="{D1A4F1D8-5A97-4C16-BAC0-ACC66EB66612}" destId="{63507D1C-20C8-4A78-BE7D-A46C0C398EFC}" srcOrd="0" destOrd="0" presId="urn:microsoft.com/office/officeart/2005/8/layout/vList5"/>
    <dgm:cxn modelId="{79D41A2F-361B-4A2A-8660-9F3FB51483C6}" srcId="{B2604A02-FD83-48A4-8CC7-50430C9D70C3}" destId="{D1A4F1D8-5A97-4C16-BAC0-ACC66EB66612}" srcOrd="1" destOrd="0" parTransId="{E635B5AE-77B7-4B55-807E-E72C816D7EB8}" sibTransId="{86686C9F-430C-450C-AA24-23BE1182CD13}"/>
    <dgm:cxn modelId="{ECA94392-C234-4007-B0FD-A195EF4016C9}" srcId="{D1A4F1D8-5A97-4C16-BAC0-ACC66EB66612}" destId="{17AE8E26-0227-445E-BFE8-ECBB276DDDDC}" srcOrd="0" destOrd="0" parTransId="{ED66700D-245B-404F-8FA6-0B395050AA42}" sibTransId="{8C383819-CAF0-4055-BFC4-039EE1BE8A4D}"/>
    <dgm:cxn modelId="{3BA389E3-AEFD-4805-8EF8-AC4BAE694F30}" type="presOf" srcId="{391E5E3E-A54F-4EBC-8453-AD648A44666C}" destId="{3012C36B-B7BC-4630-84CA-47D14BB7AEB7}" srcOrd="0" destOrd="0" presId="urn:microsoft.com/office/officeart/2005/8/layout/vList5"/>
    <dgm:cxn modelId="{C566C136-1FD4-493F-8C2D-62B7587788EC}" type="presOf" srcId="{7EBA2E3A-A021-4FC1-899F-D92496C3465B}" destId="{FE5D16D5-6687-4C1A-8973-D69EEF9DB143}" srcOrd="0" destOrd="0" presId="urn:microsoft.com/office/officeart/2005/8/layout/vList5"/>
    <dgm:cxn modelId="{DFA7267B-70B5-4974-A6C9-D6616CE49FFC}" type="presOf" srcId="{B2604A02-FD83-48A4-8CC7-50430C9D70C3}" destId="{5BDDFEF0-917E-452F-A5E8-66FE670C1F59}" srcOrd="0" destOrd="0" presId="urn:microsoft.com/office/officeart/2005/8/layout/vList5"/>
    <dgm:cxn modelId="{77A91340-A494-4AD3-AC0C-087FD9AAC76A}" srcId="{6AE62A34-3F6E-4216-A9ED-8D960F62711B}" destId="{7EBA2E3A-A021-4FC1-899F-D92496C3465B}" srcOrd="0" destOrd="0" parTransId="{718297D2-95D3-47D2-9DA5-C948FF454C05}" sibTransId="{7E72E3D6-3906-4A1B-A79B-65B04B71E0ED}"/>
    <dgm:cxn modelId="{F3E699B2-D44E-4F27-A213-06773CDA29DA}" type="presOf" srcId="{6848E509-B15C-461C-8F44-5E4BD9C94C79}" destId="{9A6F5AFE-20C7-4838-925F-9CF67DBF35AC}" srcOrd="0" destOrd="1" presId="urn:microsoft.com/office/officeart/2005/8/layout/vList5"/>
    <dgm:cxn modelId="{F2DA1AB7-CA7A-4F9A-9BDF-B28917568303}" srcId="{B2604A02-FD83-48A4-8CC7-50430C9D70C3}" destId="{6AE62A34-3F6E-4216-A9ED-8D960F62711B}" srcOrd="2" destOrd="0" parTransId="{F367C8F1-FC7B-4F00-ABFA-731A3D550D84}" sibTransId="{33ED310B-4359-49C7-B61C-D5C8504DD819}"/>
    <dgm:cxn modelId="{A1C7BBC0-38FE-4240-89F2-EBC578D1A9D4}" srcId="{D1A4F1D8-5A97-4C16-BAC0-ACC66EB66612}" destId="{6848E509-B15C-461C-8F44-5E4BD9C94C79}" srcOrd="1" destOrd="0" parTransId="{47B6BF59-E627-4903-8CE6-66EF49538630}" sibTransId="{53A95B72-7E0D-4B8D-A1B9-7B57093D4BD3}"/>
    <dgm:cxn modelId="{7C8C88A6-43CF-4692-A7B1-0D91927D831F}" srcId="{F582B50A-BAC2-46E8-983F-24EC553DE602}" destId="{391E5E3E-A54F-4EBC-8453-AD648A44666C}" srcOrd="0" destOrd="0" parTransId="{CF765AEB-2944-45C6-BB66-5782820B880C}" sibTransId="{DDFC8A8E-52EF-48A8-8ACC-E5C6E76CC80D}"/>
    <dgm:cxn modelId="{52A298FA-70EC-48F8-AB78-48CF8D069A3A}" type="presOf" srcId="{F582B50A-BAC2-46E8-983F-24EC553DE602}" destId="{A1B4A371-33E2-4B91-B20C-6E9565D38616}" srcOrd="0" destOrd="0" presId="urn:microsoft.com/office/officeart/2005/8/layout/vList5"/>
    <dgm:cxn modelId="{B6535244-17CD-4BCD-8172-1BB5F262DC1A}" type="presOf" srcId="{9A60A379-D310-424C-869D-0F5FA14374D9}" destId="{3012C36B-B7BC-4630-84CA-47D14BB7AEB7}" srcOrd="0" destOrd="1" presId="urn:microsoft.com/office/officeart/2005/8/layout/vList5"/>
    <dgm:cxn modelId="{4BA36CC2-F156-42E4-BB27-1F0EF1E0B423}" srcId="{F582B50A-BAC2-46E8-983F-24EC553DE602}" destId="{9A60A379-D310-424C-869D-0F5FA14374D9}" srcOrd="1" destOrd="0" parTransId="{58A7C076-4C37-4DD8-A966-4FA228F87300}" sibTransId="{008155BF-E0E3-4119-B4D0-E6073467E640}"/>
    <dgm:cxn modelId="{AEDC5821-4DFF-4B53-8975-E29B562343BA}" srcId="{D1A4F1D8-5A97-4C16-BAC0-ACC66EB66612}" destId="{ECF91FED-CFEA-4627-9D94-F41A2C2FFB41}" srcOrd="2" destOrd="0" parTransId="{7943A2E5-BCFE-4EB7-8CE3-719CBD9B2B75}" sibTransId="{4D293776-F0C7-4E6C-BA40-8954CE487802}"/>
    <dgm:cxn modelId="{2D7111C2-154A-47CF-9CA9-8485CC16265B}" type="presOf" srcId="{6AE62A34-3F6E-4216-A9ED-8D960F62711B}" destId="{707949EA-814C-422A-AEFA-E48C7F7ED994}" srcOrd="0" destOrd="0" presId="urn:microsoft.com/office/officeart/2005/8/layout/vList5"/>
    <dgm:cxn modelId="{A907332D-E1E4-40BA-81E5-F4A877D5FC42}" srcId="{B2604A02-FD83-48A4-8CC7-50430C9D70C3}" destId="{F582B50A-BAC2-46E8-983F-24EC553DE602}" srcOrd="0" destOrd="0" parTransId="{225BBA8F-D845-4E84-9926-BF95162B0BB2}" sibTransId="{F325553F-B76B-4866-AD5D-278EFFADD71C}"/>
    <dgm:cxn modelId="{456110C0-6303-4FC0-812A-63E1745A7AC5}" type="presOf" srcId="{ECF91FED-CFEA-4627-9D94-F41A2C2FFB41}" destId="{9A6F5AFE-20C7-4838-925F-9CF67DBF35AC}" srcOrd="0" destOrd="2" presId="urn:microsoft.com/office/officeart/2005/8/layout/vList5"/>
    <dgm:cxn modelId="{4A6E939A-52CE-415D-ABB8-A3DEADE5CC00}" type="presParOf" srcId="{5BDDFEF0-917E-452F-A5E8-66FE670C1F59}" destId="{6A7BF640-DAE5-4A1B-9099-1FD1D0A4527D}" srcOrd="0" destOrd="0" presId="urn:microsoft.com/office/officeart/2005/8/layout/vList5"/>
    <dgm:cxn modelId="{07D17363-1159-4CE3-A8CC-D81AA58EDAC3}" type="presParOf" srcId="{6A7BF640-DAE5-4A1B-9099-1FD1D0A4527D}" destId="{A1B4A371-33E2-4B91-B20C-6E9565D38616}" srcOrd="0" destOrd="0" presId="urn:microsoft.com/office/officeart/2005/8/layout/vList5"/>
    <dgm:cxn modelId="{F3A1AA52-F168-4F50-9DB3-4C8FEE5D52A3}" type="presParOf" srcId="{6A7BF640-DAE5-4A1B-9099-1FD1D0A4527D}" destId="{3012C36B-B7BC-4630-84CA-47D14BB7AEB7}" srcOrd="1" destOrd="0" presId="urn:microsoft.com/office/officeart/2005/8/layout/vList5"/>
    <dgm:cxn modelId="{E5C264DD-0201-4A91-8379-4778FC83865C}" type="presParOf" srcId="{5BDDFEF0-917E-452F-A5E8-66FE670C1F59}" destId="{4D2A82B9-7711-40FB-8BA7-3E22B295C0A4}" srcOrd="1" destOrd="0" presId="urn:microsoft.com/office/officeart/2005/8/layout/vList5"/>
    <dgm:cxn modelId="{8D75F5FE-854B-476E-B2A2-1FDD2E61752B}" type="presParOf" srcId="{5BDDFEF0-917E-452F-A5E8-66FE670C1F59}" destId="{DAE07970-BC8E-41A9-8864-A166DDF7F23D}" srcOrd="2" destOrd="0" presId="urn:microsoft.com/office/officeart/2005/8/layout/vList5"/>
    <dgm:cxn modelId="{989AFE2F-E604-483D-B592-17AB885FE268}" type="presParOf" srcId="{DAE07970-BC8E-41A9-8864-A166DDF7F23D}" destId="{63507D1C-20C8-4A78-BE7D-A46C0C398EFC}" srcOrd="0" destOrd="0" presId="urn:microsoft.com/office/officeart/2005/8/layout/vList5"/>
    <dgm:cxn modelId="{DF5E26AC-C06D-420E-948D-0A9016135825}" type="presParOf" srcId="{DAE07970-BC8E-41A9-8864-A166DDF7F23D}" destId="{9A6F5AFE-20C7-4838-925F-9CF67DBF35AC}" srcOrd="1" destOrd="0" presId="urn:microsoft.com/office/officeart/2005/8/layout/vList5"/>
    <dgm:cxn modelId="{AA8EEBBC-92AD-4B21-B173-2F6D96736CE8}" type="presParOf" srcId="{5BDDFEF0-917E-452F-A5E8-66FE670C1F59}" destId="{D9C367A8-509A-4E44-BA06-6BC6A0157FBB}" srcOrd="3" destOrd="0" presId="urn:microsoft.com/office/officeart/2005/8/layout/vList5"/>
    <dgm:cxn modelId="{53B11135-9CD9-4DEB-8470-52B40E083704}" type="presParOf" srcId="{5BDDFEF0-917E-452F-A5E8-66FE670C1F59}" destId="{4C517474-517D-4A33-96FD-1429CC8960C1}" srcOrd="4" destOrd="0" presId="urn:microsoft.com/office/officeart/2005/8/layout/vList5"/>
    <dgm:cxn modelId="{E9350BC1-FE61-4C0D-8B91-3D6E8C74470B}" type="presParOf" srcId="{4C517474-517D-4A33-96FD-1429CC8960C1}" destId="{707949EA-814C-422A-AEFA-E48C7F7ED994}" srcOrd="0" destOrd="0" presId="urn:microsoft.com/office/officeart/2005/8/layout/vList5"/>
    <dgm:cxn modelId="{40B28AB6-B542-4EFA-91B4-8BF113EB8EF4}" type="presParOf" srcId="{4C517474-517D-4A33-96FD-1429CC8960C1}" destId="{FE5D16D5-6687-4C1A-8973-D69EEF9DB1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604A02-FD83-48A4-8CC7-50430C9D70C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F582B50A-BAC2-46E8-983F-24EC553DE602}">
      <dgm:prSet phldrT="[Текст]" custT="1"/>
      <dgm:spPr/>
      <dgm:t>
        <a:bodyPr/>
        <a:lstStyle/>
        <a:p>
          <a:r>
            <a:rPr lang="ru-RU" sz="2000" dirty="0" smtClean="0">
              <a:latin typeface="Arial" pitchFamily="34" charset="0"/>
              <a:cs typeface="Arial" pitchFamily="34" charset="0"/>
            </a:rPr>
            <a:t>Нормативные затраты</a:t>
          </a:r>
          <a:endParaRPr lang="ru-RU" sz="1800" dirty="0">
            <a:latin typeface="Arial" pitchFamily="34" charset="0"/>
            <a:cs typeface="Arial" pitchFamily="34" charset="0"/>
          </a:endParaRPr>
        </a:p>
      </dgm:t>
    </dgm:pt>
    <dgm:pt modelId="{225BBA8F-D845-4E84-9926-BF95162B0BB2}" type="parTrans" cxnId="{A907332D-E1E4-40BA-81E5-F4A877D5FC42}">
      <dgm:prSet/>
      <dgm:spPr/>
      <dgm:t>
        <a:bodyPr/>
        <a:lstStyle/>
        <a:p>
          <a:endParaRPr lang="ru-RU" sz="1600">
            <a:latin typeface="Arial" pitchFamily="34" charset="0"/>
            <a:cs typeface="Arial" pitchFamily="34" charset="0"/>
          </a:endParaRPr>
        </a:p>
      </dgm:t>
    </dgm:pt>
    <dgm:pt modelId="{F325553F-B76B-4866-AD5D-278EFFADD71C}" type="sibTrans" cxnId="{A907332D-E1E4-40BA-81E5-F4A877D5FC42}">
      <dgm:prSet/>
      <dgm:spPr/>
      <dgm:t>
        <a:bodyPr/>
        <a:lstStyle/>
        <a:p>
          <a:endParaRPr lang="ru-RU" sz="1600">
            <a:latin typeface="Arial" pitchFamily="34" charset="0"/>
            <a:cs typeface="Arial" pitchFamily="34" charset="0"/>
          </a:endParaRPr>
        </a:p>
      </dgm:t>
    </dgm:pt>
    <dgm:pt modelId="{391E5E3E-A54F-4EBC-8453-AD648A44666C}">
      <dgm:prSet phldrT="[Текст]" custT="1"/>
      <dgm:spPr/>
      <dgm:t>
        <a:bodyPr/>
        <a:lstStyle/>
        <a:p>
          <a:r>
            <a:rPr lang="ru-RU" sz="1400" dirty="0" smtClean="0">
              <a:latin typeface="Arial" pitchFamily="34" charset="0"/>
              <a:cs typeface="Arial" pitchFamily="34" charset="0"/>
            </a:rPr>
            <a:t>Сумма расходов для обеспечения функций</a:t>
          </a:r>
          <a:endParaRPr lang="ru-RU" sz="1400" dirty="0">
            <a:latin typeface="Arial" pitchFamily="34" charset="0"/>
            <a:cs typeface="Arial" pitchFamily="34" charset="0"/>
          </a:endParaRPr>
        </a:p>
      </dgm:t>
    </dgm:pt>
    <dgm:pt modelId="{CF765AEB-2944-45C6-BB66-5782820B880C}" type="parTrans" cxnId="{7C8C88A6-43CF-4692-A7B1-0D91927D831F}">
      <dgm:prSet/>
      <dgm:spPr/>
      <dgm:t>
        <a:bodyPr/>
        <a:lstStyle/>
        <a:p>
          <a:endParaRPr lang="ru-RU" sz="1600">
            <a:latin typeface="Arial" pitchFamily="34" charset="0"/>
            <a:cs typeface="Arial" pitchFamily="34" charset="0"/>
          </a:endParaRPr>
        </a:p>
      </dgm:t>
    </dgm:pt>
    <dgm:pt modelId="{DDFC8A8E-52EF-48A8-8ACC-E5C6E76CC80D}" type="sibTrans" cxnId="{7C8C88A6-43CF-4692-A7B1-0D91927D831F}">
      <dgm:prSet/>
      <dgm:spPr/>
      <dgm:t>
        <a:bodyPr/>
        <a:lstStyle/>
        <a:p>
          <a:endParaRPr lang="ru-RU" sz="1600">
            <a:latin typeface="Arial" pitchFamily="34" charset="0"/>
            <a:cs typeface="Arial" pitchFamily="34" charset="0"/>
          </a:endParaRPr>
        </a:p>
      </dgm:t>
    </dgm:pt>
    <dgm:pt modelId="{D1A4F1D8-5A97-4C16-BAC0-ACC66EB66612}">
      <dgm:prSet phldrT="[Текст]" custT="1"/>
      <dgm:spPr/>
      <dgm:t>
        <a:bodyPr/>
        <a:lstStyle/>
        <a:p>
          <a:r>
            <a:rPr lang="ru-RU" sz="2000" dirty="0" smtClean="0">
              <a:latin typeface="Arial" pitchFamily="34" charset="0"/>
              <a:cs typeface="Arial" pitchFamily="34" charset="0"/>
            </a:rPr>
            <a:t>Требования к товарам, работам, услугам, в </a:t>
          </a:r>
          <a:r>
            <a:rPr lang="ru-RU" sz="2000" dirty="0" err="1" smtClean="0">
              <a:latin typeface="Arial" pitchFamily="34" charset="0"/>
              <a:cs typeface="Arial" pitchFamily="34" charset="0"/>
            </a:rPr>
            <a:t>т.ч</a:t>
          </a:r>
          <a:r>
            <a:rPr lang="ru-RU" sz="2000" dirty="0" smtClean="0">
              <a:latin typeface="Arial" pitchFamily="34" charset="0"/>
              <a:cs typeface="Arial" pitchFamily="34" charset="0"/>
            </a:rPr>
            <a:t>. предельные цены</a:t>
          </a:r>
          <a:endParaRPr lang="ru-RU" sz="1800" dirty="0">
            <a:latin typeface="Arial" pitchFamily="34" charset="0"/>
            <a:cs typeface="Arial" pitchFamily="34" charset="0"/>
          </a:endParaRPr>
        </a:p>
      </dgm:t>
    </dgm:pt>
    <dgm:pt modelId="{E635B5AE-77B7-4B55-807E-E72C816D7EB8}" type="parTrans" cxnId="{79D41A2F-361B-4A2A-8660-9F3FB51483C6}">
      <dgm:prSet/>
      <dgm:spPr/>
      <dgm:t>
        <a:bodyPr/>
        <a:lstStyle/>
        <a:p>
          <a:endParaRPr lang="ru-RU" sz="1600">
            <a:latin typeface="Arial" pitchFamily="34" charset="0"/>
            <a:cs typeface="Arial" pitchFamily="34" charset="0"/>
          </a:endParaRPr>
        </a:p>
      </dgm:t>
    </dgm:pt>
    <dgm:pt modelId="{86686C9F-430C-450C-AA24-23BE1182CD13}" type="sibTrans" cxnId="{79D41A2F-361B-4A2A-8660-9F3FB51483C6}">
      <dgm:prSet/>
      <dgm:spPr/>
      <dgm:t>
        <a:bodyPr/>
        <a:lstStyle/>
        <a:p>
          <a:endParaRPr lang="ru-RU" sz="1600">
            <a:latin typeface="Arial" pitchFamily="34" charset="0"/>
            <a:cs typeface="Arial" pitchFamily="34" charset="0"/>
          </a:endParaRPr>
        </a:p>
      </dgm:t>
    </dgm:pt>
    <dgm:pt modelId="{17AE8E26-0227-445E-BFE8-ECBB276DDDDC}">
      <dgm:prSet phldrT="[Текст]" custT="1"/>
      <dgm:spPr/>
      <dgm:t>
        <a:bodyPr/>
        <a:lstStyle/>
        <a:p>
          <a:r>
            <a:rPr lang="ru-RU" sz="1400" dirty="0" smtClean="0">
              <a:latin typeface="Arial" pitchFamily="34" charset="0"/>
              <a:cs typeface="Arial" pitchFamily="34" charset="0"/>
            </a:rPr>
            <a:t>Для обоснования закупок при планировании</a:t>
          </a:r>
          <a:endParaRPr lang="ru-RU" sz="1400" dirty="0">
            <a:latin typeface="Arial" pitchFamily="34" charset="0"/>
            <a:cs typeface="Arial" pitchFamily="34" charset="0"/>
          </a:endParaRPr>
        </a:p>
      </dgm:t>
    </dgm:pt>
    <dgm:pt modelId="{ED66700D-245B-404F-8FA6-0B395050AA42}" type="parTrans" cxnId="{ECA94392-C234-4007-B0FD-A195EF4016C9}">
      <dgm:prSet/>
      <dgm:spPr/>
      <dgm:t>
        <a:bodyPr/>
        <a:lstStyle/>
        <a:p>
          <a:endParaRPr lang="ru-RU" sz="1600">
            <a:latin typeface="Arial" pitchFamily="34" charset="0"/>
            <a:cs typeface="Arial" pitchFamily="34" charset="0"/>
          </a:endParaRPr>
        </a:p>
      </dgm:t>
    </dgm:pt>
    <dgm:pt modelId="{8C383819-CAF0-4055-BFC4-039EE1BE8A4D}" type="sibTrans" cxnId="{ECA94392-C234-4007-B0FD-A195EF4016C9}">
      <dgm:prSet/>
      <dgm:spPr/>
      <dgm:t>
        <a:bodyPr/>
        <a:lstStyle/>
        <a:p>
          <a:endParaRPr lang="ru-RU" sz="1600">
            <a:latin typeface="Arial" pitchFamily="34" charset="0"/>
            <a:cs typeface="Arial" pitchFamily="34" charset="0"/>
          </a:endParaRPr>
        </a:p>
      </dgm:t>
    </dgm:pt>
    <dgm:pt modelId="{F017C15A-539E-422D-930F-8C83B1E5AAFC}">
      <dgm:prSet custT="1"/>
      <dgm:spPr/>
      <dgm:t>
        <a:bodyPr/>
        <a:lstStyle/>
        <a:p>
          <a:r>
            <a:rPr lang="ru-RU" sz="1400" dirty="0" smtClean="0">
              <a:latin typeface="Arial" pitchFamily="34" charset="0"/>
              <a:cs typeface="Arial" pitchFamily="34" charset="0"/>
            </a:rPr>
            <a:t>Для формирования бюджета (объема бюджетных ассигнований)</a:t>
          </a:r>
        </a:p>
      </dgm:t>
    </dgm:pt>
    <dgm:pt modelId="{F664DF40-BFFA-42C4-9A07-02853E60216C}" type="parTrans" cxnId="{27EC1C92-0EA6-45C6-A2A8-7E08D50AF4D3}">
      <dgm:prSet/>
      <dgm:spPr/>
      <dgm:t>
        <a:bodyPr/>
        <a:lstStyle/>
        <a:p>
          <a:endParaRPr lang="ru-RU" sz="1600">
            <a:latin typeface="Arial" pitchFamily="34" charset="0"/>
            <a:cs typeface="Arial" pitchFamily="34" charset="0"/>
          </a:endParaRPr>
        </a:p>
      </dgm:t>
    </dgm:pt>
    <dgm:pt modelId="{67053E13-9B6B-4BD3-8814-B239762B901E}" type="sibTrans" cxnId="{27EC1C92-0EA6-45C6-A2A8-7E08D50AF4D3}">
      <dgm:prSet/>
      <dgm:spPr/>
      <dgm:t>
        <a:bodyPr/>
        <a:lstStyle/>
        <a:p>
          <a:endParaRPr lang="ru-RU" sz="1600">
            <a:latin typeface="Arial" pitchFamily="34" charset="0"/>
            <a:cs typeface="Arial" pitchFamily="34" charset="0"/>
          </a:endParaRPr>
        </a:p>
      </dgm:t>
    </dgm:pt>
    <dgm:pt modelId="{FEA5C939-DEE2-4894-BE82-A0D7D83EF816}">
      <dgm:prSet custT="1"/>
      <dgm:spPr/>
      <dgm:t>
        <a:bodyPr/>
        <a:lstStyle/>
        <a:p>
          <a:r>
            <a:rPr lang="ru-RU" sz="1400" dirty="0" smtClean="0">
              <a:latin typeface="Arial" pitchFamily="34" charset="0"/>
              <a:cs typeface="Arial" pitchFamily="34" charset="0"/>
            </a:rPr>
            <a:t>Для формирования технического задания</a:t>
          </a:r>
        </a:p>
      </dgm:t>
    </dgm:pt>
    <dgm:pt modelId="{C5479E08-C03D-4574-852E-6323F3CC6E05}" type="parTrans" cxnId="{85612FCA-FA34-4AA5-8BB0-72927431B1E8}">
      <dgm:prSet/>
      <dgm:spPr/>
      <dgm:t>
        <a:bodyPr/>
        <a:lstStyle/>
        <a:p>
          <a:endParaRPr lang="ru-RU" sz="1600">
            <a:latin typeface="Arial" pitchFamily="34" charset="0"/>
            <a:cs typeface="Arial" pitchFamily="34" charset="0"/>
          </a:endParaRPr>
        </a:p>
      </dgm:t>
    </dgm:pt>
    <dgm:pt modelId="{5CB18CD3-76DA-45FB-8323-1D6635445AC4}" type="sibTrans" cxnId="{85612FCA-FA34-4AA5-8BB0-72927431B1E8}">
      <dgm:prSet/>
      <dgm:spPr/>
      <dgm:t>
        <a:bodyPr/>
        <a:lstStyle/>
        <a:p>
          <a:endParaRPr lang="ru-RU" sz="1600">
            <a:latin typeface="Arial" pitchFamily="34" charset="0"/>
            <a:cs typeface="Arial" pitchFamily="34" charset="0"/>
          </a:endParaRPr>
        </a:p>
      </dgm:t>
    </dgm:pt>
    <dgm:pt modelId="{0756FDDE-2A88-4B89-8F55-6FF7062A29DB}">
      <dgm:prSet custT="1"/>
      <dgm:spPr/>
      <dgm:t>
        <a:bodyPr/>
        <a:lstStyle/>
        <a:p>
          <a:r>
            <a:rPr lang="ru-RU" sz="1400" dirty="0" smtClean="0">
              <a:latin typeface="Arial" pitchFamily="34" charset="0"/>
              <a:cs typeface="Arial" pitchFamily="34" charset="0"/>
            </a:rPr>
            <a:t>Для обоснования НМЦК</a:t>
          </a:r>
        </a:p>
      </dgm:t>
    </dgm:pt>
    <dgm:pt modelId="{F794CA45-0B32-4979-9943-1400E6C73726}" type="parTrans" cxnId="{E442076C-2414-482D-A4A8-B2444770A014}">
      <dgm:prSet/>
      <dgm:spPr/>
      <dgm:t>
        <a:bodyPr/>
        <a:lstStyle/>
        <a:p>
          <a:endParaRPr lang="ru-RU" sz="1600">
            <a:latin typeface="Arial" pitchFamily="34" charset="0"/>
            <a:cs typeface="Arial" pitchFamily="34" charset="0"/>
          </a:endParaRPr>
        </a:p>
      </dgm:t>
    </dgm:pt>
    <dgm:pt modelId="{0987B1B4-C7E0-4E10-8326-5E72B70BE146}" type="sibTrans" cxnId="{E442076C-2414-482D-A4A8-B2444770A014}">
      <dgm:prSet/>
      <dgm:spPr/>
      <dgm:t>
        <a:bodyPr/>
        <a:lstStyle/>
        <a:p>
          <a:endParaRPr lang="ru-RU" sz="1600">
            <a:latin typeface="Arial" pitchFamily="34" charset="0"/>
            <a:cs typeface="Arial" pitchFamily="34" charset="0"/>
          </a:endParaRPr>
        </a:p>
      </dgm:t>
    </dgm:pt>
    <dgm:pt modelId="{89B130CA-AE4E-41F9-824E-3DFFC1E63F8C}">
      <dgm:prSet custT="1"/>
      <dgm:spPr/>
      <dgm:t>
        <a:bodyPr/>
        <a:lstStyle/>
        <a:p>
          <a:r>
            <a:rPr lang="ru-RU" sz="1400" dirty="0" smtClean="0">
              <a:latin typeface="Arial" pitchFamily="34" charset="0"/>
              <a:cs typeface="Arial" pitchFamily="34" charset="0"/>
            </a:rPr>
            <a:t>Исключает закупку товаров, работ, услуг с избыточными свойствами, предметов роскоши</a:t>
          </a:r>
        </a:p>
      </dgm:t>
    </dgm:pt>
    <dgm:pt modelId="{627EEBDC-79DD-4157-865C-528B8B18DFDC}" type="parTrans" cxnId="{AF7BAB1E-3A0F-4CA5-B6CC-4FABD0404FE0}">
      <dgm:prSet/>
      <dgm:spPr/>
      <dgm:t>
        <a:bodyPr/>
        <a:lstStyle/>
        <a:p>
          <a:endParaRPr lang="ru-RU" sz="1600">
            <a:latin typeface="Arial" pitchFamily="34" charset="0"/>
            <a:cs typeface="Arial" pitchFamily="34" charset="0"/>
          </a:endParaRPr>
        </a:p>
      </dgm:t>
    </dgm:pt>
    <dgm:pt modelId="{4EB7CAA6-9269-49E0-A2E8-8A89C4D322B3}" type="sibTrans" cxnId="{AF7BAB1E-3A0F-4CA5-B6CC-4FABD0404FE0}">
      <dgm:prSet/>
      <dgm:spPr/>
      <dgm:t>
        <a:bodyPr/>
        <a:lstStyle/>
        <a:p>
          <a:endParaRPr lang="ru-RU" sz="1600">
            <a:latin typeface="Arial" pitchFamily="34" charset="0"/>
            <a:cs typeface="Arial" pitchFamily="34" charset="0"/>
          </a:endParaRPr>
        </a:p>
      </dgm:t>
    </dgm:pt>
    <dgm:pt modelId="{4647D6A6-D039-47DC-9804-AAFB832C64C0}">
      <dgm:prSet custT="1"/>
      <dgm:spPr/>
      <dgm:t>
        <a:bodyPr/>
        <a:lstStyle/>
        <a:p>
          <a:r>
            <a:rPr lang="ru-RU" sz="1400" dirty="0" smtClean="0">
              <a:latin typeface="Arial" pitchFamily="34" charset="0"/>
              <a:cs typeface="Arial" pitchFamily="34" charset="0"/>
            </a:rPr>
            <a:t>Распространяется на: </a:t>
          </a:r>
          <a:br>
            <a:rPr lang="ru-RU" sz="1400" dirty="0" smtClean="0">
              <a:latin typeface="Arial" pitchFamily="34" charset="0"/>
              <a:cs typeface="Arial" pitchFamily="34" charset="0"/>
            </a:rPr>
          </a:br>
          <a:r>
            <a:rPr lang="ru-RU" sz="1400" dirty="0" smtClean="0">
              <a:latin typeface="Arial" pitchFamily="34" charset="0"/>
              <a:cs typeface="Arial" pitchFamily="34" charset="0"/>
            </a:rPr>
            <a:t>- государственные органы;</a:t>
          </a:r>
          <a:br>
            <a:rPr lang="ru-RU" sz="1400" dirty="0" smtClean="0">
              <a:latin typeface="Arial" pitchFamily="34" charset="0"/>
              <a:cs typeface="Arial" pitchFamily="34" charset="0"/>
            </a:rPr>
          </a:br>
          <a:r>
            <a:rPr lang="ru-RU" sz="1400" dirty="0" smtClean="0">
              <a:latin typeface="Arial" pitchFamily="34" charset="0"/>
              <a:cs typeface="Arial" pitchFamily="34" charset="0"/>
            </a:rPr>
            <a:t>- муниципальные органы;</a:t>
          </a:r>
          <a:br>
            <a:rPr lang="ru-RU" sz="1400" dirty="0" smtClean="0">
              <a:latin typeface="Arial" pitchFamily="34" charset="0"/>
              <a:cs typeface="Arial" pitchFamily="34" charset="0"/>
            </a:rPr>
          </a:br>
          <a:r>
            <a:rPr lang="ru-RU" sz="1400" dirty="0" smtClean="0">
              <a:latin typeface="Arial" pitchFamily="34" charset="0"/>
              <a:cs typeface="Arial" pitchFamily="34" charset="0"/>
            </a:rPr>
            <a:t>- внебюджетные фонды;</a:t>
          </a:r>
          <a:br>
            <a:rPr lang="ru-RU" sz="1400" dirty="0" smtClean="0">
              <a:latin typeface="Arial" pitchFamily="34" charset="0"/>
              <a:cs typeface="Arial" pitchFamily="34" charset="0"/>
            </a:rPr>
          </a:br>
          <a:r>
            <a:rPr lang="ru-RU" sz="1400" dirty="0" smtClean="0">
              <a:latin typeface="Arial" pitchFamily="34" charset="0"/>
              <a:cs typeface="Arial" pitchFamily="34" charset="0"/>
            </a:rPr>
            <a:t>- казенные учреждения</a:t>
          </a:r>
        </a:p>
      </dgm:t>
    </dgm:pt>
    <dgm:pt modelId="{64442B7B-4E87-4194-B752-F9A0F3E1A048}" type="parTrans" cxnId="{19804CDD-DE3C-407B-BF18-917A1B9C661B}">
      <dgm:prSet/>
      <dgm:spPr/>
      <dgm:t>
        <a:bodyPr/>
        <a:lstStyle/>
        <a:p>
          <a:endParaRPr lang="ru-RU" sz="1600">
            <a:latin typeface="Arial" pitchFamily="34" charset="0"/>
            <a:cs typeface="Arial" pitchFamily="34" charset="0"/>
          </a:endParaRPr>
        </a:p>
      </dgm:t>
    </dgm:pt>
    <dgm:pt modelId="{45431590-01A5-4BAD-BF32-0C4756353DD8}" type="sibTrans" cxnId="{19804CDD-DE3C-407B-BF18-917A1B9C661B}">
      <dgm:prSet/>
      <dgm:spPr/>
      <dgm:t>
        <a:bodyPr/>
        <a:lstStyle/>
        <a:p>
          <a:endParaRPr lang="ru-RU" sz="1600">
            <a:latin typeface="Arial" pitchFamily="34" charset="0"/>
            <a:cs typeface="Arial" pitchFamily="34" charset="0"/>
          </a:endParaRPr>
        </a:p>
      </dgm:t>
    </dgm:pt>
    <dgm:pt modelId="{99461A04-36CD-4236-B9A0-F609F7AD024E}">
      <dgm:prSet custT="1"/>
      <dgm:spPr/>
      <dgm:t>
        <a:bodyPr/>
        <a:lstStyle/>
        <a:p>
          <a:r>
            <a:rPr lang="ru-RU" sz="1400" dirty="0" smtClean="0">
              <a:latin typeface="Arial" pitchFamily="34" charset="0"/>
              <a:cs typeface="Arial" pitchFamily="34" charset="0"/>
            </a:rPr>
            <a:t>Распространяется на всех заказчиков, включая бюджетные учреждения</a:t>
          </a:r>
        </a:p>
      </dgm:t>
    </dgm:pt>
    <dgm:pt modelId="{21D3AAAC-CA58-4570-9B0D-397A8A2791D1}" type="parTrans" cxnId="{85D2E471-0B56-4BC9-B837-F0A4684BD632}">
      <dgm:prSet/>
      <dgm:spPr/>
      <dgm:t>
        <a:bodyPr/>
        <a:lstStyle/>
        <a:p>
          <a:endParaRPr lang="ru-RU" sz="1600">
            <a:latin typeface="Arial" pitchFamily="34" charset="0"/>
            <a:cs typeface="Arial" pitchFamily="34" charset="0"/>
          </a:endParaRPr>
        </a:p>
      </dgm:t>
    </dgm:pt>
    <dgm:pt modelId="{EAC747E2-06D7-4D57-823D-95B9A1206A4C}" type="sibTrans" cxnId="{85D2E471-0B56-4BC9-B837-F0A4684BD632}">
      <dgm:prSet/>
      <dgm:spPr/>
      <dgm:t>
        <a:bodyPr/>
        <a:lstStyle/>
        <a:p>
          <a:endParaRPr lang="ru-RU" sz="1600">
            <a:latin typeface="Arial" pitchFamily="34" charset="0"/>
            <a:cs typeface="Arial" pitchFamily="34" charset="0"/>
          </a:endParaRPr>
        </a:p>
      </dgm:t>
    </dgm:pt>
    <dgm:pt modelId="{5BDDFEF0-917E-452F-A5E8-66FE670C1F59}" type="pres">
      <dgm:prSet presAssocID="{B2604A02-FD83-48A4-8CC7-50430C9D70C3}" presName="Name0" presStyleCnt="0">
        <dgm:presLayoutVars>
          <dgm:dir/>
          <dgm:animLvl val="lvl"/>
          <dgm:resizeHandles val="exact"/>
        </dgm:presLayoutVars>
      </dgm:prSet>
      <dgm:spPr/>
      <dgm:t>
        <a:bodyPr/>
        <a:lstStyle/>
        <a:p>
          <a:endParaRPr lang="ru-RU"/>
        </a:p>
      </dgm:t>
    </dgm:pt>
    <dgm:pt modelId="{6A7BF640-DAE5-4A1B-9099-1FD1D0A4527D}" type="pres">
      <dgm:prSet presAssocID="{F582B50A-BAC2-46E8-983F-24EC553DE602}" presName="linNode" presStyleCnt="0"/>
      <dgm:spPr/>
    </dgm:pt>
    <dgm:pt modelId="{A1B4A371-33E2-4B91-B20C-6E9565D38616}" type="pres">
      <dgm:prSet presAssocID="{F582B50A-BAC2-46E8-983F-24EC553DE602}" presName="parentText" presStyleLbl="node1" presStyleIdx="0" presStyleCnt="2">
        <dgm:presLayoutVars>
          <dgm:chMax val="1"/>
          <dgm:bulletEnabled val="1"/>
        </dgm:presLayoutVars>
      </dgm:prSet>
      <dgm:spPr/>
      <dgm:t>
        <a:bodyPr/>
        <a:lstStyle/>
        <a:p>
          <a:endParaRPr lang="ru-RU"/>
        </a:p>
      </dgm:t>
    </dgm:pt>
    <dgm:pt modelId="{3012C36B-B7BC-4630-84CA-47D14BB7AEB7}" type="pres">
      <dgm:prSet presAssocID="{F582B50A-BAC2-46E8-983F-24EC553DE602}" presName="descendantText" presStyleLbl="alignAccFollowNode1" presStyleIdx="0" presStyleCnt="2">
        <dgm:presLayoutVars>
          <dgm:bulletEnabled val="1"/>
        </dgm:presLayoutVars>
      </dgm:prSet>
      <dgm:spPr/>
      <dgm:t>
        <a:bodyPr/>
        <a:lstStyle/>
        <a:p>
          <a:endParaRPr lang="ru-RU"/>
        </a:p>
      </dgm:t>
    </dgm:pt>
    <dgm:pt modelId="{4D2A82B9-7711-40FB-8BA7-3E22B295C0A4}" type="pres">
      <dgm:prSet presAssocID="{F325553F-B76B-4866-AD5D-278EFFADD71C}" presName="sp" presStyleCnt="0"/>
      <dgm:spPr/>
    </dgm:pt>
    <dgm:pt modelId="{DAE07970-BC8E-41A9-8864-A166DDF7F23D}" type="pres">
      <dgm:prSet presAssocID="{D1A4F1D8-5A97-4C16-BAC0-ACC66EB66612}" presName="linNode" presStyleCnt="0"/>
      <dgm:spPr/>
    </dgm:pt>
    <dgm:pt modelId="{63507D1C-20C8-4A78-BE7D-A46C0C398EFC}" type="pres">
      <dgm:prSet presAssocID="{D1A4F1D8-5A97-4C16-BAC0-ACC66EB66612}" presName="parentText" presStyleLbl="node1" presStyleIdx="1" presStyleCnt="2">
        <dgm:presLayoutVars>
          <dgm:chMax val="1"/>
          <dgm:bulletEnabled val="1"/>
        </dgm:presLayoutVars>
      </dgm:prSet>
      <dgm:spPr/>
      <dgm:t>
        <a:bodyPr/>
        <a:lstStyle/>
        <a:p>
          <a:endParaRPr lang="ru-RU"/>
        </a:p>
      </dgm:t>
    </dgm:pt>
    <dgm:pt modelId="{9A6F5AFE-20C7-4838-925F-9CF67DBF35AC}" type="pres">
      <dgm:prSet presAssocID="{D1A4F1D8-5A97-4C16-BAC0-ACC66EB66612}" presName="descendantText" presStyleLbl="alignAccFollowNode1" presStyleIdx="1" presStyleCnt="2" custScaleY="117539">
        <dgm:presLayoutVars>
          <dgm:bulletEnabled val="1"/>
        </dgm:presLayoutVars>
      </dgm:prSet>
      <dgm:spPr/>
      <dgm:t>
        <a:bodyPr/>
        <a:lstStyle/>
        <a:p>
          <a:endParaRPr lang="ru-RU"/>
        </a:p>
      </dgm:t>
    </dgm:pt>
  </dgm:ptLst>
  <dgm:cxnLst>
    <dgm:cxn modelId="{445AE907-6098-4341-8418-CB7864B35B6C}" type="presOf" srcId="{391E5E3E-A54F-4EBC-8453-AD648A44666C}" destId="{3012C36B-B7BC-4630-84CA-47D14BB7AEB7}" srcOrd="0" destOrd="0" presId="urn:microsoft.com/office/officeart/2005/8/layout/vList5"/>
    <dgm:cxn modelId="{79D41A2F-361B-4A2A-8660-9F3FB51483C6}" srcId="{B2604A02-FD83-48A4-8CC7-50430C9D70C3}" destId="{D1A4F1D8-5A97-4C16-BAC0-ACC66EB66612}" srcOrd="1" destOrd="0" parTransId="{E635B5AE-77B7-4B55-807E-E72C816D7EB8}" sibTransId="{86686C9F-430C-450C-AA24-23BE1182CD13}"/>
    <dgm:cxn modelId="{ECA94392-C234-4007-B0FD-A195EF4016C9}" srcId="{D1A4F1D8-5A97-4C16-BAC0-ACC66EB66612}" destId="{17AE8E26-0227-445E-BFE8-ECBB276DDDDC}" srcOrd="0" destOrd="0" parTransId="{ED66700D-245B-404F-8FA6-0B395050AA42}" sibTransId="{8C383819-CAF0-4055-BFC4-039EE1BE8A4D}"/>
    <dgm:cxn modelId="{9A5A4472-499B-4F50-AFF7-4070F2CD13D4}" type="presOf" srcId="{89B130CA-AE4E-41F9-824E-3DFFC1E63F8C}" destId="{9A6F5AFE-20C7-4838-925F-9CF67DBF35AC}" srcOrd="0" destOrd="3" presId="urn:microsoft.com/office/officeart/2005/8/layout/vList5"/>
    <dgm:cxn modelId="{8518E871-21E2-4AB7-A7B2-5B6539666421}" type="presOf" srcId="{FEA5C939-DEE2-4894-BE82-A0D7D83EF816}" destId="{9A6F5AFE-20C7-4838-925F-9CF67DBF35AC}" srcOrd="0" destOrd="1" presId="urn:microsoft.com/office/officeart/2005/8/layout/vList5"/>
    <dgm:cxn modelId="{60A09159-994C-4317-BA13-471C46F3623E}" type="presOf" srcId="{99461A04-36CD-4236-B9A0-F609F7AD024E}" destId="{9A6F5AFE-20C7-4838-925F-9CF67DBF35AC}" srcOrd="0" destOrd="4" presId="urn:microsoft.com/office/officeart/2005/8/layout/vList5"/>
    <dgm:cxn modelId="{A72B2A3D-67DD-4166-BE32-16F40D43A473}" type="presOf" srcId="{17AE8E26-0227-445E-BFE8-ECBB276DDDDC}" destId="{9A6F5AFE-20C7-4838-925F-9CF67DBF35AC}" srcOrd="0" destOrd="0" presId="urn:microsoft.com/office/officeart/2005/8/layout/vList5"/>
    <dgm:cxn modelId="{7F147DD7-5C1B-408E-AFAC-D02D0C510FDA}" type="presOf" srcId="{F017C15A-539E-422D-930F-8C83B1E5AAFC}" destId="{3012C36B-B7BC-4630-84CA-47D14BB7AEB7}" srcOrd="0" destOrd="1" presId="urn:microsoft.com/office/officeart/2005/8/layout/vList5"/>
    <dgm:cxn modelId="{7C8C88A6-43CF-4692-A7B1-0D91927D831F}" srcId="{F582B50A-BAC2-46E8-983F-24EC553DE602}" destId="{391E5E3E-A54F-4EBC-8453-AD648A44666C}" srcOrd="0" destOrd="0" parTransId="{CF765AEB-2944-45C6-BB66-5782820B880C}" sibTransId="{DDFC8A8E-52EF-48A8-8ACC-E5C6E76CC80D}"/>
    <dgm:cxn modelId="{DAFE0AA8-1CA1-48B0-AE0D-41749994AB47}" type="presOf" srcId="{4647D6A6-D039-47DC-9804-AAFB832C64C0}" destId="{3012C36B-B7BC-4630-84CA-47D14BB7AEB7}" srcOrd="0" destOrd="2" presId="urn:microsoft.com/office/officeart/2005/8/layout/vList5"/>
    <dgm:cxn modelId="{AF7BAB1E-3A0F-4CA5-B6CC-4FABD0404FE0}" srcId="{D1A4F1D8-5A97-4C16-BAC0-ACC66EB66612}" destId="{89B130CA-AE4E-41F9-824E-3DFFC1E63F8C}" srcOrd="3" destOrd="0" parTransId="{627EEBDC-79DD-4157-865C-528B8B18DFDC}" sibTransId="{4EB7CAA6-9269-49E0-A2E8-8A89C4D322B3}"/>
    <dgm:cxn modelId="{6E6E6399-5B71-44E8-94AA-B36E68E6392B}" type="presOf" srcId="{B2604A02-FD83-48A4-8CC7-50430C9D70C3}" destId="{5BDDFEF0-917E-452F-A5E8-66FE670C1F59}" srcOrd="0" destOrd="0" presId="urn:microsoft.com/office/officeart/2005/8/layout/vList5"/>
    <dgm:cxn modelId="{FF0418D4-3D9C-401D-B4CD-1C4859AD1E98}" type="presOf" srcId="{F582B50A-BAC2-46E8-983F-24EC553DE602}" destId="{A1B4A371-33E2-4B91-B20C-6E9565D38616}" srcOrd="0" destOrd="0" presId="urn:microsoft.com/office/officeart/2005/8/layout/vList5"/>
    <dgm:cxn modelId="{85612FCA-FA34-4AA5-8BB0-72927431B1E8}" srcId="{D1A4F1D8-5A97-4C16-BAC0-ACC66EB66612}" destId="{FEA5C939-DEE2-4894-BE82-A0D7D83EF816}" srcOrd="1" destOrd="0" parTransId="{C5479E08-C03D-4574-852E-6323F3CC6E05}" sibTransId="{5CB18CD3-76DA-45FB-8323-1D6635445AC4}"/>
    <dgm:cxn modelId="{27EC1C92-0EA6-45C6-A2A8-7E08D50AF4D3}" srcId="{F582B50A-BAC2-46E8-983F-24EC553DE602}" destId="{F017C15A-539E-422D-930F-8C83B1E5AAFC}" srcOrd="1" destOrd="0" parTransId="{F664DF40-BFFA-42C4-9A07-02853E60216C}" sibTransId="{67053E13-9B6B-4BD3-8814-B239762B901E}"/>
    <dgm:cxn modelId="{85D2E471-0B56-4BC9-B837-F0A4684BD632}" srcId="{D1A4F1D8-5A97-4C16-BAC0-ACC66EB66612}" destId="{99461A04-36CD-4236-B9A0-F609F7AD024E}" srcOrd="4" destOrd="0" parTransId="{21D3AAAC-CA58-4570-9B0D-397A8A2791D1}" sibTransId="{EAC747E2-06D7-4D57-823D-95B9A1206A4C}"/>
    <dgm:cxn modelId="{FE075E22-45F2-4DF7-9B65-A177CB443952}" type="presOf" srcId="{D1A4F1D8-5A97-4C16-BAC0-ACC66EB66612}" destId="{63507D1C-20C8-4A78-BE7D-A46C0C398EFC}" srcOrd="0" destOrd="0" presId="urn:microsoft.com/office/officeart/2005/8/layout/vList5"/>
    <dgm:cxn modelId="{19804CDD-DE3C-407B-BF18-917A1B9C661B}" srcId="{F582B50A-BAC2-46E8-983F-24EC553DE602}" destId="{4647D6A6-D039-47DC-9804-AAFB832C64C0}" srcOrd="2" destOrd="0" parTransId="{64442B7B-4E87-4194-B752-F9A0F3E1A048}" sibTransId="{45431590-01A5-4BAD-BF32-0C4756353DD8}"/>
    <dgm:cxn modelId="{A907332D-E1E4-40BA-81E5-F4A877D5FC42}" srcId="{B2604A02-FD83-48A4-8CC7-50430C9D70C3}" destId="{F582B50A-BAC2-46E8-983F-24EC553DE602}" srcOrd="0" destOrd="0" parTransId="{225BBA8F-D845-4E84-9926-BF95162B0BB2}" sibTransId="{F325553F-B76B-4866-AD5D-278EFFADD71C}"/>
    <dgm:cxn modelId="{E442076C-2414-482D-A4A8-B2444770A014}" srcId="{D1A4F1D8-5A97-4C16-BAC0-ACC66EB66612}" destId="{0756FDDE-2A88-4B89-8F55-6FF7062A29DB}" srcOrd="2" destOrd="0" parTransId="{F794CA45-0B32-4979-9943-1400E6C73726}" sibTransId="{0987B1B4-C7E0-4E10-8326-5E72B70BE146}"/>
    <dgm:cxn modelId="{D7983D1B-39B6-45FB-8925-44DA5E06F2CB}" type="presOf" srcId="{0756FDDE-2A88-4B89-8F55-6FF7062A29DB}" destId="{9A6F5AFE-20C7-4838-925F-9CF67DBF35AC}" srcOrd="0" destOrd="2" presId="urn:microsoft.com/office/officeart/2005/8/layout/vList5"/>
    <dgm:cxn modelId="{71EDA0FB-2C76-4CBC-8E4A-A26C06FCC7AE}" type="presParOf" srcId="{5BDDFEF0-917E-452F-A5E8-66FE670C1F59}" destId="{6A7BF640-DAE5-4A1B-9099-1FD1D0A4527D}" srcOrd="0" destOrd="0" presId="urn:microsoft.com/office/officeart/2005/8/layout/vList5"/>
    <dgm:cxn modelId="{AFB22615-A883-4DBA-B1FE-79180D057C70}" type="presParOf" srcId="{6A7BF640-DAE5-4A1B-9099-1FD1D0A4527D}" destId="{A1B4A371-33E2-4B91-B20C-6E9565D38616}" srcOrd="0" destOrd="0" presId="urn:microsoft.com/office/officeart/2005/8/layout/vList5"/>
    <dgm:cxn modelId="{FDBCED2B-EB50-4FC3-B778-82EF37F6AC0C}" type="presParOf" srcId="{6A7BF640-DAE5-4A1B-9099-1FD1D0A4527D}" destId="{3012C36B-B7BC-4630-84CA-47D14BB7AEB7}" srcOrd="1" destOrd="0" presId="urn:microsoft.com/office/officeart/2005/8/layout/vList5"/>
    <dgm:cxn modelId="{BFAAB563-BDF9-4826-ABD1-163802824F8C}" type="presParOf" srcId="{5BDDFEF0-917E-452F-A5E8-66FE670C1F59}" destId="{4D2A82B9-7711-40FB-8BA7-3E22B295C0A4}" srcOrd="1" destOrd="0" presId="urn:microsoft.com/office/officeart/2005/8/layout/vList5"/>
    <dgm:cxn modelId="{205633D1-825D-4772-AA4F-70CB5CA746DE}" type="presParOf" srcId="{5BDDFEF0-917E-452F-A5E8-66FE670C1F59}" destId="{DAE07970-BC8E-41A9-8864-A166DDF7F23D}" srcOrd="2" destOrd="0" presId="urn:microsoft.com/office/officeart/2005/8/layout/vList5"/>
    <dgm:cxn modelId="{2113AAF9-BAB1-4806-908F-8D65187C5052}" type="presParOf" srcId="{DAE07970-BC8E-41A9-8864-A166DDF7F23D}" destId="{63507D1C-20C8-4A78-BE7D-A46C0C398EFC}" srcOrd="0" destOrd="0" presId="urn:microsoft.com/office/officeart/2005/8/layout/vList5"/>
    <dgm:cxn modelId="{33C81E49-EFC3-4106-802F-793D78CF8CEF}" type="presParOf" srcId="{DAE07970-BC8E-41A9-8864-A166DDF7F23D}" destId="{9A6F5AFE-20C7-4838-925F-9CF67DBF35A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EFC8AF-A6B5-49D6-83CF-E324F84E573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ru-RU"/>
        </a:p>
      </dgm:t>
    </dgm:pt>
    <dgm:pt modelId="{EA4FD793-FDA3-4BC7-9C06-7CBEE2EC54C4}">
      <dgm:prSet phldrT="[Текст]" custT="1">
        <dgm:style>
          <a:lnRef idx="2">
            <a:schemeClr val="accent2">
              <a:shade val="50000"/>
            </a:schemeClr>
          </a:lnRef>
          <a:fillRef idx="1">
            <a:schemeClr val="accent2"/>
          </a:fillRef>
          <a:effectRef idx="0">
            <a:schemeClr val="accent2"/>
          </a:effectRef>
          <a:fontRef idx="minor">
            <a:schemeClr val="lt1"/>
          </a:fontRef>
        </dgm:style>
      </dgm:prSet>
      <dgm:spPr>
        <a:solidFill>
          <a:srgbClr val="2694DE"/>
        </a:solidFill>
        <a:ln>
          <a:noFill/>
        </a:ln>
      </dgm:spPr>
      <dgm:t>
        <a:bodyPr/>
        <a:lstStyle/>
        <a:p>
          <a:r>
            <a:rPr lang="ru-RU" sz="1600" kern="1200" dirty="0" smtClean="0">
              <a:solidFill>
                <a:schemeClr val="bg1"/>
              </a:solidFill>
              <a:latin typeface="Arial" pitchFamily="34" charset="0"/>
              <a:ea typeface="+mn-ea"/>
              <a:cs typeface="Arial" pitchFamily="34" charset="0"/>
            </a:rPr>
            <a:t>Метод сопоставимых рыночных цен</a:t>
          </a:r>
          <a:endParaRPr lang="ru-RU" sz="1600" kern="1200" dirty="0">
            <a:solidFill>
              <a:schemeClr val="bg1"/>
            </a:solidFill>
            <a:latin typeface="Arial" pitchFamily="34" charset="0"/>
            <a:ea typeface="+mn-ea"/>
            <a:cs typeface="Arial" pitchFamily="34" charset="0"/>
          </a:endParaRPr>
        </a:p>
      </dgm:t>
    </dgm:pt>
    <dgm:pt modelId="{336FA444-F30A-4090-88F7-454CBE0CF56E}" type="parTrans" cxnId="{296B3774-B027-48C2-B1AA-0EDC3EF0BEAE}">
      <dgm:prSet/>
      <dgm:spPr/>
      <dgm:t>
        <a:bodyPr/>
        <a:lstStyle/>
        <a:p>
          <a:endParaRPr lang="ru-RU" sz="1400">
            <a:latin typeface="Arial" pitchFamily="34" charset="0"/>
            <a:cs typeface="Arial" pitchFamily="34" charset="0"/>
          </a:endParaRPr>
        </a:p>
      </dgm:t>
    </dgm:pt>
    <dgm:pt modelId="{B0DD54D7-744F-481B-8E89-EB30C2F5369D}" type="sibTrans" cxnId="{296B3774-B027-48C2-B1AA-0EDC3EF0BEAE}">
      <dgm:prSet/>
      <dgm:spPr/>
      <dgm:t>
        <a:bodyPr/>
        <a:lstStyle/>
        <a:p>
          <a:endParaRPr lang="ru-RU" sz="1400">
            <a:latin typeface="Arial" pitchFamily="34" charset="0"/>
            <a:cs typeface="Arial" pitchFamily="34" charset="0"/>
          </a:endParaRPr>
        </a:p>
      </dgm:t>
    </dgm:pt>
    <dgm:pt modelId="{77210E83-DE36-4805-BB63-6010FB756AD2}">
      <dgm:prSet phldrT="[Текст]" custT="1"/>
      <dgm:spPr>
        <a:solidFill>
          <a:srgbClr val="CCECFF">
            <a:alpha val="90000"/>
          </a:srgbClr>
        </a:solidFill>
        <a:effectLst/>
        <a:scene3d>
          <a:camera prst="orthographicFront"/>
          <a:lightRig rig="flat" dir="t"/>
        </a:scene3d>
        <a:sp3d extrusionH="12700" prstMaterial="plastic"/>
      </dgm:spPr>
      <dgm:t>
        <a:bodyPr/>
        <a:lstStyle/>
        <a:p>
          <a:r>
            <a:rPr lang="ru-RU" sz="1400" b="0" kern="1200" dirty="0" smtClean="0">
              <a:solidFill>
                <a:srgbClr val="17649A"/>
              </a:solidFill>
              <a:latin typeface="Arial" pitchFamily="34" charset="0"/>
              <a:ea typeface="+mn-ea"/>
              <a:cs typeface="Arial" pitchFamily="34" charset="0"/>
            </a:rPr>
            <a:t>Цена контракта  устанавливается на основании информации о рыночных ценах идентичных ТРУ</a:t>
          </a:r>
          <a:endParaRPr lang="ru-RU" sz="1400" b="0" kern="1200" dirty="0">
            <a:solidFill>
              <a:srgbClr val="17649A"/>
            </a:solidFill>
            <a:latin typeface="Arial" pitchFamily="34" charset="0"/>
            <a:ea typeface="+mn-ea"/>
            <a:cs typeface="Arial" pitchFamily="34" charset="0"/>
          </a:endParaRPr>
        </a:p>
      </dgm:t>
    </dgm:pt>
    <dgm:pt modelId="{9FDAAC29-CE98-41B8-8FBB-9A94E3AB3B9B}" type="parTrans" cxnId="{C7EB5936-EAAE-4D48-9A9B-926B5CBEDB62}">
      <dgm:prSet/>
      <dgm:spPr/>
      <dgm:t>
        <a:bodyPr/>
        <a:lstStyle/>
        <a:p>
          <a:endParaRPr lang="ru-RU" sz="1400">
            <a:latin typeface="Arial" pitchFamily="34" charset="0"/>
            <a:cs typeface="Arial" pitchFamily="34" charset="0"/>
          </a:endParaRPr>
        </a:p>
      </dgm:t>
    </dgm:pt>
    <dgm:pt modelId="{90A4DBD2-8EE4-48EA-8728-D2F0C397431D}" type="sibTrans" cxnId="{C7EB5936-EAAE-4D48-9A9B-926B5CBEDB62}">
      <dgm:prSet/>
      <dgm:spPr/>
      <dgm:t>
        <a:bodyPr/>
        <a:lstStyle/>
        <a:p>
          <a:endParaRPr lang="ru-RU" sz="1400">
            <a:latin typeface="Arial" pitchFamily="34" charset="0"/>
            <a:cs typeface="Arial" pitchFamily="34" charset="0"/>
          </a:endParaRPr>
        </a:p>
      </dgm:t>
    </dgm:pt>
    <dgm:pt modelId="{256CEA2E-AB9D-46D8-B35A-5203A793CB5A}">
      <dgm:prSet phldrT="[Текст]" custT="1">
        <dgm:style>
          <a:lnRef idx="2">
            <a:schemeClr val="accent2">
              <a:shade val="50000"/>
            </a:schemeClr>
          </a:lnRef>
          <a:fillRef idx="1">
            <a:schemeClr val="accent2"/>
          </a:fillRef>
          <a:effectRef idx="0">
            <a:schemeClr val="accent2"/>
          </a:effectRef>
          <a:fontRef idx="minor">
            <a:schemeClr val="lt1"/>
          </a:fontRef>
        </dgm:style>
      </dgm:prSet>
      <dgm:spPr>
        <a:solidFill>
          <a:srgbClr val="2694DE"/>
        </a:solidFill>
        <a:ln>
          <a:noFill/>
        </a:ln>
      </dgm:spPr>
      <dgm:t>
        <a:bodyPr/>
        <a:lstStyle/>
        <a:p>
          <a:r>
            <a:rPr lang="ru-RU" sz="1600" kern="1200" dirty="0" smtClean="0">
              <a:solidFill>
                <a:schemeClr val="bg1"/>
              </a:solidFill>
              <a:latin typeface="Arial" pitchFamily="34" charset="0"/>
              <a:ea typeface="+mn-ea"/>
              <a:cs typeface="Arial" pitchFamily="34" charset="0"/>
            </a:rPr>
            <a:t>Нормативный </a:t>
          </a:r>
          <a:br>
            <a:rPr lang="ru-RU" sz="1600" kern="1200" dirty="0" smtClean="0">
              <a:solidFill>
                <a:schemeClr val="bg1"/>
              </a:solidFill>
              <a:latin typeface="Arial" pitchFamily="34" charset="0"/>
              <a:ea typeface="+mn-ea"/>
              <a:cs typeface="Arial" pitchFamily="34" charset="0"/>
            </a:rPr>
          </a:br>
          <a:r>
            <a:rPr lang="ru-RU" sz="1600" kern="1200" dirty="0" smtClean="0">
              <a:solidFill>
                <a:schemeClr val="bg1"/>
              </a:solidFill>
              <a:latin typeface="Arial" pitchFamily="34" charset="0"/>
              <a:ea typeface="+mn-ea"/>
              <a:cs typeface="Arial" pitchFamily="34" charset="0"/>
            </a:rPr>
            <a:t>метод</a:t>
          </a:r>
          <a:endParaRPr lang="ru-RU" sz="1600" kern="1200" dirty="0">
            <a:solidFill>
              <a:schemeClr val="bg1"/>
            </a:solidFill>
            <a:latin typeface="Arial" pitchFamily="34" charset="0"/>
            <a:ea typeface="+mn-ea"/>
            <a:cs typeface="Arial" pitchFamily="34" charset="0"/>
          </a:endParaRPr>
        </a:p>
      </dgm:t>
    </dgm:pt>
    <dgm:pt modelId="{F88D9D8E-04E8-4C6A-8039-4B36586A66A4}" type="parTrans" cxnId="{B7EC75B0-4E01-4AA8-995A-09DD0311DFC4}">
      <dgm:prSet/>
      <dgm:spPr/>
      <dgm:t>
        <a:bodyPr/>
        <a:lstStyle/>
        <a:p>
          <a:endParaRPr lang="ru-RU" sz="1400">
            <a:latin typeface="Arial" pitchFamily="34" charset="0"/>
            <a:cs typeface="Arial" pitchFamily="34" charset="0"/>
          </a:endParaRPr>
        </a:p>
      </dgm:t>
    </dgm:pt>
    <dgm:pt modelId="{A71F96B3-30C7-4162-B59A-7E000E0F65C1}" type="sibTrans" cxnId="{B7EC75B0-4E01-4AA8-995A-09DD0311DFC4}">
      <dgm:prSet/>
      <dgm:spPr/>
      <dgm:t>
        <a:bodyPr/>
        <a:lstStyle/>
        <a:p>
          <a:endParaRPr lang="ru-RU" sz="1400">
            <a:latin typeface="Arial" pitchFamily="34" charset="0"/>
            <a:cs typeface="Arial" pitchFamily="34" charset="0"/>
          </a:endParaRPr>
        </a:p>
      </dgm:t>
    </dgm:pt>
    <dgm:pt modelId="{28FCD436-673B-482C-B75D-EC74DDA52566}">
      <dgm:prSet phldrT="[Текст]" custT="1"/>
      <dgm:spPr>
        <a:solidFill>
          <a:srgbClr val="CCECFF">
            <a:alpha val="90000"/>
          </a:srgbClr>
        </a:solidFill>
        <a:effectLst/>
        <a:scene3d>
          <a:camera prst="orthographicFront"/>
          <a:lightRig rig="flat" dir="t"/>
        </a:scene3d>
        <a:sp3d extrusionH="12700" prstMaterial="plastic"/>
      </dgm:spPr>
      <dgm:t>
        <a:bodyPr/>
        <a:lstStyle/>
        <a:p>
          <a:r>
            <a:rPr lang="ru-RU" sz="1400" b="0" kern="1200" dirty="0" smtClean="0">
              <a:solidFill>
                <a:srgbClr val="17649A"/>
              </a:solidFill>
              <a:latin typeface="Arial" pitchFamily="34" charset="0"/>
              <a:ea typeface="+mn-ea"/>
              <a:cs typeface="Arial" pitchFamily="34" charset="0"/>
            </a:rPr>
            <a:t>Проводится в случае если для закупаемых ТРУ предусмотрены правила нормирования и установлены нормативные затраты</a:t>
          </a:r>
          <a:endParaRPr lang="ru-RU" sz="1400" b="0" kern="1200" dirty="0">
            <a:solidFill>
              <a:srgbClr val="17649A"/>
            </a:solidFill>
            <a:latin typeface="Arial" pitchFamily="34" charset="0"/>
            <a:ea typeface="+mn-ea"/>
            <a:cs typeface="Arial" pitchFamily="34" charset="0"/>
          </a:endParaRPr>
        </a:p>
      </dgm:t>
    </dgm:pt>
    <dgm:pt modelId="{ACDC1A33-7B4D-4000-B657-3AF7A608D503}" type="parTrans" cxnId="{8B002DC9-77F0-447E-951A-516367FD137F}">
      <dgm:prSet/>
      <dgm:spPr/>
      <dgm:t>
        <a:bodyPr/>
        <a:lstStyle/>
        <a:p>
          <a:endParaRPr lang="ru-RU" sz="1400">
            <a:latin typeface="Arial" pitchFamily="34" charset="0"/>
            <a:cs typeface="Arial" pitchFamily="34" charset="0"/>
          </a:endParaRPr>
        </a:p>
      </dgm:t>
    </dgm:pt>
    <dgm:pt modelId="{3F94CAA3-DCAD-49C3-9AC2-B99303825891}" type="sibTrans" cxnId="{8B002DC9-77F0-447E-951A-516367FD137F}">
      <dgm:prSet/>
      <dgm:spPr/>
      <dgm:t>
        <a:bodyPr/>
        <a:lstStyle/>
        <a:p>
          <a:endParaRPr lang="ru-RU" sz="1400">
            <a:latin typeface="Arial" pitchFamily="34" charset="0"/>
            <a:cs typeface="Arial" pitchFamily="34" charset="0"/>
          </a:endParaRPr>
        </a:p>
      </dgm:t>
    </dgm:pt>
    <dgm:pt modelId="{92A04DED-A05B-4F45-BC3A-D0F2083E7FD5}">
      <dgm:prSet phldrT="[Текст]" custT="1"/>
      <dgm:spPr>
        <a:solidFill>
          <a:srgbClr val="CCECFF">
            <a:alpha val="90000"/>
          </a:srgbClr>
        </a:solidFill>
        <a:effectLst/>
        <a:scene3d>
          <a:camera prst="orthographicFront"/>
          <a:lightRig rig="flat" dir="t"/>
        </a:scene3d>
        <a:sp3d extrusionH="12700" prstMaterial="plastic"/>
      </dgm:spPr>
      <dgm:t>
        <a:bodyPr/>
        <a:lstStyle/>
        <a:p>
          <a:r>
            <a:rPr lang="ru-RU" sz="1400" b="0" kern="1200" dirty="0" smtClean="0">
              <a:solidFill>
                <a:srgbClr val="17649A"/>
              </a:solidFill>
              <a:latin typeface="Arial" pitchFamily="34" charset="0"/>
              <a:ea typeface="+mn-ea"/>
              <a:cs typeface="Arial" pitchFamily="34" charset="0"/>
            </a:rPr>
            <a:t>В обязательном порядке применяется заказчиком, если цена контракта определяется в соответствии с установленным тарифом (ценой) товара (работы, услуги)</a:t>
          </a:r>
          <a:endParaRPr lang="ru-RU" sz="1400" b="0" kern="1200" dirty="0">
            <a:solidFill>
              <a:srgbClr val="17649A"/>
            </a:solidFill>
            <a:latin typeface="Arial" pitchFamily="34" charset="0"/>
            <a:ea typeface="+mn-ea"/>
            <a:cs typeface="Arial" pitchFamily="34" charset="0"/>
          </a:endParaRPr>
        </a:p>
      </dgm:t>
    </dgm:pt>
    <dgm:pt modelId="{F5E98C9D-D6DD-4F6D-BE5A-F8E72AAC4D0B}" type="parTrans" cxnId="{5B77D821-4C67-4B62-86B3-17C0874232DE}">
      <dgm:prSet/>
      <dgm:spPr/>
      <dgm:t>
        <a:bodyPr/>
        <a:lstStyle/>
        <a:p>
          <a:endParaRPr lang="ru-RU" sz="1400">
            <a:latin typeface="Arial" pitchFamily="34" charset="0"/>
            <a:cs typeface="Arial" pitchFamily="34" charset="0"/>
          </a:endParaRPr>
        </a:p>
      </dgm:t>
    </dgm:pt>
    <dgm:pt modelId="{FEA63747-1784-4CE8-8641-2E4D533F945B}" type="sibTrans" cxnId="{5B77D821-4C67-4B62-86B3-17C0874232DE}">
      <dgm:prSet/>
      <dgm:spPr/>
      <dgm:t>
        <a:bodyPr/>
        <a:lstStyle/>
        <a:p>
          <a:endParaRPr lang="ru-RU" sz="1400">
            <a:latin typeface="Arial" pitchFamily="34" charset="0"/>
            <a:cs typeface="Arial" pitchFamily="34" charset="0"/>
          </a:endParaRPr>
        </a:p>
      </dgm:t>
    </dgm:pt>
    <dgm:pt modelId="{2E328ADA-8ED0-43CA-A0AE-ACB866E93DF6}">
      <dgm:prSet custT="1"/>
      <dgm:spPr>
        <a:solidFill>
          <a:srgbClr val="CCECFF">
            <a:alpha val="90000"/>
          </a:srgbClr>
        </a:solidFill>
        <a:effectLst/>
        <a:scene3d>
          <a:camera prst="orthographicFront"/>
          <a:lightRig rig="flat" dir="t"/>
        </a:scene3d>
        <a:sp3d extrusionH="12700" prstMaterial="plastic"/>
      </dgm:spPr>
      <dgm:t>
        <a:bodyPr/>
        <a:lstStyle/>
        <a:p>
          <a:r>
            <a:rPr lang="ru-RU" sz="1400" b="0" kern="1200" dirty="0" smtClean="0">
              <a:solidFill>
                <a:srgbClr val="17649A"/>
              </a:solidFill>
              <a:latin typeface="Arial" pitchFamily="34" charset="0"/>
              <a:ea typeface="+mn-ea"/>
              <a:cs typeface="Arial" pitchFamily="34" charset="0"/>
            </a:rPr>
            <a:t>Применяется в случае невозможности применения иных методов, состоит в определении цены как суммы затрат и обычной для сферы деятельности прибыли</a:t>
          </a:r>
          <a:endParaRPr lang="ru-RU" sz="1400" b="0" kern="1200" dirty="0">
            <a:solidFill>
              <a:srgbClr val="17649A"/>
            </a:solidFill>
            <a:latin typeface="Arial" pitchFamily="34" charset="0"/>
            <a:ea typeface="+mn-ea"/>
            <a:cs typeface="Arial" pitchFamily="34" charset="0"/>
          </a:endParaRPr>
        </a:p>
      </dgm:t>
    </dgm:pt>
    <dgm:pt modelId="{D8540B48-B197-4EE6-9DDA-337EC5740565}" type="parTrans" cxnId="{BAAA4FF9-1B98-46A4-92D3-9B0DA4F5753C}">
      <dgm:prSet/>
      <dgm:spPr/>
      <dgm:t>
        <a:bodyPr/>
        <a:lstStyle/>
        <a:p>
          <a:endParaRPr lang="ru-RU" sz="1400">
            <a:latin typeface="Arial" pitchFamily="34" charset="0"/>
            <a:cs typeface="Arial" pitchFamily="34" charset="0"/>
          </a:endParaRPr>
        </a:p>
      </dgm:t>
    </dgm:pt>
    <dgm:pt modelId="{D29EC9DF-82A8-4CF2-9B6C-159552EF8A7C}" type="sibTrans" cxnId="{BAAA4FF9-1B98-46A4-92D3-9B0DA4F5753C}">
      <dgm:prSet/>
      <dgm:spPr/>
      <dgm:t>
        <a:bodyPr/>
        <a:lstStyle/>
        <a:p>
          <a:endParaRPr lang="ru-RU" sz="1400">
            <a:latin typeface="Arial" pitchFamily="34" charset="0"/>
            <a:cs typeface="Arial" pitchFamily="34" charset="0"/>
          </a:endParaRPr>
        </a:p>
      </dgm:t>
    </dgm:pt>
    <dgm:pt modelId="{15D96BD2-635F-49D5-BB5F-F3A76FD98516}">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2694DE"/>
        </a:solidFill>
        <a:ln>
          <a:noFill/>
        </a:ln>
      </dgm:spPr>
      <dgm:t>
        <a:bodyPr/>
        <a:lstStyle/>
        <a:p>
          <a:r>
            <a:rPr lang="ru-RU" sz="1600" kern="1200" dirty="0" smtClean="0">
              <a:solidFill>
                <a:schemeClr val="bg1"/>
              </a:solidFill>
              <a:latin typeface="Arial" pitchFamily="34" charset="0"/>
              <a:ea typeface="+mn-ea"/>
              <a:cs typeface="Arial" pitchFamily="34" charset="0"/>
            </a:rPr>
            <a:t>Тарифный </a:t>
          </a:r>
          <a:br>
            <a:rPr lang="ru-RU" sz="1600" kern="1200" dirty="0" smtClean="0">
              <a:solidFill>
                <a:schemeClr val="bg1"/>
              </a:solidFill>
              <a:latin typeface="Arial" pitchFamily="34" charset="0"/>
              <a:ea typeface="+mn-ea"/>
              <a:cs typeface="Arial" pitchFamily="34" charset="0"/>
            </a:rPr>
          </a:br>
          <a:r>
            <a:rPr lang="ru-RU" sz="1600" kern="1200" dirty="0" smtClean="0">
              <a:solidFill>
                <a:schemeClr val="bg1"/>
              </a:solidFill>
              <a:latin typeface="Arial" pitchFamily="34" charset="0"/>
              <a:ea typeface="+mn-ea"/>
              <a:cs typeface="Arial" pitchFamily="34" charset="0"/>
            </a:rPr>
            <a:t>метод</a:t>
          </a:r>
          <a:endParaRPr lang="ru-RU" sz="1600" kern="1200" dirty="0">
            <a:solidFill>
              <a:schemeClr val="bg1"/>
            </a:solidFill>
            <a:latin typeface="Arial" pitchFamily="34" charset="0"/>
            <a:ea typeface="+mn-ea"/>
            <a:cs typeface="Arial" pitchFamily="34" charset="0"/>
          </a:endParaRPr>
        </a:p>
      </dgm:t>
    </dgm:pt>
    <dgm:pt modelId="{078D5C82-29AA-402B-90E5-10638BD0004B}" type="sibTrans" cxnId="{81E39B27-3EA7-4D96-A34E-C43600E9FDC9}">
      <dgm:prSet/>
      <dgm:spPr/>
      <dgm:t>
        <a:bodyPr/>
        <a:lstStyle/>
        <a:p>
          <a:endParaRPr lang="ru-RU" sz="1400">
            <a:latin typeface="Arial" pitchFamily="34" charset="0"/>
            <a:cs typeface="Arial" pitchFamily="34" charset="0"/>
          </a:endParaRPr>
        </a:p>
      </dgm:t>
    </dgm:pt>
    <dgm:pt modelId="{3DA1B7D9-D189-4716-B255-8835DD77F741}" type="parTrans" cxnId="{81E39B27-3EA7-4D96-A34E-C43600E9FDC9}">
      <dgm:prSet/>
      <dgm:spPr/>
      <dgm:t>
        <a:bodyPr/>
        <a:lstStyle/>
        <a:p>
          <a:endParaRPr lang="ru-RU" sz="1400">
            <a:latin typeface="Arial" pitchFamily="34" charset="0"/>
            <a:cs typeface="Arial" pitchFamily="34" charset="0"/>
          </a:endParaRPr>
        </a:p>
      </dgm:t>
    </dgm:pt>
    <dgm:pt modelId="{5E4475FD-40B1-445C-9365-BDEFC898ABCE}">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2694DE"/>
        </a:solidFill>
        <a:ln>
          <a:noFill/>
        </a:ln>
      </dgm:spPr>
      <dgm:t>
        <a:bodyPr/>
        <a:lstStyle/>
        <a:p>
          <a:r>
            <a:rPr lang="ru-RU" sz="1600" kern="1200" dirty="0" smtClean="0">
              <a:solidFill>
                <a:schemeClr val="bg1"/>
              </a:solidFill>
              <a:latin typeface="Arial" pitchFamily="34" charset="0"/>
              <a:ea typeface="+mn-ea"/>
              <a:cs typeface="Arial" pitchFamily="34" charset="0"/>
            </a:rPr>
            <a:t>Проектно-сметный </a:t>
          </a:r>
          <a:br>
            <a:rPr lang="ru-RU" sz="1600" kern="1200" dirty="0" smtClean="0">
              <a:solidFill>
                <a:schemeClr val="bg1"/>
              </a:solidFill>
              <a:latin typeface="Arial" pitchFamily="34" charset="0"/>
              <a:ea typeface="+mn-ea"/>
              <a:cs typeface="Arial" pitchFamily="34" charset="0"/>
            </a:rPr>
          </a:br>
          <a:r>
            <a:rPr lang="ru-RU" sz="1600" kern="1200" dirty="0" smtClean="0">
              <a:solidFill>
                <a:schemeClr val="bg1"/>
              </a:solidFill>
              <a:latin typeface="Arial" pitchFamily="34" charset="0"/>
              <a:ea typeface="+mn-ea"/>
              <a:cs typeface="Arial" pitchFamily="34" charset="0"/>
            </a:rPr>
            <a:t>метод</a:t>
          </a:r>
          <a:endParaRPr lang="ru-RU" sz="1600" kern="1200" dirty="0">
            <a:solidFill>
              <a:schemeClr val="bg1"/>
            </a:solidFill>
            <a:latin typeface="Arial" pitchFamily="34" charset="0"/>
            <a:ea typeface="+mn-ea"/>
            <a:cs typeface="Arial" pitchFamily="34" charset="0"/>
          </a:endParaRPr>
        </a:p>
      </dgm:t>
    </dgm:pt>
    <dgm:pt modelId="{1A90331B-6F98-419C-B5A3-9902E448ABA9}" type="parTrans" cxnId="{885208F0-A59B-43A7-BD4A-7FAD9E91981C}">
      <dgm:prSet/>
      <dgm:spPr/>
      <dgm:t>
        <a:bodyPr/>
        <a:lstStyle/>
        <a:p>
          <a:endParaRPr lang="ru-RU" sz="1400">
            <a:latin typeface="Arial" pitchFamily="34" charset="0"/>
            <a:cs typeface="Arial" pitchFamily="34" charset="0"/>
          </a:endParaRPr>
        </a:p>
      </dgm:t>
    </dgm:pt>
    <dgm:pt modelId="{F1683657-5BB8-4149-835B-FE2251C1C8B7}" type="sibTrans" cxnId="{885208F0-A59B-43A7-BD4A-7FAD9E91981C}">
      <dgm:prSet/>
      <dgm:spPr/>
      <dgm:t>
        <a:bodyPr/>
        <a:lstStyle/>
        <a:p>
          <a:endParaRPr lang="ru-RU" sz="1400">
            <a:latin typeface="Arial" pitchFamily="34" charset="0"/>
            <a:cs typeface="Arial" pitchFamily="34" charset="0"/>
          </a:endParaRPr>
        </a:p>
      </dgm:t>
    </dgm:pt>
    <dgm:pt modelId="{052B67AB-7DC2-467E-81EF-742ADDD9656F}">
      <dgm:prSet custT="1"/>
      <dgm:spPr>
        <a:solidFill>
          <a:srgbClr val="CCECFF">
            <a:alpha val="90000"/>
          </a:srgbClr>
        </a:solidFill>
        <a:effectLst/>
        <a:scene3d>
          <a:camera prst="orthographicFront"/>
          <a:lightRig rig="flat" dir="t"/>
        </a:scene3d>
        <a:sp3d extrusionH="12700" prstMaterial="plastic"/>
      </dgm:spPr>
      <dgm:t>
        <a:bodyPr/>
        <a:lstStyle/>
        <a:p>
          <a:r>
            <a:rPr lang="ru-RU" sz="1400" b="0" kern="1200" dirty="0" smtClean="0">
              <a:solidFill>
                <a:srgbClr val="17649A"/>
              </a:solidFill>
              <a:latin typeface="Arial" pitchFamily="34" charset="0"/>
              <a:ea typeface="+mn-ea"/>
              <a:cs typeface="Arial" pitchFamily="34" charset="0"/>
            </a:rPr>
            <a:t>В обязательном порядке применяется при строительстве, реконструкции, капремонте, по усмотрению заказчика – при текущем ремонте (ч.9.1. ст. 22; иначе - МСРЦ)</a:t>
          </a:r>
          <a:endParaRPr lang="ru-RU" sz="1400" b="0" kern="1200" dirty="0">
            <a:solidFill>
              <a:srgbClr val="17649A"/>
            </a:solidFill>
            <a:latin typeface="Arial" pitchFamily="34" charset="0"/>
            <a:ea typeface="+mn-ea"/>
            <a:cs typeface="Arial" pitchFamily="34" charset="0"/>
          </a:endParaRPr>
        </a:p>
      </dgm:t>
    </dgm:pt>
    <dgm:pt modelId="{77127137-375D-4592-BE28-D5F3D8D7D4FE}" type="parTrans" cxnId="{B81DA2A2-7A6E-4899-BB8E-92DCFE76C1B7}">
      <dgm:prSet/>
      <dgm:spPr/>
      <dgm:t>
        <a:bodyPr/>
        <a:lstStyle/>
        <a:p>
          <a:endParaRPr lang="ru-RU" sz="1400">
            <a:latin typeface="Arial" pitchFamily="34" charset="0"/>
            <a:cs typeface="Arial" pitchFamily="34" charset="0"/>
          </a:endParaRPr>
        </a:p>
      </dgm:t>
    </dgm:pt>
    <dgm:pt modelId="{F2A69CD9-8722-494C-A293-859370FDD26E}" type="sibTrans" cxnId="{B81DA2A2-7A6E-4899-BB8E-92DCFE76C1B7}">
      <dgm:prSet/>
      <dgm:spPr/>
      <dgm:t>
        <a:bodyPr/>
        <a:lstStyle/>
        <a:p>
          <a:endParaRPr lang="ru-RU" sz="1400">
            <a:latin typeface="Arial" pitchFamily="34" charset="0"/>
            <a:cs typeface="Arial" pitchFamily="34" charset="0"/>
          </a:endParaRPr>
        </a:p>
      </dgm:t>
    </dgm:pt>
    <dgm:pt modelId="{DD1AD282-DFF4-40A4-B8D2-810088AF7853}">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2694DE"/>
        </a:solidFill>
        <a:ln>
          <a:noFill/>
        </a:ln>
      </dgm:spPr>
      <dgm:t>
        <a:bodyPr/>
        <a:lstStyle/>
        <a:p>
          <a:r>
            <a:rPr lang="ru-RU" sz="1600" kern="1200" dirty="0" smtClean="0">
              <a:solidFill>
                <a:schemeClr val="bg1"/>
              </a:solidFill>
              <a:latin typeface="Arial" pitchFamily="34" charset="0"/>
              <a:ea typeface="+mn-ea"/>
              <a:cs typeface="Arial" pitchFamily="34" charset="0"/>
            </a:rPr>
            <a:t>Затратный </a:t>
          </a:r>
          <a:br>
            <a:rPr lang="ru-RU" sz="1600" kern="1200" dirty="0" smtClean="0">
              <a:solidFill>
                <a:schemeClr val="bg1"/>
              </a:solidFill>
              <a:latin typeface="Arial" pitchFamily="34" charset="0"/>
              <a:ea typeface="+mn-ea"/>
              <a:cs typeface="Arial" pitchFamily="34" charset="0"/>
            </a:rPr>
          </a:br>
          <a:r>
            <a:rPr lang="ru-RU" sz="1600" kern="1200" dirty="0" smtClean="0">
              <a:solidFill>
                <a:schemeClr val="bg1"/>
              </a:solidFill>
              <a:latin typeface="Arial" pitchFamily="34" charset="0"/>
              <a:ea typeface="+mn-ea"/>
              <a:cs typeface="Arial" pitchFamily="34" charset="0"/>
            </a:rPr>
            <a:t>метод</a:t>
          </a:r>
          <a:endParaRPr lang="ru-RU" sz="1600" kern="1200" dirty="0">
            <a:solidFill>
              <a:schemeClr val="bg1"/>
            </a:solidFill>
            <a:latin typeface="Arial" pitchFamily="34" charset="0"/>
            <a:ea typeface="+mn-ea"/>
            <a:cs typeface="Arial" pitchFamily="34" charset="0"/>
          </a:endParaRPr>
        </a:p>
      </dgm:t>
    </dgm:pt>
    <dgm:pt modelId="{6B6A8644-B0BA-4752-A15B-19D5544ED19A}" type="parTrans" cxnId="{737C46EF-B866-44BE-B99E-310CBF9A75D4}">
      <dgm:prSet/>
      <dgm:spPr/>
      <dgm:t>
        <a:bodyPr/>
        <a:lstStyle/>
        <a:p>
          <a:endParaRPr lang="ru-RU" sz="1400">
            <a:latin typeface="Arial" pitchFamily="34" charset="0"/>
            <a:cs typeface="Arial" pitchFamily="34" charset="0"/>
          </a:endParaRPr>
        </a:p>
      </dgm:t>
    </dgm:pt>
    <dgm:pt modelId="{01471A79-A9C8-4AA6-8BEF-FDE0FE9E272C}" type="sibTrans" cxnId="{737C46EF-B866-44BE-B99E-310CBF9A75D4}">
      <dgm:prSet/>
      <dgm:spPr/>
      <dgm:t>
        <a:bodyPr/>
        <a:lstStyle/>
        <a:p>
          <a:endParaRPr lang="ru-RU" sz="1400">
            <a:latin typeface="Arial" pitchFamily="34" charset="0"/>
            <a:cs typeface="Arial" pitchFamily="34" charset="0"/>
          </a:endParaRPr>
        </a:p>
      </dgm:t>
    </dgm:pt>
    <dgm:pt modelId="{26BDDD07-AA87-472F-9B59-560EC8A7F325}" type="pres">
      <dgm:prSet presAssocID="{BBEFC8AF-A6B5-49D6-83CF-E324F84E5732}" presName="Name0" presStyleCnt="0">
        <dgm:presLayoutVars>
          <dgm:dir/>
          <dgm:animLvl val="lvl"/>
          <dgm:resizeHandles val="exact"/>
        </dgm:presLayoutVars>
      </dgm:prSet>
      <dgm:spPr/>
      <dgm:t>
        <a:bodyPr/>
        <a:lstStyle/>
        <a:p>
          <a:endParaRPr lang="ru-RU"/>
        </a:p>
      </dgm:t>
    </dgm:pt>
    <dgm:pt modelId="{02E9CEB3-C90C-41AD-B8BD-1ABF1357D337}" type="pres">
      <dgm:prSet presAssocID="{EA4FD793-FDA3-4BC7-9C06-7CBEE2EC54C4}" presName="linNode" presStyleCnt="0"/>
      <dgm:spPr/>
      <dgm:t>
        <a:bodyPr/>
        <a:lstStyle/>
        <a:p>
          <a:endParaRPr lang="ru-RU"/>
        </a:p>
      </dgm:t>
    </dgm:pt>
    <dgm:pt modelId="{76BC259E-C312-4586-A945-F6275872E4F8}" type="pres">
      <dgm:prSet presAssocID="{EA4FD793-FDA3-4BC7-9C06-7CBEE2EC54C4}" presName="parentText" presStyleLbl="node1" presStyleIdx="0" presStyleCnt="5" custScaleX="83689" custLinFactNeighborX="-239" custLinFactNeighborY="7376">
        <dgm:presLayoutVars>
          <dgm:chMax val="1"/>
          <dgm:bulletEnabled val="1"/>
        </dgm:presLayoutVars>
      </dgm:prSet>
      <dgm:spPr/>
      <dgm:t>
        <a:bodyPr/>
        <a:lstStyle/>
        <a:p>
          <a:endParaRPr lang="ru-RU"/>
        </a:p>
      </dgm:t>
    </dgm:pt>
    <dgm:pt modelId="{B029D928-D631-42DC-B7BB-D01C9FA0F27A}" type="pres">
      <dgm:prSet presAssocID="{EA4FD793-FDA3-4BC7-9C06-7CBEE2EC54C4}" presName="descendantText" presStyleLbl="alignAccFollowNode1" presStyleIdx="0" presStyleCnt="5" custLinFactNeighborX="-384" custLinFactNeighborY="15649">
        <dgm:presLayoutVars>
          <dgm:bulletEnabled val="1"/>
        </dgm:presLayoutVars>
      </dgm:prSet>
      <dgm:spPr/>
      <dgm:t>
        <a:bodyPr/>
        <a:lstStyle/>
        <a:p>
          <a:endParaRPr lang="ru-RU"/>
        </a:p>
      </dgm:t>
    </dgm:pt>
    <dgm:pt modelId="{8FDEEE38-3F88-4AF3-8BBF-0552D387F986}" type="pres">
      <dgm:prSet presAssocID="{B0DD54D7-744F-481B-8E89-EB30C2F5369D}" presName="sp" presStyleCnt="0"/>
      <dgm:spPr/>
      <dgm:t>
        <a:bodyPr/>
        <a:lstStyle/>
        <a:p>
          <a:endParaRPr lang="ru-RU"/>
        </a:p>
      </dgm:t>
    </dgm:pt>
    <dgm:pt modelId="{E2F0B39B-1E77-456F-A270-3D24E1BAE943}" type="pres">
      <dgm:prSet presAssocID="{256CEA2E-AB9D-46D8-B35A-5203A793CB5A}" presName="linNode" presStyleCnt="0"/>
      <dgm:spPr/>
      <dgm:t>
        <a:bodyPr/>
        <a:lstStyle/>
        <a:p>
          <a:endParaRPr lang="ru-RU"/>
        </a:p>
      </dgm:t>
    </dgm:pt>
    <dgm:pt modelId="{7569DCBE-3F7D-4BC1-BC6F-12F44ADFADEC}" type="pres">
      <dgm:prSet presAssocID="{256CEA2E-AB9D-46D8-B35A-5203A793CB5A}" presName="parentText" presStyleLbl="node1" presStyleIdx="1" presStyleCnt="5" custScaleX="83689" custLinFactNeighborX="-240" custLinFactNeighborY="7469">
        <dgm:presLayoutVars>
          <dgm:chMax val="1"/>
          <dgm:bulletEnabled val="1"/>
        </dgm:presLayoutVars>
      </dgm:prSet>
      <dgm:spPr/>
      <dgm:t>
        <a:bodyPr/>
        <a:lstStyle/>
        <a:p>
          <a:endParaRPr lang="ru-RU"/>
        </a:p>
      </dgm:t>
    </dgm:pt>
    <dgm:pt modelId="{8F1109DD-BCFA-479D-808D-DBB33517DA5F}" type="pres">
      <dgm:prSet presAssocID="{256CEA2E-AB9D-46D8-B35A-5203A793CB5A}" presName="descendantText" presStyleLbl="alignAccFollowNode1" presStyleIdx="1" presStyleCnt="5" custScaleX="100201" custScaleY="117879" custLinFactNeighborX="-350" custLinFactNeighborY="7047">
        <dgm:presLayoutVars>
          <dgm:bulletEnabled val="1"/>
        </dgm:presLayoutVars>
      </dgm:prSet>
      <dgm:spPr/>
      <dgm:t>
        <a:bodyPr/>
        <a:lstStyle/>
        <a:p>
          <a:endParaRPr lang="ru-RU"/>
        </a:p>
      </dgm:t>
    </dgm:pt>
    <dgm:pt modelId="{F13F277D-DBE7-4569-9DE1-3F6AA4BD7449}" type="pres">
      <dgm:prSet presAssocID="{A71F96B3-30C7-4162-B59A-7E000E0F65C1}" presName="sp" presStyleCnt="0"/>
      <dgm:spPr/>
      <dgm:t>
        <a:bodyPr/>
        <a:lstStyle/>
        <a:p>
          <a:endParaRPr lang="ru-RU"/>
        </a:p>
      </dgm:t>
    </dgm:pt>
    <dgm:pt modelId="{F31B12CD-EE08-4EE5-A9AA-25340C638B79}" type="pres">
      <dgm:prSet presAssocID="{15D96BD2-635F-49D5-BB5F-F3A76FD98516}" presName="linNode" presStyleCnt="0"/>
      <dgm:spPr/>
      <dgm:t>
        <a:bodyPr/>
        <a:lstStyle/>
        <a:p>
          <a:endParaRPr lang="ru-RU"/>
        </a:p>
      </dgm:t>
    </dgm:pt>
    <dgm:pt modelId="{5CD7533F-1A53-43D4-8FD0-5F9DC11A1380}" type="pres">
      <dgm:prSet presAssocID="{15D96BD2-635F-49D5-BB5F-F3A76FD98516}" presName="parentText" presStyleLbl="node1" presStyleIdx="2" presStyleCnt="5" custScaleX="83689" custScaleY="73623" custLinFactNeighborX="-239" custLinFactNeighborY="3183">
        <dgm:presLayoutVars>
          <dgm:chMax val="1"/>
          <dgm:bulletEnabled val="1"/>
        </dgm:presLayoutVars>
      </dgm:prSet>
      <dgm:spPr/>
      <dgm:t>
        <a:bodyPr/>
        <a:lstStyle/>
        <a:p>
          <a:endParaRPr lang="ru-RU"/>
        </a:p>
      </dgm:t>
    </dgm:pt>
    <dgm:pt modelId="{87969B3C-6587-40A3-B6F9-F5C2C67CCA96}" type="pres">
      <dgm:prSet presAssocID="{15D96BD2-635F-49D5-BB5F-F3A76FD98516}" presName="descendantText" presStyleLbl="alignAccFollowNode1" presStyleIdx="2" presStyleCnt="5">
        <dgm:presLayoutVars>
          <dgm:bulletEnabled val="1"/>
        </dgm:presLayoutVars>
      </dgm:prSet>
      <dgm:spPr/>
      <dgm:t>
        <a:bodyPr/>
        <a:lstStyle/>
        <a:p>
          <a:endParaRPr lang="ru-RU"/>
        </a:p>
      </dgm:t>
    </dgm:pt>
    <dgm:pt modelId="{E1A47589-3A10-4BCE-BCF8-DDFA6A7DCB43}" type="pres">
      <dgm:prSet presAssocID="{078D5C82-29AA-402B-90E5-10638BD0004B}" presName="sp" presStyleCnt="0"/>
      <dgm:spPr/>
      <dgm:t>
        <a:bodyPr/>
        <a:lstStyle/>
        <a:p>
          <a:endParaRPr lang="ru-RU"/>
        </a:p>
      </dgm:t>
    </dgm:pt>
    <dgm:pt modelId="{29AF0196-7090-4370-8922-44C2617779A9}" type="pres">
      <dgm:prSet presAssocID="{5E4475FD-40B1-445C-9365-BDEFC898ABCE}" presName="linNode" presStyleCnt="0"/>
      <dgm:spPr/>
      <dgm:t>
        <a:bodyPr/>
        <a:lstStyle/>
        <a:p>
          <a:endParaRPr lang="ru-RU"/>
        </a:p>
      </dgm:t>
    </dgm:pt>
    <dgm:pt modelId="{6AD5D0DD-DFA2-4217-945F-5C43BDA0F0E4}" type="pres">
      <dgm:prSet presAssocID="{5E4475FD-40B1-445C-9365-BDEFC898ABCE}" presName="parentText" presStyleLbl="node1" presStyleIdx="3" presStyleCnt="5" custScaleX="83689">
        <dgm:presLayoutVars>
          <dgm:chMax val="1"/>
          <dgm:bulletEnabled val="1"/>
        </dgm:presLayoutVars>
      </dgm:prSet>
      <dgm:spPr/>
      <dgm:t>
        <a:bodyPr/>
        <a:lstStyle/>
        <a:p>
          <a:endParaRPr lang="ru-RU"/>
        </a:p>
      </dgm:t>
    </dgm:pt>
    <dgm:pt modelId="{704E4AD3-EC35-4C35-B790-F4E89510F4B0}" type="pres">
      <dgm:prSet presAssocID="{5E4475FD-40B1-445C-9365-BDEFC898ABCE}" presName="descendantText" presStyleLbl="alignAccFollowNode1" presStyleIdx="3" presStyleCnt="5" custScaleX="100926" custScaleY="106466">
        <dgm:presLayoutVars>
          <dgm:bulletEnabled val="1"/>
        </dgm:presLayoutVars>
      </dgm:prSet>
      <dgm:spPr/>
      <dgm:t>
        <a:bodyPr/>
        <a:lstStyle/>
        <a:p>
          <a:endParaRPr lang="ru-RU"/>
        </a:p>
      </dgm:t>
    </dgm:pt>
    <dgm:pt modelId="{2005B28C-A24C-4C0C-A0D2-DE92CCD7AF74}" type="pres">
      <dgm:prSet presAssocID="{F1683657-5BB8-4149-835B-FE2251C1C8B7}" presName="sp" presStyleCnt="0"/>
      <dgm:spPr/>
      <dgm:t>
        <a:bodyPr/>
        <a:lstStyle/>
        <a:p>
          <a:endParaRPr lang="ru-RU"/>
        </a:p>
      </dgm:t>
    </dgm:pt>
    <dgm:pt modelId="{BAC33AFE-5992-4B51-BDEE-6F29FB08516A}" type="pres">
      <dgm:prSet presAssocID="{DD1AD282-DFF4-40A4-B8D2-810088AF7853}" presName="linNode" presStyleCnt="0"/>
      <dgm:spPr/>
      <dgm:t>
        <a:bodyPr/>
        <a:lstStyle/>
        <a:p>
          <a:endParaRPr lang="ru-RU"/>
        </a:p>
      </dgm:t>
    </dgm:pt>
    <dgm:pt modelId="{C72669BC-7CC7-49DB-B589-66B39112CB15}" type="pres">
      <dgm:prSet presAssocID="{DD1AD282-DFF4-40A4-B8D2-810088AF7853}" presName="parentText" presStyleLbl="node1" presStyleIdx="4" presStyleCnt="5" custScaleX="83689">
        <dgm:presLayoutVars>
          <dgm:chMax val="1"/>
          <dgm:bulletEnabled val="1"/>
        </dgm:presLayoutVars>
      </dgm:prSet>
      <dgm:spPr/>
      <dgm:t>
        <a:bodyPr/>
        <a:lstStyle/>
        <a:p>
          <a:endParaRPr lang="ru-RU"/>
        </a:p>
      </dgm:t>
    </dgm:pt>
    <dgm:pt modelId="{31801648-BE15-4F74-B06A-1129A5D9E1DC}" type="pres">
      <dgm:prSet presAssocID="{DD1AD282-DFF4-40A4-B8D2-810088AF7853}" presName="descendantText" presStyleLbl="alignAccFollowNode1" presStyleIdx="4" presStyleCnt="5">
        <dgm:presLayoutVars>
          <dgm:bulletEnabled val="1"/>
        </dgm:presLayoutVars>
      </dgm:prSet>
      <dgm:spPr/>
      <dgm:t>
        <a:bodyPr/>
        <a:lstStyle/>
        <a:p>
          <a:endParaRPr lang="ru-RU"/>
        </a:p>
      </dgm:t>
    </dgm:pt>
  </dgm:ptLst>
  <dgm:cxnLst>
    <dgm:cxn modelId="{DC9C29E6-061D-45D2-B768-A3481A958873}" type="presOf" srcId="{BBEFC8AF-A6B5-49D6-83CF-E324F84E5732}" destId="{26BDDD07-AA87-472F-9B59-560EC8A7F325}" srcOrd="0" destOrd="0" presId="urn:microsoft.com/office/officeart/2005/8/layout/vList5"/>
    <dgm:cxn modelId="{232A5F04-2B03-4D8A-9F09-9DD497A38998}" type="presOf" srcId="{5E4475FD-40B1-445C-9365-BDEFC898ABCE}" destId="{6AD5D0DD-DFA2-4217-945F-5C43BDA0F0E4}" srcOrd="0" destOrd="0" presId="urn:microsoft.com/office/officeart/2005/8/layout/vList5"/>
    <dgm:cxn modelId="{7395B228-6254-4CC7-B265-D4C4C76AC266}" type="presOf" srcId="{052B67AB-7DC2-467E-81EF-742ADDD9656F}" destId="{704E4AD3-EC35-4C35-B790-F4E89510F4B0}" srcOrd="0" destOrd="0" presId="urn:microsoft.com/office/officeart/2005/8/layout/vList5"/>
    <dgm:cxn modelId="{72CAEA17-1197-46FD-94D3-D0D171123EF1}" type="presOf" srcId="{28FCD436-673B-482C-B75D-EC74DDA52566}" destId="{8F1109DD-BCFA-479D-808D-DBB33517DA5F}" srcOrd="0" destOrd="0" presId="urn:microsoft.com/office/officeart/2005/8/layout/vList5"/>
    <dgm:cxn modelId="{F3E5FA4F-F403-4C4D-9454-0BC59981554D}" type="presOf" srcId="{77210E83-DE36-4805-BB63-6010FB756AD2}" destId="{B029D928-D631-42DC-B7BB-D01C9FA0F27A}" srcOrd="0" destOrd="0" presId="urn:microsoft.com/office/officeart/2005/8/layout/vList5"/>
    <dgm:cxn modelId="{BAAA4FF9-1B98-46A4-92D3-9B0DA4F5753C}" srcId="{DD1AD282-DFF4-40A4-B8D2-810088AF7853}" destId="{2E328ADA-8ED0-43CA-A0AE-ACB866E93DF6}" srcOrd="0" destOrd="0" parTransId="{D8540B48-B197-4EE6-9DDA-337EC5740565}" sibTransId="{D29EC9DF-82A8-4CF2-9B6C-159552EF8A7C}"/>
    <dgm:cxn modelId="{E8C00D8C-6C27-4F68-A90D-D5816FA6266B}" type="presOf" srcId="{2E328ADA-8ED0-43CA-A0AE-ACB866E93DF6}" destId="{31801648-BE15-4F74-B06A-1129A5D9E1DC}" srcOrd="0" destOrd="0" presId="urn:microsoft.com/office/officeart/2005/8/layout/vList5"/>
    <dgm:cxn modelId="{D7C1FC88-5A12-486F-BB70-2C7306C7A4F1}" type="presOf" srcId="{256CEA2E-AB9D-46D8-B35A-5203A793CB5A}" destId="{7569DCBE-3F7D-4BC1-BC6F-12F44ADFADEC}" srcOrd="0" destOrd="0" presId="urn:microsoft.com/office/officeart/2005/8/layout/vList5"/>
    <dgm:cxn modelId="{FE90BE05-5761-4236-84EC-E707A4417FD6}" type="presOf" srcId="{DD1AD282-DFF4-40A4-B8D2-810088AF7853}" destId="{C72669BC-7CC7-49DB-B589-66B39112CB15}" srcOrd="0" destOrd="0" presId="urn:microsoft.com/office/officeart/2005/8/layout/vList5"/>
    <dgm:cxn modelId="{737C46EF-B866-44BE-B99E-310CBF9A75D4}" srcId="{BBEFC8AF-A6B5-49D6-83CF-E324F84E5732}" destId="{DD1AD282-DFF4-40A4-B8D2-810088AF7853}" srcOrd="4" destOrd="0" parTransId="{6B6A8644-B0BA-4752-A15B-19D5544ED19A}" sibTransId="{01471A79-A9C8-4AA6-8BEF-FDE0FE9E272C}"/>
    <dgm:cxn modelId="{296B3774-B027-48C2-B1AA-0EDC3EF0BEAE}" srcId="{BBEFC8AF-A6B5-49D6-83CF-E324F84E5732}" destId="{EA4FD793-FDA3-4BC7-9C06-7CBEE2EC54C4}" srcOrd="0" destOrd="0" parTransId="{336FA444-F30A-4090-88F7-454CBE0CF56E}" sibTransId="{B0DD54D7-744F-481B-8E89-EB30C2F5369D}"/>
    <dgm:cxn modelId="{885208F0-A59B-43A7-BD4A-7FAD9E91981C}" srcId="{BBEFC8AF-A6B5-49D6-83CF-E324F84E5732}" destId="{5E4475FD-40B1-445C-9365-BDEFC898ABCE}" srcOrd="3" destOrd="0" parTransId="{1A90331B-6F98-419C-B5A3-9902E448ABA9}" sibTransId="{F1683657-5BB8-4149-835B-FE2251C1C8B7}"/>
    <dgm:cxn modelId="{B7EC75B0-4E01-4AA8-995A-09DD0311DFC4}" srcId="{BBEFC8AF-A6B5-49D6-83CF-E324F84E5732}" destId="{256CEA2E-AB9D-46D8-B35A-5203A793CB5A}" srcOrd="1" destOrd="0" parTransId="{F88D9D8E-04E8-4C6A-8039-4B36586A66A4}" sibTransId="{A71F96B3-30C7-4162-B59A-7E000E0F65C1}"/>
    <dgm:cxn modelId="{1E59CFC2-A766-4EE0-AA78-7D6226EB5D13}" type="presOf" srcId="{92A04DED-A05B-4F45-BC3A-D0F2083E7FD5}" destId="{87969B3C-6587-40A3-B6F9-F5C2C67CCA96}" srcOrd="0" destOrd="0" presId="urn:microsoft.com/office/officeart/2005/8/layout/vList5"/>
    <dgm:cxn modelId="{27D2F141-C774-477B-BC5E-4A736825A25E}" type="presOf" srcId="{15D96BD2-635F-49D5-BB5F-F3A76FD98516}" destId="{5CD7533F-1A53-43D4-8FD0-5F9DC11A1380}" srcOrd="0" destOrd="0" presId="urn:microsoft.com/office/officeart/2005/8/layout/vList5"/>
    <dgm:cxn modelId="{B3381EDE-974E-4C60-BD7F-06A3710D690C}" type="presOf" srcId="{EA4FD793-FDA3-4BC7-9C06-7CBEE2EC54C4}" destId="{76BC259E-C312-4586-A945-F6275872E4F8}" srcOrd="0" destOrd="0" presId="urn:microsoft.com/office/officeart/2005/8/layout/vList5"/>
    <dgm:cxn modelId="{B81DA2A2-7A6E-4899-BB8E-92DCFE76C1B7}" srcId="{5E4475FD-40B1-445C-9365-BDEFC898ABCE}" destId="{052B67AB-7DC2-467E-81EF-742ADDD9656F}" srcOrd="0" destOrd="0" parTransId="{77127137-375D-4592-BE28-D5F3D8D7D4FE}" sibTransId="{F2A69CD9-8722-494C-A293-859370FDD26E}"/>
    <dgm:cxn modelId="{8B002DC9-77F0-447E-951A-516367FD137F}" srcId="{256CEA2E-AB9D-46D8-B35A-5203A793CB5A}" destId="{28FCD436-673B-482C-B75D-EC74DDA52566}" srcOrd="0" destOrd="0" parTransId="{ACDC1A33-7B4D-4000-B657-3AF7A608D503}" sibTransId="{3F94CAA3-DCAD-49C3-9AC2-B99303825891}"/>
    <dgm:cxn modelId="{81E39B27-3EA7-4D96-A34E-C43600E9FDC9}" srcId="{BBEFC8AF-A6B5-49D6-83CF-E324F84E5732}" destId="{15D96BD2-635F-49D5-BB5F-F3A76FD98516}" srcOrd="2" destOrd="0" parTransId="{3DA1B7D9-D189-4716-B255-8835DD77F741}" sibTransId="{078D5C82-29AA-402B-90E5-10638BD0004B}"/>
    <dgm:cxn modelId="{5B77D821-4C67-4B62-86B3-17C0874232DE}" srcId="{15D96BD2-635F-49D5-BB5F-F3A76FD98516}" destId="{92A04DED-A05B-4F45-BC3A-D0F2083E7FD5}" srcOrd="0" destOrd="0" parTransId="{F5E98C9D-D6DD-4F6D-BE5A-F8E72AAC4D0B}" sibTransId="{FEA63747-1784-4CE8-8641-2E4D533F945B}"/>
    <dgm:cxn modelId="{C7EB5936-EAAE-4D48-9A9B-926B5CBEDB62}" srcId="{EA4FD793-FDA3-4BC7-9C06-7CBEE2EC54C4}" destId="{77210E83-DE36-4805-BB63-6010FB756AD2}" srcOrd="0" destOrd="0" parTransId="{9FDAAC29-CE98-41B8-8FBB-9A94E3AB3B9B}" sibTransId="{90A4DBD2-8EE4-48EA-8728-D2F0C397431D}"/>
    <dgm:cxn modelId="{BF38D0B1-6141-420E-AA69-93ED2ADC3910}" type="presParOf" srcId="{26BDDD07-AA87-472F-9B59-560EC8A7F325}" destId="{02E9CEB3-C90C-41AD-B8BD-1ABF1357D337}" srcOrd="0" destOrd="0" presId="urn:microsoft.com/office/officeart/2005/8/layout/vList5"/>
    <dgm:cxn modelId="{1C104FC9-5530-456D-B639-352F229006D6}" type="presParOf" srcId="{02E9CEB3-C90C-41AD-B8BD-1ABF1357D337}" destId="{76BC259E-C312-4586-A945-F6275872E4F8}" srcOrd="0" destOrd="0" presId="urn:microsoft.com/office/officeart/2005/8/layout/vList5"/>
    <dgm:cxn modelId="{44EFD9E3-A822-4191-A4B0-58D637AFFEEE}" type="presParOf" srcId="{02E9CEB3-C90C-41AD-B8BD-1ABF1357D337}" destId="{B029D928-D631-42DC-B7BB-D01C9FA0F27A}" srcOrd="1" destOrd="0" presId="urn:microsoft.com/office/officeart/2005/8/layout/vList5"/>
    <dgm:cxn modelId="{5FF329A0-E198-4B6F-B75C-D9F4ED7418A9}" type="presParOf" srcId="{26BDDD07-AA87-472F-9B59-560EC8A7F325}" destId="{8FDEEE38-3F88-4AF3-8BBF-0552D387F986}" srcOrd="1" destOrd="0" presId="urn:microsoft.com/office/officeart/2005/8/layout/vList5"/>
    <dgm:cxn modelId="{EF85EDBE-8351-4DA5-BA6C-F6C7C2B4A922}" type="presParOf" srcId="{26BDDD07-AA87-472F-9B59-560EC8A7F325}" destId="{E2F0B39B-1E77-456F-A270-3D24E1BAE943}" srcOrd="2" destOrd="0" presId="urn:microsoft.com/office/officeart/2005/8/layout/vList5"/>
    <dgm:cxn modelId="{C782DB44-AD1F-4BEF-9FCE-0BEC6511F668}" type="presParOf" srcId="{E2F0B39B-1E77-456F-A270-3D24E1BAE943}" destId="{7569DCBE-3F7D-4BC1-BC6F-12F44ADFADEC}" srcOrd="0" destOrd="0" presId="urn:microsoft.com/office/officeart/2005/8/layout/vList5"/>
    <dgm:cxn modelId="{360054CA-908F-4820-A3B4-980B25BC0D14}" type="presParOf" srcId="{E2F0B39B-1E77-456F-A270-3D24E1BAE943}" destId="{8F1109DD-BCFA-479D-808D-DBB33517DA5F}" srcOrd="1" destOrd="0" presId="urn:microsoft.com/office/officeart/2005/8/layout/vList5"/>
    <dgm:cxn modelId="{9A0925BB-A3E4-43F2-946E-F285EE5B81D0}" type="presParOf" srcId="{26BDDD07-AA87-472F-9B59-560EC8A7F325}" destId="{F13F277D-DBE7-4569-9DE1-3F6AA4BD7449}" srcOrd="3" destOrd="0" presId="urn:microsoft.com/office/officeart/2005/8/layout/vList5"/>
    <dgm:cxn modelId="{32580D76-20F5-4FF2-9032-2A86CCC1EA25}" type="presParOf" srcId="{26BDDD07-AA87-472F-9B59-560EC8A7F325}" destId="{F31B12CD-EE08-4EE5-A9AA-25340C638B79}" srcOrd="4" destOrd="0" presId="urn:microsoft.com/office/officeart/2005/8/layout/vList5"/>
    <dgm:cxn modelId="{B6ABB0F9-54E1-458E-B4BE-9D9F740AC013}" type="presParOf" srcId="{F31B12CD-EE08-4EE5-A9AA-25340C638B79}" destId="{5CD7533F-1A53-43D4-8FD0-5F9DC11A1380}" srcOrd="0" destOrd="0" presId="urn:microsoft.com/office/officeart/2005/8/layout/vList5"/>
    <dgm:cxn modelId="{EE266061-CB63-4C9C-BBA5-FEC66485655B}" type="presParOf" srcId="{F31B12CD-EE08-4EE5-A9AA-25340C638B79}" destId="{87969B3C-6587-40A3-B6F9-F5C2C67CCA96}" srcOrd="1" destOrd="0" presId="urn:microsoft.com/office/officeart/2005/8/layout/vList5"/>
    <dgm:cxn modelId="{63853D7F-0067-466A-8D83-F7F2BE4FAD4F}" type="presParOf" srcId="{26BDDD07-AA87-472F-9B59-560EC8A7F325}" destId="{E1A47589-3A10-4BCE-BCF8-DDFA6A7DCB43}" srcOrd="5" destOrd="0" presId="urn:microsoft.com/office/officeart/2005/8/layout/vList5"/>
    <dgm:cxn modelId="{5EEB4461-1721-4575-981D-328A5D7C32A1}" type="presParOf" srcId="{26BDDD07-AA87-472F-9B59-560EC8A7F325}" destId="{29AF0196-7090-4370-8922-44C2617779A9}" srcOrd="6" destOrd="0" presId="urn:microsoft.com/office/officeart/2005/8/layout/vList5"/>
    <dgm:cxn modelId="{F03ACD76-770D-4EA4-8598-AF360ECDE4B1}" type="presParOf" srcId="{29AF0196-7090-4370-8922-44C2617779A9}" destId="{6AD5D0DD-DFA2-4217-945F-5C43BDA0F0E4}" srcOrd="0" destOrd="0" presId="urn:microsoft.com/office/officeart/2005/8/layout/vList5"/>
    <dgm:cxn modelId="{DCB9F312-6FAC-4DD4-B793-1185A46D4640}" type="presParOf" srcId="{29AF0196-7090-4370-8922-44C2617779A9}" destId="{704E4AD3-EC35-4C35-B790-F4E89510F4B0}" srcOrd="1" destOrd="0" presId="urn:microsoft.com/office/officeart/2005/8/layout/vList5"/>
    <dgm:cxn modelId="{51FBC168-298A-47CF-8A07-6A928BC3D0BC}" type="presParOf" srcId="{26BDDD07-AA87-472F-9B59-560EC8A7F325}" destId="{2005B28C-A24C-4C0C-A0D2-DE92CCD7AF74}" srcOrd="7" destOrd="0" presId="urn:microsoft.com/office/officeart/2005/8/layout/vList5"/>
    <dgm:cxn modelId="{8AB33013-53C4-45F3-8626-6A797E4A2C52}" type="presParOf" srcId="{26BDDD07-AA87-472F-9B59-560EC8A7F325}" destId="{BAC33AFE-5992-4B51-BDEE-6F29FB08516A}" srcOrd="8" destOrd="0" presId="urn:microsoft.com/office/officeart/2005/8/layout/vList5"/>
    <dgm:cxn modelId="{2531978B-4C29-4031-9FBC-CE2FEDAB8C82}" type="presParOf" srcId="{BAC33AFE-5992-4B51-BDEE-6F29FB08516A}" destId="{C72669BC-7CC7-49DB-B589-66B39112CB15}" srcOrd="0" destOrd="0" presId="urn:microsoft.com/office/officeart/2005/8/layout/vList5"/>
    <dgm:cxn modelId="{E666296C-94B3-4702-A557-689D3501A25F}" type="presParOf" srcId="{BAC33AFE-5992-4B51-BDEE-6F29FB08516A}" destId="{31801648-BE15-4F74-B06A-1129A5D9E1D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E96FCE-A404-4496-855C-D39F562ACF88}"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ru-RU"/>
        </a:p>
      </dgm:t>
    </dgm:pt>
    <dgm:pt modelId="{22CB163F-4F20-4180-BEA6-ACCEDDF30917}">
      <dgm:prSet phldrT="[Текст]" custT="1"/>
      <dgm:spPr>
        <a:solidFill>
          <a:srgbClr val="17649A"/>
        </a:solidFill>
      </dgm:spPr>
      <dgm:t>
        <a:bodyPr/>
        <a:lstStyle/>
        <a:p>
          <a:r>
            <a:rPr lang="ru-RU" sz="2000" dirty="0" smtClean="0">
              <a:latin typeface="Arial" pitchFamily="34" charset="0"/>
              <a:cs typeface="Arial" pitchFamily="34" charset="0"/>
            </a:rPr>
            <a:t>Контрактная </a:t>
          </a:r>
          <a:br>
            <a:rPr lang="ru-RU" sz="2000" dirty="0" smtClean="0">
              <a:latin typeface="Arial" pitchFamily="34" charset="0"/>
              <a:cs typeface="Arial" pitchFamily="34" charset="0"/>
            </a:rPr>
          </a:br>
          <a:r>
            <a:rPr lang="ru-RU" sz="2000" dirty="0" smtClean="0">
              <a:latin typeface="Arial" pitchFamily="34" charset="0"/>
              <a:cs typeface="Arial" pitchFamily="34" charset="0"/>
            </a:rPr>
            <a:t>служба</a:t>
          </a:r>
          <a:endParaRPr lang="ru-RU" sz="2000" dirty="0">
            <a:latin typeface="Arial" pitchFamily="34" charset="0"/>
            <a:cs typeface="Arial" pitchFamily="34" charset="0"/>
          </a:endParaRPr>
        </a:p>
      </dgm:t>
    </dgm:pt>
    <dgm:pt modelId="{7E0E3157-3679-4D10-8C58-11C40AD1A7C4}" type="parTrans" cxnId="{70C0A373-B07A-443B-837A-28F532D9C0FC}">
      <dgm:prSet/>
      <dgm:spPr/>
      <dgm:t>
        <a:bodyPr/>
        <a:lstStyle/>
        <a:p>
          <a:endParaRPr lang="ru-RU" sz="1600">
            <a:latin typeface="Arial Narrow" pitchFamily="34" charset="0"/>
          </a:endParaRPr>
        </a:p>
      </dgm:t>
    </dgm:pt>
    <dgm:pt modelId="{8EE77CAB-A421-43DE-83AA-0FE30F0439E2}" type="sibTrans" cxnId="{70C0A373-B07A-443B-837A-28F532D9C0FC}">
      <dgm:prSet/>
      <dgm:spPr/>
      <dgm:t>
        <a:bodyPr/>
        <a:lstStyle/>
        <a:p>
          <a:endParaRPr lang="ru-RU" sz="1600">
            <a:latin typeface="Arial Narrow" pitchFamily="34" charset="0"/>
          </a:endParaRPr>
        </a:p>
      </dgm:t>
    </dgm:pt>
    <dgm:pt modelId="{8BA78C46-FCAE-41EE-B70E-E0CAB73BD334}">
      <dgm:prSet phldrT="[Текст]" custT="1"/>
      <dgm:spPr>
        <a:solidFill>
          <a:srgbClr val="17649A"/>
        </a:solidFill>
      </dgm:spPr>
      <dgm:t>
        <a:bodyPr/>
        <a:lstStyle/>
        <a:p>
          <a:r>
            <a:rPr lang="ru-RU" sz="2000" dirty="0" smtClean="0">
              <a:latin typeface="Arial" pitchFamily="34" charset="0"/>
              <a:cs typeface="Arial" pitchFamily="34" charset="0"/>
            </a:rPr>
            <a:t>Контрактный управляющий</a:t>
          </a:r>
          <a:endParaRPr lang="ru-RU" sz="2000" dirty="0">
            <a:latin typeface="Arial" pitchFamily="34" charset="0"/>
            <a:cs typeface="Arial" pitchFamily="34" charset="0"/>
          </a:endParaRPr>
        </a:p>
      </dgm:t>
    </dgm:pt>
    <dgm:pt modelId="{AB000458-8EA9-486E-BC52-869102B03BDF}" type="parTrans" cxnId="{7FC475AA-5046-404E-BCF0-725FC45E7D1D}">
      <dgm:prSet/>
      <dgm:spPr/>
      <dgm:t>
        <a:bodyPr/>
        <a:lstStyle/>
        <a:p>
          <a:endParaRPr lang="ru-RU" sz="1600">
            <a:latin typeface="Arial Narrow" pitchFamily="34" charset="0"/>
          </a:endParaRPr>
        </a:p>
      </dgm:t>
    </dgm:pt>
    <dgm:pt modelId="{2C20E093-2CC4-44BF-97B3-A562EF317AAD}" type="sibTrans" cxnId="{7FC475AA-5046-404E-BCF0-725FC45E7D1D}">
      <dgm:prSet/>
      <dgm:spPr/>
      <dgm:t>
        <a:bodyPr/>
        <a:lstStyle/>
        <a:p>
          <a:endParaRPr lang="ru-RU" sz="1600">
            <a:latin typeface="Arial Narrow" pitchFamily="34" charset="0"/>
          </a:endParaRPr>
        </a:p>
      </dgm:t>
    </dgm:pt>
    <dgm:pt modelId="{43D52E65-32F0-4038-A425-5A2A5A6684B8}">
      <dgm:prSet phldrT="[Текст]" custT="1"/>
      <dgm:spPr>
        <a:solidFill>
          <a:srgbClr val="CCECFF">
            <a:alpha val="90000"/>
          </a:srgbClr>
        </a:solidFill>
        <a:ln>
          <a:noFill/>
        </a:ln>
      </dgm:spPr>
      <dgm:t>
        <a:bodyPr/>
        <a:lstStyle/>
        <a:p>
          <a:r>
            <a:rPr lang="ru-RU" sz="1400" b="0" dirty="0" smtClean="0">
              <a:solidFill>
                <a:srgbClr val="2694DE"/>
              </a:solidFill>
              <a:latin typeface="Arial" pitchFamily="34" charset="0"/>
              <a:cs typeface="Arial" pitchFamily="34" charset="0"/>
            </a:rPr>
            <a:t>Если совокупный объем закупок не превышает</a:t>
          </a:r>
          <a:br>
            <a:rPr lang="ru-RU" sz="1400" b="0" dirty="0" smtClean="0">
              <a:solidFill>
                <a:srgbClr val="2694DE"/>
              </a:solidFill>
              <a:latin typeface="Arial" pitchFamily="34" charset="0"/>
              <a:cs typeface="Arial" pitchFamily="34" charset="0"/>
            </a:rPr>
          </a:br>
          <a:r>
            <a:rPr lang="ru-RU" sz="1400" b="0" dirty="0" smtClean="0">
              <a:solidFill>
                <a:srgbClr val="2694DE"/>
              </a:solidFill>
              <a:latin typeface="Arial" pitchFamily="34" charset="0"/>
              <a:cs typeface="Arial" pitchFamily="34" charset="0"/>
            </a:rPr>
            <a:t> </a:t>
          </a:r>
          <a:r>
            <a:rPr lang="ru-RU" sz="1400" b="1" dirty="0" smtClean="0">
              <a:solidFill>
                <a:srgbClr val="2694DE"/>
              </a:solidFill>
              <a:latin typeface="Arial" pitchFamily="34" charset="0"/>
              <a:cs typeface="Arial" pitchFamily="34" charset="0"/>
            </a:rPr>
            <a:t>100 млн. руб.</a:t>
          </a:r>
          <a:br>
            <a:rPr lang="ru-RU" sz="1400" b="1" dirty="0" smtClean="0">
              <a:solidFill>
                <a:srgbClr val="2694DE"/>
              </a:solidFill>
              <a:latin typeface="Arial" pitchFamily="34" charset="0"/>
              <a:cs typeface="Arial" pitchFamily="34" charset="0"/>
            </a:rPr>
          </a:br>
          <a:r>
            <a:rPr lang="ru-RU" sz="1400" b="0" dirty="0" smtClean="0">
              <a:solidFill>
                <a:srgbClr val="2694DE"/>
              </a:solidFill>
              <a:latin typeface="Arial" pitchFamily="34" charset="0"/>
              <a:cs typeface="Arial" pitchFamily="34" charset="0"/>
            </a:rPr>
            <a:t>и отсутствует контрактная служба </a:t>
          </a:r>
          <a:endParaRPr lang="ru-RU" sz="1400" b="0" dirty="0">
            <a:solidFill>
              <a:srgbClr val="2694DE"/>
            </a:solidFill>
            <a:latin typeface="Arial" pitchFamily="34" charset="0"/>
            <a:cs typeface="Arial" pitchFamily="34" charset="0"/>
          </a:endParaRPr>
        </a:p>
      </dgm:t>
    </dgm:pt>
    <dgm:pt modelId="{7DA3B429-762F-4629-9889-5107BCD8630B}" type="parTrans" cxnId="{2A811E53-2E5B-4035-AE6E-BF662ED92D47}">
      <dgm:prSet/>
      <dgm:spPr>
        <a:ln>
          <a:solidFill>
            <a:srgbClr val="CCECFF"/>
          </a:solidFill>
        </a:ln>
      </dgm:spPr>
      <dgm:t>
        <a:bodyPr/>
        <a:lstStyle/>
        <a:p>
          <a:endParaRPr lang="ru-RU" sz="1400">
            <a:latin typeface="Arial" pitchFamily="34" charset="0"/>
            <a:cs typeface="Arial" pitchFamily="34" charset="0"/>
          </a:endParaRPr>
        </a:p>
      </dgm:t>
    </dgm:pt>
    <dgm:pt modelId="{65AE153C-8E70-4A2C-B056-2CC8C01F27E9}" type="sibTrans" cxnId="{2A811E53-2E5B-4035-AE6E-BF662ED92D47}">
      <dgm:prSet/>
      <dgm:spPr/>
      <dgm:t>
        <a:bodyPr/>
        <a:lstStyle/>
        <a:p>
          <a:endParaRPr lang="ru-RU" sz="1600">
            <a:latin typeface="Arial Narrow" pitchFamily="34" charset="0"/>
          </a:endParaRPr>
        </a:p>
      </dgm:t>
    </dgm:pt>
    <dgm:pt modelId="{AE7BF4B4-FD08-470D-848D-5191BB8A89C3}">
      <dgm:prSet phldrT="[Текст]" custT="1"/>
      <dgm:spPr>
        <a:solidFill>
          <a:srgbClr val="CCECFF">
            <a:alpha val="90000"/>
          </a:srgbClr>
        </a:solidFill>
        <a:ln>
          <a:noFill/>
        </a:ln>
      </dgm:spPr>
      <dgm:t>
        <a:bodyPr/>
        <a:lstStyle/>
        <a:p>
          <a:r>
            <a:rPr lang="ru-RU" sz="1400" b="0" dirty="0" smtClean="0">
              <a:solidFill>
                <a:srgbClr val="2694DE"/>
              </a:solidFill>
              <a:latin typeface="Arial" pitchFamily="34" charset="0"/>
              <a:cs typeface="Arial" pitchFamily="34" charset="0"/>
            </a:rPr>
            <a:t>Лицо, ответственное за осуществление закупки или нескольких закупок, включая исполнение каждого контракта </a:t>
          </a:r>
          <a:endParaRPr lang="ru-RU" sz="1400" b="0" dirty="0">
            <a:solidFill>
              <a:srgbClr val="2694DE"/>
            </a:solidFill>
            <a:latin typeface="Arial" pitchFamily="34" charset="0"/>
            <a:cs typeface="Arial" pitchFamily="34" charset="0"/>
          </a:endParaRPr>
        </a:p>
      </dgm:t>
    </dgm:pt>
    <dgm:pt modelId="{64C3FFA1-B6AE-4A4A-A895-3B428BCA5DFE}" type="parTrans" cxnId="{6B9C3D77-475D-4DF6-927A-EAB8607633F9}">
      <dgm:prSet/>
      <dgm:spPr>
        <a:ln>
          <a:solidFill>
            <a:srgbClr val="CCECFF"/>
          </a:solidFill>
        </a:ln>
      </dgm:spPr>
      <dgm:t>
        <a:bodyPr/>
        <a:lstStyle/>
        <a:p>
          <a:endParaRPr lang="ru-RU" sz="1400">
            <a:latin typeface="Arial" pitchFamily="34" charset="0"/>
            <a:cs typeface="Arial" pitchFamily="34" charset="0"/>
          </a:endParaRPr>
        </a:p>
      </dgm:t>
    </dgm:pt>
    <dgm:pt modelId="{5AF038AD-5A89-42A6-9EE3-42EA0762AD06}" type="sibTrans" cxnId="{6B9C3D77-475D-4DF6-927A-EAB8607633F9}">
      <dgm:prSet/>
      <dgm:spPr/>
      <dgm:t>
        <a:bodyPr/>
        <a:lstStyle/>
        <a:p>
          <a:endParaRPr lang="ru-RU" sz="1600">
            <a:latin typeface="Arial Narrow" pitchFamily="34" charset="0"/>
          </a:endParaRPr>
        </a:p>
      </dgm:t>
    </dgm:pt>
    <dgm:pt modelId="{1F009D63-F8D3-4F0B-840C-52BD10BF6C39}">
      <dgm:prSet custT="1"/>
      <dgm:spPr>
        <a:solidFill>
          <a:srgbClr val="CCECFF">
            <a:alpha val="90000"/>
          </a:srgbClr>
        </a:solidFill>
        <a:ln>
          <a:noFill/>
        </a:ln>
      </dgm:spPr>
      <dgm:t>
        <a:bodyPr/>
        <a:lstStyle/>
        <a:p>
          <a:r>
            <a:rPr lang="ru-RU" sz="1400" b="0" dirty="0" smtClean="0">
              <a:solidFill>
                <a:srgbClr val="2694DE"/>
              </a:solidFill>
              <a:latin typeface="Arial" pitchFamily="34" charset="0"/>
              <a:cs typeface="Arial" pitchFamily="34" charset="0"/>
            </a:rPr>
            <a:t>Совокупный объем закупок (в соответствии с планом-графиком) превышает 100 миллионов рублей </a:t>
          </a:r>
          <a:endParaRPr lang="ru-RU" sz="1400" b="0" dirty="0">
            <a:solidFill>
              <a:srgbClr val="2694DE"/>
            </a:solidFill>
            <a:latin typeface="Arial" pitchFamily="34" charset="0"/>
            <a:cs typeface="Arial" pitchFamily="34" charset="0"/>
          </a:endParaRPr>
        </a:p>
      </dgm:t>
    </dgm:pt>
    <dgm:pt modelId="{507181C0-31DD-4CE3-9CED-0A6B8B3558A3}" type="parTrans" cxnId="{FEF0D10E-0F2D-4D05-A2D7-E927E9D0CAE2}">
      <dgm:prSet/>
      <dgm:spPr>
        <a:ln>
          <a:solidFill>
            <a:srgbClr val="CCECFF"/>
          </a:solidFill>
        </a:ln>
      </dgm:spPr>
      <dgm:t>
        <a:bodyPr/>
        <a:lstStyle/>
        <a:p>
          <a:endParaRPr lang="ru-RU" sz="1400">
            <a:latin typeface="Arial" pitchFamily="34" charset="0"/>
            <a:cs typeface="Arial" pitchFamily="34" charset="0"/>
          </a:endParaRPr>
        </a:p>
      </dgm:t>
    </dgm:pt>
    <dgm:pt modelId="{3AC97F91-04DD-4F72-803A-454967CD9F14}" type="sibTrans" cxnId="{FEF0D10E-0F2D-4D05-A2D7-E927E9D0CAE2}">
      <dgm:prSet/>
      <dgm:spPr/>
      <dgm:t>
        <a:bodyPr/>
        <a:lstStyle/>
        <a:p>
          <a:endParaRPr lang="ru-RU" sz="1600">
            <a:latin typeface="Arial Narrow" pitchFamily="34" charset="0"/>
          </a:endParaRPr>
        </a:p>
      </dgm:t>
    </dgm:pt>
    <dgm:pt modelId="{CA7C0C53-60FD-4DC4-94DD-52DE916A6B00}">
      <dgm:prSet custT="1"/>
      <dgm:spPr>
        <a:solidFill>
          <a:srgbClr val="CCECFF">
            <a:alpha val="90000"/>
          </a:srgbClr>
        </a:solidFill>
        <a:ln>
          <a:noFill/>
        </a:ln>
      </dgm:spPr>
      <dgm:t>
        <a:bodyPr/>
        <a:lstStyle/>
        <a:p>
          <a:r>
            <a:rPr lang="ru-RU" sz="1400" b="0" dirty="0" smtClean="0">
              <a:solidFill>
                <a:srgbClr val="2694DE"/>
              </a:solidFill>
              <a:latin typeface="Arial" pitchFamily="34" charset="0"/>
              <a:cs typeface="Arial" pitchFamily="34" charset="0"/>
            </a:rPr>
            <a:t>Создание специального структурного подразделения не является</a:t>
          </a:r>
          <a:r>
            <a:rPr lang="en-US" sz="1400" b="0" dirty="0" smtClean="0">
              <a:solidFill>
                <a:srgbClr val="2694DE"/>
              </a:solidFill>
              <a:latin typeface="Arial" pitchFamily="34" charset="0"/>
              <a:cs typeface="Arial" pitchFamily="34" charset="0"/>
            </a:rPr>
            <a:t> </a:t>
          </a:r>
          <a:r>
            <a:rPr lang="ru-RU" sz="1400" b="0" dirty="0" smtClean="0">
              <a:solidFill>
                <a:srgbClr val="2694DE"/>
              </a:solidFill>
              <a:latin typeface="Arial" pitchFamily="34" charset="0"/>
              <a:cs typeface="Arial" pitchFamily="34" charset="0"/>
            </a:rPr>
            <a:t>обязательным</a:t>
          </a:r>
          <a:endParaRPr lang="ru-RU" sz="1400" b="0" dirty="0">
            <a:solidFill>
              <a:srgbClr val="2694DE"/>
            </a:solidFill>
            <a:latin typeface="Arial" pitchFamily="34" charset="0"/>
            <a:cs typeface="Arial" pitchFamily="34" charset="0"/>
          </a:endParaRPr>
        </a:p>
      </dgm:t>
    </dgm:pt>
    <dgm:pt modelId="{1A333AA3-F41F-40D0-9EA8-5278AEC469EC}" type="parTrans" cxnId="{1A3C1820-07F3-4B49-95B3-D084DE3E7A7C}">
      <dgm:prSet/>
      <dgm:spPr>
        <a:ln>
          <a:solidFill>
            <a:srgbClr val="CCECFF"/>
          </a:solidFill>
        </a:ln>
      </dgm:spPr>
      <dgm:t>
        <a:bodyPr/>
        <a:lstStyle/>
        <a:p>
          <a:endParaRPr lang="ru-RU" sz="1400">
            <a:latin typeface="Arial" pitchFamily="34" charset="0"/>
            <a:cs typeface="Arial" pitchFamily="34" charset="0"/>
          </a:endParaRPr>
        </a:p>
      </dgm:t>
    </dgm:pt>
    <dgm:pt modelId="{57A3A1C3-F133-4628-9E57-CD55C4272E49}" type="sibTrans" cxnId="{1A3C1820-07F3-4B49-95B3-D084DE3E7A7C}">
      <dgm:prSet/>
      <dgm:spPr/>
      <dgm:t>
        <a:bodyPr/>
        <a:lstStyle/>
        <a:p>
          <a:endParaRPr lang="ru-RU" sz="1600">
            <a:latin typeface="Arial Narrow" pitchFamily="34" charset="0"/>
          </a:endParaRPr>
        </a:p>
      </dgm:t>
    </dgm:pt>
    <dgm:pt modelId="{662D5F37-6C78-4377-B579-3D9997E6B6F2}" type="pres">
      <dgm:prSet presAssocID="{CCE96FCE-A404-4496-855C-D39F562ACF88}" presName="diagram" presStyleCnt="0">
        <dgm:presLayoutVars>
          <dgm:chPref val="1"/>
          <dgm:dir/>
          <dgm:animOne val="branch"/>
          <dgm:animLvl val="lvl"/>
          <dgm:resizeHandles/>
        </dgm:presLayoutVars>
      </dgm:prSet>
      <dgm:spPr/>
      <dgm:t>
        <a:bodyPr/>
        <a:lstStyle/>
        <a:p>
          <a:endParaRPr lang="ru-RU"/>
        </a:p>
      </dgm:t>
    </dgm:pt>
    <dgm:pt modelId="{E0B5DB69-ADEE-410C-85C7-C4751DB8E475}" type="pres">
      <dgm:prSet presAssocID="{22CB163F-4F20-4180-BEA6-ACCEDDF30917}" presName="root" presStyleCnt="0"/>
      <dgm:spPr/>
    </dgm:pt>
    <dgm:pt modelId="{EE8D758F-35DF-4018-B8DA-962D0BA7C4CF}" type="pres">
      <dgm:prSet presAssocID="{22CB163F-4F20-4180-BEA6-ACCEDDF30917}" presName="rootComposite" presStyleCnt="0"/>
      <dgm:spPr/>
    </dgm:pt>
    <dgm:pt modelId="{01CA46A4-2AC1-4091-A57A-A808FE9A4B6C}" type="pres">
      <dgm:prSet presAssocID="{22CB163F-4F20-4180-BEA6-ACCEDDF30917}" presName="rootText" presStyleLbl="node1" presStyleIdx="0" presStyleCnt="2"/>
      <dgm:spPr/>
      <dgm:t>
        <a:bodyPr/>
        <a:lstStyle/>
        <a:p>
          <a:endParaRPr lang="ru-RU"/>
        </a:p>
      </dgm:t>
    </dgm:pt>
    <dgm:pt modelId="{626A7D44-D744-479E-99E1-EC68CEAFC5C5}" type="pres">
      <dgm:prSet presAssocID="{22CB163F-4F20-4180-BEA6-ACCEDDF30917}" presName="rootConnector" presStyleLbl="node1" presStyleIdx="0" presStyleCnt="2"/>
      <dgm:spPr/>
      <dgm:t>
        <a:bodyPr/>
        <a:lstStyle/>
        <a:p>
          <a:endParaRPr lang="ru-RU"/>
        </a:p>
      </dgm:t>
    </dgm:pt>
    <dgm:pt modelId="{6C9051AB-9913-49B1-ADE1-CC507FA94781}" type="pres">
      <dgm:prSet presAssocID="{22CB163F-4F20-4180-BEA6-ACCEDDF30917}" presName="childShape" presStyleCnt="0"/>
      <dgm:spPr/>
    </dgm:pt>
    <dgm:pt modelId="{44DF9993-DDC3-4DB5-A2F8-0FE912AC9A4A}" type="pres">
      <dgm:prSet presAssocID="{507181C0-31DD-4CE3-9CED-0A6B8B3558A3}" presName="Name13" presStyleLbl="parChTrans1D2" presStyleIdx="0" presStyleCnt="4"/>
      <dgm:spPr/>
      <dgm:t>
        <a:bodyPr/>
        <a:lstStyle/>
        <a:p>
          <a:endParaRPr lang="ru-RU"/>
        </a:p>
      </dgm:t>
    </dgm:pt>
    <dgm:pt modelId="{EAEB9D07-4542-4007-B9DB-E05C4959D419}" type="pres">
      <dgm:prSet presAssocID="{1F009D63-F8D3-4F0B-840C-52BD10BF6C39}" presName="childText" presStyleLbl="bgAcc1" presStyleIdx="0" presStyleCnt="4">
        <dgm:presLayoutVars>
          <dgm:bulletEnabled val="1"/>
        </dgm:presLayoutVars>
      </dgm:prSet>
      <dgm:spPr/>
      <dgm:t>
        <a:bodyPr/>
        <a:lstStyle/>
        <a:p>
          <a:endParaRPr lang="ru-RU"/>
        </a:p>
      </dgm:t>
    </dgm:pt>
    <dgm:pt modelId="{1B1D5F8C-77FF-47AC-8BA5-EA5874B0F452}" type="pres">
      <dgm:prSet presAssocID="{1A333AA3-F41F-40D0-9EA8-5278AEC469EC}" presName="Name13" presStyleLbl="parChTrans1D2" presStyleIdx="1" presStyleCnt="4"/>
      <dgm:spPr/>
      <dgm:t>
        <a:bodyPr/>
        <a:lstStyle/>
        <a:p>
          <a:endParaRPr lang="ru-RU"/>
        </a:p>
      </dgm:t>
    </dgm:pt>
    <dgm:pt modelId="{123C593C-0D05-4CFA-96DC-484F1E27E633}" type="pres">
      <dgm:prSet presAssocID="{CA7C0C53-60FD-4DC4-94DD-52DE916A6B00}" presName="childText" presStyleLbl="bgAcc1" presStyleIdx="1" presStyleCnt="4">
        <dgm:presLayoutVars>
          <dgm:bulletEnabled val="1"/>
        </dgm:presLayoutVars>
      </dgm:prSet>
      <dgm:spPr/>
      <dgm:t>
        <a:bodyPr/>
        <a:lstStyle/>
        <a:p>
          <a:endParaRPr lang="ru-RU"/>
        </a:p>
      </dgm:t>
    </dgm:pt>
    <dgm:pt modelId="{E13D9ED6-CBF4-4630-AE4A-F07E550EE395}" type="pres">
      <dgm:prSet presAssocID="{8BA78C46-FCAE-41EE-B70E-E0CAB73BD334}" presName="root" presStyleCnt="0"/>
      <dgm:spPr/>
    </dgm:pt>
    <dgm:pt modelId="{0482DC9C-A950-4789-B3EB-CAD58E787E6D}" type="pres">
      <dgm:prSet presAssocID="{8BA78C46-FCAE-41EE-B70E-E0CAB73BD334}" presName="rootComposite" presStyleCnt="0"/>
      <dgm:spPr/>
    </dgm:pt>
    <dgm:pt modelId="{437C1320-B790-4BA6-84B2-671D5C407CE2}" type="pres">
      <dgm:prSet presAssocID="{8BA78C46-FCAE-41EE-B70E-E0CAB73BD334}" presName="rootText" presStyleLbl="node1" presStyleIdx="1" presStyleCnt="2" custLinFactNeighborX="2674" custLinFactNeighborY="-1527"/>
      <dgm:spPr/>
      <dgm:t>
        <a:bodyPr/>
        <a:lstStyle/>
        <a:p>
          <a:endParaRPr lang="ru-RU"/>
        </a:p>
      </dgm:t>
    </dgm:pt>
    <dgm:pt modelId="{1B32785F-145D-4866-8F05-7FABE216DD4E}" type="pres">
      <dgm:prSet presAssocID="{8BA78C46-FCAE-41EE-B70E-E0CAB73BD334}" presName="rootConnector" presStyleLbl="node1" presStyleIdx="1" presStyleCnt="2"/>
      <dgm:spPr/>
      <dgm:t>
        <a:bodyPr/>
        <a:lstStyle/>
        <a:p>
          <a:endParaRPr lang="ru-RU"/>
        </a:p>
      </dgm:t>
    </dgm:pt>
    <dgm:pt modelId="{74BDFA4D-7EBB-418B-8BE2-7F5632E323B8}" type="pres">
      <dgm:prSet presAssocID="{8BA78C46-FCAE-41EE-B70E-E0CAB73BD334}" presName="childShape" presStyleCnt="0"/>
      <dgm:spPr/>
    </dgm:pt>
    <dgm:pt modelId="{75E941A2-9FA9-4397-BA16-1F5C47C46B65}" type="pres">
      <dgm:prSet presAssocID="{7DA3B429-762F-4629-9889-5107BCD8630B}" presName="Name13" presStyleLbl="parChTrans1D2" presStyleIdx="2" presStyleCnt="4"/>
      <dgm:spPr/>
      <dgm:t>
        <a:bodyPr/>
        <a:lstStyle/>
        <a:p>
          <a:endParaRPr lang="ru-RU"/>
        </a:p>
      </dgm:t>
    </dgm:pt>
    <dgm:pt modelId="{08EA1150-0ECB-4A87-B818-8B271A1315A3}" type="pres">
      <dgm:prSet presAssocID="{43D52E65-32F0-4038-A425-5A2A5A6684B8}" presName="childText" presStyleLbl="bgAcc1" presStyleIdx="2" presStyleCnt="4">
        <dgm:presLayoutVars>
          <dgm:bulletEnabled val="1"/>
        </dgm:presLayoutVars>
      </dgm:prSet>
      <dgm:spPr/>
      <dgm:t>
        <a:bodyPr/>
        <a:lstStyle/>
        <a:p>
          <a:endParaRPr lang="ru-RU"/>
        </a:p>
      </dgm:t>
    </dgm:pt>
    <dgm:pt modelId="{95CC5905-307D-4528-BFCC-E8623D54A876}" type="pres">
      <dgm:prSet presAssocID="{64C3FFA1-B6AE-4A4A-A895-3B428BCA5DFE}" presName="Name13" presStyleLbl="parChTrans1D2" presStyleIdx="3" presStyleCnt="4"/>
      <dgm:spPr/>
      <dgm:t>
        <a:bodyPr/>
        <a:lstStyle/>
        <a:p>
          <a:endParaRPr lang="ru-RU"/>
        </a:p>
      </dgm:t>
    </dgm:pt>
    <dgm:pt modelId="{13108605-C455-45FE-849E-E8320FADB6F7}" type="pres">
      <dgm:prSet presAssocID="{AE7BF4B4-FD08-470D-848D-5191BB8A89C3}" presName="childText" presStyleLbl="bgAcc1" presStyleIdx="3" presStyleCnt="4">
        <dgm:presLayoutVars>
          <dgm:bulletEnabled val="1"/>
        </dgm:presLayoutVars>
      </dgm:prSet>
      <dgm:spPr/>
      <dgm:t>
        <a:bodyPr/>
        <a:lstStyle/>
        <a:p>
          <a:endParaRPr lang="ru-RU"/>
        </a:p>
      </dgm:t>
    </dgm:pt>
  </dgm:ptLst>
  <dgm:cxnLst>
    <dgm:cxn modelId="{7FC475AA-5046-404E-BCF0-725FC45E7D1D}" srcId="{CCE96FCE-A404-4496-855C-D39F562ACF88}" destId="{8BA78C46-FCAE-41EE-B70E-E0CAB73BD334}" srcOrd="1" destOrd="0" parTransId="{AB000458-8EA9-486E-BC52-869102B03BDF}" sibTransId="{2C20E093-2CC4-44BF-97B3-A562EF317AAD}"/>
    <dgm:cxn modelId="{CC40EFCA-F078-4761-98AA-975FBEF3E06E}" type="presOf" srcId="{8BA78C46-FCAE-41EE-B70E-E0CAB73BD334}" destId="{437C1320-B790-4BA6-84B2-671D5C407CE2}" srcOrd="0" destOrd="0" presId="urn:microsoft.com/office/officeart/2005/8/layout/hierarchy3"/>
    <dgm:cxn modelId="{33D22ACC-F0FE-4B44-8004-D7897708F5F7}" type="presOf" srcId="{64C3FFA1-B6AE-4A4A-A895-3B428BCA5DFE}" destId="{95CC5905-307D-4528-BFCC-E8623D54A876}" srcOrd="0" destOrd="0" presId="urn:microsoft.com/office/officeart/2005/8/layout/hierarchy3"/>
    <dgm:cxn modelId="{6CA71C0B-9686-40B0-B3AD-64EF2FD96AF3}" type="presOf" srcId="{CA7C0C53-60FD-4DC4-94DD-52DE916A6B00}" destId="{123C593C-0D05-4CFA-96DC-484F1E27E633}" srcOrd="0" destOrd="0" presId="urn:microsoft.com/office/officeart/2005/8/layout/hierarchy3"/>
    <dgm:cxn modelId="{67D6FBB9-2154-4279-8EC3-5E1950301E91}" type="presOf" srcId="{7DA3B429-762F-4629-9889-5107BCD8630B}" destId="{75E941A2-9FA9-4397-BA16-1F5C47C46B65}" srcOrd="0" destOrd="0" presId="urn:microsoft.com/office/officeart/2005/8/layout/hierarchy3"/>
    <dgm:cxn modelId="{04281E0D-9774-42E4-BFC8-3783BD1CBA3D}" type="presOf" srcId="{1A333AA3-F41F-40D0-9EA8-5278AEC469EC}" destId="{1B1D5F8C-77FF-47AC-8BA5-EA5874B0F452}" srcOrd="0" destOrd="0" presId="urn:microsoft.com/office/officeart/2005/8/layout/hierarchy3"/>
    <dgm:cxn modelId="{C01A9D05-D1CF-4D1F-8BDF-CFFE14FE7DAD}" type="presOf" srcId="{507181C0-31DD-4CE3-9CED-0A6B8B3558A3}" destId="{44DF9993-DDC3-4DB5-A2F8-0FE912AC9A4A}" srcOrd="0" destOrd="0" presId="urn:microsoft.com/office/officeart/2005/8/layout/hierarchy3"/>
    <dgm:cxn modelId="{70C0A373-B07A-443B-837A-28F532D9C0FC}" srcId="{CCE96FCE-A404-4496-855C-D39F562ACF88}" destId="{22CB163F-4F20-4180-BEA6-ACCEDDF30917}" srcOrd="0" destOrd="0" parTransId="{7E0E3157-3679-4D10-8C58-11C40AD1A7C4}" sibTransId="{8EE77CAB-A421-43DE-83AA-0FE30F0439E2}"/>
    <dgm:cxn modelId="{D49A3C44-A4D2-4DA2-BB26-F0FEE32EC49A}" type="presOf" srcId="{CCE96FCE-A404-4496-855C-D39F562ACF88}" destId="{662D5F37-6C78-4377-B579-3D9997E6B6F2}" srcOrd="0" destOrd="0" presId="urn:microsoft.com/office/officeart/2005/8/layout/hierarchy3"/>
    <dgm:cxn modelId="{6B9C3D77-475D-4DF6-927A-EAB8607633F9}" srcId="{8BA78C46-FCAE-41EE-B70E-E0CAB73BD334}" destId="{AE7BF4B4-FD08-470D-848D-5191BB8A89C3}" srcOrd="1" destOrd="0" parTransId="{64C3FFA1-B6AE-4A4A-A895-3B428BCA5DFE}" sibTransId="{5AF038AD-5A89-42A6-9EE3-42EA0762AD06}"/>
    <dgm:cxn modelId="{1A3C1820-07F3-4B49-95B3-D084DE3E7A7C}" srcId="{22CB163F-4F20-4180-BEA6-ACCEDDF30917}" destId="{CA7C0C53-60FD-4DC4-94DD-52DE916A6B00}" srcOrd="1" destOrd="0" parTransId="{1A333AA3-F41F-40D0-9EA8-5278AEC469EC}" sibTransId="{57A3A1C3-F133-4628-9E57-CD55C4272E49}"/>
    <dgm:cxn modelId="{3354FFD8-3937-4E46-B2F4-A525226B2E58}" type="presOf" srcId="{22CB163F-4F20-4180-BEA6-ACCEDDF30917}" destId="{626A7D44-D744-479E-99E1-EC68CEAFC5C5}" srcOrd="1" destOrd="0" presId="urn:microsoft.com/office/officeart/2005/8/layout/hierarchy3"/>
    <dgm:cxn modelId="{3F022D30-B65D-49B5-A13F-2A0C772015B9}" type="presOf" srcId="{43D52E65-32F0-4038-A425-5A2A5A6684B8}" destId="{08EA1150-0ECB-4A87-B818-8B271A1315A3}" srcOrd="0" destOrd="0" presId="urn:microsoft.com/office/officeart/2005/8/layout/hierarchy3"/>
    <dgm:cxn modelId="{D5500119-9FA5-4226-B0AB-F0C79986F7A3}" type="presOf" srcId="{22CB163F-4F20-4180-BEA6-ACCEDDF30917}" destId="{01CA46A4-2AC1-4091-A57A-A808FE9A4B6C}" srcOrd="0" destOrd="0" presId="urn:microsoft.com/office/officeart/2005/8/layout/hierarchy3"/>
    <dgm:cxn modelId="{65A1D045-C649-4516-BCDB-AC4EAAA7E829}" type="presOf" srcId="{8BA78C46-FCAE-41EE-B70E-E0CAB73BD334}" destId="{1B32785F-145D-4866-8F05-7FABE216DD4E}" srcOrd="1" destOrd="0" presId="urn:microsoft.com/office/officeart/2005/8/layout/hierarchy3"/>
    <dgm:cxn modelId="{FEF0D10E-0F2D-4D05-A2D7-E927E9D0CAE2}" srcId="{22CB163F-4F20-4180-BEA6-ACCEDDF30917}" destId="{1F009D63-F8D3-4F0B-840C-52BD10BF6C39}" srcOrd="0" destOrd="0" parTransId="{507181C0-31DD-4CE3-9CED-0A6B8B3558A3}" sibTransId="{3AC97F91-04DD-4F72-803A-454967CD9F14}"/>
    <dgm:cxn modelId="{EA5DE2FC-ED19-45DD-A8D9-4023987E593E}" type="presOf" srcId="{AE7BF4B4-FD08-470D-848D-5191BB8A89C3}" destId="{13108605-C455-45FE-849E-E8320FADB6F7}" srcOrd="0" destOrd="0" presId="urn:microsoft.com/office/officeart/2005/8/layout/hierarchy3"/>
    <dgm:cxn modelId="{2A811E53-2E5B-4035-AE6E-BF662ED92D47}" srcId="{8BA78C46-FCAE-41EE-B70E-E0CAB73BD334}" destId="{43D52E65-32F0-4038-A425-5A2A5A6684B8}" srcOrd="0" destOrd="0" parTransId="{7DA3B429-762F-4629-9889-5107BCD8630B}" sibTransId="{65AE153C-8E70-4A2C-B056-2CC8C01F27E9}"/>
    <dgm:cxn modelId="{67ADA25F-FB01-4D85-981B-ED1F80CB7EC9}" type="presOf" srcId="{1F009D63-F8D3-4F0B-840C-52BD10BF6C39}" destId="{EAEB9D07-4542-4007-B9DB-E05C4959D419}" srcOrd="0" destOrd="0" presId="urn:microsoft.com/office/officeart/2005/8/layout/hierarchy3"/>
    <dgm:cxn modelId="{BF1EFFB2-215A-449B-93DD-CBCED07C8B97}" type="presParOf" srcId="{662D5F37-6C78-4377-B579-3D9997E6B6F2}" destId="{E0B5DB69-ADEE-410C-85C7-C4751DB8E475}" srcOrd="0" destOrd="0" presId="urn:microsoft.com/office/officeart/2005/8/layout/hierarchy3"/>
    <dgm:cxn modelId="{6118A5BE-F304-4DEF-AC43-E74ABE16ADAF}" type="presParOf" srcId="{E0B5DB69-ADEE-410C-85C7-C4751DB8E475}" destId="{EE8D758F-35DF-4018-B8DA-962D0BA7C4CF}" srcOrd="0" destOrd="0" presId="urn:microsoft.com/office/officeart/2005/8/layout/hierarchy3"/>
    <dgm:cxn modelId="{C9A9A41D-23A3-405A-B6E0-4C6DC82D0404}" type="presParOf" srcId="{EE8D758F-35DF-4018-B8DA-962D0BA7C4CF}" destId="{01CA46A4-2AC1-4091-A57A-A808FE9A4B6C}" srcOrd="0" destOrd="0" presId="urn:microsoft.com/office/officeart/2005/8/layout/hierarchy3"/>
    <dgm:cxn modelId="{AE876493-492F-4BC3-A20A-4118EA1B5F2E}" type="presParOf" srcId="{EE8D758F-35DF-4018-B8DA-962D0BA7C4CF}" destId="{626A7D44-D744-479E-99E1-EC68CEAFC5C5}" srcOrd="1" destOrd="0" presId="urn:microsoft.com/office/officeart/2005/8/layout/hierarchy3"/>
    <dgm:cxn modelId="{546C706F-16E7-4A42-96EA-BE8B0CD55D1F}" type="presParOf" srcId="{E0B5DB69-ADEE-410C-85C7-C4751DB8E475}" destId="{6C9051AB-9913-49B1-ADE1-CC507FA94781}" srcOrd="1" destOrd="0" presId="urn:microsoft.com/office/officeart/2005/8/layout/hierarchy3"/>
    <dgm:cxn modelId="{EADEA0B2-18A5-46EE-ADDF-1606C5BE7CAD}" type="presParOf" srcId="{6C9051AB-9913-49B1-ADE1-CC507FA94781}" destId="{44DF9993-DDC3-4DB5-A2F8-0FE912AC9A4A}" srcOrd="0" destOrd="0" presId="urn:microsoft.com/office/officeart/2005/8/layout/hierarchy3"/>
    <dgm:cxn modelId="{346F3EF3-4F93-424C-8BC5-675743E36A12}" type="presParOf" srcId="{6C9051AB-9913-49B1-ADE1-CC507FA94781}" destId="{EAEB9D07-4542-4007-B9DB-E05C4959D419}" srcOrd="1" destOrd="0" presId="urn:microsoft.com/office/officeart/2005/8/layout/hierarchy3"/>
    <dgm:cxn modelId="{AE124BAA-A587-42D1-9312-19038EAC1AD5}" type="presParOf" srcId="{6C9051AB-9913-49B1-ADE1-CC507FA94781}" destId="{1B1D5F8C-77FF-47AC-8BA5-EA5874B0F452}" srcOrd="2" destOrd="0" presId="urn:microsoft.com/office/officeart/2005/8/layout/hierarchy3"/>
    <dgm:cxn modelId="{9A5878F7-26E3-424D-A3A4-B829090A28F1}" type="presParOf" srcId="{6C9051AB-9913-49B1-ADE1-CC507FA94781}" destId="{123C593C-0D05-4CFA-96DC-484F1E27E633}" srcOrd="3" destOrd="0" presId="urn:microsoft.com/office/officeart/2005/8/layout/hierarchy3"/>
    <dgm:cxn modelId="{17ACE3B1-9017-405A-B073-E19F81CFA853}" type="presParOf" srcId="{662D5F37-6C78-4377-B579-3D9997E6B6F2}" destId="{E13D9ED6-CBF4-4630-AE4A-F07E550EE395}" srcOrd="1" destOrd="0" presId="urn:microsoft.com/office/officeart/2005/8/layout/hierarchy3"/>
    <dgm:cxn modelId="{59B0A857-746F-4254-B155-B12EE47C6E4F}" type="presParOf" srcId="{E13D9ED6-CBF4-4630-AE4A-F07E550EE395}" destId="{0482DC9C-A950-4789-B3EB-CAD58E787E6D}" srcOrd="0" destOrd="0" presId="urn:microsoft.com/office/officeart/2005/8/layout/hierarchy3"/>
    <dgm:cxn modelId="{828D20B3-1AAB-4FAC-AE79-586E6AAE0E9C}" type="presParOf" srcId="{0482DC9C-A950-4789-B3EB-CAD58E787E6D}" destId="{437C1320-B790-4BA6-84B2-671D5C407CE2}" srcOrd="0" destOrd="0" presId="urn:microsoft.com/office/officeart/2005/8/layout/hierarchy3"/>
    <dgm:cxn modelId="{B66396E8-FCC5-4B2F-99FF-65BCBBA7C5CB}" type="presParOf" srcId="{0482DC9C-A950-4789-B3EB-CAD58E787E6D}" destId="{1B32785F-145D-4866-8F05-7FABE216DD4E}" srcOrd="1" destOrd="0" presId="urn:microsoft.com/office/officeart/2005/8/layout/hierarchy3"/>
    <dgm:cxn modelId="{8549F5FD-C0F1-4148-B123-B1193E03FE2C}" type="presParOf" srcId="{E13D9ED6-CBF4-4630-AE4A-F07E550EE395}" destId="{74BDFA4D-7EBB-418B-8BE2-7F5632E323B8}" srcOrd="1" destOrd="0" presId="urn:microsoft.com/office/officeart/2005/8/layout/hierarchy3"/>
    <dgm:cxn modelId="{B8B7B126-1B6E-46D6-9A82-AD2EBCEF1EA4}" type="presParOf" srcId="{74BDFA4D-7EBB-418B-8BE2-7F5632E323B8}" destId="{75E941A2-9FA9-4397-BA16-1F5C47C46B65}" srcOrd="0" destOrd="0" presId="urn:microsoft.com/office/officeart/2005/8/layout/hierarchy3"/>
    <dgm:cxn modelId="{A894CA3E-AB4E-4DF1-BFE8-75631BDDC7C4}" type="presParOf" srcId="{74BDFA4D-7EBB-418B-8BE2-7F5632E323B8}" destId="{08EA1150-0ECB-4A87-B818-8B271A1315A3}" srcOrd="1" destOrd="0" presId="urn:microsoft.com/office/officeart/2005/8/layout/hierarchy3"/>
    <dgm:cxn modelId="{00406F26-E173-4987-9756-C7CA8647A1C3}" type="presParOf" srcId="{74BDFA4D-7EBB-418B-8BE2-7F5632E323B8}" destId="{95CC5905-307D-4528-BFCC-E8623D54A876}" srcOrd="2" destOrd="0" presId="urn:microsoft.com/office/officeart/2005/8/layout/hierarchy3"/>
    <dgm:cxn modelId="{E975FFF9-52F9-401B-8F92-340F2BC11486}" type="presParOf" srcId="{74BDFA4D-7EBB-418B-8BE2-7F5632E323B8}" destId="{13108605-C455-45FE-849E-E8320FADB6F7}"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7F9AEB-2BAB-4AF7-8AFE-64B5ACAB78C2}" type="doc">
      <dgm:prSet loTypeId="urn:microsoft.com/office/officeart/2008/layout/PictureStrips" loCatId="list" qsTypeId="urn:microsoft.com/office/officeart/2005/8/quickstyle/3d1" qsCatId="3D" csTypeId="urn:microsoft.com/office/officeart/2005/8/colors/accent1_2" csCatId="accent1" phldr="1"/>
      <dgm:spPr/>
      <dgm:t>
        <a:bodyPr/>
        <a:lstStyle/>
        <a:p>
          <a:endParaRPr lang="ru-RU"/>
        </a:p>
      </dgm:t>
    </dgm:pt>
    <dgm:pt modelId="{BD5B2C07-FCC6-4526-A9F6-46AF3F3E5233}">
      <dgm:prSet phldrT="[Текст]" custT="1"/>
      <dgm:spPr/>
      <dgm:t>
        <a:bodyPr/>
        <a:lstStyle/>
        <a:p>
          <a: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Открытый аукцион в электронной форме</a:t>
          </a:r>
          <a:endParaRPr lang="ru-RU" sz="20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gm:t>
    </dgm:pt>
    <dgm:pt modelId="{0BA4D1DE-FE59-4EEB-9486-A5AC446EDE6B}" type="parTrans" cxnId="{D6103148-1898-40A0-B1DE-16076F1EC027}">
      <dgm:prSet/>
      <dgm:spPr/>
      <dgm:t>
        <a:bodyPr/>
        <a:lstStyle/>
        <a:p>
          <a:endParaRPr lang="ru-RU" sz="2000">
            <a:latin typeface="Arial" pitchFamily="34" charset="0"/>
            <a:cs typeface="Arial" pitchFamily="34" charset="0"/>
          </a:endParaRPr>
        </a:p>
      </dgm:t>
    </dgm:pt>
    <dgm:pt modelId="{50FBCB16-726D-4ABE-8A23-B9D37BD094D5}" type="sibTrans" cxnId="{D6103148-1898-40A0-B1DE-16076F1EC027}">
      <dgm:prSet/>
      <dgm:spPr/>
      <dgm:t>
        <a:bodyPr/>
        <a:lstStyle/>
        <a:p>
          <a:endParaRPr lang="ru-RU" sz="2000">
            <a:latin typeface="Arial" pitchFamily="34" charset="0"/>
            <a:cs typeface="Arial" pitchFamily="34" charset="0"/>
          </a:endParaRPr>
        </a:p>
      </dgm:t>
    </dgm:pt>
    <dgm:pt modelId="{E251BBE2-ED25-4A48-BA08-7C7943213D4B}">
      <dgm:prSet phldrT="[Текст]" custT="1"/>
      <dgm:spPr/>
      <dgm:t>
        <a:bodyPr/>
        <a:lstStyle/>
        <a:p>
          <a: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Двухэтапный </a:t>
          </a:r>
          <a:b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конкурс</a:t>
          </a:r>
          <a:endParaRPr lang="ru-RU" sz="20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gm:t>
    </dgm:pt>
    <dgm:pt modelId="{2D34D56F-4461-4357-85A9-37475285988F}" type="parTrans" cxnId="{2B44FB60-02C3-495C-A813-23018D740AD9}">
      <dgm:prSet/>
      <dgm:spPr/>
      <dgm:t>
        <a:bodyPr/>
        <a:lstStyle/>
        <a:p>
          <a:endParaRPr lang="ru-RU" sz="2000">
            <a:latin typeface="Arial" pitchFamily="34" charset="0"/>
            <a:cs typeface="Arial" pitchFamily="34" charset="0"/>
          </a:endParaRPr>
        </a:p>
      </dgm:t>
    </dgm:pt>
    <dgm:pt modelId="{A6BBB1A7-4C07-4A54-AC4F-23F7773766DC}" type="sibTrans" cxnId="{2B44FB60-02C3-495C-A813-23018D740AD9}">
      <dgm:prSet/>
      <dgm:spPr/>
      <dgm:t>
        <a:bodyPr/>
        <a:lstStyle/>
        <a:p>
          <a:endParaRPr lang="ru-RU" sz="2000">
            <a:latin typeface="Arial" pitchFamily="34" charset="0"/>
            <a:cs typeface="Arial" pitchFamily="34" charset="0"/>
          </a:endParaRPr>
        </a:p>
      </dgm:t>
    </dgm:pt>
    <dgm:pt modelId="{DD3697DA-6217-44DB-9F5C-D5536BD35E0B}">
      <dgm:prSet custT="1"/>
      <dgm:spPr/>
      <dgm:t>
        <a:bodyPr/>
        <a:lstStyle/>
        <a:p>
          <a:r>
            <a:rPr lang="ru-RU" sz="2000" b="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Конкурс </a:t>
          </a:r>
          <a:br>
            <a:rPr lang="ru-RU" sz="2000" b="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b="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с ограниченным участием</a:t>
          </a:r>
          <a:endParaRPr lang="ru-RU" sz="2000" b="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gm:t>
    </dgm:pt>
    <dgm:pt modelId="{2D390E44-0644-41BB-8835-2D1C0F4EAB4D}" type="parTrans" cxnId="{24F61003-E35B-4F2B-9BC3-498852F2F3A8}">
      <dgm:prSet/>
      <dgm:spPr/>
      <dgm:t>
        <a:bodyPr/>
        <a:lstStyle/>
        <a:p>
          <a:endParaRPr lang="ru-RU" sz="2000">
            <a:latin typeface="Arial" pitchFamily="34" charset="0"/>
            <a:cs typeface="Arial" pitchFamily="34" charset="0"/>
          </a:endParaRPr>
        </a:p>
      </dgm:t>
    </dgm:pt>
    <dgm:pt modelId="{81D908AE-CC70-434B-8812-856E6DFA5DBF}" type="sibTrans" cxnId="{24F61003-E35B-4F2B-9BC3-498852F2F3A8}">
      <dgm:prSet/>
      <dgm:spPr/>
      <dgm:t>
        <a:bodyPr/>
        <a:lstStyle/>
        <a:p>
          <a:endParaRPr lang="ru-RU" sz="2000">
            <a:latin typeface="Arial" pitchFamily="34" charset="0"/>
            <a:cs typeface="Arial" pitchFamily="34" charset="0"/>
          </a:endParaRPr>
        </a:p>
      </dgm:t>
    </dgm:pt>
    <dgm:pt modelId="{2B59CC97-BEFC-4424-AE18-4F82D9F85CB0}">
      <dgm:prSet custT="1"/>
      <dgm:spPr/>
      <dgm:t>
        <a:bodyPr/>
        <a:lstStyle/>
        <a:p>
          <a: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Запрос </a:t>
          </a:r>
          <a:b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предложений</a:t>
          </a:r>
          <a:endParaRPr lang="ru-RU" sz="20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gm:t>
    </dgm:pt>
    <dgm:pt modelId="{CAF16A70-E69F-4436-819E-9EB5F2FEF895}" type="parTrans" cxnId="{3537DDB7-B879-401F-8A63-F278D8776053}">
      <dgm:prSet/>
      <dgm:spPr/>
      <dgm:t>
        <a:bodyPr/>
        <a:lstStyle/>
        <a:p>
          <a:endParaRPr lang="ru-RU" sz="2000">
            <a:latin typeface="Arial" pitchFamily="34" charset="0"/>
            <a:cs typeface="Arial" pitchFamily="34" charset="0"/>
          </a:endParaRPr>
        </a:p>
      </dgm:t>
    </dgm:pt>
    <dgm:pt modelId="{E1A40509-1DEA-4184-AA3D-1042F5097DCF}" type="sibTrans" cxnId="{3537DDB7-B879-401F-8A63-F278D8776053}">
      <dgm:prSet/>
      <dgm:spPr/>
      <dgm:t>
        <a:bodyPr/>
        <a:lstStyle/>
        <a:p>
          <a:endParaRPr lang="ru-RU" sz="2000">
            <a:latin typeface="Arial" pitchFamily="34" charset="0"/>
            <a:cs typeface="Arial" pitchFamily="34" charset="0"/>
          </a:endParaRPr>
        </a:p>
      </dgm:t>
    </dgm:pt>
    <dgm:pt modelId="{8D42FB13-2C9D-4A1A-BA4F-F543EBF05969}">
      <dgm:prSet custT="1"/>
      <dgm:spPr/>
      <dgm:t>
        <a:bodyPr/>
        <a:lstStyle/>
        <a:p>
          <a: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Запрос </a:t>
          </a:r>
          <a:b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котировок</a:t>
          </a:r>
          <a:endParaRPr lang="ru-RU" sz="20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gm:t>
    </dgm:pt>
    <dgm:pt modelId="{907CD9B0-E09B-4723-B6D4-8AD017979B43}" type="parTrans" cxnId="{F7AFF677-6045-4B2E-BA59-FF0A4D7DA14B}">
      <dgm:prSet/>
      <dgm:spPr/>
      <dgm:t>
        <a:bodyPr/>
        <a:lstStyle/>
        <a:p>
          <a:endParaRPr lang="ru-RU" sz="2000">
            <a:latin typeface="Arial" pitchFamily="34" charset="0"/>
            <a:cs typeface="Arial" pitchFamily="34" charset="0"/>
          </a:endParaRPr>
        </a:p>
      </dgm:t>
    </dgm:pt>
    <dgm:pt modelId="{6AC98087-84C9-4D54-8D72-E99C483645A9}" type="sibTrans" cxnId="{F7AFF677-6045-4B2E-BA59-FF0A4D7DA14B}">
      <dgm:prSet/>
      <dgm:spPr/>
      <dgm:t>
        <a:bodyPr/>
        <a:lstStyle/>
        <a:p>
          <a:endParaRPr lang="ru-RU" sz="2000">
            <a:latin typeface="Arial" pitchFamily="34" charset="0"/>
            <a:cs typeface="Arial" pitchFamily="34" charset="0"/>
          </a:endParaRPr>
        </a:p>
      </dgm:t>
    </dgm:pt>
    <dgm:pt modelId="{FEC641B5-C4FC-4FAE-8476-6FD0018D6FCC}">
      <dgm:prSet custT="1"/>
      <dgm:spPr/>
      <dgm:t>
        <a:bodyPr/>
        <a:lstStyle/>
        <a:p>
          <a:pPr algn="l"/>
          <a:r>
            <a:rPr lang="ru-RU" sz="20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Закупка у единственного поставщика</a:t>
          </a:r>
          <a:endParaRPr lang="ru-RU" sz="20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gm:t>
    </dgm:pt>
    <dgm:pt modelId="{CC9C1083-48DA-4F8E-A7FD-91D695118595}" type="parTrans" cxnId="{1AB0524C-17A9-4C96-8C93-7581A7E0CCC9}">
      <dgm:prSet/>
      <dgm:spPr/>
      <dgm:t>
        <a:bodyPr/>
        <a:lstStyle/>
        <a:p>
          <a:endParaRPr lang="ru-RU" sz="2000">
            <a:latin typeface="Arial" pitchFamily="34" charset="0"/>
            <a:cs typeface="Arial" pitchFamily="34" charset="0"/>
          </a:endParaRPr>
        </a:p>
      </dgm:t>
    </dgm:pt>
    <dgm:pt modelId="{D6AABC41-FDD8-41CA-89C6-BAC251816AAD}" type="sibTrans" cxnId="{1AB0524C-17A9-4C96-8C93-7581A7E0CCC9}">
      <dgm:prSet/>
      <dgm:spPr/>
      <dgm:t>
        <a:bodyPr/>
        <a:lstStyle/>
        <a:p>
          <a:endParaRPr lang="ru-RU" sz="2000">
            <a:latin typeface="Arial" pitchFamily="34" charset="0"/>
            <a:cs typeface="Arial" pitchFamily="34" charset="0"/>
          </a:endParaRPr>
        </a:p>
      </dgm:t>
    </dgm:pt>
    <dgm:pt modelId="{D7419E70-1D1A-45FA-BFC7-231FCB55A8F6}">
      <dgm:prSet custT="1"/>
      <dgm:spPr/>
      <dgm:t>
        <a:bodyPr/>
        <a:lstStyle/>
        <a:p>
          <a:r>
            <a:rPr lang="ru-RU" sz="2000" b="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Открытый </a:t>
          </a:r>
          <a:br>
            <a:rPr lang="ru-RU" sz="2000" b="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b="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конкурс</a:t>
          </a:r>
          <a:endParaRPr lang="ru-RU" sz="2000" b="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gm:t>
    </dgm:pt>
    <dgm:pt modelId="{495EFE0F-5A3D-45A3-AC11-59FB9F10691A}" type="sibTrans" cxnId="{74D864CD-403C-4164-AB12-91E8C9EE67BC}">
      <dgm:prSet/>
      <dgm:spPr/>
      <dgm:t>
        <a:bodyPr/>
        <a:lstStyle/>
        <a:p>
          <a:endParaRPr lang="ru-RU" sz="2000">
            <a:latin typeface="Arial" pitchFamily="34" charset="0"/>
            <a:cs typeface="Arial" pitchFamily="34" charset="0"/>
          </a:endParaRPr>
        </a:p>
      </dgm:t>
    </dgm:pt>
    <dgm:pt modelId="{CBC157EF-4140-4EBC-A5F9-77498D297D66}" type="parTrans" cxnId="{74D864CD-403C-4164-AB12-91E8C9EE67BC}">
      <dgm:prSet/>
      <dgm:spPr/>
      <dgm:t>
        <a:bodyPr/>
        <a:lstStyle/>
        <a:p>
          <a:endParaRPr lang="ru-RU" sz="2000">
            <a:latin typeface="Arial" pitchFamily="34" charset="0"/>
            <a:cs typeface="Arial" pitchFamily="34" charset="0"/>
          </a:endParaRPr>
        </a:p>
      </dgm:t>
    </dgm:pt>
    <dgm:pt modelId="{33B37143-6A8F-4448-A549-E33A2D810B13}" type="pres">
      <dgm:prSet presAssocID="{3B7F9AEB-2BAB-4AF7-8AFE-64B5ACAB78C2}" presName="Name0" presStyleCnt="0">
        <dgm:presLayoutVars>
          <dgm:dir/>
          <dgm:resizeHandles val="exact"/>
        </dgm:presLayoutVars>
      </dgm:prSet>
      <dgm:spPr/>
      <dgm:t>
        <a:bodyPr/>
        <a:lstStyle/>
        <a:p>
          <a:endParaRPr lang="ru-RU"/>
        </a:p>
      </dgm:t>
    </dgm:pt>
    <dgm:pt modelId="{F5DE1BC7-FC56-45F6-86F6-75001BF33452}" type="pres">
      <dgm:prSet presAssocID="{BD5B2C07-FCC6-4526-A9F6-46AF3F3E5233}" presName="composite" presStyleCnt="0"/>
      <dgm:spPr/>
      <dgm:t>
        <a:bodyPr/>
        <a:lstStyle/>
        <a:p>
          <a:endParaRPr lang="ru-RU"/>
        </a:p>
      </dgm:t>
    </dgm:pt>
    <dgm:pt modelId="{D3314498-5C2A-4C55-B6D3-FC71740FC629}" type="pres">
      <dgm:prSet presAssocID="{BD5B2C07-FCC6-4526-A9F6-46AF3F3E5233}" presName="rect1" presStyleLbl="trAlignAcc1" presStyleIdx="0" presStyleCnt="7">
        <dgm:presLayoutVars>
          <dgm:bulletEnabled val="1"/>
        </dgm:presLayoutVars>
      </dgm:prSet>
      <dgm:spPr/>
      <dgm:t>
        <a:bodyPr/>
        <a:lstStyle/>
        <a:p>
          <a:endParaRPr lang="ru-RU"/>
        </a:p>
      </dgm:t>
    </dgm:pt>
    <dgm:pt modelId="{23DBC442-1FC1-4CA2-8886-9DAE47CBB534}" type="pres">
      <dgm:prSet presAssocID="{BD5B2C07-FCC6-4526-A9F6-46AF3F3E5233}" presName="rect2"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t>
        <a:bodyPr/>
        <a:lstStyle/>
        <a:p>
          <a:endParaRPr lang="ru-RU"/>
        </a:p>
      </dgm:t>
    </dgm:pt>
    <dgm:pt modelId="{4FE3A89E-5C29-42A3-B666-2DF1EE8151FD}" type="pres">
      <dgm:prSet presAssocID="{50FBCB16-726D-4ABE-8A23-B9D37BD094D5}" presName="sibTrans" presStyleCnt="0"/>
      <dgm:spPr/>
      <dgm:t>
        <a:bodyPr/>
        <a:lstStyle/>
        <a:p>
          <a:endParaRPr lang="ru-RU"/>
        </a:p>
      </dgm:t>
    </dgm:pt>
    <dgm:pt modelId="{67AD005C-59AF-4813-93E1-E7B8922B1524}" type="pres">
      <dgm:prSet presAssocID="{E251BBE2-ED25-4A48-BA08-7C7943213D4B}" presName="composite" presStyleCnt="0"/>
      <dgm:spPr/>
      <dgm:t>
        <a:bodyPr/>
        <a:lstStyle/>
        <a:p>
          <a:endParaRPr lang="ru-RU"/>
        </a:p>
      </dgm:t>
    </dgm:pt>
    <dgm:pt modelId="{365185A4-2C3F-4B89-A4F9-A383C3738A0D}" type="pres">
      <dgm:prSet presAssocID="{E251BBE2-ED25-4A48-BA08-7C7943213D4B}" presName="rect1" presStyleLbl="trAlignAcc1" presStyleIdx="1" presStyleCnt="7">
        <dgm:presLayoutVars>
          <dgm:bulletEnabled val="1"/>
        </dgm:presLayoutVars>
      </dgm:prSet>
      <dgm:spPr/>
      <dgm:t>
        <a:bodyPr/>
        <a:lstStyle/>
        <a:p>
          <a:endParaRPr lang="ru-RU"/>
        </a:p>
      </dgm:t>
    </dgm:pt>
    <dgm:pt modelId="{5B2ACC66-0DC0-492E-8CD3-900739FAD90F}" type="pres">
      <dgm:prSet presAssocID="{E251BBE2-ED25-4A48-BA08-7C7943213D4B}"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t>
        <a:bodyPr/>
        <a:lstStyle/>
        <a:p>
          <a:endParaRPr lang="ru-RU"/>
        </a:p>
      </dgm:t>
    </dgm:pt>
    <dgm:pt modelId="{153E3BE9-E925-47C3-B8BF-4E6BFE38466F}" type="pres">
      <dgm:prSet presAssocID="{A6BBB1A7-4C07-4A54-AC4F-23F7773766DC}" presName="sibTrans" presStyleCnt="0"/>
      <dgm:spPr/>
      <dgm:t>
        <a:bodyPr/>
        <a:lstStyle/>
        <a:p>
          <a:endParaRPr lang="ru-RU"/>
        </a:p>
      </dgm:t>
    </dgm:pt>
    <dgm:pt modelId="{FDC31475-484D-449B-8746-AD4FD2E49837}" type="pres">
      <dgm:prSet presAssocID="{D7419E70-1D1A-45FA-BFC7-231FCB55A8F6}" presName="composite" presStyleCnt="0"/>
      <dgm:spPr/>
      <dgm:t>
        <a:bodyPr/>
        <a:lstStyle/>
        <a:p>
          <a:endParaRPr lang="ru-RU"/>
        </a:p>
      </dgm:t>
    </dgm:pt>
    <dgm:pt modelId="{7BF0466F-1BB9-4413-820F-B2D60AC4121D}" type="pres">
      <dgm:prSet presAssocID="{D7419E70-1D1A-45FA-BFC7-231FCB55A8F6}" presName="rect1" presStyleLbl="trAlignAcc1" presStyleIdx="2" presStyleCnt="7">
        <dgm:presLayoutVars>
          <dgm:bulletEnabled val="1"/>
        </dgm:presLayoutVars>
      </dgm:prSet>
      <dgm:spPr/>
      <dgm:t>
        <a:bodyPr/>
        <a:lstStyle/>
        <a:p>
          <a:endParaRPr lang="ru-RU"/>
        </a:p>
      </dgm:t>
    </dgm:pt>
    <dgm:pt modelId="{F1965423-11CA-41E0-919A-B3BF081588A7}" type="pres">
      <dgm:prSet presAssocID="{D7419E70-1D1A-45FA-BFC7-231FCB55A8F6}" presName="rect2" presStyleLbl="fgImgPlace1" presStyleIdx="2"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t>
        <a:bodyPr/>
        <a:lstStyle/>
        <a:p>
          <a:endParaRPr lang="ru-RU"/>
        </a:p>
      </dgm:t>
    </dgm:pt>
    <dgm:pt modelId="{62629BD3-9EC8-49A9-8334-5060AB392913}" type="pres">
      <dgm:prSet presAssocID="{495EFE0F-5A3D-45A3-AC11-59FB9F10691A}" presName="sibTrans" presStyleCnt="0"/>
      <dgm:spPr/>
      <dgm:t>
        <a:bodyPr/>
        <a:lstStyle/>
        <a:p>
          <a:endParaRPr lang="ru-RU"/>
        </a:p>
      </dgm:t>
    </dgm:pt>
    <dgm:pt modelId="{FBB27E42-CFAD-4C88-A3F9-CB63E960BC5E}" type="pres">
      <dgm:prSet presAssocID="{DD3697DA-6217-44DB-9F5C-D5536BD35E0B}" presName="composite" presStyleCnt="0"/>
      <dgm:spPr/>
      <dgm:t>
        <a:bodyPr/>
        <a:lstStyle/>
        <a:p>
          <a:endParaRPr lang="ru-RU"/>
        </a:p>
      </dgm:t>
    </dgm:pt>
    <dgm:pt modelId="{BD4952EC-73EB-49F6-A95F-12DD4373A8BA}" type="pres">
      <dgm:prSet presAssocID="{DD3697DA-6217-44DB-9F5C-D5536BD35E0B}" presName="rect1" presStyleLbl="trAlignAcc1" presStyleIdx="3" presStyleCnt="7">
        <dgm:presLayoutVars>
          <dgm:bulletEnabled val="1"/>
        </dgm:presLayoutVars>
      </dgm:prSet>
      <dgm:spPr/>
      <dgm:t>
        <a:bodyPr/>
        <a:lstStyle/>
        <a:p>
          <a:endParaRPr lang="ru-RU"/>
        </a:p>
      </dgm:t>
    </dgm:pt>
    <dgm:pt modelId="{740D5BDB-2AB5-48B9-B517-CAE87600CDBB}" type="pres">
      <dgm:prSet presAssocID="{DD3697DA-6217-44DB-9F5C-D5536BD35E0B}" presName="rect2" presStyleLbl="fgImgPlace1" presStyleIdx="3"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t>
        <a:bodyPr/>
        <a:lstStyle/>
        <a:p>
          <a:endParaRPr lang="ru-RU"/>
        </a:p>
      </dgm:t>
    </dgm:pt>
    <dgm:pt modelId="{494C7AF7-94DA-4FE1-A100-C948F6B21FB0}" type="pres">
      <dgm:prSet presAssocID="{81D908AE-CC70-434B-8812-856E6DFA5DBF}" presName="sibTrans" presStyleCnt="0"/>
      <dgm:spPr/>
      <dgm:t>
        <a:bodyPr/>
        <a:lstStyle/>
        <a:p>
          <a:endParaRPr lang="ru-RU"/>
        </a:p>
      </dgm:t>
    </dgm:pt>
    <dgm:pt modelId="{8755B9EC-57EB-4A91-ADF8-5AB84EEF2724}" type="pres">
      <dgm:prSet presAssocID="{8D42FB13-2C9D-4A1A-BA4F-F543EBF05969}" presName="composite" presStyleCnt="0"/>
      <dgm:spPr/>
      <dgm:t>
        <a:bodyPr/>
        <a:lstStyle/>
        <a:p>
          <a:endParaRPr lang="ru-RU"/>
        </a:p>
      </dgm:t>
    </dgm:pt>
    <dgm:pt modelId="{634B8792-0123-4D36-8AA4-86CCC56F2479}" type="pres">
      <dgm:prSet presAssocID="{8D42FB13-2C9D-4A1A-BA4F-F543EBF05969}" presName="rect1" presStyleLbl="trAlignAcc1" presStyleIdx="4" presStyleCnt="7">
        <dgm:presLayoutVars>
          <dgm:bulletEnabled val="1"/>
        </dgm:presLayoutVars>
      </dgm:prSet>
      <dgm:spPr/>
      <dgm:t>
        <a:bodyPr/>
        <a:lstStyle/>
        <a:p>
          <a:endParaRPr lang="ru-RU"/>
        </a:p>
      </dgm:t>
    </dgm:pt>
    <dgm:pt modelId="{2C57272D-07FB-41BD-9AC2-9DC20FB89DD6}" type="pres">
      <dgm:prSet presAssocID="{8D42FB13-2C9D-4A1A-BA4F-F543EBF05969}" presName="rect2" presStyleLbl="fgImgPlace1" presStyleIdx="4"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t>
        <a:bodyPr/>
        <a:lstStyle/>
        <a:p>
          <a:endParaRPr lang="ru-RU"/>
        </a:p>
      </dgm:t>
    </dgm:pt>
    <dgm:pt modelId="{C135E85B-8ED3-4E17-AFBE-F5B6290C2898}" type="pres">
      <dgm:prSet presAssocID="{6AC98087-84C9-4D54-8D72-E99C483645A9}" presName="sibTrans" presStyleCnt="0"/>
      <dgm:spPr/>
      <dgm:t>
        <a:bodyPr/>
        <a:lstStyle/>
        <a:p>
          <a:endParaRPr lang="ru-RU"/>
        </a:p>
      </dgm:t>
    </dgm:pt>
    <dgm:pt modelId="{8582E251-A55F-4C0F-8D02-153AFB492011}" type="pres">
      <dgm:prSet presAssocID="{2B59CC97-BEFC-4424-AE18-4F82D9F85CB0}" presName="composite" presStyleCnt="0"/>
      <dgm:spPr/>
      <dgm:t>
        <a:bodyPr/>
        <a:lstStyle/>
        <a:p>
          <a:endParaRPr lang="ru-RU"/>
        </a:p>
      </dgm:t>
    </dgm:pt>
    <dgm:pt modelId="{CFE723F3-97BD-4629-8004-82C435AD056D}" type="pres">
      <dgm:prSet presAssocID="{2B59CC97-BEFC-4424-AE18-4F82D9F85CB0}" presName="rect1" presStyleLbl="trAlignAcc1" presStyleIdx="5" presStyleCnt="7">
        <dgm:presLayoutVars>
          <dgm:bulletEnabled val="1"/>
        </dgm:presLayoutVars>
      </dgm:prSet>
      <dgm:spPr/>
      <dgm:t>
        <a:bodyPr/>
        <a:lstStyle/>
        <a:p>
          <a:endParaRPr lang="ru-RU"/>
        </a:p>
      </dgm:t>
    </dgm:pt>
    <dgm:pt modelId="{5DF026B7-E1C0-46EF-BDEA-4A9758645D64}" type="pres">
      <dgm:prSet presAssocID="{2B59CC97-BEFC-4424-AE18-4F82D9F85CB0}" presName="rect2" presStyleLbl="fgImgPlace1" presStyleIdx="5"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t>
        <a:bodyPr/>
        <a:lstStyle/>
        <a:p>
          <a:endParaRPr lang="ru-RU"/>
        </a:p>
      </dgm:t>
    </dgm:pt>
    <dgm:pt modelId="{08931768-46D1-40D7-AA97-1285ACFB14B1}" type="pres">
      <dgm:prSet presAssocID="{E1A40509-1DEA-4184-AA3D-1042F5097DCF}" presName="sibTrans" presStyleCnt="0"/>
      <dgm:spPr/>
      <dgm:t>
        <a:bodyPr/>
        <a:lstStyle/>
        <a:p>
          <a:endParaRPr lang="ru-RU"/>
        </a:p>
      </dgm:t>
    </dgm:pt>
    <dgm:pt modelId="{E3BF9C3F-10F7-4B62-AD66-E3CEE2AEEFE9}" type="pres">
      <dgm:prSet presAssocID="{FEC641B5-C4FC-4FAE-8476-6FD0018D6FCC}" presName="composite" presStyleCnt="0"/>
      <dgm:spPr/>
      <dgm:t>
        <a:bodyPr/>
        <a:lstStyle/>
        <a:p>
          <a:endParaRPr lang="ru-RU"/>
        </a:p>
      </dgm:t>
    </dgm:pt>
    <dgm:pt modelId="{E97C3EC2-36D1-4C95-A931-1E6FF347796C}" type="pres">
      <dgm:prSet presAssocID="{FEC641B5-C4FC-4FAE-8476-6FD0018D6FCC}" presName="rect1" presStyleLbl="trAlignAcc1" presStyleIdx="6" presStyleCnt="7" custLinFactNeighborX="2328" custLinFactNeighborY="-7543">
        <dgm:presLayoutVars>
          <dgm:bulletEnabled val="1"/>
        </dgm:presLayoutVars>
      </dgm:prSet>
      <dgm:spPr/>
      <dgm:t>
        <a:bodyPr/>
        <a:lstStyle/>
        <a:p>
          <a:endParaRPr lang="ru-RU"/>
        </a:p>
      </dgm:t>
    </dgm:pt>
    <dgm:pt modelId="{753A53BE-C13F-420F-8E33-9E031B3F2159}" type="pres">
      <dgm:prSet presAssocID="{FEC641B5-C4FC-4FAE-8476-6FD0018D6FCC}" presName="rect2" presStyleLbl="fgImgPlace1" presStyleIdx="6" presStyleCnt="7" custLinFactNeighborY="-8504"/>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t>
        <a:bodyPr/>
        <a:lstStyle/>
        <a:p>
          <a:endParaRPr lang="ru-RU"/>
        </a:p>
      </dgm:t>
    </dgm:pt>
  </dgm:ptLst>
  <dgm:cxnLst>
    <dgm:cxn modelId="{65ADCE0E-BCDB-4C06-9280-971AF5010180}" type="presOf" srcId="{8D42FB13-2C9D-4A1A-BA4F-F543EBF05969}" destId="{634B8792-0123-4D36-8AA4-86CCC56F2479}" srcOrd="0" destOrd="0" presId="urn:microsoft.com/office/officeart/2008/layout/PictureStrips"/>
    <dgm:cxn modelId="{D6103148-1898-40A0-B1DE-16076F1EC027}" srcId="{3B7F9AEB-2BAB-4AF7-8AFE-64B5ACAB78C2}" destId="{BD5B2C07-FCC6-4526-A9F6-46AF3F3E5233}" srcOrd="0" destOrd="0" parTransId="{0BA4D1DE-FE59-4EEB-9486-A5AC446EDE6B}" sibTransId="{50FBCB16-726D-4ABE-8A23-B9D37BD094D5}"/>
    <dgm:cxn modelId="{C24A0ED8-8AEE-47D5-9E49-EE1B8B4BD793}" type="presOf" srcId="{D7419E70-1D1A-45FA-BFC7-231FCB55A8F6}" destId="{7BF0466F-1BB9-4413-820F-B2D60AC4121D}" srcOrd="0" destOrd="0" presId="urn:microsoft.com/office/officeart/2008/layout/PictureStrips"/>
    <dgm:cxn modelId="{69D2B192-2E88-4659-B02C-158D1134DCAE}" type="presOf" srcId="{DD3697DA-6217-44DB-9F5C-D5536BD35E0B}" destId="{BD4952EC-73EB-49F6-A95F-12DD4373A8BA}" srcOrd="0" destOrd="0" presId="urn:microsoft.com/office/officeart/2008/layout/PictureStrips"/>
    <dgm:cxn modelId="{8F83FC0F-83D0-4CAF-8DAF-121CABCC3EA1}" type="presOf" srcId="{BD5B2C07-FCC6-4526-A9F6-46AF3F3E5233}" destId="{D3314498-5C2A-4C55-B6D3-FC71740FC629}" srcOrd="0" destOrd="0" presId="urn:microsoft.com/office/officeart/2008/layout/PictureStrips"/>
    <dgm:cxn modelId="{3537DDB7-B879-401F-8A63-F278D8776053}" srcId="{3B7F9AEB-2BAB-4AF7-8AFE-64B5ACAB78C2}" destId="{2B59CC97-BEFC-4424-AE18-4F82D9F85CB0}" srcOrd="5" destOrd="0" parTransId="{CAF16A70-E69F-4436-819E-9EB5F2FEF895}" sibTransId="{E1A40509-1DEA-4184-AA3D-1042F5097DCF}"/>
    <dgm:cxn modelId="{E2154242-8116-44F6-9D32-577207D86834}" type="presOf" srcId="{3B7F9AEB-2BAB-4AF7-8AFE-64B5ACAB78C2}" destId="{33B37143-6A8F-4448-A549-E33A2D810B13}" srcOrd="0" destOrd="0" presId="urn:microsoft.com/office/officeart/2008/layout/PictureStrips"/>
    <dgm:cxn modelId="{5233F793-A66E-4924-9AA9-20DF0C692931}" type="presOf" srcId="{E251BBE2-ED25-4A48-BA08-7C7943213D4B}" destId="{365185A4-2C3F-4B89-A4F9-A383C3738A0D}" srcOrd="0" destOrd="0" presId="urn:microsoft.com/office/officeart/2008/layout/PictureStrips"/>
    <dgm:cxn modelId="{1AB0524C-17A9-4C96-8C93-7581A7E0CCC9}" srcId="{3B7F9AEB-2BAB-4AF7-8AFE-64B5ACAB78C2}" destId="{FEC641B5-C4FC-4FAE-8476-6FD0018D6FCC}" srcOrd="6" destOrd="0" parTransId="{CC9C1083-48DA-4F8E-A7FD-91D695118595}" sibTransId="{D6AABC41-FDD8-41CA-89C6-BAC251816AAD}"/>
    <dgm:cxn modelId="{24F61003-E35B-4F2B-9BC3-498852F2F3A8}" srcId="{3B7F9AEB-2BAB-4AF7-8AFE-64B5ACAB78C2}" destId="{DD3697DA-6217-44DB-9F5C-D5536BD35E0B}" srcOrd="3" destOrd="0" parTransId="{2D390E44-0644-41BB-8835-2D1C0F4EAB4D}" sibTransId="{81D908AE-CC70-434B-8812-856E6DFA5DBF}"/>
    <dgm:cxn modelId="{74D864CD-403C-4164-AB12-91E8C9EE67BC}" srcId="{3B7F9AEB-2BAB-4AF7-8AFE-64B5ACAB78C2}" destId="{D7419E70-1D1A-45FA-BFC7-231FCB55A8F6}" srcOrd="2" destOrd="0" parTransId="{CBC157EF-4140-4EBC-A5F9-77498D297D66}" sibTransId="{495EFE0F-5A3D-45A3-AC11-59FB9F10691A}"/>
    <dgm:cxn modelId="{F7AFF677-6045-4B2E-BA59-FF0A4D7DA14B}" srcId="{3B7F9AEB-2BAB-4AF7-8AFE-64B5ACAB78C2}" destId="{8D42FB13-2C9D-4A1A-BA4F-F543EBF05969}" srcOrd="4" destOrd="0" parTransId="{907CD9B0-E09B-4723-B6D4-8AD017979B43}" sibTransId="{6AC98087-84C9-4D54-8D72-E99C483645A9}"/>
    <dgm:cxn modelId="{3DA4EDA3-B780-47A8-AD65-37D9BDB11F64}" type="presOf" srcId="{2B59CC97-BEFC-4424-AE18-4F82D9F85CB0}" destId="{CFE723F3-97BD-4629-8004-82C435AD056D}" srcOrd="0" destOrd="0" presId="urn:microsoft.com/office/officeart/2008/layout/PictureStrips"/>
    <dgm:cxn modelId="{3FABA994-321B-45F1-B31B-4F570572E1DA}" type="presOf" srcId="{FEC641B5-C4FC-4FAE-8476-6FD0018D6FCC}" destId="{E97C3EC2-36D1-4C95-A931-1E6FF347796C}" srcOrd="0" destOrd="0" presId="urn:microsoft.com/office/officeart/2008/layout/PictureStrips"/>
    <dgm:cxn modelId="{2B44FB60-02C3-495C-A813-23018D740AD9}" srcId="{3B7F9AEB-2BAB-4AF7-8AFE-64B5ACAB78C2}" destId="{E251BBE2-ED25-4A48-BA08-7C7943213D4B}" srcOrd="1" destOrd="0" parTransId="{2D34D56F-4461-4357-85A9-37475285988F}" sibTransId="{A6BBB1A7-4C07-4A54-AC4F-23F7773766DC}"/>
    <dgm:cxn modelId="{901232C7-C7A1-4477-80C6-31B9F3DF09E9}" type="presParOf" srcId="{33B37143-6A8F-4448-A549-E33A2D810B13}" destId="{F5DE1BC7-FC56-45F6-86F6-75001BF33452}" srcOrd="0" destOrd="0" presId="urn:microsoft.com/office/officeart/2008/layout/PictureStrips"/>
    <dgm:cxn modelId="{E38E3009-0529-41B9-A71D-C894310D946E}" type="presParOf" srcId="{F5DE1BC7-FC56-45F6-86F6-75001BF33452}" destId="{D3314498-5C2A-4C55-B6D3-FC71740FC629}" srcOrd="0" destOrd="0" presId="urn:microsoft.com/office/officeart/2008/layout/PictureStrips"/>
    <dgm:cxn modelId="{2509EDA7-7CDD-4D5D-B16D-68ACF69E8D16}" type="presParOf" srcId="{F5DE1BC7-FC56-45F6-86F6-75001BF33452}" destId="{23DBC442-1FC1-4CA2-8886-9DAE47CBB534}" srcOrd="1" destOrd="0" presId="urn:microsoft.com/office/officeart/2008/layout/PictureStrips"/>
    <dgm:cxn modelId="{C0E19765-6A0B-4EEE-ABA0-CA9383F478CA}" type="presParOf" srcId="{33B37143-6A8F-4448-A549-E33A2D810B13}" destId="{4FE3A89E-5C29-42A3-B666-2DF1EE8151FD}" srcOrd="1" destOrd="0" presId="urn:microsoft.com/office/officeart/2008/layout/PictureStrips"/>
    <dgm:cxn modelId="{F18FB8EE-DE02-406C-843D-7AD4B282FFE7}" type="presParOf" srcId="{33B37143-6A8F-4448-A549-E33A2D810B13}" destId="{67AD005C-59AF-4813-93E1-E7B8922B1524}" srcOrd="2" destOrd="0" presId="urn:microsoft.com/office/officeart/2008/layout/PictureStrips"/>
    <dgm:cxn modelId="{5BFE1172-5438-469C-9183-631B62815A86}" type="presParOf" srcId="{67AD005C-59AF-4813-93E1-E7B8922B1524}" destId="{365185A4-2C3F-4B89-A4F9-A383C3738A0D}" srcOrd="0" destOrd="0" presId="urn:microsoft.com/office/officeart/2008/layout/PictureStrips"/>
    <dgm:cxn modelId="{0C461A3E-A561-45C6-B6ED-F41C398E55F3}" type="presParOf" srcId="{67AD005C-59AF-4813-93E1-E7B8922B1524}" destId="{5B2ACC66-0DC0-492E-8CD3-900739FAD90F}" srcOrd="1" destOrd="0" presId="urn:microsoft.com/office/officeart/2008/layout/PictureStrips"/>
    <dgm:cxn modelId="{FAEABFAF-8D9B-4C7F-9F1D-0EBFA3A89BD0}" type="presParOf" srcId="{33B37143-6A8F-4448-A549-E33A2D810B13}" destId="{153E3BE9-E925-47C3-B8BF-4E6BFE38466F}" srcOrd="3" destOrd="0" presId="urn:microsoft.com/office/officeart/2008/layout/PictureStrips"/>
    <dgm:cxn modelId="{9275D06C-7995-49E1-A869-EFA5AF5606D8}" type="presParOf" srcId="{33B37143-6A8F-4448-A549-E33A2D810B13}" destId="{FDC31475-484D-449B-8746-AD4FD2E49837}" srcOrd="4" destOrd="0" presId="urn:microsoft.com/office/officeart/2008/layout/PictureStrips"/>
    <dgm:cxn modelId="{E4DDF73C-38FC-4D04-B43A-DF88C0441E45}" type="presParOf" srcId="{FDC31475-484D-449B-8746-AD4FD2E49837}" destId="{7BF0466F-1BB9-4413-820F-B2D60AC4121D}" srcOrd="0" destOrd="0" presId="urn:microsoft.com/office/officeart/2008/layout/PictureStrips"/>
    <dgm:cxn modelId="{9C9F931D-F8A5-45BB-B9E8-18890765D51C}" type="presParOf" srcId="{FDC31475-484D-449B-8746-AD4FD2E49837}" destId="{F1965423-11CA-41E0-919A-B3BF081588A7}" srcOrd="1" destOrd="0" presId="urn:microsoft.com/office/officeart/2008/layout/PictureStrips"/>
    <dgm:cxn modelId="{F8A7171C-6754-4A9E-9A00-D4A56247FD38}" type="presParOf" srcId="{33B37143-6A8F-4448-A549-E33A2D810B13}" destId="{62629BD3-9EC8-49A9-8334-5060AB392913}" srcOrd="5" destOrd="0" presId="urn:microsoft.com/office/officeart/2008/layout/PictureStrips"/>
    <dgm:cxn modelId="{32C702EC-185D-41E5-AE71-1A2519038C19}" type="presParOf" srcId="{33B37143-6A8F-4448-A549-E33A2D810B13}" destId="{FBB27E42-CFAD-4C88-A3F9-CB63E960BC5E}" srcOrd="6" destOrd="0" presId="urn:microsoft.com/office/officeart/2008/layout/PictureStrips"/>
    <dgm:cxn modelId="{529D8E1A-27A3-4381-B53E-08FFE0769E72}" type="presParOf" srcId="{FBB27E42-CFAD-4C88-A3F9-CB63E960BC5E}" destId="{BD4952EC-73EB-49F6-A95F-12DD4373A8BA}" srcOrd="0" destOrd="0" presId="urn:microsoft.com/office/officeart/2008/layout/PictureStrips"/>
    <dgm:cxn modelId="{550C0D2B-17ED-439C-A45B-4C37AFB0F539}" type="presParOf" srcId="{FBB27E42-CFAD-4C88-A3F9-CB63E960BC5E}" destId="{740D5BDB-2AB5-48B9-B517-CAE87600CDBB}" srcOrd="1" destOrd="0" presId="urn:microsoft.com/office/officeart/2008/layout/PictureStrips"/>
    <dgm:cxn modelId="{CA521A70-50DC-463C-8397-4AEA5502EAD3}" type="presParOf" srcId="{33B37143-6A8F-4448-A549-E33A2D810B13}" destId="{494C7AF7-94DA-4FE1-A100-C948F6B21FB0}" srcOrd="7" destOrd="0" presId="urn:microsoft.com/office/officeart/2008/layout/PictureStrips"/>
    <dgm:cxn modelId="{1B381F08-7EB5-4604-A117-3D4B65838039}" type="presParOf" srcId="{33B37143-6A8F-4448-A549-E33A2D810B13}" destId="{8755B9EC-57EB-4A91-ADF8-5AB84EEF2724}" srcOrd="8" destOrd="0" presId="urn:microsoft.com/office/officeart/2008/layout/PictureStrips"/>
    <dgm:cxn modelId="{E9661F0C-22BE-4A98-80AB-3FCAE9E07650}" type="presParOf" srcId="{8755B9EC-57EB-4A91-ADF8-5AB84EEF2724}" destId="{634B8792-0123-4D36-8AA4-86CCC56F2479}" srcOrd="0" destOrd="0" presId="urn:microsoft.com/office/officeart/2008/layout/PictureStrips"/>
    <dgm:cxn modelId="{AD400132-47DB-429E-B7AD-D7F9CBACAA5F}" type="presParOf" srcId="{8755B9EC-57EB-4A91-ADF8-5AB84EEF2724}" destId="{2C57272D-07FB-41BD-9AC2-9DC20FB89DD6}" srcOrd="1" destOrd="0" presId="urn:microsoft.com/office/officeart/2008/layout/PictureStrips"/>
    <dgm:cxn modelId="{C9EF2C3C-A803-4480-8F64-A75755BEF43A}" type="presParOf" srcId="{33B37143-6A8F-4448-A549-E33A2D810B13}" destId="{C135E85B-8ED3-4E17-AFBE-F5B6290C2898}" srcOrd="9" destOrd="0" presId="urn:microsoft.com/office/officeart/2008/layout/PictureStrips"/>
    <dgm:cxn modelId="{FF9B1F1F-6F11-44A6-B4E9-DE3298B753CC}" type="presParOf" srcId="{33B37143-6A8F-4448-A549-E33A2D810B13}" destId="{8582E251-A55F-4C0F-8D02-153AFB492011}" srcOrd="10" destOrd="0" presId="urn:microsoft.com/office/officeart/2008/layout/PictureStrips"/>
    <dgm:cxn modelId="{35072A11-0CB7-46C5-BF15-F4B8AD79E786}" type="presParOf" srcId="{8582E251-A55F-4C0F-8D02-153AFB492011}" destId="{CFE723F3-97BD-4629-8004-82C435AD056D}" srcOrd="0" destOrd="0" presId="urn:microsoft.com/office/officeart/2008/layout/PictureStrips"/>
    <dgm:cxn modelId="{A815DBEF-60AB-4336-8AD4-A2216FA98A01}" type="presParOf" srcId="{8582E251-A55F-4C0F-8D02-153AFB492011}" destId="{5DF026B7-E1C0-46EF-BDEA-4A9758645D64}" srcOrd="1" destOrd="0" presId="urn:microsoft.com/office/officeart/2008/layout/PictureStrips"/>
    <dgm:cxn modelId="{7A8ECB8F-0804-42D2-9123-94B1ACCD87F9}" type="presParOf" srcId="{33B37143-6A8F-4448-A549-E33A2D810B13}" destId="{08931768-46D1-40D7-AA97-1285ACFB14B1}" srcOrd="11" destOrd="0" presId="urn:microsoft.com/office/officeart/2008/layout/PictureStrips"/>
    <dgm:cxn modelId="{8FAD5D33-2FAE-4944-B680-0B7714B53CFA}" type="presParOf" srcId="{33B37143-6A8F-4448-A549-E33A2D810B13}" destId="{E3BF9C3F-10F7-4B62-AD66-E3CEE2AEEFE9}" srcOrd="12" destOrd="0" presId="urn:microsoft.com/office/officeart/2008/layout/PictureStrips"/>
    <dgm:cxn modelId="{286054BB-333D-4DDF-8161-018503F90B96}" type="presParOf" srcId="{E3BF9C3F-10F7-4B62-AD66-E3CEE2AEEFE9}" destId="{E97C3EC2-36D1-4C95-A931-1E6FF347796C}" srcOrd="0" destOrd="0" presId="urn:microsoft.com/office/officeart/2008/layout/PictureStrips"/>
    <dgm:cxn modelId="{3AA8BE78-F1F9-42A3-A74D-7CFA3A587436}" type="presParOf" srcId="{E3BF9C3F-10F7-4B62-AD66-E3CEE2AEEFE9}" destId="{753A53BE-C13F-420F-8E33-9E031B3F215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A537E1-9214-4137-A8C6-36FAA69BB040}" type="doc">
      <dgm:prSet loTypeId="urn:microsoft.com/office/officeart/2005/8/layout/hProcess4" loCatId="process" qsTypeId="urn:microsoft.com/office/officeart/2005/8/quickstyle/3d1" qsCatId="3D" csTypeId="urn:microsoft.com/office/officeart/2005/8/colors/accent1_2" csCatId="accent1" phldr="1"/>
      <dgm:spPr/>
      <dgm:t>
        <a:bodyPr/>
        <a:lstStyle/>
        <a:p>
          <a:endParaRPr lang="ru-RU"/>
        </a:p>
      </dgm:t>
    </dgm:pt>
    <dgm:pt modelId="{B26858DB-D62B-4044-BA72-97CE8ADA0A65}">
      <dgm:prSet phldrT="[Текст]" custT="1"/>
      <dgm:spPr>
        <a:solidFill>
          <a:srgbClr val="0081CA"/>
        </a:solidFill>
        <a:ln>
          <a:noFill/>
        </a:ln>
        <a:effectLst/>
        <a:scene3d>
          <a:camera prst="orthographicFront"/>
          <a:lightRig rig="flat" dir="t"/>
        </a:scene3d>
        <a:sp3d prstMaterial="plastic">
          <a:bevelB w="88900" h="31750" prst="angle"/>
        </a:sp3d>
      </dgm:spPr>
      <dgm:t>
        <a:bodyPr/>
        <a:lstStyle/>
        <a:p>
          <a:r>
            <a:rPr lang="ru-RU" sz="1800" dirty="0" smtClean="0">
              <a:latin typeface="Arial Narrow" pitchFamily="34" charset="0"/>
            </a:rPr>
            <a:t>Окончание срока подачи заявок</a:t>
          </a:r>
          <a:endParaRPr lang="ru-RU" sz="1800" dirty="0">
            <a:latin typeface="Arial Narrow" pitchFamily="34" charset="0"/>
          </a:endParaRPr>
        </a:p>
      </dgm:t>
    </dgm:pt>
    <dgm:pt modelId="{72CC0E5A-584B-46C0-BA29-A8A84F802DFA}" type="parTrans" cxnId="{ED75F4F1-9441-458C-8F38-FC03F1E598AF}">
      <dgm:prSet/>
      <dgm:spPr/>
      <dgm:t>
        <a:bodyPr/>
        <a:lstStyle/>
        <a:p>
          <a:endParaRPr lang="ru-RU">
            <a:latin typeface="Arial Narrow" pitchFamily="34" charset="0"/>
          </a:endParaRPr>
        </a:p>
      </dgm:t>
    </dgm:pt>
    <dgm:pt modelId="{4FC86087-8B6D-4C4B-841D-96C479D38D32}" type="sibTrans" cxnId="{ED75F4F1-9441-458C-8F38-FC03F1E598AF}">
      <dgm:prSet/>
      <dgm:spPr>
        <a:solidFill>
          <a:srgbClr val="0081CA"/>
        </a:solidFill>
        <a:ln>
          <a:noFill/>
        </a:ln>
        <a:effectLst/>
        <a:scene3d>
          <a:camera prst="orthographicFront"/>
          <a:lightRig rig="flat" dir="t"/>
        </a:scene3d>
        <a:sp3d z="-80000" prstMaterial="plastic">
          <a:bevelB w="25400" h="25400" prst="angle"/>
        </a:sp3d>
      </dgm:spPr>
      <dgm:t>
        <a:bodyPr/>
        <a:lstStyle/>
        <a:p>
          <a:endParaRPr lang="ru-RU">
            <a:latin typeface="Arial Narrow" pitchFamily="34" charset="0"/>
          </a:endParaRPr>
        </a:p>
      </dgm:t>
    </dgm:pt>
    <dgm:pt modelId="{2BFA1421-5FD5-4C8B-A1E8-A55F1A3C7541}">
      <dgm:prSet phldrT="[Текст]" custT="1"/>
      <dgm:spPr>
        <a:solidFill>
          <a:srgbClr val="CCECFF">
            <a:alpha val="90000"/>
          </a:srgbClr>
        </a:solidFill>
        <a:ln>
          <a:noFill/>
        </a:ln>
        <a:effectLst/>
        <a:scene3d>
          <a:camera prst="orthographicFront"/>
          <a:lightRig rig="flat" dir="t"/>
        </a:scene3d>
        <a:sp3d z="-190500" extrusionH="12700" prstMaterial="plastic"/>
      </dgm:spPr>
      <dgm:t>
        <a:bodyPr/>
        <a:lstStyle/>
        <a:p>
          <a:r>
            <a:rPr lang="ru-RU" sz="1800" dirty="0" smtClean="0">
              <a:solidFill>
                <a:srgbClr val="0081CA"/>
              </a:solidFill>
              <a:latin typeface="Arial Narrow" pitchFamily="34" charset="0"/>
              <a:cs typeface="Arial" pitchFamily="34" charset="0"/>
            </a:rPr>
            <a:t>Разработка конкурсной документации</a:t>
          </a:r>
          <a:endParaRPr lang="ru-RU" sz="1800" dirty="0">
            <a:solidFill>
              <a:srgbClr val="0081CA"/>
            </a:solidFill>
            <a:latin typeface="Arial Narrow" pitchFamily="34" charset="0"/>
            <a:cs typeface="Arial" pitchFamily="34" charset="0"/>
          </a:endParaRPr>
        </a:p>
      </dgm:t>
    </dgm:pt>
    <dgm:pt modelId="{0CE822F3-7167-4132-9B72-10E9D1AF2EE6}" type="parTrans" cxnId="{C4F8B8EE-162C-4BF8-82DE-F20049B89915}">
      <dgm:prSet/>
      <dgm:spPr/>
      <dgm:t>
        <a:bodyPr/>
        <a:lstStyle/>
        <a:p>
          <a:endParaRPr lang="ru-RU">
            <a:latin typeface="Arial Narrow" pitchFamily="34" charset="0"/>
          </a:endParaRPr>
        </a:p>
      </dgm:t>
    </dgm:pt>
    <dgm:pt modelId="{874350CB-8D21-42BF-8174-035B1E0C0363}" type="sibTrans" cxnId="{C4F8B8EE-162C-4BF8-82DE-F20049B89915}">
      <dgm:prSet/>
      <dgm:spPr/>
      <dgm:t>
        <a:bodyPr/>
        <a:lstStyle/>
        <a:p>
          <a:endParaRPr lang="ru-RU">
            <a:latin typeface="Arial Narrow" pitchFamily="34" charset="0"/>
          </a:endParaRPr>
        </a:p>
      </dgm:t>
    </dgm:pt>
    <dgm:pt modelId="{0D2723F6-047A-4B9B-B55D-72FBCDABA11A}">
      <dgm:prSet phldrT="[Текст]" custT="1"/>
      <dgm:spPr>
        <a:solidFill>
          <a:srgbClr val="CCECFF">
            <a:alpha val="90000"/>
          </a:srgbClr>
        </a:solidFill>
        <a:ln>
          <a:noFill/>
        </a:ln>
        <a:effectLst/>
        <a:scene3d>
          <a:camera prst="orthographicFront"/>
          <a:lightRig rig="flat" dir="t"/>
        </a:scene3d>
        <a:sp3d z="-190500" extrusionH="12700" prstMaterial="plastic"/>
      </dgm:spPr>
      <dgm:t>
        <a:bodyPr/>
        <a:lstStyle/>
        <a:p>
          <a:r>
            <a:rPr lang="ru-RU" sz="1800" dirty="0" smtClean="0">
              <a:solidFill>
                <a:srgbClr val="0081CA"/>
              </a:solidFill>
              <a:latin typeface="Arial Narrow" pitchFamily="34" charset="0"/>
              <a:cs typeface="Arial" pitchFamily="34" charset="0"/>
            </a:rPr>
            <a:t>Подача разъяснений</a:t>
          </a:r>
          <a:endParaRPr lang="ru-RU" sz="1800" dirty="0">
            <a:solidFill>
              <a:srgbClr val="0081CA"/>
            </a:solidFill>
            <a:latin typeface="Arial Narrow" pitchFamily="34" charset="0"/>
            <a:cs typeface="Arial" pitchFamily="34" charset="0"/>
          </a:endParaRPr>
        </a:p>
      </dgm:t>
    </dgm:pt>
    <dgm:pt modelId="{2BDC9EE2-2651-4297-82A4-40667E3DF956}" type="parTrans" cxnId="{D7A67354-A40A-4072-9A0F-56423161938D}">
      <dgm:prSet/>
      <dgm:spPr/>
      <dgm:t>
        <a:bodyPr/>
        <a:lstStyle/>
        <a:p>
          <a:endParaRPr lang="ru-RU">
            <a:latin typeface="Arial Narrow" pitchFamily="34" charset="0"/>
          </a:endParaRPr>
        </a:p>
      </dgm:t>
    </dgm:pt>
    <dgm:pt modelId="{DE437F45-55C8-4F4D-AFB6-2808622EF2F6}" type="sibTrans" cxnId="{D7A67354-A40A-4072-9A0F-56423161938D}">
      <dgm:prSet/>
      <dgm:spPr/>
      <dgm:t>
        <a:bodyPr/>
        <a:lstStyle/>
        <a:p>
          <a:endParaRPr lang="ru-RU">
            <a:latin typeface="Arial Narrow" pitchFamily="34" charset="0"/>
          </a:endParaRPr>
        </a:p>
      </dgm:t>
    </dgm:pt>
    <dgm:pt modelId="{A728919C-52AC-4C73-AA14-53A3977C5881}">
      <dgm:prSet phldrT="[Текст]" custT="1"/>
      <dgm:spPr>
        <a:solidFill>
          <a:srgbClr val="0081CA"/>
        </a:solidFill>
        <a:ln>
          <a:noFill/>
        </a:ln>
        <a:effectLst/>
        <a:scene3d>
          <a:camera prst="orthographicFront"/>
          <a:lightRig rig="flat" dir="t"/>
        </a:scene3d>
        <a:sp3d prstMaterial="plastic">
          <a:bevelB w="88900" h="31750" prst="angle"/>
        </a:sp3d>
      </dgm:spPr>
      <dgm:t>
        <a:bodyPr/>
        <a:lstStyle/>
        <a:p>
          <a:r>
            <a:rPr lang="ru-RU" sz="1800" dirty="0" smtClean="0">
              <a:latin typeface="Arial Narrow" pitchFamily="34" charset="0"/>
            </a:rPr>
            <a:t>Публикация протокола оценки заявок</a:t>
          </a:r>
          <a:endParaRPr lang="ru-RU" sz="1800" dirty="0">
            <a:latin typeface="Arial Narrow" pitchFamily="34" charset="0"/>
          </a:endParaRPr>
        </a:p>
      </dgm:t>
    </dgm:pt>
    <dgm:pt modelId="{D51A7C34-A9AE-4C8A-80B3-BFE28F9AC3BF}" type="parTrans" cxnId="{5316C76A-AC7C-4C7E-AE49-3A8CAEFC2FBA}">
      <dgm:prSet/>
      <dgm:spPr/>
      <dgm:t>
        <a:bodyPr/>
        <a:lstStyle/>
        <a:p>
          <a:endParaRPr lang="ru-RU">
            <a:latin typeface="Arial Narrow" pitchFamily="34" charset="0"/>
          </a:endParaRPr>
        </a:p>
      </dgm:t>
    </dgm:pt>
    <dgm:pt modelId="{C49D3618-0A92-431C-A930-2C42E2C7FAA2}" type="sibTrans" cxnId="{5316C76A-AC7C-4C7E-AE49-3A8CAEFC2FBA}">
      <dgm:prSet/>
      <dgm:spPr>
        <a:solidFill>
          <a:srgbClr val="0081CA"/>
        </a:solidFill>
        <a:ln>
          <a:noFill/>
        </a:ln>
        <a:effectLst/>
        <a:scene3d>
          <a:camera prst="orthographicFront"/>
          <a:lightRig rig="flat" dir="t"/>
        </a:scene3d>
        <a:sp3d z="-80000" prstMaterial="plastic">
          <a:bevelB w="25400" h="25400" prst="angle"/>
        </a:sp3d>
      </dgm:spPr>
      <dgm:t>
        <a:bodyPr/>
        <a:lstStyle/>
        <a:p>
          <a:endParaRPr lang="ru-RU">
            <a:latin typeface="Arial Narrow" pitchFamily="34" charset="0"/>
          </a:endParaRPr>
        </a:p>
      </dgm:t>
    </dgm:pt>
    <dgm:pt modelId="{0E19899C-EFC7-4B7B-A29B-2AB94F12819E}">
      <dgm:prSet phldrT="[Текст]" custT="1"/>
      <dgm:spPr>
        <a:solidFill>
          <a:srgbClr val="CCECFF">
            <a:alpha val="90000"/>
          </a:srgbClr>
        </a:solidFill>
        <a:ln>
          <a:noFill/>
        </a:ln>
        <a:effectLst/>
        <a:scene3d>
          <a:camera prst="orthographicFront"/>
          <a:lightRig rig="flat" dir="t"/>
        </a:scene3d>
        <a:sp3d z="-190500" extrusionH="12700" prstMaterial="plastic"/>
      </dgm:spPr>
      <dgm:t>
        <a:bodyPr/>
        <a:lstStyle/>
        <a:p>
          <a:r>
            <a:rPr lang="ru-RU" sz="1800" dirty="0" smtClean="0">
              <a:solidFill>
                <a:srgbClr val="0081CA"/>
              </a:solidFill>
              <a:latin typeface="Arial Narrow" pitchFamily="34" charset="0"/>
              <a:cs typeface="Arial" pitchFamily="34" charset="0"/>
            </a:rPr>
            <a:t>Вскрытие конвертов</a:t>
          </a:r>
          <a:endParaRPr lang="ru-RU" sz="1800" dirty="0">
            <a:solidFill>
              <a:srgbClr val="0081CA"/>
            </a:solidFill>
            <a:latin typeface="Arial Narrow" pitchFamily="34" charset="0"/>
            <a:cs typeface="Arial" pitchFamily="34" charset="0"/>
          </a:endParaRPr>
        </a:p>
      </dgm:t>
    </dgm:pt>
    <dgm:pt modelId="{651A76F0-7DFA-4D5D-83B2-E88AB6D6AE25}" type="parTrans" cxnId="{8E0DEC4B-3C57-4002-A998-B511CD532B35}">
      <dgm:prSet/>
      <dgm:spPr/>
      <dgm:t>
        <a:bodyPr/>
        <a:lstStyle/>
        <a:p>
          <a:endParaRPr lang="ru-RU">
            <a:latin typeface="Arial Narrow" pitchFamily="34" charset="0"/>
          </a:endParaRPr>
        </a:p>
      </dgm:t>
    </dgm:pt>
    <dgm:pt modelId="{B17C3EF7-D5C8-414B-BC6B-99C9212C83E7}" type="sibTrans" cxnId="{8E0DEC4B-3C57-4002-A998-B511CD532B35}">
      <dgm:prSet/>
      <dgm:spPr/>
      <dgm:t>
        <a:bodyPr/>
        <a:lstStyle/>
        <a:p>
          <a:endParaRPr lang="ru-RU">
            <a:latin typeface="Arial Narrow" pitchFamily="34" charset="0"/>
          </a:endParaRPr>
        </a:p>
      </dgm:t>
    </dgm:pt>
    <dgm:pt modelId="{255DAE1B-CF00-4CDC-B3D8-ABD6FA977392}">
      <dgm:prSet phldrT="[Текст]" custT="1"/>
      <dgm:spPr>
        <a:solidFill>
          <a:srgbClr val="CCECFF">
            <a:alpha val="90000"/>
          </a:srgbClr>
        </a:solidFill>
        <a:ln>
          <a:noFill/>
        </a:ln>
        <a:effectLst/>
        <a:scene3d>
          <a:camera prst="orthographicFront"/>
          <a:lightRig rig="flat" dir="t"/>
        </a:scene3d>
        <a:sp3d z="-190500" extrusionH="12700" prstMaterial="plastic"/>
      </dgm:spPr>
      <dgm:t>
        <a:bodyPr/>
        <a:lstStyle/>
        <a:p>
          <a:r>
            <a:rPr lang="ru-RU" sz="1800" dirty="0" smtClean="0">
              <a:solidFill>
                <a:srgbClr val="0081CA"/>
              </a:solidFill>
              <a:latin typeface="Arial Narrow" pitchFamily="34" charset="0"/>
              <a:cs typeface="Arial" pitchFamily="34" charset="0"/>
            </a:rPr>
            <a:t>Допуск участников</a:t>
          </a:r>
          <a:endParaRPr lang="ru-RU" sz="1800" dirty="0">
            <a:solidFill>
              <a:srgbClr val="0081CA"/>
            </a:solidFill>
            <a:latin typeface="Arial Narrow" pitchFamily="34" charset="0"/>
            <a:cs typeface="Arial" pitchFamily="34" charset="0"/>
          </a:endParaRPr>
        </a:p>
      </dgm:t>
    </dgm:pt>
    <dgm:pt modelId="{CAB312A4-FC7F-441E-B137-4B0AFA92C6FD}" type="parTrans" cxnId="{A8093E4D-EBDF-40D4-BF72-D13346B3CD1B}">
      <dgm:prSet/>
      <dgm:spPr/>
      <dgm:t>
        <a:bodyPr/>
        <a:lstStyle/>
        <a:p>
          <a:endParaRPr lang="ru-RU">
            <a:latin typeface="Arial Narrow" pitchFamily="34" charset="0"/>
          </a:endParaRPr>
        </a:p>
      </dgm:t>
    </dgm:pt>
    <dgm:pt modelId="{68381627-036E-4229-8995-56346559B29A}" type="sibTrans" cxnId="{A8093E4D-EBDF-40D4-BF72-D13346B3CD1B}">
      <dgm:prSet/>
      <dgm:spPr/>
      <dgm:t>
        <a:bodyPr/>
        <a:lstStyle/>
        <a:p>
          <a:endParaRPr lang="ru-RU">
            <a:latin typeface="Arial Narrow" pitchFamily="34" charset="0"/>
          </a:endParaRPr>
        </a:p>
      </dgm:t>
    </dgm:pt>
    <dgm:pt modelId="{8144A8A3-BD93-44FE-860A-6FA575FDC085}">
      <dgm:prSet phldrT="[Текст]" custT="1"/>
      <dgm:spPr>
        <a:solidFill>
          <a:srgbClr val="0081CA"/>
        </a:solidFill>
        <a:ln>
          <a:noFill/>
        </a:ln>
        <a:effectLst/>
        <a:scene3d>
          <a:camera prst="orthographicFront"/>
          <a:lightRig rig="flat" dir="t"/>
        </a:scene3d>
        <a:sp3d prstMaterial="plastic">
          <a:bevelB w="88900" h="31750" prst="angle"/>
        </a:sp3d>
      </dgm:spPr>
      <dgm:t>
        <a:bodyPr/>
        <a:lstStyle/>
        <a:p>
          <a:r>
            <a:rPr lang="ru-RU" sz="1800" dirty="0" smtClean="0">
              <a:latin typeface="Arial Narrow" pitchFamily="34" charset="0"/>
            </a:rPr>
            <a:t>Подписание контракта</a:t>
          </a:r>
          <a:endParaRPr lang="ru-RU" sz="1800" dirty="0">
            <a:latin typeface="Arial Narrow" pitchFamily="34" charset="0"/>
          </a:endParaRPr>
        </a:p>
      </dgm:t>
    </dgm:pt>
    <dgm:pt modelId="{C673B4DD-2DCC-4E65-BB54-C07B5419A34E}" type="parTrans" cxnId="{00C56558-C35F-4591-9F4A-AFEF7CE514D5}">
      <dgm:prSet/>
      <dgm:spPr/>
      <dgm:t>
        <a:bodyPr/>
        <a:lstStyle/>
        <a:p>
          <a:endParaRPr lang="ru-RU">
            <a:latin typeface="Arial Narrow" pitchFamily="34" charset="0"/>
          </a:endParaRPr>
        </a:p>
      </dgm:t>
    </dgm:pt>
    <dgm:pt modelId="{287F9DA7-267E-4873-A60A-5EE62D25D6D3}" type="sibTrans" cxnId="{00C56558-C35F-4591-9F4A-AFEF7CE514D5}">
      <dgm:prSet/>
      <dgm:spPr/>
      <dgm:t>
        <a:bodyPr/>
        <a:lstStyle/>
        <a:p>
          <a:endParaRPr lang="ru-RU">
            <a:latin typeface="Arial Narrow" pitchFamily="34" charset="0"/>
          </a:endParaRPr>
        </a:p>
      </dgm:t>
    </dgm:pt>
    <dgm:pt modelId="{4AFAA9EB-51F2-4244-8A32-88F8FCC849D3}">
      <dgm:prSet phldrT="[Текст]" custT="1"/>
      <dgm:spPr>
        <a:solidFill>
          <a:srgbClr val="CCECFF">
            <a:alpha val="90000"/>
          </a:srgbClr>
        </a:solidFill>
        <a:ln>
          <a:noFill/>
        </a:ln>
        <a:effectLst/>
        <a:scene3d>
          <a:camera prst="orthographicFront"/>
          <a:lightRig rig="flat" dir="t"/>
        </a:scene3d>
        <a:sp3d z="-190500" extrusionH="12700" prstMaterial="plastic"/>
      </dgm:spPr>
      <dgm:t>
        <a:bodyPr/>
        <a:lstStyle/>
        <a:p>
          <a:r>
            <a:rPr lang="ru-RU" sz="1800" dirty="0" smtClean="0">
              <a:solidFill>
                <a:srgbClr val="0081CA"/>
              </a:solidFill>
              <a:latin typeface="Arial Narrow" pitchFamily="34" charset="0"/>
              <a:cs typeface="Arial" pitchFamily="34" charset="0"/>
            </a:rPr>
            <a:t>Публикация извещения</a:t>
          </a:r>
          <a:endParaRPr lang="ru-RU" sz="1800" dirty="0">
            <a:solidFill>
              <a:srgbClr val="0081CA"/>
            </a:solidFill>
            <a:latin typeface="Arial Narrow" pitchFamily="34" charset="0"/>
            <a:cs typeface="Arial" pitchFamily="34" charset="0"/>
          </a:endParaRPr>
        </a:p>
      </dgm:t>
    </dgm:pt>
    <dgm:pt modelId="{96F1B49A-0613-4D3A-83E7-4444F291383F}" type="parTrans" cxnId="{8DA2450C-94BA-455E-AC19-160EC25014E5}">
      <dgm:prSet/>
      <dgm:spPr/>
      <dgm:t>
        <a:bodyPr/>
        <a:lstStyle/>
        <a:p>
          <a:endParaRPr lang="ru-RU">
            <a:latin typeface="Arial Narrow" pitchFamily="34" charset="0"/>
          </a:endParaRPr>
        </a:p>
      </dgm:t>
    </dgm:pt>
    <dgm:pt modelId="{91AAD842-10EB-41A3-969E-03FCFF8BB11E}" type="sibTrans" cxnId="{8DA2450C-94BA-455E-AC19-160EC25014E5}">
      <dgm:prSet/>
      <dgm:spPr/>
      <dgm:t>
        <a:bodyPr/>
        <a:lstStyle/>
        <a:p>
          <a:endParaRPr lang="ru-RU">
            <a:latin typeface="Arial Narrow" pitchFamily="34" charset="0"/>
          </a:endParaRPr>
        </a:p>
      </dgm:t>
    </dgm:pt>
    <dgm:pt modelId="{7A4A896D-165C-492F-A324-F76411AE85CA}">
      <dgm:prSet phldrT="[Текст]" custT="1"/>
      <dgm:spPr>
        <a:solidFill>
          <a:srgbClr val="CCECFF">
            <a:alpha val="90000"/>
          </a:srgbClr>
        </a:solidFill>
        <a:ln>
          <a:noFill/>
        </a:ln>
        <a:effectLst/>
        <a:scene3d>
          <a:camera prst="orthographicFront"/>
          <a:lightRig rig="flat" dir="t"/>
        </a:scene3d>
        <a:sp3d z="-190500" extrusionH="12700" prstMaterial="plastic"/>
      </dgm:spPr>
      <dgm:t>
        <a:bodyPr/>
        <a:lstStyle/>
        <a:p>
          <a:r>
            <a:rPr lang="ru-RU" sz="1800" dirty="0" smtClean="0">
              <a:solidFill>
                <a:srgbClr val="0081CA"/>
              </a:solidFill>
              <a:latin typeface="Arial Narrow" pitchFamily="34" charset="0"/>
              <a:cs typeface="Arial" pitchFamily="34" charset="0"/>
            </a:rPr>
            <a:t>Оценка заявок, определение победителя</a:t>
          </a:r>
          <a:endParaRPr lang="ru-RU" sz="1800" dirty="0">
            <a:solidFill>
              <a:srgbClr val="0081CA"/>
            </a:solidFill>
            <a:latin typeface="Arial Narrow" pitchFamily="34" charset="0"/>
            <a:cs typeface="Arial" pitchFamily="34" charset="0"/>
          </a:endParaRPr>
        </a:p>
      </dgm:t>
    </dgm:pt>
    <dgm:pt modelId="{DB3BB71E-4007-4452-A30D-F9C8B797B4E7}" type="parTrans" cxnId="{1BE8A20B-7AB2-4886-B81D-D1D12093A1B5}">
      <dgm:prSet/>
      <dgm:spPr/>
      <dgm:t>
        <a:bodyPr/>
        <a:lstStyle/>
        <a:p>
          <a:endParaRPr lang="ru-RU">
            <a:latin typeface="Arial Narrow" pitchFamily="34" charset="0"/>
          </a:endParaRPr>
        </a:p>
      </dgm:t>
    </dgm:pt>
    <dgm:pt modelId="{F3FA87EA-F7E3-46A6-9868-BEE0DD62348E}" type="sibTrans" cxnId="{1BE8A20B-7AB2-4886-B81D-D1D12093A1B5}">
      <dgm:prSet/>
      <dgm:spPr/>
      <dgm:t>
        <a:bodyPr/>
        <a:lstStyle/>
        <a:p>
          <a:endParaRPr lang="ru-RU">
            <a:latin typeface="Arial Narrow" pitchFamily="34" charset="0"/>
          </a:endParaRPr>
        </a:p>
      </dgm:t>
    </dgm:pt>
    <dgm:pt modelId="{98F9A4F2-452F-426A-8A9E-217410BC8D7A}">
      <dgm:prSet phldrT="[Текст]" custT="1"/>
      <dgm:spPr>
        <a:solidFill>
          <a:srgbClr val="CCECFF">
            <a:alpha val="90000"/>
          </a:srgbClr>
        </a:solidFill>
        <a:ln>
          <a:noFill/>
        </a:ln>
        <a:effectLst/>
        <a:scene3d>
          <a:camera prst="orthographicFront"/>
          <a:lightRig rig="flat" dir="t"/>
        </a:scene3d>
        <a:sp3d z="-190500" extrusionH="12700" prstMaterial="plastic"/>
      </dgm:spPr>
      <dgm:t>
        <a:bodyPr/>
        <a:lstStyle/>
        <a:p>
          <a:r>
            <a:rPr lang="ru-RU" sz="1800" dirty="0" smtClean="0">
              <a:solidFill>
                <a:srgbClr val="0081CA"/>
              </a:solidFill>
              <a:latin typeface="Arial Narrow" pitchFamily="34" charset="0"/>
              <a:cs typeface="Arial" pitchFamily="34" charset="0"/>
            </a:rPr>
            <a:t>Подача разъяснений</a:t>
          </a:r>
          <a:endParaRPr lang="ru-RU" sz="1800" dirty="0">
            <a:solidFill>
              <a:srgbClr val="0081CA"/>
            </a:solidFill>
            <a:latin typeface="Arial Narrow" pitchFamily="34" charset="0"/>
            <a:cs typeface="Arial" pitchFamily="34" charset="0"/>
          </a:endParaRPr>
        </a:p>
      </dgm:t>
    </dgm:pt>
    <dgm:pt modelId="{BB6DD9A3-2EDE-477E-8384-C40438F6755A}" type="parTrans" cxnId="{A323D5A1-5162-4FE2-AD7F-74CDBE86E733}">
      <dgm:prSet/>
      <dgm:spPr/>
      <dgm:t>
        <a:bodyPr/>
        <a:lstStyle/>
        <a:p>
          <a:endParaRPr lang="ru-RU">
            <a:latin typeface="Arial Narrow" pitchFamily="34" charset="0"/>
          </a:endParaRPr>
        </a:p>
      </dgm:t>
    </dgm:pt>
    <dgm:pt modelId="{B1B28BBA-851C-4D5B-B5D1-8EAB555AC665}" type="sibTrans" cxnId="{A323D5A1-5162-4FE2-AD7F-74CDBE86E733}">
      <dgm:prSet/>
      <dgm:spPr/>
      <dgm:t>
        <a:bodyPr/>
        <a:lstStyle/>
        <a:p>
          <a:endParaRPr lang="ru-RU">
            <a:latin typeface="Arial Narrow" pitchFamily="34" charset="0"/>
          </a:endParaRPr>
        </a:p>
      </dgm:t>
    </dgm:pt>
    <dgm:pt modelId="{7FAF12D5-F473-4A70-9690-D468C4402370}">
      <dgm:prSet phldrT="[Текст]" custT="1"/>
      <dgm:spPr>
        <a:solidFill>
          <a:srgbClr val="CCECFF">
            <a:alpha val="90000"/>
          </a:srgbClr>
        </a:solidFill>
        <a:ln>
          <a:noFill/>
        </a:ln>
        <a:effectLst/>
        <a:scene3d>
          <a:camera prst="orthographicFront"/>
          <a:lightRig rig="flat" dir="t"/>
        </a:scene3d>
        <a:sp3d z="-190500" extrusionH="12700" prstMaterial="plastic"/>
      </dgm:spPr>
      <dgm:t>
        <a:bodyPr/>
        <a:lstStyle/>
        <a:p>
          <a:r>
            <a:rPr lang="ru-RU" sz="1800" dirty="0" smtClean="0">
              <a:solidFill>
                <a:srgbClr val="0081CA"/>
              </a:solidFill>
              <a:latin typeface="Arial Narrow" pitchFamily="34" charset="0"/>
              <a:cs typeface="Arial" pitchFamily="34" charset="0"/>
            </a:rPr>
            <a:t>Контроль обеспечения исполнения контракта</a:t>
          </a:r>
          <a:endParaRPr lang="ru-RU" sz="1800" dirty="0">
            <a:solidFill>
              <a:srgbClr val="0081CA"/>
            </a:solidFill>
            <a:latin typeface="Arial Narrow" pitchFamily="34" charset="0"/>
            <a:cs typeface="Arial" pitchFamily="34" charset="0"/>
          </a:endParaRPr>
        </a:p>
      </dgm:t>
    </dgm:pt>
    <dgm:pt modelId="{D9767AB3-8924-4CB3-91A2-E31DD216E540}" type="parTrans" cxnId="{1CF22910-54C0-4B6D-BEAA-8800DD0FCCD9}">
      <dgm:prSet/>
      <dgm:spPr/>
      <dgm:t>
        <a:bodyPr/>
        <a:lstStyle/>
        <a:p>
          <a:endParaRPr lang="ru-RU">
            <a:latin typeface="Arial Narrow" pitchFamily="34" charset="0"/>
          </a:endParaRPr>
        </a:p>
      </dgm:t>
    </dgm:pt>
    <dgm:pt modelId="{245B065C-1AA9-49A1-BFF5-B3C1A21C6D4F}" type="sibTrans" cxnId="{1CF22910-54C0-4B6D-BEAA-8800DD0FCCD9}">
      <dgm:prSet/>
      <dgm:spPr/>
      <dgm:t>
        <a:bodyPr/>
        <a:lstStyle/>
        <a:p>
          <a:endParaRPr lang="ru-RU">
            <a:latin typeface="Arial Narrow" pitchFamily="34" charset="0"/>
          </a:endParaRPr>
        </a:p>
      </dgm:t>
    </dgm:pt>
    <dgm:pt modelId="{F9AE5621-995A-4BFE-AC05-9CFA1719EEBA}" type="pres">
      <dgm:prSet presAssocID="{ABA537E1-9214-4137-A8C6-36FAA69BB040}" presName="Name0" presStyleCnt="0">
        <dgm:presLayoutVars>
          <dgm:dir/>
          <dgm:animLvl val="lvl"/>
          <dgm:resizeHandles val="exact"/>
        </dgm:presLayoutVars>
      </dgm:prSet>
      <dgm:spPr/>
      <dgm:t>
        <a:bodyPr/>
        <a:lstStyle/>
        <a:p>
          <a:endParaRPr lang="ru-RU"/>
        </a:p>
      </dgm:t>
    </dgm:pt>
    <dgm:pt modelId="{A9DDDB94-DD6A-41F9-8DCB-291B2E4110CF}" type="pres">
      <dgm:prSet presAssocID="{ABA537E1-9214-4137-A8C6-36FAA69BB040}" presName="tSp" presStyleCnt="0"/>
      <dgm:spPr/>
    </dgm:pt>
    <dgm:pt modelId="{7E0299D9-A484-43FA-8DE0-3A2546707371}" type="pres">
      <dgm:prSet presAssocID="{ABA537E1-9214-4137-A8C6-36FAA69BB040}" presName="bSp" presStyleCnt="0"/>
      <dgm:spPr/>
    </dgm:pt>
    <dgm:pt modelId="{58A811A8-CE06-4C9F-BC58-12C7A6DFCE3B}" type="pres">
      <dgm:prSet presAssocID="{ABA537E1-9214-4137-A8C6-36FAA69BB040}" presName="process" presStyleCnt="0"/>
      <dgm:spPr/>
    </dgm:pt>
    <dgm:pt modelId="{BBA0F51C-8786-4CEE-854C-DD4708519A8D}" type="pres">
      <dgm:prSet presAssocID="{B26858DB-D62B-4044-BA72-97CE8ADA0A65}" presName="composite1" presStyleCnt="0"/>
      <dgm:spPr/>
    </dgm:pt>
    <dgm:pt modelId="{9A8BA8DE-9E1E-48B4-8AFA-DEEB6878716C}" type="pres">
      <dgm:prSet presAssocID="{B26858DB-D62B-4044-BA72-97CE8ADA0A65}" presName="dummyNode1" presStyleLbl="node1" presStyleIdx="0" presStyleCnt="3"/>
      <dgm:spPr/>
    </dgm:pt>
    <dgm:pt modelId="{815C3C32-E524-4511-8692-EE9D09540B04}" type="pres">
      <dgm:prSet presAssocID="{B26858DB-D62B-4044-BA72-97CE8ADA0A65}" presName="childNode1" presStyleLbl="bgAcc1" presStyleIdx="0" presStyleCnt="3" custScaleX="103401" custScaleY="123057" custLinFactNeighborX="7792" custLinFactNeighborY="-23099">
        <dgm:presLayoutVars>
          <dgm:bulletEnabled val="1"/>
        </dgm:presLayoutVars>
      </dgm:prSet>
      <dgm:spPr/>
      <dgm:t>
        <a:bodyPr/>
        <a:lstStyle/>
        <a:p>
          <a:endParaRPr lang="ru-RU"/>
        </a:p>
      </dgm:t>
    </dgm:pt>
    <dgm:pt modelId="{F5A90421-BE27-4342-8F2C-646A4E3E268B}" type="pres">
      <dgm:prSet presAssocID="{B26858DB-D62B-4044-BA72-97CE8ADA0A65}" presName="childNode1tx" presStyleLbl="bgAcc1" presStyleIdx="0" presStyleCnt="3">
        <dgm:presLayoutVars>
          <dgm:bulletEnabled val="1"/>
        </dgm:presLayoutVars>
      </dgm:prSet>
      <dgm:spPr/>
      <dgm:t>
        <a:bodyPr/>
        <a:lstStyle/>
        <a:p>
          <a:endParaRPr lang="ru-RU"/>
        </a:p>
      </dgm:t>
    </dgm:pt>
    <dgm:pt modelId="{431FBC1A-804B-4D90-9C51-733A641D0B0C}" type="pres">
      <dgm:prSet presAssocID="{B26858DB-D62B-4044-BA72-97CE8ADA0A65}" presName="parentNode1" presStyleLbl="node1" presStyleIdx="0" presStyleCnt="3">
        <dgm:presLayoutVars>
          <dgm:chMax val="1"/>
          <dgm:bulletEnabled val="1"/>
        </dgm:presLayoutVars>
      </dgm:prSet>
      <dgm:spPr/>
      <dgm:t>
        <a:bodyPr/>
        <a:lstStyle/>
        <a:p>
          <a:endParaRPr lang="ru-RU"/>
        </a:p>
      </dgm:t>
    </dgm:pt>
    <dgm:pt modelId="{4115212D-C924-450E-9BE0-513F069713B8}" type="pres">
      <dgm:prSet presAssocID="{B26858DB-D62B-4044-BA72-97CE8ADA0A65}" presName="connSite1" presStyleCnt="0"/>
      <dgm:spPr/>
    </dgm:pt>
    <dgm:pt modelId="{1FF5BF03-416B-471E-A483-EF977B70FFB9}" type="pres">
      <dgm:prSet presAssocID="{4FC86087-8B6D-4C4B-841D-96C479D38D32}" presName="Name9" presStyleLbl="sibTrans2D1" presStyleIdx="0" presStyleCnt="2" custLinFactNeighborX="-8398" custLinFactNeighborY="-4339"/>
      <dgm:spPr/>
      <dgm:t>
        <a:bodyPr/>
        <a:lstStyle/>
        <a:p>
          <a:endParaRPr lang="ru-RU"/>
        </a:p>
      </dgm:t>
    </dgm:pt>
    <dgm:pt modelId="{A759E2B8-D299-445E-AE8F-C93FFFBE9717}" type="pres">
      <dgm:prSet presAssocID="{A728919C-52AC-4C73-AA14-53A3977C5881}" presName="composite2" presStyleCnt="0"/>
      <dgm:spPr/>
    </dgm:pt>
    <dgm:pt modelId="{0AA62745-0908-400D-8106-39C4F0E75F2B}" type="pres">
      <dgm:prSet presAssocID="{A728919C-52AC-4C73-AA14-53A3977C5881}" presName="dummyNode2" presStyleLbl="node1" presStyleIdx="0" presStyleCnt="3"/>
      <dgm:spPr/>
    </dgm:pt>
    <dgm:pt modelId="{24D7D5FC-CB0D-4FF9-8BAF-79EC0C132B47}" type="pres">
      <dgm:prSet presAssocID="{A728919C-52AC-4C73-AA14-53A3977C5881}" presName="childNode2" presStyleLbl="bgAcc1" presStyleIdx="1" presStyleCnt="3" custScaleX="102270" custScaleY="129467">
        <dgm:presLayoutVars>
          <dgm:bulletEnabled val="1"/>
        </dgm:presLayoutVars>
      </dgm:prSet>
      <dgm:spPr/>
      <dgm:t>
        <a:bodyPr/>
        <a:lstStyle/>
        <a:p>
          <a:endParaRPr lang="ru-RU"/>
        </a:p>
      </dgm:t>
    </dgm:pt>
    <dgm:pt modelId="{43B44D92-06C9-446A-AE03-D35E99D47878}" type="pres">
      <dgm:prSet presAssocID="{A728919C-52AC-4C73-AA14-53A3977C5881}" presName="childNode2tx" presStyleLbl="bgAcc1" presStyleIdx="1" presStyleCnt="3">
        <dgm:presLayoutVars>
          <dgm:bulletEnabled val="1"/>
        </dgm:presLayoutVars>
      </dgm:prSet>
      <dgm:spPr/>
      <dgm:t>
        <a:bodyPr/>
        <a:lstStyle/>
        <a:p>
          <a:endParaRPr lang="ru-RU"/>
        </a:p>
      </dgm:t>
    </dgm:pt>
    <dgm:pt modelId="{22A8A301-A59B-4D34-82BB-B112D83BAA69}" type="pres">
      <dgm:prSet presAssocID="{A728919C-52AC-4C73-AA14-53A3977C5881}" presName="parentNode2" presStyleLbl="node1" presStyleIdx="1" presStyleCnt="3" custScaleX="112153">
        <dgm:presLayoutVars>
          <dgm:chMax val="0"/>
          <dgm:bulletEnabled val="1"/>
        </dgm:presLayoutVars>
      </dgm:prSet>
      <dgm:spPr/>
      <dgm:t>
        <a:bodyPr/>
        <a:lstStyle/>
        <a:p>
          <a:endParaRPr lang="ru-RU"/>
        </a:p>
      </dgm:t>
    </dgm:pt>
    <dgm:pt modelId="{F9ACB645-36B6-4A25-B686-9B98D337BD43}" type="pres">
      <dgm:prSet presAssocID="{A728919C-52AC-4C73-AA14-53A3977C5881}" presName="connSite2" presStyleCnt="0"/>
      <dgm:spPr/>
    </dgm:pt>
    <dgm:pt modelId="{4ED4EF6E-06B2-406C-8F22-B418989ED3F4}" type="pres">
      <dgm:prSet presAssocID="{C49D3618-0A92-431C-A930-2C42E2C7FAA2}" presName="Name18" presStyleLbl="sibTrans2D1" presStyleIdx="1" presStyleCnt="2" custLinFactNeighborX="7687" custLinFactNeighborY="11464"/>
      <dgm:spPr/>
      <dgm:t>
        <a:bodyPr/>
        <a:lstStyle/>
        <a:p>
          <a:endParaRPr lang="ru-RU"/>
        </a:p>
      </dgm:t>
    </dgm:pt>
    <dgm:pt modelId="{29F6AFCF-67BA-40E9-B440-FD4E91E7F6A4}" type="pres">
      <dgm:prSet presAssocID="{8144A8A3-BD93-44FE-860A-6FA575FDC085}" presName="composite1" presStyleCnt="0"/>
      <dgm:spPr/>
    </dgm:pt>
    <dgm:pt modelId="{0AEF0A63-8B13-4823-97DF-EFC229841E1A}" type="pres">
      <dgm:prSet presAssocID="{8144A8A3-BD93-44FE-860A-6FA575FDC085}" presName="dummyNode1" presStyleLbl="node1" presStyleIdx="1" presStyleCnt="3"/>
      <dgm:spPr/>
    </dgm:pt>
    <dgm:pt modelId="{1A9043FC-1353-43A4-AFC9-239D8A141774}" type="pres">
      <dgm:prSet presAssocID="{8144A8A3-BD93-44FE-860A-6FA575FDC085}" presName="childNode1" presStyleLbl="bgAcc1" presStyleIdx="2" presStyleCnt="3" custScaleX="92271" custLinFactNeighborX="1878" custLinFactNeighborY="-3535">
        <dgm:presLayoutVars>
          <dgm:bulletEnabled val="1"/>
        </dgm:presLayoutVars>
      </dgm:prSet>
      <dgm:spPr/>
      <dgm:t>
        <a:bodyPr/>
        <a:lstStyle/>
        <a:p>
          <a:endParaRPr lang="ru-RU"/>
        </a:p>
      </dgm:t>
    </dgm:pt>
    <dgm:pt modelId="{BB662337-14D1-4ECF-817E-D24E2F8C3319}" type="pres">
      <dgm:prSet presAssocID="{8144A8A3-BD93-44FE-860A-6FA575FDC085}" presName="childNode1tx" presStyleLbl="bgAcc1" presStyleIdx="2" presStyleCnt="3">
        <dgm:presLayoutVars>
          <dgm:bulletEnabled val="1"/>
        </dgm:presLayoutVars>
      </dgm:prSet>
      <dgm:spPr/>
      <dgm:t>
        <a:bodyPr/>
        <a:lstStyle/>
        <a:p>
          <a:endParaRPr lang="ru-RU"/>
        </a:p>
      </dgm:t>
    </dgm:pt>
    <dgm:pt modelId="{71323E54-1B40-4C34-A2A7-0F480166F702}" type="pres">
      <dgm:prSet presAssocID="{8144A8A3-BD93-44FE-860A-6FA575FDC085}" presName="parentNode1" presStyleLbl="node1" presStyleIdx="2" presStyleCnt="3" custLinFactNeighborX="-4016" custLinFactNeighborY="18770">
        <dgm:presLayoutVars>
          <dgm:chMax val="1"/>
          <dgm:bulletEnabled val="1"/>
        </dgm:presLayoutVars>
      </dgm:prSet>
      <dgm:spPr/>
      <dgm:t>
        <a:bodyPr/>
        <a:lstStyle/>
        <a:p>
          <a:endParaRPr lang="ru-RU"/>
        </a:p>
      </dgm:t>
    </dgm:pt>
    <dgm:pt modelId="{93B16C8B-F13B-4F4B-9E85-F6E85DB2898D}" type="pres">
      <dgm:prSet presAssocID="{8144A8A3-BD93-44FE-860A-6FA575FDC085}" presName="connSite1" presStyleCnt="0"/>
      <dgm:spPr/>
    </dgm:pt>
  </dgm:ptLst>
  <dgm:cxnLst>
    <dgm:cxn modelId="{92BA6DD1-B58D-48D3-AE54-46B9295CC36D}" type="presOf" srcId="{4FC86087-8B6D-4C4B-841D-96C479D38D32}" destId="{1FF5BF03-416B-471E-A483-EF977B70FFB9}" srcOrd="0" destOrd="0" presId="urn:microsoft.com/office/officeart/2005/8/layout/hProcess4"/>
    <dgm:cxn modelId="{1BE8A20B-7AB2-4886-B81D-D1D12093A1B5}" srcId="{A728919C-52AC-4C73-AA14-53A3977C5881}" destId="{7A4A896D-165C-492F-A324-F76411AE85CA}" srcOrd="2" destOrd="0" parTransId="{DB3BB71E-4007-4452-A30D-F9C8B797B4E7}" sibTransId="{F3FA87EA-F7E3-46A6-9868-BEE0DD62348E}"/>
    <dgm:cxn modelId="{0D398527-83C4-414A-A49B-22BBC3880A0F}" type="presOf" srcId="{7A4A896D-165C-492F-A324-F76411AE85CA}" destId="{24D7D5FC-CB0D-4FF9-8BAF-79EC0C132B47}" srcOrd="0" destOrd="2" presId="urn:microsoft.com/office/officeart/2005/8/layout/hProcess4"/>
    <dgm:cxn modelId="{1CF22910-54C0-4B6D-BEAA-8800DD0FCCD9}" srcId="{8144A8A3-BD93-44FE-860A-6FA575FDC085}" destId="{7FAF12D5-F473-4A70-9690-D468C4402370}" srcOrd="1" destOrd="0" parTransId="{D9767AB3-8924-4CB3-91A2-E31DD216E540}" sibTransId="{245B065C-1AA9-49A1-BFF5-B3C1A21C6D4F}"/>
    <dgm:cxn modelId="{D1260D49-AAEC-440F-A860-E03B95CBD1BD}" type="presOf" srcId="{0D2723F6-047A-4B9B-B55D-72FBCDABA11A}" destId="{815C3C32-E524-4511-8692-EE9D09540B04}" srcOrd="0" destOrd="2" presId="urn:microsoft.com/office/officeart/2005/8/layout/hProcess4"/>
    <dgm:cxn modelId="{405549E0-9791-463A-B6F7-2F2144DF539B}" type="presOf" srcId="{7FAF12D5-F473-4A70-9690-D468C4402370}" destId="{1A9043FC-1353-43A4-AFC9-239D8A141774}" srcOrd="0" destOrd="1" presId="urn:microsoft.com/office/officeart/2005/8/layout/hProcess4"/>
    <dgm:cxn modelId="{A8093E4D-EBDF-40D4-BF72-D13346B3CD1B}" srcId="{A728919C-52AC-4C73-AA14-53A3977C5881}" destId="{255DAE1B-CF00-4CDC-B3D8-ABD6FA977392}" srcOrd="1" destOrd="0" parTransId="{CAB312A4-FC7F-441E-B137-4B0AFA92C6FD}" sibTransId="{68381627-036E-4229-8995-56346559B29A}"/>
    <dgm:cxn modelId="{929CB653-A2D4-45A3-B6E4-A9CCD537D472}" type="presOf" srcId="{98F9A4F2-452F-426A-8A9E-217410BC8D7A}" destId="{BB662337-14D1-4ECF-817E-D24E2F8C3319}" srcOrd="1" destOrd="0" presId="urn:microsoft.com/office/officeart/2005/8/layout/hProcess4"/>
    <dgm:cxn modelId="{09D9A22F-F80B-447D-9BFB-F8199CA9EE3F}" type="presOf" srcId="{4AFAA9EB-51F2-4244-8A32-88F8FCC849D3}" destId="{F5A90421-BE27-4342-8F2C-646A4E3E268B}" srcOrd="1" destOrd="1" presId="urn:microsoft.com/office/officeart/2005/8/layout/hProcess4"/>
    <dgm:cxn modelId="{6D99796E-C1B7-4900-B072-AF9DCCFAEA4B}" type="presOf" srcId="{7A4A896D-165C-492F-A324-F76411AE85CA}" destId="{43B44D92-06C9-446A-AE03-D35E99D47878}" srcOrd="1" destOrd="2" presId="urn:microsoft.com/office/officeart/2005/8/layout/hProcess4"/>
    <dgm:cxn modelId="{E1DE11CC-8F44-4925-ABA2-5A97964DA78A}" type="presOf" srcId="{0D2723F6-047A-4B9B-B55D-72FBCDABA11A}" destId="{F5A90421-BE27-4342-8F2C-646A4E3E268B}" srcOrd="1" destOrd="2" presId="urn:microsoft.com/office/officeart/2005/8/layout/hProcess4"/>
    <dgm:cxn modelId="{C4F8B8EE-162C-4BF8-82DE-F20049B89915}" srcId="{B26858DB-D62B-4044-BA72-97CE8ADA0A65}" destId="{2BFA1421-5FD5-4C8B-A1E8-A55F1A3C7541}" srcOrd="0" destOrd="0" parTransId="{0CE822F3-7167-4132-9B72-10E9D1AF2EE6}" sibTransId="{874350CB-8D21-42BF-8174-035B1E0C0363}"/>
    <dgm:cxn modelId="{26532CE2-FE2E-4CE0-84A5-BADF1C98DE19}" type="presOf" srcId="{0E19899C-EFC7-4B7B-A29B-2AB94F12819E}" destId="{24D7D5FC-CB0D-4FF9-8BAF-79EC0C132B47}" srcOrd="0" destOrd="0" presId="urn:microsoft.com/office/officeart/2005/8/layout/hProcess4"/>
    <dgm:cxn modelId="{974193A3-9362-4930-B8BF-E57A8012AD38}" type="presOf" srcId="{A728919C-52AC-4C73-AA14-53A3977C5881}" destId="{22A8A301-A59B-4D34-82BB-B112D83BAA69}" srcOrd="0" destOrd="0" presId="urn:microsoft.com/office/officeart/2005/8/layout/hProcess4"/>
    <dgm:cxn modelId="{D7A67354-A40A-4072-9A0F-56423161938D}" srcId="{B26858DB-D62B-4044-BA72-97CE8ADA0A65}" destId="{0D2723F6-047A-4B9B-B55D-72FBCDABA11A}" srcOrd="2" destOrd="0" parTransId="{2BDC9EE2-2651-4297-82A4-40667E3DF956}" sibTransId="{DE437F45-55C8-4F4D-AFB6-2808622EF2F6}"/>
    <dgm:cxn modelId="{40862A4F-F6F3-44D6-919D-AEB4B027C515}" type="presOf" srcId="{7FAF12D5-F473-4A70-9690-D468C4402370}" destId="{BB662337-14D1-4ECF-817E-D24E2F8C3319}" srcOrd="1" destOrd="1" presId="urn:microsoft.com/office/officeart/2005/8/layout/hProcess4"/>
    <dgm:cxn modelId="{8E0DEC4B-3C57-4002-A998-B511CD532B35}" srcId="{A728919C-52AC-4C73-AA14-53A3977C5881}" destId="{0E19899C-EFC7-4B7B-A29B-2AB94F12819E}" srcOrd="0" destOrd="0" parTransId="{651A76F0-7DFA-4D5D-83B2-E88AB6D6AE25}" sibTransId="{B17C3EF7-D5C8-414B-BC6B-99C9212C83E7}"/>
    <dgm:cxn modelId="{38BD3A31-8700-4CF6-B9D9-ABCFD4B0185C}" type="presOf" srcId="{ABA537E1-9214-4137-A8C6-36FAA69BB040}" destId="{F9AE5621-995A-4BFE-AC05-9CFA1719EEBA}" srcOrd="0" destOrd="0" presId="urn:microsoft.com/office/officeart/2005/8/layout/hProcess4"/>
    <dgm:cxn modelId="{F4535368-47E7-467D-BD7F-E76B0BCD4CE6}" type="presOf" srcId="{2BFA1421-5FD5-4C8B-A1E8-A55F1A3C7541}" destId="{F5A90421-BE27-4342-8F2C-646A4E3E268B}" srcOrd="1" destOrd="0" presId="urn:microsoft.com/office/officeart/2005/8/layout/hProcess4"/>
    <dgm:cxn modelId="{6441F4AB-B221-433F-A228-EFD0EE9B6EE2}" type="presOf" srcId="{255DAE1B-CF00-4CDC-B3D8-ABD6FA977392}" destId="{24D7D5FC-CB0D-4FF9-8BAF-79EC0C132B47}" srcOrd="0" destOrd="1" presId="urn:microsoft.com/office/officeart/2005/8/layout/hProcess4"/>
    <dgm:cxn modelId="{ED75F4F1-9441-458C-8F38-FC03F1E598AF}" srcId="{ABA537E1-9214-4137-A8C6-36FAA69BB040}" destId="{B26858DB-D62B-4044-BA72-97CE8ADA0A65}" srcOrd="0" destOrd="0" parTransId="{72CC0E5A-584B-46C0-BA29-A8A84F802DFA}" sibTransId="{4FC86087-8B6D-4C4B-841D-96C479D38D32}"/>
    <dgm:cxn modelId="{0B5ED10D-45BF-47D8-8866-07AD3949E702}" type="presOf" srcId="{98F9A4F2-452F-426A-8A9E-217410BC8D7A}" destId="{1A9043FC-1353-43A4-AFC9-239D8A141774}" srcOrd="0" destOrd="0" presId="urn:microsoft.com/office/officeart/2005/8/layout/hProcess4"/>
    <dgm:cxn modelId="{00C56558-C35F-4591-9F4A-AFEF7CE514D5}" srcId="{ABA537E1-9214-4137-A8C6-36FAA69BB040}" destId="{8144A8A3-BD93-44FE-860A-6FA575FDC085}" srcOrd="2" destOrd="0" parTransId="{C673B4DD-2DCC-4E65-BB54-C07B5419A34E}" sibTransId="{287F9DA7-267E-4873-A60A-5EE62D25D6D3}"/>
    <dgm:cxn modelId="{5316C76A-AC7C-4C7E-AE49-3A8CAEFC2FBA}" srcId="{ABA537E1-9214-4137-A8C6-36FAA69BB040}" destId="{A728919C-52AC-4C73-AA14-53A3977C5881}" srcOrd="1" destOrd="0" parTransId="{D51A7C34-A9AE-4C8A-80B3-BFE28F9AC3BF}" sibTransId="{C49D3618-0A92-431C-A930-2C42E2C7FAA2}"/>
    <dgm:cxn modelId="{BACF0093-01E6-4ACC-AAE7-765F6C528035}" type="presOf" srcId="{8144A8A3-BD93-44FE-860A-6FA575FDC085}" destId="{71323E54-1B40-4C34-A2A7-0F480166F702}" srcOrd="0" destOrd="0" presId="urn:microsoft.com/office/officeart/2005/8/layout/hProcess4"/>
    <dgm:cxn modelId="{701177F9-ACB4-41BD-A392-B112FBD370E0}" type="presOf" srcId="{0E19899C-EFC7-4B7B-A29B-2AB94F12819E}" destId="{43B44D92-06C9-446A-AE03-D35E99D47878}" srcOrd="1" destOrd="0" presId="urn:microsoft.com/office/officeart/2005/8/layout/hProcess4"/>
    <dgm:cxn modelId="{513EE986-AA18-4B4E-8394-9686BB68F77A}" type="presOf" srcId="{255DAE1B-CF00-4CDC-B3D8-ABD6FA977392}" destId="{43B44D92-06C9-446A-AE03-D35E99D47878}" srcOrd="1" destOrd="1" presId="urn:microsoft.com/office/officeart/2005/8/layout/hProcess4"/>
    <dgm:cxn modelId="{EB78A3D9-39CE-434C-95E4-48249FC851EB}" type="presOf" srcId="{4AFAA9EB-51F2-4244-8A32-88F8FCC849D3}" destId="{815C3C32-E524-4511-8692-EE9D09540B04}" srcOrd="0" destOrd="1" presId="urn:microsoft.com/office/officeart/2005/8/layout/hProcess4"/>
    <dgm:cxn modelId="{456147AC-8F38-4797-866B-22856B10101F}" type="presOf" srcId="{2BFA1421-5FD5-4C8B-A1E8-A55F1A3C7541}" destId="{815C3C32-E524-4511-8692-EE9D09540B04}" srcOrd="0" destOrd="0" presId="urn:microsoft.com/office/officeart/2005/8/layout/hProcess4"/>
    <dgm:cxn modelId="{4B43D9A9-9E0E-46DB-A852-1298EF23BD0B}" type="presOf" srcId="{C49D3618-0A92-431C-A930-2C42E2C7FAA2}" destId="{4ED4EF6E-06B2-406C-8F22-B418989ED3F4}" srcOrd="0" destOrd="0" presId="urn:microsoft.com/office/officeart/2005/8/layout/hProcess4"/>
    <dgm:cxn modelId="{A323D5A1-5162-4FE2-AD7F-74CDBE86E733}" srcId="{8144A8A3-BD93-44FE-860A-6FA575FDC085}" destId="{98F9A4F2-452F-426A-8A9E-217410BC8D7A}" srcOrd="0" destOrd="0" parTransId="{BB6DD9A3-2EDE-477E-8384-C40438F6755A}" sibTransId="{B1B28BBA-851C-4D5B-B5D1-8EAB555AC665}"/>
    <dgm:cxn modelId="{94BFFA25-22D8-4E15-8DF0-FC4F2CBA7170}" type="presOf" srcId="{B26858DB-D62B-4044-BA72-97CE8ADA0A65}" destId="{431FBC1A-804B-4D90-9C51-733A641D0B0C}" srcOrd="0" destOrd="0" presId="urn:microsoft.com/office/officeart/2005/8/layout/hProcess4"/>
    <dgm:cxn modelId="{8DA2450C-94BA-455E-AC19-160EC25014E5}" srcId="{B26858DB-D62B-4044-BA72-97CE8ADA0A65}" destId="{4AFAA9EB-51F2-4244-8A32-88F8FCC849D3}" srcOrd="1" destOrd="0" parTransId="{96F1B49A-0613-4D3A-83E7-4444F291383F}" sibTransId="{91AAD842-10EB-41A3-969E-03FCFF8BB11E}"/>
    <dgm:cxn modelId="{61D81617-0585-431B-9409-BC1B8DAAEB32}" type="presParOf" srcId="{F9AE5621-995A-4BFE-AC05-9CFA1719EEBA}" destId="{A9DDDB94-DD6A-41F9-8DCB-291B2E4110CF}" srcOrd="0" destOrd="0" presId="urn:microsoft.com/office/officeart/2005/8/layout/hProcess4"/>
    <dgm:cxn modelId="{FC668852-5307-45CE-BC52-8B1F1DD69700}" type="presParOf" srcId="{F9AE5621-995A-4BFE-AC05-9CFA1719EEBA}" destId="{7E0299D9-A484-43FA-8DE0-3A2546707371}" srcOrd="1" destOrd="0" presId="urn:microsoft.com/office/officeart/2005/8/layout/hProcess4"/>
    <dgm:cxn modelId="{9E34AB12-BEB8-4CCE-B00F-A83D54880717}" type="presParOf" srcId="{F9AE5621-995A-4BFE-AC05-9CFA1719EEBA}" destId="{58A811A8-CE06-4C9F-BC58-12C7A6DFCE3B}" srcOrd="2" destOrd="0" presId="urn:microsoft.com/office/officeart/2005/8/layout/hProcess4"/>
    <dgm:cxn modelId="{A294BF54-C2FA-48E3-B904-C97D0B752194}" type="presParOf" srcId="{58A811A8-CE06-4C9F-BC58-12C7A6DFCE3B}" destId="{BBA0F51C-8786-4CEE-854C-DD4708519A8D}" srcOrd="0" destOrd="0" presId="urn:microsoft.com/office/officeart/2005/8/layout/hProcess4"/>
    <dgm:cxn modelId="{B56468F1-2B26-4750-9705-71C93A049320}" type="presParOf" srcId="{BBA0F51C-8786-4CEE-854C-DD4708519A8D}" destId="{9A8BA8DE-9E1E-48B4-8AFA-DEEB6878716C}" srcOrd="0" destOrd="0" presId="urn:microsoft.com/office/officeart/2005/8/layout/hProcess4"/>
    <dgm:cxn modelId="{CDFB4151-0F8C-4362-B39E-37F3FF51472D}" type="presParOf" srcId="{BBA0F51C-8786-4CEE-854C-DD4708519A8D}" destId="{815C3C32-E524-4511-8692-EE9D09540B04}" srcOrd="1" destOrd="0" presId="urn:microsoft.com/office/officeart/2005/8/layout/hProcess4"/>
    <dgm:cxn modelId="{1E2454ED-BB73-42CF-91F8-2A364D08FC56}" type="presParOf" srcId="{BBA0F51C-8786-4CEE-854C-DD4708519A8D}" destId="{F5A90421-BE27-4342-8F2C-646A4E3E268B}" srcOrd="2" destOrd="0" presId="urn:microsoft.com/office/officeart/2005/8/layout/hProcess4"/>
    <dgm:cxn modelId="{B573B53C-6C2F-4DEC-9CFB-DE0E59DDF14A}" type="presParOf" srcId="{BBA0F51C-8786-4CEE-854C-DD4708519A8D}" destId="{431FBC1A-804B-4D90-9C51-733A641D0B0C}" srcOrd="3" destOrd="0" presId="urn:microsoft.com/office/officeart/2005/8/layout/hProcess4"/>
    <dgm:cxn modelId="{10E73842-F4C4-4B3B-8D03-302C94E58D79}" type="presParOf" srcId="{BBA0F51C-8786-4CEE-854C-DD4708519A8D}" destId="{4115212D-C924-450E-9BE0-513F069713B8}" srcOrd="4" destOrd="0" presId="urn:microsoft.com/office/officeart/2005/8/layout/hProcess4"/>
    <dgm:cxn modelId="{AD7C35FD-F30D-434D-8C37-7F3ED2164A9F}" type="presParOf" srcId="{58A811A8-CE06-4C9F-BC58-12C7A6DFCE3B}" destId="{1FF5BF03-416B-471E-A483-EF977B70FFB9}" srcOrd="1" destOrd="0" presId="urn:microsoft.com/office/officeart/2005/8/layout/hProcess4"/>
    <dgm:cxn modelId="{CC19B240-3EC0-464D-A93D-A3DEB6C699BF}" type="presParOf" srcId="{58A811A8-CE06-4C9F-BC58-12C7A6DFCE3B}" destId="{A759E2B8-D299-445E-AE8F-C93FFFBE9717}" srcOrd="2" destOrd="0" presId="urn:microsoft.com/office/officeart/2005/8/layout/hProcess4"/>
    <dgm:cxn modelId="{4F29CB46-D077-446E-8A4B-E6BEFD646024}" type="presParOf" srcId="{A759E2B8-D299-445E-AE8F-C93FFFBE9717}" destId="{0AA62745-0908-400D-8106-39C4F0E75F2B}" srcOrd="0" destOrd="0" presId="urn:microsoft.com/office/officeart/2005/8/layout/hProcess4"/>
    <dgm:cxn modelId="{5323C46C-B55E-4C3A-A07F-C54A25FAD820}" type="presParOf" srcId="{A759E2B8-D299-445E-AE8F-C93FFFBE9717}" destId="{24D7D5FC-CB0D-4FF9-8BAF-79EC0C132B47}" srcOrd="1" destOrd="0" presId="urn:microsoft.com/office/officeart/2005/8/layout/hProcess4"/>
    <dgm:cxn modelId="{B8587F63-D53B-43A4-A561-3A511CBF0AD0}" type="presParOf" srcId="{A759E2B8-D299-445E-AE8F-C93FFFBE9717}" destId="{43B44D92-06C9-446A-AE03-D35E99D47878}" srcOrd="2" destOrd="0" presId="urn:microsoft.com/office/officeart/2005/8/layout/hProcess4"/>
    <dgm:cxn modelId="{7FB058BA-8F10-4498-A4AF-0A960B42553D}" type="presParOf" srcId="{A759E2B8-D299-445E-AE8F-C93FFFBE9717}" destId="{22A8A301-A59B-4D34-82BB-B112D83BAA69}" srcOrd="3" destOrd="0" presId="urn:microsoft.com/office/officeart/2005/8/layout/hProcess4"/>
    <dgm:cxn modelId="{777055CC-C750-444A-9BBB-3406BDE80149}" type="presParOf" srcId="{A759E2B8-D299-445E-AE8F-C93FFFBE9717}" destId="{F9ACB645-36B6-4A25-B686-9B98D337BD43}" srcOrd="4" destOrd="0" presId="urn:microsoft.com/office/officeart/2005/8/layout/hProcess4"/>
    <dgm:cxn modelId="{30BF997D-E462-492F-8B0D-D83262B8A4C9}" type="presParOf" srcId="{58A811A8-CE06-4C9F-BC58-12C7A6DFCE3B}" destId="{4ED4EF6E-06B2-406C-8F22-B418989ED3F4}" srcOrd="3" destOrd="0" presId="urn:microsoft.com/office/officeart/2005/8/layout/hProcess4"/>
    <dgm:cxn modelId="{87D7EF6F-3D61-412F-AB4B-C813501C2179}" type="presParOf" srcId="{58A811A8-CE06-4C9F-BC58-12C7A6DFCE3B}" destId="{29F6AFCF-67BA-40E9-B440-FD4E91E7F6A4}" srcOrd="4" destOrd="0" presId="urn:microsoft.com/office/officeart/2005/8/layout/hProcess4"/>
    <dgm:cxn modelId="{9C6C7A73-427B-475C-A0D5-9C473DC58EBC}" type="presParOf" srcId="{29F6AFCF-67BA-40E9-B440-FD4E91E7F6A4}" destId="{0AEF0A63-8B13-4823-97DF-EFC229841E1A}" srcOrd="0" destOrd="0" presId="urn:microsoft.com/office/officeart/2005/8/layout/hProcess4"/>
    <dgm:cxn modelId="{D09665C6-1CA0-4EE0-A5C4-8C869E119F5C}" type="presParOf" srcId="{29F6AFCF-67BA-40E9-B440-FD4E91E7F6A4}" destId="{1A9043FC-1353-43A4-AFC9-239D8A141774}" srcOrd="1" destOrd="0" presId="urn:microsoft.com/office/officeart/2005/8/layout/hProcess4"/>
    <dgm:cxn modelId="{F9F80616-087A-4C6A-B38A-B73BADC8B93B}" type="presParOf" srcId="{29F6AFCF-67BA-40E9-B440-FD4E91E7F6A4}" destId="{BB662337-14D1-4ECF-817E-D24E2F8C3319}" srcOrd="2" destOrd="0" presId="urn:microsoft.com/office/officeart/2005/8/layout/hProcess4"/>
    <dgm:cxn modelId="{9B10E7AE-CEA4-4061-B9B9-3277A5B32750}" type="presParOf" srcId="{29F6AFCF-67BA-40E9-B440-FD4E91E7F6A4}" destId="{71323E54-1B40-4C34-A2A7-0F480166F702}" srcOrd="3" destOrd="0" presId="urn:microsoft.com/office/officeart/2005/8/layout/hProcess4"/>
    <dgm:cxn modelId="{324A7A4F-F3D4-4B88-9816-5DF7BDEA5DFF}" type="presParOf" srcId="{29F6AFCF-67BA-40E9-B440-FD4E91E7F6A4}" destId="{93B16C8B-F13B-4F4B-9E85-F6E85DB2898D}" srcOrd="4" destOrd="0" presId="urn:microsoft.com/office/officeart/2005/8/layout/h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FF41E-B9BC-45BE-8397-7DDF6EA9BFCA}">
      <dsp:nvSpPr>
        <dsp:cNvPr id="0" name=""/>
        <dsp:cNvSpPr/>
      </dsp:nvSpPr>
      <dsp:spPr>
        <a:xfrm>
          <a:off x="1756934" y="292328"/>
          <a:ext cx="3785830" cy="3777784"/>
        </a:xfrm>
        <a:prstGeom prst="pie">
          <a:avLst>
            <a:gd name="adj1" fmla="val 16200000"/>
            <a:gd name="adj2" fmla="val 180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kern="1200" dirty="0" smtClean="0">
              <a:effectLst>
                <a:outerShdw blurRad="38100" dist="38100" dir="2700000" algn="tl">
                  <a:srgbClr val="000000">
                    <a:alpha val="43137"/>
                  </a:srgbClr>
                </a:outerShdw>
              </a:effectLst>
              <a:latin typeface="Arial" pitchFamily="34" charset="0"/>
              <a:cs typeface="Arial" pitchFamily="34" charset="0"/>
            </a:rPr>
            <a:t>Проведение закупки</a:t>
          </a:r>
          <a:endParaRPr lang="ru-RU" sz="1600" kern="1200" dirty="0">
            <a:effectLst>
              <a:outerShdw blurRad="38100" dist="38100" dir="2700000" algn="tl">
                <a:srgbClr val="000000">
                  <a:alpha val="43137"/>
                </a:srgbClr>
              </a:outerShdw>
            </a:effectLst>
            <a:latin typeface="Arial" pitchFamily="34" charset="0"/>
            <a:cs typeface="Arial" pitchFamily="34" charset="0"/>
          </a:endParaRPr>
        </a:p>
      </dsp:txBody>
      <dsp:txXfrm>
        <a:off x="3752157" y="1092858"/>
        <a:ext cx="1352082" cy="1124340"/>
      </dsp:txXfrm>
    </dsp:sp>
    <dsp:sp modelId="{CF8E86F8-1912-4C6B-B500-A13934392943}">
      <dsp:nvSpPr>
        <dsp:cNvPr id="0" name=""/>
        <dsp:cNvSpPr/>
      </dsp:nvSpPr>
      <dsp:spPr>
        <a:xfrm>
          <a:off x="1683153" y="427249"/>
          <a:ext cx="3777784" cy="3777784"/>
        </a:xfrm>
        <a:prstGeom prst="pie">
          <a:avLst>
            <a:gd name="adj1" fmla="val 1800000"/>
            <a:gd name="adj2" fmla="val 900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kern="1200" dirty="0" smtClean="0">
              <a:latin typeface="Arial" pitchFamily="34" charset="0"/>
              <a:cs typeface="Arial" pitchFamily="34" charset="0"/>
            </a:rPr>
            <a:t>Анализ эффективности закупки</a:t>
          </a:r>
          <a:endParaRPr lang="ru-RU" sz="1600" kern="1200" dirty="0">
            <a:latin typeface="Arial" pitchFamily="34" charset="0"/>
            <a:cs typeface="Arial" pitchFamily="34" charset="0"/>
          </a:endParaRPr>
        </a:p>
      </dsp:txBody>
      <dsp:txXfrm>
        <a:off x="2582626" y="2878311"/>
        <a:ext cx="2023812" cy="989419"/>
      </dsp:txXfrm>
    </dsp:sp>
    <dsp:sp modelId="{AC161C0D-0B43-4DC2-9B3A-67A30D6318DC}">
      <dsp:nvSpPr>
        <dsp:cNvPr id="0" name=""/>
        <dsp:cNvSpPr/>
      </dsp:nvSpPr>
      <dsp:spPr>
        <a:xfrm>
          <a:off x="1586026" y="329841"/>
          <a:ext cx="3816430" cy="3702757"/>
        </a:xfrm>
        <a:prstGeom prst="pie">
          <a:avLst>
            <a:gd name="adj1" fmla="val 9000000"/>
            <a:gd name="adj2" fmla="val 1620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kern="1200" dirty="0" smtClean="0">
              <a:effectLst>
                <a:outerShdw blurRad="38100" dist="38100" dir="2700000" algn="tl">
                  <a:srgbClr val="000000">
                    <a:alpha val="43137"/>
                  </a:srgbClr>
                </a:outerShdw>
              </a:effectLst>
              <a:latin typeface="Arial" pitchFamily="34" charset="0"/>
              <a:cs typeface="Arial" pitchFamily="34" charset="0"/>
            </a:rPr>
            <a:t>П</a:t>
          </a:r>
          <a:r>
            <a:rPr lang="ru-RU" sz="1500" kern="1200" dirty="0" smtClean="0">
              <a:effectLst>
                <a:outerShdw blurRad="38100" dist="38100" dir="2700000" algn="tl">
                  <a:srgbClr val="000000">
                    <a:alpha val="43137"/>
                  </a:srgbClr>
                </a:outerShdw>
              </a:effectLst>
              <a:latin typeface="Arial" pitchFamily="34" charset="0"/>
              <a:cs typeface="Arial" pitchFamily="34" charset="0"/>
            </a:rPr>
            <a:t>ланирование </a:t>
          </a:r>
          <a:r>
            <a:rPr lang="ru-RU" sz="1600" kern="1200" dirty="0" smtClean="0">
              <a:effectLst>
                <a:outerShdw blurRad="38100" dist="38100" dir="2700000" algn="tl">
                  <a:srgbClr val="000000">
                    <a:alpha val="43137"/>
                  </a:srgbClr>
                </a:outerShdw>
              </a:effectLst>
              <a:latin typeface="Arial" pitchFamily="34" charset="0"/>
              <a:cs typeface="Arial" pitchFamily="34" charset="0"/>
            </a:rPr>
            <a:t>закупки</a:t>
          </a:r>
          <a:endParaRPr lang="ru-RU" sz="1600" kern="1200" dirty="0">
            <a:effectLst>
              <a:outerShdw blurRad="38100" dist="38100" dir="2700000" algn="tl">
                <a:srgbClr val="000000">
                  <a:alpha val="43137"/>
                </a:srgbClr>
              </a:outerShdw>
            </a:effectLst>
            <a:latin typeface="Arial" pitchFamily="34" charset="0"/>
            <a:cs typeface="Arial" pitchFamily="34" charset="0"/>
          </a:endParaRPr>
        </a:p>
      </dsp:txBody>
      <dsp:txXfrm>
        <a:off x="2028096" y="1114473"/>
        <a:ext cx="1363011" cy="1102011"/>
      </dsp:txXfrm>
    </dsp:sp>
    <dsp:sp modelId="{8477AC3D-7384-4D79-9FD0-62CE9342F945}">
      <dsp:nvSpPr>
        <dsp:cNvPr id="0" name=""/>
        <dsp:cNvSpPr/>
      </dsp:nvSpPr>
      <dsp:spPr>
        <a:xfrm>
          <a:off x="1527368" y="58465"/>
          <a:ext cx="4245509" cy="424550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4AC18A-1D45-4BEC-93BD-FF0FA658B8CF}">
      <dsp:nvSpPr>
        <dsp:cNvPr id="0" name=""/>
        <dsp:cNvSpPr/>
      </dsp:nvSpPr>
      <dsp:spPr>
        <a:xfrm>
          <a:off x="1449291" y="193147"/>
          <a:ext cx="4245509" cy="424550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6A66A4-D641-413D-878F-BB583C15E7D9}">
      <dsp:nvSpPr>
        <dsp:cNvPr id="0" name=""/>
        <dsp:cNvSpPr/>
      </dsp:nvSpPr>
      <dsp:spPr>
        <a:xfrm>
          <a:off x="1370988" y="58816"/>
          <a:ext cx="4245509" cy="424550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51496-D64A-4911-A5C4-73A3119F1119}">
      <dsp:nvSpPr>
        <dsp:cNvPr id="0" name=""/>
        <dsp:cNvSpPr/>
      </dsp:nvSpPr>
      <dsp:spPr>
        <a:xfrm rot="5400000">
          <a:off x="822706" y="935291"/>
          <a:ext cx="782597" cy="890959"/>
        </a:xfrm>
        <a:prstGeom prst="bentUpArrow">
          <a:avLst>
            <a:gd name="adj1" fmla="val 32840"/>
            <a:gd name="adj2" fmla="val 25000"/>
            <a:gd name="adj3" fmla="val 35780"/>
          </a:avLst>
        </a:prstGeom>
        <a:solidFill>
          <a:srgbClr val="CCECFF"/>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dsp:style>
    </dsp:sp>
    <dsp:sp modelId="{59653C97-AC9E-46C3-8B6B-D54F55C1722F}">
      <dsp:nvSpPr>
        <dsp:cNvPr id="0" name=""/>
        <dsp:cNvSpPr/>
      </dsp:nvSpPr>
      <dsp:spPr>
        <a:xfrm>
          <a:off x="480497" y="64693"/>
          <a:ext cx="1317434" cy="922161"/>
        </a:xfrm>
        <a:prstGeom prst="roundRect">
          <a:avLst>
            <a:gd name="adj" fmla="val 16670"/>
          </a:avLst>
        </a:prstGeom>
        <a:solidFill>
          <a:srgbClr val="0081C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solidFill>
                <a:schemeClr val="bg1"/>
              </a:solidFill>
              <a:latin typeface="Arial" pitchFamily="34" charset="0"/>
              <a:cs typeface="Arial" pitchFamily="34" charset="0"/>
            </a:rPr>
            <a:t>Публикация извещения </a:t>
          </a:r>
          <a:endParaRPr lang="ru-RU" sz="1400" kern="1200" dirty="0">
            <a:solidFill>
              <a:schemeClr val="bg1"/>
            </a:solidFill>
            <a:latin typeface="Arial" pitchFamily="34" charset="0"/>
            <a:cs typeface="Arial" pitchFamily="34" charset="0"/>
          </a:endParaRPr>
        </a:p>
      </dsp:txBody>
      <dsp:txXfrm>
        <a:off x="525521" y="109717"/>
        <a:ext cx="1227386" cy="832113"/>
      </dsp:txXfrm>
    </dsp:sp>
    <dsp:sp modelId="{28B70269-CCB3-4A2E-B5B2-F4E9C9B5D865}">
      <dsp:nvSpPr>
        <dsp:cNvPr id="0" name=""/>
        <dsp:cNvSpPr/>
      </dsp:nvSpPr>
      <dsp:spPr>
        <a:xfrm>
          <a:off x="2044713" y="111044"/>
          <a:ext cx="958175" cy="745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endParaRPr lang="ru-RU" sz="1400" kern="1200" dirty="0">
            <a:latin typeface="Arial" pitchFamily="34" charset="0"/>
            <a:cs typeface="Arial" pitchFamily="34" charset="0"/>
          </a:endParaRPr>
        </a:p>
      </dsp:txBody>
      <dsp:txXfrm>
        <a:off x="2044713" y="111044"/>
        <a:ext cx="958175" cy="745331"/>
      </dsp:txXfrm>
    </dsp:sp>
    <dsp:sp modelId="{65207764-D1D5-4477-A247-AF33B72F684F}">
      <dsp:nvSpPr>
        <dsp:cNvPr id="0" name=""/>
        <dsp:cNvSpPr/>
      </dsp:nvSpPr>
      <dsp:spPr>
        <a:xfrm rot="5400000">
          <a:off x="2603748" y="1954391"/>
          <a:ext cx="782597" cy="890959"/>
        </a:xfrm>
        <a:prstGeom prst="bentUpArrow">
          <a:avLst>
            <a:gd name="adj1" fmla="val 32840"/>
            <a:gd name="adj2" fmla="val 25000"/>
            <a:gd name="adj3" fmla="val 35780"/>
          </a:avLst>
        </a:prstGeom>
        <a:solidFill>
          <a:srgbClr val="CCECFF"/>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dsp:style>
    </dsp:sp>
    <dsp:sp modelId="{C36FD5DA-6F0D-4177-9326-7545479EFE5D}">
      <dsp:nvSpPr>
        <dsp:cNvPr id="0" name=""/>
        <dsp:cNvSpPr/>
      </dsp:nvSpPr>
      <dsp:spPr>
        <a:xfrm>
          <a:off x="1708933" y="1092645"/>
          <a:ext cx="2293375" cy="898111"/>
        </a:xfrm>
        <a:prstGeom prst="roundRect">
          <a:avLst>
            <a:gd name="adj" fmla="val 16670"/>
          </a:avLst>
        </a:prstGeom>
        <a:solidFill>
          <a:srgbClr val="0081C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Вскрытие конвертов с заявками, </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оглашение условий лидирующей заявки</a:t>
          </a:r>
          <a:endParaRPr lang="ru-RU" sz="1400" kern="1200" dirty="0">
            <a:latin typeface="Arial" pitchFamily="34" charset="0"/>
            <a:cs typeface="Arial" pitchFamily="34" charset="0"/>
          </a:endParaRPr>
        </a:p>
      </dsp:txBody>
      <dsp:txXfrm>
        <a:off x="1752783" y="1136495"/>
        <a:ext cx="2205675" cy="810411"/>
      </dsp:txXfrm>
    </dsp:sp>
    <dsp:sp modelId="{2A5C8330-B2D6-4570-B479-D701771F6DAA}">
      <dsp:nvSpPr>
        <dsp:cNvPr id="0" name=""/>
        <dsp:cNvSpPr/>
      </dsp:nvSpPr>
      <dsp:spPr>
        <a:xfrm>
          <a:off x="3624977" y="1134910"/>
          <a:ext cx="958175" cy="745331"/>
        </a:xfrm>
        <a:prstGeom prst="rect">
          <a:avLst/>
        </a:prstGeom>
        <a:noFill/>
        <a:ln>
          <a:noFill/>
        </a:ln>
        <a:effectLst/>
      </dsp:spPr>
      <dsp:style>
        <a:lnRef idx="0">
          <a:scrgbClr r="0" g="0" b="0"/>
        </a:lnRef>
        <a:fillRef idx="0">
          <a:scrgbClr r="0" g="0" b="0"/>
        </a:fillRef>
        <a:effectRef idx="0">
          <a:scrgbClr r="0" g="0" b="0"/>
        </a:effectRef>
        <a:fontRef idx="minor"/>
      </dsp:style>
    </dsp:sp>
    <dsp:sp modelId="{B4D7A5B7-D147-42F6-8ED4-8D39D528884D}">
      <dsp:nvSpPr>
        <dsp:cNvPr id="0" name=""/>
        <dsp:cNvSpPr/>
      </dsp:nvSpPr>
      <dsp:spPr>
        <a:xfrm rot="5400000">
          <a:off x="3977563" y="3042160"/>
          <a:ext cx="782597" cy="890959"/>
        </a:xfrm>
        <a:prstGeom prst="bentUpArrow">
          <a:avLst>
            <a:gd name="adj1" fmla="val 32840"/>
            <a:gd name="adj2" fmla="val 25000"/>
            <a:gd name="adj3" fmla="val 35780"/>
          </a:avLst>
        </a:prstGeom>
        <a:solidFill>
          <a:srgbClr val="CCECFF"/>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dsp:style>
    </dsp:sp>
    <dsp:sp modelId="{5889793D-2101-42B9-B658-ED91F0891206}">
      <dsp:nvSpPr>
        <dsp:cNvPr id="0" name=""/>
        <dsp:cNvSpPr/>
      </dsp:nvSpPr>
      <dsp:spPr>
        <a:xfrm>
          <a:off x="3371451" y="2134585"/>
          <a:ext cx="1679925" cy="922161"/>
        </a:xfrm>
        <a:prstGeom prst="roundRect">
          <a:avLst>
            <a:gd name="adj" fmla="val 16670"/>
          </a:avLst>
        </a:prstGeom>
        <a:solidFill>
          <a:srgbClr val="0081C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Вскрытие конвертов с окончательными предложениями</a:t>
          </a:r>
          <a:endParaRPr lang="ru-RU" sz="1400" kern="1200" dirty="0">
            <a:latin typeface="Arial" pitchFamily="34" charset="0"/>
            <a:cs typeface="Arial" pitchFamily="34" charset="0"/>
          </a:endParaRPr>
        </a:p>
      </dsp:txBody>
      <dsp:txXfrm>
        <a:off x="3416475" y="2179609"/>
        <a:ext cx="1589877" cy="832113"/>
      </dsp:txXfrm>
    </dsp:sp>
    <dsp:sp modelId="{0E6D25A2-8780-4FEC-80CA-38B43B55987B}">
      <dsp:nvSpPr>
        <dsp:cNvPr id="0" name=""/>
        <dsp:cNvSpPr/>
      </dsp:nvSpPr>
      <dsp:spPr>
        <a:xfrm>
          <a:off x="4410544" y="2170801"/>
          <a:ext cx="958175" cy="745331"/>
        </a:xfrm>
        <a:prstGeom prst="rect">
          <a:avLst/>
        </a:prstGeom>
        <a:noFill/>
        <a:ln>
          <a:noFill/>
        </a:ln>
        <a:effectLst/>
      </dsp:spPr>
      <dsp:style>
        <a:lnRef idx="0">
          <a:scrgbClr r="0" g="0" b="0"/>
        </a:lnRef>
        <a:fillRef idx="0">
          <a:scrgbClr r="0" g="0" b="0"/>
        </a:fillRef>
        <a:effectRef idx="0">
          <a:scrgbClr r="0" g="0" b="0"/>
        </a:effectRef>
        <a:fontRef idx="minor"/>
      </dsp:style>
    </dsp:sp>
    <dsp:sp modelId="{EC8E8D86-C0FC-40FA-90B0-E34B2929E1F6}">
      <dsp:nvSpPr>
        <dsp:cNvPr id="0" name=""/>
        <dsp:cNvSpPr/>
      </dsp:nvSpPr>
      <dsp:spPr>
        <a:xfrm>
          <a:off x="4778565" y="3096344"/>
          <a:ext cx="1317434" cy="922161"/>
        </a:xfrm>
        <a:prstGeom prst="roundRect">
          <a:avLst>
            <a:gd name="adj" fmla="val 16670"/>
          </a:avLst>
        </a:prstGeom>
        <a:solidFill>
          <a:srgbClr val="0081C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Подписание контракта</a:t>
          </a:r>
          <a:endParaRPr lang="ru-RU" sz="1400" kern="1200" dirty="0">
            <a:latin typeface="Arial" pitchFamily="34" charset="0"/>
            <a:cs typeface="Arial" pitchFamily="34" charset="0"/>
          </a:endParaRPr>
        </a:p>
      </dsp:txBody>
      <dsp:txXfrm>
        <a:off x="4823589" y="3141368"/>
        <a:ext cx="1227386" cy="8321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C7955-DB39-46F7-9CA9-E08CB3B3A0CD}">
      <dsp:nvSpPr>
        <dsp:cNvPr id="0" name=""/>
        <dsp:cNvSpPr/>
      </dsp:nvSpPr>
      <dsp:spPr>
        <a:xfrm>
          <a:off x="1385380" y="592676"/>
          <a:ext cx="2744179" cy="85755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851"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solidFill>
                <a:schemeClr val="tx1">
                  <a:lumMod val="75000"/>
                  <a:lumOff val="25000"/>
                </a:schemeClr>
              </a:solidFill>
              <a:latin typeface="Arial" pitchFamily="34" charset="0"/>
              <a:ea typeface="+mn-ea"/>
              <a:cs typeface="Arial" pitchFamily="34" charset="0"/>
            </a:rPr>
            <a:t>Обязательное обучение 900 тыс. сотрудников</a:t>
          </a:r>
          <a:endParaRPr lang="ru-RU" sz="1600" kern="1200" dirty="0">
            <a:solidFill>
              <a:schemeClr val="tx1">
                <a:lumMod val="75000"/>
                <a:lumOff val="25000"/>
              </a:schemeClr>
            </a:solidFill>
            <a:latin typeface="Arial" pitchFamily="34" charset="0"/>
            <a:ea typeface="+mn-ea"/>
            <a:cs typeface="Arial" pitchFamily="34" charset="0"/>
          </a:endParaRPr>
        </a:p>
      </dsp:txBody>
      <dsp:txXfrm>
        <a:off x="1385380" y="592676"/>
        <a:ext cx="2744179" cy="857556"/>
      </dsp:txXfrm>
    </dsp:sp>
    <dsp:sp modelId="{1D2FD620-8C7C-4771-94AD-341F9E490AA0}">
      <dsp:nvSpPr>
        <dsp:cNvPr id="0" name=""/>
        <dsp:cNvSpPr/>
      </dsp:nvSpPr>
      <dsp:spPr>
        <a:xfrm>
          <a:off x="1271039" y="468807"/>
          <a:ext cx="600289" cy="900434"/>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3FBB5-BFF6-4303-A379-B6271F9532EE}">
      <dsp:nvSpPr>
        <dsp:cNvPr id="0" name=""/>
        <dsp:cNvSpPr/>
      </dsp:nvSpPr>
      <dsp:spPr>
        <a:xfrm>
          <a:off x="1385380" y="1672244"/>
          <a:ext cx="2744179" cy="85755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851"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solidFill>
                <a:schemeClr val="tx1">
                  <a:lumMod val="75000"/>
                  <a:lumOff val="25000"/>
                </a:schemeClr>
              </a:solidFill>
              <a:latin typeface="Arial" pitchFamily="34" charset="0"/>
              <a:ea typeface="+mn-ea"/>
              <a:cs typeface="Arial" pitchFamily="34" charset="0"/>
            </a:rPr>
            <a:t>Получение выписок из ЕГРЮЛ</a:t>
          </a:r>
          <a:endParaRPr lang="ru-RU" sz="1600" kern="1200" dirty="0">
            <a:solidFill>
              <a:schemeClr val="tx1">
                <a:lumMod val="75000"/>
                <a:lumOff val="25000"/>
              </a:schemeClr>
            </a:solidFill>
            <a:latin typeface="Arial" pitchFamily="34" charset="0"/>
            <a:ea typeface="+mn-ea"/>
            <a:cs typeface="Arial" pitchFamily="34" charset="0"/>
          </a:endParaRPr>
        </a:p>
      </dsp:txBody>
      <dsp:txXfrm>
        <a:off x="1385380" y="1672244"/>
        <a:ext cx="2744179" cy="857556"/>
      </dsp:txXfrm>
    </dsp:sp>
    <dsp:sp modelId="{0818919A-7249-4B5D-AAEA-767476A80A91}">
      <dsp:nvSpPr>
        <dsp:cNvPr id="0" name=""/>
        <dsp:cNvSpPr/>
      </dsp:nvSpPr>
      <dsp:spPr>
        <a:xfrm>
          <a:off x="1271039" y="1548375"/>
          <a:ext cx="600289" cy="900434"/>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C2CAA1-9AA6-4A58-8D39-ABD7B47BC414}">
      <dsp:nvSpPr>
        <dsp:cNvPr id="0" name=""/>
        <dsp:cNvSpPr/>
      </dsp:nvSpPr>
      <dsp:spPr>
        <a:xfrm>
          <a:off x="1385380" y="2751812"/>
          <a:ext cx="2744179" cy="85755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851"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solidFill>
                <a:schemeClr val="tx1">
                  <a:lumMod val="75000"/>
                  <a:lumOff val="25000"/>
                </a:schemeClr>
              </a:solidFill>
            </a:rPr>
            <a:t>Сертификат о происхождении товаров формы СТ-1</a:t>
          </a:r>
          <a:endParaRPr lang="ru-RU" sz="1600" kern="1200" dirty="0">
            <a:solidFill>
              <a:schemeClr val="tx1">
                <a:lumMod val="75000"/>
                <a:lumOff val="25000"/>
              </a:schemeClr>
            </a:solidFill>
          </a:endParaRPr>
        </a:p>
      </dsp:txBody>
      <dsp:txXfrm>
        <a:off x="1385380" y="2751812"/>
        <a:ext cx="2744179" cy="857556"/>
      </dsp:txXfrm>
    </dsp:sp>
    <dsp:sp modelId="{D7A3F89A-517C-4DAB-8285-7689B9B9A918}">
      <dsp:nvSpPr>
        <dsp:cNvPr id="0" name=""/>
        <dsp:cNvSpPr/>
      </dsp:nvSpPr>
      <dsp:spPr>
        <a:xfrm>
          <a:off x="1271039" y="2627943"/>
          <a:ext cx="600289" cy="900434"/>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8CA228-0BF5-48AE-91A9-6344F0BF4FD9}">
      <dsp:nvSpPr>
        <dsp:cNvPr id="0" name=""/>
        <dsp:cNvSpPr/>
      </dsp:nvSpPr>
      <dsp:spPr>
        <a:xfrm>
          <a:off x="1385380" y="3831380"/>
          <a:ext cx="2744179" cy="85755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851"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solidFill>
                <a:schemeClr val="tx1">
                  <a:lumMod val="75000"/>
                  <a:lumOff val="25000"/>
                </a:schemeClr>
              </a:solidFill>
            </a:rPr>
            <a:t>Получение 500 тыс. электронных подписей в год</a:t>
          </a:r>
          <a:endParaRPr lang="ru-RU" sz="1600" kern="1200" dirty="0">
            <a:solidFill>
              <a:schemeClr val="tx1">
                <a:lumMod val="75000"/>
                <a:lumOff val="25000"/>
              </a:schemeClr>
            </a:solidFill>
          </a:endParaRPr>
        </a:p>
      </dsp:txBody>
      <dsp:txXfrm>
        <a:off x="1385380" y="3831380"/>
        <a:ext cx="2744179" cy="857556"/>
      </dsp:txXfrm>
    </dsp:sp>
    <dsp:sp modelId="{EC349A1B-E47A-4FC8-9C11-0189C2A02DCF}">
      <dsp:nvSpPr>
        <dsp:cNvPr id="0" name=""/>
        <dsp:cNvSpPr/>
      </dsp:nvSpPr>
      <dsp:spPr>
        <a:xfrm>
          <a:off x="1271039" y="3707511"/>
          <a:ext cx="600289" cy="900434"/>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CD9914-205E-44CE-A10A-65CB0A44AF58}">
      <dsp:nvSpPr>
        <dsp:cNvPr id="0" name=""/>
        <dsp:cNvSpPr/>
      </dsp:nvSpPr>
      <dsp:spPr>
        <a:xfrm>
          <a:off x="1385380" y="4910948"/>
          <a:ext cx="2744179" cy="85755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851" tIns="60960" rIns="60960" bIns="60960" numCol="1" spcCol="1270" anchor="ctr" anchorCtr="0">
          <a:noAutofit/>
        </a:bodyPr>
        <a:lstStyle/>
        <a:p>
          <a:pPr lvl="0" algn="l" defTabSz="711200">
            <a:lnSpc>
              <a:spcPct val="90000"/>
            </a:lnSpc>
            <a:spcBef>
              <a:spcPct val="0"/>
            </a:spcBef>
            <a:spcAft>
              <a:spcPct val="35000"/>
            </a:spcAft>
          </a:pPr>
          <a:r>
            <a:rPr lang="ru-RU" sz="1600" kern="1200" dirty="0" smtClean="0">
              <a:solidFill>
                <a:schemeClr val="tx1">
                  <a:lumMod val="75000"/>
                  <a:lumOff val="25000"/>
                </a:schemeClr>
              </a:solidFill>
            </a:rPr>
            <a:t>Почтовые отправления 1 млн заявок</a:t>
          </a:r>
          <a:endParaRPr lang="ru-RU" sz="1600" kern="1200" dirty="0">
            <a:solidFill>
              <a:schemeClr val="tx1">
                <a:lumMod val="75000"/>
                <a:lumOff val="25000"/>
              </a:schemeClr>
            </a:solidFill>
          </a:endParaRPr>
        </a:p>
      </dsp:txBody>
      <dsp:txXfrm>
        <a:off x="1385380" y="4910948"/>
        <a:ext cx="2744179" cy="857556"/>
      </dsp:txXfrm>
    </dsp:sp>
    <dsp:sp modelId="{184B24CE-C9E3-4AB8-8900-306BE627F763}">
      <dsp:nvSpPr>
        <dsp:cNvPr id="0" name=""/>
        <dsp:cNvSpPr/>
      </dsp:nvSpPr>
      <dsp:spPr>
        <a:xfrm>
          <a:off x="1271039" y="4787079"/>
          <a:ext cx="600289" cy="900434"/>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9B6BA-D993-4C89-85D7-F51BC63C6ED8}">
      <dsp:nvSpPr>
        <dsp:cNvPr id="0" name=""/>
        <dsp:cNvSpPr/>
      </dsp:nvSpPr>
      <dsp:spPr>
        <a:xfrm>
          <a:off x="861464" y="4"/>
          <a:ext cx="3570827" cy="11158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5825" tIns="53340" rIns="53340" bIns="53340" numCol="1" spcCol="1270" anchor="ctr" anchorCtr="0">
          <a:noAutofit/>
        </a:bodyPr>
        <a:lstStyle/>
        <a:p>
          <a:pPr lvl="0" algn="l" defTabSz="622300">
            <a:lnSpc>
              <a:spcPct val="90000"/>
            </a:lnSpc>
            <a:spcBef>
              <a:spcPct val="0"/>
            </a:spcBef>
            <a:spcAft>
              <a:spcPct val="35000"/>
            </a:spcAft>
          </a:pPr>
          <a:r>
            <a:rPr lang="ru-RU" altLang="ru-RU" sz="1400" kern="1200" dirty="0" smtClean="0">
              <a:solidFill>
                <a:schemeClr val="tx1">
                  <a:lumMod val="65000"/>
                  <a:lumOff val="35000"/>
                </a:schemeClr>
              </a:solidFill>
              <a:latin typeface="Arial" pitchFamily="34" charset="0"/>
              <a:ea typeface="+mn-ea"/>
              <a:cs typeface="Arial" pitchFamily="34" charset="0"/>
            </a:rPr>
            <a:t>при оказании услуг международными финансовыми организациями, созданными в соответствии с международными договорами;</a:t>
          </a:r>
          <a:endParaRPr lang="ru-RU" sz="1400" kern="1200" dirty="0">
            <a:solidFill>
              <a:schemeClr val="tx1">
                <a:lumMod val="65000"/>
                <a:lumOff val="35000"/>
              </a:schemeClr>
            </a:solidFill>
            <a:latin typeface="Arial" pitchFamily="34" charset="0"/>
            <a:ea typeface="+mn-ea"/>
            <a:cs typeface="Arial" pitchFamily="34" charset="0"/>
          </a:endParaRPr>
        </a:p>
      </dsp:txBody>
      <dsp:txXfrm>
        <a:off x="861464" y="4"/>
        <a:ext cx="3570827" cy="1115883"/>
      </dsp:txXfrm>
    </dsp:sp>
    <dsp:sp modelId="{D977B224-6167-4E6D-B78F-8A18B9CC1580}">
      <dsp:nvSpPr>
        <dsp:cNvPr id="0" name=""/>
        <dsp:cNvSpPr/>
      </dsp:nvSpPr>
      <dsp:spPr>
        <a:xfrm>
          <a:off x="712679" y="44924"/>
          <a:ext cx="781118" cy="117167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75A211-590D-4B81-82E1-CECF8FC9AE2C}">
      <dsp:nvSpPr>
        <dsp:cNvPr id="0" name=""/>
        <dsp:cNvSpPr/>
      </dsp:nvSpPr>
      <dsp:spPr>
        <a:xfrm>
          <a:off x="4752988" y="4"/>
          <a:ext cx="3570827" cy="11158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5825" tIns="53340" rIns="53340" bIns="53340" numCol="1" spcCol="1270" anchor="ctr" anchorCtr="0">
          <a:noAutofit/>
        </a:bodyPr>
        <a:lstStyle/>
        <a:p>
          <a:pPr lvl="0" algn="l" defTabSz="622300">
            <a:lnSpc>
              <a:spcPct val="90000"/>
            </a:lnSpc>
            <a:spcBef>
              <a:spcPct val="0"/>
            </a:spcBef>
            <a:spcAft>
              <a:spcPct val="35000"/>
            </a:spcAft>
          </a:pPr>
          <a:r>
            <a:rPr lang="ru-RU" altLang="ru-RU" sz="1400" kern="1200" dirty="0" smtClean="0">
              <a:solidFill>
                <a:schemeClr val="tx1">
                  <a:lumMod val="65000"/>
                  <a:lumOff val="35000"/>
                </a:schemeClr>
              </a:solidFill>
              <a:latin typeface="Arial" pitchFamily="34" charset="0"/>
              <a:ea typeface="+mn-ea"/>
              <a:cs typeface="Arial" pitchFamily="34" charset="0"/>
            </a:rPr>
            <a:t>при закупке товаров, работ, услуг для обеспечения безопасности лиц, подлежащих государственной защите;</a:t>
          </a:r>
          <a:endParaRPr lang="ru-RU" sz="1400" kern="1200" dirty="0">
            <a:solidFill>
              <a:schemeClr val="tx1">
                <a:lumMod val="65000"/>
                <a:lumOff val="35000"/>
              </a:schemeClr>
            </a:solidFill>
            <a:latin typeface="Arial" pitchFamily="34" charset="0"/>
            <a:ea typeface="+mn-ea"/>
            <a:cs typeface="Arial" pitchFamily="34" charset="0"/>
          </a:endParaRPr>
        </a:p>
      </dsp:txBody>
      <dsp:txXfrm>
        <a:off x="4752988" y="4"/>
        <a:ext cx="3570827" cy="1115883"/>
      </dsp:txXfrm>
    </dsp:sp>
    <dsp:sp modelId="{FB0A0E49-BE28-4342-BCEE-F35AEAC30AE1}">
      <dsp:nvSpPr>
        <dsp:cNvPr id="0" name=""/>
        <dsp:cNvSpPr/>
      </dsp:nvSpPr>
      <dsp:spPr>
        <a:xfrm>
          <a:off x="4604204" y="44924"/>
          <a:ext cx="781118" cy="117167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894BF5-DDD9-4B76-8E6C-84D4E1D38D8B}">
      <dsp:nvSpPr>
        <dsp:cNvPr id="0" name=""/>
        <dsp:cNvSpPr/>
      </dsp:nvSpPr>
      <dsp:spPr>
        <a:xfrm>
          <a:off x="861464" y="1404778"/>
          <a:ext cx="3570827" cy="11158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5825" tIns="53340" rIns="53340" bIns="53340" numCol="1" spcCol="1270" anchor="ctr" anchorCtr="0">
          <a:noAutofit/>
        </a:bodyPr>
        <a:lstStyle/>
        <a:p>
          <a:pPr lvl="0" algn="l" defTabSz="622300">
            <a:lnSpc>
              <a:spcPct val="90000"/>
            </a:lnSpc>
            <a:spcBef>
              <a:spcPct val="0"/>
            </a:spcBef>
            <a:spcAft>
              <a:spcPct val="35000"/>
            </a:spcAft>
          </a:pPr>
          <a:r>
            <a:rPr lang="ru-RU" altLang="ru-RU" sz="1400" kern="1200" dirty="0" smtClean="0">
              <a:solidFill>
                <a:schemeClr val="tx1">
                  <a:lumMod val="65000"/>
                  <a:lumOff val="35000"/>
                </a:schemeClr>
              </a:solidFill>
              <a:latin typeface="Arial" pitchFamily="34" charset="0"/>
              <a:ea typeface="+mn-ea"/>
              <a:cs typeface="Arial" pitchFamily="34" charset="0"/>
            </a:rPr>
            <a:t>при закупке драгоценных металлов и драгоценных камней для пополнения Государственного фонда драгоценных металлов и драгоценных камней РФ;</a:t>
          </a:r>
          <a:endParaRPr lang="ru-RU" sz="1400" kern="1200" dirty="0">
            <a:solidFill>
              <a:schemeClr val="tx1">
                <a:lumMod val="65000"/>
                <a:lumOff val="35000"/>
              </a:schemeClr>
            </a:solidFill>
            <a:latin typeface="Arial" pitchFamily="34" charset="0"/>
            <a:ea typeface="+mn-ea"/>
            <a:cs typeface="Arial" pitchFamily="34" charset="0"/>
          </a:endParaRPr>
        </a:p>
      </dsp:txBody>
      <dsp:txXfrm>
        <a:off x="861464" y="1404778"/>
        <a:ext cx="3570827" cy="1115883"/>
      </dsp:txXfrm>
    </dsp:sp>
    <dsp:sp modelId="{76434CA1-DB48-483B-BDD5-5785BBDE8AFE}">
      <dsp:nvSpPr>
        <dsp:cNvPr id="0" name=""/>
        <dsp:cNvSpPr/>
      </dsp:nvSpPr>
      <dsp:spPr>
        <a:xfrm>
          <a:off x="712679" y="1449698"/>
          <a:ext cx="781118" cy="117167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86A61-ADA1-4F1F-AFBE-17B55B3B321E}">
      <dsp:nvSpPr>
        <dsp:cNvPr id="0" name=""/>
        <dsp:cNvSpPr/>
      </dsp:nvSpPr>
      <dsp:spPr>
        <a:xfrm>
          <a:off x="4752524" y="1368154"/>
          <a:ext cx="3570827" cy="11158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5825" tIns="53340" rIns="53340" bIns="53340" numCol="1" spcCol="1270" anchor="ctr" anchorCtr="0">
          <a:noAutofit/>
        </a:bodyPr>
        <a:lstStyle/>
        <a:p>
          <a:pPr lvl="0" algn="l" defTabSz="622300">
            <a:lnSpc>
              <a:spcPct val="90000"/>
            </a:lnSpc>
            <a:spcBef>
              <a:spcPct val="0"/>
            </a:spcBef>
            <a:spcAft>
              <a:spcPct val="35000"/>
            </a:spcAft>
          </a:pPr>
          <a:r>
            <a:rPr lang="ru-RU" altLang="ru-RU" sz="1400" kern="1200" dirty="0" smtClean="0">
              <a:solidFill>
                <a:schemeClr val="tx1">
                  <a:lumMod val="65000"/>
                  <a:lumOff val="35000"/>
                </a:schemeClr>
              </a:solidFill>
              <a:latin typeface="Arial" pitchFamily="34" charset="0"/>
              <a:ea typeface="+mn-ea"/>
              <a:cs typeface="Arial" pitchFamily="34" charset="0"/>
            </a:rPr>
            <a:t>при назначении адвоката органом дознания, органом предварительного следствия, судом для участия в качестве защитника в уголовном судопроизводстве;</a:t>
          </a:r>
          <a:endParaRPr lang="ru-RU" sz="1400" kern="1200" dirty="0">
            <a:solidFill>
              <a:schemeClr val="tx1">
                <a:lumMod val="65000"/>
                <a:lumOff val="35000"/>
              </a:schemeClr>
            </a:solidFill>
            <a:latin typeface="Arial" pitchFamily="34" charset="0"/>
            <a:ea typeface="+mn-ea"/>
            <a:cs typeface="Arial" pitchFamily="34" charset="0"/>
          </a:endParaRPr>
        </a:p>
      </dsp:txBody>
      <dsp:txXfrm>
        <a:off x="4752524" y="1368154"/>
        <a:ext cx="3570827" cy="1115883"/>
      </dsp:txXfrm>
    </dsp:sp>
    <dsp:sp modelId="{64004E8F-E5B7-43BE-9CDA-8F37BB043AD2}">
      <dsp:nvSpPr>
        <dsp:cNvPr id="0" name=""/>
        <dsp:cNvSpPr/>
      </dsp:nvSpPr>
      <dsp:spPr>
        <a:xfrm>
          <a:off x="4608515" y="1296150"/>
          <a:ext cx="781118" cy="117167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FB8883-5DEE-418A-8D4D-D72BFFE36FD0}">
      <dsp:nvSpPr>
        <dsp:cNvPr id="0" name=""/>
        <dsp:cNvSpPr/>
      </dsp:nvSpPr>
      <dsp:spPr>
        <a:xfrm>
          <a:off x="790547" y="2818233"/>
          <a:ext cx="3570827" cy="11158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5825" tIns="53340" rIns="53340" bIns="53340" numCol="1" spcCol="1270" anchor="ctr" anchorCtr="0">
          <a:noAutofit/>
        </a:bodyPr>
        <a:lstStyle/>
        <a:p>
          <a:pPr lvl="0" algn="l" defTabSz="622300">
            <a:lnSpc>
              <a:spcPct val="90000"/>
            </a:lnSpc>
            <a:spcBef>
              <a:spcPct val="0"/>
            </a:spcBef>
            <a:spcAft>
              <a:spcPct val="35000"/>
            </a:spcAft>
          </a:pPr>
          <a:r>
            <a:rPr lang="ru-RU" altLang="ru-RU" sz="1400" kern="1200" dirty="0" smtClean="0">
              <a:solidFill>
                <a:schemeClr val="tx1">
                  <a:lumMod val="65000"/>
                  <a:lumOff val="35000"/>
                </a:schemeClr>
              </a:solidFill>
              <a:latin typeface="Arial" pitchFamily="34" charset="0"/>
              <a:ea typeface="+mn-ea"/>
              <a:cs typeface="Arial" pitchFamily="34" charset="0"/>
            </a:rPr>
            <a:t>при привлечении адвоката к оказанию гражданам юридической помощи бесплатно в соответствии с N 324-ФЗ "О бесплатной юридической помощи в РФ".</a:t>
          </a:r>
          <a:endParaRPr lang="ru-RU" sz="1400" kern="1200" dirty="0">
            <a:solidFill>
              <a:schemeClr val="tx1">
                <a:lumMod val="65000"/>
                <a:lumOff val="35000"/>
              </a:schemeClr>
            </a:solidFill>
            <a:latin typeface="Arial" pitchFamily="34" charset="0"/>
            <a:ea typeface="+mn-ea"/>
            <a:cs typeface="Arial" pitchFamily="34" charset="0"/>
          </a:endParaRPr>
        </a:p>
      </dsp:txBody>
      <dsp:txXfrm>
        <a:off x="790547" y="2818233"/>
        <a:ext cx="3570827" cy="1115883"/>
      </dsp:txXfrm>
    </dsp:sp>
    <dsp:sp modelId="{58A5B6B7-2529-4147-8288-0DDEAAF96306}">
      <dsp:nvSpPr>
        <dsp:cNvPr id="0" name=""/>
        <dsp:cNvSpPr/>
      </dsp:nvSpPr>
      <dsp:spPr>
        <a:xfrm>
          <a:off x="712679" y="2854472"/>
          <a:ext cx="781118" cy="117167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935AC-A4A3-4E49-A75A-3801943E9F0F}">
      <dsp:nvSpPr>
        <dsp:cNvPr id="0" name=""/>
        <dsp:cNvSpPr/>
      </dsp:nvSpPr>
      <dsp:spPr>
        <a:xfrm>
          <a:off x="4752524" y="2818233"/>
          <a:ext cx="3570827" cy="11158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5825" tIns="53340" rIns="53340" bIns="53340" numCol="1" spcCol="1270" anchor="ctr" anchorCtr="0">
          <a:noAutofit/>
        </a:bodyPr>
        <a:lstStyle/>
        <a:p>
          <a:pPr lvl="0" algn="l" defTabSz="622300">
            <a:lnSpc>
              <a:spcPct val="90000"/>
            </a:lnSpc>
            <a:spcBef>
              <a:spcPct val="0"/>
            </a:spcBef>
            <a:spcAft>
              <a:spcPct val="35000"/>
            </a:spcAft>
          </a:pPr>
          <a:r>
            <a:rPr lang="ru-RU" sz="1400" kern="1200" dirty="0" smtClean="0">
              <a:solidFill>
                <a:schemeClr val="tx1">
                  <a:lumMod val="65000"/>
                  <a:lumOff val="35000"/>
                </a:schemeClr>
              </a:solidFill>
              <a:latin typeface="Arial" pitchFamily="34" charset="0"/>
              <a:ea typeface="+mn-ea"/>
              <a:cs typeface="Arial" pitchFamily="34" charset="0"/>
            </a:rPr>
            <a:t>участковые, территориальные, окружные избирательные комиссии муниципальных образований </a:t>
          </a:r>
          <a:br>
            <a:rPr lang="ru-RU" sz="1400" kern="1200" dirty="0" smtClean="0">
              <a:solidFill>
                <a:schemeClr val="tx1">
                  <a:lumMod val="65000"/>
                  <a:lumOff val="35000"/>
                </a:schemeClr>
              </a:solidFill>
              <a:latin typeface="Arial" pitchFamily="34" charset="0"/>
              <a:ea typeface="+mn-ea"/>
              <a:cs typeface="Arial" pitchFamily="34" charset="0"/>
            </a:rPr>
          </a:br>
          <a:r>
            <a:rPr lang="ru-RU" sz="1400" kern="1200" dirty="0" smtClean="0">
              <a:solidFill>
                <a:schemeClr val="tx1">
                  <a:lumMod val="65000"/>
                  <a:lumOff val="35000"/>
                </a:schemeClr>
              </a:solidFill>
              <a:latin typeface="Arial" pitchFamily="34" charset="0"/>
              <a:ea typeface="+mn-ea"/>
              <a:cs typeface="Arial" pitchFamily="34" charset="0"/>
            </a:rPr>
            <a:t>(кроме столиц субъектов)</a:t>
          </a:r>
          <a:endParaRPr lang="ru-RU" sz="1400" kern="1200" dirty="0">
            <a:solidFill>
              <a:schemeClr val="tx1">
                <a:lumMod val="65000"/>
                <a:lumOff val="35000"/>
              </a:schemeClr>
            </a:solidFill>
            <a:latin typeface="Arial" pitchFamily="34" charset="0"/>
            <a:ea typeface="+mn-ea"/>
            <a:cs typeface="Arial" pitchFamily="34" charset="0"/>
          </a:endParaRPr>
        </a:p>
      </dsp:txBody>
      <dsp:txXfrm>
        <a:off x="4752524" y="2818233"/>
        <a:ext cx="3570827" cy="1115883"/>
      </dsp:txXfrm>
    </dsp:sp>
    <dsp:sp modelId="{40E73F6E-D0A3-480F-9E71-B2FF64ABBA36}">
      <dsp:nvSpPr>
        <dsp:cNvPr id="0" name=""/>
        <dsp:cNvSpPr/>
      </dsp:nvSpPr>
      <dsp:spPr>
        <a:xfrm>
          <a:off x="4604204" y="2854472"/>
          <a:ext cx="781118" cy="117167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50134-5F4B-4A43-8E77-D3EA7B003564}">
      <dsp:nvSpPr>
        <dsp:cNvPr id="0" name=""/>
        <dsp:cNvSpPr/>
      </dsp:nvSpPr>
      <dsp:spPr>
        <a:xfrm>
          <a:off x="2134378" y="4"/>
          <a:ext cx="1863873"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Планы закупок</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(с 01.01.2017)</a:t>
          </a:r>
          <a:endParaRPr lang="ru-RU" sz="1400" kern="1200" dirty="0">
            <a:latin typeface="Arial" pitchFamily="34" charset="0"/>
            <a:cs typeface="Arial" pitchFamily="34" charset="0"/>
          </a:endParaRPr>
        </a:p>
      </dsp:txBody>
      <dsp:txXfrm>
        <a:off x="2134378" y="4"/>
        <a:ext cx="1863873" cy="1087292"/>
      </dsp:txXfrm>
    </dsp:sp>
    <dsp:sp modelId="{CD96FBF9-1E31-4B28-B43E-52CDB90E6F51}">
      <dsp:nvSpPr>
        <dsp:cNvPr id="0" name=""/>
        <dsp:cNvSpPr/>
      </dsp:nvSpPr>
      <dsp:spPr>
        <a:xfrm>
          <a:off x="25864" y="4"/>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Планы-графики</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(с 01.01.2017)</a:t>
          </a:r>
          <a:endParaRPr lang="ru-RU" sz="1400" kern="1200" dirty="0">
            <a:latin typeface="Arial" pitchFamily="34" charset="0"/>
            <a:cs typeface="Arial" pitchFamily="34" charset="0"/>
          </a:endParaRPr>
        </a:p>
      </dsp:txBody>
      <dsp:txXfrm>
        <a:off x="25864" y="4"/>
        <a:ext cx="1812154" cy="1087292"/>
      </dsp:txXfrm>
    </dsp:sp>
    <dsp:sp modelId="{4A88FC97-592B-48C4-8588-B4E3EB4F76CF}">
      <dsp:nvSpPr>
        <dsp:cNvPr id="0" name=""/>
        <dsp:cNvSpPr/>
      </dsp:nvSpPr>
      <dsp:spPr>
        <a:xfrm>
          <a:off x="6650593" y="1224132"/>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Реестр жалоб, плановых и внеплановых проверок, их результатов</a:t>
          </a:r>
          <a:endParaRPr lang="ru-RU" sz="1400" kern="1200" dirty="0">
            <a:latin typeface="Arial" pitchFamily="34" charset="0"/>
            <a:cs typeface="Arial" pitchFamily="34" charset="0"/>
          </a:endParaRPr>
        </a:p>
      </dsp:txBody>
      <dsp:txXfrm>
        <a:off x="6650593" y="1224132"/>
        <a:ext cx="1812154" cy="1087292"/>
      </dsp:txXfrm>
    </dsp:sp>
    <dsp:sp modelId="{9901166B-E2A8-48C0-A413-669C8593483B}">
      <dsp:nvSpPr>
        <dsp:cNvPr id="0" name=""/>
        <dsp:cNvSpPr/>
      </dsp:nvSpPr>
      <dsp:spPr>
        <a:xfrm>
          <a:off x="2126042" y="2502038"/>
          <a:ext cx="1875199" cy="1072940"/>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Реестры банковских гарантий</a:t>
          </a:r>
          <a:endParaRPr lang="ru-RU" sz="1400" kern="1200" dirty="0">
            <a:latin typeface="Arial" pitchFamily="34" charset="0"/>
            <a:cs typeface="Arial" pitchFamily="34" charset="0"/>
          </a:endParaRPr>
        </a:p>
      </dsp:txBody>
      <dsp:txXfrm>
        <a:off x="2126042" y="2502038"/>
        <a:ext cx="1875199" cy="1072940"/>
      </dsp:txXfrm>
    </dsp:sp>
    <dsp:sp modelId="{7D4CB7EC-5BF6-412D-A817-C30D4A4299D9}">
      <dsp:nvSpPr>
        <dsp:cNvPr id="0" name=""/>
        <dsp:cNvSpPr/>
      </dsp:nvSpPr>
      <dsp:spPr>
        <a:xfrm>
          <a:off x="0" y="1224139"/>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Информация о реализации планов закупок и планов-графиков</a:t>
          </a:r>
          <a:r>
            <a:rPr lang="en-US" sz="1400" kern="1200" dirty="0" smtClean="0">
              <a:latin typeface="Arial" pitchFamily="34" charset="0"/>
              <a:cs typeface="Arial" pitchFamily="34" charset="0"/>
            </a:rPr>
            <a:t/>
          </a:r>
          <a:br>
            <a:rPr lang="en-US" sz="1400" kern="1200" dirty="0" smtClean="0">
              <a:latin typeface="Arial" pitchFamily="34" charset="0"/>
              <a:cs typeface="Arial" pitchFamily="34" charset="0"/>
            </a:rPr>
          </a:br>
          <a:r>
            <a:rPr lang="ru-RU" sz="1400" kern="1200" dirty="0" smtClean="0">
              <a:latin typeface="Arial" pitchFamily="34" charset="0"/>
              <a:cs typeface="Arial" pitchFamily="34" charset="0"/>
            </a:rPr>
            <a:t>(с 01.01.2017)</a:t>
          </a:r>
          <a:endParaRPr lang="ru-RU" sz="1400" kern="1200" dirty="0">
            <a:latin typeface="Arial" pitchFamily="34" charset="0"/>
            <a:cs typeface="Arial" pitchFamily="34" charset="0"/>
          </a:endParaRPr>
        </a:p>
      </dsp:txBody>
      <dsp:txXfrm>
        <a:off x="0" y="1224139"/>
        <a:ext cx="1812154" cy="1087292"/>
      </dsp:txXfrm>
    </dsp:sp>
    <dsp:sp modelId="{2A9EBE12-9EEA-4F25-BDB8-BC33D197987D}">
      <dsp:nvSpPr>
        <dsp:cNvPr id="0" name=""/>
        <dsp:cNvSpPr/>
      </dsp:nvSpPr>
      <dsp:spPr>
        <a:xfrm>
          <a:off x="6598892" y="0"/>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Информация о закупках, об исполнении контрактов</a:t>
          </a:r>
          <a:endParaRPr lang="ru-RU" sz="1400" kern="1200" dirty="0">
            <a:latin typeface="Arial" pitchFamily="34" charset="0"/>
            <a:cs typeface="Arial" pitchFamily="34" charset="0"/>
          </a:endParaRPr>
        </a:p>
      </dsp:txBody>
      <dsp:txXfrm>
        <a:off x="6598892" y="0"/>
        <a:ext cx="1812154" cy="1087292"/>
      </dsp:txXfrm>
    </dsp:sp>
    <dsp:sp modelId="{A4D3087C-5291-4FB4-B1AB-5C364C2A5A62}">
      <dsp:nvSpPr>
        <dsp:cNvPr id="0" name=""/>
        <dsp:cNvSpPr/>
      </dsp:nvSpPr>
      <dsp:spPr>
        <a:xfrm>
          <a:off x="2134396" y="1224139"/>
          <a:ext cx="1862641" cy="1072940"/>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Информация об условиях, о запретах и об ограничениях допуска товаров</a:t>
          </a:r>
          <a:endParaRPr lang="ru-RU" sz="1400" kern="1200" dirty="0">
            <a:latin typeface="Arial" pitchFamily="34" charset="0"/>
            <a:cs typeface="Arial" pitchFamily="34" charset="0"/>
          </a:endParaRPr>
        </a:p>
      </dsp:txBody>
      <dsp:txXfrm>
        <a:off x="2134396" y="1224139"/>
        <a:ext cx="1862641" cy="1072940"/>
      </dsp:txXfrm>
    </dsp:sp>
    <dsp:sp modelId="{BF6E52C0-0223-448C-AA31-C61FB7541F75}">
      <dsp:nvSpPr>
        <dsp:cNvPr id="0" name=""/>
        <dsp:cNvSpPr/>
      </dsp:nvSpPr>
      <dsp:spPr>
        <a:xfrm>
          <a:off x="4430305" y="0"/>
          <a:ext cx="1863855"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Реестр контрактов, заключенных заказчиками</a:t>
          </a:r>
          <a:endParaRPr lang="ru-RU" sz="1400" kern="1200" dirty="0">
            <a:latin typeface="Arial" pitchFamily="34" charset="0"/>
            <a:cs typeface="Arial" pitchFamily="34" charset="0"/>
          </a:endParaRPr>
        </a:p>
      </dsp:txBody>
      <dsp:txXfrm>
        <a:off x="4430305" y="0"/>
        <a:ext cx="1863855" cy="1087292"/>
      </dsp:txXfrm>
    </dsp:sp>
    <dsp:sp modelId="{E5CB417F-7A12-473A-BD5B-F589910EFD4F}">
      <dsp:nvSpPr>
        <dsp:cNvPr id="0" name=""/>
        <dsp:cNvSpPr/>
      </dsp:nvSpPr>
      <dsp:spPr>
        <a:xfrm>
          <a:off x="0" y="3809251"/>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Перечень международных финансовых организаций</a:t>
          </a:r>
          <a:endParaRPr lang="ru-RU" sz="1400" kern="1200" dirty="0">
            <a:latin typeface="Arial" pitchFamily="34" charset="0"/>
            <a:cs typeface="Arial" pitchFamily="34" charset="0"/>
          </a:endParaRPr>
        </a:p>
      </dsp:txBody>
      <dsp:txXfrm>
        <a:off x="0" y="3809251"/>
        <a:ext cx="1812154" cy="1087292"/>
      </dsp:txXfrm>
    </dsp:sp>
    <dsp:sp modelId="{6D8F4D5E-8088-4580-826C-1A4E4A5B6CD6}">
      <dsp:nvSpPr>
        <dsp:cNvPr id="0" name=""/>
        <dsp:cNvSpPr/>
      </dsp:nvSpPr>
      <dsp:spPr>
        <a:xfrm>
          <a:off x="0" y="2520276"/>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Библиотека типовых контрактов, типовых условий контрактов</a:t>
          </a:r>
          <a:endParaRPr lang="ru-RU" sz="1400" kern="1200" dirty="0">
            <a:latin typeface="Arial" pitchFamily="34" charset="0"/>
            <a:cs typeface="Arial" pitchFamily="34" charset="0"/>
          </a:endParaRPr>
        </a:p>
      </dsp:txBody>
      <dsp:txXfrm>
        <a:off x="0" y="2520276"/>
        <a:ext cx="1812154" cy="1087292"/>
      </dsp:txXfrm>
    </dsp:sp>
    <dsp:sp modelId="{9B5826A7-7298-4D84-9919-21F71FCADCEA}">
      <dsp:nvSpPr>
        <dsp:cNvPr id="0" name=""/>
        <dsp:cNvSpPr/>
      </dsp:nvSpPr>
      <dsp:spPr>
        <a:xfrm>
          <a:off x="4430305" y="1205891"/>
          <a:ext cx="1863855"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Реестр недобросовестных поставщиков</a:t>
          </a:r>
          <a:endParaRPr lang="ru-RU" sz="1400" kern="1200" dirty="0">
            <a:latin typeface="Arial" pitchFamily="34" charset="0"/>
            <a:cs typeface="Arial" pitchFamily="34" charset="0"/>
          </a:endParaRPr>
        </a:p>
      </dsp:txBody>
      <dsp:txXfrm>
        <a:off x="4430305" y="1205891"/>
        <a:ext cx="1863855" cy="1087292"/>
      </dsp:txXfrm>
    </dsp:sp>
    <dsp:sp modelId="{00A118A9-A53E-412F-893A-DEBBF5E7F1C6}">
      <dsp:nvSpPr>
        <dsp:cNvPr id="0" name=""/>
        <dsp:cNvSpPr/>
      </dsp:nvSpPr>
      <dsp:spPr>
        <a:xfrm>
          <a:off x="6650593" y="2520276"/>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Результаты мониторинга закупок, аудита, а также контроля в сфере закупок</a:t>
          </a:r>
          <a:endParaRPr lang="ru-RU" sz="1400" kern="1200" dirty="0">
            <a:latin typeface="Arial" pitchFamily="34" charset="0"/>
            <a:cs typeface="Arial" pitchFamily="34" charset="0"/>
          </a:endParaRPr>
        </a:p>
      </dsp:txBody>
      <dsp:txXfrm>
        <a:off x="6650593" y="2520276"/>
        <a:ext cx="1812154" cy="1087292"/>
      </dsp:txXfrm>
    </dsp:sp>
    <dsp:sp modelId="{9846E29F-8770-4A5A-A4B1-FBF550D5CD00}">
      <dsp:nvSpPr>
        <dsp:cNvPr id="0" name=""/>
        <dsp:cNvSpPr/>
      </dsp:nvSpPr>
      <dsp:spPr>
        <a:xfrm>
          <a:off x="4464500" y="3809251"/>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Отчеты заказчиков</a:t>
          </a:r>
          <a:endParaRPr lang="ru-RU" sz="1400" kern="1200" dirty="0">
            <a:latin typeface="Arial" pitchFamily="34" charset="0"/>
            <a:cs typeface="Arial" pitchFamily="34" charset="0"/>
          </a:endParaRPr>
        </a:p>
      </dsp:txBody>
      <dsp:txXfrm>
        <a:off x="4464500" y="3809251"/>
        <a:ext cx="1812154" cy="1087292"/>
      </dsp:txXfrm>
    </dsp:sp>
    <dsp:sp modelId="{86315788-52DD-4F36-9950-0CD78A66F807}">
      <dsp:nvSpPr>
        <dsp:cNvPr id="0" name=""/>
        <dsp:cNvSpPr/>
      </dsp:nvSpPr>
      <dsp:spPr>
        <a:xfrm>
          <a:off x="6624734" y="3809251"/>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Каталоги ТРУ для обеспечения государственных и муниципальных нужд </a:t>
          </a:r>
          <a:endParaRPr lang="ru-RU" sz="1400" kern="1200" dirty="0">
            <a:latin typeface="Arial" pitchFamily="34" charset="0"/>
            <a:cs typeface="Arial" pitchFamily="34" charset="0"/>
          </a:endParaRPr>
        </a:p>
      </dsp:txBody>
      <dsp:txXfrm>
        <a:off x="6624734" y="3809251"/>
        <a:ext cx="1812154" cy="1087292"/>
      </dsp:txXfrm>
    </dsp:sp>
    <dsp:sp modelId="{C7587CA8-DC62-4DFF-866A-4978DA6706E9}">
      <dsp:nvSpPr>
        <dsp:cNvPr id="0" name=""/>
        <dsp:cNvSpPr/>
      </dsp:nvSpPr>
      <dsp:spPr>
        <a:xfrm>
          <a:off x="2126042" y="3798183"/>
          <a:ext cx="1956166" cy="1072951"/>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Соответствующие нормативные правовые акты</a:t>
          </a:r>
          <a:endParaRPr lang="ru-RU" sz="1400" kern="1200" dirty="0">
            <a:latin typeface="Arial" pitchFamily="34" charset="0"/>
            <a:cs typeface="Arial" pitchFamily="34" charset="0"/>
          </a:endParaRPr>
        </a:p>
      </dsp:txBody>
      <dsp:txXfrm>
        <a:off x="2126042" y="3798183"/>
        <a:ext cx="1956166" cy="1072951"/>
      </dsp:txXfrm>
    </dsp:sp>
    <dsp:sp modelId="{2374E7CB-E0E7-4BF9-81E7-792ED0164470}">
      <dsp:nvSpPr>
        <dsp:cNvPr id="0" name=""/>
        <dsp:cNvSpPr/>
      </dsp:nvSpPr>
      <dsp:spPr>
        <a:xfrm>
          <a:off x="4464500" y="2520283"/>
          <a:ext cx="1812154" cy="1087292"/>
        </a:xfrm>
        <a:prstGeom prst="rect">
          <a:avLst/>
        </a:prstGeom>
        <a:solidFill>
          <a:srgbClr val="2694D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Arial" pitchFamily="34" charset="0"/>
              <a:cs typeface="Arial" pitchFamily="34" charset="0"/>
            </a:rPr>
            <a:t>Информация о складывающихся на товарных рынках ценах товаров, работ, услуг</a:t>
          </a:r>
          <a:endParaRPr lang="ru-RU" sz="1400" kern="1200" dirty="0">
            <a:latin typeface="Arial" pitchFamily="34" charset="0"/>
            <a:cs typeface="Arial" pitchFamily="34" charset="0"/>
          </a:endParaRPr>
        </a:p>
      </dsp:txBody>
      <dsp:txXfrm>
        <a:off x="4464500" y="2520283"/>
        <a:ext cx="1812154" cy="1087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2C36B-B7BC-4630-84CA-47D14BB7AEB7}">
      <dsp:nvSpPr>
        <dsp:cNvPr id="0" name=""/>
        <dsp:cNvSpPr/>
      </dsp:nvSpPr>
      <dsp:spPr>
        <a:xfrm rot="5400000">
          <a:off x="5165291" y="-1950913"/>
          <a:ext cx="1225261" cy="54380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Постановление Правительства РФ от 05.06.2015 № 552 – план закупок (форма + правила)</a:t>
          </a:r>
          <a:endParaRPr lang="ru-RU"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Постановление Правительства РФ от 05.06.2015 № 553 – план-график (форма + правила)</a:t>
          </a:r>
          <a:endParaRPr lang="ru-RU" sz="1400" kern="1200" dirty="0">
            <a:latin typeface="Arial" pitchFamily="34" charset="0"/>
            <a:cs typeface="Arial" pitchFamily="34" charset="0"/>
          </a:endParaRPr>
        </a:p>
      </dsp:txBody>
      <dsp:txXfrm rot="-5400000">
        <a:off x="3058900" y="215290"/>
        <a:ext cx="5378232" cy="1105637"/>
      </dsp:txXfrm>
    </dsp:sp>
    <dsp:sp modelId="{A1B4A371-33E2-4B91-B20C-6E9565D38616}">
      <dsp:nvSpPr>
        <dsp:cNvPr id="0" name=""/>
        <dsp:cNvSpPr/>
      </dsp:nvSpPr>
      <dsp:spPr>
        <a:xfrm>
          <a:off x="0" y="2320"/>
          <a:ext cx="3058899" cy="15315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smtClean="0">
              <a:latin typeface="Arial" pitchFamily="34" charset="0"/>
              <a:cs typeface="Arial" pitchFamily="34" charset="0"/>
            </a:rPr>
            <a:t>Планирование</a:t>
          </a:r>
          <a:r>
            <a:rPr lang="ru-RU" sz="1600" kern="1200" dirty="0" smtClean="0">
              <a:latin typeface="Arial" pitchFamily="34" charset="0"/>
              <a:cs typeface="Arial" pitchFamily="34" charset="0"/>
            </a:rPr>
            <a:t/>
          </a:r>
          <a:br>
            <a:rPr lang="ru-RU" sz="1600" kern="1200" dirty="0" smtClean="0">
              <a:latin typeface="Arial" pitchFamily="34" charset="0"/>
              <a:cs typeface="Arial" pitchFamily="34" charset="0"/>
            </a:rPr>
          </a:br>
          <a:r>
            <a:rPr lang="ru-RU" sz="1600" kern="1200" dirty="0" smtClean="0">
              <a:latin typeface="Arial" pitchFamily="34" charset="0"/>
              <a:cs typeface="Arial" pitchFamily="34" charset="0"/>
            </a:rPr>
            <a:t> (для федеральных заказчиков)</a:t>
          </a:r>
          <a:endParaRPr lang="ru-RU" sz="1600" kern="1200" dirty="0">
            <a:latin typeface="Arial" pitchFamily="34" charset="0"/>
            <a:cs typeface="Arial" pitchFamily="34" charset="0"/>
          </a:endParaRPr>
        </a:p>
      </dsp:txBody>
      <dsp:txXfrm>
        <a:off x="74765" y="77085"/>
        <a:ext cx="2909369" cy="1382046"/>
      </dsp:txXfrm>
    </dsp:sp>
    <dsp:sp modelId="{9A6F5AFE-20C7-4838-925F-9CF67DBF35AC}">
      <dsp:nvSpPr>
        <dsp:cNvPr id="0" name=""/>
        <dsp:cNvSpPr/>
      </dsp:nvSpPr>
      <dsp:spPr>
        <a:xfrm rot="5400000">
          <a:off x="5057842" y="-342758"/>
          <a:ext cx="1440159" cy="54380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Постановление Правительства РФ от 21.11.2013 № 1043 – общие требования плана закупок (форма + правила)</a:t>
          </a:r>
          <a:endParaRPr lang="ru-RU"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Постановление Правительства РФ от 05.06.2015 № 554 </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 общие требования к плану-графику (форма + правила)</a:t>
          </a:r>
          <a:endParaRPr lang="ru-RU"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Порядок ведения плана закупок и плана-графика утверждается местной администрацией</a:t>
          </a:r>
          <a:endParaRPr lang="ru-RU" sz="1400" kern="1200" dirty="0">
            <a:latin typeface="Arial" pitchFamily="34" charset="0"/>
            <a:cs typeface="Arial" pitchFamily="34" charset="0"/>
          </a:endParaRPr>
        </a:p>
      </dsp:txBody>
      <dsp:txXfrm rot="-5400000">
        <a:off x="3058900" y="1726487"/>
        <a:ext cx="5367741" cy="1299553"/>
      </dsp:txXfrm>
    </dsp:sp>
    <dsp:sp modelId="{63507D1C-20C8-4A78-BE7D-A46C0C398EFC}">
      <dsp:nvSpPr>
        <dsp:cNvPr id="0" name=""/>
        <dsp:cNvSpPr/>
      </dsp:nvSpPr>
      <dsp:spPr>
        <a:xfrm>
          <a:off x="0" y="1610475"/>
          <a:ext cx="3058899" cy="15315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smtClean="0">
              <a:latin typeface="Arial" pitchFamily="34" charset="0"/>
              <a:cs typeface="Arial" pitchFamily="34" charset="0"/>
            </a:rPr>
            <a:t>Планирование </a:t>
          </a:r>
          <a:r>
            <a:rPr lang="ru-RU" sz="1600" kern="1200" dirty="0" smtClean="0">
              <a:latin typeface="Arial" pitchFamily="34" charset="0"/>
              <a:cs typeface="Arial" pitchFamily="34" charset="0"/>
            </a:rPr>
            <a:t/>
          </a:r>
          <a:br>
            <a:rPr lang="ru-RU" sz="1600" kern="1200" dirty="0" smtClean="0">
              <a:latin typeface="Arial" pitchFamily="34" charset="0"/>
              <a:cs typeface="Arial" pitchFamily="34" charset="0"/>
            </a:rPr>
          </a:br>
          <a:r>
            <a:rPr lang="ru-RU" sz="1600" kern="1200" dirty="0" smtClean="0">
              <a:latin typeface="Arial" pitchFamily="34" charset="0"/>
              <a:cs typeface="Arial" pitchFamily="34" charset="0"/>
            </a:rPr>
            <a:t>(для муниципальных заказчиков)</a:t>
          </a:r>
          <a:endParaRPr lang="ru-RU" sz="1600" kern="1200" dirty="0">
            <a:latin typeface="Arial" pitchFamily="34" charset="0"/>
            <a:cs typeface="Arial" pitchFamily="34" charset="0"/>
          </a:endParaRPr>
        </a:p>
      </dsp:txBody>
      <dsp:txXfrm>
        <a:off x="74765" y="1685240"/>
        <a:ext cx="2909369" cy="1382046"/>
      </dsp:txXfrm>
    </dsp:sp>
    <dsp:sp modelId="{FE5D16D5-6687-4C1A-8973-D69EEF9DB143}">
      <dsp:nvSpPr>
        <dsp:cNvPr id="0" name=""/>
        <dsp:cNvSpPr/>
      </dsp:nvSpPr>
      <dsp:spPr>
        <a:xfrm rot="5400000">
          <a:off x="5165291" y="1265397"/>
          <a:ext cx="1225261" cy="54380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Постановление Правительства РФ от 05.06.2015 № 555:</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 Правила обоснования;</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 Форма обоснования для плана закупок;</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 Форма обоснования для плана-графика.</a:t>
          </a:r>
          <a:endParaRPr lang="ru-RU" sz="1400" kern="1200" dirty="0">
            <a:latin typeface="Arial" pitchFamily="34" charset="0"/>
            <a:cs typeface="Arial" pitchFamily="34" charset="0"/>
          </a:endParaRPr>
        </a:p>
      </dsp:txBody>
      <dsp:txXfrm rot="-5400000">
        <a:off x="3058900" y="3431600"/>
        <a:ext cx="5378232" cy="1105637"/>
      </dsp:txXfrm>
    </dsp:sp>
    <dsp:sp modelId="{707949EA-814C-422A-AEFA-E48C7F7ED994}">
      <dsp:nvSpPr>
        <dsp:cNvPr id="0" name=""/>
        <dsp:cNvSpPr/>
      </dsp:nvSpPr>
      <dsp:spPr>
        <a:xfrm>
          <a:off x="0" y="3218631"/>
          <a:ext cx="3058899" cy="15315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smtClean="0">
              <a:latin typeface="Arial" pitchFamily="34" charset="0"/>
              <a:cs typeface="Arial" pitchFamily="34" charset="0"/>
            </a:rPr>
            <a:t>Обоснование закупок </a:t>
          </a:r>
          <a:r>
            <a:rPr lang="ru-RU" sz="1600" kern="1200" dirty="0" smtClean="0">
              <a:latin typeface="Arial" pitchFamily="34" charset="0"/>
              <a:cs typeface="Arial" pitchFamily="34" charset="0"/>
            </a:rPr>
            <a:t/>
          </a:r>
          <a:br>
            <a:rPr lang="ru-RU" sz="1600" kern="1200" dirty="0" smtClean="0">
              <a:latin typeface="Arial" pitchFamily="34" charset="0"/>
              <a:cs typeface="Arial" pitchFamily="34" charset="0"/>
            </a:rPr>
          </a:br>
          <a:r>
            <a:rPr lang="ru-RU" sz="1600" kern="1200" dirty="0" smtClean="0">
              <a:latin typeface="Arial" pitchFamily="34" charset="0"/>
              <a:cs typeface="Arial" pitchFamily="34" charset="0"/>
            </a:rPr>
            <a:t>(для всех заказчиков)</a:t>
          </a:r>
        </a:p>
        <a:p>
          <a:pPr lvl="0" algn="ctr" defTabSz="889000">
            <a:lnSpc>
              <a:spcPct val="90000"/>
            </a:lnSpc>
            <a:spcBef>
              <a:spcPct val="0"/>
            </a:spcBef>
            <a:spcAft>
              <a:spcPct val="35000"/>
            </a:spcAft>
          </a:pPr>
          <a:r>
            <a:rPr lang="ru-RU" sz="1600" kern="1200" dirty="0" smtClean="0">
              <a:latin typeface="Arial" pitchFamily="34" charset="0"/>
              <a:cs typeface="Arial" pitchFamily="34" charset="0"/>
            </a:rPr>
            <a:t>приложение к плану закупок и плану-графику</a:t>
          </a:r>
          <a:endParaRPr lang="ru-RU" sz="1600" kern="1200" dirty="0">
            <a:latin typeface="Arial" pitchFamily="34" charset="0"/>
            <a:cs typeface="Arial" pitchFamily="34" charset="0"/>
          </a:endParaRPr>
        </a:p>
      </dsp:txBody>
      <dsp:txXfrm>
        <a:off x="74765" y="3293396"/>
        <a:ext cx="2909369" cy="13820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2C36B-B7BC-4630-84CA-47D14BB7AEB7}">
      <dsp:nvSpPr>
        <dsp:cNvPr id="0" name=""/>
        <dsp:cNvSpPr/>
      </dsp:nvSpPr>
      <dsp:spPr>
        <a:xfrm rot="5400000">
          <a:off x="4654760" y="-1467668"/>
          <a:ext cx="1854599" cy="525370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Сумма расходов для обеспечения функций</a:t>
          </a:r>
          <a:endParaRPr lang="ru-RU"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Для формирования бюджета (объема бюджетных ассигнований)</a:t>
          </a: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Распространяется на: </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 государственные органы;</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 муниципальные органы;</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 внебюджетные фонды;</a:t>
          </a:r>
          <a:br>
            <a:rPr lang="ru-RU" sz="1400" kern="1200" dirty="0" smtClean="0">
              <a:latin typeface="Arial" pitchFamily="34" charset="0"/>
              <a:cs typeface="Arial" pitchFamily="34" charset="0"/>
            </a:rPr>
          </a:br>
          <a:r>
            <a:rPr lang="ru-RU" sz="1400" kern="1200" dirty="0" smtClean="0">
              <a:latin typeface="Arial" pitchFamily="34" charset="0"/>
              <a:cs typeface="Arial" pitchFamily="34" charset="0"/>
            </a:rPr>
            <a:t>- казенные учреждения</a:t>
          </a:r>
        </a:p>
      </dsp:txBody>
      <dsp:txXfrm rot="-5400000">
        <a:off x="2955208" y="322418"/>
        <a:ext cx="5163169" cy="1673531"/>
      </dsp:txXfrm>
    </dsp:sp>
    <dsp:sp modelId="{A1B4A371-33E2-4B91-B20C-6E9565D38616}">
      <dsp:nvSpPr>
        <dsp:cNvPr id="0" name=""/>
        <dsp:cNvSpPr/>
      </dsp:nvSpPr>
      <dsp:spPr>
        <a:xfrm>
          <a:off x="0" y="58"/>
          <a:ext cx="2955208" cy="23182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smtClean="0">
              <a:latin typeface="Arial" pitchFamily="34" charset="0"/>
              <a:cs typeface="Arial" pitchFamily="34" charset="0"/>
            </a:rPr>
            <a:t>Нормативные затраты</a:t>
          </a:r>
          <a:endParaRPr lang="ru-RU" sz="1800" kern="1200" dirty="0">
            <a:latin typeface="Arial" pitchFamily="34" charset="0"/>
            <a:cs typeface="Arial" pitchFamily="34" charset="0"/>
          </a:endParaRPr>
        </a:p>
      </dsp:txBody>
      <dsp:txXfrm>
        <a:off x="113168" y="113226"/>
        <a:ext cx="2728872" cy="2091913"/>
      </dsp:txXfrm>
    </dsp:sp>
    <dsp:sp modelId="{9A6F5AFE-20C7-4838-925F-9CF67DBF35AC}">
      <dsp:nvSpPr>
        <dsp:cNvPr id="0" name=""/>
        <dsp:cNvSpPr/>
      </dsp:nvSpPr>
      <dsp:spPr>
        <a:xfrm rot="5400000">
          <a:off x="4492121" y="966493"/>
          <a:ext cx="2179878" cy="525370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Для обоснования закупок при планировании</a:t>
          </a:r>
          <a:endParaRPr lang="ru-RU" sz="1400" kern="1200" dirty="0">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Для формирования технического задания</a:t>
          </a: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Для обоснования НМЦК</a:t>
          </a: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Исключает закупку товаров, работ, услуг с избыточными свойствами, предметов роскоши</a:t>
          </a:r>
        </a:p>
        <a:p>
          <a:pPr marL="114300" lvl="1" indent="-114300" algn="l" defTabSz="622300">
            <a:lnSpc>
              <a:spcPct val="90000"/>
            </a:lnSpc>
            <a:spcBef>
              <a:spcPct val="0"/>
            </a:spcBef>
            <a:spcAft>
              <a:spcPct val="15000"/>
            </a:spcAft>
            <a:buChar char="••"/>
          </a:pPr>
          <a:r>
            <a:rPr lang="ru-RU" sz="1400" kern="1200" dirty="0" smtClean="0">
              <a:latin typeface="Arial" pitchFamily="34" charset="0"/>
              <a:cs typeface="Arial" pitchFamily="34" charset="0"/>
            </a:rPr>
            <a:t>Распространяется на всех заказчиков, включая бюджетные учреждения</a:t>
          </a:r>
        </a:p>
      </dsp:txBody>
      <dsp:txXfrm rot="-5400000">
        <a:off x="2955209" y="2609819"/>
        <a:ext cx="5147290" cy="1967052"/>
      </dsp:txXfrm>
    </dsp:sp>
    <dsp:sp modelId="{63507D1C-20C8-4A78-BE7D-A46C0C398EFC}">
      <dsp:nvSpPr>
        <dsp:cNvPr id="0" name=""/>
        <dsp:cNvSpPr/>
      </dsp:nvSpPr>
      <dsp:spPr>
        <a:xfrm>
          <a:off x="0" y="2434220"/>
          <a:ext cx="2955208" cy="23182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smtClean="0">
              <a:latin typeface="Arial" pitchFamily="34" charset="0"/>
              <a:cs typeface="Arial" pitchFamily="34" charset="0"/>
            </a:rPr>
            <a:t>Требования к товарам, работам, услугам, в </a:t>
          </a:r>
          <a:r>
            <a:rPr lang="ru-RU" sz="2000" kern="1200" dirty="0" err="1" smtClean="0">
              <a:latin typeface="Arial" pitchFamily="34" charset="0"/>
              <a:cs typeface="Arial" pitchFamily="34" charset="0"/>
            </a:rPr>
            <a:t>т.ч</a:t>
          </a:r>
          <a:r>
            <a:rPr lang="ru-RU" sz="2000" kern="1200" dirty="0" smtClean="0">
              <a:latin typeface="Arial" pitchFamily="34" charset="0"/>
              <a:cs typeface="Arial" pitchFamily="34" charset="0"/>
            </a:rPr>
            <a:t>. предельные цены</a:t>
          </a:r>
          <a:endParaRPr lang="ru-RU" sz="1800" kern="1200" dirty="0">
            <a:latin typeface="Arial" pitchFamily="34" charset="0"/>
            <a:cs typeface="Arial" pitchFamily="34" charset="0"/>
          </a:endParaRPr>
        </a:p>
      </dsp:txBody>
      <dsp:txXfrm>
        <a:off x="113168" y="2547388"/>
        <a:ext cx="2728872" cy="20919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9D928-D631-42DC-B7BB-D01C9FA0F27A}">
      <dsp:nvSpPr>
        <dsp:cNvPr id="0" name=""/>
        <dsp:cNvSpPr/>
      </dsp:nvSpPr>
      <dsp:spPr>
        <a:xfrm rot="5400000">
          <a:off x="5602661" y="-2338474"/>
          <a:ext cx="814629" cy="5951441"/>
        </a:xfrm>
        <a:prstGeom prst="round2SameRect">
          <a:avLst/>
        </a:prstGeom>
        <a:solidFill>
          <a:srgbClr val="CCECFF">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0" kern="1200" dirty="0" smtClean="0">
              <a:solidFill>
                <a:srgbClr val="17649A"/>
              </a:solidFill>
              <a:latin typeface="Arial" pitchFamily="34" charset="0"/>
              <a:ea typeface="+mn-ea"/>
              <a:cs typeface="Arial" pitchFamily="34" charset="0"/>
            </a:rPr>
            <a:t>Цена контракта  устанавливается на основании информации о рыночных ценах идентичных ТРУ</a:t>
          </a:r>
          <a:endParaRPr lang="ru-RU" sz="1400" b="0" kern="1200" dirty="0">
            <a:solidFill>
              <a:srgbClr val="17649A"/>
            </a:solidFill>
            <a:latin typeface="Arial" pitchFamily="34" charset="0"/>
            <a:ea typeface="+mn-ea"/>
            <a:cs typeface="Arial" pitchFamily="34" charset="0"/>
          </a:endParaRPr>
        </a:p>
      </dsp:txBody>
      <dsp:txXfrm rot="-5400000">
        <a:off x="3034256" y="269698"/>
        <a:ext cx="5911674" cy="735095"/>
      </dsp:txXfrm>
    </dsp:sp>
    <dsp:sp modelId="{76BC259E-C312-4586-A945-F6275872E4F8}">
      <dsp:nvSpPr>
        <dsp:cNvPr id="0" name=""/>
        <dsp:cNvSpPr/>
      </dsp:nvSpPr>
      <dsp:spPr>
        <a:xfrm>
          <a:off x="231241" y="75730"/>
          <a:ext cx="2801645" cy="1018286"/>
        </a:xfrm>
        <a:prstGeom prst="roundRect">
          <a:avLst/>
        </a:prstGeom>
        <a:solidFill>
          <a:srgbClr val="2694DE"/>
        </a:solidFill>
        <a:ln w="25400" cap="flat" cmpd="sng" algn="ctr">
          <a:noFill/>
          <a:prstDash val="solid"/>
        </a:ln>
        <a:effectLst/>
        <a:scene3d>
          <a:camera prst="orthographicFront"/>
          <a:lightRig rig="flat" dir="t"/>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bg1"/>
              </a:solidFill>
              <a:latin typeface="Arial" pitchFamily="34" charset="0"/>
              <a:ea typeface="+mn-ea"/>
              <a:cs typeface="Arial" pitchFamily="34" charset="0"/>
            </a:rPr>
            <a:t>Метод сопоставимых рыночных цен</a:t>
          </a:r>
          <a:endParaRPr lang="ru-RU" sz="1600" kern="1200" dirty="0">
            <a:solidFill>
              <a:schemeClr val="bg1"/>
            </a:solidFill>
            <a:latin typeface="Arial" pitchFamily="34" charset="0"/>
            <a:ea typeface="+mn-ea"/>
            <a:cs typeface="Arial" pitchFamily="34" charset="0"/>
          </a:endParaRPr>
        </a:p>
      </dsp:txBody>
      <dsp:txXfrm>
        <a:off x="280950" y="125439"/>
        <a:ext cx="2702227" cy="918868"/>
      </dsp:txXfrm>
    </dsp:sp>
    <dsp:sp modelId="{8F1109DD-BCFA-479D-808D-DBB33517DA5F}">
      <dsp:nvSpPr>
        <dsp:cNvPr id="0" name=""/>
        <dsp:cNvSpPr/>
      </dsp:nvSpPr>
      <dsp:spPr>
        <a:xfrm rot="5400000">
          <a:off x="5536957" y="-1345329"/>
          <a:ext cx="960276" cy="5963404"/>
        </a:xfrm>
        <a:prstGeom prst="round2SameRect">
          <a:avLst/>
        </a:prstGeom>
        <a:solidFill>
          <a:srgbClr val="CCECFF">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0" kern="1200" dirty="0" smtClean="0">
              <a:solidFill>
                <a:srgbClr val="17649A"/>
              </a:solidFill>
              <a:latin typeface="Arial" pitchFamily="34" charset="0"/>
              <a:ea typeface="+mn-ea"/>
              <a:cs typeface="Arial" pitchFamily="34" charset="0"/>
            </a:rPr>
            <a:t>Проводится в случае если для закупаемых ТРУ предусмотрены правила нормирования и установлены нормативные затраты</a:t>
          </a:r>
          <a:endParaRPr lang="ru-RU" sz="1400" b="0" kern="1200" dirty="0">
            <a:solidFill>
              <a:srgbClr val="17649A"/>
            </a:solidFill>
            <a:latin typeface="Arial" pitchFamily="34" charset="0"/>
            <a:ea typeface="+mn-ea"/>
            <a:cs typeface="Arial" pitchFamily="34" charset="0"/>
          </a:endParaRPr>
        </a:p>
      </dsp:txBody>
      <dsp:txXfrm rot="-5400000">
        <a:off x="3035394" y="1203111"/>
        <a:ext cx="5916527" cy="866522"/>
      </dsp:txXfrm>
    </dsp:sp>
    <dsp:sp modelId="{7569DCBE-3F7D-4BC1-BC6F-12F44ADFADEC}">
      <dsp:nvSpPr>
        <dsp:cNvPr id="0" name=""/>
        <dsp:cNvSpPr/>
      </dsp:nvSpPr>
      <dsp:spPr>
        <a:xfrm>
          <a:off x="231181" y="1145878"/>
          <a:ext cx="2801645" cy="1018286"/>
        </a:xfrm>
        <a:prstGeom prst="roundRect">
          <a:avLst/>
        </a:prstGeom>
        <a:solidFill>
          <a:srgbClr val="2694DE"/>
        </a:solidFill>
        <a:ln w="25400" cap="flat" cmpd="sng" algn="ctr">
          <a:noFill/>
          <a:prstDash val="solid"/>
        </a:ln>
        <a:effectLst/>
        <a:scene3d>
          <a:camera prst="orthographicFront"/>
          <a:lightRig rig="flat" dir="t"/>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bg1"/>
              </a:solidFill>
              <a:latin typeface="Arial" pitchFamily="34" charset="0"/>
              <a:ea typeface="+mn-ea"/>
              <a:cs typeface="Arial" pitchFamily="34" charset="0"/>
            </a:rPr>
            <a:t>Нормативный </a:t>
          </a:r>
          <a:br>
            <a:rPr lang="ru-RU" sz="1600" kern="1200" dirty="0" smtClean="0">
              <a:solidFill>
                <a:schemeClr val="bg1"/>
              </a:solidFill>
              <a:latin typeface="Arial" pitchFamily="34" charset="0"/>
              <a:ea typeface="+mn-ea"/>
              <a:cs typeface="Arial" pitchFamily="34" charset="0"/>
            </a:rPr>
          </a:br>
          <a:r>
            <a:rPr lang="ru-RU" sz="1600" kern="1200" dirty="0" smtClean="0">
              <a:solidFill>
                <a:schemeClr val="bg1"/>
              </a:solidFill>
              <a:latin typeface="Arial" pitchFamily="34" charset="0"/>
              <a:ea typeface="+mn-ea"/>
              <a:cs typeface="Arial" pitchFamily="34" charset="0"/>
            </a:rPr>
            <a:t>метод</a:t>
          </a:r>
          <a:endParaRPr lang="ru-RU" sz="1600" kern="1200" dirty="0">
            <a:solidFill>
              <a:schemeClr val="bg1"/>
            </a:solidFill>
            <a:latin typeface="Arial" pitchFamily="34" charset="0"/>
            <a:ea typeface="+mn-ea"/>
            <a:cs typeface="Arial" pitchFamily="34" charset="0"/>
          </a:endParaRPr>
        </a:p>
      </dsp:txBody>
      <dsp:txXfrm>
        <a:off x="280890" y="1195587"/>
        <a:ext cx="2702227" cy="918868"/>
      </dsp:txXfrm>
    </dsp:sp>
    <dsp:sp modelId="{87969B3C-6587-40A3-B6F9-F5C2C67CCA96}">
      <dsp:nvSpPr>
        <dsp:cNvPr id="0" name=""/>
        <dsp:cNvSpPr/>
      </dsp:nvSpPr>
      <dsp:spPr>
        <a:xfrm rot="5400000">
          <a:off x="5615516" y="-429383"/>
          <a:ext cx="814629" cy="5951441"/>
        </a:xfrm>
        <a:prstGeom prst="round2SameRect">
          <a:avLst/>
        </a:prstGeom>
        <a:solidFill>
          <a:srgbClr val="CCECFF">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0" kern="1200" dirty="0" smtClean="0">
              <a:solidFill>
                <a:srgbClr val="17649A"/>
              </a:solidFill>
              <a:latin typeface="Arial" pitchFamily="34" charset="0"/>
              <a:ea typeface="+mn-ea"/>
              <a:cs typeface="Arial" pitchFamily="34" charset="0"/>
            </a:rPr>
            <a:t>В обязательном порядке применяется заказчиком, если цена контракта определяется в соответствии с установленным тарифом (ценой) товара (работы, услуги)</a:t>
          </a:r>
          <a:endParaRPr lang="ru-RU" sz="1400" b="0" kern="1200" dirty="0">
            <a:solidFill>
              <a:srgbClr val="17649A"/>
            </a:solidFill>
            <a:latin typeface="Arial" pitchFamily="34" charset="0"/>
            <a:ea typeface="+mn-ea"/>
            <a:cs typeface="Arial" pitchFamily="34" charset="0"/>
          </a:endParaRPr>
        </a:p>
      </dsp:txBody>
      <dsp:txXfrm rot="-5400000">
        <a:off x="3047111" y="2178789"/>
        <a:ext cx="5911674" cy="735095"/>
      </dsp:txXfrm>
    </dsp:sp>
    <dsp:sp modelId="{5CD7533F-1A53-43D4-8FD0-5F9DC11A1380}">
      <dsp:nvSpPr>
        <dsp:cNvPr id="0" name=""/>
        <dsp:cNvSpPr/>
      </dsp:nvSpPr>
      <dsp:spPr>
        <a:xfrm>
          <a:off x="231241" y="2203903"/>
          <a:ext cx="2801645" cy="749692"/>
        </a:xfrm>
        <a:prstGeom prst="roundRect">
          <a:avLst/>
        </a:prstGeom>
        <a:solidFill>
          <a:srgbClr val="2694DE"/>
        </a:solidFill>
        <a:ln w="25400" cap="flat" cmpd="sng" algn="ctr">
          <a:noFill/>
          <a:prstDash val="solid"/>
        </a:ln>
        <a:effectLst/>
        <a:scene3d>
          <a:camera prst="orthographicFront"/>
          <a:lightRig rig="flat" dir="t"/>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bg1"/>
              </a:solidFill>
              <a:latin typeface="Arial" pitchFamily="34" charset="0"/>
              <a:ea typeface="+mn-ea"/>
              <a:cs typeface="Arial" pitchFamily="34" charset="0"/>
            </a:rPr>
            <a:t>Тарифный </a:t>
          </a:r>
          <a:br>
            <a:rPr lang="ru-RU" sz="1600" kern="1200" dirty="0" smtClean="0">
              <a:solidFill>
                <a:schemeClr val="bg1"/>
              </a:solidFill>
              <a:latin typeface="Arial" pitchFamily="34" charset="0"/>
              <a:ea typeface="+mn-ea"/>
              <a:cs typeface="Arial" pitchFamily="34" charset="0"/>
            </a:rPr>
          </a:br>
          <a:r>
            <a:rPr lang="ru-RU" sz="1600" kern="1200" dirty="0" smtClean="0">
              <a:solidFill>
                <a:schemeClr val="bg1"/>
              </a:solidFill>
              <a:latin typeface="Arial" pitchFamily="34" charset="0"/>
              <a:ea typeface="+mn-ea"/>
              <a:cs typeface="Arial" pitchFamily="34" charset="0"/>
            </a:rPr>
            <a:t>метод</a:t>
          </a:r>
          <a:endParaRPr lang="ru-RU" sz="1600" kern="1200" dirty="0">
            <a:solidFill>
              <a:schemeClr val="bg1"/>
            </a:solidFill>
            <a:latin typeface="Arial" pitchFamily="34" charset="0"/>
            <a:ea typeface="+mn-ea"/>
            <a:cs typeface="Arial" pitchFamily="34" charset="0"/>
          </a:endParaRPr>
        </a:p>
      </dsp:txBody>
      <dsp:txXfrm>
        <a:off x="267838" y="2240500"/>
        <a:ext cx="2728451" cy="676498"/>
      </dsp:txXfrm>
    </dsp:sp>
    <dsp:sp modelId="{704E4AD3-EC35-4C35-B790-F4E89510F4B0}">
      <dsp:nvSpPr>
        <dsp:cNvPr id="0" name=""/>
        <dsp:cNvSpPr/>
      </dsp:nvSpPr>
      <dsp:spPr>
        <a:xfrm rot="5400000">
          <a:off x="5616735" y="510433"/>
          <a:ext cx="867302" cy="6006552"/>
        </a:xfrm>
        <a:prstGeom prst="round2SameRect">
          <a:avLst/>
        </a:prstGeom>
        <a:solidFill>
          <a:srgbClr val="CCECFF">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0" kern="1200" dirty="0" smtClean="0">
              <a:solidFill>
                <a:srgbClr val="17649A"/>
              </a:solidFill>
              <a:latin typeface="Arial" pitchFamily="34" charset="0"/>
              <a:ea typeface="+mn-ea"/>
              <a:cs typeface="Arial" pitchFamily="34" charset="0"/>
            </a:rPr>
            <a:t>В обязательном порядке применяется при строительстве, реконструкции, капремонте, по усмотрению заказчика – при текущем ремонте (ч.9.1. ст. 22; иначе - МСРЦ)</a:t>
          </a:r>
          <a:endParaRPr lang="ru-RU" sz="1400" b="0" kern="1200" dirty="0">
            <a:solidFill>
              <a:srgbClr val="17649A"/>
            </a:solidFill>
            <a:latin typeface="Arial" pitchFamily="34" charset="0"/>
            <a:ea typeface="+mn-ea"/>
            <a:cs typeface="Arial" pitchFamily="34" charset="0"/>
          </a:endParaRPr>
        </a:p>
      </dsp:txBody>
      <dsp:txXfrm rot="-5400000">
        <a:off x="3047110" y="3122396"/>
        <a:ext cx="5964214" cy="782626"/>
      </dsp:txXfrm>
    </dsp:sp>
    <dsp:sp modelId="{6AD5D0DD-DFA2-4217-945F-5C43BDA0F0E4}">
      <dsp:nvSpPr>
        <dsp:cNvPr id="0" name=""/>
        <dsp:cNvSpPr/>
      </dsp:nvSpPr>
      <dsp:spPr>
        <a:xfrm>
          <a:off x="245465" y="3004566"/>
          <a:ext cx="2801645" cy="1018286"/>
        </a:xfrm>
        <a:prstGeom prst="roundRect">
          <a:avLst/>
        </a:prstGeom>
        <a:solidFill>
          <a:srgbClr val="2694DE"/>
        </a:solidFill>
        <a:ln w="25400" cap="flat" cmpd="sng" algn="ctr">
          <a:noFill/>
          <a:prstDash val="solid"/>
        </a:ln>
        <a:effectLst/>
        <a:scene3d>
          <a:camera prst="orthographicFront"/>
          <a:lightRig rig="flat" dir="t"/>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bg1"/>
              </a:solidFill>
              <a:latin typeface="Arial" pitchFamily="34" charset="0"/>
              <a:ea typeface="+mn-ea"/>
              <a:cs typeface="Arial" pitchFamily="34" charset="0"/>
            </a:rPr>
            <a:t>Проектно-сметный </a:t>
          </a:r>
          <a:br>
            <a:rPr lang="ru-RU" sz="1600" kern="1200" dirty="0" smtClean="0">
              <a:solidFill>
                <a:schemeClr val="bg1"/>
              </a:solidFill>
              <a:latin typeface="Arial" pitchFamily="34" charset="0"/>
              <a:ea typeface="+mn-ea"/>
              <a:cs typeface="Arial" pitchFamily="34" charset="0"/>
            </a:rPr>
          </a:br>
          <a:r>
            <a:rPr lang="ru-RU" sz="1600" kern="1200" dirty="0" smtClean="0">
              <a:solidFill>
                <a:schemeClr val="bg1"/>
              </a:solidFill>
              <a:latin typeface="Arial" pitchFamily="34" charset="0"/>
              <a:ea typeface="+mn-ea"/>
              <a:cs typeface="Arial" pitchFamily="34" charset="0"/>
            </a:rPr>
            <a:t>метод</a:t>
          </a:r>
          <a:endParaRPr lang="ru-RU" sz="1600" kern="1200" dirty="0">
            <a:solidFill>
              <a:schemeClr val="bg1"/>
            </a:solidFill>
            <a:latin typeface="Arial" pitchFamily="34" charset="0"/>
            <a:ea typeface="+mn-ea"/>
            <a:cs typeface="Arial" pitchFamily="34" charset="0"/>
          </a:endParaRPr>
        </a:p>
      </dsp:txBody>
      <dsp:txXfrm>
        <a:off x="295174" y="3054275"/>
        <a:ext cx="2702227" cy="918868"/>
      </dsp:txXfrm>
    </dsp:sp>
    <dsp:sp modelId="{31801648-BE15-4F74-B06A-1129A5D9E1DC}">
      <dsp:nvSpPr>
        <dsp:cNvPr id="0" name=""/>
        <dsp:cNvSpPr/>
      </dsp:nvSpPr>
      <dsp:spPr>
        <a:xfrm rot="5400000">
          <a:off x="5615516" y="1607189"/>
          <a:ext cx="814629" cy="5951441"/>
        </a:xfrm>
        <a:prstGeom prst="round2SameRect">
          <a:avLst/>
        </a:prstGeom>
        <a:solidFill>
          <a:srgbClr val="CCECFF">
            <a:alpha val="90000"/>
          </a:srgb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0" kern="1200" dirty="0" smtClean="0">
              <a:solidFill>
                <a:srgbClr val="17649A"/>
              </a:solidFill>
              <a:latin typeface="Arial" pitchFamily="34" charset="0"/>
              <a:ea typeface="+mn-ea"/>
              <a:cs typeface="Arial" pitchFamily="34" charset="0"/>
            </a:rPr>
            <a:t>Применяется в случае невозможности применения иных методов, состоит в определении цены как суммы затрат и обычной для сферы деятельности прибыли</a:t>
          </a:r>
          <a:endParaRPr lang="ru-RU" sz="1400" b="0" kern="1200" dirty="0">
            <a:solidFill>
              <a:srgbClr val="17649A"/>
            </a:solidFill>
            <a:latin typeface="Arial" pitchFamily="34" charset="0"/>
            <a:ea typeface="+mn-ea"/>
            <a:cs typeface="Arial" pitchFamily="34" charset="0"/>
          </a:endParaRPr>
        </a:p>
      </dsp:txBody>
      <dsp:txXfrm rot="-5400000">
        <a:off x="3047111" y="4215362"/>
        <a:ext cx="5911674" cy="735095"/>
      </dsp:txXfrm>
    </dsp:sp>
    <dsp:sp modelId="{C72669BC-7CC7-49DB-B589-66B39112CB15}">
      <dsp:nvSpPr>
        <dsp:cNvPr id="0" name=""/>
        <dsp:cNvSpPr/>
      </dsp:nvSpPr>
      <dsp:spPr>
        <a:xfrm>
          <a:off x="245465" y="4073767"/>
          <a:ext cx="2801645" cy="1018286"/>
        </a:xfrm>
        <a:prstGeom prst="roundRect">
          <a:avLst/>
        </a:prstGeom>
        <a:solidFill>
          <a:srgbClr val="2694DE"/>
        </a:solidFill>
        <a:ln w="25400" cap="flat" cmpd="sng" algn="ctr">
          <a:noFill/>
          <a:prstDash val="solid"/>
        </a:ln>
        <a:effectLst/>
        <a:scene3d>
          <a:camera prst="orthographicFront"/>
          <a:lightRig rig="flat" dir="t"/>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bg1"/>
              </a:solidFill>
              <a:latin typeface="Arial" pitchFamily="34" charset="0"/>
              <a:ea typeface="+mn-ea"/>
              <a:cs typeface="Arial" pitchFamily="34" charset="0"/>
            </a:rPr>
            <a:t>Затратный </a:t>
          </a:r>
          <a:br>
            <a:rPr lang="ru-RU" sz="1600" kern="1200" dirty="0" smtClean="0">
              <a:solidFill>
                <a:schemeClr val="bg1"/>
              </a:solidFill>
              <a:latin typeface="Arial" pitchFamily="34" charset="0"/>
              <a:ea typeface="+mn-ea"/>
              <a:cs typeface="Arial" pitchFamily="34" charset="0"/>
            </a:rPr>
          </a:br>
          <a:r>
            <a:rPr lang="ru-RU" sz="1600" kern="1200" dirty="0" smtClean="0">
              <a:solidFill>
                <a:schemeClr val="bg1"/>
              </a:solidFill>
              <a:latin typeface="Arial" pitchFamily="34" charset="0"/>
              <a:ea typeface="+mn-ea"/>
              <a:cs typeface="Arial" pitchFamily="34" charset="0"/>
            </a:rPr>
            <a:t>метод</a:t>
          </a:r>
          <a:endParaRPr lang="ru-RU" sz="1600" kern="1200" dirty="0">
            <a:solidFill>
              <a:schemeClr val="bg1"/>
            </a:solidFill>
            <a:latin typeface="Arial" pitchFamily="34" charset="0"/>
            <a:ea typeface="+mn-ea"/>
            <a:cs typeface="Arial" pitchFamily="34" charset="0"/>
          </a:endParaRPr>
        </a:p>
      </dsp:txBody>
      <dsp:txXfrm>
        <a:off x="295174" y="4123476"/>
        <a:ext cx="2702227" cy="9188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A46A4-2AC1-4091-A57A-A808FE9A4B6C}">
      <dsp:nvSpPr>
        <dsp:cNvPr id="0" name=""/>
        <dsp:cNvSpPr/>
      </dsp:nvSpPr>
      <dsp:spPr>
        <a:xfrm>
          <a:off x="703150" y="689"/>
          <a:ext cx="2319304" cy="1159652"/>
        </a:xfrm>
        <a:prstGeom prst="roundRect">
          <a:avLst>
            <a:gd name="adj" fmla="val 10000"/>
          </a:avLst>
        </a:prstGeom>
        <a:solidFill>
          <a:srgbClr val="1764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ru-RU" sz="2000" kern="1200" dirty="0" smtClean="0">
              <a:latin typeface="Arial" pitchFamily="34" charset="0"/>
              <a:cs typeface="Arial" pitchFamily="34" charset="0"/>
            </a:rPr>
            <a:t>Контрактная </a:t>
          </a:r>
          <a:br>
            <a:rPr lang="ru-RU" sz="2000" kern="1200" dirty="0" smtClean="0">
              <a:latin typeface="Arial" pitchFamily="34" charset="0"/>
              <a:cs typeface="Arial" pitchFamily="34" charset="0"/>
            </a:rPr>
          </a:br>
          <a:r>
            <a:rPr lang="ru-RU" sz="2000" kern="1200" dirty="0" smtClean="0">
              <a:latin typeface="Arial" pitchFamily="34" charset="0"/>
              <a:cs typeface="Arial" pitchFamily="34" charset="0"/>
            </a:rPr>
            <a:t>служба</a:t>
          </a:r>
          <a:endParaRPr lang="ru-RU" sz="2000" kern="1200" dirty="0">
            <a:latin typeface="Arial" pitchFamily="34" charset="0"/>
            <a:cs typeface="Arial" pitchFamily="34" charset="0"/>
          </a:endParaRPr>
        </a:p>
      </dsp:txBody>
      <dsp:txXfrm>
        <a:off x="737115" y="34654"/>
        <a:ext cx="2251374" cy="1091722"/>
      </dsp:txXfrm>
    </dsp:sp>
    <dsp:sp modelId="{44DF9993-DDC3-4DB5-A2F8-0FE912AC9A4A}">
      <dsp:nvSpPr>
        <dsp:cNvPr id="0" name=""/>
        <dsp:cNvSpPr/>
      </dsp:nvSpPr>
      <dsp:spPr>
        <a:xfrm>
          <a:off x="935080" y="1160341"/>
          <a:ext cx="231930" cy="869739"/>
        </a:xfrm>
        <a:custGeom>
          <a:avLst/>
          <a:gdLst/>
          <a:ahLst/>
          <a:cxnLst/>
          <a:rect l="0" t="0" r="0" b="0"/>
          <a:pathLst>
            <a:path>
              <a:moveTo>
                <a:pt x="0" y="0"/>
              </a:moveTo>
              <a:lnTo>
                <a:pt x="0" y="869739"/>
              </a:lnTo>
              <a:lnTo>
                <a:pt x="231930" y="869739"/>
              </a:lnTo>
            </a:path>
          </a:pathLst>
        </a:custGeom>
        <a:noFill/>
        <a:ln w="25400" cap="flat" cmpd="sng" algn="ctr">
          <a:solidFill>
            <a:srgbClr val="CCECFF"/>
          </a:solidFill>
          <a:prstDash val="solid"/>
        </a:ln>
        <a:effectLst/>
      </dsp:spPr>
      <dsp:style>
        <a:lnRef idx="2">
          <a:scrgbClr r="0" g="0" b="0"/>
        </a:lnRef>
        <a:fillRef idx="0">
          <a:scrgbClr r="0" g="0" b="0"/>
        </a:fillRef>
        <a:effectRef idx="0">
          <a:scrgbClr r="0" g="0" b="0"/>
        </a:effectRef>
        <a:fontRef idx="minor"/>
      </dsp:style>
    </dsp:sp>
    <dsp:sp modelId="{EAEB9D07-4542-4007-B9DB-E05C4959D419}">
      <dsp:nvSpPr>
        <dsp:cNvPr id="0" name=""/>
        <dsp:cNvSpPr/>
      </dsp:nvSpPr>
      <dsp:spPr>
        <a:xfrm>
          <a:off x="1167011" y="1450254"/>
          <a:ext cx="1855443" cy="1159652"/>
        </a:xfrm>
        <a:prstGeom prst="roundRect">
          <a:avLst>
            <a:gd name="adj" fmla="val 10000"/>
          </a:avLst>
        </a:prstGeom>
        <a:solidFill>
          <a:srgbClr val="CCEC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0" kern="1200" dirty="0" smtClean="0">
              <a:solidFill>
                <a:srgbClr val="2694DE"/>
              </a:solidFill>
              <a:latin typeface="Arial" pitchFamily="34" charset="0"/>
              <a:cs typeface="Arial" pitchFamily="34" charset="0"/>
            </a:rPr>
            <a:t>Совокупный объем закупок (в соответствии с планом-графиком) превышает 100 миллионов рублей </a:t>
          </a:r>
          <a:endParaRPr lang="ru-RU" sz="1400" b="0" kern="1200" dirty="0">
            <a:solidFill>
              <a:srgbClr val="2694DE"/>
            </a:solidFill>
            <a:latin typeface="Arial" pitchFamily="34" charset="0"/>
            <a:cs typeface="Arial" pitchFamily="34" charset="0"/>
          </a:endParaRPr>
        </a:p>
      </dsp:txBody>
      <dsp:txXfrm>
        <a:off x="1200976" y="1484219"/>
        <a:ext cx="1787513" cy="1091722"/>
      </dsp:txXfrm>
    </dsp:sp>
    <dsp:sp modelId="{1B1D5F8C-77FF-47AC-8BA5-EA5874B0F452}">
      <dsp:nvSpPr>
        <dsp:cNvPr id="0" name=""/>
        <dsp:cNvSpPr/>
      </dsp:nvSpPr>
      <dsp:spPr>
        <a:xfrm>
          <a:off x="935080" y="1160341"/>
          <a:ext cx="231930" cy="2319304"/>
        </a:xfrm>
        <a:custGeom>
          <a:avLst/>
          <a:gdLst/>
          <a:ahLst/>
          <a:cxnLst/>
          <a:rect l="0" t="0" r="0" b="0"/>
          <a:pathLst>
            <a:path>
              <a:moveTo>
                <a:pt x="0" y="0"/>
              </a:moveTo>
              <a:lnTo>
                <a:pt x="0" y="2319304"/>
              </a:lnTo>
              <a:lnTo>
                <a:pt x="231930" y="2319304"/>
              </a:lnTo>
            </a:path>
          </a:pathLst>
        </a:custGeom>
        <a:noFill/>
        <a:ln w="25400" cap="flat" cmpd="sng" algn="ctr">
          <a:solidFill>
            <a:srgbClr val="CCECFF"/>
          </a:solidFill>
          <a:prstDash val="solid"/>
        </a:ln>
        <a:effectLst/>
      </dsp:spPr>
      <dsp:style>
        <a:lnRef idx="2">
          <a:scrgbClr r="0" g="0" b="0"/>
        </a:lnRef>
        <a:fillRef idx="0">
          <a:scrgbClr r="0" g="0" b="0"/>
        </a:fillRef>
        <a:effectRef idx="0">
          <a:scrgbClr r="0" g="0" b="0"/>
        </a:effectRef>
        <a:fontRef idx="minor"/>
      </dsp:style>
    </dsp:sp>
    <dsp:sp modelId="{123C593C-0D05-4CFA-96DC-484F1E27E633}">
      <dsp:nvSpPr>
        <dsp:cNvPr id="0" name=""/>
        <dsp:cNvSpPr/>
      </dsp:nvSpPr>
      <dsp:spPr>
        <a:xfrm>
          <a:off x="1167011" y="2899820"/>
          <a:ext cx="1855443" cy="1159652"/>
        </a:xfrm>
        <a:prstGeom prst="roundRect">
          <a:avLst>
            <a:gd name="adj" fmla="val 10000"/>
          </a:avLst>
        </a:prstGeom>
        <a:solidFill>
          <a:srgbClr val="CCEC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0" kern="1200" dirty="0" smtClean="0">
              <a:solidFill>
                <a:srgbClr val="2694DE"/>
              </a:solidFill>
              <a:latin typeface="Arial" pitchFamily="34" charset="0"/>
              <a:cs typeface="Arial" pitchFamily="34" charset="0"/>
            </a:rPr>
            <a:t>Создание специального структурного подразделения не является</a:t>
          </a:r>
          <a:r>
            <a:rPr lang="en-US" sz="1400" b="0" kern="1200" dirty="0" smtClean="0">
              <a:solidFill>
                <a:srgbClr val="2694DE"/>
              </a:solidFill>
              <a:latin typeface="Arial" pitchFamily="34" charset="0"/>
              <a:cs typeface="Arial" pitchFamily="34" charset="0"/>
            </a:rPr>
            <a:t> </a:t>
          </a:r>
          <a:r>
            <a:rPr lang="ru-RU" sz="1400" b="0" kern="1200" dirty="0" smtClean="0">
              <a:solidFill>
                <a:srgbClr val="2694DE"/>
              </a:solidFill>
              <a:latin typeface="Arial" pitchFamily="34" charset="0"/>
              <a:cs typeface="Arial" pitchFamily="34" charset="0"/>
            </a:rPr>
            <a:t>обязательным</a:t>
          </a:r>
          <a:endParaRPr lang="ru-RU" sz="1400" b="0" kern="1200" dirty="0">
            <a:solidFill>
              <a:srgbClr val="2694DE"/>
            </a:solidFill>
            <a:latin typeface="Arial" pitchFamily="34" charset="0"/>
            <a:cs typeface="Arial" pitchFamily="34" charset="0"/>
          </a:endParaRPr>
        </a:p>
      </dsp:txBody>
      <dsp:txXfrm>
        <a:off x="1200976" y="2933785"/>
        <a:ext cx="1787513" cy="1091722"/>
      </dsp:txXfrm>
    </dsp:sp>
    <dsp:sp modelId="{437C1320-B790-4BA6-84B2-671D5C407CE2}">
      <dsp:nvSpPr>
        <dsp:cNvPr id="0" name=""/>
        <dsp:cNvSpPr/>
      </dsp:nvSpPr>
      <dsp:spPr>
        <a:xfrm>
          <a:off x="3664299" y="0"/>
          <a:ext cx="2319304" cy="1159652"/>
        </a:xfrm>
        <a:prstGeom prst="roundRect">
          <a:avLst>
            <a:gd name="adj" fmla="val 10000"/>
          </a:avLst>
        </a:prstGeom>
        <a:solidFill>
          <a:srgbClr val="1764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ru-RU" sz="2000" kern="1200" dirty="0" smtClean="0">
              <a:latin typeface="Arial" pitchFamily="34" charset="0"/>
              <a:cs typeface="Arial" pitchFamily="34" charset="0"/>
            </a:rPr>
            <a:t>Контрактный управляющий</a:t>
          </a:r>
          <a:endParaRPr lang="ru-RU" sz="2000" kern="1200" dirty="0">
            <a:latin typeface="Arial" pitchFamily="34" charset="0"/>
            <a:cs typeface="Arial" pitchFamily="34" charset="0"/>
          </a:endParaRPr>
        </a:p>
      </dsp:txBody>
      <dsp:txXfrm>
        <a:off x="3698264" y="33965"/>
        <a:ext cx="2251374" cy="1091722"/>
      </dsp:txXfrm>
    </dsp:sp>
    <dsp:sp modelId="{75E941A2-9FA9-4397-BA16-1F5C47C46B65}">
      <dsp:nvSpPr>
        <dsp:cNvPr id="0" name=""/>
        <dsp:cNvSpPr/>
      </dsp:nvSpPr>
      <dsp:spPr>
        <a:xfrm>
          <a:off x="3896229" y="1159652"/>
          <a:ext cx="169912" cy="870428"/>
        </a:xfrm>
        <a:custGeom>
          <a:avLst/>
          <a:gdLst/>
          <a:ahLst/>
          <a:cxnLst/>
          <a:rect l="0" t="0" r="0" b="0"/>
          <a:pathLst>
            <a:path>
              <a:moveTo>
                <a:pt x="0" y="0"/>
              </a:moveTo>
              <a:lnTo>
                <a:pt x="0" y="870428"/>
              </a:lnTo>
              <a:lnTo>
                <a:pt x="169912" y="870428"/>
              </a:lnTo>
            </a:path>
          </a:pathLst>
        </a:custGeom>
        <a:noFill/>
        <a:ln w="25400" cap="flat" cmpd="sng" algn="ctr">
          <a:solidFill>
            <a:srgbClr val="CCECFF"/>
          </a:solidFill>
          <a:prstDash val="solid"/>
        </a:ln>
        <a:effectLst/>
      </dsp:spPr>
      <dsp:style>
        <a:lnRef idx="2">
          <a:scrgbClr r="0" g="0" b="0"/>
        </a:lnRef>
        <a:fillRef idx="0">
          <a:scrgbClr r="0" g="0" b="0"/>
        </a:fillRef>
        <a:effectRef idx="0">
          <a:scrgbClr r="0" g="0" b="0"/>
        </a:effectRef>
        <a:fontRef idx="minor"/>
      </dsp:style>
    </dsp:sp>
    <dsp:sp modelId="{08EA1150-0ECB-4A87-B818-8B271A1315A3}">
      <dsp:nvSpPr>
        <dsp:cNvPr id="0" name=""/>
        <dsp:cNvSpPr/>
      </dsp:nvSpPr>
      <dsp:spPr>
        <a:xfrm>
          <a:off x="4066141" y="1450254"/>
          <a:ext cx="1855443" cy="1159652"/>
        </a:xfrm>
        <a:prstGeom prst="roundRect">
          <a:avLst>
            <a:gd name="adj" fmla="val 10000"/>
          </a:avLst>
        </a:prstGeom>
        <a:solidFill>
          <a:srgbClr val="CCEC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0" kern="1200" dirty="0" smtClean="0">
              <a:solidFill>
                <a:srgbClr val="2694DE"/>
              </a:solidFill>
              <a:latin typeface="Arial" pitchFamily="34" charset="0"/>
              <a:cs typeface="Arial" pitchFamily="34" charset="0"/>
            </a:rPr>
            <a:t>Если совокупный объем закупок не превышает</a:t>
          </a:r>
          <a:br>
            <a:rPr lang="ru-RU" sz="1400" b="0" kern="1200" dirty="0" smtClean="0">
              <a:solidFill>
                <a:srgbClr val="2694DE"/>
              </a:solidFill>
              <a:latin typeface="Arial" pitchFamily="34" charset="0"/>
              <a:cs typeface="Arial" pitchFamily="34" charset="0"/>
            </a:rPr>
          </a:br>
          <a:r>
            <a:rPr lang="ru-RU" sz="1400" b="0" kern="1200" dirty="0" smtClean="0">
              <a:solidFill>
                <a:srgbClr val="2694DE"/>
              </a:solidFill>
              <a:latin typeface="Arial" pitchFamily="34" charset="0"/>
              <a:cs typeface="Arial" pitchFamily="34" charset="0"/>
            </a:rPr>
            <a:t> </a:t>
          </a:r>
          <a:r>
            <a:rPr lang="ru-RU" sz="1400" b="1" kern="1200" dirty="0" smtClean="0">
              <a:solidFill>
                <a:srgbClr val="2694DE"/>
              </a:solidFill>
              <a:latin typeface="Arial" pitchFamily="34" charset="0"/>
              <a:cs typeface="Arial" pitchFamily="34" charset="0"/>
            </a:rPr>
            <a:t>100 млн. руб.</a:t>
          </a:r>
          <a:br>
            <a:rPr lang="ru-RU" sz="1400" b="1" kern="1200" dirty="0" smtClean="0">
              <a:solidFill>
                <a:srgbClr val="2694DE"/>
              </a:solidFill>
              <a:latin typeface="Arial" pitchFamily="34" charset="0"/>
              <a:cs typeface="Arial" pitchFamily="34" charset="0"/>
            </a:rPr>
          </a:br>
          <a:r>
            <a:rPr lang="ru-RU" sz="1400" b="0" kern="1200" dirty="0" smtClean="0">
              <a:solidFill>
                <a:srgbClr val="2694DE"/>
              </a:solidFill>
              <a:latin typeface="Arial" pitchFamily="34" charset="0"/>
              <a:cs typeface="Arial" pitchFamily="34" charset="0"/>
            </a:rPr>
            <a:t>и отсутствует контрактная служба </a:t>
          </a:r>
          <a:endParaRPr lang="ru-RU" sz="1400" b="0" kern="1200" dirty="0">
            <a:solidFill>
              <a:srgbClr val="2694DE"/>
            </a:solidFill>
            <a:latin typeface="Arial" pitchFamily="34" charset="0"/>
            <a:cs typeface="Arial" pitchFamily="34" charset="0"/>
          </a:endParaRPr>
        </a:p>
      </dsp:txBody>
      <dsp:txXfrm>
        <a:off x="4100106" y="1484219"/>
        <a:ext cx="1787513" cy="1091722"/>
      </dsp:txXfrm>
    </dsp:sp>
    <dsp:sp modelId="{95CC5905-307D-4528-BFCC-E8623D54A876}">
      <dsp:nvSpPr>
        <dsp:cNvPr id="0" name=""/>
        <dsp:cNvSpPr/>
      </dsp:nvSpPr>
      <dsp:spPr>
        <a:xfrm>
          <a:off x="3896229" y="1159652"/>
          <a:ext cx="169912" cy="2319994"/>
        </a:xfrm>
        <a:custGeom>
          <a:avLst/>
          <a:gdLst/>
          <a:ahLst/>
          <a:cxnLst/>
          <a:rect l="0" t="0" r="0" b="0"/>
          <a:pathLst>
            <a:path>
              <a:moveTo>
                <a:pt x="0" y="0"/>
              </a:moveTo>
              <a:lnTo>
                <a:pt x="0" y="2319994"/>
              </a:lnTo>
              <a:lnTo>
                <a:pt x="169912" y="2319994"/>
              </a:lnTo>
            </a:path>
          </a:pathLst>
        </a:custGeom>
        <a:noFill/>
        <a:ln w="25400" cap="flat" cmpd="sng" algn="ctr">
          <a:solidFill>
            <a:srgbClr val="CCECFF"/>
          </a:solidFill>
          <a:prstDash val="solid"/>
        </a:ln>
        <a:effectLst/>
      </dsp:spPr>
      <dsp:style>
        <a:lnRef idx="2">
          <a:scrgbClr r="0" g="0" b="0"/>
        </a:lnRef>
        <a:fillRef idx="0">
          <a:scrgbClr r="0" g="0" b="0"/>
        </a:fillRef>
        <a:effectRef idx="0">
          <a:scrgbClr r="0" g="0" b="0"/>
        </a:effectRef>
        <a:fontRef idx="minor"/>
      </dsp:style>
    </dsp:sp>
    <dsp:sp modelId="{13108605-C455-45FE-849E-E8320FADB6F7}">
      <dsp:nvSpPr>
        <dsp:cNvPr id="0" name=""/>
        <dsp:cNvSpPr/>
      </dsp:nvSpPr>
      <dsp:spPr>
        <a:xfrm>
          <a:off x="4066141" y="2899820"/>
          <a:ext cx="1855443" cy="1159652"/>
        </a:xfrm>
        <a:prstGeom prst="roundRect">
          <a:avLst>
            <a:gd name="adj" fmla="val 10000"/>
          </a:avLst>
        </a:prstGeom>
        <a:solidFill>
          <a:srgbClr val="CCEC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0" kern="1200" dirty="0" smtClean="0">
              <a:solidFill>
                <a:srgbClr val="2694DE"/>
              </a:solidFill>
              <a:latin typeface="Arial" pitchFamily="34" charset="0"/>
              <a:cs typeface="Arial" pitchFamily="34" charset="0"/>
            </a:rPr>
            <a:t>Лицо, ответственное за осуществление закупки или нескольких закупок, включая исполнение каждого контракта </a:t>
          </a:r>
          <a:endParaRPr lang="ru-RU" sz="1400" b="0" kern="1200" dirty="0">
            <a:solidFill>
              <a:srgbClr val="2694DE"/>
            </a:solidFill>
            <a:latin typeface="Arial" pitchFamily="34" charset="0"/>
            <a:cs typeface="Arial" pitchFamily="34" charset="0"/>
          </a:endParaRPr>
        </a:p>
      </dsp:txBody>
      <dsp:txXfrm>
        <a:off x="4100106" y="2933785"/>
        <a:ext cx="1787513" cy="10917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14498-5C2A-4C55-B6D3-FC71740FC629}">
      <dsp:nvSpPr>
        <dsp:cNvPr id="0" name=""/>
        <dsp:cNvSpPr/>
      </dsp:nvSpPr>
      <dsp:spPr>
        <a:xfrm>
          <a:off x="1143496" y="233133"/>
          <a:ext cx="2911260" cy="9097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17"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Открытый аукцион в электронной форме</a:t>
          </a:r>
          <a:endParaRPr lang="ru-RU" sz="2000" kern="12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1143496" y="233133"/>
        <a:ext cx="2911260" cy="909769"/>
      </dsp:txXfrm>
    </dsp:sp>
    <dsp:sp modelId="{23DBC442-1FC1-4CA2-8886-9DAE47CBB534}">
      <dsp:nvSpPr>
        <dsp:cNvPr id="0" name=""/>
        <dsp:cNvSpPr/>
      </dsp:nvSpPr>
      <dsp:spPr>
        <a:xfrm>
          <a:off x="1022193" y="101722"/>
          <a:ext cx="636838" cy="9552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65185A4-2C3F-4B89-A4F9-A383C3738A0D}">
      <dsp:nvSpPr>
        <dsp:cNvPr id="0" name=""/>
        <dsp:cNvSpPr/>
      </dsp:nvSpPr>
      <dsp:spPr>
        <a:xfrm>
          <a:off x="4347465" y="233133"/>
          <a:ext cx="2911260" cy="9097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17"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Двухэтапный </a:t>
          </a:r>
          <a:b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конкурс</a:t>
          </a:r>
          <a:endParaRPr lang="ru-RU" sz="2000" kern="12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4347465" y="233133"/>
        <a:ext cx="2911260" cy="909769"/>
      </dsp:txXfrm>
    </dsp:sp>
    <dsp:sp modelId="{5B2ACC66-0DC0-492E-8CD3-900739FAD90F}">
      <dsp:nvSpPr>
        <dsp:cNvPr id="0" name=""/>
        <dsp:cNvSpPr/>
      </dsp:nvSpPr>
      <dsp:spPr>
        <a:xfrm>
          <a:off x="4226162" y="101722"/>
          <a:ext cx="636838" cy="9552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F0466F-1BB9-4413-820F-B2D60AC4121D}">
      <dsp:nvSpPr>
        <dsp:cNvPr id="0" name=""/>
        <dsp:cNvSpPr/>
      </dsp:nvSpPr>
      <dsp:spPr>
        <a:xfrm>
          <a:off x="1143496" y="1378431"/>
          <a:ext cx="2911260" cy="9097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17" tIns="76200" rIns="76200" bIns="76200" numCol="1" spcCol="1270" anchor="ctr" anchorCtr="0">
          <a:noAutofit/>
        </a:bodyPr>
        <a:lstStyle/>
        <a:p>
          <a:pPr lvl="0" algn="l" defTabSz="889000">
            <a:lnSpc>
              <a:spcPct val="90000"/>
            </a:lnSpc>
            <a:spcBef>
              <a:spcPct val="0"/>
            </a:spcBef>
            <a:spcAft>
              <a:spcPct val="35000"/>
            </a:spcAft>
          </a:pPr>
          <a:r>
            <a:rPr lang="ru-RU" sz="2000" b="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Открытый </a:t>
          </a:r>
          <a:br>
            <a:rPr lang="ru-RU" sz="2000" b="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b="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конкурс</a:t>
          </a:r>
          <a:endParaRPr lang="ru-RU" sz="2000" b="0" kern="12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1143496" y="1378431"/>
        <a:ext cx="2911260" cy="909769"/>
      </dsp:txXfrm>
    </dsp:sp>
    <dsp:sp modelId="{F1965423-11CA-41E0-919A-B3BF081588A7}">
      <dsp:nvSpPr>
        <dsp:cNvPr id="0" name=""/>
        <dsp:cNvSpPr/>
      </dsp:nvSpPr>
      <dsp:spPr>
        <a:xfrm>
          <a:off x="1022193" y="1247020"/>
          <a:ext cx="636838" cy="9552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D4952EC-73EB-49F6-A95F-12DD4373A8BA}">
      <dsp:nvSpPr>
        <dsp:cNvPr id="0" name=""/>
        <dsp:cNvSpPr/>
      </dsp:nvSpPr>
      <dsp:spPr>
        <a:xfrm>
          <a:off x="4347465" y="1378431"/>
          <a:ext cx="2911260" cy="9097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17" tIns="76200" rIns="76200" bIns="76200" numCol="1" spcCol="1270" anchor="ctr" anchorCtr="0">
          <a:noAutofit/>
        </a:bodyPr>
        <a:lstStyle/>
        <a:p>
          <a:pPr lvl="0" algn="l" defTabSz="889000">
            <a:lnSpc>
              <a:spcPct val="90000"/>
            </a:lnSpc>
            <a:spcBef>
              <a:spcPct val="0"/>
            </a:spcBef>
            <a:spcAft>
              <a:spcPct val="35000"/>
            </a:spcAft>
          </a:pPr>
          <a:r>
            <a:rPr lang="ru-RU" sz="2000" b="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Конкурс </a:t>
          </a:r>
          <a:br>
            <a:rPr lang="ru-RU" sz="2000" b="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b="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с ограниченным участием</a:t>
          </a:r>
          <a:endParaRPr lang="ru-RU" sz="2000" b="0" kern="12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4347465" y="1378431"/>
        <a:ext cx="2911260" cy="909769"/>
      </dsp:txXfrm>
    </dsp:sp>
    <dsp:sp modelId="{740D5BDB-2AB5-48B9-B517-CAE87600CDBB}">
      <dsp:nvSpPr>
        <dsp:cNvPr id="0" name=""/>
        <dsp:cNvSpPr/>
      </dsp:nvSpPr>
      <dsp:spPr>
        <a:xfrm>
          <a:off x="4226162" y="1247020"/>
          <a:ext cx="636838" cy="9552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34B8792-0123-4D36-8AA4-86CCC56F2479}">
      <dsp:nvSpPr>
        <dsp:cNvPr id="0" name=""/>
        <dsp:cNvSpPr/>
      </dsp:nvSpPr>
      <dsp:spPr>
        <a:xfrm>
          <a:off x="1143496" y="2523730"/>
          <a:ext cx="2911260" cy="9097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17"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Запрос </a:t>
          </a:r>
          <a:b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котировок</a:t>
          </a:r>
          <a:endParaRPr lang="ru-RU" sz="2000" kern="12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1143496" y="2523730"/>
        <a:ext cx="2911260" cy="909769"/>
      </dsp:txXfrm>
    </dsp:sp>
    <dsp:sp modelId="{2C57272D-07FB-41BD-9AC2-9DC20FB89DD6}">
      <dsp:nvSpPr>
        <dsp:cNvPr id="0" name=""/>
        <dsp:cNvSpPr/>
      </dsp:nvSpPr>
      <dsp:spPr>
        <a:xfrm>
          <a:off x="1022193" y="2392319"/>
          <a:ext cx="636838" cy="9552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FE723F3-97BD-4629-8004-82C435AD056D}">
      <dsp:nvSpPr>
        <dsp:cNvPr id="0" name=""/>
        <dsp:cNvSpPr/>
      </dsp:nvSpPr>
      <dsp:spPr>
        <a:xfrm>
          <a:off x="4347465" y="2523730"/>
          <a:ext cx="2911260" cy="9097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17"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Запрос </a:t>
          </a:r>
          <a:b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br>
          <a: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предложений</a:t>
          </a:r>
          <a:endParaRPr lang="ru-RU" sz="2000" kern="12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4347465" y="2523730"/>
        <a:ext cx="2911260" cy="909769"/>
      </dsp:txXfrm>
    </dsp:sp>
    <dsp:sp modelId="{5DF026B7-E1C0-46EF-BDEA-4A9758645D64}">
      <dsp:nvSpPr>
        <dsp:cNvPr id="0" name=""/>
        <dsp:cNvSpPr/>
      </dsp:nvSpPr>
      <dsp:spPr>
        <a:xfrm>
          <a:off x="4226162" y="2392319"/>
          <a:ext cx="636838" cy="95525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97C3EC2-36D1-4C95-A931-1E6FF347796C}">
      <dsp:nvSpPr>
        <dsp:cNvPr id="0" name=""/>
        <dsp:cNvSpPr/>
      </dsp:nvSpPr>
      <dsp:spPr>
        <a:xfrm>
          <a:off x="2813254" y="3600404"/>
          <a:ext cx="2911260" cy="9097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16217"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rPr>
            <a:t>Закупка у единственного поставщика</a:t>
          </a:r>
          <a:endParaRPr lang="ru-RU" sz="2000" kern="1200" dirty="0">
            <a:solidFill>
              <a:schemeClr val="tx1">
                <a:lumMod val="75000"/>
                <a:lumOff val="25000"/>
              </a:schemeClr>
            </a:solidFill>
            <a:effectLst>
              <a:outerShdw blurRad="38100" dist="38100" dir="2700000" algn="tl">
                <a:srgbClr val="000000">
                  <a:alpha val="43137"/>
                </a:srgbClr>
              </a:outerShdw>
            </a:effectLst>
            <a:latin typeface="Arial" pitchFamily="34" charset="0"/>
            <a:cs typeface="Arial" pitchFamily="34" charset="0"/>
          </a:endParaRPr>
        </a:p>
      </dsp:txBody>
      <dsp:txXfrm>
        <a:off x="2813254" y="3600404"/>
        <a:ext cx="2911260" cy="909769"/>
      </dsp:txXfrm>
    </dsp:sp>
    <dsp:sp modelId="{753A53BE-C13F-420F-8E33-9E031B3F2159}">
      <dsp:nvSpPr>
        <dsp:cNvPr id="0" name=""/>
        <dsp:cNvSpPr/>
      </dsp:nvSpPr>
      <dsp:spPr>
        <a:xfrm>
          <a:off x="2624178" y="3456382"/>
          <a:ext cx="636838" cy="9552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C3C32-E524-4511-8692-EE9D09540B04}">
      <dsp:nvSpPr>
        <dsp:cNvPr id="0" name=""/>
        <dsp:cNvSpPr/>
      </dsp:nvSpPr>
      <dsp:spPr>
        <a:xfrm>
          <a:off x="174680" y="502975"/>
          <a:ext cx="2297281" cy="2254964"/>
        </a:xfrm>
        <a:prstGeom prst="roundRect">
          <a:avLst>
            <a:gd name="adj" fmla="val 10000"/>
          </a:avLst>
        </a:prstGeom>
        <a:solidFill>
          <a:srgbClr val="CCECFF">
            <a:alpha val="90000"/>
          </a:srgbClr>
        </a:solidFill>
        <a:ln w="9525" cap="flat" cmpd="sng" algn="ctr">
          <a:noFill/>
          <a:prstDash val="solid"/>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solidFill>
                <a:srgbClr val="0081CA"/>
              </a:solidFill>
              <a:latin typeface="Arial Narrow" pitchFamily="34" charset="0"/>
              <a:cs typeface="Arial" pitchFamily="34" charset="0"/>
            </a:rPr>
            <a:t>Разработка конкурсной документации</a:t>
          </a:r>
          <a:endParaRPr lang="ru-RU" sz="1800" kern="1200" dirty="0">
            <a:solidFill>
              <a:srgbClr val="0081CA"/>
            </a:solidFill>
            <a:latin typeface="Arial Narrow" pitchFamily="34" charset="0"/>
            <a:cs typeface="Arial" pitchFamily="34" charset="0"/>
          </a:endParaRPr>
        </a:p>
        <a:p>
          <a:pPr marL="171450" lvl="1" indent="-171450" algn="l" defTabSz="800100">
            <a:lnSpc>
              <a:spcPct val="90000"/>
            </a:lnSpc>
            <a:spcBef>
              <a:spcPct val="0"/>
            </a:spcBef>
            <a:spcAft>
              <a:spcPct val="15000"/>
            </a:spcAft>
            <a:buChar char="••"/>
          </a:pPr>
          <a:r>
            <a:rPr lang="ru-RU" sz="1800" kern="1200" dirty="0" smtClean="0">
              <a:solidFill>
                <a:srgbClr val="0081CA"/>
              </a:solidFill>
              <a:latin typeface="Arial Narrow" pitchFamily="34" charset="0"/>
              <a:cs typeface="Arial" pitchFamily="34" charset="0"/>
            </a:rPr>
            <a:t>Публикация извещения</a:t>
          </a:r>
          <a:endParaRPr lang="ru-RU" sz="1800" kern="1200" dirty="0">
            <a:solidFill>
              <a:srgbClr val="0081CA"/>
            </a:solidFill>
            <a:latin typeface="Arial Narrow" pitchFamily="34" charset="0"/>
            <a:cs typeface="Arial" pitchFamily="34" charset="0"/>
          </a:endParaRPr>
        </a:p>
        <a:p>
          <a:pPr marL="171450" lvl="1" indent="-171450" algn="l" defTabSz="800100">
            <a:lnSpc>
              <a:spcPct val="90000"/>
            </a:lnSpc>
            <a:spcBef>
              <a:spcPct val="0"/>
            </a:spcBef>
            <a:spcAft>
              <a:spcPct val="15000"/>
            </a:spcAft>
            <a:buChar char="••"/>
          </a:pPr>
          <a:r>
            <a:rPr lang="ru-RU" sz="1800" kern="1200" dirty="0" smtClean="0">
              <a:solidFill>
                <a:srgbClr val="0081CA"/>
              </a:solidFill>
              <a:latin typeface="Arial Narrow" pitchFamily="34" charset="0"/>
              <a:cs typeface="Arial" pitchFamily="34" charset="0"/>
            </a:rPr>
            <a:t>Подача разъяснений</a:t>
          </a:r>
          <a:endParaRPr lang="ru-RU" sz="1800" kern="1200" dirty="0">
            <a:solidFill>
              <a:srgbClr val="0081CA"/>
            </a:solidFill>
            <a:latin typeface="Arial Narrow" pitchFamily="34" charset="0"/>
            <a:cs typeface="Arial" pitchFamily="34" charset="0"/>
          </a:endParaRPr>
        </a:p>
      </dsp:txBody>
      <dsp:txXfrm>
        <a:off x="226573" y="554868"/>
        <a:ext cx="2193495" cy="1667971"/>
      </dsp:txXfrm>
    </dsp:sp>
    <dsp:sp modelId="{1FF5BF03-416B-471E-A483-EF977B70FFB9}">
      <dsp:nvSpPr>
        <dsp:cNvPr id="0" name=""/>
        <dsp:cNvSpPr/>
      </dsp:nvSpPr>
      <dsp:spPr>
        <a:xfrm>
          <a:off x="1072456" y="1430471"/>
          <a:ext cx="2499208" cy="2499208"/>
        </a:xfrm>
        <a:prstGeom prst="leftCircularArrow">
          <a:avLst>
            <a:gd name="adj1" fmla="val 3197"/>
            <a:gd name="adj2" fmla="val 393892"/>
            <a:gd name="adj3" fmla="val 2170116"/>
            <a:gd name="adj4" fmla="val 9025202"/>
            <a:gd name="adj5" fmla="val 3730"/>
          </a:avLst>
        </a:prstGeom>
        <a:solidFill>
          <a:srgbClr val="0081CA"/>
        </a:solidFill>
        <a:ln>
          <a:noFill/>
        </a:ln>
        <a:effectLst/>
        <a:scene3d>
          <a:camera prst="orthographicFront"/>
          <a:lightRig rig="flat" dir="t"/>
        </a:scene3d>
        <a:sp3d z="-80000" prstMaterial="plastic">
          <a:bevelB w="25400" h="25400" prst="angle"/>
        </a:sp3d>
      </dsp:spPr>
      <dsp:style>
        <a:lnRef idx="0">
          <a:scrgbClr r="0" g="0" b="0"/>
        </a:lnRef>
        <a:fillRef idx="3">
          <a:scrgbClr r="0" g="0" b="0"/>
        </a:fillRef>
        <a:effectRef idx="2">
          <a:scrgbClr r="0" g="0" b="0"/>
        </a:effectRef>
        <a:fontRef idx="minor">
          <a:schemeClr val="lt1"/>
        </a:fontRef>
      </dsp:style>
    </dsp:sp>
    <dsp:sp modelId="{431FBC1A-804B-4D90-9C51-733A641D0B0C}">
      <dsp:nvSpPr>
        <dsp:cNvPr id="0" name=""/>
        <dsp:cNvSpPr/>
      </dsp:nvSpPr>
      <dsp:spPr>
        <a:xfrm>
          <a:off x="533060" y="2577295"/>
          <a:ext cx="1974863" cy="785337"/>
        </a:xfrm>
        <a:prstGeom prst="roundRect">
          <a:avLst>
            <a:gd name="adj" fmla="val 10000"/>
          </a:avLst>
        </a:prstGeom>
        <a:solidFill>
          <a:srgbClr val="0081C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ru-RU" sz="1800" kern="1200" dirty="0" smtClean="0">
              <a:latin typeface="Arial Narrow" pitchFamily="34" charset="0"/>
            </a:rPr>
            <a:t>Окончание срока подачи заявок</a:t>
          </a:r>
          <a:endParaRPr lang="ru-RU" sz="1800" kern="1200" dirty="0">
            <a:latin typeface="Arial Narrow" pitchFamily="34" charset="0"/>
          </a:endParaRPr>
        </a:p>
      </dsp:txBody>
      <dsp:txXfrm>
        <a:off x="556062" y="2600297"/>
        <a:ext cx="1928859" cy="739333"/>
      </dsp:txXfrm>
    </dsp:sp>
    <dsp:sp modelId="{24D7D5FC-CB0D-4FF9-8BAF-79EC0C132B47}">
      <dsp:nvSpPr>
        <dsp:cNvPr id="0" name=""/>
        <dsp:cNvSpPr/>
      </dsp:nvSpPr>
      <dsp:spPr>
        <a:xfrm>
          <a:off x="2888455" y="864087"/>
          <a:ext cx="2272154" cy="2372424"/>
        </a:xfrm>
        <a:prstGeom prst="roundRect">
          <a:avLst>
            <a:gd name="adj" fmla="val 10000"/>
          </a:avLst>
        </a:prstGeom>
        <a:solidFill>
          <a:srgbClr val="CCECFF">
            <a:alpha val="90000"/>
          </a:srgbClr>
        </a:solidFill>
        <a:ln w="9525" cap="flat" cmpd="sng" algn="ctr">
          <a:noFill/>
          <a:prstDash val="solid"/>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solidFill>
                <a:srgbClr val="0081CA"/>
              </a:solidFill>
              <a:latin typeface="Arial Narrow" pitchFamily="34" charset="0"/>
              <a:cs typeface="Arial" pitchFamily="34" charset="0"/>
            </a:rPr>
            <a:t>Вскрытие конвертов</a:t>
          </a:r>
          <a:endParaRPr lang="ru-RU" sz="1800" kern="1200" dirty="0">
            <a:solidFill>
              <a:srgbClr val="0081CA"/>
            </a:solidFill>
            <a:latin typeface="Arial Narrow" pitchFamily="34" charset="0"/>
            <a:cs typeface="Arial" pitchFamily="34" charset="0"/>
          </a:endParaRPr>
        </a:p>
        <a:p>
          <a:pPr marL="171450" lvl="1" indent="-171450" algn="l" defTabSz="800100">
            <a:lnSpc>
              <a:spcPct val="90000"/>
            </a:lnSpc>
            <a:spcBef>
              <a:spcPct val="0"/>
            </a:spcBef>
            <a:spcAft>
              <a:spcPct val="15000"/>
            </a:spcAft>
            <a:buChar char="••"/>
          </a:pPr>
          <a:r>
            <a:rPr lang="ru-RU" sz="1800" kern="1200" dirty="0" smtClean="0">
              <a:solidFill>
                <a:srgbClr val="0081CA"/>
              </a:solidFill>
              <a:latin typeface="Arial Narrow" pitchFamily="34" charset="0"/>
              <a:cs typeface="Arial" pitchFamily="34" charset="0"/>
            </a:rPr>
            <a:t>Допуск участников</a:t>
          </a:r>
          <a:endParaRPr lang="ru-RU" sz="1800" kern="1200" dirty="0">
            <a:solidFill>
              <a:srgbClr val="0081CA"/>
            </a:solidFill>
            <a:latin typeface="Arial Narrow" pitchFamily="34" charset="0"/>
            <a:cs typeface="Arial" pitchFamily="34" charset="0"/>
          </a:endParaRPr>
        </a:p>
        <a:p>
          <a:pPr marL="171450" lvl="1" indent="-171450" algn="l" defTabSz="800100">
            <a:lnSpc>
              <a:spcPct val="90000"/>
            </a:lnSpc>
            <a:spcBef>
              <a:spcPct val="0"/>
            </a:spcBef>
            <a:spcAft>
              <a:spcPct val="15000"/>
            </a:spcAft>
            <a:buChar char="••"/>
          </a:pPr>
          <a:r>
            <a:rPr lang="ru-RU" sz="1800" kern="1200" dirty="0" smtClean="0">
              <a:solidFill>
                <a:srgbClr val="0081CA"/>
              </a:solidFill>
              <a:latin typeface="Arial Narrow" pitchFamily="34" charset="0"/>
              <a:cs typeface="Arial" pitchFamily="34" charset="0"/>
            </a:rPr>
            <a:t>Оценка заявок, определение победителя</a:t>
          </a:r>
          <a:endParaRPr lang="ru-RU" sz="1800" kern="1200" dirty="0">
            <a:solidFill>
              <a:srgbClr val="0081CA"/>
            </a:solidFill>
            <a:latin typeface="Arial Narrow" pitchFamily="34" charset="0"/>
            <a:cs typeface="Arial" pitchFamily="34" charset="0"/>
          </a:endParaRPr>
        </a:p>
      </dsp:txBody>
      <dsp:txXfrm>
        <a:off x="2943051" y="1427059"/>
        <a:ext cx="2162962" cy="1754856"/>
      </dsp:txXfrm>
    </dsp:sp>
    <dsp:sp modelId="{4ED4EF6E-06B2-406C-8F22-B418989ED3F4}">
      <dsp:nvSpPr>
        <dsp:cNvPr id="0" name=""/>
        <dsp:cNvSpPr/>
      </dsp:nvSpPr>
      <dsp:spPr>
        <a:xfrm>
          <a:off x="4371245" y="259807"/>
          <a:ext cx="2941025" cy="2941025"/>
        </a:xfrm>
        <a:prstGeom prst="circularArrow">
          <a:avLst>
            <a:gd name="adj1" fmla="val 2717"/>
            <a:gd name="adj2" fmla="val 330965"/>
            <a:gd name="adj3" fmla="val 19403746"/>
            <a:gd name="adj4" fmla="val 12485733"/>
            <a:gd name="adj5" fmla="val 3170"/>
          </a:avLst>
        </a:prstGeom>
        <a:solidFill>
          <a:srgbClr val="0081CA"/>
        </a:solidFill>
        <a:ln>
          <a:noFill/>
        </a:ln>
        <a:effectLst/>
        <a:scene3d>
          <a:camera prst="orthographicFront"/>
          <a:lightRig rig="flat" dir="t"/>
        </a:scene3d>
        <a:sp3d z="-80000" prstMaterial="plastic">
          <a:bevelB w="25400" h="25400" prst="angle"/>
        </a:sp3d>
      </dsp:spPr>
      <dsp:style>
        <a:lnRef idx="0">
          <a:scrgbClr r="0" g="0" b="0"/>
        </a:lnRef>
        <a:fillRef idx="3">
          <a:scrgbClr r="0" g="0" b="0"/>
        </a:fillRef>
        <a:effectRef idx="2">
          <a:scrgbClr r="0" g="0" b="0"/>
        </a:effectRef>
        <a:fontRef idx="minor">
          <a:schemeClr val="lt1"/>
        </a:fontRef>
      </dsp:style>
    </dsp:sp>
    <dsp:sp modelId="{22A8A301-A59B-4D34-82BB-B112D83BAA69}">
      <dsp:nvSpPr>
        <dsp:cNvPr id="0" name=""/>
        <dsp:cNvSpPr/>
      </dsp:nvSpPr>
      <dsp:spPr>
        <a:xfrm>
          <a:off x="3287384" y="741402"/>
          <a:ext cx="2214868" cy="785337"/>
        </a:xfrm>
        <a:prstGeom prst="roundRect">
          <a:avLst>
            <a:gd name="adj" fmla="val 10000"/>
          </a:avLst>
        </a:prstGeom>
        <a:solidFill>
          <a:srgbClr val="0081C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ru-RU" sz="1800" kern="1200" dirty="0" smtClean="0">
              <a:latin typeface="Arial Narrow" pitchFamily="34" charset="0"/>
            </a:rPr>
            <a:t>Публикация протокола оценки заявок</a:t>
          </a:r>
          <a:endParaRPr lang="ru-RU" sz="1800" kern="1200" dirty="0">
            <a:latin typeface="Arial Narrow" pitchFamily="34" charset="0"/>
          </a:endParaRPr>
        </a:p>
      </dsp:txBody>
      <dsp:txXfrm>
        <a:off x="3310386" y="764404"/>
        <a:ext cx="2168864" cy="739333"/>
      </dsp:txXfrm>
    </dsp:sp>
    <dsp:sp modelId="{1A9043FC-1353-43A4-AFC9-239D8A141774}">
      <dsp:nvSpPr>
        <dsp:cNvPr id="0" name=""/>
        <dsp:cNvSpPr/>
      </dsp:nvSpPr>
      <dsp:spPr>
        <a:xfrm>
          <a:off x="6010366" y="1071223"/>
          <a:ext cx="2050004" cy="1832455"/>
        </a:xfrm>
        <a:prstGeom prst="roundRect">
          <a:avLst>
            <a:gd name="adj" fmla="val 10000"/>
          </a:avLst>
        </a:prstGeom>
        <a:solidFill>
          <a:srgbClr val="CCECFF">
            <a:alpha val="90000"/>
          </a:srgbClr>
        </a:solidFill>
        <a:ln w="9525" cap="flat" cmpd="sng" algn="ctr">
          <a:noFill/>
          <a:prstDash val="solid"/>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solidFill>
                <a:srgbClr val="0081CA"/>
              </a:solidFill>
              <a:latin typeface="Arial Narrow" pitchFamily="34" charset="0"/>
              <a:cs typeface="Arial" pitchFamily="34" charset="0"/>
            </a:rPr>
            <a:t>Подача разъяснений</a:t>
          </a:r>
          <a:endParaRPr lang="ru-RU" sz="1800" kern="1200" dirty="0">
            <a:solidFill>
              <a:srgbClr val="0081CA"/>
            </a:solidFill>
            <a:latin typeface="Arial Narrow" pitchFamily="34" charset="0"/>
            <a:cs typeface="Arial" pitchFamily="34" charset="0"/>
          </a:endParaRPr>
        </a:p>
        <a:p>
          <a:pPr marL="171450" lvl="1" indent="-171450" algn="l" defTabSz="800100">
            <a:lnSpc>
              <a:spcPct val="90000"/>
            </a:lnSpc>
            <a:spcBef>
              <a:spcPct val="0"/>
            </a:spcBef>
            <a:spcAft>
              <a:spcPct val="15000"/>
            </a:spcAft>
            <a:buChar char="••"/>
          </a:pPr>
          <a:r>
            <a:rPr lang="ru-RU" sz="1800" kern="1200" dirty="0" smtClean="0">
              <a:solidFill>
                <a:srgbClr val="0081CA"/>
              </a:solidFill>
              <a:latin typeface="Arial Narrow" pitchFamily="34" charset="0"/>
              <a:cs typeface="Arial" pitchFamily="34" charset="0"/>
            </a:rPr>
            <a:t>Контроль обеспечения исполнения контракта</a:t>
          </a:r>
          <a:endParaRPr lang="ru-RU" sz="1800" kern="1200" dirty="0">
            <a:solidFill>
              <a:srgbClr val="0081CA"/>
            </a:solidFill>
            <a:latin typeface="Arial Narrow" pitchFamily="34" charset="0"/>
            <a:cs typeface="Arial" pitchFamily="34" charset="0"/>
          </a:endParaRPr>
        </a:p>
      </dsp:txBody>
      <dsp:txXfrm>
        <a:off x="6052536" y="1113393"/>
        <a:ext cx="1965664" cy="1355446"/>
      </dsp:txXfrm>
    </dsp:sp>
    <dsp:sp modelId="{71323E54-1B40-4C34-A2A7-0F480166F702}">
      <dsp:nvSpPr>
        <dsp:cNvPr id="0" name=""/>
        <dsp:cNvSpPr/>
      </dsp:nvSpPr>
      <dsp:spPr>
        <a:xfrm>
          <a:off x="6297189" y="2723194"/>
          <a:ext cx="1974863" cy="785337"/>
        </a:xfrm>
        <a:prstGeom prst="roundRect">
          <a:avLst>
            <a:gd name="adj" fmla="val 10000"/>
          </a:avLst>
        </a:prstGeom>
        <a:solidFill>
          <a:srgbClr val="0081CA"/>
        </a:soli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ru-RU" sz="1800" kern="1200" dirty="0" smtClean="0">
              <a:latin typeface="Arial Narrow" pitchFamily="34" charset="0"/>
            </a:rPr>
            <a:t>Подписание контракта</a:t>
          </a:r>
          <a:endParaRPr lang="ru-RU" sz="1800" kern="1200" dirty="0">
            <a:latin typeface="Arial Narrow" pitchFamily="34" charset="0"/>
          </a:endParaRPr>
        </a:p>
      </dsp:txBody>
      <dsp:txXfrm>
        <a:off x="6320191" y="2746196"/>
        <a:ext cx="1928859" cy="73933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4187"/>
          </a:xfrm>
          <a:prstGeom prst="rect">
            <a:avLst/>
          </a:prstGeom>
        </p:spPr>
        <p:txBody>
          <a:bodyPr vert="horz" lIns="91426" tIns="45714" rIns="91426" bIns="45714" rtlCol="0"/>
          <a:lstStyle>
            <a:lvl1pPr algn="l">
              <a:defRPr sz="1200">
                <a:latin typeface="Arial" charset="0"/>
                <a:cs typeface="Arial" charset="0"/>
              </a:defRPr>
            </a:lvl1pPr>
          </a:lstStyle>
          <a:p>
            <a:pPr>
              <a:defRPr/>
            </a:pPr>
            <a:endParaRPr lang="ru-RU" dirty="0"/>
          </a:p>
        </p:txBody>
      </p:sp>
      <p:sp>
        <p:nvSpPr>
          <p:cNvPr id="3" name="Дата 2"/>
          <p:cNvSpPr>
            <a:spLocks noGrp="1"/>
          </p:cNvSpPr>
          <p:nvPr>
            <p:ph type="dt" sz="quarter" idx="1"/>
          </p:nvPr>
        </p:nvSpPr>
        <p:spPr>
          <a:xfrm>
            <a:off x="3849689" y="0"/>
            <a:ext cx="2946400" cy="494187"/>
          </a:xfrm>
          <a:prstGeom prst="rect">
            <a:avLst/>
          </a:prstGeom>
        </p:spPr>
        <p:txBody>
          <a:bodyPr vert="horz" lIns="91426" tIns="45714" rIns="91426" bIns="45714" rtlCol="0"/>
          <a:lstStyle>
            <a:lvl1pPr algn="r">
              <a:defRPr sz="1200">
                <a:latin typeface="Arial" charset="0"/>
                <a:cs typeface="Arial" charset="0"/>
              </a:defRPr>
            </a:lvl1pPr>
          </a:lstStyle>
          <a:p>
            <a:pPr>
              <a:defRPr/>
            </a:pPr>
            <a:fld id="{2A307EC2-8C1A-4A35-8783-F236D1548B28}" type="datetimeFigureOut">
              <a:rPr lang="ru-RU"/>
              <a:pPr>
                <a:defRPr/>
              </a:pPr>
              <a:t>25.08.2016</a:t>
            </a:fld>
            <a:endParaRPr lang="ru-RU" dirty="0"/>
          </a:p>
        </p:txBody>
      </p:sp>
      <p:sp>
        <p:nvSpPr>
          <p:cNvPr id="4" name="Нижний колонтитул 3"/>
          <p:cNvSpPr>
            <a:spLocks noGrp="1"/>
          </p:cNvSpPr>
          <p:nvPr>
            <p:ph type="ftr" sz="quarter" idx="2"/>
          </p:nvPr>
        </p:nvSpPr>
        <p:spPr>
          <a:xfrm>
            <a:off x="0" y="9378486"/>
            <a:ext cx="2946400" cy="494187"/>
          </a:xfrm>
          <a:prstGeom prst="rect">
            <a:avLst/>
          </a:prstGeom>
        </p:spPr>
        <p:txBody>
          <a:bodyPr vert="horz" lIns="91426" tIns="45714" rIns="91426" bIns="45714" rtlCol="0" anchor="b"/>
          <a:lstStyle>
            <a:lvl1pPr algn="l">
              <a:defRPr sz="1200">
                <a:latin typeface="Arial" charset="0"/>
                <a:cs typeface="Arial" charset="0"/>
              </a:defRPr>
            </a:lvl1pPr>
          </a:lstStyle>
          <a:p>
            <a:pPr>
              <a:defRPr/>
            </a:pPr>
            <a:endParaRPr lang="ru-RU" dirty="0"/>
          </a:p>
        </p:txBody>
      </p:sp>
      <p:sp>
        <p:nvSpPr>
          <p:cNvPr id="5" name="Номер слайда 4"/>
          <p:cNvSpPr>
            <a:spLocks noGrp="1"/>
          </p:cNvSpPr>
          <p:nvPr>
            <p:ph type="sldNum" sz="quarter" idx="3"/>
          </p:nvPr>
        </p:nvSpPr>
        <p:spPr>
          <a:xfrm>
            <a:off x="3849689" y="9378486"/>
            <a:ext cx="2946400" cy="494187"/>
          </a:xfrm>
          <a:prstGeom prst="rect">
            <a:avLst/>
          </a:prstGeom>
        </p:spPr>
        <p:txBody>
          <a:bodyPr vert="horz" lIns="91426" tIns="45714" rIns="91426" bIns="45714" rtlCol="0" anchor="b"/>
          <a:lstStyle>
            <a:lvl1pPr algn="r">
              <a:defRPr sz="1200">
                <a:latin typeface="Arial" charset="0"/>
                <a:cs typeface="Arial" charset="0"/>
              </a:defRPr>
            </a:lvl1pPr>
          </a:lstStyle>
          <a:p>
            <a:pPr>
              <a:defRPr/>
            </a:pPr>
            <a:fld id="{560FE798-8DA7-41F6-A6AC-6B82ED3EE0B7}" type="slidenum">
              <a:rPr lang="ru-RU"/>
              <a:pPr>
                <a:defRPr/>
              </a:pPr>
              <a:t>‹#›</a:t>
            </a:fld>
            <a:endParaRPr lang="ru-RU" dirty="0"/>
          </a:p>
        </p:txBody>
      </p:sp>
    </p:spTree>
    <p:extLst>
      <p:ext uri="{BB962C8B-B14F-4D97-AF65-F5344CB8AC3E}">
        <p14:creationId xmlns:p14="http://schemas.microsoft.com/office/powerpoint/2010/main" val="428966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4187"/>
          </a:xfrm>
          <a:prstGeom prst="rect">
            <a:avLst/>
          </a:prstGeom>
        </p:spPr>
        <p:txBody>
          <a:bodyPr vert="horz" lIns="91423" tIns="45713" rIns="91423" bIns="45713" rtlCol="0"/>
          <a:lstStyle>
            <a:lvl1pPr algn="l">
              <a:defRPr sz="1200">
                <a:latin typeface="Arial" charset="0"/>
                <a:cs typeface="+mn-cs"/>
              </a:defRPr>
            </a:lvl1pPr>
          </a:lstStyle>
          <a:p>
            <a:pPr>
              <a:defRPr/>
            </a:pPr>
            <a:endParaRPr lang="ru-RU" dirty="0"/>
          </a:p>
        </p:txBody>
      </p:sp>
      <p:sp>
        <p:nvSpPr>
          <p:cNvPr id="3" name="Дата 2"/>
          <p:cNvSpPr>
            <a:spLocks noGrp="1"/>
          </p:cNvSpPr>
          <p:nvPr>
            <p:ph type="dt" idx="1"/>
          </p:nvPr>
        </p:nvSpPr>
        <p:spPr>
          <a:xfrm>
            <a:off x="3849689" y="0"/>
            <a:ext cx="2946400" cy="494187"/>
          </a:xfrm>
          <a:prstGeom prst="rect">
            <a:avLst/>
          </a:prstGeom>
        </p:spPr>
        <p:txBody>
          <a:bodyPr vert="horz" lIns="91423" tIns="45713" rIns="91423" bIns="45713" rtlCol="0"/>
          <a:lstStyle>
            <a:lvl1pPr algn="r">
              <a:defRPr sz="1200">
                <a:latin typeface="Arial" charset="0"/>
                <a:cs typeface="+mn-cs"/>
              </a:defRPr>
            </a:lvl1pPr>
          </a:lstStyle>
          <a:p>
            <a:pPr>
              <a:defRPr/>
            </a:pPr>
            <a:fld id="{7FEEAE17-AA27-476D-BE34-757352D36812}" type="datetimeFigureOut">
              <a:rPr lang="ru-RU"/>
              <a:pPr>
                <a:defRPr/>
              </a:pPr>
              <a:t>25.08.2016</a:t>
            </a:fld>
            <a:endParaRPr lang="ru-RU" dirty="0"/>
          </a:p>
        </p:txBody>
      </p:sp>
      <p:sp>
        <p:nvSpPr>
          <p:cNvPr id="4" name="Образ слайда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23" tIns="45713" rIns="91423" bIns="45713" rtlCol="0" anchor="ctr"/>
          <a:lstStyle/>
          <a:p>
            <a:pPr lvl="0"/>
            <a:endParaRPr lang="ru-RU" noProof="0" dirty="0"/>
          </a:p>
        </p:txBody>
      </p:sp>
      <p:sp>
        <p:nvSpPr>
          <p:cNvPr id="5" name="Заметки 4"/>
          <p:cNvSpPr>
            <a:spLocks noGrp="1"/>
          </p:cNvSpPr>
          <p:nvPr>
            <p:ph type="body" sz="quarter" idx="3"/>
          </p:nvPr>
        </p:nvSpPr>
        <p:spPr>
          <a:xfrm>
            <a:off x="679452" y="4690823"/>
            <a:ext cx="5438775" cy="4442939"/>
          </a:xfrm>
          <a:prstGeom prst="rect">
            <a:avLst/>
          </a:prstGeom>
        </p:spPr>
        <p:txBody>
          <a:bodyPr vert="horz" lIns="91423" tIns="45713" rIns="91423" bIns="45713"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378486"/>
            <a:ext cx="2946400" cy="494187"/>
          </a:xfrm>
          <a:prstGeom prst="rect">
            <a:avLst/>
          </a:prstGeom>
        </p:spPr>
        <p:txBody>
          <a:bodyPr vert="horz" lIns="91423" tIns="45713" rIns="91423" bIns="45713" rtlCol="0" anchor="b"/>
          <a:lstStyle>
            <a:lvl1pPr algn="l">
              <a:defRPr sz="1200">
                <a:latin typeface="Arial" charset="0"/>
                <a:cs typeface="+mn-cs"/>
              </a:defRPr>
            </a:lvl1pPr>
          </a:lstStyle>
          <a:p>
            <a:pPr>
              <a:defRPr/>
            </a:pPr>
            <a:endParaRPr lang="ru-RU" dirty="0"/>
          </a:p>
        </p:txBody>
      </p:sp>
      <p:sp>
        <p:nvSpPr>
          <p:cNvPr id="7" name="Номер слайда 6"/>
          <p:cNvSpPr>
            <a:spLocks noGrp="1"/>
          </p:cNvSpPr>
          <p:nvPr>
            <p:ph type="sldNum" sz="quarter" idx="5"/>
          </p:nvPr>
        </p:nvSpPr>
        <p:spPr>
          <a:xfrm>
            <a:off x="3849689" y="9378486"/>
            <a:ext cx="2946400" cy="494187"/>
          </a:xfrm>
          <a:prstGeom prst="rect">
            <a:avLst/>
          </a:prstGeom>
        </p:spPr>
        <p:txBody>
          <a:bodyPr vert="horz" lIns="91423" tIns="45713" rIns="91423" bIns="45713" rtlCol="0" anchor="b"/>
          <a:lstStyle>
            <a:lvl1pPr algn="r">
              <a:defRPr sz="1200">
                <a:latin typeface="Arial" charset="0"/>
                <a:cs typeface="+mn-cs"/>
              </a:defRPr>
            </a:lvl1pPr>
          </a:lstStyle>
          <a:p>
            <a:pPr>
              <a:defRPr/>
            </a:pPr>
            <a:fld id="{BD61E4E1-976B-4A4E-BC0E-E2B0F977E5A4}" type="slidenum">
              <a:rPr lang="ru-RU"/>
              <a:pPr>
                <a:defRPr/>
              </a:pPr>
              <a:t>‹#›</a:t>
            </a:fld>
            <a:endParaRPr lang="ru-RU" dirty="0"/>
          </a:p>
        </p:txBody>
      </p:sp>
    </p:spTree>
    <p:extLst>
      <p:ext uri="{BB962C8B-B14F-4D97-AF65-F5344CB8AC3E}">
        <p14:creationId xmlns:p14="http://schemas.microsoft.com/office/powerpoint/2010/main" val="808211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3B428C5-3FF2-4E13-9CCE-00CD55990762}" type="slidenum">
              <a:rPr lang="ru-RU" smtClean="0">
                <a:solidFill>
                  <a:prstClr val="black"/>
                </a:solidFill>
              </a:rPr>
              <a:pPr>
                <a:defRPr/>
              </a:pPr>
              <a:t>1</a:t>
            </a:fld>
            <a:endParaRPr lang="ru-RU"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29</a:t>
            </a:fld>
            <a:endParaRPr lang="ru-RU" dirty="0">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126</a:t>
            </a:fld>
            <a:endParaRPr lang="ru-RU"/>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127</a:t>
            </a:fld>
            <a:endParaRPr lang="ru-RU"/>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128</a:t>
            </a:fld>
            <a:endParaRPr lang="ru-RU"/>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129</a:t>
            </a:fld>
            <a:endParaRPr lang="ru-RU"/>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130</a:t>
            </a:fld>
            <a:endParaRPr lang="ru-RU"/>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131</a:t>
            </a:fld>
            <a:endParaRPr lang="ru-RU"/>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132</a:t>
            </a:fld>
            <a:endParaRPr lang="ru-RU"/>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133</a:t>
            </a:fld>
            <a:endParaRPr lang="ru-RU"/>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134</a:t>
            </a:fld>
            <a:endParaRPr lang="ru-RU"/>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135</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30</a:t>
            </a:fld>
            <a:endParaRPr lang="ru-RU" dirty="0">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136</a:t>
            </a:fld>
            <a:endParaRPr lang="ru-RU"/>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solidFill>
                  <a:prstClr val="black"/>
                </a:solidFill>
              </a:rPr>
              <a:pPr>
                <a:defRPr/>
              </a:pPr>
              <a:t>137</a:t>
            </a:fld>
            <a:endParaRPr lang="ru-RU" dirty="0">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138</a:t>
            </a:fld>
            <a:endParaRPr lang="ru-RU"/>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139</a:t>
            </a:fld>
            <a:endParaRPr lang="ru-RU"/>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141</a:t>
            </a:fld>
            <a:endParaRPr lang="ru-RU"/>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142</a:t>
            </a:fld>
            <a:endParaRPr lang="ru-RU"/>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143</a:t>
            </a:fld>
            <a:endParaRPr lang="ru-RU"/>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144</a:t>
            </a:fld>
            <a:endParaRPr lang="ru-RU"/>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145</a:t>
            </a:fld>
            <a:endParaRPr lang="ru-RU"/>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146</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31</a:t>
            </a:fld>
            <a:endParaRPr lang="ru-RU" dirty="0">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147</a:t>
            </a:fld>
            <a:endParaRPr lang="ru-RU"/>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148</a:t>
            </a:fld>
            <a:endParaRPr lang="ru-RU"/>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151</a:t>
            </a:fld>
            <a:endParaRPr lang="ru-RU"/>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152</a:t>
            </a:fld>
            <a:endParaRPr lang="ru-RU"/>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153</a:t>
            </a:fld>
            <a:endParaRPr lang="ru-RU"/>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154</a:t>
            </a:fld>
            <a:endParaRPr lang="ru-RU"/>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155</a:t>
            </a:fld>
            <a:endParaRPr lang="ru-RU"/>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156</a:t>
            </a:fld>
            <a:endParaRPr lang="ru-RU"/>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157</a:t>
            </a:fld>
            <a:endParaRPr lang="ru-RU"/>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158</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32</a:t>
            </a:fld>
            <a:endParaRPr lang="ru-RU" dirty="0">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159</a:t>
            </a:fld>
            <a:endParaRPr lang="ru-RU"/>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160</a:t>
            </a:fld>
            <a:endParaRPr lang="ru-RU"/>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161</a:t>
            </a:fld>
            <a:endParaRPr lang="ru-RU"/>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162</a:t>
            </a:fld>
            <a:endParaRPr lang="ru-RU"/>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solidFill>
                  <a:prstClr val="black"/>
                </a:solidFill>
              </a:rPr>
              <a:pPr>
                <a:defRPr/>
              </a:pPr>
              <a:t>165</a:t>
            </a:fld>
            <a:endParaRPr lang="ru-RU" dirty="0">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166</a:t>
            </a:fld>
            <a:endParaRPr lang="ru-RU">
              <a:solidFill>
                <a:prstClr val="black"/>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167</a:t>
            </a:fld>
            <a:endParaRPr lang="ru-RU">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168</a:t>
            </a:fld>
            <a:endParaRPr lang="ru-RU">
              <a:solidFill>
                <a:prstClr val="black"/>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169</a:t>
            </a:fld>
            <a:endParaRPr lang="ru-RU">
              <a:solidFill>
                <a:prstClr val="black"/>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170</a:t>
            </a:fld>
            <a:endParaRPr lang="ru-RU">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pPr>
                <a:defRPr/>
              </a:pPr>
              <a:t>33</a:t>
            </a:fld>
            <a:endParaRPr lang="ru-RU"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171</a:t>
            </a:fld>
            <a:endParaRPr lang="ru-RU">
              <a:solidFill>
                <a:prstClr val="black"/>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172</a:t>
            </a:fld>
            <a:endParaRPr lang="ru-RU">
              <a:solidFill>
                <a:prstClr val="black"/>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173</a:t>
            </a:fld>
            <a:endParaRPr lang="ru-RU">
              <a:solidFill>
                <a:prstClr val="black"/>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174</a:t>
            </a:fld>
            <a:endParaRPr lang="ru-RU">
              <a:solidFill>
                <a:prstClr val="black"/>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175</a:t>
            </a:fld>
            <a:endParaRPr lang="ru-RU">
              <a:solidFill>
                <a:prstClr val="black"/>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176</a:t>
            </a:fld>
            <a:endParaRPr lang="ru-RU">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177</a:t>
            </a:fld>
            <a:endParaRPr lang="ru-RU"/>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178</a:t>
            </a:fld>
            <a:endParaRPr lang="ru-RU"/>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186</a:t>
            </a:fld>
            <a:endParaRPr lang="ru-RU"/>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187</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pPr>
                <a:defRPr/>
              </a:pPr>
              <a:t>34</a:t>
            </a:fld>
            <a:endParaRPr lang="ru-RU"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188</a:t>
            </a:fld>
            <a:endParaRPr lang="ru-RU"/>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189</a:t>
            </a:fld>
            <a:endParaRPr lang="ru-RU"/>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190</a:t>
            </a:fld>
            <a:endParaRPr lang="ru-RU"/>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191</a:t>
            </a:fld>
            <a:endParaRPr lang="ru-RU"/>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192</a:t>
            </a:fld>
            <a:endParaRPr lang="ru-RU"/>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193</a:t>
            </a:fld>
            <a:endParaRPr lang="ru-RU"/>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194</a:t>
            </a:fld>
            <a:endParaRPr lang="ru-RU"/>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195</a:t>
            </a:fld>
            <a:endParaRPr lang="ru-RU"/>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3B428C5-3FF2-4E13-9CCE-00CD55990762}" type="slidenum">
              <a:rPr lang="ru-RU" smtClean="0">
                <a:solidFill>
                  <a:prstClr val="black"/>
                </a:solidFill>
              </a:rPr>
              <a:pPr>
                <a:defRPr/>
              </a:pPr>
              <a:t>196</a:t>
            </a:fld>
            <a:endParaRPr lang="ru-RU" dirty="0">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198</a:t>
            </a:fld>
            <a:endParaRPr lang="ru-RU"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pPr>
                <a:defRPr/>
              </a:pPr>
              <a:t>35</a:t>
            </a:fld>
            <a:endParaRPr lang="ru-RU"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199</a:t>
            </a:fld>
            <a:endParaRPr lang="ru-RU" dirty="0">
              <a:solidFill>
                <a:prstClr val="black"/>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200</a:t>
            </a:fld>
            <a:endParaRPr lang="ru-RU" dirty="0">
              <a:solidFill>
                <a:prstClr val="black"/>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201</a:t>
            </a:fld>
            <a:endParaRPr lang="ru-RU"/>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3B428C5-3FF2-4E13-9CCE-00CD55990762}" type="slidenum">
              <a:rPr lang="ru-RU" smtClean="0">
                <a:solidFill>
                  <a:prstClr val="black"/>
                </a:solidFill>
              </a:rPr>
              <a:pPr>
                <a:defRPr/>
              </a:pPr>
              <a:t>202</a:t>
            </a:fld>
            <a:endParaRPr lang="ru-RU"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pPr>
                <a:defRPr/>
              </a:pPr>
              <a:t>36</a:t>
            </a:fld>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37</a:t>
            </a:fld>
            <a:endParaRPr lang="ru-RU"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38</a:t>
            </a:fld>
            <a:endParaRPr lang="ru-RU"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FBAA9B77-82F7-45E4-B600-8C26892A190D}" type="slidenum">
              <a:rPr lang="ru-RU" smtClean="0">
                <a:solidFill>
                  <a:prstClr val="black"/>
                </a:solidFill>
              </a:rPr>
              <a:pPr>
                <a:defRPr/>
              </a:pPr>
              <a:t>2</a:t>
            </a:fld>
            <a:endParaRPr lang="ru-RU">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39</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40</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41</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42</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solidFill>
                  <a:prstClr val="black"/>
                </a:solidFill>
              </a:rPr>
              <a:pPr>
                <a:defRPr/>
              </a:pPr>
              <a:t>43</a:t>
            </a:fld>
            <a:endParaRPr lang="ru-RU"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44</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45</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46</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49</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B093BDE0-504B-47AB-AF53-9AD74FFD22FE}" type="slidenum">
              <a:rPr lang="ru-RU" smtClean="0">
                <a:solidFill>
                  <a:prstClr val="black"/>
                </a:solidFill>
              </a:rPr>
              <a:pPr>
                <a:defRPr/>
              </a:pPr>
              <a:t>3</a:t>
            </a:fld>
            <a:endParaRPr lang="ru-RU">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51</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52</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53</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54</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55</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56</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57</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58</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59</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8954A9D0-A811-498B-A207-074B8CD26E29}" type="slidenum">
              <a:rPr lang="ru-RU" smtClean="0">
                <a:solidFill>
                  <a:prstClr val="black"/>
                </a:solidFill>
              </a:rPr>
              <a:pPr>
                <a:defRPr/>
              </a:pPr>
              <a:t>4</a:t>
            </a:fld>
            <a:endParaRPr lang="ru-RU"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61</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62</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63</a:t>
            </a:fld>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64</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65</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66</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67</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68</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69</a:t>
            </a:fld>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70</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5</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71</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72</a:t>
            </a:fld>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73</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74</a:t>
            </a:fld>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75</a:t>
            </a:fld>
            <a:endParaRPr 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76</a:t>
            </a:fld>
            <a:endParaRPr 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77</a:t>
            </a:fld>
            <a:endParaRPr lang="ru-R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78</a:t>
            </a:fld>
            <a:endParaRPr lang="ru-R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79</a:t>
            </a:fld>
            <a:endParaRPr lang="ru-R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80</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solidFill>
                  <a:prstClr val="black"/>
                </a:solidFill>
              </a:rPr>
              <a:pPr>
                <a:defRPr/>
              </a:pPr>
              <a:t>6</a:t>
            </a:fld>
            <a:endParaRPr lang="ru-RU"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81</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82</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83</a:t>
            </a:fld>
            <a:endParaRPr lang="ru-R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84</a:t>
            </a:fld>
            <a:endParaRPr lang="ru-R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85</a:t>
            </a:fld>
            <a:endParaRPr lang="ru-R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86</a:t>
            </a:fld>
            <a:endParaRPr lang="ru-R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87</a:t>
            </a:fld>
            <a:endParaRPr lang="ru-R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88</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89</a:t>
            </a:fld>
            <a:endParaRPr lang="ru-R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90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3B428C5-3FF2-4E13-9CCE-00CD55990762}" type="slidenum">
              <a:rPr lang="ru-RU" smtClean="0">
                <a:solidFill>
                  <a:prstClr val="black"/>
                </a:solidFill>
              </a:rPr>
              <a:pPr>
                <a:defRPr/>
              </a:pPr>
              <a:t>26</a:t>
            </a:fld>
            <a:endParaRPr lang="ru-RU" dirty="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DB38E9EE-6EBF-4868-818D-A9A933E5FBD0}" type="slidenum">
              <a:rPr lang="ru-RU" smtClean="0">
                <a:solidFill>
                  <a:prstClr val="black"/>
                </a:solidFill>
              </a:rPr>
              <a:pPr>
                <a:defRPr/>
              </a:pPr>
              <a:t>92</a:t>
            </a:fld>
            <a:endParaRPr lang="ru-RU"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97</a:t>
            </a:fld>
            <a:endParaRPr lang="ru-R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98</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99</a:t>
            </a:fld>
            <a:endParaRPr lang="ru-R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100</a:t>
            </a:fld>
            <a:endParaRPr lang="ru-R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101</a:t>
            </a:fld>
            <a:endParaRPr lang="ru-R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102</a:t>
            </a:fld>
            <a:endParaRPr lang="ru-RU"/>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103</a:t>
            </a:fld>
            <a:endParaRPr lang="ru-RU"/>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104</a:t>
            </a:fld>
            <a:endParaRPr lang="ru-R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105</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27</a:t>
            </a:fld>
            <a:endParaRPr lang="ru-RU" dirty="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106</a:t>
            </a:fld>
            <a:endParaRPr lang="ru-RU"/>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107</a:t>
            </a:fld>
            <a:endParaRPr lang="ru-RU"/>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108</a:t>
            </a:fld>
            <a:endParaRPr lang="ru-R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109</a:t>
            </a:fld>
            <a:endParaRPr lang="ru-RU"/>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110</a:t>
            </a:fld>
            <a:endParaRPr lang="ru-RU"/>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111</a:t>
            </a:fld>
            <a:endParaRPr lang="ru-RU"/>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112</a:t>
            </a:fld>
            <a:endParaRPr lang="ru-RU"/>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113</a:t>
            </a:fld>
            <a:endParaRPr lang="ru-RU"/>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114</a:t>
            </a:fld>
            <a:endParaRPr lang="ru-RU"/>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115</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E18FFB03-4D6A-4E71-A017-8F4CBDDB8489}" type="slidenum">
              <a:rPr lang="ru-RU" smtClean="0">
                <a:solidFill>
                  <a:prstClr val="black"/>
                </a:solidFill>
              </a:rPr>
              <a:pPr>
                <a:defRPr/>
              </a:pPr>
              <a:t>28</a:t>
            </a:fld>
            <a:endParaRPr lang="ru-RU" dirty="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116</a:t>
            </a:fld>
            <a:endParaRPr lang="ru-RU"/>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117</a:t>
            </a:fld>
            <a:endParaRPr lang="ru-RU"/>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118</a:t>
            </a:fld>
            <a:endParaRPr lang="ru-RU"/>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119</a:t>
            </a:fld>
            <a:endParaRPr lang="ru-RU"/>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120</a:t>
            </a:fld>
            <a:endParaRPr lang="ru-RU"/>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121</a:t>
            </a:fld>
            <a:endParaRPr lang="ru-RU"/>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122</a:t>
            </a:fld>
            <a:endParaRPr lang="ru-RU"/>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123</a:t>
            </a:fld>
            <a:endParaRPr lang="ru-RU"/>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124</a:t>
            </a:fld>
            <a:endParaRPr lang="ru-RU"/>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D61E4E1-976B-4A4E-BC0E-E2B0F977E5A4}" type="slidenum">
              <a:rPr lang="ru-RU" smtClean="0"/>
              <a:pPr>
                <a:defRPr/>
              </a:pPr>
              <a:t>125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1"/>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890D9B-F3BB-4FB3-AA8E-D80C6D76EC49}"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813645916"/>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Дата 2"/>
          <p:cNvSpPr>
            <a:spLocks noGrp="1"/>
          </p:cNvSpPr>
          <p:nvPr>
            <p:ph type="dt" sz="half" idx="10"/>
          </p:nvPr>
        </p:nvSpPr>
        <p:spPr/>
        <p:txBody>
          <a:bodyPr/>
          <a:lstStyle/>
          <a:p>
            <a:pPr>
              <a:defRPr/>
            </a:pPr>
            <a:endParaRPr lang="ru-RU">
              <a:solidFill>
                <a:prstClr val="black"/>
              </a:solidFill>
            </a:endParaRPr>
          </a:p>
        </p:txBody>
      </p:sp>
      <p:sp>
        <p:nvSpPr>
          <p:cNvPr id="4" name="Нижний колонтитул 3"/>
          <p:cNvSpPr>
            <a:spLocks noGrp="1"/>
          </p:cNvSpPr>
          <p:nvPr>
            <p:ph type="ftr" sz="quarter" idx="11"/>
          </p:nvPr>
        </p:nvSpPr>
        <p:spPr/>
        <p:txBody>
          <a:bodyPr/>
          <a:lstStyle/>
          <a:p>
            <a:pPr>
              <a:defRPr/>
            </a:pPr>
            <a:endParaRPr lang="ru-RU">
              <a:solidFill>
                <a:prstClr val="black"/>
              </a:solidFill>
            </a:endParaRPr>
          </a:p>
        </p:txBody>
      </p:sp>
      <p:sp>
        <p:nvSpPr>
          <p:cNvPr id="5" name="Номер слайда 4"/>
          <p:cNvSpPr>
            <a:spLocks noGrp="1"/>
          </p:cNvSpPr>
          <p:nvPr>
            <p:ph type="sldNum" sz="quarter" idx="12"/>
          </p:nvPr>
        </p:nvSpPr>
        <p:spPr/>
        <p:txBody>
          <a:bodyPr/>
          <a:lstStyle/>
          <a:p>
            <a:pPr>
              <a:defRPr/>
            </a:pPr>
            <a:fld id="{5D5766AF-0F3F-4BE6-86B9-EC7D4A5475A0}" type="slidenum">
              <a:rPr lang="ru-RU" smtClean="0">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06287128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F1E3A9-61D2-4C67-804A-521D41D8AD20}"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4258357596"/>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6"/>
          </a:xfrm>
        </p:spPr>
        <p:txBody>
          <a:bodyPr vert="eaVert"/>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9009B3-0142-4BD4-B3EB-85A7C033403B}"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4115777979"/>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1"/>
            <a:ext cx="8229600" cy="4525963"/>
          </a:xfrm>
        </p:spPr>
        <p:txBody>
          <a:bodyPr/>
          <a:lstStyle/>
          <a:p>
            <a:pPr lvl="0"/>
            <a:r>
              <a:rPr lang="ru-RU" noProof="0" smtClean="0"/>
              <a:t>Вставка таблицы</a:t>
            </a:r>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AEBF7B-AED1-40B9-9F39-8C53D864D629}"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32983472"/>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3ED05B-E07D-49C6-B90E-D08723587D7E}"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94412023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dirty="0" smtClean="0"/>
              <a:t>Образец заголовка</a:t>
            </a:r>
            <a:endParaRPr lang="ru-RU" dirty="0"/>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dirty="0"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7627F8-0CBD-4EA5-AFD3-F267DBB247D1}"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40162459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019236-05B0-4676-87E4-99B70C0FDC6F}"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787104354"/>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AA6313-FC3D-4291-A208-CF2C193E7226}"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974837770"/>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08061D-D591-4C81-A944-2BD7B09F6B7F}"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759235617"/>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E1FAD7-BD7D-425F-802A-54303B07A253}"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448341972"/>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1"/>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4C39A-F8FD-4B8E-8907-35FE1EFA965E}"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199572267"/>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dirty="0" smtClean="0"/>
              <a:t>Образец заголовка</a:t>
            </a:r>
            <a:endParaRPr lang="ru-RU" dirty="0"/>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ru-RU" noProof="0" dirty="0"/>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ADD767-FCF0-4367-8FAA-9E8E13944FEC}"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25795424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ru-RU">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ru-RU">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5D5766AF-0F3F-4BE6-86B9-EC7D4A5475A0}"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54516993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6" r:id="rId10"/>
    <p:sldLayoutId id="2147483723" r:id="rId11"/>
    <p:sldLayoutId id="2147483724" r:id="rId12"/>
    <p:sldLayoutId id="2147483725" r:id="rId13"/>
  </p:sldLayoutIdLst>
  <p:transition>
    <p:fade thruBlk="1"/>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Narrow" pitchFamily="34" charset="0"/>
        </a:defRPr>
      </a:lvl2pPr>
      <a:lvl3pPr algn="ctr" rtl="0" eaLnBrk="0" fontAlgn="base" hangingPunct="0">
        <a:spcBef>
          <a:spcPct val="0"/>
        </a:spcBef>
        <a:spcAft>
          <a:spcPct val="0"/>
        </a:spcAft>
        <a:defRPr sz="4400">
          <a:solidFill>
            <a:schemeClr val="tx2"/>
          </a:solidFill>
          <a:latin typeface="Arial Narrow" pitchFamily="34" charset="0"/>
        </a:defRPr>
      </a:lvl3pPr>
      <a:lvl4pPr algn="ctr" rtl="0" eaLnBrk="0" fontAlgn="base" hangingPunct="0">
        <a:spcBef>
          <a:spcPct val="0"/>
        </a:spcBef>
        <a:spcAft>
          <a:spcPct val="0"/>
        </a:spcAft>
        <a:defRPr sz="4400">
          <a:solidFill>
            <a:schemeClr val="tx2"/>
          </a:solidFill>
          <a:latin typeface="Arial Narrow" pitchFamily="34" charset="0"/>
        </a:defRPr>
      </a:lvl4pPr>
      <a:lvl5pPr algn="ctr" rtl="0" eaLnBrk="0" fontAlgn="base" hangingPunct="0">
        <a:spcBef>
          <a:spcPct val="0"/>
        </a:spcBef>
        <a:spcAft>
          <a:spcPct val="0"/>
        </a:spcAft>
        <a:defRPr sz="4400">
          <a:solidFill>
            <a:schemeClr val="tx2"/>
          </a:solidFill>
          <a:latin typeface="Arial Narrow"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3.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hyperlink" Target="http://cpp.roseltorg.ru/"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www.gost.r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consultantplus://offline/ref=FA9C72AA3465E6631A7252FCC5E5D14A5A5D92E224723722EB45224E215169954BBBB20D48D0EFD21D60J"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51.png"/></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0.png"/><Relationship Id="rId4" Type="http://schemas.openxmlformats.org/officeDocument/2006/relationships/image" Target="../media/image26.png"/></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51520" y="2708920"/>
            <a:ext cx="8640959" cy="1872208"/>
          </a:xfrm>
          <a:prstGeom prst="rect">
            <a:avLst/>
          </a:prstGeom>
          <a:noFill/>
          <a:ln w="9525">
            <a:noFill/>
            <a:miter lim="800000"/>
            <a:headEnd/>
            <a:tailEnd/>
          </a:ln>
        </p:spPr>
        <p:txBody>
          <a:bodyPr lIns="216000" tIns="36000" rIns="180000" bIns="36000" anchor="t"/>
          <a:lstStyle/>
          <a:p>
            <a:pPr algn="ctr">
              <a:lnSpc>
                <a:spcPct val="80000"/>
              </a:lnSpc>
              <a:defRPr/>
            </a:pPr>
            <a:r>
              <a:rPr lang="ru-RU" sz="4400" b="1" dirty="0">
                <a:solidFill>
                  <a:prstClr val="white"/>
                </a:solidFill>
                <a:latin typeface="Arial" panose="020B0604020202020204" pitchFamily="34" charset="0"/>
                <a:cs typeface="Arial" panose="020B0604020202020204" pitchFamily="34" charset="0"/>
              </a:rPr>
              <a:t>Федеральный закон </a:t>
            </a:r>
            <a:br>
              <a:rPr lang="ru-RU" sz="4400" b="1" dirty="0">
                <a:solidFill>
                  <a:prstClr val="white"/>
                </a:solidFill>
                <a:latin typeface="Arial" panose="020B0604020202020204" pitchFamily="34" charset="0"/>
                <a:cs typeface="Arial" panose="020B0604020202020204" pitchFamily="34" charset="0"/>
              </a:rPr>
            </a:br>
            <a:r>
              <a:rPr lang="ru-RU" sz="4400" b="1" dirty="0">
                <a:solidFill>
                  <a:prstClr val="white"/>
                </a:solidFill>
                <a:latin typeface="Arial" panose="020B0604020202020204" pitchFamily="34" charset="0"/>
                <a:cs typeface="Arial" panose="020B0604020202020204" pitchFamily="34" charset="0"/>
              </a:rPr>
              <a:t>№ 44-ФЗ </a:t>
            </a:r>
            <a:r>
              <a:rPr lang="ru-RU" sz="4400" b="1" dirty="0" smtClean="0">
                <a:solidFill>
                  <a:prstClr val="white"/>
                </a:solidFill>
                <a:latin typeface="Arial" panose="020B0604020202020204" pitchFamily="34" charset="0"/>
                <a:cs typeface="Arial" panose="020B0604020202020204" pitchFamily="34" charset="0"/>
              </a:rPr>
              <a:t>от 05.04.2013</a:t>
            </a:r>
            <a:r>
              <a:rPr lang="ru-RU" sz="4400" b="1" dirty="0">
                <a:solidFill>
                  <a:prstClr val="white"/>
                </a:solidFill>
                <a:latin typeface="Arial" panose="020B0604020202020204" pitchFamily="34" charset="0"/>
                <a:cs typeface="Arial" panose="020B0604020202020204" pitchFamily="34" charset="0"/>
              </a:rPr>
              <a:t/>
            </a:r>
            <a:br>
              <a:rPr lang="ru-RU" sz="4400" b="1" dirty="0">
                <a:solidFill>
                  <a:prstClr val="white"/>
                </a:solidFill>
                <a:latin typeface="Arial" panose="020B0604020202020204" pitchFamily="34" charset="0"/>
                <a:cs typeface="Arial" panose="020B0604020202020204" pitchFamily="34" charset="0"/>
              </a:rPr>
            </a:br>
            <a:r>
              <a:rPr lang="ru-RU" sz="4400" b="1" dirty="0" smtClean="0">
                <a:solidFill>
                  <a:prstClr val="white"/>
                </a:solidFill>
                <a:latin typeface="Arial" panose="020B0604020202020204" pitchFamily="34" charset="0"/>
                <a:cs typeface="Arial" panose="020B0604020202020204" pitchFamily="34" charset="0"/>
              </a:rPr>
              <a:t>«</a:t>
            </a:r>
            <a:r>
              <a:rPr lang="ru-RU" sz="4400" b="1" dirty="0">
                <a:solidFill>
                  <a:prstClr val="white"/>
                </a:solidFill>
                <a:latin typeface="Arial" panose="020B0604020202020204" pitchFamily="34" charset="0"/>
                <a:cs typeface="Arial" panose="020B0604020202020204" pitchFamily="34" charset="0"/>
              </a:rPr>
              <a:t>О контрактной системе</a:t>
            </a:r>
            <a:r>
              <a:rPr lang="ru-RU" sz="4400" b="1" dirty="0" smtClean="0">
                <a:solidFill>
                  <a:prstClr val="white"/>
                </a:solidFill>
                <a:latin typeface="Arial" panose="020B0604020202020204" pitchFamily="34" charset="0"/>
                <a:cs typeface="Arial" panose="020B0604020202020204" pitchFamily="34" charset="0"/>
              </a:rPr>
              <a:t>»</a:t>
            </a:r>
            <a:endParaRPr lang="ru-RU" sz="4400" b="1" dirty="0">
              <a:solidFill>
                <a:prstClr val="white"/>
              </a:solidFill>
              <a:latin typeface="Arial" panose="020B0604020202020204" pitchFamily="34" charset="0"/>
              <a:cs typeface="Arial" panose="020B0604020202020204" pitchFamily="34" charset="0"/>
            </a:endParaRPr>
          </a:p>
        </p:txBody>
      </p:sp>
      <p:pic>
        <p:nvPicPr>
          <p:cNvPr id="5" name="Picture 2" descr="E:\DROPBOX\home\Roseltorg\Полиграфия\Таблички-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2652" y="1029420"/>
            <a:ext cx="2857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167415"/>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214313" y="1298899"/>
            <a:ext cx="7426438"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a:solidFill>
                  <a:schemeClr val="bg1"/>
                </a:solidFill>
                <a:latin typeface="Arial" pitchFamily="34" charset="0"/>
                <a:cs typeface="Arial" pitchFamily="34" charset="0"/>
              </a:rPr>
              <a:t>Основные изменения 416-ФЗ и 519-ФЗ, вступившие в силу с 01.01.2015</a:t>
            </a:r>
          </a:p>
        </p:txBody>
      </p:sp>
      <p:sp>
        <p:nvSpPr>
          <p:cNvPr id="21" name="Прямоугольник 20"/>
          <p:cNvSpPr>
            <a:spLocks noChangeArrowheads="1"/>
          </p:cNvSpPr>
          <p:nvPr/>
        </p:nvSpPr>
        <p:spPr bwMode="auto">
          <a:xfrm>
            <a:off x="0" y="1946969"/>
            <a:ext cx="9144000" cy="3282231"/>
          </a:xfrm>
          <a:prstGeom prst="rect">
            <a:avLst/>
          </a:prstGeom>
          <a:noFill/>
          <a:ln w="9525">
            <a:noFill/>
            <a:miter lim="800000"/>
            <a:headEnd/>
            <a:tailEnd/>
          </a:ln>
        </p:spPr>
        <p:txBody>
          <a:bodyPr wrap="square" lIns="360000" rIns="360000" bIns="108000">
            <a:spAutoFit/>
          </a:bodyPr>
          <a:lstStyle/>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Закон исключает требование об обязательном согласовании с контрольным органом </a:t>
            </a:r>
            <a:r>
              <a:rPr lang="ru-RU" sz="1600" dirty="0" smtClean="0">
                <a:solidFill>
                  <a:schemeClr val="tx1">
                    <a:lumMod val="75000"/>
                    <a:lumOff val="25000"/>
                  </a:schemeClr>
                </a:solidFill>
                <a:latin typeface="Arial" pitchFamily="34" charset="0"/>
                <a:cs typeface="Arial" pitchFamily="34" charset="0"/>
              </a:rPr>
              <a:t>возможности </a:t>
            </a:r>
            <a:r>
              <a:rPr lang="ru-RU" sz="1600" dirty="0">
                <a:solidFill>
                  <a:schemeClr val="tx1">
                    <a:lumMod val="75000"/>
                    <a:lumOff val="25000"/>
                  </a:schemeClr>
                </a:solidFill>
                <a:latin typeface="Arial" pitchFamily="34" charset="0"/>
                <a:cs typeface="Arial" pitchFamily="34" charset="0"/>
              </a:rPr>
              <a:t>заключения контракта с единственным </a:t>
            </a:r>
            <a:r>
              <a:rPr lang="ru-RU" sz="1600" dirty="0" smtClean="0">
                <a:solidFill>
                  <a:schemeClr val="tx1">
                    <a:lumMod val="75000"/>
                    <a:lumOff val="25000"/>
                  </a:schemeClr>
                </a:solidFill>
                <a:latin typeface="Arial" pitchFamily="34" charset="0"/>
                <a:cs typeface="Arial" pitchFamily="34" charset="0"/>
              </a:rPr>
              <a:t>участником закупки, </a:t>
            </a:r>
            <a:r>
              <a:rPr lang="ru-RU" sz="1600" dirty="0">
                <a:solidFill>
                  <a:schemeClr val="tx1">
                    <a:lumMod val="75000"/>
                    <a:lumOff val="25000"/>
                  </a:schemeClr>
                </a:solidFill>
                <a:latin typeface="Arial" pitchFamily="34" charset="0"/>
                <a:cs typeface="Arial" pitchFamily="34" charset="0"/>
              </a:rPr>
              <a:t>если электронный аукцион признан несостоявшимся. </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Вводится закрытый реестр </a:t>
            </a:r>
            <a:r>
              <a:rPr lang="ru-RU" sz="1600" dirty="0" smtClean="0">
                <a:solidFill>
                  <a:schemeClr val="tx1">
                    <a:lumMod val="75000"/>
                    <a:lumOff val="25000"/>
                  </a:schemeClr>
                </a:solidFill>
                <a:latin typeface="Arial" pitchFamily="34" charset="0"/>
                <a:cs typeface="Arial" pitchFamily="34" charset="0"/>
              </a:rPr>
              <a:t>банковских </a:t>
            </a:r>
            <a:r>
              <a:rPr lang="ru-RU" sz="1600" dirty="0" smtClean="0">
                <a:solidFill>
                  <a:schemeClr val="tx1">
                    <a:lumMod val="75000"/>
                    <a:lumOff val="25000"/>
                  </a:schemeClr>
                </a:solidFill>
                <a:latin typeface="Arial" pitchFamily="34" charset="0"/>
                <a:cs typeface="Arial" pitchFamily="34" charset="0"/>
              </a:rPr>
              <a:t>гарантий для закрытых закупок.</a:t>
            </a:r>
            <a:endParaRPr lang="ru-RU" sz="1600" dirty="0">
              <a:solidFill>
                <a:schemeClr val="tx1">
                  <a:lumMod val="75000"/>
                  <a:lumOff val="2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Новые случаи </a:t>
            </a:r>
            <a:r>
              <a:rPr lang="ru-RU" sz="1600" dirty="0" smtClean="0">
                <a:solidFill>
                  <a:schemeClr val="tx1">
                    <a:lumMod val="75000"/>
                    <a:lumOff val="25000"/>
                  </a:schemeClr>
                </a:solidFill>
                <a:latin typeface="Arial" pitchFamily="34" charset="0"/>
                <a:cs typeface="Arial" pitchFamily="34" charset="0"/>
              </a:rPr>
              <a:t>заключения </a:t>
            </a:r>
            <a:r>
              <a:rPr lang="ru-RU" sz="1600" dirty="0">
                <a:solidFill>
                  <a:schemeClr val="tx1">
                    <a:lumMod val="75000"/>
                    <a:lumOff val="25000"/>
                  </a:schemeClr>
                </a:solidFill>
                <a:latin typeface="Arial" pitchFamily="34" charset="0"/>
                <a:cs typeface="Arial" pitchFamily="34" charset="0"/>
              </a:rPr>
              <a:t>контрактов с единственным поставщиком (пп.40-43 ч.1 ст. 93 44-ФЗ).</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В сведениях </a:t>
            </a:r>
            <a:r>
              <a:rPr lang="ru-RU" sz="1600" dirty="0">
                <a:solidFill>
                  <a:schemeClr val="tx1">
                    <a:lumMod val="75000"/>
                    <a:lumOff val="25000"/>
                  </a:schemeClr>
                </a:solidFill>
                <a:latin typeface="Arial" pitchFamily="34" charset="0"/>
                <a:cs typeface="Arial" pitchFamily="34" charset="0"/>
              </a:rPr>
              <a:t>о товаре </a:t>
            </a:r>
            <a:r>
              <a:rPr lang="ru-RU" sz="1600" dirty="0" smtClean="0">
                <a:solidFill>
                  <a:schemeClr val="tx1">
                    <a:lumMod val="75000"/>
                    <a:lumOff val="25000"/>
                  </a:schemeClr>
                </a:solidFill>
                <a:latin typeface="Arial" pitchFamily="34" charset="0"/>
                <a:cs typeface="Arial" pitchFamily="34" charset="0"/>
              </a:rPr>
              <a:t>необходимо указывать страну происхождения товара (наименование производителя – не требуется).</a:t>
            </a:r>
            <a:r>
              <a:rPr lang="ru-RU" sz="1600" dirty="0">
                <a:solidFill>
                  <a:schemeClr val="tx1">
                    <a:lumMod val="75000"/>
                    <a:lumOff val="25000"/>
                  </a:schemeClr>
                </a:solidFill>
                <a:latin typeface="Arial" pitchFamily="34" charset="0"/>
                <a:cs typeface="Arial" pitchFamily="34" charset="0"/>
              </a:rPr>
              <a:t> </a:t>
            </a:r>
            <a:endParaRPr lang="ru-RU" sz="1600" dirty="0" smtClean="0">
              <a:solidFill>
                <a:schemeClr val="tx1">
                  <a:lumMod val="75000"/>
                  <a:lumOff val="2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В </a:t>
            </a:r>
            <a:r>
              <a:rPr lang="ru-RU" sz="1600" dirty="0">
                <a:solidFill>
                  <a:schemeClr val="tx1">
                    <a:lumMod val="75000"/>
                    <a:lumOff val="25000"/>
                  </a:schemeClr>
                </a:solidFill>
                <a:latin typeface="Arial" pitchFamily="34" charset="0"/>
                <a:cs typeface="Arial" pitchFamily="34" charset="0"/>
              </a:rPr>
              <a:t>случае установления недостоверности информации, содержащейся в документах, представленных участником электронного </a:t>
            </a:r>
            <a:r>
              <a:rPr lang="ru-RU" sz="1600" dirty="0" smtClean="0">
                <a:solidFill>
                  <a:schemeClr val="tx1">
                    <a:lumMod val="75000"/>
                    <a:lumOff val="25000"/>
                  </a:schemeClr>
                </a:solidFill>
                <a:latin typeface="Arial" pitchFamily="34" charset="0"/>
                <a:cs typeface="Arial" pitchFamily="34" charset="0"/>
              </a:rPr>
              <a:t>аукциона, </a:t>
            </a:r>
            <a:r>
              <a:rPr lang="ru-RU" sz="1600" dirty="0">
                <a:solidFill>
                  <a:schemeClr val="tx1">
                    <a:lumMod val="75000"/>
                    <a:lumOff val="25000"/>
                  </a:schemeClr>
                </a:solidFill>
                <a:latin typeface="Arial" pitchFamily="34" charset="0"/>
                <a:cs typeface="Arial" pitchFamily="34" charset="0"/>
              </a:rPr>
              <a:t>аукционная комиссия обязана отстранить такого участника от участия в электронном аукционе на любом этапе его проведения.</a:t>
            </a:r>
          </a:p>
        </p:txBody>
      </p:sp>
      <p:sp>
        <p:nvSpPr>
          <p:cNvPr id="8" name="Прямоугольник 7"/>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27100968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3" end="3"/>
                                            </p:txEl>
                                          </p:spTgt>
                                        </p:tgtEl>
                                        <p:attrNameLst>
                                          <p:attrName>style.visibility</p:attrName>
                                        </p:attrNameLst>
                                      </p:cBhvr>
                                      <p:to>
                                        <p:strVal val="visible"/>
                                      </p:to>
                                    </p:set>
                                    <p:animEffect transition="in" filter="wipe(up)">
                                      <p:cBhvr>
                                        <p:cTn id="17" dur="500"/>
                                        <p:tgtEl>
                                          <p:spTgt spid="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wipe(up)">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wipe(up)">
                                      <p:cBhvr>
                                        <p:cTn id="2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43608" y="1268760"/>
            <a:ext cx="6840760"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ru-RU" sz="2000" b="1" dirty="0" smtClean="0">
                <a:solidFill>
                  <a:schemeClr val="bg1"/>
                </a:solidFill>
                <a:latin typeface="Arial Narrow" pitchFamily="34" charset="0"/>
              </a:rPr>
              <a:t>Электронный аукцион признан несостоявшимся</a:t>
            </a:r>
            <a:endParaRPr lang="ru-RU" sz="2000" b="1" dirty="0">
              <a:solidFill>
                <a:schemeClr val="bg1"/>
              </a:solidFill>
              <a:latin typeface="Arial Narrow" pitchFamily="34" charset="0"/>
            </a:endParaRPr>
          </a:p>
        </p:txBody>
      </p:sp>
      <p:sp>
        <p:nvSpPr>
          <p:cNvPr id="3" name="Стрелка вниз 2"/>
          <p:cNvSpPr/>
          <p:nvPr/>
        </p:nvSpPr>
        <p:spPr>
          <a:xfrm>
            <a:off x="2051720" y="1700808"/>
            <a:ext cx="936104"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Narrow" pitchFamily="34" charset="0"/>
            </a:endParaRPr>
          </a:p>
        </p:txBody>
      </p:sp>
      <p:sp>
        <p:nvSpPr>
          <p:cNvPr id="12" name="Стрелка вниз 11"/>
          <p:cNvSpPr/>
          <p:nvPr/>
        </p:nvSpPr>
        <p:spPr>
          <a:xfrm>
            <a:off x="5508104" y="1700808"/>
            <a:ext cx="936104"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Narrow" pitchFamily="34" charset="0"/>
            </a:endParaRPr>
          </a:p>
        </p:txBody>
      </p:sp>
      <p:sp>
        <p:nvSpPr>
          <p:cNvPr id="15" name="TextBox 14"/>
          <p:cNvSpPr txBox="1"/>
          <p:nvPr/>
        </p:nvSpPr>
        <p:spPr>
          <a:xfrm>
            <a:off x="899592" y="2708920"/>
            <a:ext cx="2880320" cy="193899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ru-RU" sz="2000" b="1" dirty="0" smtClean="0">
                <a:solidFill>
                  <a:schemeClr val="bg1"/>
                </a:solidFill>
                <a:latin typeface="Arial Narrow" pitchFamily="34" charset="0"/>
              </a:rPr>
              <a:t>Не подано ни одной заявки; ни одна заявка не допущена; ни одна заявка не признана соответствующей по второй части</a:t>
            </a:r>
            <a:endParaRPr lang="ru-RU" sz="2000" b="1" dirty="0">
              <a:solidFill>
                <a:schemeClr val="bg1"/>
              </a:solidFill>
              <a:latin typeface="Arial Narrow" pitchFamily="34" charset="0"/>
            </a:endParaRPr>
          </a:p>
        </p:txBody>
      </p:sp>
      <p:sp>
        <p:nvSpPr>
          <p:cNvPr id="16" name="Стрелка вниз 15"/>
          <p:cNvSpPr/>
          <p:nvPr/>
        </p:nvSpPr>
        <p:spPr>
          <a:xfrm>
            <a:off x="2123728" y="4725144"/>
            <a:ext cx="936104"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Narrow" pitchFamily="34" charset="0"/>
            </a:endParaRPr>
          </a:p>
        </p:txBody>
      </p:sp>
      <p:sp>
        <p:nvSpPr>
          <p:cNvPr id="17" name="TextBox 16"/>
          <p:cNvSpPr txBox="1"/>
          <p:nvPr/>
        </p:nvSpPr>
        <p:spPr>
          <a:xfrm>
            <a:off x="899592" y="5589240"/>
            <a:ext cx="3024336"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ru-RU" sz="2000" b="1" dirty="0" smtClean="0">
                <a:solidFill>
                  <a:schemeClr val="bg1"/>
                </a:solidFill>
                <a:latin typeface="Arial Narrow" pitchFamily="34" charset="0"/>
              </a:rPr>
              <a:t>Повторная закупка: запрос предложений /аукцион</a:t>
            </a:r>
            <a:endParaRPr lang="ru-RU" sz="2000" b="1" dirty="0">
              <a:solidFill>
                <a:schemeClr val="bg1"/>
              </a:solidFill>
              <a:latin typeface="Arial Narrow" pitchFamily="34" charset="0"/>
            </a:endParaRPr>
          </a:p>
        </p:txBody>
      </p:sp>
      <p:sp>
        <p:nvSpPr>
          <p:cNvPr id="18" name="TextBox 17"/>
          <p:cNvSpPr txBox="1"/>
          <p:nvPr/>
        </p:nvSpPr>
        <p:spPr>
          <a:xfrm>
            <a:off x="4716016" y="2708920"/>
            <a:ext cx="3384376" cy="193899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ru-RU" sz="2000" b="1" dirty="0" smtClean="0">
                <a:solidFill>
                  <a:schemeClr val="bg1"/>
                </a:solidFill>
                <a:latin typeface="Arial Narrow" pitchFamily="34" charset="0"/>
              </a:rPr>
              <a:t>Подана только 1 заявка, допущен только 1 участник, не подано ни одно ценовое предложение, при этом есть участник, соотв. по 2 части заявки</a:t>
            </a:r>
            <a:endParaRPr lang="ru-RU" sz="2000" b="1" dirty="0">
              <a:solidFill>
                <a:schemeClr val="bg1"/>
              </a:solidFill>
              <a:latin typeface="Arial Narrow" pitchFamily="34" charset="0"/>
            </a:endParaRPr>
          </a:p>
        </p:txBody>
      </p:sp>
      <p:sp>
        <p:nvSpPr>
          <p:cNvPr id="23" name="TextBox 22"/>
          <p:cNvSpPr txBox="1"/>
          <p:nvPr/>
        </p:nvSpPr>
        <p:spPr>
          <a:xfrm>
            <a:off x="4788024" y="5589240"/>
            <a:ext cx="3240360"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ru-RU" sz="2000" b="1" dirty="0" smtClean="0">
                <a:solidFill>
                  <a:schemeClr val="bg1"/>
                </a:solidFill>
              </a:rPr>
              <a:t>По </a:t>
            </a:r>
            <a:r>
              <a:rPr lang="ru-RU" sz="2000" b="1" dirty="0">
                <a:solidFill>
                  <a:schemeClr val="bg1"/>
                </a:solidFill>
              </a:rPr>
              <a:t>п.25 ч.1. ст. </a:t>
            </a:r>
            <a:r>
              <a:rPr lang="ru-RU" sz="2000" b="1" dirty="0" smtClean="0">
                <a:solidFill>
                  <a:schemeClr val="bg1"/>
                </a:solidFill>
              </a:rPr>
              <a:t>93 </a:t>
            </a:r>
            <a:r>
              <a:rPr lang="ru-RU" sz="2000" b="1" dirty="0" smtClean="0">
                <a:solidFill>
                  <a:schemeClr val="bg1"/>
                </a:solidFill>
                <a:latin typeface="Arial Narrow" pitchFamily="34" charset="0"/>
              </a:rPr>
              <a:t> </a:t>
            </a:r>
            <a:r>
              <a:rPr lang="ru-RU" sz="2000" b="1" dirty="0">
                <a:solidFill>
                  <a:schemeClr val="bg1"/>
                </a:solidFill>
                <a:latin typeface="Arial Narrow" pitchFamily="34" charset="0"/>
              </a:rPr>
              <a:t>з</a:t>
            </a:r>
            <a:r>
              <a:rPr lang="ru-RU" sz="2000" b="1" dirty="0" smtClean="0">
                <a:solidFill>
                  <a:schemeClr val="bg1"/>
                </a:solidFill>
                <a:latin typeface="Arial Narrow" pitchFamily="34" charset="0"/>
              </a:rPr>
              <a:t>аключение </a:t>
            </a:r>
            <a:r>
              <a:rPr lang="ru-RU" sz="2000" b="1" dirty="0" smtClean="0">
                <a:solidFill>
                  <a:schemeClr val="bg1"/>
                </a:solidFill>
                <a:latin typeface="Arial Narrow" pitchFamily="34" charset="0"/>
              </a:rPr>
              <a:t>контракта </a:t>
            </a:r>
            <a:r>
              <a:rPr lang="ru-RU" sz="2000" b="1" dirty="0">
                <a:solidFill>
                  <a:schemeClr val="bg1"/>
                </a:solidFill>
                <a:latin typeface="Arial Narrow" pitchFamily="34" charset="0"/>
              </a:rPr>
              <a:t>с </a:t>
            </a:r>
            <a:r>
              <a:rPr lang="ru-RU" sz="2000" b="1" dirty="0" smtClean="0">
                <a:solidFill>
                  <a:schemeClr val="bg1"/>
                </a:solidFill>
                <a:latin typeface="Arial Narrow" pitchFamily="34" charset="0"/>
              </a:rPr>
              <a:t>ЕП</a:t>
            </a:r>
            <a:endParaRPr lang="ru-RU" sz="2000" b="1" dirty="0">
              <a:solidFill>
                <a:schemeClr val="bg1"/>
              </a:solidFill>
              <a:latin typeface="Arial Narrow" pitchFamily="34" charset="0"/>
            </a:endParaRPr>
          </a:p>
        </p:txBody>
      </p:sp>
      <p:sp>
        <p:nvSpPr>
          <p:cNvPr id="25" name="Стрелка вниз 24"/>
          <p:cNvSpPr/>
          <p:nvPr/>
        </p:nvSpPr>
        <p:spPr>
          <a:xfrm>
            <a:off x="5652120" y="4725144"/>
            <a:ext cx="936104"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Narrow" pitchFamily="34" charset="0"/>
            </a:endParaRPr>
          </a:p>
        </p:txBody>
      </p:sp>
      <p:sp>
        <p:nvSpPr>
          <p:cNvPr id="21"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a:t>
            </a:r>
            <a:r>
              <a:rPr lang="ru-RU" sz="2000" spc="-130" dirty="0" smtClean="0">
                <a:solidFill>
                  <a:schemeClr val="bg1"/>
                </a:solidFill>
                <a:latin typeface="Arial" pitchFamily="34" charset="0"/>
                <a:cs typeface="Arial" pitchFamily="34" charset="0"/>
              </a:rPr>
              <a:t>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15898543"/>
      </p:ext>
    </p:extLst>
  </p:cSld>
  <p:clrMapOvr>
    <a:masterClrMapping/>
  </p:clrMapOvr>
  <p:transition>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79512" y="5229200"/>
            <a:ext cx="8715436" cy="988979"/>
          </a:xfrm>
          <a:prstGeom prst="roundRect">
            <a:avLst/>
          </a:prstGeom>
          <a:solidFill>
            <a:schemeClr val="bg1">
              <a:lumMod val="95000"/>
            </a:schemeClr>
          </a:solidFill>
        </p:spPr>
        <p:txBody>
          <a:bodyPr wrap="square" lIns="360000" rIns="360000" bIns="108000">
            <a:spAutoFit/>
          </a:bodyPr>
          <a:lstStyle/>
          <a:p>
            <a:pPr lvl="1"/>
            <a:r>
              <a:rPr lang="ru-RU" sz="1600" dirty="0">
                <a:solidFill>
                  <a:schemeClr val="tx1">
                    <a:lumMod val="75000"/>
                    <a:lumOff val="25000"/>
                  </a:schemeClr>
                </a:solidFill>
                <a:latin typeface="Arial" charset="0"/>
                <a:cs typeface="Arial" charset="0"/>
              </a:rPr>
              <a:t>Взимание платы с участников открытого конкурса за участие в открытом конкурсе не допускается, за исключением платы за предоставление конкурсной документации в случаях, предусмотренных законом.</a:t>
            </a:r>
          </a:p>
        </p:txBody>
      </p:sp>
      <p:sp>
        <p:nvSpPr>
          <p:cNvPr id="3" name="Прямоугольник 2"/>
          <p:cNvSpPr/>
          <p:nvPr/>
        </p:nvSpPr>
        <p:spPr>
          <a:xfrm>
            <a:off x="285720" y="980728"/>
            <a:ext cx="8643998" cy="3791807"/>
          </a:xfrm>
          <a:prstGeom prst="rect">
            <a:avLst/>
          </a:prstGeom>
        </p:spPr>
        <p:txBody>
          <a:bodyPr wrap="square">
            <a:spAutoFit/>
          </a:bodyPr>
          <a:lstStyle/>
          <a:p>
            <a:pPr marL="0" lvl="1" defTabSz="622300">
              <a:lnSpc>
                <a:spcPct val="85000"/>
              </a:lnSpc>
              <a:spcAft>
                <a:spcPts val="1200"/>
              </a:spcAft>
              <a:buClr>
                <a:srgbClr val="990033"/>
              </a:buClr>
              <a:buSzPct val="80000"/>
            </a:pPr>
            <a:r>
              <a:rPr lang="ru-RU" sz="1600" dirty="0">
                <a:solidFill>
                  <a:schemeClr val="tx1">
                    <a:lumMod val="65000"/>
                    <a:lumOff val="35000"/>
                  </a:schemeClr>
                </a:solidFill>
                <a:latin typeface="Arial" pitchFamily="34" charset="0"/>
                <a:cs typeface="Arial" pitchFamily="34" charset="0"/>
              </a:rPr>
              <a:t>Открытый конкурс – основной способ закупки.</a:t>
            </a:r>
          </a:p>
          <a:p>
            <a:pPr marL="342900" lvl="1" indent="-342900" defTabSz="6223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Под </a:t>
            </a:r>
            <a:r>
              <a:rPr lang="ru-RU" sz="1600" dirty="0">
                <a:solidFill>
                  <a:schemeClr val="tx1">
                    <a:lumMod val="65000"/>
                    <a:lumOff val="35000"/>
                  </a:schemeClr>
                </a:solidFill>
                <a:latin typeface="Arial" pitchFamily="34" charset="0"/>
                <a:cs typeface="Arial" pitchFamily="34" charset="0"/>
              </a:rPr>
              <a:t>открытым конкурсом понимается конкурс, при котором информация о закупке сообщается заказчиком неограниченному кругу лиц путем размещения в ЕИС извещения о проведении такого конкурса, конкурсной документации и к участникам закупки предъявляются единые требования.</a:t>
            </a:r>
          </a:p>
          <a:p>
            <a:pPr marL="342900" lvl="1" indent="-342900" defTabSz="6223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Заказчик </a:t>
            </a:r>
            <a:r>
              <a:rPr lang="ru-RU" sz="1600" dirty="0">
                <a:solidFill>
                  <a:schemeClr val="tx1">
                    <a:lumMod val="65000"/>
                    <a:lumOff val="35000"/>
                  </a:schemeClr>
                </a:solidFill>
                <a:latin typeface="Arial" pitchFamily="34" charset="0"/>
                <a:cs typeface="Arial" pitchFamily="34" charset="0"/>
              </a:rPr>
              <a:t>во всех случаях осуществляет закупку путем проведения открытого конкурса, за исключением случаев, когда применяются другие процедуры.</a:t>
            </a:r>
          </a:p>
          <a:p>
            <a:pPr marL="342900" lvl="1" indent="-342900" defTabSz="6223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Для </a:t>
            </a:r>
            <a:r>
              <a:rPr lang="ru-RU" sz="1600" dirty="0">
                <a:solidFill>
                  <a:schemeClr val="tx1">
                    <a:lumMod val="65000"/>
                    <a:lumOff val="35000"/>
                  </a:schemeClr>
                </a:solidFill>
                <a:latin typeface="Arial" pitchFamily="34" charset="0"/>
                <a:cs typeface="Arial" pitchFamily="34" charset="0"/>
              </a:rPr>
              <a:t>проведения конкурса заказчик разрабатывает и утверждает конкурсную документацию.</a:t>
            </a:r>
          </a:p>
          <a:p>
            <a:pPr marL="342900" lvl="1" indent="-342900" defTabSz="6223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Правительство </a:t>
            </a:r>
            <a:r>
              <a:rPr lang="ru-RU" sz="1600" dirty="0">
                <a:solidFill>
                  <a:schemeClr val="tx1">
                    <a:lumMod val="65000"/>
                    <a:lumOff val="35000"/>
                  </a:schemeClr>
                </a:solidFill>
                <a:latin typeface="Arial" pitchFamily="34" charset="0"/>
                <a:cs typeface="Arial" pitchFamily="34" charset="0"/>
              </a:rPr>
              <a:t>РФ вправе установить требования к содержанию, составу, порядку разработки типовой конкурсной документации, обязательной для применения заказчиками.</a:t>
            </a:r>
          </a:p>
          <a:p>
            <a:pPr marL="342900" lvl="1" indent="-342900" defTabSz="6223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Для </a:t>
            </a:r>
            <a:r>
              <a:rPr lang="ru-RU" sz="1600" dirty="0">
                <a:solidFill>
                  <a:schemeClr val="tx1">
                    <a:lumMod val="65000"/>
                    <a:lumOff val="35000"/>
                  </a:schemeClr>
                </a:solidFill>
                <a:latin typeface="Arial" pitchFamily="34" charset="0"/>
                <a:cs typeface="Arial" pitchFamily="34" charset="0"/>
              </a:rPr>
              <a:t>разработки конкурсной документации заказчик вправе привлекать специализированную организацию.</a:t>
            </a: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a:t>
            </a:r>
            <a:r>
              <a:rPr lang="ru-RU" sz="2000" spc="-130" dirty="0" smtClean="0">
                <a:solidFill>
                  <a:schemeClr val="bg1"/>
                </a:solidFill>
                <a:latin typeface="Arial" pitchFamily="34" charset="0"/>
                <a:cs typeface="Arial" pitchFamily="34" charset="0"/>
              </a:rPr>
              <a:t>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74105394"/>
      </p:ext>
    </p:extLst>
  </p:cSld>
  <p:clrMapOvr>
    <a:masterClrMapping/>
  </p:clrMapOvr>
  <p:transition>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285720" y="5301208"/>
            <a:ext cx="8715436" cy="988979"/>
          </a:xfrm>
          <a:prstGeom prst="roundRect">
            <a:avLst/>
          </a:prstGeom>
          <a:solidFill>
            <a:schemeClr val="bg1">
              <a:lumMod val="95000"/>
            </a:schemeClr>
          </a:solidFill>
        </p:spPr>
        <p:txBody>
          <a:bodyPr wrap="square" lIns="360000" rIns="360000" bIns="108000">
            <a:spAutoFit/>
          </a:bodyPr>
          <a:lstStyle/>
          <a:p>
            <a:pPr lvl="1"/>
            <a:r>
              <a:rPr lang="ru-RU" sz="1600" dirty="0">
                <a:solidFill>
                  <a:schemeClr val="tx1">
                    <a:lumMod val="75000"/>
                    <a:lumOff val="25000"/>
                  </a:schemeClr>
                </a:solidFill>
                <a:latin typeface="Arial" charset="0"/>
                <a:cs typeface="Arial" charset="0"/>
              </a:rPr>
              <a:t>Сроки для заключения контракта могут быть продлены, но не более чем на 30 дней, в случае наличия принятых судебных актов либо возникновения обстоятельств непреодолимой силы, препятствующих подписанию контракта</a:t>
            </a:r>
          </a:p>
        </p:txBody>
      </p:sp>
      <p:sp>
        <p:nvSpPr>
          <p:cNvPr id="3" name="Прямоугольник 2"/>
          <p:cNvSpPr/>
          <p:nvPr/>
        </p:nvSpPr>
        <p:spPr>
          <a:xfrm>
            <a:off x="285720" y="1117625"/>
            <a:ext cx="8643998" cy="3905685"/>
          </a:xfrm>
          <a:prstGeom prst="rect">
            <a:avLst/>
          </a:prstGeom>
        </p:spPr>
        <p:txBody>
          <a:bodyPr wrap="square">
            <a:spAutoFit/>
          </a:bodyPr>
          <a:lstStyle/>
          <a:p>
            <a:pPr marL="0" lvl="1" defTabSz="622300">
              <a:lnSpc>
                <a:spcPct val="90000"/>
              </a:lnSpc>
              <a:spcAft>
                <a:spcPct val="15000"/>
              </a:spcAft>
            </a:pPr>
            <a:r>
              <a:rPr lang="ru-RU" dirty="0">
                <a:solidFill>
                  <a:schemeClr val="tx1">
                    <a:lumMod val="65000"/>
                    <a:lumOff val="35000"/>
                  </a:schemeClr>
                </a:solidFill>
                <a:latin typeface="Arial" pitchFamily="34" charset="0"/>
                <a:cs typeface="Arial" pitchFamily="34" charset="0"/>
              </a:rPr>
              <a:t>Открытый конкурс – изменения.</a:t>
            </a:r>
          </a:p>
          <a:p>
            <a:pPr marL="342900" lvl="1" indent="-342900" defTabSz="622300">
              <a:lnSpc>
                <a:spcPct val="85000"/>
              </a:lnSpc>
              <a:spcAft>
                <a:spcPts val="1200"/>
              </a:spcAft>
              <a:buClr>
                <a:srgbClr val="990033"/>
              </a:buClr>
              <a:buSzPct val="80000"/>
              <a:buFont typeface="Arial Narrow" pitchFamily="34" charset="0"/>
              <a:buChar char="▬"/>
            </a:pPr>
            <a:r>
              <a:rPr lang="ru-RU" dirty="0" smtClean="0">
                <a:solidFill>
                  <a:schemeClr val="tx1">
                    <a:lumMod val="65000"/>
                    <a:lumOff val="35000"/>
                  </a:schemeClr>
                </a:solidFill>
                <a:latin typeface="Arial" pitchFamily="34" charset="0"/>
                <a:cs typeface="Arial" pitchFamily="34" charset="0"/>
              </a:rPr>
              <a:t>После </a:t>
            </a:r>
            <a:r>
              <a:rPr lang="ru-RU" dirty="0">
                <a:solidFill>
                  <a:schemeClr val="tx1">
                    <a:lumMod val="65000"/>
                    <a:lumOff val="35000"/>
                  </a:schemeClr>
                </a:solidFill>
                <a:latin typeface="Arial" pitchFamily="34" charset="0"/>
                <a:cs typeface="Arial" pitchFamily="34" charset="0"/>
              </a:rPr>
              <a:t>того как извещение размещено в ЕИС, заказчик сможет отменить конкурс, либо изменить извещение не позднее чем за 5 дней до даты окончания срока подачи конкурсных заявок, однако он не сможет изменить объект закупок или увеличить размер обеспечения заявок.</a:t>
            </a:r>
          </a:p>
          <a:p>
            <a:pPr marL="342900" lvl="1" indent="-342900" defTabSz="622300">
              <a:lnSpc>
                <a:spcPct val="85000"/>
              </a:lnSpc>
              <a:spcAft>
                <a:spcPts val="1200"/>
              </a:spcAft>
              <a:buClr>
                <a:srgbClr val="990033"/>
              </a:buClr>
              <a:buSzPct val="80000"/>
              <a:buFont typeface="Arial Narrow" pitchFamily="34" charset="0"/>
              <a:buChar char="▬"/>
            </a:pPr>
            <a:r>
              <a:rPr lang="ru-RU" dirty="0" smtClean="0">
                <a:solidFill>
                  <a:schemeClr val="tx1">
                    <a:lumMod val="65000"/>
                    <a:lumOff val="35000"/>
                  </a:schemeClr>
                </a:solidFill>
                <a:latin typeface="Arial" pitchFamily="34" charset="0"/>
                <a:cs typeface="Arial" pitchFamily="34" charset="0"/>
              </a:rPr>
              <a:t>Рассмотрение </a:t>
            </a:r>
            <a:r>
              <a:rPr lang="ru-RU" dirty="0">
                <a:solidFill>
                  <a:schemeClr val="tx1">
                    <a:lumMod val="65000"/>
                    <a:lumOff val="35000"/>
                  </a:schemeClr>
                </a:solidFill>
                <a:latin typeface="Arial" pitchFamily="34" charset="0"/>
                <a:cs typeface="Arial" pitchFamily="34" charset="0"/>
              </a:rPr>
              <a:t>и оценка заявок – единая процедура, срок проведения - не позднее 20 дней со дня вскрытия конвертов (вместо 20+10).</a:t>
            </a:r>
          </a:p>
          <a:p>
            <a:pPr marL="342900" lvl="1" indent="-342900" defTabSz="622300">
              <a:lnSpc>
                <a:spcPct val="85000"/>
              </a:lnSpc>
              <a:spcAft>
                <a:spcPts val="1200"/>
              </a:spcAft>
              <a:buClr>
                <a:srgbClr val="990033"/>
              </a:buClr>
              <a:buSzPct val="80000"/>
              <a:buFont typeface="Arial Narrow" pitchFamily="34" charset="0"/>
              <a:buChar char="▬"/>
            </a:pPr>
            <a:r>
              <a:rPr lang="ru-RU" dirty="0" smtClean="0">
                <a:solidFill>
                  <a:schemeClr val="tx1">
                    <a:lumMod val="65000"/>
                    <a:lumOff val="35000"/>
                  </a:schemeClr>
                </a:solidFill>
                <a:latin typeface="Arial" pitchFamily="34" charset="0"/>
                <a:cs typeface="Arial" pitchFamily="34" charset="0"/>
              </a:rPr>
              <a:t>Особенности </a:t>
            </a:r>
            <a:r>
              <a:rPr lang="ru-RU" dirty="0">
                <a:solidFill>
                  <a:schemeClr val="tx1">
                    <a:lumMod val="65000"/>
                    <a:lumOff val="35000"/>
                  </a:schemeClr>
                </a:solidFill>
                <a:latin typeface="Arial" pitchFamily="34" charset="0"/>
                <a:cs typeface="Arial" pitchFamily="34" charset="0"/>
              </a:rPr>
              <a:t>оценки заявок на ТРУ в сфере науки, культуры и искусства: заказчик сможет продлевать срок рассмотрения и оценки заявок на 10 рабочих дней; максимальный срок для рассмотрения такого типа заявок составит 20 дней плюс 10 рабочих дней.</a:t>
            </a:r>
          </a:p>
          <a:p>
            <a:pPr marL="342900" lvl="1" indent="-342900" defTabSz="622300">
              <a:lnSpc>
                <a:spcPct val="85000"/>
              </a:lnSpc>
              <a:spcAft>
                <a:spcPts val="1200"/>
              </a:spcAft>
              <a:buClr>
                <a:srgbClr val="990033"/>
              </a:buClr>
              <a:buSzPct val="80000"/>
              <a:buFont typeface="Arial Narrow" pitchFamily="34" charset="0"/>
              <a:buChar char="▬"/>
            </a:pPr>
            <a:r>
              <a:rPr lang="ru-RU" dirty="0" smtClean="0">
                <a:solidFill>
                  <a:schemeClr val="tx1">
                    <a:lumMod val="65000"/>
                    <a:lumOff val="35000"/>
                  </a:schemeClr>
                </a:solidFill>
                <a:latin typeface="Arial" pitchFamily="34" charset="0"/>
                <a:cs typeface="Arial" pitchFamily="34" charset="0"/>
              </a:rPr>
              <a:t>Заказчик </a:t>
            </a:r>
            <a:r>
              <a:rPr lang="ru-RU" dirty="0">
                <a:solidFill>
                  <a:schemeClr val="tx1">
                    <a:lumMod val="65000"/>
                    <a:lumOff val="35000"/>
                  </a:schemeClr>
                </a:solidFill>
                <a:latin typeface="Arial" pitchFamily="34" charset="0"/>
                <a:cs typeface="Arial" pitchFamily="34" charset="0"/>
              </a:rPr>
              <a:t>больше не может через суд понуждать победителя к заключению контракта, он сможет только подать иск о возмещении убытков и заключить контракт с участником конкурса, заявке которого присвоен второй номер.</a:t>
            </a: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42535268"/>
      </p:ext>
    </p:extLst>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1021932"/>
            <a:ext cx="8715436" cy="3293209"/>
          </a:xfrm>
          <a:prstGeom prst="rect">
            <a:avLst/>
          </a:prstGeom>
        </p:spPr>
        <p:txBody>
          <a:bodyPr wrap="square">
            <a:spAutoFit/>
          </a:bodyPr>
          <a:lstStyle/>
          <a:p>
            <a:r>
              <a:rPr lang="ru-RU" sz="1600" b="1" dirty="0" smtClean="0">
                <a:solidFill>
                  <a:schemeClr val="tx1">
                    <a:lumMod val="75000"/>
                    <a:lumOff val="25000"/>
                  </a:schemeClr>
                </a:solidFill>
                <a:latin typeface="Arial" pitchFamily="34" charset="0"/>
                <a:cs typeface="Arial" pitchFamily="34" charset="0"/>
              </a:rPr>
              <a:t>Критерии оценки заявок при проведении конкурса</a:t>
            </a:r>
          </a:p>
          <a:p>
            <a:endParaRPr lang="ru-RU" sz="1600" dirty="0">
              <a:latin typeface="Arial" pitchFamily="34" charset="0"/>
              <a:cs typeface="Arial" pitchFamily="34" charset="0"/>
            </a:endParaRPr>
          </a:p>
          <a:p>
            <a:r>
              <a:rPr lang="ru-RU" sz="1600" dirty="0">
                <a:solidFill>
                  <a:schemeClr val="tx1">
                    <a:lumMod val="65000"/>
                    <a:lumOff val="35000"/>
                  </a:schemeClr>
                </a:solidFill>
                <a:latin typeface="Arial" pitchFamily="34" charset="0"/>
                <a:cs typeface="Arial" pitchFamily="34" charset="0"/>
              </a:rPr>
              <a:t>Для оценки заявок, окончательных предложений участников закупки заказчик в документации о закупке устанавливает следующие критерии (ч.1. ст. 32):</a:t>
            </a:r>
          </a:p>
          <a:p>
            <a:pPr marL="457200"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цена </a:t>
            </a:r>
            <a:r>
              <a:rPr lang="ru-RU" sz="1600" dirty="0">
                <a:solidFill>
                  <a:schemeClr val="tx1">
                    <a:lumMod val="65000"/>
                    <a:lumOff val="35000"/>
                  </a:schemeClr>
                </a:solidFill>
                <a:latin typeface="Arial" pitchFamily="34" charset="0"/>
                <a:cs typeface="Arial" pitchFamily="34" charset="0"/>
              </a:rPr>
              <a:t>контракта;</a:t>
            </a:r>
          </a:p>
          <a:p>
            <a:pPr marL="457200"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расходы </a:t>
            </a:r>
            <a:r>
              <a:rPr lang="ru-RU" sz="1600" dirty="0">
                <a:solidFill>
                  <a:schemeClr val="tx1">
                    <a:lumMod val="65000"/>
                    <a:lumOff val="35000"/>
                  </a:schemeClr>
                </a:solidFill>
                <a:latin typeface="Arial" pitchFamily="34" charset="0"/>
                <a:cs typeface="Arial" pitchFamily="34" charset="0"/>
              </a:rPr>
              <a:t>на эксплуатацию и ремонт товаров, использование результатов работ (величина критерия не должна превышать величину цены контакта);</a:t>
            </a:r>
          </a:p>
          <a:p>
            <a:pPr marL="457200"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качественные</a:t>
            </a:r>
            <a:r>
              <a:rPr lang="ru-RU" sz="1600" dirty="0">
                <a:solidFill>
                  <a:schemeClr val="tx1">
                    <a:lumMod val="65000"/>
                    <a:lumOff val="35000"/>
                  </a:schemeClr>
                </a:solidFill>
                <a:latin typeface="Arial" pitchFamily="34" charset="0"/>
                <a:cs typeface="Arial" pitchFamily="34" charset="0"/>
              </a:rPr>
              <a:t>, функциональные и экологические характеристики объекта закупки;</a:t>
            </a:r>
          </a:p>
          <a:p>
            <a:pPr marL="457200"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квалификация </a:t>
            </a:r>
            <a:r>
              <a:rPr lang="ru-RU" sz="1600" dirty="0">
                <a:solidFill>
                  <a:schemeClr val="tx1">
                    <a:lumMod val="65000"/>
                    <a:lumOff val="35000"/>
                  </a:schemeClr>
                </a:solidFill>
                <a:latin typeface="Arial" pitchFamily="34" charset="0"/>
                <a:cs typeface="Arial" pitchFamily="34" charset="0"/>
              </a:rPr>
              <a:t>участников закупки, в том числе наличие у них финансовых ресурсов, на праве собственности или ином законном основании оборудования и других материальных ресурсов, опыта работы, связанного с предметом контракта, и деловой репутации, специалистов и иных работников определенного уровня квалификации.</a:t>
            </a:r>
          </a:p>
        </p:txBody>
      </p:sp>
      <p:sp>
        <p:nvSpPr>
          <p:cNvPr id="8" name="Скругленный прямоугольник 7"/>
          <p:cNvSpPr/>
          <p:nvPr/>
        </p:nvSpPr>
        <p:spPr>
          <a:xfrm>
            <a:off x="285720" y="5087944"/>
            <a:ext cx="6950576" cy="1533809"/>
          </a:xfrm>
          <a:prstGeom prst="roundRect">
            <a:avLst/>
          </a:prstGeom>
          <a:solidFill>
            <a:schemeClr val="bg1">
              <a:lumMod val="95000"/>
            </a:schemeClr>
          </a:solidFill>
        </p:spPr>
        <p:txBody>
          <a:bodyPr wrap="square" lIns="360000" rIns="360000" bIns="108000">
            <a:spAutoFit/>
          </a:bodyPr>
          <a:lstStyle/>
          <a:p>
            <a:pPr lvl="1"/>
            <a:r>
              <a:rPr lang="ru-RU" sz="1600" dirty="0">
                <a:solidFill>
                  <a:schemeClr val="tx1">
                    <a:lumMod val="75000"/>
                    <a:lumOff val="25000"/>
                  </a:schemeClr>
                </a:solidFill>
                <a:latin typeface="Arial" charset="0"/>
                <a:cs typeface="Arial" charset="0"/>
              </a:rPr>
              <a:t>В документации о закупке заказчик обязан указать используемые критерии и их величины значимости. При этом количество используемых критериев, должно быть не менее чем два, одним из которых является цена контракта. </a:t>
            </a: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34736886"/>
      </p:ext>
    </p:extLst>
  </p:cSld>
  <p:clrMapOvr>
    <a:masterClrMapping/>
  </p:clrMapOvr>
  <p:transition>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4326" y="1988840"/>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Narrow" pitchFamily="34" charset="0"/>
              </a:rPr>
              <a:t>Этапы проведения конкурса</a:t>
            </a:r>
          </a:p>
        </p:txBody>
      </p:sp>
      <p:graphicFrame>
        <p:nvGraphicFramePr>
          <p:cNvPr id="8" name="Схема 7"/>
          <p:cNvGraphicFramePr/>
          <p:nvPr>
            <p:extLst>
              <p:ext uri="{D42A27DB-BD31-4B8C-83A1-F6EECF244321}">
                <p14:modId xmlns:p14="http://schemas.microsoft.com/office/powerpoint/2010/main" val="3366305818"/>
              </p:ext>
            </p:extLst>
          </p:nvPr>
        </p:nvGraphicFramePr>
        <p:xfrm>
          <a:off x="291038" y="1785926"/>
          <a:ext cx="8352928"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52317436"/>
      </p:ext>
    </p:extLst>
  </p:cSld>
  <p:clrMapOvr>
    <a:masterClrMapping/>
  </p:clrMapOvr>
  <p:transition>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Narrow" pitchFamily="34" charset="0"/>
              </a:rPr>
              <a:t>Сроки проведения конкурса</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409" y="1360513"/>
            <a:ext cx="7569181" cy="502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27480798"/>
      </p:ext>
    </p:extLst>
  </p:cSld>
  <p:clrMapOvr>
    <a:masterClrMapping/>
  </p:clrMapOvr>
  <p:transition>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Narrow" pitchFamily="34" charset="0"/>
              </a:rPr>
              <a:t>Сроки проведения конкурса</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498" y="1408221"/>
            <a:ext cx="7625004" cy="497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89642074"/>
      </p:ext>
    </p:extLst>
  </p:cSld>
  <p:clrMapOvr>
    <a:masterClrMapping/>
  </p:clrMapOvr>
  <p:transition>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Narrow" pitchFamily="34" charset="0"/>
              </a:rPr>
              <a:t>Сроки проведения конкурса</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944" y="1422980"/>
            <a:ext cx="7792111" cy="5102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69500417"/>
      </p:ext>
    </p:extLst>
  </p:cSld>
  <p:clrMapOvr>
    <a:masterClrMapping/>
  </p:clrMapOvr>
  <p:transition>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727" y="1124744"/>
            <a:ext cx="8036545" cy="541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325982388"/>
      </p:ext>
    </p:extLst>
  </p:cSld>
  <p:clrMapOvr>
    <a:masterClrMapping/>
  </p:clrMapOvr>
  <p:transition>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5536" y="1340768"/>
            <a:ext cx="8371547" cy="1338828"/>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Конкурс с ограниченным участием </a:t>
            </a:r>
            <a:r>
              <a:rPr lang="ru-RU" sz="1600" dirty="0" smtClean="0">
                <a:solidFill>
                  <a:schemeClr val="tx1">
                    <a:lumMod val="65000"/>
                    <a:lumOff val="35000"/>
                  </a:schemeClr>
                </a:solidFill>
                <a:latin typeface="Arial" pitchFamily="34" charset="0"/>
                <a:cs typeface="Arial" pitchFamily="34" charset="0"/>
              </a:rPr>
              <a:t>– это конкурс, при котором информация о закупке </a:t>
            </a:r>
            <a:r>
              <a:rPr lang="ru-RU" sz="1600" dirty="0">
                <a:solidFill>
                  <a:schemeClr val="tx1">
                    <a:lumMod val="65000"/>
                    <a:lumOff val="35000"/>
                  </a:schemeClr>
                </a:solidFill>
                <a:latin typeface="Arial" pitchFamily="34" charset="0"/>
                <a:cs typeface="Arial" pitchFamily="34" charset="0"/>
              </a:rPr>
              <a:t>сообщается заказчиком неограниченному кругу лиц, к участникам закупки предъявляются единые и дополнительные требования</a:t>
            </a:r>
            <a:r>
              <a:rPr lang="ru-RU" sz="1600" dirty="0" smtClean="0">
                <a:solidFill>
                  <a:schemeClr val="tx1">
                    <a:lumMod val="65000"/>
                    <a:lumOff val="35000"/>
                  </a:schemeClr>
                </a:solidFill>
                <a:latin typeface="Arial" pitchFamily="34" charset="0"/>
                <a:cs typeface="Arial" pitchFamily="34" charset="0"/>
              </a:rPr>
              <a:t>, победитель определяется из числа участников закупки, прошедших предварительный квалификационный отбор.</a:t>
            </a:r>
          </a:p>
          <a:p>
            <a:pPr marL="0" lvl="1">
              <a:spcBef>
                <a:spcPts val="600"/>
              </a:spcBef>
              <a:spcAft>
                <a:spcPts val="0"/>
              </a:spcAft>
              <a:buClr>
                <a:srgbClr val="990033"/>
              </a:buClr>
              <a:buSzPct val="80000"/>
            </a:pPr>
            <a:endParaRPr lang="ru-RU" sz="1600" dirty="0" smtClean="0">
              <a:solidFill>
                <a:schemeClr val="tx1">
                  <a:lumMod val="65000"/>
                  <a:lumOff val="35000"/>
                </a:schemeClr>
              </a:solidFill>
              <a:latin typeface="Arial" pitchFamily="34" charset="0"/>
              <a:cs typeface="Arial" pitchFamily="34" charset="0"/>
            </a:endParaRPr>
          </a:p>
        </p:txBody>
      </p:sp>
      <p:sp>
        <p:nvSpPr>
          <p:cNvPr id="3" name="Прямоугольник 2"/>
          <p:cNvSpPr/>
          <p:nvPr/>
        </p:nvSpPr>
        <p:spPr>
          <a:xfrm>
            <a:off x="319428" y="2453968"/>
            <a:ext cx="8532440" cy="2554545"/>
          </a:xfrm>
          <a:prstGeom prst="rect">
            <a:avLst/>
          </a:prstGeom>
        </p:spPr>
        <p:txBody>
          <a:bodyPr wrap="square">
            <a:spAutoFit/>
          </a:bodyPr>
          <a:lstStyle/>
          <a:p>
            <a:pPr marL="0" lvl="1">
              <a:buClr>
                <a:srgbClr val="C00000"/>
              </a:buClr>
              <a:buSzPct val="80000"/>
            </a:pPr>
            <a:r>
              <a:rPr lang="ru-RU" sz="1600" b="1" dirty="0" smtClean="0">
                <a:solidFill>
                  <a:schemeClr val="tx1">
                    <a:lumMod val="65000"/>
                    <a:lumOff val="35000"/>
                  </a:schemeClr>
                </a:solidFill>
                <a:latin typeface="Arial" pitchFamily="34" charset="0"/>
                <a:cs typeface="Arial" pitchFamily="34" charset="0"/>
              </a:rPr>
              <a:t>Дополнительные </a:t>
            </a:r>
            <a:r>
              <a:rPr lang="ru-RU" sz="1600" b="1" dirty="0">
                <a:solidFill>
                  <a:schemeClr val="tx1">
                    <a:lumMod val="65000"/>
                    <a:lumOff val="35000"/>
                  </a:schemeClr>
                </a:solidFill>
                <a:latin typeface="Arial" pitchFamily="34" charset="0"/>
                <a:cs typeface="Arial" pitchFamily="34" charset="0"/>
              </a:rPr>
              <a:t>требования, предъявляемые к поставщикам:</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Наличие </a:t>
            </a:r>
            <a:r>
              <a:rPr lang="ru-RU" sz="1600" dirty="0">
                <a:solidFill>
                  <a:schemeClr val="tx1">
                    <a:lumMod val="65000"/>
                    <a:lumOff val="35000"/>
                  </a:schemeClr>
                </a:solidFill>
                <a:latin typeface="Arial" pitchFamily="34" charset="0"/>
                <a:cs typeface="Arial" pitchFamily="34" charset="0"/>
              </a:rPr>
              <a:t>опыта исполнения (с учетом правопреемства) контракта, договора на поставку ТРУ в течение 3 лет до даты подачи заявки на участие в конкурсе. При этом стоимость ранее исполненного контракта (договора) составляет не менее </a:t>
            </a:r>
            <a:r>
              <a:rPr lang="ru-RU" sz="1600" dirty="0" smtClean="0">
                <a:solidFill>
                  <a:schemeClr val="tx1">
                    <a:lumMod val="65000"/>
                    <a:lumOff val="35000"/>
                  </a:schemeClr>
                </a:solidFill>
                <a:latin typeface="Arial" pitchFamily="34" charset="0"/>
                <a:cs typeface="Arial" pitchFamily="34" charset="0"/>
              </a:rPr>
              <a:t>20%  НМЦК конкурса </a:t>
            </a:r>
            <a:r>
              <a:rPr lang="ru-RU" sz="1600" dirty="0">
                <a:solidFill>
                  <a:schemeClr val="tx1">
                    <a:lumMod val="65000"/>
                    <a:lumOff val="35000"/>
                  </a:schemeClr>
                </a:solidFill>
                <a:latin typeface="Arial" pitchFamily="34" charset="0"/>
                <a:cs typeface="Arial" pitchFamily="34" charset="0"/>
              </a:rPr>
              <a:t>с ограниченным участием.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Наличие </a:t>
            </a:r>
            <a:r>
              <a:rPr lang="ru-RU" sz="1600" dirty="0">
                <a:solidFill>
                  <a:schemeClr val="tx1">
                    <a:lumMod val="65000"/>
                    <a:lumOff val="35000"/>
                  </a:schemeClr>
                </a:solidFill>
                <a:latin typeface="Arial" pitchFamily="34" charset="0"/>
                <a:cs typeface="Arial" pitchFamily="34" charset="0"/>
              </a:rPr>
              <a:t>собственного и (или) арендованного на срок исполнения контракта, договора </a:t>
            </a:r>
            <a:r>
              <a:rPr lang="ru-RU" sz="1600" b="1" dirty="0">
                <a:solidFill>
                  <a:schemeClr val="tx1">
                    <a:lumMod val="65000"/>
                    <a:lumOff val="35000"/>
                  </a:schemeClr>
                </a:solidFill>
                <a:latin typeface="Arial" pitchFamily="34" charset="0"/>
                <a:cs typeface="Arial" pitchFamily="34" charset="0"/>
              </a:rPr>
              <a:t>оборудования и других материальных ресурсов</a:t>
            </a:r>
            <a:r>
              <a:rPr lang="ru-RU" sz="1600" dirty="0">
                <a:solidFill>
                  <a:schemeClr val="tx1">
                    <a:lumMod val="65000"/>
                    <a:lumOff val="35000"/>
                  </a:schemeClr>
                </a:solidFill>
                <a:latin typeface="Arial" pitchFamily="34" charset="0"/>
                <a:cs typeface="Arial" pitchFamily="34" charset="0"/>
              </a:rPr>
              <a:t>, а также прав на результаты интеллектуальной деятельности в объеме, установленном конкурсной документацией, необходимом для </a:t>
            </a:r>
            <a:r>
              <a:rPr lang="ru-RU" sz="1600" dirty="0" smtClean="0">
                <a:solidFill>
                  <a:schemeClr val="tx1">
                    <a:lumMod val="65000"/>
                    <a:lumOff val="35000"/>
                  </a:schemeClr>
                </a:solidFill>
                <a:latin typeface="Arial" pitchFamily="34" charset="0"/>
                <a:cs typeface="Arial" pitchFamily="34" charset="0"/>
              </a:rPr>
              <a:t>надлежащего</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 </a:t>
            </a:r>
            <a:r>
              <a:rPr lang="ru-RU" sz="1600" dirty="0">
                <a:solidFill>
                  <a:schemeClr val="tx1">
                    <a:lumMod val="65000"/>
                    <a:lumOff val="35000"/>
                  </a:schemeClr>
                </a:solidFill>
                <a:latin typeface="Arial" pitchFamily="34" charset="0"/>
                <a:cs typeface="Arial" pitchFamily="34" charset="0"/>
              </a:rPr>
              <a:t>и своевременного исполнения контракта, договора. </a:t>
            </a:r>
          </a:p>
        </p:txBody>
      </p:sp>
      <p:sp>
        <p:nvSpPr>
          <p:cNvPr id="13" name="Прямоугольник 12"/>
          <p:cNvSpPr/>
          <p:nvPr/>
        </p:nvSpPr>
        <p:spPr>
          <a:xfrm>
            <a:off x="323528" y="5042118"/>
            <a:ext cx="8750206" cy="1569660"/>
          </a:xfrm>
          <a:prstGeom prst="rect">
            <a:avLst/>
          </a:prstGeom>
        </p:spPr>
        <p:txBody>
          <a:bodyPr wrap="square">
            <a:spAutoFit/>
          </a:bodyPr>
          <a:lstStyle/>
          <a:p>
            <a:r>
              <a:rPr lang="ru-RU" sz="1600" b="1" dirty="0" smtClean="0">
                <a:solidFill>
                  <a:schemeClr val="tx1">
                    <a:lumMod val="65000"/>
                    <a:lumOff val="35000"/>
                  </a:schemeClr>
                </a:solidFill>
                <a:latin typeface="Arial" pitchFamily="34" charset="0"/>
                <a:cs typeface="Arial" pitchFamily="34" charset="0"/>
              </a:rPr>
              <a:t>Предусмотрена </a:t>
            </a:r>
            <a:r>
              <a:rPr lang="ru-RU" sz="1600" b="1" dirty="0">
                <a:solidFill>
                  <a:schemeClr val="tx1">
                    <a:lumMod val="65000"/>
                    <a:lumOff val="35000"/>
                  </a:schemeClr>
                </a:solidFill>
                <a:latin typeface="Arial" pitchFamily="34" charset="0"/>
                <a:cs typeface="Arial" pitchFamily="34" charset="0"/>
              </a:rPr>
              <a:t>возможность </a:t>
            </a:r>
            <a:r>
              <a:rPr lang="ru-RU" sz="1600" b="1" dirty="0" smtClean="0">
                <a:solidFill>
                  <a:schemeClr val="tx1">
                    <a:lumMod val="65000"/>
                    <a:lumOff val="35000"/>
                  </a:schemeClr>
                </a:solidFill>
                <a:latin typeface="Arial" pitchFamily="34" charset="0"/>
                <a:cs typeface="Arial" pitchFamily="34" charset="0"/>
              </a:rPr>
              <a:t>закупки </a:t>
            </a:r>
            <a:r>
              <a:rPr lang="ru-RU" sz="1600" b="1" dirty="0">
                <a:solidFill>
                  <a:schemeClr val="tx1">
                    <a:lumMod val="65000"/>
                    <a:lumOff val="35000"/>
                  </a:schemeClr>
                </a:solidFill>
                <a:latin typeface="Arial" pitchFamily="34" charset="0"/>
                <a:cs typeface="Arial" pitchFamily="34" charset="0"/>
              </a:rPr>
              <a:t>товаров, работ, </a:t>
            </a:r>
            <a:r>
              <a:rPr lang="ru-RU" sz="1600" b="1" dirty="0" smtClean="0">
                <a:solidFill>
                  <a:schemeClr val="tx1">
                    <a:lumMod val="65000"/>
                    <a:lumOff val="35000"/>
                  </a:schemeClr>
                </a:solidFill>
                <a:latin typeface="Arial" pitchFamily="34" charset="0"/>
                <a:cs typeface="Arial" pitchFamily="34" charset="0"/>
              </a:rPr>
              <a:t>услуг, </a:t>
            </a:r>
            <a:br>
              <a:rPr lang="ru-RU" sz="1600" b="1"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для </a:t>
            </a:r>
            <a:r>
              <a:rPr lang="ru-RU" sz="1600" dirty="0">
                <a:solidFill>
                  <a:schemeClr val="tx1">
                    <a:lumMod val="65000"/>
                    <a:lumOff val="35000"/>
                  </a:schemeClr>
                </a:solidFill>
                <a:latin typeface="Arial" pitchFamily="34" charset="0"/>
                <a:cs typeface="Arial" pitchFamily="34" charset="0"/>
              </a:rPr>
              <a:t>которых предусмотрен конкурс с </a:t>
            </a:r>
            <a:r>
              <a:rPr lang="ru-RU" sz="1600" dirty="0" smtClean="0">
                <a:solidFill>
                  <a:schemeClr val="tx1">
                    <a:lumMod val="65000"/>
                    <a:lumOff val="35000"/>
                  </a:schemeClr>
                </a:solidFill>
                <a:latin typeface="Arial" pitchFamily="34" charset="0"/>
                <a:cs typeface="Arial" pitchFamily="34" charset="0"/>
              </a:rPr>
              <a:t>ограниченным участием, </a:t>
            </a:r>
            <a:r>
              <a:rPr lang="ru-RU" sz="1600" dirty="0">
                <a:solidFill>
                  <a:schemeClr val="tx1">
                    <a:lumMod val="65000"/>
                    <a:lumOff val="35000"/>
                  </a:schemeClr>
                </a:solidFill>
                <a:latin typeface="Arial" pitchFamily="34" charset="0"/>
                <a:cs typeface="Arial" pitchFamily="34" charset="0"/>
              </a:rPr>
              <a:t>путем проведения </a:t>
            </a:r>
          </a:p>
          <a:p>
            <a:r>
              <a:rPr lang="ru-RU" sz="1600" dirty="0">
                <a:solidFill>
                  <a:schemeClr val="tx1">
                    <a:lumMod val="65000"/>
                    <a:lumOff val="35000"/>
                  </a:schemeClr>
                </a:solidFill>
                <a:latin typeface="Arial" pitchFamily="34" charset="0"/>
                <a:cs typeface="Arial" pitchFamily="34" charset="0"/>
              </a:rPr>
              <a:t>аукциона, запроса котировок, запроса </a:t>
            </a:r>
            <a:r>
              <a:rPr lang="ru-RU" sz="1600" dirty="0" smtClean="0">
                <a:solidFill>
                  <a:schemeClr val="tx1">
                    <a:lumMod val="65000"/>
                    <a:lumOff val="35000"/>
                  </a:schemeClr>
                </a:solidFill>
                <a:latin typeface="Arial" pitchFamily="34" charset="0"/>
                <a:cs typeface="Arial" pitchFamily="34" charset="0"/>
              </a:rPr>
              <a:t>предложений</a:t>
            </a:r>
            <a:r>
              <a:rPr lang="ru-RU" sz="1600" dirty="0">
                <a:solidFill>
                  <a:schemeClr val="tx1">
                    <a:lumMod val="65000"/>
                    <a:lumOff val="35000"/>
                  </a:schemeClr>
                </a:solidFill>
                <a:latin typeface="Arial" pitchFamily="34" charset="0"/>
                <a:cs typeface="Arial" pitchFamily="34" charset="0"/>
              </a:rPr>
              <a:t>, </a:t>
            </a:r>
            <a:r>
              <a:rPr lang="ru-RU" sz="1600" dirty="0" smtClean="0">
                <a:solidFill>
                  <a:schemeClr val="tx1">
                    <a:lumMod val="65000"/>
                    <a:lumOff val="35000"/>
                  </a:schemeClr>
                </a:solidFill>
                <a:latin typeface="Arial" pitchFamily="34" charset="0"/>
                <a:cs typeface="Arial" pitchFamily="34" charset="0"/>
              </a:rPr>
              <a:t>закупки у </a:t>
            </a:r>
            <a:r>
              <a:rPr lang="ru-RU" sz="1600" dirty="0">
                <a:solidFill>
                  <a:schemeClr val="tx1">
                    <a:lumMod val="65000"/>
                    <a:lumOff val="35000"/>
                  </a:schemeClr>
                </a:solidFill>
                <a:latin typeface="Arial" pitchFamily="34" charset="0"/>
                <a:cs typeface="Arial" pitchFamily="34" charset="0"/>
              </a:rPr>
              <a:t>ед. </a:t>
            </a:r>
            <a:r>
              <a:rPr lang="ru-RU" sz="1600" dirty="0" smtClean="0">
                <a:solidFill>
                  <a:schemeClr val="tx1">
                    <a:lumMod val="65000"/>
                    <a:lumOff val="35000"/>
                  </a:schemeClr>
                </a:solidFill>
                <a:latin typeface="Arial" pitchFamily="34" charset="0"/>
                <a:cs typeface="Arial" pitchFamily="34" charset="0"/>
              </a:rPr>
              <a:t>поставщика, </a:t>
            </a:r>
            <a:endParaRPr lang="ru-RU" sz="1600" dirty="0">
              <a:solidFill>
                <a:schemeClr val="tx1">
                  <a:lumMod val="65000"/>
                  <a:lumOff val="35000"/>
                </a:schemeClr>
              </a:solidFill>
              <a:latin typeface="Arial" pitchFamily="34" charset="0"/>
              <a:cs typeface="Arial" pitchFamily="34" charset="0"/>
            </a:endParaRPr>
          </a:p>
          <a:p>
            <a:pPr marL="0" lvl="1">
              <a:buClr>
                <a:srgbClr val="C00000"/>
              </a:buClr>
              <a:buSzPct val="80000"/>
            </a:pPr>
            <a:r>
              <a:rPr lang="ru-RU" sz="1600" dirty="0" smtClean="0">
                <a:solidFill>
                  <a:schemeClr val="tx1">
                    <a:lumMod val="65000"/>
                    <a:lumOff val="35000"/>
                  </a:schemeClr>
                </a:solidFill>
                <a:latin typeface="Arial" pitchFamily="34" charset="0"/>
                <a:cs typeface="Arial" pitchFamily="34" charset="0"/>
              </a:rPr>
              <a:t>в этом случае к </a:t>
            </a:r>
            <a:r>
              <a:rPr lang="ru-RU" sz="1600" dirty="0">
                <a:solidFill>
                  <a:schemeClr val="tx1">
                    <a:lumMod val="65000"/>
                    <a:lumOff val="35000"/>
                  </a:schemeClr>
                </a:solidFill>
                <a:latin typeface="Arial" pitchFamily="34" charset="0"/>
                <a:cs typeface="Arial" pitchFamily="34" charset="0"/>
              </a:rPr>
              <a:t>участникам закупок не применяются требования, </a:t>
            </a:r>
            <a:r>
              <a:rPr lang="ru-RU" sz="1600" dirty="0" smtClean="0">
                <a:solidFill>
                  <a:schemeClr val="tx1">
                    <a:lumMod val="65000"/>
                    <a:lumOff val="35000"/>
                  </a:schemeClr>
                </a:solidFill>
                <a:latin typeface="Arial" pitchFamily="34" charset="0"/>
                <a:cs typeface="Arial" pitchFamily="34" charset="0"/>
              </a:rPr>
              <a:t>установленные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ч.2 </a:t>
            </a:r>
            <a:r>
              <a:rPr lang="ru-RU" sz="1600" dirty="0">
                <a:solidFill>
                  <a:schemeClr val="tx1">
                    <a:lumMod val="65000"/>
                    <a:lumOff val="35000"/>
                  </a:schemeClr>
                </a:solidFill>
                <a:latin typeface="Arial" pitchFamily="34" charset="0"/>
                <a:cs typeface="Arial" pitchFamily="34" charset="0"/>
              </a:rPr>
              <a:t>ст. 31 в отношении участников закупок, </a:t>
            </a:r>
            <a:r>
              <a:rPr lang="ru-RU" sz="1600" dirty="0" smtClean="0">
                <a:solidFill>
                  <a:schemeClr val="tx1">
                    <a:lumMod val="65000"/>
                    <a:lumOff val="35000"/>
                  </a:schemeClr>
                </a:solidFill>
                <a:latin typeface="Arial" pitchFamily="34" charset="0"/>
                <a:cs typeface="Arial" pitchFamily="34" charset="0"/>
              </a:rPr>
              <a:t> которые </a:t>
            </a:r>
            <a:r>
              <a:rPr lang="ru-RU" sz="1600" dirty="0">
                <a:solidFill>
                  <a:schemeClr val="tx1">
                    <a:lumMod val="65000"/>
                    <a:lumOff val="35000"/>
                  </a:schemeClr>
                </a:solidFill>
                <a:latin typeface="Arial" pitchFamily="34" charset="0"/>
                <a:cs typeface="Arial" pitchFamily="34" charset="0"/>
              </a:rPr>
              <a:t>осуществляются путем проведения конкурса с </a:t>
            </a:r>
            <a:r>
              <a:rPr lang="ru-RU" sz="1600" dirty="0" smtClean="0">
                <a:solidFill>
                  <a:schemeClr val="tx1">
                    <a:lumMod val="65000"/>
                    <a:lumOff val="35000"/>
                  </a:schemeClr>
                </a:solidFill>
                <a:latin typeface="Arial" pitchFamily="34" charset="0"/>
                <a:cs typeface="Arial" pitchFamily="34" charset="0"/>
              </a:rPr>
              <a:t>ограниченным </a:t>
            </a:r>
            <a:r>
              <a:rPr lang="ru-RU" sz="1600" dirty="0">
                <a:solidFill>
                  <a:schemeClr val="tx1">
                    <a:lumMod val="65000"/>
                    <a:lumOff val="35000"/>
                  </a:schemeClr>
                </a:solidFill>
                <a:latin typeface="Arial" pitchFamily="34" charset="0"/>
                <a:cs typeface="Arial" pitchFamily="34" charset="0"/>
              </a:rPr>
              <a:t>участием </a:t>
            </a:r>
            <a:r>
              <a:rPr lang="ru-RU" sz="1600" dirty="0" smtClean="0">
                <a:solidFill>
                  <a:schemeClr val="tx1">
                    <a:lumMod val="65000"/>
                    <a:lumOff val="35000"/>
                  </a:schemeClr>
                </a:solidFill>
                <a:latin typeface="Arial" pitchFamily="34" charset="0"/>
                <a:cs typeface="Arial" pitchFamily="34" charset="0"/>
              </a:rPr>
              <a:t>(ПП РФ </a:t>
            </a:r>
            <a:r>
              <a:rPr lang="ru-RU" sz="1600" dirty="0">
                <a:solidFill>
                  <a:schemeClr val="tx1">
                    <a:lumMod val="65000"/>
                    <a:lumOff val="35000"/>
                  </a:schemeClr>
                </a:solidFill>
                <a:latin typeface="Arial" pitchFamily="34" charset="0"/>
                <a:cs typeface="Arial" pitchFamily="34" charset="0"/>
              </a:rPr>
              <a:t>от 28.11.13 № </a:t>
            </a:r>
            <a:r>
              <a:rPr lang="ru-RU" sz="1600" dirty="0" smtClean="0">
                <a:solidFill>
                  <a:schemeClr val="tx1">
                    <a:lumMod val="65000"/>
                    <a:lumOff val="35000"/>
                  </a:schemeClr>
                </a:solidFill>
                <a:latin typeface="Arial" pitchFamily="34" charset="0"/>
                <a:cs typeface="Arial" pitchFamily="34" charset="0"/>
              </a:rPr>
              <a:t>1089; ч.2.1. ст. 56 44-ФЗ</a:t>
            </a:r>
            <a:r>
              <a:rPr lang="en-US" sz="1600" dirty="0" smtClean="0">
                <a:solidFill>
                  <a:schemeClr val="tx1">
                    <a:lumMod val="65000"/>
                    <a:lumOff val="35000"/>
                  </a:schemeClr>
                </a:solidFill>
                <a:latin typeface="Arial" pitchFamily="34" charset="0"/>
                <a:cs typeface="Arial" pitchFamily="34" charset="0"/>
              </a:rPr>
              <a:t>)</a:t>
            </a:r>
            <a:r>
              <a:rPr lang="ru-RU" sz="1600" dirty="0" smtClean="0">
                <a:solidFill>
                  <a:schemeClr val="tx1">
                    <a:lumMod val="65000"/>
                    <a:lumOff val="35000"/>
                  </a:schemeClr>
                </a:solidFill>
                <a:latin typeface="Arial" pitchFamily="34" charset="0"/>
                <a:cs typeface="Arial" pitchFamily="34" charset="0"/>
              </a:rPr>
              <a:t>.</a:t>
            </a:r>
            <a:endParaRPr lang="ru-RU" sz="1600" dirty="0">
              <a:solidFill>
                <a:schemeClr val="tx1">
                  <a:lumMod val="65000"/>
                  <a:lumOff val="35000"/>
                </a:schemeClr>
              </a:solidFill>
              <a:latin typeface="Arial" pitchFamily="34" charset="0"/>
              <a:cs typeface="Arial" pitchFamily="34" charset="0"/>
            </a:endParaRPr>
          </a:p>
        </p:txBody>
      </p:sp>
      <p:sp>
        <p:nvSpPr>
          <p:cNvPr id="14"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71789166"/>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214313" y="1054881"/>
            <a:ext cx="4695434"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a:solidFill>
                  <a:schemeClr val="bg1"/>
                </a:solidFill>
                <a:latin typeface="Arial" pitchFamily="34" charset="0"/>
                <a:cs typeface="Arial" pitchFamily="34" charset="0"/>
              </a:rPr>
              <a:t>Федеральный закон №</a:t>
            </a:r>
            <a:r>
              <a:rPr lang="ru-RU" sz="1600" b="1" dirty="0" smtClean="0">
                <a:solidFill>
                  <a:schemeClr val="bg1"/>
                </a:solidFill>
                <a:latin typeface="Arial" pitchFamily="34" charset="0"/>
                <a:cs typeface="Arial" pitchFamily="34" charset="0"/>
              </a:rPr>
              <a:t>216-ФЗ  </a:t>
            </a:r>
            <a:r>
              <a:rPr lang="ru-RU" sz="1600" b="1" dirty="0">
                <a:solidFill>
                  <a:schemeClr val="bg1"/>
                </a:solidFill>
                <a:latin typeface="Arial" pitchFamily="34" charset="0"/>
                <a:cs typeface="Arial" pitchFamily="34" charset="0"/>
              </a:rPr>
              <a:t>от </a:t>
            </a:r>
            <a:r>
              <a:rPr lang="ru-RU" sz="1600" b="1" dirty="0" smtClean="0">
                <a:solidFill>
                  <a:schemeClr val="bg1"/>
                </a:solidFill>
                <a:latin typeface="Arial" pitchFamily="34" charset="0"/>
                <a:cs typeface="Arial" pitchFamily="34" charset="0"/>
              </a:rPr>
              <a:t>13.07.2015 </a:t>
            </a:r>
            <a:endParaRPr lang="ru-RU" sz="1600" b="1" dirty="0">
              <a:solidFill>
                <a:schemeClr val="bg1"/>
              </a:solidFill>
              <a:latin typeface="Arial" pitchFamily="34" charset="0"/>
              <a:cs typeface="Arial" pitchFamily="34" charset="0"/>
            </a:endParaRPr>
          </a:p>
        </p:txBody>
      </p:sp>
      <p:sp>
        <p:nvSpPr>
          <p:cNvPr id="21" name="Прямоугольник 20"/>
          <p:cNvSpPr>
            <a:spLocks noChangeArrowheads="1"/>
          </p:cNvSpPr>
          <p:nvPr/>
        </p:nvSpPr>
        <p:spPr bwMode="auto">
          <a:xfrm>
            <a:off x="0" y="1486928"/>
            <a:ext cx="9396536" cy="5110424"/>
          </a:xfrm>
          <a:prstGeom prst="rect">
            <a:avLst/>
          </a:prstGeom>
          <a:noFill/>
          <a:ln w="9525">
            <a:noFill/>
            <a:miter lim="800000"/>
            <a:headEnd/>
            <a:tailEnd/>
          </a:ln>
        </p:spPr>
        <p:txBody>
          <a:bodyPr wrap="square" lIns="360000" rIns="360000" bIns="108000">
            <a:spAutoFit/>
          </a:bodyPr>
          <a:lstStyle/>
          <a:p>
            <a:pPr marL="0" lvl="1">
              <a:lnSpc>
                <a:spcPct val="85000"/>
              </a:lnSpc>
              <a:spcAft>
                <a:spcPts val="1200"/>
              </a:spcAft>
              <a:buClr>
                <a:srgbClr val="990033"/>
              </a:buClr>
              <a:buSzPct val="80000"/>
            </a:pPr>
            <a:r>
              <a:rPr lang="ru-RU" sz="1600" dirty="0" smtClean="0">
                <a:solidFill>
                  <a:schemeClr val="tx1">
                    <a:lumMod val="75000"/>
                    <a:lumOff val="25000"/>
                  </a:schemeClr>
                </a:solidFill>
                <a:latin typeface="Arial" pitchFamily="34" charset="0"/>
                <a:cs typeface="Arial" pitchFamily="34" charset="0"/>
              </a:rPr>
              <a:t>После </a:t>
            </a:r>
            <a:r>
              <a:rPr lang="ru-RU" sz="1600" dirty="0">
                <a:solidFill>
                  <a:schemeClr val="tx1">
                    <a:lumMod val="75000"/>
                    <a:lumOff val="25000"/>
                  </a:schemeClr>
                </a:solidFill>
                <a:latin typeface="Arial" pitchFamily="34" charset="0"/>
                <a:cs typeface="Arial" pitchFamily="34" charset="0"/>
              </a:rPr>
              <a:t>вступления в силу закона ФЗ-216 «</a:t>
            </a:r>
            <a:r>
              <a:rPr lang="ru-RU" sz="1600" dirty="0" err="1">
                <a:solidFill>
                  <a:schemeClr val="tx1">
                    <a:lumMod val="75000"/>
                    <a:lumOff val="25000"/>
                  </a:schemeClr>
                </a:solidFill>
                <a:latin typeface="Arial" pitchFamily="34" charset="0"/>
                <a:cs typeface="Arial" pitchFamily="34" charset="0"/>
              </a:rPr>
              <a:t>Роскомос</a:t>
            </a:r>
            <a:r>
              <a:rPr lang="ru-RU" sz="1600" dirty="0">
                <a:solidFill>
                  <a:schemeClr val="tx1">
                    <a:lumMod val="75000"/>
                    <a:lumOff val="25000"/>
                  </a:schemeClr>
                </a:solidFill>
                <a:latin typeface="Arial" pitchFamily="34" charset="0"/>
                <a:cs typeface="Arial" pitchFamily="34" charset="0"/>
              </a:rPr>
              <a:t>» (Государственная корпорация по космической деятельности) получает особый статус </a:t>
            </a:r>
            <a:r>
              <a:rPr lang="ru-RU" sz="1600" dirty="0" err="1">
                <a:solidFill>
                  <a:schemeClr val="tx1">
                    <a:lumMod val="75000"/>
                    <a:lumOff val="25000"/>
                  </a:schemeClr>
                </a:solidFill>
                <a:latin typeface="Arial" pitchFamily="34" charset="0"/>
                <a:cs typeface="Arial" pitchFamily="34" charset="0"/>
              </a:rPr>
              <a:t>госзаказчика</a:t>
            </a:r>
            <a:r>
              <a:rPr lang="ru-RU" sz="1600" dirty="0">
                <a:solidFill>
                  <a:schemeClr val="tx1">
                    <a:lumMod val="75000"/>
                    <a:lumOff val="25000"/>
                  </a:schemeClr>
                </a:solidFill>
                <a:latin typeface="Arial" pitchFamily="34" charset="0"/>
                <a:cs typeface="Arial" pitchFamily="34" charset="0"/>
              </a:rPr>
              <a:t>, приравненный к статусу «</a:t>
            </a:r>
            <a:r>
              <a:rPr lang="ru-RU" sz="1600" dirty="0" err="1">
                <a:solidFill>
                  <a:schemeClr val="tx1">
                    <a:lumMod val="75000"/>
                    <a:lumOff val="25000"/>
                  </a:schemeClr>
                </a:solidFill>
                <a:latin typeface="Arial" pitchFamily="34" charset="0"/>
                <a:cs typeface="Arial" pitchFamily="34" charset="0"/>
              </a:rPr>
              <a:t>Росатома</a:t>
            </a:r>
            <a:r>
              <a:rPr lang="ru-RU" sz="1600" dirty="0">
                <a:solidFill>
                  <a:schemeClr val="tx1">
                    <a:lumMod val="75000"/>
                    <a:lumOff val="25000"/>
                  </a:schemeClr>
                </a:solidFill>
                <a:latin typeface="Arial" pitchFamily="34" charset="0"/>
                <a:cs typeface="Arial" pitchFamily="34" charset="0"/>
              </a:rPr>
              <a:t>» (Государственная корпорация по атомной энергии).</a:t>
            </a:r>
            <a:br>
              <a:rPr lang="ru-RU" sz="1600" dirty="0">
                <a:solidFill>
                  <a:schemeClr val="tx1">
                    <a:lumMod val="75000"/>
                    <a:lumOff val="25000"/>
                  </a:schemeClr>
                </a:solidFill>
                <a:latin typeface="Arial" pitchFamily="34" charset="0"/>
                <a:cs typeface="Arial" pitchFamily="34" charset="0"/>
              </a:rPr>
            </a:br>
            <a:r>
              <a:rPr lang="ru-RU" sz="1600" dirty="0">
                <a:latin typeface="Arial" pitchFamily="34" charset="0"/>
                <a:cs typeface="Arial" pitchFamily="34" charset="0"/>
              </a:rPr>
              <a:t/>
            </a:r>
            <a:br>
              <a:rPr lang="ru-RU" sz="1600" dirty="0">
                <a:latin typeface="Arial" pitchFamily="34" charset="0"/>
                <a:cs typeface="Arial" pitchFamily="34" charset="0"/>
              </a:rPr>
            </a:br>
            <a:endParaRPr lang="ru-RU" sz="1600" dirty="0" smtClean="0">
              <a:latin typeface="Arial" pitchFamily="34" charset="0"/>
              <a:cs typeface="Arial" pitchFamily="34" charset="0"/>
            </a:endParaRPr>
          </a:p>
          <a:p>
            <a:pPr marL="0" lvl="1">
              <a:lnSpc>
                <a:spcPct val="85000"/>
              </a:lnSpc>
              <a:spcAft>
                <a:spcPts val="1200"/>
              </a:spcAft>
              <a:buClr>
                <a:srgbClr val="990033"/>
              </a:buClr>
              <a:buSzPct val="80000"/>
            </a:pPr>
            <a:endParaRPr lang="ru-RU" sz="1600" dirty="0">
              <a:latin typeface="Arial" pitchFamily="34" charset="0"/>
              <a:cs typeface="Arial" pitchFamily="34" charset="0"/>
            </a:endParaRPr>
          </a:p>
          <a:p>
            <a:pPr marL="0" lvl="1">
              <a:lnSpc>
                <a:spcPct val="85000"/>
              </a:lnSpc>
              <a:spcAft>
                <a:spcPts val="1200"/>
              </a:spcAft>
              <a:buClr>
                <a:srgbClr val="990033"/>
              </a:buClr>
              <a:buSzPct val="80000"/>
            </a:pPr>
            <a:r>
              <a:rPr lang="ru-RU" sz="1600" dirty="0">
                <a:latin typeface="Arial" pitchFamily="34" charset="0"/>
                <a:cs typeface="Arial" pitchFamily="34" charset="0"/>
              </a:rPr>
              <a:t/>
            </a:r>
            <a:br>
              <a:rPr lang="ru-RU" sz="1600" dirty="0">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Определены </a:t>
            </a:r>
            <a:r>
              <a:rPr lang="ru-RU" sz="1600" dirty="0">
                <a:solidFill>
                  <a:schemeClr val="tx1">
                    <a:lumMod val="75000"/>
                    <a:lumOff val="25000"/>
                  </a:schemeClr>
                </a:solidFill>
                <a:latin typeface="Arial" pitchFamily="34" charset="0"/>
                <a:cs typeface="Arial" pitchFamily="34" charset="0"/>
              </a:rPr>
              <a:t>особенности публикации госзаказов, связанных с регулярными перевозками пассажиров и багажа, </a:t>
            </a:r>
            <a:r>
              <a:rPr lang="ru-RU" sz="1600" dirty="0" smtClean="0">
                <a:solidFill>
                  <a:schemeClr val="tx1">
                    <a:lumMod val="75000"/>
                    <a:lumOff val="25000"/>
                  </a:schemeClr>
                </a:solidFill>
                <a:latin typeface="Arial" pitchFamily="34" charset="0"/>
                <a:cs typeface="Arial" pitchFamily="34" charset="0"/>
              </a:rPr>
              <a:t>осуществляемыми </a:t>
            </a:r>
            <a:r>
              <a:rPr lang="ru-RU" sz="1600" dirty="0">
                <a:solidFill>
                  <a:schemeClr val="tx1">
                    <a:lumMod val="75000"/>
                    <a:lumOff val="25000"/>
                  </a:schemeClr>
                </a:solidFill>
                <a:latin typeface="Arial" pitchFamily="34" charset="0"/>
                <a:cs typeface="Arial" pitchFamily="34" charset="0"/>
              </a:rPr>
              <a:t>городским наземным электрическим и автомобильным </a:t>
            </a:r>
            <a:r>
              <a:rPr lang="ru-RU" sz="1600" dirty="0" smtClean="0">
                <a:solidFill>
                  <a:schemeClr val="tx1">
                    <a:lumMod val="75000"/>
                    <a:lumOff val="25000"/>
                  </a:schemeClr>
                </a:solidFill>
                <a:latin typeface="Arial" pitchFamily="34" charset="0"/>
                <a:cs typeface="Arial" pitchFamily="34" charset="0"/>
              </a:rPr>
              <a:t>транспортом, установлены дополнительные требования к </a:t>
            </a:r>
            <a:r>
              <a:rPr lang="ru-RU" sz="1600" dirty="0">
                <a:solidFill>
                  <a:schemeClr val="tx1">
                    <a:lumMod val="75000"/>
                    <a:lumOff val="25000"/>
                  </a:schemeClr>
                </a:solidFill>
                <a:latin typeface="Arial" pitchFamily="34" charset="0"/>
                <a:cs typeface="Arial" pitchFamily="34" charset="0"/>
              </a:rPr>
              <a:t>содержанию конкурсной документации открытого конкурса </a:t>
            </a:r>
            <a:r>
              <a:rPr lang="ru-RU" sz="1600" dirty="0" smtClean="0">
                <a:solidFill>
                  <a:schemeClr val="tx1">
                    <a:lumMod val="75000"/>
                    <a:lumOff val="25000"/>
                  </a:schemeClr>
                </a:solidFill>
                <a:latin typeface="Arial" pitchFamily="34" charset="0"/>
                <a:cs typeface="Arial" pitchFamily="34" charset="0"/>
              </a:rPr>
              <a:t>(ст.50).</a:t>
            </a:r>
            <a:endParaRPr lang="ru-RU" sz="1600" dirty="0">
              <a:solidFill>
                <a:schemeClr val="tx1">
                  <a:lumMod val="75000"/>
                  <a:lumOff val="25000"/>
                </a:schemeClr>
              </a:solidFill>
              <a:latin typeface="Arial" pitchFamily="34" charset="0"/>
              <a:cs typeface="Arial" pitchFamily="34" charset="0"/>
            </a:endParaRPr>
          </a:p>
          <a:p>
            <a:pPr marL="0" lvl="1">
              <a:lnSpc>
                <a:spcPct val="85000"/>
              </a:lnSpc>
              <a:spcAft>
                <a:spcPts val="1200"/>
              </a:spcAft>
              <a:buClr>
                <a:srgbClr val="990033"/>
              </a:buClr>
              <a:buSzPct val="80000"/>
            </a:pPr>
            <a:endParaRPr lang="ru-RU" sz="1600" dirty="0" smtClean="0">
              <a:latin typeface="Arial" pitchFamily="34" charset="0"/>
              <a:cs typeface="Arial" pitchFamily="34" charset="0"/>
            </a:endParaRPr>
          </a:p>
          <a:p>
            <a:pPr marL="0" lvl="1">
              <a:lnSpc>
                <a:spcPct val="85000"/>
              </a:lnSpc>
              <a:spcAft>
                <a:spcPts val="1200"/>
              </a:spcAft>
              <a:buClr>
                <a:srgbClr val="990033"/>
              </a:buClr>
              <a:buSzPct val="80000"/>
            </a:pPr>
            <a:endParaRPr lang="ru-RU" sz="1600" dirty="0">
              <a:latin typeface="Arial" pitchFamily="34" charset="0"/>
              <a:cs typeface="Arial" pitchFamily="34" charset="0"/>
            </a:endParaRPr>
          </a:p>
          <a:p>
            <a:pPr marL="0" lvl="1">
              <a:lnSpc>
                <a:spcPct val="85000"/>
              </a:lnSpc>
              <a:spcAft>
                <a:spcPts val="1200"/>
              </a:spcAft>
              <a:buClr>
                <a:srgbClr val="990033"/>
              </a:buClr>
              <a:buSzPct val="80000"/>
            </a:pPr>
            <a:r>
              <a:rPr lang="ru-RU" sz="1600" dirty="0">
                <a:latin typeface="Arial" pitchFamily="34" charset="0"/>
                <a:cs typeface="Arial" pitchFamily="34" charset="0"/>
              </a:rPr>
              <a:t/>
            </a:r>
            <a:br>
              <a:rPr lang="ru-RU" sz="1600" dirty="0">
                <a:latin typeface="Arial" pitchFamily="34" charset="0"/>
                <a:cs typeface="Arial" pitchFamily="34" charset="0"/>
              </a:rPr>
            </a:br>
            <a:r>
              <a:rPr lang="ru-RU" sz="1600" dirty="0">
                <a:latin typeface="Arial" pitchFamily="34" charset="0"/>
                <a:cs typeface="Arial" pitchFamily="34" charset="0"/>
              </a:rPr>
              <a:t/>
            </a:r>
            <a:br>
              <a:rPr lang="ru-RU" sz="1600" dirty="0">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Установлены особенности исполнения контракта на оказание услуги по предоставлению кредита (новая ст.111.2). В </a:t>
            </a:r>
            <a:r>
              <a:rPr lang="ru-RU" sz="1600" dirty="0" smtClean="0">
                <a:solidFill>
                  <a:schemeClr val="tx1">
                    <a:lumMod val="75000"/>
                    <a:lumOff val="25000"/>
                  </a:schemeClr>
                </a:solidFill>
                <a:latin typeface="Arial" pitchFamily="34" charset="0"/>
                <a:cs typeface="Arial" pitchFamily="34" charset="0"/>
              </a:rPr>
              <a:t>частности</a:t>
            </a:r>
            <a:r>
              <a:rPr lang="ru-RU" sz="1600" dirty="0">
                <a:solidFill>
                  <a:schemeClr val="tx1">
                    <a:lumMod val="75000"/>
                    <a:lumOff val="25000"/>
                  </a:schemeClr>
                </a:solidFill>
                <a:latin typeface="Arial" pitchFamily="34" charset="0"/>
                <a:cs typeface="Arial" pitchFamily="34" charset="0"/>
              </a:rPr>
              <a:t>, </a:t>
            </a:r>
            <a:r>
              <a:rPr lang="ru-RU" sz="1600" dirty="0" smtClean="0">
                <a:solidFill>
                  <a:schemeClr val="tx1">
                    <a:lumMod val="75000"/>
                    <a:lumOff val="25000"/>
                  </a:schemeClr>
                </a:solidFill>
                <a:latin typeface="Arial" pitchFamily="34" charset="0"/>
                <a:cs typeface="Arial" pitchFamily="34" charset="0"/>
              </a:rPr>
              <a:t>дается </a:t>
            </a:r>
            <a:r>
              <a:rPr lang="ru-RU" sz="1600" dirty="0">
                <a:solidFill>
                  <a:schemeClr val="tx1">
                    <a:lumMod val="75000"/>
                    <a:lumOff val="25000"/>
                  </a:schemeClr>
                </a:solidFill>
                <a:latin typeface="Arial" pitchFamily="34" charset="0"/>
                <a:cs typeface="Arial" pitchFamily="34" charset="0"/>
              </a:rPr>
              <a:t>право исполнителю требовать от Центрального банка РФ взыскания заложенного права заказчика.</a:t>
            </a:r>
            <a:r>
              <a:rPr lang="ru-RU" sz="1600" dirty="0">
                <a:latin typeface="Arial" pitchFamily="34" charset="0"/>
                <a:cs typeface="Arial" pitchFamily="34" charset="0"/>
              </a:rPr>
              <a:t/>
            </a:r>
            <a:br>
              <a:rPr lang="ru-RU" sz="1600" dirty="0">
                <a:latin typeface="Arial" pitchFamily="34" charset="0"/>
                <a:cs typeface="Arial" pitchFamily="34" charset="0"/>
              </a:rPr>
            </a:br>
            <a:r>
              <a:rPr lang="ru-RU" sz="1600" b="1" dirty="0">
                <a:latin typeface="Arial" pitchFamily="34" charset="0"/>
                <a:cs typeface="Arial" pitchFamily="34" charset="0"/>
              </a:rPr>
              <a:t/>
            </a:r>
            <a:br>
              <a:rPr lang="ru-RU" sz="1600" b="1" dirty="0">
                <a:latin typeface="Arial" pitchFamily="34" charset="0"/>
                <a:cs typeface="Arial" pitchFamily="34" charset="0"/>
              </a:rPr>
            </a:br>
            <a:endParaRPr lang="ru-RU" sz="1600" dirty="0">
              <a:solidFill>
                <a:schemeClr val="tx1">
                  <a:lumMod val="75000"/>
                  <a:lumOff val="25000"/>
                </a:schemeClr>
              </a:solidFill>
              <a:latin typeface="Arial" pitchFamily="34" charset="0"/>
              <a:cs typeface="Arial" pitchFamily="34" charset="0"/>
            </a:endParaRPr>
          </a:p>
        </p:txBody>
      </p:sp>
      <p:sp>
        <p:nvSpPr>
          <p:cNvPr id="8" name="Прямоугольник 7"/>
          <p:cNvSpPr/>
          <p:nvPr/>
        </p:nvSpPr>
        <p:spPr bwMode="auto">
          <a:xfrm>
            <a:off x="323528" y="4799295"/>
            <a:ext cx="4695434"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smtClean="0">
                <a:solidFill>
                  <a:schemeClr val="bg1"/>
                </a:solidFill>
                <a:latin typeface="Arial" pitchFamily="34" charset="0"/>
                <a:cs typeface="Arial" pitchFamily="34" charset="0"/>
              </a:rPr>
              <a:t>Федеральный закон №226-ФЗ  от 13.07.2015 </a:t>
            </a:r>
            <a:endParaRPr lang="ru-RU" sz="1600" b="1" dirty="0">
              <a:solidFill>
                <a:schemeClr val="bg1"/>
              </a:solidFill>
              <a:latin typeface="Arial" pitchFamily="34" charset="0"/>
              <a:cs typeface="Arial" pitchFamily="34" charset="0"/>
            </a:endParaRPr>
          </a:p>
        </p:txBody>
      </p:sp>
      <p:sp>
        <p:nvSpPr>
          <p:cNvPr id="9" name="Прямоугольник 8"/>
          <p:cNvSpPr/>
          <p:nvPr/>
        </p:nvSpPr>
        <p:spPr bwMode="auto">
          <a:xfrm>
            <a:off x="251520" y="2855079"/>
            <a:ext cx="4695434"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smtClean="0">
                <a:solidFill>
                  <a:schemeClr val="bg1"/>
                </a:solidFill>
                <a:latin typeface="Arial" pitchFamily="34" charset="0"/>
                <a:cs typeface="Arial" pitchFamily="34" charset="0"/>
              </a:rPr>
              <a:t>Федеральный закон №220-ФЗ  от 13.07.2015 </a:t>
            </a:r>
            <a:endParaRPr lang="ru-RU" sz="1600" b="1" dirty="0">
              <a:solidFill>
                <a:schemeClr val="bg1"/>
              </a:solidFill>
              <a:latin typeface="Arial" pitchFamily="34" charset="0"/>
              <a:cs typeface="Arial" pitchFamily="34" charset="0"/>
            </a:endParaRPr>
          </a:p>
        </p:txBody>
      </p:sp>
      <p:sp>
        <p:nvSpPr>
          <p:cNvPr id="10" name="Прямоугольник 9"/>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2382761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up)">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5" end="5"/>
                                            </p:txEl>
                                          </p:spTgt>
                                        </p:tgtEl>
                                        <p:attrNameLst>
                                          <p:attrName>style.visibility</p:attrName>
                                        </p:attrNameLst>
                                      </p:cBhvr>
                                      <p:to>
                                        <p:strVal val="visible"/>
                                      </p:to>
                                    </p:set>
                                    <p:animEffect transition="in" filter="wipe(up)">
                                      <p:cBhvr>
                                        <p:cTn id="17"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528" y="1340768"/>
            <a:ext cx="8227532" cy="450892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1600" b="1" dirty="0">
                <a:solidFill>
                  <a:schemeClr val="tx1">
                    <a:lumMod val="65000"/>
                    <a:lumOff val="35000"/>
                  </a:schemeClr>
                </a:solidFill>
                <a:latin typeface="Arial" pitchFamily="34" charset="0"/>
                <a:cs typeface="Arial" pitchFamily="34" charset="0"/>
              </a:rPr>
              <a:t>Конкурс с ограниченным </a:t>
            </a:r>
            <a:r>
              <a:rPr lang="ru-RU" sz="1600" b="1" dirty="0" smtClean="0">
                <a:solidFill>
                  <a:schemeClr val="tx1">
                    <a:lumMod val="65000"/>
                    <a:lumOff val="35000"/>
                  </a:schemeClr>
                </a:solidFill>
                <a:latin typeface="Arial" pitchFamily="34" charset="0"/>
                <a:cs typeface="Arial" pitchFamily="34" charset="0"/>
              </a:rPr>
              <a:t>участием применяется только в случаях, определенных Постановлением </a:t>
            </a:r>
            <a:r>
              <a:rPr lang="ru-RU" sz="1600" b="1" dirty="0">
                <a:solidFill>
                  <a:schemeClr val="tx1">
                    <a:lumMod val="65000"/>
                    <a:lumOff val="35000"/>
                  </a:schemeClr>
                </a:solidFill>
                <a:latin typeface="Arial" pitchFamily="34" charset="0"/>
                <a:cs typeface="Arial" pitchFamily="34" charset="0"/>
              </a:rPr>
              <a:t>Правительства РФ от 28.11.2013 N </a:t>
            </a:r>
            <a:r>
              <a:rPr lang="ru-RU" sz="1600" b="1" dirty="0" smtClean="0">
                <a:solidFill>
                  <a:schemeClr val="tx1">
                    <a:lumMod val="65000"/>
                    <a:lumOff val="35000"/>
                  </a:schemeClr>
                </a:solidFill>
                <a:latin typeface="Arial" pitchFamily="34" charset="0"/>
                <a:cs typeface="Arial" pitchFamily="34" charset="0"/>
              </a:rPr>
              <a:t>1089:</a:t>
            </a:r>
          </a:p>
          <a:p>
            <a:pPr marL="0" lvl="1">
              <a:spcBef>
                <a:spcPts val="600"/>
              </a:spcBef>
              <a:spcAft>
                <a:spcPts val="0"/>
              </a:spcAft>
              <a:buClr>
                <a:srgbClr val="990033"/>
              </a:buClr>
              <a:buSzPct val="80000"/>
            </a:pPr>
            <a:endParaRPr lang="ru-RU" sz="1600" b="1" dirty="0">
              <a:solidFill>
                <a:schemeClr val="tx1">
                  <a:lumMod val="65000"/>
                  <a:lumOff val="35000"/>
                </a:schemeClr>
              </a:solidFill>
              <a:latin typeface="Arial" pitchFamily="34" charset="0"/>
              <a:cs typeface="Arial" pitchFamily="34" charset="0"/>
            </a:endParaRP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Выполнение </a:t>
            </a:r>
            <a:r>
              <a:rPr lang="ru-RU" sz="1600" dirty="0">
                <a:solidFill>
                  <a:schemeClr val="tx1">
                    <a:lumMod val="65000"/>
                    <a:lumOff val="35000"/>
                  </a:schemeClr>
                </a:solidFill>
                <a:latin typeface="Arial" pitchFamily="34" charset="0"/>
                <a:cs typeface="Arial" pitchFamily="34" charset="0"/>
              </a:rPr>
              <a:t>работ по проектированию, сооружению и выводу из эксплуатации объектов использования атомной энергии.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Выполнение </a:t>
            </a:r>
            <a:r>
              <a:rPr lang="ru-RU" sz="1600" dirty="0">
                <a:solidFill>
                  <a:schemeClr val="tx1">
                    <a:lumMod val="65000"/>
                    <a:lumOff val="35000"/>
                  </a:schemeClr>
                </a:solidFill>
                <a:latin typeface="Arial" pitchFamily="34" charset="0"/>
                <a:cs typeface="Arial" pitchFamily="34" charset="0"/>
              </a:rPr>
              <a:t>работ по обращению с ядерными материалами, отработавшим ядерным </a:t>
            </a:r>
            <a:r>
              <a:rPr lang="ru-RU" sz="1600" dirty="0" smtClean="0">
                <a:solidFill>
                  <a:schemeClr val="tx1">
                    <a:lumMod val="65000"/>
                    <a:lumOff val="35000"/>
                  </a:schemeClr>
                </a:solidFill>
                <a:latin typeface="Arial" pitchFamily="34" charset="0"/>
                <a:cs typeface="Arial" pitchFamily="34" charset="0"/>
              </a:rPr>
              <a:t>топливом и </a:t>
            </a:r>
            <a:r>
              <a:rPr lang="ru-RU" sz="1600" dirty="0">
                <a:solidFill>
                  <a:schemeClr val="tx1">
                    <a:lumMod val="65000"/>
                    <a:lumOff val="35000"/>
                  </a:schemeClr>
                </a:solidFill>
                <a:latin typeface="Arial" pitchFamily="34" charset="0"/>
                <a:cs typeface="Arial" pitchFamily="34" charset="0"/>
              </a:rPr>
              <a:t>радиоактивными отходами, в </a:t>
            </a:r>
            <a:r>
              <a:rPr lang="ru-RU" sz="1600" dirty="0" err="1" smtClean="0">
                <a:solidFill>
                  <a:schemeClr val="tx1">
                    <a:lumMod val="65000"/>
                    <a:lumOff val="35000"/>
                  </a:schemeClr>
                </a:solidFill>
                <a:latin typeface="Arial" pitchFamily="34" charset="0"/>
                <a:cs typeface="Arial" pitchFamily="34" charset="0"/>
              </a:rPr>
              <a:t>т.ч</a:t>
            </a:r>
            <a:r>
              <a:rPr lang="ru-RU" sz="1600" dirty="0" smtClean="0">
                <a:solidFill>
                  <a:schemeClr val="tx1">
                    <a:lumMod val="65000"/>
                    <a:lumOff val="35000"/>
                  </a:schemeClr>
                </a:solidFill>
                <a:latin typeface="Arial" pitchFamily="34" charset="0"/>
                <a:cs typeface="Arial" pitchFamily="34" charset="0"/>
              </a:rPr>
              <a:t>. </a:t>
            </a:r>
            <a:r>
              <a:rPr lang="ru-RU" sz="1600" dirty="0">
                <a:solidFill>
                  <a:schemeClr val="tx1">
                    <a:lumMod val="65000"/>
                    <a:lumOff val="35000"/>
                  </a:schemeClr>
                </a:solidFill>
                <a:latin typeface="Arial" pitchFamily="34" charset="0"/>
                <a:cs typeface="Arial" pitchFamily="34" charset="0"/>
              </a:rPr>
              <a:t>при их использовании, переработке, транспортировании, хранении, захоронении и утилизации.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Выполнение </a:t>
            </a:r>
            <a:r>
              <a:rPr lang="ru-RU" sz="1600" dirty="0">
                <a:solidFill>
                  <a:schemeClr val="tx1">
                    <a:lumMod val="65000"/>
                    <a:lumOff val="35000"/>
                  </a:schemeClr>
                </a:solidFill>
                <a:latin typeface="Arial" pitchFamily="34" charset="0"/>
                <a:cs typeface="Arial" pitchFamily="34" charset="0"/>
              </a:rPr>
              <a:t>работ по конструированию и изготовлению оборудования, применяемого на объектах использования атомной энергии.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Выполнение </a:t>
            </a:r>
            <a:r>
              <a:rPr lang="ru-RU" sz="1600" dirty="0">
                <a:solidFill>
                  <a:schemeClr val="tx1">
                    <a:lumMod val="65000"/>
                    <a:lumOff val="35000"/>
                  </a:schemeClr>
                </a:solidFill>
                <a:latin typeface="Arial" pitchFamily="34" charset="0"/>
                <a:cs typeface="Arial" pitchFamily="34" charset="0"/>
              </a:rPr>
              <a:t>работ по ремонту </a:t>
            </a:r>
            <a:r>
              <a:rPr lang="ru-RU" sz="1600" dirty="0" smtClean="0">
                <a:solidFill>
                  <a:schemeClr val="tx1">
                    <a:lumMod val="65000"/>
                    <a:lumOff val="35000"/>
                  </a:schemeClr>
                </a:solidFill>
                <a:latin typeface="Arial" pitchFamily="34" charset="0"/>
                <a:cs typeface="Arial" pitchFamily="34" charset="0"/>
              </a:rPr>
              <a:t>военной </a:t>
            </a:r>
            <a:r>
              <a:rPr lang="ru-RU" sz="1600" dirty="0">
                <a:solidFill>
                  <a:schemeClr val="tx1">
                    <a:lumMod val="65000"/>
                    <a:lumOff val="35000"/>
                  </a:schemeClr>
                </a:solidFill>
                <a:latin typeface="Arial" pitchFamily="34" charset="0"/>
                <a:cs typeface="Arial" pitchFamily="34" charset="0"/>
              </a:rPr>
              <a:t>техники ядерного оружейного комплекса.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Оказание </a:t>
            </a:r>
            <a:r>
              <a:rPr lang="ru-RU" sz="1600" dirty="0">
                <a:solidFill>
                  <a:schemeClr val="tx1">
                    <a:lumMod val="65000"/>
                    <a:lumOff val="35000"/>
                  </a:schemeClr>
                </a:solidFill>
                <a:latin typeface="Arial" pitchFamily="34" charset="0"/>
                <a:cs typeface="Arial" pitchFamily="34" charset="0"/>
              </a:rPr>
              <a:t>услуг общественного питания и (или) поставки пищевых продуктов, для детских, медицинских, социальных и образовательных учреждений.</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Выполнение </a:t>
            </a:r>
            <a:r>
              <a:rPr lang="ru-RU" sz="1600" dirty="0">
                <a:solidFill>
                  <a:schemeClr val="tx1">
                    <a:lumMod val="65000"/>
                    <a:lumOff val="35000"/>
                  </a:schemeClr>
                </a:solidFill>
                <a:latin typeface="Arial" pitchFamily="34" charset="0"/>
                <a:cs typeface="Arial" pitchFamily="34" charset="0"/>
              </a:rPr>
              <a:t>работ по строительству, реконструкции, капитальному ремонту особо опасных, технически сложных объектов кап</a:t>
            </a:r>
            <a:r>
              <a:rPr lang="ru-RU" sz="1600" dirty="0" smtClean="0">
                <a:solidFill>
                  <a:schemeClr val="tx1">
                    <a:lumMod val="65000"/>
                    <a:lumOff val="35000"/>
                  </a:schemeClr>
                </a:solidFill>
                <a:latin typeface="Arial" pitchFamily="34" charset="0"/>
                <a:cs typeface="Arial" pitchFamily="34" charset="0"/>
              </a:rPr>
              <a:t>. строительства</a:t>
            </a:r>
            <a:r>
              <a:rPr lang="ru-RU" sz="1600" dirty="0">
                <a:solidFill>
                  <a:schemeClr val="tx1">
                    <a:lumMod val="65000"/>
                    <a:lumOff val="35000"/>
                  </a:schemeClr>
                </a:solidFill>
                <a:latin typeface="Arial" pitchFamily="34" charset="0"/>
                <a:cs typeface="Arial" pitchFamily="34" charset="0"/>
              </a:rPr>
              <a:t>, </a:t>
            </a:r>
            <a:r>
              <a:rPr lang="ru-RU" sz="1600" dirty="0" smtClean="0">
                <a:solidFill>
                  <a:schemeClr val="tx1">
                    <a:lumMod val="65000"/>
                    <a:lumOff val="35000"/>
                  </a:schemeClr>
                </a:solidFill>
                <a:latin typeface="Arial" pitchFamily="34" charset="0"/>
                <a:cs typeface="Arial" pitchFamily="34" charset="0"/>
              </a:rPr>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искусственных </a:t>
            </a:r>
            <a:r>
              <a:rPr lang="ru-RU" sz="1600" dirty="0">
                <a:solidFill>
                  <a:schemeClr val="tx1">
                    <a:lumMod val="65000"/>
                    <a:lumOff val="35000"/>
                  </a:schemeClr>
                </a:solidFill>
                <a:latin typeface="Arial" pitchFamily="34" charset="0"/>
                <a:cs typeface="Arial" pitchFamily="34" charset="0"/>
              </a:rPr>
              <a:t>дорожных сооружений, а также работ, включенных </a:t>
            </a:r>
            <a:r>
              <a:rPr lang="ru-RU" sz="1600" dirty="0" smtClean="0">
                <a:solidFill>
                  <a:schemeClr val="tx1">
                    <a:lumMod val="65000"/>
                    <a:lumOff val="35000"/>
                  </a:schemeClr>
                </a:solidFill>
                <a:latin typeface="Arial" pitchFamily="34" charset="0"/>
                <a:cs typeface="Arial" pitchFamily="34" charset="0"/>
              </a:rPr>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в </a:t>
            </a:r>
            <a:r>
              <a:rPr lang="ru-RU" sz="1600" dirty="0">
                <a:solidFill>
                  <a:schemeClr val="tx1">
                    <a:lumMod val="65000"/>
                    <a:lumOff val="35000"/>
                  </a:schemeClr>
                </a:solidFill>
                <a:latin typeface="Arial" pitchFamily="34" charset="0"/>
                <a:cs typeface="Arial" pitchFamily="34" charset="0"/>
              </a:rPr>
              <a:t>эту </a:t>
            </a:r>
            <a:r>
              <a:rPr lang="ru-RU" sz="1600" dirty="0" smtClean="0">
                <a:solidFill>
                  <a:schemeClr val="tx1">
                    <a:lumMod val="65000"/>
                    <a:lumOff val="35000"/>
                  </a:schemeClr>
                </a:solidFill>
                <a:latin typeface="Arial" pitchFamily="34" charset="0"/>
                <a:cs typeface="Arial" pitchFamily="34" charset="0"/>
              </a:rPr>
              <a:t>группировку, в </a:t>
            </a:r>
            <a:r>
              <a:rPr lang="ru-RU" sz="1600" dirty="0">
                <a:solidFill>
                  <a:schemeClr val="tx1">
                    <a:lumMod val="65000"/>
                    <a:lumOff val="35000"/>
                  </a:schemeClr>
                </a:solidFill>
                <a:latin typeface="Arial" pitchFamily="34" charset="0"/>
                <a:cs typeface="Arial" pitchFamily="34" charset="0"/>
              </a:rPr>
              <a:t>случае если НМЦК превышает 150 млн. </a:t>
            </a:r>
            <a:r>
              <a:rPr lang="ru-RU" sz="1600" dirty="0" smtClean="0">
                <a:solidFill>
                  <a:schemeClr val="tx1">
                    <a:lumMod val="65000"/>
                    <a:lumOff val="35000"/>
                  </a:schemeClr>
                </a:solidFill>
                <a:latin typeface="Arial" pitchFamily="34" charset="0"/>
                <a:cs typeface="Arial" pitchFamily="34" charset="0"/>
              </a:rPr>
              <a:t>руб.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a:t>
            </a:r>
            <a:r>
              <a:rPr lang="ru-RU" sz="1600" dirty="0">
                <a:solidFill>
                  <a:schemeClr val="tx1">
                    <a:lumMod val="65000"/>
                    <a:lumOff val="35000"/>
                  </a:schemeClr>
                </a:solidFill>
                <a:latin typeface="Arial" pitchFamily="34" charset="0"/>
                <a:cs typeface="Arial" pitchFamily="34" charset="0"/>
              </a:rPr>
              <a:t>50 млн. рублей – для муниципальных нужд).</a:t>
            </a:r>
          </a:p>
        </p:txBody>
      </p:sp>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85148669"/>
      </p:ext>
    </p:extLst>
  </p:cSld>
  <p:clrMapOvr>
    <a:masterClrMapping/>
  </p:clrMapOvr>
  <p:transition>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260624"/>
            <a:ext cx="8750206" cy="4616648"/>
          </a:xfrm>
          <a:prstGeom prst="rect">
            <a:avLst/>
          </a:prstGeom>
        </p:spPr>
        <p:txBody>
          <a:bodyPr wrap="square">
            <a:spAutoFit/>
          </a:bodyPr>
          <a:lstStyle/>
          <a:p>
            <a:r>
              <a:rPr lang="ru-RU" sz="1600" b="1" dirty="0" smtClean="0">
                <a:solidFill>
                  <a:schemeClr val="tx1">
                    <a:lumMod val="65000"/>
                    <a:lumOff val="35000"/>
                  </a:schemeClr>
                </a:solidFill>
                <a:latin typeface="Arial" pitchFamily="34" charset="0"/>
                <a:cs typeface="Arial" pitchFamily="34" charset="0"/>
              </a:rPr>
              <a:t>Перечень документов</a:t>
            </a:r>
            <a:r>
              <a:rPr lang="ru-RU" sz="1600" b="1" dirty="0">
                <a:solidFill>
                  <a:schemeClr val="tx1">
                    <a:lumMod val="65000"/>
                    <a:lumOff val="35000"/>
                  </a:schemeClr>
                </a:solidFill>
                <a:latin typeface="Arial" pitchFamily="34" charset="0"/>
                <a:cs typeface="Arial" pitchFamily="34" charset="0"/>
              </a:rPr>
              <a:t>, </a:t>
            </a:r>
            <a:r>
              <a:rPr lang="ru-RU" sz="1600" b="1" dirty="0" smtClean="0">
                <a:solidFill>
                  <a:schemeClr val="tx1">
                    <a:lumMod val="65000"/>
                    <a:lumOff val="35000"/>
                  </a:schemeClr>
                </a:solidFill>
                <a:latin typeface="Arial" pitchFamily="34" charset="0"/>
                <a:cs typeface="Arial" pitchFamily="34" charset="0"/>
              </a:rPr>
              <a:t>подтверждающих </a:t>
            </a:r>
            <a:r>
              <a:rPr lang="ru-RU" sz="1600" b="1" dirty="0">
                <a:solidFill>
                  <a:schemeClr val="tx1">
                    <a:lumMod val="65000"/>
                    <a:lumOff val="35000"/>
                  </a:schemeClr>
                </a:solidFill>
                <a:latin typeface="Arial" pitchFamily="34" charset="0"/>
                <a:cs typeface="Arial" pitchFamily="34" charset="0"/>
              </a:rPr>
              <a:t>соответствие </a:t>
            </a:r>
            <a:r>
              <a:rPr lang="ru-RU" sz="1600" b="1" dirty="0" smtClean="0">
                <a:solidFill>
                  <a:schemeClr val="tx1">
                    <a:lumMod val="65000"/>
                    <a:lumOff val="35000"/>
                  </a:schemeClr>
                </a:solidFill>
                <a:latin typeface="Arial" pitchFamily="34" charset="0"/>
                <a:cs typeface="Arial" pitchFamily="34" charset="0"/>
              </a:rPr>
              <a:t>доп. требованиям:</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Копия ранее </a:t>
            </a:r>
            <a:r>
              <a:rPr lang="ru-RU" sz="1600" dirty="0">
                <a:solidFill>
                  <a:schemeClr val="tx1">
                    <a:lumMod val="65000"/>
                    <a:lumOff val="35000"/>
                  </a:schemeClr>
                </a:solidFill>
                <a:latin typeface="Arial" pitchFamily="34" charset="0"/>
                <a:cs typeface="Arial" pitchFamily="34" charset="0"/>
              </a:rPr>
              <a:t>исполненного </a:t>
            </a:r>
            <a:r>
              <a:rPr lang="ru-RU" sz="1600" dirty="0" smtClean="0">
                <a:solidFill>
                  <a:schemeClr val="tx1">
                    <a:lumMod val="65000"/>
                    <a:lumOff val="35000"/>
                  </a:schemeClr>
                </a:solidFill>
                <a:latin typeface="Arial" pitchFamily="34" charset="0"/>
                <a:cs typeface="Arial" pitchFamily="34" charset="0"/>
              </a:rPr>
              <a:t>контракта, </a:t>
            </a:r>
            <a:r>
              <a:rPr lang="ru-RU" sz="1600" dirty="0">
                <a:solidFill>
                  <a:schemeClr val="tx1">
                    <a:lumMod val="65000"/>
                    <a:lumOff val="35000"/>
                  </a:schemeClr>
                </a:solidFill>
                <a:latin typeface="Arial" pitchFamily="34" charset="0"/>
                <a:cs typeface="Arial" pitchFamily="34" charset="0"/>
              </a:rPr>
              <a:t>договора </a:t>
            </a:r>
            <a:r>
              <a:rPr lang="ru-RU" sz="1600" dirty="0" smtClean="0">
                <a:solidFill>
                  <a:schemeClr val="tx1">
                    <a:lumMod val="65000"/>
                    <a:lumOff val="35000"/>
                  </a:schemeClr>
                </a:solidFill>
                <a:latin typeface="Arial" pitchFamily="34" charset="0"/>
                <a:cs typeface="Arial" pitchFamily="34" charset="0"/>
              </a:rPr>
              <a:t>и </a:t>
            </a:r>
            <a:r>
              <a:rPr lang="ru-RU" sz="1600" dirty="0">
                <a:solidFill>
                  <a:schemeClr val="tx1">
                    <a:lumMod val="65000"/>
                    <a:lumOff val="35000"/>
                  </a:schemeClr>
                </a:solidFill>
                <a:latin typeface="Arial" pitchFamily="34" charset="0"/>
                <a:cs typeface="Arial" pitchFamily="34" charset="0"/>
              </a:rPr>
              <a:t>акта </a:t>
            </a:r>
            <a:r>
              <a:rPr lang="ru-RU" sz="1600" dirty="0" smtClean="0">
                <a:solidFill>
                  <a:schemeClr val="tx1">
                    <a:lumMod val="65000"/>
                    <a:lumOff val="35000"/>
                  </a:schemeClr>
                </a:solidFill>
                <a:latin typeface="Arial" pitchFamily="34" charset="0"/>
                <a:cs typeface="Arial" pitchFamily="34" charset="0"/>
              </a:rPr>
              <a:t>выполненных </a:t>
            </a:r>
            <a:r>
              <a:rPr lang="ru-RU" sz="1600" dirty="0">
                <a:solidFill>
                  <a:schemeClr val="tx1">
                    <a:lumMod val="65000"/>
                    <a:lumOff val="35000"/>
                  </a:schemeClr>
                </a:solidFill>
                <a:latin typeface="Arial" pitchFamily="34" charset="0"/>
                <a:cs typeface="Arial" pitchFamily="34" charset="0"/>
              </a:rPr>
              <a:t>работ.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Перечень </a:t>
            </a:r>
            <a:r>
              <a:rPr lang="ru-RU" sz="1600" dirty="0">
                <a:solidFill>
                  <a:schemeClr val="tx1">
                    <a:lumMod val="65000"/>
                    <a:lumOff val="35000"/>
                  </a:schemeClr>
                </a:solidFill>
                <a:latin typeface="Arial" pitchFamily="34" charset="0"/>
                <a:cs typeface="Arial" pitchFamily="34" charset="0"/>
              </a:rPr>
              <a:t>оборудования и других материальных ресурсов, сформированный в зависимости от вида работ.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Выписка </a:t>
            </a:r>
            <a:r>
              <a:rPr lang="ru-RU" sz="1600" dirty="0">
                <a:solidFill>
                  <a:schemeClr val="tx1">
                    <a:lumMod val="65000"/>
                    <a:lumOff val="35000"/>
                  </a:schemeClr>
                </a:solidFill>
                <a:latin typeface="Arial" pitchFamily="34" charset="0"/>
                <a:cs typeface="Arial" pitchFamily="34" charset="0"/>
              </a:rPr>
              <a:t>из Единого государственного реестра прав на недвижимое имущество и сделок с ним, подтверждающая право собственности на объект недвижимости, используемый в производственных целях (выданная не ранее чем за 90 дней до окончания подачи заявок на участие в конкурсе).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Копия </a:t>
            </a:r>
            <a:r>
              <a:rPr lang="ru-RU" sz="1600" dirty="0">
                <a:solidFill>
                  <a:schemeClr val="tx1">
                    <a:lumMod val="65000"/>
                    <a:lumOff val="35000"/>
                  </a:schemeClr>
                </a:solidFill>
                <a:latin typeface="Arial" pitchFamily="34" charset="0"/>
                <a:cs typeface="Arial" pitchFamily="34" charset="0"/>
              </a:rPr>
              <a:t>договора аренды недвижимого имущества, заключенного на срок не менее 2 лет, </a:t>
            </a:r>
            <a:r>
              <a:rPr lang="ru-RU" sz="1600" dirty="0" smtClean="0">
                <a:solidFill>
                  <a:schemeClr val="tx1">
                    <a:lumMod val="65000"/>
                    <a:lumOff val="35000"/>
                  </a:schemeClr>
                </a:solidFill>
                <a:latin typeface="Arial" pitchFamily="34" charset="0"/>
                <a:cs typeface="Arial" pitchFamily="34" charset="0"/>
              </a:rPr>
              <a:t>с </a:t>
            </a:r>
            <a:r>
              <a:rPr lang="ru-RU" sz="1600" dirty="0">
                <a:solidFill>
                  <a:schemeClr val="tx1">
                    <a:lumMod val="65000"/>
                    <a:lumOff val="35000"/>
                  </a:schemeClr>
                </a:solidFill>
                <a:latin typeface="Arial" pitchFamily="34" charset="0"/>
                <a:cs typeface="Arial" pitchFamily="34" charset="0"/>
              </a:rPr>
              <a:t>приложением копии акта передачи </a:t>
            </a:r>
            <a:r>
              <a:rPr lang="ru-RU" sz="1600" dirty="0" smtClean="0">
                <a:solidFill>
                  <a:schemeClr val="tx1">
                    <a:lumMod val="65000"/>
                    <a:lumOff val="35000"/>
                  </a:schemeClr>
                </a:solidFill>
                <a:latin typeface="Arial" pitchFamily="34" charset="0"/>
                <a:cs typeface="Arial" pitchFamily="34" charset="0"/>
              </a:rPr>
              <a:t>от </a:t>
            </a:r>
            <a:r>
              <a:rPr lang="ru-RU" sz="1600" dirty="0">
                <a:solidFill>
                  <a:schemeClr val="tx1">
                    <a:lumMod val="65000"/>
                    <a:lumOff val="35000"/>
                  </a:schemeClr>
                </a:solidFill>
                <a:latin typeface="Arial" pitchFamily="34" charset="0"/>
                <a:cs typeface="Arial" pitchFamily="34" charset="0"/>
              </a:rPr>
              <a:t>арендодателя участнику размещения </a:t>
            </a:r>
            <a:r>
              <a:rPr lang="ru-RU" sz="1600" dirty="0" smtClean="0">
                <a:solidFill>
                  <a:schemeClr val="tx1">
                    <a:lumMod val="65000"/>
                    <a:lumOff val="35000"/>
                  </a:schemeClr>
                </a:solidFill>
                <a:latin typeface="Arial" pitchFamily="34" charset="0"/>
                <a:cs typeface="Arial" pitchFamily="34" charset="0"/>
              </a:rPr>
              <a:t>заказа</a:t>
            </a:r>
            <a:r>
              <a:rPr lang="ru-RU" sz="1600" dirty="0">
                <a:solidFill>
                  <a:schemeClr val="tx1">
                    <a:lumMod val="65000"/>
                    <a:lumOff val="35000"/>
                  </a:schemeClr>
                </a:solidFill>
                <a:latin typeface="Arial" pitchFamily="34" charset="0"/>
                <a:cs typeface="Arial" pitchFamily="34" charset="0"/>
              </a:rPr>
              <a:t> </a:t>
            </a:r>
            <a:r>
              <a:rPr lang="ru-RU" sz="1600" dirty="0" smtClean="0">
                <a:solidFill>
                  <a:schemeClr val="tx1">
                    <a:lumMod val="65000"/>
                    <a:lumOff val="35000"/>
                  </a:schemeClr>
                </a:solidFill>
                <a:latin typeface="Arial" pitchFamily="34" charset="0"/>
                <a:cs typeface="Arial" pitchFamily="34" charset="0"/>
              </a:rPr>
              <a:t>(выданной </a:t>
            </a:r>
            <a:r>
              <a:rPr lang="ru-RU" sz="1600" dirty="0">
                <a:solidFill>
                  <a:schemeClr val="tx1">
                    <a:lumMod val="65000"/>
                    <a:lumOff val="35000"/>
                  </a:schemeClr>
                </a:solidFill>
                <a:latin typeface="Arial" pitchFamily="34" charset="0"/>
                <a:cs typeface="Arial" pitchFamily="34" charset="0"/>
              </a:rPr>
              <a:t>не ранее чем за 90 дней до окончания подачи заявок на участие в конкурсе).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Перечень </a:t>
            </a:r>
            <a:r>
              <a:rPr lang="ru-RU" sz="1600" dirty="0">
                <a:solidFill>
                  <a:schemeClr val="tx1">
                    <a:lumMod val="65000"/>
                    <a:lumOff val="35000"/>
                  </a:schemeClr>
                </a:solidFill>
                <a:latin typeface="Arial" pitchFamily="34" charset="0"/>
                <a:cs typeface="Arial" pitchFamily="34" charset="0"/>
              </a:rPr>
              <a:t>находящегося в собственности, аренде (лизинге) технологического и иного оборудования, необходимого для производства товаров, выполнения работ, оказания услуг с указанием его производственных мощностей в сутки. </a:t>
            </a:r>
          </a:p>
          <a:p>
            <a:pPr lvl="1" indent="-457200">
              <a:buClr>
                <a:srgbClr val="C00000"/>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Копии </a:t>
            </a:r>
            <a:r>
              <a:rPr lang="ru-RU" sz="1600" dirty="0">
                <a:solidFill>
                  <a:schemeClr val="tx1">
                    <a:lumMod val="65000"/>
                    <a:lumOff val="35000"/>
                  </a:schemeClr>
                </a:solidFill>
                <a:latin typeface="Arial" pitchFamily="34" charset="0"/>
                <a:cs typeface="Arial" pitchFamily="34" charset="0"/>
              </a:rPr>
              <a:t>инвентарных карточек учета объектов основных средств унифицированной формы ОС-6, в </a:t>
            </a:r>
            <a:r>
              <a:rPr lang="ru-RU" sz="1600" dirty="0" smtClean="0">
                <a:solidFill>
                  <a:schemeClr val="tx1">
                    <a:lumMod val="65000"/>
                    <a:lumOff val="35000"/>
                  </a:schemeClr>
                </a:solidFill>
                <a:latin typeface="Arial" pitchFamily="34" charset="0"/>
                <a:cs typeface="Arial" pitchFamily="34" charset="0"/>
              </a:rPr>
              <a:t>том числе </a:t>
            </a:r>
            <a:r>
              <a:rPr lang="ru-RU" sz="1600" dirty="0">
                <a:solidFill>
                  <a:schemeClr val="tx1">
                    <a:lumMod val="65000"/>
                    <a:lumOff val="35000"/>
                  </a:schemeClr>
                </a:solidFill>
                <a:latin typeface="Arial" pitchFamily="34" charset="0"/>
                <a:cs typeface="Arial" pitchFamily="34" charset="0"/>
              </a:rPr>
              <a:t>на технологическое оборудование, необходимое для производства закупаемых </a:t>
            </a:r>
            <a:r>
              <a:rPr lang="ru-RU" sz="1600" dirty="0" smtClean="0">
                <a:solidFill>
                  <a:schemeClr val="tx1">
                    <a:lumMod val="65000"/>
                    <a:lumOff val="35000"/>
                  </a:schemeClr>
                </a:solidFill>
                <a:latin typeface="Arial" pitchFamily="34" charset="0"/>
                <a:cs typeface="Arial" pitchFamily="34" charset="0"/>
              </a:rPr>
              <a:t>ТРУ.</a:t>
            </a:r>
            <a:endParaRPr lang="ru-RU" sz="1600" dirty="0">
              <a:solidFill>
                <a:schemeClr val="tx1">
                  <a:lumMod val="65000"/>
                  <a:lumOff val="35000"/>
                </a:schemeClr>
              </a:solidFill>
              <a:latin typeface="Arial" pitchFamily="34" charset="0"/>
              <a:cs typeface="Arial" pitchFamily="34" charset="0"/>
            </a:endParaRPr>
          </a:p>
        </p:txBody>
      </p:sp>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68309036"/>
      </p:ext>
    </p:extLst>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Narrow" pitchFamily="34" charset="0"/>
              </a:rPr>
              <a:t>Сроки проведения конкурса с ограниченным участием</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380317"/>
            <a:ext cx="7992888" cy="527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58517938"/>
      </p:ext>
    </p:extLst>
  </p:cSld>
  <p:clrMapOvr>
    <a:masterClrMapping/>
  </p:clrMapOvr>
  <p:transition>
    <p:fade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Narrow" pitchFamily="34" charset="0"/>
              </a:rPr>
              <a:t>Сроки проведения конкурса с ограниченным участием</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2986" y="1556792"/>
            <a:ext cx="7778027"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57930441"/>
      </p:ext>
    </p:extLst>
  </p:cSld>
  <p:clrMapOvr>
    <a:masterClrMapping/>
  </p:clrMapOvr>
  <p:transition>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Narrow" pitchFamily="34" charset="0"/>
              </a:rPr>
              <a:t>Сроки проведения конкурса с ограниченным участием</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594" y="1360513"/>
            <a:ext cx="7711845" cy="508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10414364"/>
      </p:ext>
    </p:extLst>
  </p:cSld>
  <p:clrMapOvr>
    <a:masterClrMapping/>
  </p:clrMapOvr>
  <p:transition>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450" y="1268761"/>
            <a:ext cx="8176998" cy="538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60970219"/>
      </p:ext>
    </p:extLst>
  </p:cSld>
  <p:clrMapOvr>
    <a:masterClrMapping/>
  </p:clrMapOvr>
  <p:transition>
    <p:fade thruBlk="1"/>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528" y="1308824"/>
            <a:ext cx="8496944" cy="3416320"/>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Двухэтапный конкурс </a:t>
            </a:r>
            <a:r>
              <a:rPr lang="ru-RU" sz="1600" dirty="0" smtClean="0">
                <a:solidFill>
                  <a:schemeClr val="tx1">
                    <a:lumMod val="65000"/>
                    <a:lumOff val="35000"/>
                  </a:schemeClr>
                </a:solidFill>
                <a:latin typeface="Arial" pitchFamily="34" charset="0"/>
                <a:cs typeface="Arial" pitchFamily="34" charset="0"/>
              </a:rPr>
              <a:t>– это конкурс, при котором информация о закупке сообщается неограниченному кругу лиц, к участникам закупки предъявляются </a:t>
            </a:r>
            <a:r>
              <a:rPr lang="ru-RU" sz="1600" b="1" dirty="0" smtClean="0">
                <a:solidFill>
                  <a:schemeClr val="tx1">
                    <a:lumMod val="65000"/>
                    <a:lumOff val="35000"/>
                  </a:schemeClr>
                </a:solidFill>
                <a:latin typeface="Arial" pitchFamily="34" charset="0"/>
                <a:cs typeface="Arial" pitchFamily="34" charset="0"/>
              </a:rPr>
              <a:t>единые требования</a:t>
            </a:r>
            <a:r>
              <a:rPr lang="ru-RU" sz="1600" dirty="0" smtClean="0">
                <a:solidFill>
                  <a:schemeClr val="tx1">
                    <a:lumMod val="65000"/>
                    <a:lumOff val="35000"/>
                  </a:schemeClr>
                </a:solidFill>
                <a:latin typeface="Arial" pitchFamily="34" charset="0"/>
                <a:cs typeface="Arial" pitchFamily="34" charset="0"/>
              </a:rPr>
              <a:t> либо </a:t>
            </a:r>
            <a:r>
              <a:rPr lang="ru-RU" sz="1600" b="1" dirty="0" smtClean="0">
                <a:solidFill>
                  <a:schemeClr val="tx1">
                    <a:lumMod val="65000"/>
                    <a:lumOff val="35000"/>
                  </a:schemeClr>
                </a:solidFill>
                <a:latin typeface="Arial" pitchFamily="34" charset="0"/>
                <a:cs typeface="Arial" pitchFamily="34" charset="0"/>
              </a:rPr>
              <a:t>единые требования и дополнительные требования</a:t>
            </a:r>
            <a:r>
              <a:rPr lang="ru-RU" sz="1600" dirty="0" smtClean="0">
                <a:solidFill>
                  <a:schemeClr val="tx1">
                    <a:lumMod val="65000"/>
                    <a:lumOff val="35000"/>
                  </a:schemeClr>
                </a:solidFill>
                <a:latin typeface="Arial" pitchFamily="34" charset="0"/>
                <a:cs typeface="Arial" pitchFamily="34" charset="0"/>
              </a:rPr>
              <a:t> и победителем признается участник, предложивший лучшие условия по результатам второго этапа конкурса.</a:t>
            </a:r>
          </a:p>
          <a:p>
            <a:pPr marL="0" lvl="1">
              <a:spcBef>
                <a:spcPts val="600"/>
              </a:spcBef>
              <a:spcAft>
                <a:spcPts val="0"/>
              </a:spcAft>
              <a:buClr>
                <a:srgbClr val="990033"/>
              </a:buClr>
              <a:buSzPct val="80000"/>
            </a:pPr>
            <a:endParaRPr lang="ru-RU" sz="1600" dirty="0" smtClean="0">
              <a:solidFill>
                <a:schemeClr val="tx1">
                  <a:lumMod val="65000"/>
                  <a:lumOff val="35000"/>
                </a:schemeClr>
              </a:solidFill>
              <a:latin typeface="Arial" pitchFamily="34" charset="0"/>
              <a:cs typeface="Arial" pitchFamily="34" charset="0"/>
            </a:endParaRPr>
          </a:p>
          <a:p>
            <a:pPr marL="0" lvl="1">
              <a:spcBef>
                <a:spcPts val="600"/>
              </a:spcBef>
              <a:spcAft>
                <a:spcPts val="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Применяется в случаях, если:</a:t>
            </a:r>
          </a:p>
          <a:p>
            <a:pPr marL="0" lvl="1">
              <a:spcBef>
                <a:spcPts val="600"/>
              </a:spcBef>
              <a:spcAft>
                <a:spcPts val="0"/>
              </a:spcAft>
              <a:buClr>
                <a:srgbClr val="990033"/>
              </a:buClr>
              <a:buSzPct val="80000"/>
            </a:pP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Конкурс </a:t>
            </a:r>
            <a:r>
              <a:rPr lang="ru-RU" sz="1600" dirty="0">
                <a:solidFill>
                  <a:schemeClr val="tx1">
                    <a:lumMod val="65000"/>
                    <a:lumOff val="35000"/>
                  </a:schemeClr>
                </a:solidFill>
                <a:latin typeface="Arial" pitchFamily="34" charset="0"/>
                <a:cs typeface="Arial" pitchFamily="34" charset="0"/>
              </a:rPr>
              <a:t>проводится для заключения контракта на проведение научных исследований, проектных </a:t>
            </a:r>
            <a:r>
              <a:rPr lang="ru-RU" sz="1600" dirty="0" smtClean="0">
                <a:solidFill>
                  <a:schemeClr val="tx1">
                    <a:lumMod val="65000"/>
                    <a:lumOff val="35000"/>
                  </a:schemeClr>
                </a:solidFill>
                <a:latin typeface="Arial" pitchFamily="34" charset="0"/>
                <a:cs typeface="Arial" pitchFamily="34" charset="0"/>
              </a:rPr>
              <a:t>работ, на </a:t>
            </a:r>
            <a:r>
              <a:rPr lang="ru-RU" sz="1600" dirty="0">
                <a:solidFill>
                  <a:schemeClr val="tx1">
                    <a:lumMod val="65000"/>
                    <a:lumOff val="35000"/>
                  </a:schemeClr>
                </a:solidFill>
                <a:latin typeface="Arial" pitchFamily="34" charset="0"/>
                <a:cs typeface="Arial" pitchFamily="34" charset="0"/>
              </a:rPr>
              <a:t>поставку инновационной и высокотехнологичной продукции, </a:t>
            </a:r>
            <a:r>
              <a:rPr lang="ru-RU" sz="1600" dirty="0" smtClean="0">
                <a:solidFill>
                  <a:schemeClr val="tx1">
                    <a:lumMod val="65000"/>
                    <a:lumOff val="35000"/>
                  </a:schemeClr>
                </a:solidFill>
                <a:latin typeface="Arial" pitchFamily="34" charset="0"/>
                <a:cs typeface="Arial" pitchFamily="34" charset="0"/>
              </a:rPr>
              <a:t>продукции </a:t>
            </a:r>
            <a:r>
              <a:rPr lang="ru-RU" sz="1600" dirty="0" err="1" smtClean="0">
                <a:solidFill>
                  <a:schemeClr val="tx1">
                    <a:lumMod val="65000"/>
                    <a:lumOff val="35000"/>
                  </a:schemeClr>
                </a:solidFill>
                <a:latin typeface="Arial" pitchFamily="34" charset="0"/>
                <a:cs typeface="Arial" pitchFamily="34" charset="0"/>
              </a:rPr>
              <a:t>энергосервиса</a:t>
            </a:r>
            <a:r>
              <a:rPr lang="ru-RU" sz="1600" dirty="0" smtClean="0">
                <a:solidFill>
                  <a:schemeClr val="tx1">
                    <a:lumMod val="65000"/>
                    <a:lumOff val="35000"/>
                  </a:schemeClr>
                </a:solidFill>
                <a:latin typeface="Arial" pitchFamily="34" charset="0"/>
                <a:cs typeface="Arial" pitchFamily="34" charset="0"/>
              </a:rPr>
              <a:t>, </a:t>
            </a:r>
            <a:r>
              <a:rPr lang="ru-RU" sz="1600" dirty="0">
                <a:solidFill>
                  <a:schemeClr val="tx1">
                    <a:lumMod val="65000"/>
                    <a:lumOff val="35000"/>
                  </a:schemeClr>
                </a:solidFill>
                <a:latin typeface="Arial" pitchFamily="34" charset="0"/>
                <a:cs typeface="Arial" pitchFamily="34" charset="0"/>
              </a:rPr>
              <a:t>а также в целях создания произведения литературы или </a:t>
            </a:r>
            <a:r>
              <a:rPr lang="ru-RU" sz="1600" dirty="0" smtClean="0">
                <a:solidFill>
                  <a:schemeClr val="tx1">
                    <a:lumMod val="65000"/>
                    <a:lumOff val="35000"/>
                  </a:schemeClr>
                </a:solidFill>
                <a:latin typeface="Arial" pitchFamily="34" charset="0"/>
                <a:cs typeface="Arial" pitchFamily="34" charset="0"/>
              </a:rPr>
              <a:t>искусства;</a:t>
            </a:r>
            <a:endParaRPr lang="ru-RU" sz="1600" dirty="0">
              <a:solidFill>
                <a:schemeClr val="tx1">
                  <a:lumMod val="65000"/>
                  <a:lumOff val="3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Для </a:t>
            </a:r>
            <a:r>
              <a:rPr lang="ru-RU" sz="1600" dirty="0">
                <a:solidFill>
                  <a:schemeClr val="tx1">
                    <a:lumMod val="65000"/>
                    <a:lumOff val="35000"/>
                  </a:schemeClr>
                </a:solidFill>
                <a:latin typeface="Arial" pitchFamily="34" charset="0"/>
                <a:cs typeface="Arial" pitchFamily="34" charset="0"/>
              </a:rPr>
              <a:t>уточнения характеристик объекта закупки необходимо провести его обсуждение с участниками </a:t>
            </a:r>
            <a:r>
              <a:rPr lang="ru-RU" sz="1600" dirty="0" smtClean="0">
                <a:solidFill>
                  <a:schemeClr val="tx1">
                    <a:lumMod val="65000"/>
                    <a:lumOff val="35000"/>
                  </a:schemeClr>
                </a:solidFill>
                <a:latin typeface="Arial" pitchFamily="34" charset="0"/>
                <a:cs typeface="Arial" pitchFamily="34" charset="0"/>
              </a:rPr>
              <a:t>закупки.</a:t>
            </a:r>
          </a:p>
        </p:txBody>
      </p:sp>
      <p:sp>
        <p:nvSpPr>
          <p:cNvPr id="13" name="Скругленный прямоугольник 12"/>
          <p:cNvSpPr/>
          <p:nvPr/>
        </p:nvSpPr>
        <p:spPr>
          <a:xfrm>
            <a:off x="251520" y="5001163"/>
            <a:ext cx="8715436" cy="948117"/>
          </a:xfrm>
          <a:prstGeom prst="roundRect">
            <a:avLst/>
          </a:prstGeom>
          <a:solidFill>
            <a:schemeClr val="bg1">
              <a:lumMod val="95000"/>
            </a:schemeClr>
          </a:solidFill>
        </p:spPr>
        <p:txBody>
          <a:bodyPr wrap="square" lIns="360000" rIns="360000" bIns="108000">
            <a:spAutoFit/>
          </a:bodyPr>
          <a:lstStyle/>
          <a:p>
            <a:pPr algn="just">
              <a:lnSpc>
                <a:spcPct val="95000"/>
              </a:lnSpc>
            </a:pPr>
            <a:r>
              <a:rPr lang="ru-RU" sz="1600" dirty="0">
                <a:solidFill>
                  <a:schemeClr val="tx1">
                    <a:lumMod val="75000"/>
                    <a:lumOff val="25000"/>
                  </a:schemeClr>
                </a:solidFill>
                <a:latin typeface="Arial" pitchFamily="34" charset="0"/>
                <a:cs typeface="Arial" pitchFamily="34" charset="0"/>
              </a:rPr>
              <a:t>Возможность выбора оптимального решения задачи поставки нестандартного товара/оказания услуги не только по основным параметрам (цене, срокам), но и по интеллектуальной, творческой составляющим.</a:t>
            </a:r>
          </a:p>
        </p:txBody>
      </p:sp>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09309092"/>
      </p:ext>
    </p:extLst>
  </p:cSld>
  <p:clrMapOvr>
    <a:masterClrMapping/>
  </p:clrMapOvr>
  <p:transition>
    <p:fade thruBlk="1"/>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251520" y="1700808"/>
            <a:ext cx="5786414" cy="1323439"/>
          </a:xfrm>
          <a:prstGeom prst="rect">
            <a:avLst/>
          </a:prstGeom>
        </p:spPr>
        <p:txBody>
          <a:bodyPr wrap="square">
            <a:spAutoFit/>
          </a:bodyPr>
          <a:lstStyle/>
          <a:p>
            <a:r>
              <a:rPr lang="ru-RU" sz="1600" b="1" dirty="0" smtClean="0">
                <a:solidFill>
                  <a:schemeClr val="tx1">
                    <a:lumMod val="65000"/>
                    <a:lumOff val="35000"/>
                  </a:schemeClr>
                </a:solidFill>
                <a:latin typeface="Arial" pitchFamily="34" charset="0"/>
                <a:cs typeface="Arial" pitchFamily="34" charset="0"/>
              </a:rPr>
              <a:t>Первый </a:t>
            </a:r>
            <a:r>
              <a:rPr lang="ru-RU" sz="1600" b="1" dirty="0">
                <a:solidFill>
                  <a:schemeClr val="tx1">
                    <a:lumMod val="65000"/>
                    <a:lumOff val="35000"/>
                  </a:schemeClr>
                </a:solidFill>
                <a:latin typeface="Arial" pitchFamily="34" charset="0"/>
                <a:cs typeface="Arial" pitchFamily="34" charset="0"/>
              </a:rPr>
              <a:t>этап конкурса включает: </a:t>
            </a:r>
            <a:endParaRPr lang="ru-RU" sz="1600" b="1" dirty="0" smtClean="0">
              <a:solidFill>
                <a:schemeClr val="tx1">
                  <a:lumMod val="65000"/>
                  <a:lumOff val="35000"/>
                </a:schemeClr>
              </a:solidFill>
              <a:latin typeface="Arial" pitchFamily="34" charset="0"/>
              <a:cs typeface="Arial" pitchFamily="34" charset="0"/>
            </a:endParaRPr>
          </a:p>
          <a:p>
            <a:endParaRPr lang="ru-RU" sz="1600" b="1" dirty="0">
              <a:solidFill>
                <a:schemeClr val="tx1">
                  <a:lumMod val="65000"/>
                  <a:lumOff val="35000"/>
                </a:schemeClr>
              </a:solidFill>
              <a:latin typeface="Arial" pitchFamily="34" charset="0"/>
              <a:cs typeface="Arial" pitchFamily="34" charset="0"/>
            </a:endParaRPr>
          </a:p>
          <a:p>
            <a:pPr marL="285750" indent="-285750">
              <a:buClr>
                <a:schemeClr val="accent2">
                  <a:lumMod val="50000"/>
                </a:schemeClr>
              </a:buClr>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Представление поставщиками заявок </a:t>
            </a:r>
            <a:r>
              <a:rPr lang="ru-RU" sz="1600" b="1" dirty="0" smtClean="0">
                <a:solidFill>
                  <a:schemeClr val="tx1">
                    <a:lumMod val="65000"/>
                    <a:lumOff val="35000"/>
                  </a:schemeClr>
                </a:solidFill>
                <a:latin typeface="Arial" pitchFamily="34" charset="0"/>
                <a:cs typeface="Arial" pitchFamily="34" charset="0"/>
              </a:rPr>
              <a:t>без цены</a:t>
            </a:r>
            <a:r>
              <a:rPr lang="ru-RU" sz="1600" dirty="0" smtClean="0">
                <a:solidFill>
                  <a:schemeClr val="tx1">
                    <a:lumMod val="65000"/>
                    <a:lumOff val="35000"/>
                  </a:schemeClr>
                </a:solidFill>
                <a:latin typeface="Arial" pitchFamily="34" charset="0"/>
                <a:cs typeface="Arial" pitchFamily="34" charset="0"/>
              </a:rPr>
              <a:t>.</a:t>
            </a:r>
          </a:p>
          <a:p>
            <a:pPr marL="285750" indent="-285750">
              <a:buClr>
                <a:schemeClr val="accent2">
                  <a:lumMod val="50000"/>
                </a:schemeClr>
              </a:buClr>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Обсуждение с участниками любых предложений в отношении объекта закупки.</a:t>
            </a:r>
          </a:p>
        </p:txBody>
      </p:sp>
      <p:sp>
        <p:nvSpPr>
          <p:cNvPr id="13" name="Скругленный прямоугольник 12"/>
          <p:cNvSpPr/>
          <p:nvPr/>
        </p:nvSpPr>
        <p:spPr>
          <a:xfrm>
            <a:off x="251520" y="3356992"/>
            <a:ext cx="8715436" cy="2592288"/>
          </a:xfrm>
          <a:prstGeom prst="roundRect">
            <a:avLst/>
          </a:prstGeom>
          <a:solidFill>
            <a:srgbClr val="CCEC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0">
            <a:noAutofit/>
          </a:bodyPr>
          <a:lstStyle/>
          <a:p>
            <a:pPr marL="0" lvl="1">
              <a:lnSpc>
                <a:spcPct val="85000"/>
              </a:lnSpc>
              <a:spcAft>
                <a:spcPts val="1200"/>
              </a:spcAft>
              <a:buClr>
                <a:srgbClr val="990033"/>
              </a:buClr>
              <a:buSzPct val="80000"/>
            </a:pPr>
            <a:r>
              <a:rPr lang="ru-RU" sz="1600" dirty="0">
                <a:solidFill>
                  <a:srgbClr val="17649A"/>
                </a:solidFill>
                <a:latin typeface="Arial" pitchFamily="34" charset="0"/>
                <a:cs typeface="Arial" pitchFamily="34" charset="0"/>
              </a:rPr>
              <a:t>По результатам первого этапа заказчик вправе уточнить условия закупки:</a:t>
            </a:r>
          </a:p>
          <a:p>
            <a:pPr marL="342900" lvl="1" indent="-342900">
              <a:lnSpc>
                <a:spcPct val="85000"/>
              </a:lnSpc>
              <a:spcAft>
                <a:spcPts val="1200"/>
              </a:spcAft>
              <a:buClr>
                <a:srgbClr val="990033"/>
              </a:buClr>
              <a:buSzPct val="80000"/>
              <a:buFont typeface="Arial Narrow" pitchFamily="34" charset="0"/>
              <a:buChar char="▬"/>
            </a:pPr>
            <a:r>
              <a:rPr lang="ru-RU" sz="1600" dirty="0">
                <a:solidFill>
                  <a:srgbClr val="17649A"/>
                </a:solidFill>
                <a:latin typeface="Arial" pitchFamily="34" charset="0"/>
                <a:cs typeface="Arial" pitchFamily="34" charset="0"/>
              </a:rPr>
              <a:t>Уточнить, дополнить любое требование функциональных, технических, качественных или эксплуатационных характеристик объекта закупок;</a:t>
            </a:r>
          </a:p>
          <a:p>
            <a:pPr marL="342900" lvl="1" indent="-342900">
              <a:lnSpc>
                <a:spcPct val="85000"/>
              </a:lnSpc>
              <a:spcAft>
                <a:spcPts val="1200"/>
              </a:spcAft>
              <a:buClr>
                <a:srgbClr val="990033"/>
              </a:buClr>
              <a:buSzPct val="80000"/>
              <a:buFont typeface="Arial Narrow" pitchFamily="34" charset="0"/>
              <a:buChar char="▬"/>
            </a:pPr>
            <a:r>
              <a:rPr lang="ru-RU" sz="1600" dirty="0">
                <a:solidFill>
                  <a:srgbClr val="17649A"/>
                </a:solidFill>
                <a:latin typeface="Arial" pitchFamily="34" charset="0"/>
                <a:cs typeface="Arial" pitchFamily="34" charset="0"/>
              </a:rPr>
              <a:t>Уточнить любой критерий оценки конкурсных заявок и дополнить любым новым критерием, если это требуется в результате изменения функциональных, технических, качественных или эксплуатационных характеристик объекта закупок.</a:t>
            </a: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92033144"/>
      </p:ext>
    </p:extLst>
  </p:cSld>
  <p:clrMapOvr>
    <a:masterClrMapping/>
  </p:clrMapOvr>
  <p:transition>
    <p:fade thruBlk="1"/>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395536" y="1484784"/>
            <a:ext cx="5428879" cy="1815882"/>
          </a:xfrm>
          <a:prstGeom prst="rect">
            <a:avLst/>
          </a:prstGeom>
        </p:spPr>
        <p:txBody>
          <a:bodyPr wrap="square">
            <a:spAutoFit/>
          </a:bodyPr>
          <a:lstStyle/>
          <a:p>
            <a:r>
              <a:rPr lang="ru-RU" sz="1600" b="1" dirty="0" smtClean="0">
                <a:solidFill>
                  <a:schemeClr val="tx1">
                    <a:lumMod val="65000"/>
                    <a:lumOff val="35000"/>
                  </a:schemeClr>
                </a:solidFill>
                <a:latin typeface="Arial" pitchFamily="34" charset="0"/>
                <a:cs typeface="Arial" pitchFamily="34" charset="0"/>
              </a:rPr>
              <a:t>Второй этап конкурса включает: </a:t>
            </a:r>
          </a:p>
          <a:p>
            <a:endParaRPr lang="ru-RU" sz="1600" b="1" dirty="0" smtClean="0">
              <a:solidFill>
                <a:schemeClr val="tx1">
                  <a:lumMod val="65000"/>
                  <a:lumOff val="35000"/>
                </a:schemeClr>
              </a:solidFill>
              <a:latin typeface="Arial" pitchFamily="34" charset="0"/>
              <a:cs typeface="Arial" pitchFamily="34" charset="0"/>
            </a:endParaRPr>
          </a:p>
          <a:p>
            <a:pPr marL="285750" indent="-285750">
              <a:buClr>
                <a:schemeClr val="accent2">
                  <a:lumMod val="50000"/>
                </a:schemeClr>
              </a:buClr>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Предложение  с указанием цены контракта;</a:t>
            </a:r>
          </a:p>
          <a:p>
            <a:pPr marL="285750" indent="-285750">
              <a:buClr>
                <a:schemeClr val="accent2">
                  <a:lumMod val="50000"/>
                </a:schemeClr>
              </a:buClr>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Проведение заказчиком, при участии всех участников, обсуждения данных предложений;</a:t>
            </a:r>
          </a:p>
          <a:p>
            <a:pPr marL="285750" indent="-285750">
              <a:buClr>
                <a:schemeClr val="accent2">
                  <a:lumMod val="50000"/>
                </a:schemeClr>
              </a:buClr>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Подведение итогов конкурса и заключение контракта.</a:t>
            </a:r>
          </a:p>
        </p:txBody>
      </p:sp>
      <p:sp>
        <p:nvSpPr>
          <p:cNvPr id="19" name="Скругленный прямоугольник 18"/>
          <p:cNvSpPr/>
          <p:nvPr/>
        </p:nvSpPr>
        <p:spPr>
          <a:xfrm>
            <a:off x="405949" y="3501008"/>
            <a:ext cx="8715436" cy="1993448"/>
          </a:xfrm>
          <a:prstGeom prst="roundRect">
            <a:avLst/>
          </a:prstGeom>
          <a:solidFill>
            <a:srgbClr val="CCEC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0">
            <a:noAutofit/>
          </a:bodyPr>
          <a:lstStyle/>
          <a:p>
            <a:r>
              <a:rPr lang="ru-RU" sz="1600" dirty="0" smtClean="0">
                <a:solidFill>
                  <a:srgbClr val="17649A"/>
                </a:solidFill>
                <a:latin typeface="Arial" pitchFamily="34" charset="0"/>
                <a:cs typeface="Arial" pitchFamily="34" charset="0"/>
              </a:rPr>
              <a:t>Участник двухэтапного конкурса вправе отказаться от дальнейшего участия.</a:t>
            </a:r>
          </a:p>
          <a:p>
            <a:endParaRPr lang="ru-RU" sz="1600" dirty="0" smtClean="0">
              <a:solidFill>
                <a:srgbClr val="17649A"/>
              </a:solidFill>
              <a:latin typeface="Arial" pitchFamily="34" charset="0"/>
              <a:cs typeface="Arial" pitchFamily="34" charset="0"/>
            </a:endParaRPr>
          </a:p>
          <a:p>
            <a:r>
              <a:rPr lang="ru-RU" sz="1600" dirty="0" smtClean="0">
                <a:solidFill>
                  <a:srgbClr val="17649A"/>
                </a:solidFill>
                <a:latin typeface="Arial" pitchFamily="34" charset="0"/>
                <a:cs typeface="Arial" pitchFamily="34" charset="0"/>
              </a:rPr>
              <a:t>Двухэтапный конкурс </a:t>
            </a:r>
            <a:r>
              <a:rPr lang="ru-RU" sz="1600" dirty="0">
                <a:solidFill>
                  <a:srgbClr val="17649A"/>
                </a:solidFill>
                <a:latin typeface="Arial" pitchFamily="34" charset="0"/>
                <a:cs typeface="Arial" pitchFamily="34" charset="0"/>
              </a:rPr>
              <a:t>признается </a:t>
            </a:r>
            <a:r>
              <a:rPr lang="ru-RU" sz="1600" b="1" dirty="0" smtClean="0">
                <a:solidFill>
                  <a:srgbClr val="17649A"/>
                </a:solidFill>
                <a:latin typeface="Arial" pitchFamily="34" charset="0"/>
                <a:cs typeface="Arial" pitchFamily="34" charset="0"/>
              </a:rPr>
              <a:t>не состоявшимся </a:t>
            </a:r>
            <a:r>
              <a:rPr lang="ru-RU" sz="1600" dirty="0" smtClean="0">
                <a:solidFill>
                  <a:srgbClr val="17649A"/>
                </a:solidFill>
                <a:latin typeface="Arial" pitchFamily="34" charset="0"/>
                <a:cs typeface="Arial" pitchFamily="34" charset="0"/>
              </a:rPr>
              <a:t>если:</a:t>
            </a:r>
          </a:p>
          <a:p>
            <a:r>
              <a:rPr lang="ru-RU" sz="1600" b="1" dirty="0" smtClean="0">
                <a:solidFill>
                  <a:srgbClr val="17649A"/>
                </a:solidFill>
                <a:latin typeface="Arial" pitchFamily="34" charset="0"/>
                <a:cs typeface="Arial" pitchFamily="34" charset="0"/>
              </a:rPr>
              <a:t> </a:t>
            </a:r>
            <a:r>
              <a:rPr lang="ru-RU" sz="1600" dirty="0" smtClean="0">
                <a:solidFill>
                  <a:srgbClr val="17649A"/>
                </a:solidFill>
                <a:latin typeface="Arial" pitchFamily="34" charset="0"/>
                <a:cs typeface="Arial" pitchFamily="34" charset="0"/>
              </a:rPr>
              <a:t>подана только одна заявка или не подана ни одна такая заявка, либо только одна заявка признана соответствующей или конкурсная комиссия отклонила все заявки,.</a:t>
            </a: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29864818"/>
      </p:ext>
    </p:extLst>
  </p:cSld>
  <p:clrMapOvr>
    <a:masterClrMapping/>
  </p:clrMapOvr>
  <p:transition>
    <p:fade thruBlk="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1" y="1415215"/>
            <a:ext cx="7526677" cy="503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mn-lt"/>
              </a:rPr>
              <a:t>Сроки проведения двухэтапного конкурса</a:t>
            </a:r>
          </a:p>
        </p:txBody>
      </p:sp>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58858142"/>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323528" y="1052736"/>
            <a:ext cx="4695434"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a:solidFill>
                  <a:schemeClr val="bg1"/>
                </a:solidFill>
                <a:latin typeface="Arial" pitchFamily="34" charset="0"/>
                <a:cs typeface="Arial" pitchFamily="34" charset="0"/>
              </a:rPr>
              <a:t>Федеральный закон №</a:t>
            </a:r>
            <a:r>
              <a:rPr lang="ru-RU" sz="1600" b="1" dirty="0" smtClean="0">
                <a:solidFill>
                  <a:schemeClr val="bg1"/>
                </a:solidFill>
                <a:latin typeface="Arial" pitchFamily="34" charset="0"/>
                <a:cs typeface="Arial" pitchFamily="34" charset="0"/>
              </a:rPr>
              <a:t>249-ФЗ  </a:t>
            </a:r>
            <a:r>
              <a:rPr lang="ru-RU" sz="1600" b="1" dirty="0">
                <a:solidFill>
                  <a:schemeClr val="bg1"/>
                </a:solidFill>
                <a:latin typeface="Arial" pitchFamily="34" charset="0"/>
                <a:cs typeface="Arial" pitchFamily="34" charset="0"/>
              </a:rPr>
              <a:t>от </a:t>
            </a:r>
            <a:r>
              <a:rPr lang="ru-RU" sz="1600" b="1" dirty="0" smtClean="0">
                <a:solidFill>
                  <a:schemeClr val="bg1"/>
                </a:solidFill>
                <a:latin typeface="Arial" pitchFamily="34" charset="0"/>
                <a:cs typeface="Arial" pitchFamily="34" charset="0"/>
              </a:rPr>
              <a:t>13.07.2015 </a:t>
            </a:r>
            <a:endParaRPr lang="ru-RU" sz="1600" b="1" dirty="0">
              <a:solidFill>
                <a:schemeClr val="bg1"/>
              </a:solidFill>
              <a:latin typeface="Arial" pitchFamily="34" charset="0"/>
              <a:cs typeface="Arial" pitchFamily="34" charset="0"/>
            </a:endParaRPr>
          </a:p>
        </p:txBody>
      </p:sp>
      <p:sp>
        <p:nvSpPr>
          <p:cNvPr id="21" name="Прямоугольник 20"/>
          <p:cNvSpPr>
            <a:spLocks noChangeArrowheads="1"/>
          </p:cNvSpPr>
          <p:nvPr/>
        </p:nvSpPr>
        <p:spPr bwMode="auto">
          <a:xfrm>
            <a:off x="0" y="1291235"/>
            <a:ext cx="9144000" cy="1201661"/>
          </a:xfrm>
          <a:prstGeom prst="rect">
            <a:avLst/>
          </a:prstGeom>
          <a:noFill/>
          <a:ln w="9525">
            <a:noFill/>
            <a:miter lim="800000"/>
            <a:headEnd/>
            <a:tailEnd/>
          </a:ln>
        </p:spPr>
        <p:txBody>
          <a:bodyPr wrap="square" lIns="360000" rIns="360000" bIns="108000">
            <a:spAutoFit/>
          </a:bodyPr>
          <a:lstStyle/>
          <a:p>
            <a:pPr marL="0" lvl="1">
              <a:lnSpc>
                <a:spcPct val="85000"/>
              </a:lnSpc>
              <a:spcAft>
                <a:spcPts val="1200"/>
              </a:spcAft>
              <a:buClr>
                <a:srgbClr val="990033"/>
              </a:buClr>
              <a:buSzPct val="80000"/>
            </a:pPr>
            <a:r>
              <a:rPr lang="ru-RU" sz="1600" dirty="0">
                <a:latin typeface="Arial" pitchFamily="34" charset="0"/>
                <a:cs typeface="Arial" pitchFamily="34" charset="0"/>
              </a:rPr>
              <a:t/>
            </a:r>
            <a:br>
              <a:rPr lang="ru-RU" sz="1600" dirty="0">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Закон переносит дату введения закона 44-ФЗ на территории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новых </a:t>
            </a:r>
            <a:r>
              <a:rPr lang="ru-RU" sz="1600" dirty="0">
                <a:solidFill>
                  <a:schemeClr val="tx1">
                    <a:lumMod val="75000"/>
                    <a:lumOff val="25000"/>
                  </a:schemeClr>
                </a:solidFill>
                <a:latin typeface="Arial" pitchFamily="34" charset="0"/>
                <a:cs typeface="Arial" pitchFamily="34" charset="0"/>
              </a:rPr>
              <a:t>субъектов РФ: города Севастополя и Республики Крым.</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
            </a:r>
            <a:br>
              <a:rPr lang="ru-RU" sz="1600" dirty="0">
                <a:solidFill>
                  <a:schemeClr val="tx1">
                    <a:lumMod val="75000"/>
                    <a:lumOff val="25000"/>
                  </a:schemeClr>
                </a:solidFill>
                <a:latin typeface="Arial" pitchFamily="34" charset="0"/>
                <a:cs typeface="Arial" pitchFamily="34" charset="0"/>
              </a:rPr>
            </a:br>
            <a:endParaRPr lang="ru-RU" sz="1600" dirty="0">
              <a:solidFill>
                <a:schemeClr val="tx1">
                  <a:lumMod val="75000"/>
                  <a:lumOff val="25000"/>
                </a:schemeClr>
              </a:solidFill>
              <a:latin typeface="Arial" pitchFamily="34" charset="0"/>
              <a:cs typeface="Arial" pitchFamily="34" charset="0"/>
            </a:endParaRPr>
          </a:p>
        </p:txBody>
      </p:sp>
      <p:sp>
        <p:nvSpPr>
          <p:cNvPr id="8" name="Прямоугольник 7"/>
          <p:cNvSpPr/>
          <p:nvPr/>
        </p:nvSpPr>
        <p:spPr bwMode="auto">
          <a:xfrm>
            <a:off x="395536" y="2492896"/>
            <a:ext cx="4695434"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smtClean="0">
                <a:solidFill>
                  <a:schemeClr val="bg1"/>
                </a:solidFill>
                <a:latin typeface="Arial" pitchFamily="34" charset="0"/>
                <a:cs typeface="Arial" pitchFamily="34" charset="0"/>
              </a:rPr>
              <a:t>Федеральный закон №227-ФЗ  от 13.07.2015 </a:t>
            </a:r>
            <a:endParaRPr lang="ru-RU" sz="1600" b="1" dirty="0">
              <a:solidFill>
                <a:schemeClr val="bg1"/>
              </a:solidFill>
              <a:latin typeface="Arial" pitchFamily="34" charset="0"/>
              <a:cs typeface="Arial" pitchFamily="34" charset="0"/>
            </a:endParaRPr>
          </a:p>
        </p:txBody>
      </p:sp>
      <p:sp>
        <p:nvSpPr>
          <p:cNvPr id="10" name="Прямоугольник 9"/>
          <p:cNvSpPr>
            <a:spLocks noChangeArrowheads="1"/>
          </p:cNvSpPr>
          <p:nvPr/>
        </p:nvSpPr>
        <p:spPr bwMode="auto">
          <a:xfrm>
            <a:off x="107504" y="2923489"/>
            <a:ext cx="8856984" cy="3072943"/>
          </a:xfrm>
          <a:prstGeom prst="rect">
            <a:avLst/>
          </a:prstGeom>
          <a:noFill/>
          <a:ln w="9525">
            <a:noFill/>
            <a:miter lim="800000"/>
            <a:headEnd/>
            <a:tailEnd/>
          </a:ln>
        </p:spPr>
        <p:txBody>
          <a:bodyPr wrap="square" lIns="360000" rIns="360000" bIns="108000">
            <a:spAutoFit/>
          </a:bodyPr>
          <a:lstStyle/>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запрет </a:t>
            </a:r>
            <a:r>
              <a:rPr lang="ru-RU" sz="1600" dirty="0">
                <a:solidFill>
                  <a:schemeClr val="tx1">
                    <a:lumMod val="75000"/>
                    <a:lumOff val="25000"/>
                  </a:schemeClr>
                </a:solidFill>
                <a:latin typeface="Arial" pitchFamily="34" charset="0"/>
                <a:cs typeface="Arial" pitchFamily="34" charset="0"/>
              </a:rPr>
              <a:t>на </a:t>
            </a:r>
            <a:r>
              <a:rPr lang="ru-RU" sz="1600" dirty="0" smtClean="0">
                <a:solidFill>
                  <a:schemeClr val="tx1">
                    <a:lumMod val="75000"/>
                    <a:lumOff val="25000"/>
                  </a:schemeClr>
                </a:solidFill>
                <a:latin typeface="Arial" pitchFamily="34" charset="0"/>
                <a:cs typeface="Arial" pitchFamily="34" charset="0"/>
              </a:rPr>
              <a:t>закупки</a:t>
            </a:r>
            <a:r>
              <a:rPr lang="ru-RU" sz="1600" dirty="0">
                <a:solidFill>
                  <a:schemeClr val="tx1">
                    <a:lumMod val="75000"/>
                    <a:lumOff val="25000"/>
                  </a:schemeClr>
                </a:solidFill>
                <a:latin typeface="Arial" pitchFamily="34" charset="0"/>
                <a:cs typeface="Arial" pitchFamily="34" charset="0"/>
              </a:rPr>
              <a:t>, осуществляемые у офшорных компаний;</a:t>
            </a: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уточняется порядок внесения изменений в условия контрактов, касающихся улучшения их условий или изменения страны происхождения продукции;</a:t>
            </a: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добавлено 2 новых способа осуществления закупки у единственного </a:t>
            </a:r>
            <a:r>
              <a:rPr lang="ru-RU" sz="1600" dirty="0" smtClean="0">
                <a:solidFill>
                  <a:schemeClr val="tx1">
                    <a:lumMod val="75000"/>
                    <a:lumOff val="25000"/>
                  </a:schemeClr>
                </a:solidFill>
                <a:latin typeface="Arial" pitchFamily="34" charset="0"/>
                <a:cs typeface="Arial" pitchFamily="34" charset="0"/>
              </a:rPr>
              <a:t>поставщика (пп.44,45 ч.1 ст.93 - закупки библиотеками баз данных);</a:t>
            </a:r>
            <a:endParaRPr lang="ru-RU" sz="1600" dirty="0">
              <a:solidFill>
                <a:schemeClr val="tx1">
                  <a:lumMod val="75000"/>
                  <a:lumOff val="2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за </a:t>
            </a:r>
            <a:r>
              <a:rPr lang="ru-RU" sz="1600" dirty="0" smtClean="0">
                <a:solidFill>
                  <a:schemeClr val="tx1">
                    <a:lumMod val="75000"/>
                    <a:lumOff val="25000"/>
                  </a:schemeClr>
                </a:solidFill>
                <a:latin typeface="Arial" pitchFamily="34" charset="0"/>
                <a:cs typeface="Arial" pitchFamily="34" charset="0"/>
              </a:rPr>
              <a:t>победителем запроса котировок закрепляется </a:t>
            </a:r>
            <a:r>
              <a:rPr lang="ru-RU" sz="1600" dirty="0">
                <a:solidFill>
                  <a:schemeClr val="tx1">
                    <a:lumMod val="75000"/>
                    <a:lumOff val="25000"/>
                  </a:schemeClr>
                </a:solidFill>
                <a:latin typeface="Arial" pitchFamily="34" charset="0"/>
                <a:cs typeface="Arial" pitchFamily="34" charset="0"/>
              </a:rPr>
              <a:t>обязанность предоставления вместе с подписанным </a:t>
            </a:r>
            <a:r>
              <a:rPr lang="ru-RU" sz="1600" dirty="0" smtClean="0">
                <a:solidFill>
                  <a:schemeClr val="tx1">
                    <a:lumMod val="75000"/>
                    <a:lumOff val="25000"/>
                  </a:schemeClr>
                </a:solidFill>
                <a:latin typeface="Arial" pitchFamily="34" charset="0"/>
                <a:cs typeface="Arial" pitchFamily="34" charset="0"/>
              </a:rPr>
              <a:t>контрактом выписки </a:t>
            </a:r>
            <a:r>
              <a:rPr lang="ru-RU" sz="1600" dirty="0">
                <a:solidFill>
                  <a:schemeClr val="tx1">
                    <a:lumMod val="75000"/>
                    <a:lumOff val="25000"/>
                  </a:schemeClr>
                </a:solidFill>
                <a:latin typeface="Arial" pitchFamily="34" charset="0"/>
                <a:cs typeface="Arial" pitchFamily="34" charset="0"/>
              </a:rPr>
              <a:t>из ЕГРЮЛ</a:t>
            </a:r>
            <a:r>
              <a:rPr lang="ru-RU" sz="1600" dirty="0" smtClean="0">
                <a:solidFill>
                  <a:schemeClr val="tx1">
                    <a:lumMod val="75000"/>
                    <a:lumOff val="25000"/>
                  </a:schemeClr>
                </a:solidFill>
                <a:latin typeface="Arial" pitchFamily="34" charset="0"/>
                <a:cs typeface="Arial" pitchFamily="34" charset="0"/>
              </a:rPr>
              <a:t>, полученной не позднее 6 месяцев до </a:t>
            </a:r>
            <a:r>
              <a:rPr lang="ru-RU" sz="1600" dirty="0">
                <a:solidFill>
                  <a:schemeClr val="tx1">
                    <a:lumMod val="75000"/>
                    <a:lumOff val="25000"/>
                  </a:schemeClr>
                </a:solidFill>
                <a:latin typeface="Arial" pitchFamily="34" charset="0"/>
                <a:cs typeface="Arial" pitchFamily="34" charset="0"/>
              </a:rPr>
              <a:t>момента размещения на официальном сайте извещения о проведении запроса котировок.</a:t>
            </a:r>
          </a:p>
          <a:p>
            <a:pPr marL="0" lvl="1">
              <a:lnSpc>
                <a:spcPct val="85000"/>
              </a:lnSpc>
              <a:spcAft>
                <a:spcPts val="1200"/>
              </a:spcAft>
              <a:buClr>
                <a:srgbClr val="990033"/>
              </a:buClr>
              <a:buSzPct val="80000"/>
            </a:pPr>
            <a:r>
              <a:rPr lang="ru-RU" sz="1600" dirty="0">
                <a:latin typeface="Arial" pitchFamily="34" charset="0"/>
                <a:cs typeface="Arial" pitchFamily="34" charset="0"/>
              </a:rPr>
              <a:t/>
            </a:r>
            <a:br>
              <a:rPr lang="ru-RU" sz="1600" dirty="0">
                <a:latin typeface="Arial" pitchFamily="34" charset="0"/>
                <a:cs typeface="Arial" pitchFamily="34" charset="0"/>
              </a:rPr>
            </a:br>
            <a:endParaRPr lang="ru-RU" sz="1600" dirty="0">
              <a:solidFill>
                <a:schemeClr val="tx1">
                  <a:lumMod val="75000"/>
                  <a:lumOff val="25000"/>
                </a:schemeClr>
              </a:solidFill>
              <a:latin typeface="Arial" pitchFamily="34" charset="0"/>
              <a:cs typeface="Arial" pitchFamily="34" charset="0"/>
            </a:endParaRPr>
          </a:p>
        </p:txBody>
      </p:sp>
      <p:sp>
        <p:nvSpPr>
          <p:cNvPr id="11" name="Прямоугольник 10"/>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23808731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up)">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up)">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up)">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pitchFamily="34" charset="0"/>
                <a:cs typeface="Arial" pitchFamily="34" charset="0"/>
              </a:rPr>
              <a:t>Сроки проведения двухэтапного конкурса</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7292" y="1556792"/>
            <a:ext cx="7701424" cy="487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49483662"/>
      </p:ext>
    </p:extLst>
  </p:cSld>
  <p:clrMapOvr>
    <a:masterClrMapping/>
  </p:clrMapOvr>
  <p:transition>
    <p:fade thruBlk="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pitchFamily="34" charset="0"/>
                <a:cs typeface="Arial" pitchFamily="34" charset="0"/>
              </a:rPr>
              <a:t>Сроки проведения двухэтапного конкурса</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559" y="1484784"/>
            <a:ext cx="7562453"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28557767"/>
      </p:ext>
    </p:extLst>
  </p:cSld>
  <p:clrMapOvr>
    <a:masterClrMapping/>
  </p:clrMapOvr>
  <p:transition>
    <p:fade thruBlk="1"/>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mn-lt"/>
              </a:rPr>
              <a:t>Сроки проведения двухэтапного конкурса</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412776"/>
            <a:ext cx="790482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86441003"/>
      </p:ext>
    </p:extLst>
  </p:cSld>
  <p:clrMapOvr>
    <a:masterClrMapping/>
  </p:clrMapOvr>
  <p:transition>
    <p:fade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504" y="1052736"/>
            <a:ext cx="8675348" cy="307777"/>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2000" b="1" dirty="0" smtClean="0">
                <a:solidFill>
                  <a:schemeClr val="tx1">
                    <a:lumMod val="65000"/>
                    <a:lumOff val="35000"/>
                  </a:schemeClr>
                </a:solidFill>
                <a:latin typeface="Arial" pitchFamily="34" charset="0"/>
                <a:cs typeface="Arial" pitchFamily="34" charset="0"/>
              </a:rPr>
              <a:t>Сроки проведения двухэтапного конкурса</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351" y="1384137"/>
            <a:ext cx="7817089" cy="516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51996649"/>
      </p:ext>
    </p:extLst>
  </p:cSld>
  <p:clrMapOvr>
    <a:masterClrMapping/>
  </p:clrMapOvr>
  <p:transition>
    <p:fade thruBlk="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2414" y="1077687"/>
            <a:ext cx="8123064" cy="537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1168576"/>
      </p:ext>
    </p:extLst>
  </p:cSld>
  <p:clrMapOvr>
    <a:masterClrMapping/>
  </p:clrMapOvr>
  <p:transition>
    <p:fade thruBlk="1"/>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Скругленный прямоугольник 18"/>
          <p:cNvSpPr/>
          <p:nvPr/>
        </p:nvSpPr>
        <p:spPr>
          <a:xfrm>
            <a:off x="178531" y="980728"/>
            <a:ext cx="8715436" cy="1271610"/>
          </a:xfrm>
          <a:prstGeom prst="roundRect">
            <a:avLst/>
          </a:prstGeom>
          <a:solidFill>
            <a:schemeClr val="bg1">
              <a:lumMod val="95000"/>
            </a:schemeClr>
          </a:solidFill>
        </p:spPr>
        <p:txBody>
          <a:bodyPr wrap="square" lIns="360000" rIns="360000" bIns="108000">
            <a:spAutoFit/>
          </a:bodyPr>
          <a:lstStyle/>
          <a:p>
            <a:pPr algn="just">
              <a:lnSpc>
                <a:spcPct val="95000"/>
              </a:lnSpc>
            </a:pPr>
            <a:r>
              <a:rPr lang="ru-RU" sz="2000" dirty="0">
                <a:solidFill>
                  <a:schemeClr val="tx1">
                    <a:lumMod val="75000"/>
                    <a:lumOff val="25000"/>
                  </a:schemeClr>
                </a:solidFill>
                <a:latin typeface="Arial" pitchFamily="34" charset="0"/>
                <a:cs typeface="Arial" pitchFamily="34" charset="0"/>
              </a:rPr>
              <a:t>Запрос котировок </a:t>
            </a:r>
            <a:endParaRPr lang="ru-RU" sz="2000" dirty="0" smtClean="0">
              <a:solidFill>
                <a:schemeClr val="tx1">
                  <a:lumMod val="75000"/>
                  <a:lumOff val="25000"/>
                </a:schemeClr>
              </a:solidFill>
              <a:latin typeface="Arial" pitchFamily="34" charset="0"/>
              <a:cs typeface="Arial" pitchFamily="34" charset="0"/>
            </a:endParaRPr>
          </a:p>
          <a:p>
            <a:pPr algn="just">
              <a:lnSpc>
                <a:spcPct val="95000"/>
              </a:lnSpc>
            </a:pPr>
            <a:r>
              <a:rPr lang="ru-RU" sz="1600" dirty="0" smtClean="0">
                <a:solidFill>
                  <a:schemeClr val="tx1">
                    <a:lumMod val="75000"/>
                    <a:lumOff val="25000"/>
                  </a:schemeClr>
                </a:solidFill>
                <a:latin typeface="Arial" pitchFamily="34" charset="0"/>
                <a:cs typeface="Arial" pitchFamily="34" charset="0"/>
              </a:rPr>
              <a:t>- способ </a:t>
            </a:r>
            <a:r>
              <a:rPr lang="ru-RU" sz="1600" dirty="0">
                <a:solidFill>
                  <a:schemeClr val="tx1">
                    <a:lumMod val="75000"/>
                    <a:lumOff val="25000"/>
                  </a:schemeClr>
                </a:solidFill>
                <a:latin typeface="Arial" pitchFamily="34" charset="0"/>
                <a:cs typeface="Arial" pitchFamily="34" charset="0"/>
              </a:rPr>
              <a:t>определения поставщика, при котором информация о закупке сообщается неограниченному кругу лиц  и победителем запроса котировок признается участник закупки, предложивший наиболее низкую цену контракта.</a:t>
            </a:r>
          </a:p>
        </p:txBody>
      </p:sp>
      <p:sp>
        <p:nvSpPr>
          <p:cNvPr id="12" name="Прямоугольник 11"/>
          <p:cNvSpPr/>
          <p:nvPr/>
        </p:nvSpPr>
        <p:spPr>
          <a:xfrm>
            <a:off x="323661" y="2636912"/>
            <a:ext cx="8786810" cy="2693045"/>
          </a:xfrm>
          <a:prstGeom prst="rect">
            <a:avLst/>
          </a:prstGeom>
        </p:spPr>
        <p:txBody>
          <a:bodyPr wrap="square">
            <a:spAutoFit/>
          </a:bodyPr>
          <a:lstStyle/>
          <a:p>
            <a:pPr>
              <a:spcBef>
                <a:spcPts val="600"/>
              </a:spcBef>
            </a:pPr>
            <a:r>
              <a:rPr lang="ru-RU" sz="1600" b="1" dirty="0" smtClean="0">
                <a:solidFill>
                  <a:schemeClr val="tx1">
                    <a:lumMod val="65000"/>
                    <a:lumOff val="35000"/>
                  </a:schemeClr>
                </a:solidFill>
                <a:latin typeface="Arial" pitchFamily="34" charset="0"/>
                <a:cs typeface="Arial" pitchFamily="34" charset="0"/>
              </a:rPr>
              <a:t>Условия применения:</a:t>
            </a:r>
          </a:p>
          <a:p>
            <a:pPr marL="457200" indent="-457200">
              <a:spcBef>
                <a:spcPts val="600"/>
              </a:spcBef>
              <a:buClr>
                <a:schemeClr val="accent2">
                  <a:lumMod val="50000"/>
                </a:schemeClr>
              </a:buClr>
              <a:buFont typeface="+mj-lt"/>
              <a:buAutoNum type="arabicPeriod"/>
            </a:pPr>
            <a:r>
              <a:rPr lang="ru-RU" sz="1600" dirty="0" smtClean="0">
                <a:solidFill>
                  <a:schemeClr val="tx1">
                    <a:lumMod val="65000"/>
                    <a:lumOff val="35000"/>
                  </a:schemeClr>
                </a:solidFill>
                <a:latin typeface="Arial" pitchFamily="34" charset="0"/>
                <a:cs typeface="Arial" pitchFamily="34" charset="0"/>
              </a:rPr>
              <a:t>Начальная цена контракта &lt; 500 тыс. рублей;</a:t>
            </a:r>
          </a:p>
          <a:p>
            <a:pPr marL="457200" indent="-457200">
              <a:spcBef>
                <a:spcPts val="600"/>
              </a:spcBef>
              <a:buClr>
                <a:schemeClr val="accent2">
                  <a:lumMod val="50000"/>
                </a:schemeClr>
              </a:buClr>
              <a:buFont typeface="+mj-lt"/>
              <a:buAutoNum type="arabicPeriod"/>
            </a:pPr>
            <a:r>
              <a:rPr lang="ru-RU" sz="1600" dirty="0" smtClean="0">
                <a:solidFill>
                  <a:schemeClr val="tx1">
                    <a:lumMod val="65000"/>
                    <a:lumOff val="35000"/>
                  </a:schemeClr>
                </a:solidFill>
                <a:latin typeface="Arial" pitchFamily="34" charset="0"/>
                <a:cs typeface="Arial" pitchFamily="34" charset="0"/>
              </a:rPr>
              <a:t>Годовой </a:t>
            </a:r>
            <a:r>
              <a:rPr lang="ru-RU" sz="1600" dirty="0">
                <a:solidFill>
                  <a:schemeClr val="tx1">
                    <a:lumMod val="65000"/>
                    <a:lumOff val="35000"/>
                  </a:schemeClr>
                </a:solidFill>
                <a:latin typeface="Arial" pitchFamily="34" charset="0"/>
                <a:cs typeface="Arial" pitchFamily="34" charset="0"/>
              </a:rPr>
              <a:t>объем </a:t>
            </a:r>
            <a:r>
              <a:rPr lang="ru-RU" sz="1600" dirty="0" smtClean="0">
                <a:solidFill>
                  <a:schemeClr val="tx1">
                    <a:lumMod val="65000"/>
                    <a:lumOff val="35000"/>
                  </a:schemeClr>
                </a:solidFill>
                <a:latin typeface="Arial" pitchFamily="34" charset="0"/>
                <a:cs typeface="Arial" pitchFamily="34" charset="0"/>
              </a:rPr>
              <a:t>закупок путем запроса котировок</a:t>
            </a:r>
            <a:r>
              <a:rPr lang="ru-RU" sz="1600" dirty="0">
                <a:solidFill>
                  <a:schemeClr val="tx1">
                    <a:lumMod val="65000"/>
                    <a:lumOff val="35000"/>
                  </a:schemeClr>
                </a:solidFill>
                <a:latin typeface="Arial" pitchFamily="34" charset="0"/>
                <a:cs typeface="Arial" pitchFamily="34" charset="0"/>
              </a:rPr>
              <a:t> &lt;</a:t>
            </a:r>
            <a:r>
              <a:rPr lang="ru-RU" sz="1600" dirty="0" smtClean="0">
                <a:solidFill>
                  <a:schemeClr val="tx1">
                    <a:lumMod val="65000"/>
                    <a:lumOff val="35000"/>
                  </a:schemeClr>
                </a:solidFill>
                <a:latin typeface="Arial" pitchFamily="34" charset="0"/>
                <a:cs typeface="Arial" pitchFamily="34" charset="0"/>
              </a:rPr>
              <a:t> 10</a:t>
            </a:r>
            <a:r>
              <a:rPr lang="ru-RU" sz="1600" dirty="0">
                <a:solidFill>
                  <a:schemeClr val="tx1">
                    <a:lumMod val="65000"/>
                    <a:lumOff val="35000"/>
                  </a:schemeClr>
                </a:solidFill>
                <a:latin typeface="Arial" pitchFamily="34" charset="0"/>
                <a:cs typeface="Arial" pitchFamily="34" charset="0"/>
              </a:rPr>
              <a:t>% объема средств </a:t>
            </a:r>
            <a:r>
              <a:rPr lang="ru-RU" sz="1600" dirty="0" smtClean="0">
                <a:solidFill>
                  <a:schemeClr val="tx1">
                    <a:lumMod val="65000"/>
                    <a:lumOff val="35000"/>
                  </a:schemeClr>
                </a:solidFill>
                <a:latin typeface="Arial" pitchFamily="34" charset="0"/>
                <a:cs typeface="Arial" pitchFamily="34" charset="0"/>
              </a:rPr>
              <a:t>в соответствии </a:t>
            </a:r>
            <a:r>
              <a:rPr lang="ru-RU" sz="1600" dirty="0">
                <a:solidFill>
                  <a:schemeClr val="tx1">
                    <a:lumMod val="65000"/>
                    <a:lumOff val="35000"/>
                  </a:schemeClr>
                </a:solidFill>
                <a:latin typeface="Arial" pitchFamily="34" charset="0"/>
                <a:cs typeface="Arial" pitchFamily="34" charset="0"/>
              </a:rPr>
              <a:t>с </a:t>
            </a:r>
            <a:r>
              <a:rPr lang="ru-RU" sz="1600" dirty="0" smtClean="0">
                <a:solidFill>
                  <a:schemeClr val="tx1">
                    <a:lumMod val="65000"/>
                    <a:lumOff val="35000"/>
                  </a:schemeClr>
                </a:solidFill>
                <a:latin typeface="Arial" pitchFamily="34" charset="0"/>
                <a:cs typeface="Arial" pitchFamily="34" charset="0"/>
              </a:rPr>
              <a:t>планом-графиком</a:t>
            </a:r>
          </a:p>
          <a:p>
            <a:pPr marL="457200" indent="-457200">
              <a:spcBef>
                <a:spcPts val="600"/>
              </a:spcBef>
              <a:buClr>
                <a:schemeClr val="accent2">
                  <a:lumMod val="50000"/>
                </a:schemeClr>
              </a:buClr>
              <a:buFont typeface="+mj-lt"/>
              <a:buAutoNum type="arabicPeriod"/>
            </a:pPr>
            <a:r>
              <a:rPr lang="ru-RU" sz="1600" dirty="0">
                <a:solidFill>
                  <a:schemeClr val="tx1">
                    <a:lumMod val="65000"/>
                    <a:lumOff val="35000"/>
                  </a:schemeClr>
                </a:solidFill>
                <a:latin typeface="Arial" pitchFamily="34" charset="0"/>
                <a:cs typeface="Arial" pitchFamily="34" charset="0"/>
              </a:rPr>
              <a:t>Годовой объем закупок </a:t>
            </a:r>
            <a:r>
              <a:rPr lang="ru-RU" sz="1600" dirty="0" smtClean="0">
                <a:solidFill>
                  <a:schemeClr val="tx1">
                    <a:lumMod val="65000"/>
                    <a:lumOff val="35000"/>
                  </a:schemeClr>
                </a:solidFill>
                <a:latin typeface="Arial" pitchFamily="34" charset="0"/>
                <a:cs typeface="Arial" pitchFamily="34" charset="0"/>
              </a:rPr>
              <a:t>путем запроса </a:t>
            </a:r>
            <a:r>
              <a:rPr lang="ru-RU" sz="1600" dirty="0">
                <a:solidFill>
                  <a:schemeClr val="tx1">
                    <a:lumMod val="65000"/>
                    <a:lumOff val="35000"/>
                  </a:schemeClr>
                </a:solidFill>
                <a:latin typeface="Arial" pitchFamily="34" charset="0"/>
                <a:cs typeface="Arial" pitchFamily="34" charset="0"/>
              </a:rPr>
              <a:t>котировок </a:t>
            </a:r>
            <a:r>
              <a:rPr lang="ru-RU" sz="1600" dirty="0" smtClean="0">
                <a:solidFill>
                  <a:schemeClr val="tx1">
                    <a:lumMod val="65000"/>
                    <a:lumOff val="35000"/>
                  </a:schemeClr>
                </a:solidFill>
                <a:latin typeface="Arial" pitchFamily="34" charset="0"/>
                <a:cs typeface="Arial" pitchFamily="34" charset="0"/>
              </a:rPr>
              <a:t> ≤ 100 </a:t>
            </a:r>
            <a:r>
              <a:rPr lang="ru-RU" sz="1600" dirty="0" err="1">
                <a:solidFill>
                  <a:schemeClr val="tx1">
                    <a:lumMod val="65000"/>
                    <a:lumOff val="35000"/>
                  </a:schemeClr>
                </a:solidFill>
                <a:latin typeface="Arial" pitchFamily="34" charset="0"/>
                <a:cs typeface="Arial" pitchFamily="34" charset="0"/>
              </a:rPr>
              <a:t>млн.руб</a:t>
            </a:r>
            <a:r>
              <a:rPr lang="ru-RU" sz="1600" dirty="0">
                <a:solidFill>
                  <a:schemeClr val="tx1">
                    <a:lumMod val="65000"/>
                    <a:lumOff val="35000"/>
                  </a:schemeClr>
                </a:solidFill>
                <a:latin typeface="Arial" pitchFamily="34" charset="0"/>
                <a:cs typeface="Arial" pitchFamily="34" charset="0"/>
              </a:rPr>
              <a:t>. в </a:t>
            </a:r>
            <a:r>
              <a:rPr lang="ru-RU" sz="1600" dirty="0" smtClean="0">
                <a:solidFill>
                  <a:schemeClr val="tx1">
                    <a:lumMod val="65000"/>
                    <a:lumOff val="35000"/>
                  </a:schemeClr>
                </a:solidFill>
                <a:latin typeface="Arial" pitchFamily="34" charset="0"/>
                <a:cs typeface="Arial" pitchFamily="34" charset="0"/>
              </a:rPr>
              <a:t>год</a:t>
            </a:r>
          </a:p>
          <a:p>
            <a:pPr>
              <a:spcBef>
                <a:spcPts val="600"/>
              </a:spcBef>
            </a:pPr>
            <a:r>
              <a:rPr lang="ru-RU" sz="1600" dirty="0">
                <a:solidFill>
                  <a:schemeClr val="tx1">
                    <a:lumMod val="65000"/>
                    <a:lumOff val="35000"/>
                  </a:schemeClr>
                </a:solidFill>
                <a:latin typeface="Arial" pitchFamily="34" charset="0"/>
                <a:cs typeface="Arial" pitchFamily="34" charset="0"/>
              </a:rPr>
              <a:t>При поставке товара заявка должна </a:t>
            </a:r>
            <a:r>
              <a:rPr lang="ru-RU" sz="1600" dirty="0" smtClean="0">
                <a:solidFill>
                  <a:schemeClr val="tx1">
                    <a:lumMod val="65000"/>
                    <a:lumOff val="35000"/>
                  </a:schemeClr>
                </a:solidFill>
                <a:latin typeface="Arial" pitchFamily="34" charset="0"/>
                <a:cs typeface="Arial" pitchFamily="34" charset="0"/>
              </a:rPr>
              <a:t>содержать </a:t>
            </a:r>
            <a:r>
              <a:rPr lang="ru-RU" sz="1600" dirty="0">
                <a:solidFill>
                  <a:schemeClr val="tx1">
                    <a:lumMod val="65000"/>
                    <a:lumOff val="35000"/>
                  </a:schemeClr>
                </a:solidFill>
                <a:latin typeface="Arial" pitchFamily="34" charset="0"/>
                <a:cs typeface="Arial" pitchFamily="34" charset="0"/>
              </a:rPr>
              <a:t>наименование </a:t>
            </a:r>
            <a:r>
              <a:rPr lang="ru-RU" sz="1600" dirty="0" smtClean="0">
                <a:solidFill>
                  <a:schemeClr val="tx1">
                    <a:lumMod val="65000"/>
                    <a:lumOff val="35000"/>
                  </a:schemeClr>
                </a:solidFill>
                <a:latin typeface="Arial" pitchFamily="34" charset="0"/>
                <a:cs typeface="Arial" pitchFamily="34" charset="0"/>
              </a:rPr>
              <a:t>и характеристики товара.</a:t>
            </a:r>
          </a:p>
          <a:p>
            <a:pPr>
              <a:spcBef>
                <a:spcPts val="600"/>
              </a:spcBef>
            </a:pPr>
            <a:r>
              <a:rPr lang="ru-RU" sz="1600" dirty="0" smtClean="0">
                <a:solidFill>
                  <a:schemeClr val="tx1">
                    <a:lumMod val="65000"/>
                    <a:lumOff val="35000"/>
                  </a:schemeClr>
                </a:solidFill>
                <a:latin typeface="Arial" pitchFamily="34" charset="0"/>
                <a:cs typeface="Arial" pitchFamily="34" charset="0"/>
              </a:rPr>
              <a:t>Заказчик вправе направить запрос о предоставлении котировок не менее чем 3  лицам. Заказчик обязан направить такие запросы, если запрос проводится на территории иностранного государства либо для оказания срочной медицинской помощи.</a:t>
            </a:r>
          </a:p>
        </p:txBody>
      </p:sp>
      <p:sp>
        <p:nvSpPr>
          <p:cNvPr id="13" name="Скругленный прямоугольник 12"/>
          <p:cNvSpPr/>
          <p:nvPr/>
        </p:nvSpPr>
        <p:spPr>
          <a:xfrm>
            <a:off x="179512" y="5589240"/>
            <a:ext cx="8750206" cy="689323"/>
          </a:xfrm>
          <a:prstGeom prst="roundRect">
            <a:avLst/>
          </a:prstGeom>
          <a:solidFill>
            <a:schemeClr val="bg1">
              <a:lumMod val="95000"/>
            </a:schemeClr>
          </a:solidFill>
        </p:spPr>
        <p:txBody>
          <a:bodyPr wrap="square" lIns="360000" rIns="360000" bIns="108000">
            <a:spAutoFit/>
          </a:bodyPr>
          <a:lstStyle/>
          <a:p>
            <a:pPr algn="just">
              <a:lnSpc>
                <a:spcPct val="95000"/>
              </a:lnSpc>
            </a:pPr>
            <a:r>
              <a:rPr lang="ru-RU" sz="1600" dirty="0" smtClean="0">
                <a:solidFill>
                  <a:schemeClr val="tx1">
                    <a:lumMod val="75000"/>
                    <a:lumOff val="25000"/>
                  </a:schemeClr>
                </a:solidFill>
                <a:latin typeface="Arial" pitchFamily="34" charset="0"/>
                <a:cs typeface="Arial" pitchFamily="34" charset="0"/>
              </a:rPr>
              <a:t>Прием </a:t>
            </a:r>
            <a:r>
              <a:rPr lang="ru-RU" sz="1600" dirty="0">
                <a:solidFill>
                  <a:schemeClr val="tx1">
                    <a:lumMod val="75000"/>
                    <a:lumOff val="25000"/>
                  </a:schemeClr>
                </a:solidFill>
                <a:latin typeface="Arial" pitchFamily="34" charset="0"/>
                <a:cs typeface="Arial" pitchFamily="34" charset="0"/>
              </a:rPr>
              <a:t>заявок прекращается с наступлением срока вскрытия конвертов с заявками (ч.3 ст. 73, ч. 7 ст. 74).</a:t>
            </a:r>
          </a:p>
        </p:txBody>
      </p:sp>
      <p:sp>
        <p:nvSpPr>
          <p:cNvPr id="14"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34093052"/>
      </p:ext>
    </p:extLst>
  </p:cSld>
  <p:clrMapOvr>
    <a:masterClrMapping/>
  </p:clrMapOvr>
  <p:transition>
    <p:fade thruBlk="1"/>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42908" y="1124744"/>
            <a:ext cx="8786810" cy="400110"/>
          </a:xfrm>
          <a:prstGeom prst="rect">
            <a:avLst/>
          </a:prstGeom>
        </p:spPr>
        <p:txBody>
          <a:bodyPr wrap="square">
            <a:spAutoFit/>
          </a:bodyPr>
          <a:lstStyle/>
          <a:p>
            <a:pPr>
              <a:spcBef>
                <a:spcPts val="600"/>
              </a:spcBef>
            </a:pPr>
            <a:r>
              <a:rPr lang="ru-RU" sz="2000" b="1" dirty="0" smtClean="0">
                <a:solidFill>
                  <a:schemeClr val="tx1">
                    <a:lumMod val="65000"/>
                    <a:lumOff val="35000"/>
                  </a:schemeClr>
                </a:solidFill>
                <a:latin typeface="Arial" pitchFamily="34" charset="0"/>
                <a:cs typeface="Arial" pitchFamily="34" charset="0"/>
              </a:rPr>
              <a:t>Сроки проведения запроса котировок</a:t>
            </a:r>
            <a:endParaRPr lang="ru-RU" sz="2000" dirty="0" smtClean="0">
              <a:solidFill>
                <a:schemeClr val="tx1">
                  <a:lumMod val="65000"/>
                  <a:lumOff val="35000"/>
                </a:schemeClr>
              </a:solidFill>
              <a:latin typeface="Arial" pitchFamily="34" charset="0"/>
              <a:cs typeface="Arial" pitchFamily="34" charset="0"/>
            </a:endParaRP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632835"/>
            <a:ext cx="7636236" cy="485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16584714"/>
      </p:ext>
    </p:extLst>
  </p:cSld>
  <p:clrMapOvr>
    <a:masterClrMapping/>
  </p:clrMapOvr>
  <p:transition>
    <p:fade thruBlk="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42908" y="1124744"/>
            <a:ext cx="8786810" cy="400110"/>
          </a:xfrm>
          <a:prstGeom prst="rect">
            <a:avLst/>
          </a:prstGeom>
        </p:spPr>
        <p:txBody>
          <a:bodyPr wrap="square">
            <a:spAutoFit/>
          </a:bodyPr>
          <a:lstStyle/>
          <a:p>
            <a:pPr>
              <a:spcBef>
                <a:spcPts val="600"/>
              </a:spcBef>
            </a:pPr>
            <a:r>
              <a:rPr lang="ru-RU" sz="2000" b="1" dirty="0" smtClean="0">
                <a:solidFill>
                  <a:schemeClr val="tx1">
                    <a:lumMod val="65000"/>
                    <a:lumOff val="35000"/>
                  </a:schemeClr>
                </a:solidFill>
                <a:latin typeface="Arial" pitchFamily="34" charset="0"/>
                <a:cs typeface="Arial" pitchFamily="34" charset="0"/>
              </a:rPr>
              <a:t>Сроки проведения запроса котировок</a:t>
            </a:r>
            <a:endParaRPr lang="ru-RU" sz="2000" dirty="0" smtClean="0">
              <a:solidFill>
                <a:schemeClr val="tx1">
                  <a:lumMod val="65000"/>
                  <a:lumOff val="35000"/>
                </a:schemeClr>
              </a:solidFill>
              <a:latin typeface="Arial" pitchFamily="34" charset="0"/>
              <a:cs typeface="Arial" pitchFamily="34" charset="0"/>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224" y="1588213"/>
            <a:ext cx="7382351" cy="479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73426234"/>
      </p:ext>
    </p:extLst>
  </p:cSld>
  <p:clrMapOvr>
    <a:masterClrMapping/>
  </p:clrMapOvr>
  <p:transition>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886" y="1268760"/>
            <a:ext cx="7992204" cy="542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1560" y="2924944"/>
            <a:ext cx="2592288" cy="738664"/>
          </a:xfrm>
          <a:prstGeom prst="rect">
            <a:avLst/>
          </a:prstGeom>
          <a:solidFill>
            <a:srgbClr val="00B050"/>
          </a:solidFill>
          <a:ln>
            <a:solidFill>
              <a:srgbClr val="00B050"/>
            </a:solidFill>
          </a:ln>
        </p:spPr>
        <p:txBody>
          <a:bodyPr wrap="square" rtlCol="0">
            <a:spAutoFit/>
          </a:bodyPr>
          <a:lstStyle/>
          <a:p>
            <a:r>
              <a:rPr lang="ru-RU" sz="1400" b="1" dirty="0" smtClean="0"/>
              <a:t>Контракт с ЕП заключается без согласования с контрольным органом</a:t>
            </a:r>
            <a:endParaRPr lang="ru-RU" sz="1400" b="1" dirty="0"/>
          </a:p>
        </p:txBody>
      </p:sp>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26504978"/>
      </p:ext>
    </p:extLst>
  </p:cSld>
  <p:clrMapOvr>
    <a:masterClrMapping/>
  </p:clrMapOvr>
  <p:transition>
    <p:fade thruBlk="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Скругленный прямоугольник 18"/>
          <p:cNvSpPr/>
          <p:nvPr/>
        </p:nvSpPr>
        <p:spPr>
          <a:xfrm>
            <a:off x="-11950" y="1124744"/>
            <a:ext cx="8786810" cy="1530404"/>
          </a:xfrm>
          <a:prstGeom prst="roundRect">
            <a:avLst/>
          </a:prstGeom>
          <a:solidFill>
            <a:schemeClr val="bg1">
              <a:lumMod val="95000"/>
            </a:schemeClr>
          </a:solidFill>
        </p:spPr>
        <p:txBody>
          <a:bodyPr wrap="square" lIns="360000" rIns="360000" bIns="108000">
            <a:spAutoFit/>
          </a:bodyPr>
          <a:lstStyle/>
          <a:p>
            <a:pPr algn="just">
              <a:lnSpc>
                <a:spcPct val="95000"/>
              </a:lnSpc>
            </a:pPr>
            <a:r>
              <a:rPr lang="ru-RU" sz="2000" dirty="0">
                <a:solidFill>
                  <a:schemeClr val="tx1">
                    <a:lumMod val="75000"/>
                    <a:lumOff val="25000"/>
                  </a:schemeClr>
                </a:solidFill>
                <a:latin typeface="Arial" pitchFamily="34" charset="0"/>
                <a:cs typeface="Arial" pitchFamily="34" charset="0"/>
              </a:rPr>
              <a:t>Запрос предложений </a:t>
            </a:r>
          </a:p>
          <a:p>
            <a:pPr algn="just">
              <a:lnSpc>
                <a:spcPct val="95000"/>
              </a:lnSpc>
            </a:pPr>
            <a:r>
              <a:rPr lang="ru-RU" sz="1600" dirty="0" smtClean="0">
                <a:solidFill>
                  <a:schemeClr val="tx1">
                    <a:lumMod val="75000"/>
                    <a:lumOff val="25000"/>
                  </a:schemeClr>
                </a:solidFill>
                <a:latin typeface="Arial" pitchFamily="34" charset="0"/>
                <a:cs typeface="Arial" pitchFamily="34" charset="0"/>
              </a:rPr>
              <a:t>- способ </a:t>
            </a:r>
            <a:r>
              <a:rPr lang="ru-RU" sz="1600" dirty="0">
                <a:solidFill>
                  <a:schemeClr val="tx1">
                    <a:lumMod val="75000"/>
                    <a:lumOff val="25000"/>
                  </a:schemeClr>
                </a:solidFill>
                <a:latin typeface="Arial" pitchFamily="34" charset="0"/>
                <a:cs typeface="Arial" pitchFamily="34" charset="0"/>
              </a:rPr>
              <a:t>определения поставщика, при котором информация о закупке сообщается неограниченному кругу лиц, победителем признается участник закупки, чье предложение наилучшим образом удовлетворяет потребностям заказчика.</a:t>
            </a:r>
          </a:p>
        </p:txBody>
      </p:sp>
      <p:sp>
        <p:nvSpPr>
          <p:cNvPr id="12" name="Прямоугольник 11"/>
          <p:cNvSpPr/>
          <p:nvPr/>
        </p:nvSpPr>
        <p:spPr>
          <a:xfrm>
            <a:off x="343418" y="2708920"/>
            <a:ext cx="8786810" cy="3219343"/>
          </a:xfrm>
          <a:prstGeom prst="rect">
            <a:avLst/>
          </a:prstGeom>
        </p:spPr>
        <p:txBody>
          <a:bodyPr wrap="square">
            <a:spAutoFit/>
          </a:bodyPr>
          <a:lstStyle/>
          <a:p>
            <a:pPr marL="342900" lvl="1" indent="-342900">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Заказчик вправе провести запрос предложений в случаях:</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Поставка спортивного инвентаря и оборудования  для сборных РФ;</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Лечение гражданина РФ за пределами территории РФ;</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Осуществления закупок дипломатическими представительствами; </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Осуществления закупки ТРУ, являющихся предметом контракта, расторжение которого осуществлено заказчиком;</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Осуществления срочной закупки лекарственных препаратов;</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Осуществления закупки изделий народных художественных промыслов;</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Признания повторного</a:t>
            </a:r>
            <a:r>
              <a:rPr lang="ru-RU" sz="1600" b="1" dirty="0" smtClean="0">
                <a:solidFill>
                  <a:schemeClr val="tx1">
                    <a:lumMod val="65000"/>
                    <a:lumOff val="35000"/>
                  </a:schemeClr>
                </a:solidFill>
                <a:latin typeface="Arial" pitchFamily="34" charset="0"/>
                <a:cs typeface="Arial" pitchFamily="34" charset="0"/>
              </a:rPr>
              <a:t> </a:t>
            </a:r>
            <a:r>
              <a:rPr lang="ru-RU" sz="1600" dirty="0" smtClean="0">
                <a:solidFill>
                  <a:schemeClr val="tx1">
                    <a:lumMod val="65000"/>
                    <a:lumOff val="35000"/>
                  </a:schemeClr>
                </a:solidFill>
                <a:latin typeface="Arial" pitchFamily="34" charset="0"/>
                <a:cs typeface="Arial" pitchFamily="34" charset="0"/>
              </a:rPr>
              <a:t>конкурса, электронного аукциона несостоявшимися;</a:t>
            </a:r>
          </a:p>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Осуществления закупок услуг по защите интересов </a:t>
            </a:r>
            <a:r>
              <a:rPr lang="ru-RU" sz="1600" dirty="0" smtClean="0">
                <a:solidFill>
                  <a:schemeClr val="tx1">
                    <a:lumMod val="65000"/>
                    <a:lumOff val="35000"/>
                  </a:schemeClr>
                </a:solidFill>
                <a:latin typeface="Arial" pitchFamily="34" charset="0"/>
                <a:cs typeface="Arial" pitchFamily="34" charset="0"/>
              </a:rPr>
              <a:t>РФ, </a:t>
            </a:r>
            <a:r>
              <a:rPr lang="ru-RU" sz="1600" dirty="0">
                <a:solidFill>
                  <a:schemeClr val="tx1">
                    <a:lumMod val="65000"/>
                    <a:lumOff val="35000"/>
                  </a:schemeClr>
                </a:solidFill>
                <a:latin typeface="Arial" pitchFamily="34" charset="0"/>
                <a:cs typeface="Arial" pitchFamily="34" charset="0"/>
              </a:rPr>
              <a:t>в случае подачи в судебные органы иностранных государств, международные суды и арбитражи исков к РФ при необходимости привлечения российских и (или) иностранных специалистов.</a:t>
            </a:r>
          </a:p>
        </p:txBody>
      </p:sp>
      <p:sp>
        <p:nvSpPr>
          <p:cNvPr id="13"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90013205"/>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323528" y="1052736"/>
            <a:ext cx="4695434"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a:solidFill>
                  <a:schemeClr val="bg1"/>
                </a:solidFill>
                <a:latin typeface="Arial" pitchFamily="34" charset="0"/>
                <a:cs typeface="Arial" pitchFamily="34" charset="0"/>
              </a:rPr>
              <a:t>Федеральный закон </a:t>
            </a:r>
            <a:r>
              <a:rPr lang="ru-RU" sz="1600" b="1" dirty="0" smtClean="0">
                <a:solidFill>
                  <a:schemeClr val="bg1"/>
                </a:solidFill>
                <a:latin typeface="Arial" pitchFamily="34" charset="0"/>
                <a:cs typeface="Arial" pitchFamily="34" charset="0"/>
              </a:rPr>
              <a:t>№390-ФЗ  </a:t>
            </a:r>
            <a:r>
              <a:rPr lang="ru-RU" sz="1600" b="1" dirty="0">
                <a:solidFill>
                  <a:schemeClr val="bg1"/>
                </a:solidFill>
                <a:latin typeface="Arial" pitchFamily="34" charset="0"/>
                <a:cs typeface="Arial" pitchFamily="34" charset="0"/>
              </a:rPr>
              <a:t>от </a:t>
            </a:r>
            <a:r>
              <a:rPr lang="ru-RU" sz="1600" b="1" dirty="0" smtClean="0">
                <a:solidFill>
                  <a:schemeClr val="bg1"/>
                </a:solidFill>
                <a:latin typeface="Arial" pitchFamily="34" charset="0"/>
                <a:cs typeface="Arial" pitchFamily="34" charset="0"/>
              </a:rPr>
              <a:t>29.12.2015 </a:t>
            </a:r>
            <a:endParaRPr lang="ru-RU" sz="1600" b="1" dirty="0">
              <a:solidFill>
                <a:schemeClr val="bg1"/>
              </a:solidFill>
              <a:latin typeface="Arial" pitchFamily="34" charset="0"/>
              <a:cs typeface="Arial" pitchFamily="34" charset="0"/>
            </a:endParaRPr>
          </a:p>
        </p:txBody>
      </p:sp>
      <p:sp>
        <p:nvSpPr>
          <p:cNvPr id="21" name="Прямоугольник 20"/>
          <p:cNvSpPr>
            <a:spLocks noChangeArrowheads="1"/>
          </p:cNvSpPr>
          <p:nvPr/>
        </p:nvSpPr>
        <p:spPr bwMode="auto">
          <a:xfrm>
            <a:off x="107504" y="1328514"/>
            <a:ext cx="9323512" cy="2820566"/>
          </a:xfrm>
          <a:prstGeom prst="rect">
            <a:avLst/>
          </a:prstGeom>
          <a:noFill/>
          <a:ln w="9525">
            <a:noFill/>
            <a:miter lim="800000"/>
            <a:headEnd/>
            <a:tailEnd/>
          </a:ln>
        </p:spPr>
        <p:txBody>
          <a:bodyPr wrap="square" lIns="360000" rIns="360000" bIns="108000">
            <a:spAutoFit/>
          </a:bodyPr>
          <a:lstStyle/>
          <a:p>
            <a:pPr marL="0" lvl="1">
              <a:lnSpc>
                <a:spcPct val="85000"/>
              </a:lnSpc>
              <a:spcAft>
                <a:spcPts val="1200"/>
              </a:spcAft>
              <a:buClr>
                <a:srgbClr val="990033"/>
              </a:buClr>
              <a:buSzPct val="80000"/>
            </a:pPr>
            <a:r>
              <a:rPr lang="ru-RU" sz="1600" dirty="0" smtClean="0">
                <a:latin typeface="Arial" pitchFamily="34" charset="0"/>
                <a:cs typeface="Arial" pitchFamily="34" charset="0"/>
              </a:rPr>
              <a:t/>
            </a:r>
            <a:br>
              <a:rPr lang="ru-RU" sz="1600" dirty="0" smtClean="0">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Закон продлевает действие особых положений 2015 года на 2016 год, в </a:t>
            </a:r>
            <a:r>
              <a:rPr lang="ru-RU" sz="1600" dirty="0" err="1" smtClean="0">
                <a:solidFill>
                  <a:schemeClr val="tx1">
                    <a:lumMod val="75000"/>
                    <a:lumOff val="25000"/>
                  </a:schemeClr>
                </a:solidFill>
                <a:latin typeface="Arial" pitchFamily="34" charset="0"/>
                <a:cs typeface="Arial" pitchFamily="34" charset="0"/>
              </a:rPr>
              <a:t>т.ч</a:t>
            </a:r>
            <a:r>
              <a:rPr lang="ru-RU" sz="1600" dirty="0" smtClean="0">
                <a:solidFill>
                  <a:schemeClr val="tx1">
                    <a:lumMod val="75000"/>
                    <a:lumOff val="25000"/>
                  </a:schemeClr>
                </a:solidFill>
                <a:latin typeface="Arial" pitchFamily="34" charset="0"/>
                <a:cs typeface="Arial" pitchFamily="34" charset="0"/>
              </a:rPr>
              <a:t>.:</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 возможность изменения существенных условий в ходе исполнения контракта;</a:t>
            </a:r>
            <a:r>
              <a:rPr lang="ru-RU" sz="1600" dirty="0">
                <a:solidFill>
                  <a:schemeClr val="tx1">
                    <a:lumMod val="75000"/>
                    <a:lumOff val="25000"/>
                  </a:schemeClr>
                </a:solidFill>
                <a:latin typeface="Arial" pitchFamily="34" charset="0"/>
                <a:cs typeface="Arial" pitchFamily="34" charset="0"/>
              </a:rPr>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 возможность проведения электронного аукциона без установления обеспечения исполнения контракта;</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 списание </a:t>
            </a:r>
            <a:r>
              <a:rPr lang="ru-RU" sz="1600" dirty="0" smtClean="0">
                <a:solidFill>
                  <a:schemeClr val="tx1">
                    <a:lumMod val="75000"/>
                    <a:lumOff val="25000"/>
                  </a:schemeClr>
                </a:solidFill>
                <a:latin typeface="Arial" pitchFamily="34" charset="0"/>
                <a:cs typeface="Arial" pitchFamily="34" charset="0"/>
              </a:rPr>
              <a:t>или отсрочка </a:t>
            </a:r>
            <a:r>
              <a:rPr lang="ru-RU" sz="1600" dirty="0">
                <a:solidFill>
                  <a:schemeClr val="tx1">
                    <a:lumMod val="75000"/>
                    <a:lumOff val="25000"/>
                  </a:schemeClr>
                </a:solidFill>
                <a:latin typeface="Arial" pitchFamily="34" charset="0"/>
                <a:cs typeface="Arial" pitchFamily="34" charset="0"/>
              </a:rPr>
              <a:t>уплаты </a:t>
            </a:r>
            <a:r>
              <a:rPr lang="ru-RU" sz="1600" dirty="0" smtClean="0">
                <a:solidFill>
                  <a:schemeClr val="tx1">
                    <a:lumMod val="75000"/>
                    <a:lumOff val="25000"/>
                  </a:schemeClr>
                </a:solidFill>
                <a:latin typeface="Arial" pitchFamily="34" charset="0"/>
                <a:cs typeface="Arial" pitchFamily="34" charset="0"/>
              </a:rPr>
              <a:t>неустойки </a:t>
            </a:r>
            <a:r>
              <a:rPr lang="ru-RU" sz="1600" dirty="0">
                <a:solidFill>
                  <a:schemeClr val="tx1">
                    <a:lumMod val="75000"/>
                    <a:lumOff val="25000"/>
                  </a:schemeClr>
                </a:solidFill>
                <a:latin typeface="Arial" pitchFamily="34" charset="0"/>
                <a:cs typeface="Arial" pitchFamily="34" charset="0"/>
              </a:rPr>
              <a:t>(штрафов, пеней</a:t>
            </a:r>
            <a:r>
              <a:rPr lang="ru-RU" sz="1600" dirty="0" smtClean="0">
                <a:solidFill>
                  <a:schemeClr val="tx1">
                    <a:lumMod val="75000"/>
                    <a:lumOff val="25000"/>
                  </a:schemeClr>
                </a:solidFill>
                <a:latin typeface="Arial" pitchFamily="34" charset="0"/>
                <a:cs typeface="Arial" pitchFamily="34" charset="0"/>
              </a:rPr>
              <a:t>);</a:t>
            </a:r>
            <a:r>
              <a:rPr lang="ru-RU" sz="1600" dirty="0">
                <a:solidFill>
                  <a:schemeClr val="tx1">
                    <a:lumMod val="75000"/>
                    <a:lumOff val="25000"/>
                  </a:schemeClr>
                </a:solidFill>
                <a:latin typeface="Arial" pitchFamily="34" charset="0"/>
                <a:cs typeface="Arial" pitchFamily="34" charset="0"/>
              </a:rPr>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 </a:t>
            </a:r>
            <a:r>
              <a:rPr lang="ru-RU" sz="1600" dirty="0" smtClean="0">
                <a:solidFill>
                  <a:schemeClr val="tx1">
                    <a:lumMod val="75000"/>
                    <a:lumOff val="25000"/>
                  </a:schemeClr>
                </a:solidFill>
                <a:latin typeface="Arial" pitchFamily="34" charset="0"/>
                <a:cs typeface="Arial" pitchFamily="34" charset="0"/>
              </a:rPr>
              <a:t>реструктуризация </a:t>
            </a:r>
            <a:r>
              <a:rPr lang="ru-RU" sz="1600" dirty="0">
                <a:solidFill>
                  <a:schemeClr val="tx1">
                    <a:lumMod val="75000"/>
                    <a:lumOff val="25000"/>
                  </a:schemeClr>
                </a:solidFill>
                <a:latin typeface="Arial" pitchFamily="34" charset="0"/>
                <a:cs typeface="Arial" pitchFamily="34" charset="0"/>
              </a:rPr>
              <a:t>задолженностей коммерческих банков, </a:t>
            </a:r>
            <a:r>
              <a:rPr lang="ru-RU" sz="1600" dirty="0" smtClean="0">
                <a:solidFill>
                  <a:schemeClr val="tx1">
                    <a:lumMod val="75000"/>
                    <a:lumOff val="25000"/>
                  </a:schemeClr>
                </a:solidFill>
                <a:latin typeface="Arial" pitchFamily="34" charset="0"/>
                <a:cs typeface="Arial" pitchFamily="34" charset="0"/>
              </a:rPr>
              <a:t>возникших </a:t>
            </a:r>
            <a:r>
              <a:rPr lang="ru-RU" sz="1600" dirty="0">
                <a:solidFill>
                  <a:schemeClr val="tx1">
                    <a:lumMod val="75000"/>
                    <a:lumOff val="25000"/>
                  </a:schemeClr>
                </a:solidFill>
                <a:latin typeface="Arial" pitchFamily="34" charset="0"/>
                <a:cs typeface="Arial" pitchFamily="34" charset="0"/>
              </a:rPr>
              <a:t>в связи с предъявлением требований к исполнению банковских </a:t>
            </a:r>
            <a:r>
              <a:rPr lang="ru-RU" sz="1600" dirty="0" smtClean="0">
                <a:solidFill>
                  <a:schemeClr val="tx1">
                    <a:lumMod val="75000"/>
                    <a:lumOff val="25000"/>
                  </a:schemeClr>
                </a:solidFill>
                <a:latin typeface="Arial" pitchFamily="34" charset="0"/>
                <a:cs typeface="Arial" pitchFamily="34" charset="0"/>
              </a:rPr>
              <a:t>гарантий.</a:t>
            </a:r>
          </a:p>
          <a:p>
            <a:pPr marL="0" lvl="1">
              <a:lnSpc>
                <a:spcPct val="85000"/>
              </a:lnSpc>
              <a:spcAft>
                <a:spcPts val="1200"/>
              </a:spcAft>
              <a:buClr>
                <a:srgbClr val="990033"/>
              </a:buClr>
              <a:buSzPct val="80000"/>
            </a:pPr>
            <a:r>
              <a:rPr lang="ru-RU" sz="1600" dirty="0" smtClean="0">
                <a:solidFill>
                  <a:schemeClr val="tx1">
                    <a:lumMod val="75000"/>
                    <a:lumOff val="25000"/>
                  </a:schemeClr>
                </a:solidFill>
                <a:latin typeface="Arial" pitchFamily="34" charset="0"/>
                <a:cs typeface="Arial" pitchFamily="34" charset="0"/>
              </a:rPr>
              <a:t>Установлено, что </a:t>
            </a:r>
            <a:r>
              <a:rPr lang="ru-RU" sz="1600" dirty="0">
                <a:solidFill>
                  <a:schemeClr val="tx1">
                    <a:lumMod val="75000"/>
                    <a:lumOff val="25000"/>
                  </a:schemeClr>
                </a:solidFill>
                <a:latin typeface="Arial" pitchFamily="34" charset="0"/>
                <a:cs typeface="Arial" pitchFamily="34" charset="0"/>
              </a:rPr>
              <a:t>к документам, </a:t>
            </a:r>
            <a:r>
              <a:rPr lang="ru-RU" sz="1600" dirty="0" smtClean="0">
                <a:solidFill>
                  <a:schemeClr val="tx1">
                    <a:lumMod val="75000"/>
                    <a:lumOff val="25000"/>
                  </a:schemeClr>
                </a:solidFill>
                <a:latin typeface="Arial" pitchFamily="34" charset="0"/>
                <a:cs typeface="Arial" pitchFamily="34" charset="0"/>
              </a:rPr>
              <a:t>подтверждающим внесение </a:t>
            </a:r>
            <a:r>
              <a:rPr lang="ru-RU" sz="1600" dirty="0">
                <a:solidFill>
                  <a:schemeClr val="tx1">
                    <a:lumMod val="75000"/>
                    <a:lumOff val="25000"/>
                  </a:schemeClr>
                </a:solidFill>
                <a:latin typeface="Arial" pitchFamily="34" charset="0"/>
                <a:cs typeface="Arial" pitchFamily="34" charset="0"/>
              </a:rPr>
              <a:t>обеспечения заявки на участие в открытом конкурсе </a:t>
            </a:r>
            <a:r>
              <a:rPr lang="ru-RU" sz="1600" dirty="0" smtClean="0">
                <a:solidFill>
                  <a:schemeClr val="tx1">
                    <a:lumMod val="75000"/>
                    <a:lumOff val="25000"/>
                  </a:schemeClr>
                </a:solidFill>
                <a:latin typeface="Arial" pitchFamily="34" charset="0"/>
                <a:cs typeface="Arial" pitchFamily="34" charset="0"/>
              </a:rPr>
              <a:t>относятся: платежное </a:t>
            </a:r>
            <a:r>
              <a:rPr lang="ru-RU" sz="1600" dirty="0">
                <a:solidFill>
                  <a:schemeClr val="tx1">
                    <a:lumMod val="75000"/>
                    <a:lumOff val="25000"/>
                  </a:schemeClr>
                </a:solidFill>
                <a:latin typeface="Arial" pitchFamily="34" charset="0"/>
                <a:cs typeface="Arial" pitchFamily="34" charset="0"/>
              </a:rPr>
              <a:t>поручение, подтверждающее перечисление денежных средств </a:t>
            </a:r>
            <a:r>
              <a:rPr lang="ru-RU" sz="1600" dirty="0" smtClean="0">
                <a:solidFill>
                  <a:schemeClr val="tx1">
                    <a:lumMod val="75000"/>
                    <a:lumOff val="25000"/>
                  </a:schemeClr>
                </a:solidFill>
                <a:latin typeface="Arial" pitchFamily="34" charset="0"/>
                <a:cs typeface="Arial" pitchFamily="34" charset="0"/>
              </a:rPr>
              <a:t>или </a:t>
            </a:r>
            <a:r>
              <a:rPr lang="ru-RU" sz="1600" dirty="0">
                <a:solidFill>
                  <a:schemeClr val="tx1">
                    <a:lumMod val="75000"/>
                    <a:lumOff val="25000"/>
                  </a:schemeClr>
                </a:solidFill>
                <a:latin typeface="Arial" pitchFamily="34" charset="0"/>
                <a:cs typeface="Arial" pitchFamily="34" charset="0"/>
              </a:rPr>
              <a:t>копия этого платежного поручения </a:t>
            </a:r>
            <a:r>
              <a:rPr lang="ru-RU" sz="1600" dirty="0" smtClean="0">
                <a:solidFill>
                  <a:schemeClr val="tx1">
                    <a:lumMod val="75000"/>
                    <a:lumOff val="25000"/>
                  </a:schemeClr>
                </a:solidFill>
                <a:latin typeface="Arial" pitchFamily="34" charset="0"/>
                <a:cs typeface="Arial" pitchFamily="34" charset="0"/>
              </a:rPr>
              <a:t>(отметка банка при этом не требуется) либо </a:t>
            </a:r>
            <a:r>
              <a:rPr lang="ru-RU" sz="1600" dirty="0">
                <a:solidFill>
                  <a:schemeClr val="tx1">
                    <a:lumMod val="75000"/>
                    <a:lumOff val="25000"/>
                  </a:schemeClr>
                </a:solidFill>
                <a:latin typeface="Arial" pitchFamily="34" charset="0"/>
                <a:cs typeface="Arial" pitchFamily="34" charset="0"/>
              </a:rPr>
              <a:t>банковская </a:t>
            </a:r>
            <a:r>
              <a:rPr lang="ru-RU" sz="1600" dirty="0" smtClean="0">
                <a:solidFill>
                  <a:schemeClr val="tx1">
                    <a:lumMod val="75000"/>
                    <a:lumOff val="25000"/>
                  </a:schemeClr>
                </a:solidFill>
                <a:latin typeface="Arial" pitchFamily="34" charset="0"/>
                <a:cs typeface="Arial" pitchFamily="34" charset="0"/>
              </a:rPr>
              <a:t>гарантия.</a:t>
            </a:r>
            <a:endParaRPr lang="ru-RU" sz="1600" dirty="0">
              <a:solidFill>
                <a:schemeClr val="tx1">
                  <a:lumMod val="75000"/>
                  <a:lumOff val="25000"/>
                </a:schemeClr>
              </a:solidFill>
              <a:latin typeface="Arial" pitchFamily="34" charset="0"/>
              <a:cs typeface="Arial" pitchFamily="34" charset="0"/>
            </a:endParaRPr>
          </a:p>
        </p:txBody>
      </p:sp>
      <p:sp>
        <p:nvSpPr>
          <p:cNvPr id="8" name="Прямоугольник 7"/>
          <p:cNvSpPr/>
          <p:nvPr/>
        </p:nvSpPr>
        <p:spPr bwMode="auto">
          <a:xfrm>
            <a:off x="323528" y="4437112"/>
            <a:ext cx="4753142"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smtClean="0">
                <a:solidFill>
                  <a:schemeClr val="bg1"/>
                </a:solidFill>
                <a:latin typeface="Arial" pitchFamily="34" charset="0"/>
                <a:cs typeface="Arial" pitchFamily="34" charset="0"/>
              </a:rPr>
              <a:t>Федеральный закон №469-ФЗ  от  30.12.2015 </a:t>
            </a:r>
            <a:endParaRPr lang="ru-RU" sz="1600" b="1" dirty="0">
              <a:solidFill>
                <a:schemeClr val="bg1"/>
              </a:solidFill>
              <a:latin typeface="Arial" pitchFamily="34" charset="0"/>
              <a:cs typeface="Arial" pitchFamily="34" charset="0"/>
            </a:endParaRPr>
          </a:p>
        </p:txBody>
      </p:sp>
      <p:sp>
        <p:nvSpPr>
          <p:cNvPr id="11" name="Прямоугольник 10"/>
          <p:cNvSpPr>
            <a:spLocks noChangeArrowheads="1"/>
          </p:cNvSpPr>
          <p:nvPr/>
        </p:nvSpPr>
        <p:spPr bwMode="auto">
          <a:xfrm>
            <a:off x="179512" y="4869160"/>
            <a:ext cx="8208912" cy="783085"/>
          </a:xfrm>
          <a:prstGeom prst="rect">
            <a:avLst/>
          </a:prstGeom>
          <a:noFill/>
          <a:ln w="9525">
            <a:noFill/>
            <a:miter lim="800000"/>
            <a:headEnd/>
            <a:tailEnd/>
          </a:ln>
        </p:spPr>
        <p:txBody>
          <a:bodyPr wrap="square" lIns="360000" rIns="360000" bIns="108000">
            <a:spAutoFit/>
          </a:bodyPr>
          <a:lstStyle/>
          <a:p>
            <a:pPr marL="0" lvl="1">
              <a:lnSpc>
                <a:spcPct val="85000"/>
              </a:lnSpc>
              <a:spcAft>
                <a:spcPts val="1200"/>
              </a:spcAft>
              <a:buClr>
                <a:srgbClr val="990033"/>
              </a:buClr>
              <a:buSzPct val="80000"/>
            </a:pPr>
            <a:r>
              <a:rPr lang="ru-RU" sz="1600" dirty="0" smtClean="0">
                <a:solidFill>
                  <a:schemeClr val="tx1">
                    <a:lumMod val="75000"/>
                    <a:lumOff val="25000"/>
                  </a:schemeClr>
                </a:solidFill>
                <a:latin typeface="Arial" pitchFamily="34" charset="0"/>
                <a:cs typeface="Arial" pitchFamily="34" charset="0"/>
              </a:rPr>
              <a:t>Добавлен п. 46 ч. 1 ст. 93 (закупка у единственного поставщика):</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 </a:t>
            </a:r>
            <a:r>
              <a:rPr lang="ru-RU" sz="1600" dirty="0">
                <a:solidFill>
                  <a:schemeClr val="tx1">
                    <a:lumMod val="75000"/>
                    <a:lumOff val="25000"/>
                  </a:schemeClr>
                </a:solidFill>
                <a:latin typeface="Arial" pitchFamily="34" charset="0"/>
                <a:cs typeface="Arial" pitchFamily="34" charset="0"/>
              </a:rPr>
              <a:t>осуществление закупок товаров, работ, услуг за счет финансовых средств, выделенных на </a:t>
            </a:r>
            <a:r>
              <a:rPr lang="ru-RU" sz="1600" dirty="0" smtClean="0">
                <a:solidFill>
                  <a:schemeClr val="tx1">
                    <a:lumMod val="75000"/>
                    <a:lumOff val="25000"/>
                  </a:schemeClr>
                </a:solidFill>
                <a:latin typeface="Arial" pitchFamily="34" charset="0"/>
                <a:cs typeface="Arial" pitchFamily="34" charset="0"/>
              </a:rPr>
              <a:t>оперативно-розыскную </a:t>
            </a:r>
            <a:r>
              <a:rPr lang="ru-RU" sz="1600" dirty="0">
                <a:solidFill>
                  <a:schemeClr val="tx1">
                    <a:lumMod val="75000"/>
                    <a:lumOff val="25000"/>
                  </a:schemeClr>
                </a:solidFill>
                <a:latin typeface="Arial" pitchFamily="34" charset="0"/>
                <a:cs typeface="Arial" pitchFamily="34" charset="0"/>
              </a:rPr>
              <a:t>деятельность</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sp>
        <p:nvSpPr>
          <p:cNvPr id="10" name="Прямоугольник 9"/>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9874687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42844" y="1200654"/>
            <a:ext cx="8786810" cy="3979551"/>
          </a:xfrm>
          <a:prstGeom prst="rect">
            <a:avLst/>
          </a:prstGeom>
        </p:spPr>
        <p:txBody>
          <a:bodyPr wrap="square">
            <a:spAutoFit/>
          </a:bodyPr>
          <a:lstStyle/>
          <a:p>
            <a:pPr marL="0" lvl="1">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      Особенности проведения запроса предложений:</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Извещение размещается не позднее </a:t>
            </a:r>
            <a:r>
              <a:rPr lang="ru-RU" sz="1600" b="1" dirty="0" smtClean="0">
                <a:solidFill>
                  <a:schemeClr val="tx1">
                    <a:lumMod val="65000"/>
                    <a:lumOff val="35000"/>
                  </a:schemeClr>
                </a:solidFill>
                <a:latin typeface="Arial" pitchFamily="34" charset="0"/>
                <a:cs typeface="Arial" pitchFamily="34" charset="0"/>
              </a:rPr>
              <a:t>5 дней </a:t>
            </a:r>
            <a:r>
              <a:rPr lang="ru-RU" sz="1600" dirty="0" smtClean="0">
                <a:solidFill>
                  <a:schemeClr val="tx1">
                    <a:lumMod val="65000"/>
                    <a:lumOff val="35000"/>
                  </a:schemeClr>
                </a:solidFill>
                <a:latin typeface="Arial" pitchFamily="34" charset="0"/>
                <a:cs typeface="Arial" pitchFamily="34" charset="0"/>
              </a:rPr>
              <a:t>до даты проведения.</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Заказчик определяет критерии оценки заявок и величины их значимости.  </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Если до момента вскрытия конвертов поступила только одна или не было подано ни одной заявки - запрос предложений признается несостоявшимся.</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Заказчик обязан предоставить всем участникам, подавшим заявки, возможность присутствовать при вскрытиях конвертов и оглашении заявки, содержащей лучшие условия исполнения контракта.</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После вскрытия конвертов всем участникам объявляются условия лидирующей заявки и предлагается в течение рабочего дня направить новое окончательное предложение.</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На следующий рабочий день происходит вскрытие конвертов с окончательными предложениями, после чего определяется победитель. </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При уклонении победителя от заключения контракта, заказчик вправе обратиться в суд с иском о возмещении убытков и заключить контракт с участником, который занял второе место.</a:t>
            </a:r>
          </a:p>
        </p:txBody>
      </p:sp>
      <p:sp>
        <p:nvSpPr>
          <p:cNvPr id="7"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77657236"/>
      </p:ext>
    </p:extLst>
  </p:cSld>
  <p:clrMapOvr>
    <a:masterClrMapping/>
  </p:clrMapOvr>
  <p:transition>
    <p:fade thruBlk="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Схема 13"/>
          <p:cNvGraphicFramePr/>
          <p:nvPr>
            <p:extLst>
              <p:ext uri="{D42A27DB-BD31-4B8C-83A1-F6EECF244321}">
                <p14:modId xmlns:p14="http://schemas.microsoft.com/office/powerpoint/2010/main" val="1483976919"/>
              </p:ext>
            </p:extLst>
          </p:nvPr>
        </p:nvGraphicFramePr>
        <p:xfrm>
          <a:off x="395536" y="202929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60576" y="3294877"/>
            <a:ext cx="1984880" cy="338554"/>
          </a:xfrm>
          <a:prstGeom prst="rect">
            <a:avLst/>
          </a:prstGeom>
          <a:noFill/>
        </p:spPr>
        <p:txBody>
          <a:bodyPr wrap="square" rtlCol="0">
            <a:spAutoFit/>
          </a:bodyPr>
          <a:lstStyle/>
          <a:p>
            <a:pPr algn="ctr"/>
            <a:r>
              <a:rPr lang="ru-RU" sz="1600" b="1" dirty="0" smtClean="0">
                <a:solidFill>
                  <a:schemeClr val="tx1">
                    <a:lumMod val="65000"/>
                    <a:lumOff val="35000"/>
                  </a:schemeClr>
                </a:solidFill>
                <a:latin typeface="Arial" pitchFamily="34" charset="0"/>
                <a:cs typeface="Arial" pitchFamily="34" charset="0"/>
              </a:rPr>
              <a:t>5 рабочих дней</a:t>
            </a:r>
            <a:endParaRPr lang="ru-RU" sz="1600" b="1" dirty="0">
              <a:solidFill>
                <a:schemeClr val="tx1">
                  <a:lumMod val="65000"/>
                  <a:lumOff val="35000"/>
                </a:schemeClr>
              </a:solidFill>
              <a:latin typeface="Arial" pitchFamily="34" charset="0"/>
              <a:cs typeface="Arial" pitchFamily="34" charset="0"/>
            </a:endParaRPr>
          </a:p>
        </p:txBody>
      </p:sp>
      <p:sp>
        <p:nvSpPr>
          <p:cNvPr id="16" name="TextBox 15"/>
          <p:cNvSpPr txBox="1"/>
          <p:nvPr/>
        </p:nvSpPr>
        <p:spPr>
          <a:xfrm>
            <a:off x="1331640" y="4293096"/>
            <a:ext cx="2147712" cy="338554"/>
          </a:xfrm>
          <a:prstGeom prst="rect">
            <a:avLst/>
          </a:prstGeom>
          <a:noFill/>
        </p:spPr>
        <p:txBody>
          <a:bodyPr wrap="square" rtlCol="0">
            <a:spAutoFit/>
          </a:bodyPr>
          <a:lstStyle/>
          <a:p>
            <a:pPr algn="ctr"/>
            <a:r>
              <a:rPr lang="ru-RU" sz="1600" b="1" dirty="0" smtClean="0">
                <a:solidFill>
                  <a:schemeClr val="tx1">
                    <a:lumMod val="65000"/>
                    <a:lumOff val="35000"/>
                  </a:schemeClr>
                </a:solidFill>
                <a:latin typeface="Arial" pitchFamily="34" charset="0"/>
                <a:cs typeface="Arial" pitchFamily="34" charset="0"/>
              </a:rPr>
              <a:t>1 рабочий день</a:t>
            </a:r>
            <a:endParaRPr lang="ru-RU" sz="1600" b="1" dirty="0">
              <a:solidFill>
                <a:schemeClr val="tx1">
                  <a:lumMod val="65000"/>
                  <a:lumOff val="35000"/>
                </a:schemeClr>
              </a:solidFill>
              <a:latin typeface="Arial" pitchFamily="34" charset="0"/>
              <a:cs typeface="Arial" pitchFamily="34" charset="0"/>
            </a:endParaRPr>
          </a:p>
        </p:txBody>
      </p:sp>
      <p:sp>
        <p:nvSpPr>
          <p:cNvPr id="17" name="Стрелка вправо 16"/>
          <p:cNvSpPr/>
          <p:nvPr/>
        </p:nvSpPr>
        <p:spPr>
          <a:xfrm>
            <a:off x="4428379" y="3071741"/>
            <a:ext cx="1837979" cy="402430"/>
          </a:xfrm>
          <a:prstGeom prst="rightArrow">
            <a:avLst/>
          </a:prstGeom>
          <a:solidFill>
            <a:srgbClr val="CCECFF"/>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latin typeface="Arial Narrow" pitchFamily="34" charset="0"/>
            </a:endParaRPr>
          </a:p>
        </p:txBody>
      </p:sp>
      <p:sp>
        <p:nvSpPr>
          <p:cNvPr id="18" name="TextBox 17"/>
          <p:cNvSpPr txBox="1"/>
          <p:nvPr/>
        </p:nvSpPr>
        <p:spPr>
          <a:xfrm>
            <a:off x="4328605" y="2671631"/>
            <a:ext cx="1811602" cy="338554"/>
          </a:xfrm>
          <a:prstGeom prst="rect">
            <a:avLst/>
          </a:prstGeom>
          <a:noFill/>
        </p:spPr>
        <p:txBody>
          <a:bodyPr wrap="square" rtlCol="0">
            <a:spAutoFit/>
          </a:bodyPr>
          <a:lstStyle/>
          <a:p>
            <a:pPr algn="ctr"/>
            <a:r>
              <a:rPr lang="ru-RU" sz="1600" b="1" dirty="0">
                <a:solidFill>
                  <a:schemeClr val="tx1">
                    <a:lumMod val="75000"/>
                    <a:lumOff val="25000"/>
                  </a:schemeClr>
                </a:solidFill>
                <a:latin typeface="Arial" pitchFamily="34" charset="0"/>
                <a:cs typeface="Arial" pitchFamily="34" charset="0"/>
              </a:rPr>
              <a:t>в</a:t>
            </a:r>
            <a:r>
              <a:rPr lang="ru-RU" sz="1600" b="1" dirty="0" smtClean="0">
                <a:solidFill>
                  <a:schemeClr val="tx1">
                    <a:lumMod val="75000"/>
                    <a:lumOff val="25000"/>
                  </a:schemeClr>
                </a:solidFill>
                <a:latin typeface="Arial" pitchFamily="34" charset="0"/>
                <a:cs typeface="Arial" pitchFamily="34" charset="0"/>
              </a:rPr>
              <a:t> течение часа</a:t>
            </a:r>
            <a:endParaRPr lang="ru-RU" sz="1600" b="1" dirty="0">
              <a:solidFill>
                <a:schemeClr val="tx1">
                  <a:lumMod val="75000"/>
                  <a:lumOff val="25000"/>
                </a:schemeClr>
              </a:solidFill>
              <a:latin typeface="Arial" pitchFamily="34" charset="0"/>
              <a:cs typeface="Arial" pitchFamily="34" charset="0"/>
            </a:endParaRPr>
          </a:p>
        </p:txBody>
      </p:sp>
      <p:grpSp>
        <p:nvGrpSpPr>
          <p:cNvPr id="19" name="Группа 18"/>
          <p:cNvGrpSpPr/>
          <p:nvPr/>
        </p:nvGrpSpPr>
        <p:grpSpPr>
          <a:xfrm>
            <a:off x="6312925" y="2190951"/>
            <a:ext cx="2651563" cy="1952429"/>
            <a:chOff x="1846985" y="1056101"/>
            <a:chExt cx="1313224" cy="1046458"/>
          </a:xfrm>
          <a:solidFill>
            <a:srgbClr val="0081CA"/>
          </a:solidFill>
          <a:effectLst/>
          <a:scene3d>
            <a:camera prst="orthographicFront"/>
            <a:lightRig rig="flat" dir="t"/>
          </a:scene3d>
        </p:grpSpPr>
        <p:sp>
          <p:nvSpPr>
            <p:cNvPr id="20" name="Скругленный прямоугольник 19"/>
            <p:cNvSpPr/>
            <p:nvPr/>
          </p:nvSpPr>
          <p:spPr>
            <a:xfrm>
              <a:off x="1846985" y="1056101"/>
              <a:ext cx="1313224" cy="1046458"/>
            </a:xfrm>
            <a:prstGeom prst="roundRect">
              <a:avLst>
                <a:gd name="adj" fmla="val 16670"/>
              </a:avLst>
            </a:prstGeom>
            <a:grpFill/>
            <a:ln>
              <a:noFill/>
            </a:ln>
            <a:sp3d prstMaterial="plastic">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Скругленный прямоугольник 4"/>
            <p:cNvSpPr/>
            <p:nvPr/>
          </p:nvSpPr>
          <p:spPr>
            <a:xfrm>
              <a:off x="1901082" y="1184222"/>
              <a:ext cx="1223464" cy="829454"/>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dirty="0" smtClean="0">
                  <a:latin typeface="Arial" pitchFamily="34" charset="0"/>
                  <a:cs typeface="Arial" pitchFamily="34" charset="0"/>
                </a:rPr>
                <a:t>Публикация в ЕИС выписки </a:t>
              </a:r>
              <a:r>
                <a:rPr lang="ru-RU" sz="1400" dirty="0">
                  <a:latin typeface="Arial" pitchFamily="34" charset="0"/>
                  <a:cs typeface="Arial" pitchFamily="34" charset="0"/>
                </a:rPr>
                <a:t>из протокола </a:t>
              </a:r>
              <a:r>
                <a:rPr lang="ru-RU" sz="1400" dirty="0" smtClean="0">
                  <a:latin typeface="Arial" pitchFamily="34" charset="0"/>
                  <a:cs typeface="Arial" pitchFamily="34" charset="0"/>
                </a:rPr>
                <a:t>проведения вскрытия конвертов, содержащей перечень </a:t>
              </a:r>
              <a:r>
                <a:rPr lang="ru-RU" sz="1400" dirty="0">
                  <a:latin typeface="Arial" pitchFamily="34" charset="0"/>
                  <a:cs typeface="Arial" pitchFamily="34" charset="0"/>
                </a:rPr>
                <a:t>отстраненных </a:t>
              </a:r>
              <a:r>
                <a:rPr lang="ru-RU" sz="1400" dirty="0" smtClean="0">
                  <a:latin typeface="Arial" pitchFamily="34" charset="0"/>
                  <a:cs typeface="Arial" pitchFamily="34" charset="0"/>
                </a:rPr>
                <a:t>участников </a:t>
              </a:r>
              <a:r>
                <a:rPr lang="ru-RU" sz="1400" dirty="0">
                  <a:latin typeface="Arial" pitchFamily="34" charset="0"/>
                  <a:cs typeface="Arial" pitchFamily="34" charset="0"/>
                </a:rPr>
                <a:t>с указанием оснований </a:t>
              </a:r>
              <a:r>
                <a:rPr lang="ru-RU" sz="1400" dirty="0" smtClean="0">
                  <a:latin typeface="Arial" pitchFamily="34" charset="0"/>
                  <a:cs typeface="Arial" pitchFamily="34" charset="0"/>
                </a:rPr>
                <a:t>отстранения и условий лидирующей заявки</a:t>
              </a:r>
              <a:endParaRPr lang="ru-RU" sz="1400" kern="1200" dirty="0">
                <a:latin typeface="Arial" pitchFamily="34" charset="0"/>
                <a:cs typeface="Arial" pitchFamily="34" charset="0"/>
              </a:endParaRPr>
            </a:p>
          </p:txBody>
        </p:sp>
      </p:grpSp>
      <p:sp>
        <p:nvSpPr>
          <p:cNvPr id="22" name="TextBox 21"/>
          <p:cNvSpPr txBox="1"/>
          <p:nvPr/>
        </p:nvSpPr>
        <p:spPr>
          <a:xfrm>
            <a:off x="3491880" y="5301208"/>
            <a:ext cx="1368152" cy="338554"/>
          </a:xfrm>
          <a:prstGeom prst="rect">
            <a:avLst/>
          </a:prstGeom>
          <a:noFill/>
        </p:spPr>
        <p:txBody>
          <a:bodyPr wrap="square" rtlCol="0">
            <a:spAutoFit/>
          </a:bodyPr>
          <a:lstStyle/>
          <a:p>
            <a:pPr algn="ctr"/>
            <a:r>
              <a:rPr lang="ru-RU" sz="1600" b="1" dirty="0" smtClean="0">
                <a:solidFill>
                  <a:schemeClr val="tx1">
                    <a:lumMod val="65000"/>
                    <a:lumOff val="35000"/>
                  </a:schemeClr>
                </a:solidFill>
                <a:latin typeface="Arial" pitchFamily="34" charset="0"/>
                <a:cs typeface="Arial" pitchFamily="34" charset="0"/>
              </a:rPr>
              <a:t>7-20 дней</a:t>
            </a:r>
            <a:endParaRPr lang="ru-RU" sz="1600" b="1" dirty="0">
              <a:solidFill>
                <a:schemeClr val="tx1">
                  <a:lumMod val="65000"/>
                  <a:lumOff val="35000"/>
                </a:schemeClr>
              </a:solidFill>
              <a:latin typeface="Arial" pitchFamily="34" charset="0"/>
              <a:cs typeface="Arial" pitchFamily="34" charset="0"/>
            </a:endParaRPr>
          </a:p>
        </p:txBody>
      </p:sp>
      <p:sp>
        <p:nvSpPr>
          <p:cNvPr id="23" name="Стрелка вправо 22"/>
          <p:cNvSpPr/>
          <p:nvPr/>
        </p:nvSpPr>
        <p:spPr>
          <a:xfrm>
            <a:off x="5522337" y="4574290"/>
            <a:ext cx="1596033" cy="402430"/>
          </a:xfrm>
          <a:prstGeom prst="rightArrow">
            <a:avLst/>
          </a:prstGeom>
          <a:solidFill>
            <a:srgbClr val="CCECFF"/>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latin typeface="Arial Narrow" pitchFamily="34" charset="0"/>
            </a:endParaRPr>
          </a:p>
        </p:txBody>
      </p:sp>
      <p:sp>
        <p:nvSpPr>
          <p:cNvPr id="24" name="TextBox 23"/>
          <p:cNvSpPr txBox="1"/>
          <p:nvPr/>
        </p:nvSpPr>
        <p:spPr>
          <a:xfrm>
            <a:off x="5389654" y="4265968"/>
            <a:ext cx="1846541" cy="338554"/>
          </a:xfrm>
          <a:prstGeom prst="rect">
            <a:avLst/>
          </a:prstGeom>
          <a:noFill/>
        </p:spPr>
        <p:txBody>
          <a:bodyPr wrap="square" rtlCol="0">
            <a:spAutoFit/>
          </a:bodyPr>
          <a:lstStyle/>
          <a:p>
            <a:pPr algn="ctr"/>
            <a:r>
              <a:rPr lang="ru-RU" sz="1600" b="1" dirty="0">
                <a:solidFill>
                  <a:schemeClr val="tx1">
                    <a:lumMod val="75000"/>
                    <a:lumOff val="25000"/>
                  </a:schemeClr>
                </a:solidFill>
                <a:latin typeface="Arial" pitchFamily="34" charset="0"/>
                <a:cs typeface="Arial" pitchFamily="34" charset="0"/>
              </a:rPr>
              <a:t>в</a:t>
            </a:r>
            <a:r>
              <a:rPr lang="ru-RU" sz="1600" b="1" dirty="0" smtClean="0">
                <a:solidFill>
                  <a:schemeClr val="tx1">
                    <a:lumMod val="75000"/>
                    <a:lumOff val="25000"/>
                  </a:schemeClr>
                </a:solidFill>
                <a:latin typeface="Arial" pitchFamily="34" charset="0"/>
                <a:cs typeface="Arial" pitchFamily="34" charset="0"/>
              </a:rPr>
              <a:t> тот же день</a:t>
            </a:r>
            <a:endParaRPr lang="ru-RU" sz="1600" b="1" dirty="0">
              <a:solidFill>
                <a:schemeClr val="tx1">
                  <a:lumMod val="75000"/>
                  <a:lumOff val="25000"/>
                </a:schemeClr>
              </a:solidFill>
              <a:latin typeface="Arial" pitchFamily="34" charset="0"/>
              <a:cs typeface="Arial" pitchFamily="34" charset="0"/>
            </a:endParaRPr>
          </a:p>
        </p:txBody>
      </p:sp>
      <p:grpSp>
        <p:nvGrpSpPr>
          <p:cNvPr id="25" name="Группа 24"/>
          <p:cNvGrpSpPr/>
          <p:nvPr/>
        </p:nvGrpSpPr>
        <p:grpSpPr>
          <a:xfrm>
            <a:off x="7092280" y="4252793"/>
            <a:ext cx="1728192" cy="1017094"/>
            <a:chOff x="1846985" y="1056101"/>
            <a:chExt cx="1313224" cy="919214"/>
          </a:xfrm>
          <a:solidFill>
            <a:srgbClr val="0081CA"/>
          </a:solidFill>
          <a:effectLst/>
          <a:scene3d>
            <a:camera prst="orthographicFront"/>
            <a:lightRig rig="flat" dir="t"/>
          </a:scene3d>
        </p:grpSpPr>
        <p:sp>
          <p:nvSpPr>
            <p:cNvPr id="26" name="Скругленный прямоугольник 25"/>
            <p:cNvSpPr/>
            <p:nvPr/>
          </p:nvSpPr>
          <p:spPr>
            <a:xfrm>
              <a:off x="1846985" y="1056101"/>
              <a:ext cx="1313224" cy="919214"/>
            </a:xfrm>
            <a:prstGeom prst="roundRect">
              <a:avLst>
                <a:gd name="adj" fmla="val 16670"/>
              </a:avLst>
            </a:prstGeom>
            <a:grpFill/>
            <a:ln>
              <a:noFill/>
            </a:ln>
            <a:sp3d prstMaterial="plastic">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7" name="Скругленный прямоугольник 4"/>
            <p:cNvSpPr/>
            <p:nvPr/>
          </p:nvSpPr>
          <p:spPr>
            <a:xfrm>
              <a:off x="1887851" y="1077199"/>
              <a:ext cx="1223464" cy="829454"/>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600" dirty="0" smtClean="0">
                  <a:latin typeface="Arial Narrow" pitchFamily="34" charset="0"/>
                </a:rPr>
                <a:t>Публикация итогового протокола в ЕИС</a:t>
              </a:r>
              <a:endParaRPr lang="ru-RU" sz="1600" kern="1200" dirty="0">
                <a:latin typeface="Arial Narrow" pitchFamily="34" charset="0"/>
              </a:endParaRPr>
            </a:p>
          </p:txBody>
        </p:sp>
      </p:grpSp>
      <p:sp>
        <p:nvSpPr>
          <p:cNvPr id="28" name="Прямоугольник 27"/>
          <p:cNvSpPr/>
          <p:nvPr/>
        </p:nvSpPr>
        <p:spPr>
          <a:xfrm>
            <a:off x="101902" y="1181385"/>
            <a:ext cx="7949740" cy="400110"/>
          </a:xfrm>
          <a:prstGeom prst="rect">
            <a:avLst/>
          </a:prstGeom>
        </p:spPr>
        <p:txBody>
          <a:bodyPr wrap="none">
            <a:spAutoFit/>
          </a:bodyPr>
          <a:lstStyle/>
          <a:p>
            <a:r>
              <a:rPr lang="ru-RU" sz="2000" b="1" dirty="0" smtClean="0">
                <a:solidFill>
                  <a:schemeClr val="tx1">
                    <a:lumMod val="75000"/>
                    <a:lumOff val="25000"/>
                  </a:schemeClr>
                </a:solidFill>
                <a:latin typeface="Arial" pitchFamily="34" charset="0"/>
                <a:cs typeface="Arial" pitchFamily="34" charset="0"/>
              </a:rPr>
              <a:t>Стадии и сроки проведения процедур запроса предложений</a:t>
            </a:r>
            <a:endParaRPr lang="ru-RU" sz="2000" b="1" dirty="0">
              <a:solidFill>
                <a:schemeClr val="tx1">
                  <a:lumMod val="75000"/>
                  <a:lumOff val="25000"/>
                </a:schemeClr>
              </a:solidFill>
              <a:latin typeface="Arial" pitchFamily="34" charset="0"/>
              <a:cs typeface="Arial" pitchFamily="34" charset="0"/>
            </a:endParaRPr>
          </a:p>
        </p:txBody>
      </p:sp>
      <p:sp>
        <p:nvSpPr>
          <p:cNvPr id="29"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80726215"/>
      </p:ext>
    </p:extLst>
  </p:cSld>
  <p:clrMapOvr>
    <a:masterClrMapping/>
  </p:clrMapOvr>
  <p:transition>
    <p:fade thruBlk="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9417" y="1340768"/>
            <a:ext cx="7769181" cy="490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00815916"/>
      </p:ext>
    </p:extLst>
  </p:cSld>
  <p:clrMapOvr>
    <a:masterClrMapping/>
  </p:clrMapOvr>
  <p:transition>
    <p:fade thruBlk="1"/>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42844" y="1340768"/>
            <a:ext cx="9001156" cy="3351687"/>
          </a:xfrm>
          <a:prstGeom prst="rect">
            <a:avLst/>
          </a:prstGeom>
        </p:spPr>
        <p:txBody>
          <a:bodyPr wrap="square">
            <a:spAutoFit/>
          </a:bodyPr>
          <a:lstStyle/>
          <a:p>
            <a:pPr marL="342900" lvl="1" indent="-342900">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Размещение заказа у единственного поставщика применяется в случаях: </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Осуществления </a:t>
            </a:r>
            <a:r>
              <a:rPr lang="ru-RU" sz="1600" dirty="0" smtClean="0">
                <a:solidFill>
                  <a:schemeClr val="tx1">
                    <a:lumMod val="65000"/>
                    <a:lumOff val="35000"/>
                  </a:schemeClr>
                </a:solidFill>
                <a:latin typeface="Arial" pitchFamily="34" charset="0"/>
                <a:cs typeface="Arial" pitchFamily="34" charset="0"/>
              </a:rPr>
              <a:t>закупки у субъектов естественных монополий;</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Выполнения </a:t>
            </a:r>
            <a:r>
              <a:rPr lang="ru-RU" sz="1600" dirty="0">
                <a:solidFill>
                  <a:schemeClr val="tx1">
                    <a:lumMod val="65000"/>
                    <a:lumOff val="35000"/>
                  </a:schemeClr>
                </a:solidFill>
                <a:latin typeface="Arial" pitchFamily="34" charset="0"/>
                <a:cs typeface="Arial" pitchFamily="34" charset="0"/>
              </a:rPr>
              <a:t>работы по мобилизационной подготовке;</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Осуществления </a:t>
            </a:r>
            <a:r>
              <a:rPr lang="ru-RU" sz="1600" dirty="0" smtClean="0">
                <a:solidFill>
                  <a:schemeClr val="tx1">
                    <a:lumMod val="65000"/>
                    <a:lumOff val="35000"/>
                  </a:schemeClr>
                </a:solidFill>
                <a:latin typeface="Arial" pitchFamily="34" charset="0"/>
                <a:cs typeface="Arial" pitchFamily="34" charset="0"/>
              </a:rPr>
              <a:t>закупки у единственного поставщика, определенного указом или распоряжением Президента РФ либо Правительства РФ.</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Осуществления </a:t>
            </a:r>
            <a:r>
              <a:rPr lang="ru-RU" sz="1600" dirty="0" smtClean="0">
                <a:solidFill>
                  <a:schemeClr val="tx1">
                    <a:lumMod val="65000"/>
                    <a:lumOff val="35000"/>
                  </a:schemeClr>
                </a:solidFill>
                <a:latin typeface="Arial" pitchFamily="34" charset="0"/>
                <a:cs typeface="Arial" pitchFamily="34" charset="0"/>
              </a:rPr>
              <a:t>закупки на сумму, не превышающую </a:t>
            </a:r>
            <a:r>
              <a:rPr lang="ru-RU" sz="1600" b="1" dirty="0" smtClean="0">
                <a:solidFill>
                  <a:schemeClr val="tx1">
                    <a:lumMod val="65000"/>
                    <a:lumOff val="35000"/>
                  </a:schemeClr>
                </a:solidFill>
                <a:latin typeface="Arial" pitchFamily="34" charset="0"/>
                <a:cs typeface="Arial" pitchFamily="34" charset="0"/>
              </a:rPr>
              <a:t>100 тысяч рублей</a:t>
            </a:r>
            <a:r>
              <a:rPr lang="ru-RU" sz="1600" dirty="0" smtClean="0">
                <a:solidFill>
                  <a:schemeClr val="tx1">
                    <a:lumMod val="65000"/>
                    <a:lumOff val="35000"/>
                  </a:schemeClr>
                </a:solidFill>
                <a:latin typeface="Arial" pitchFamily="34" charset="0"/>
                <a:cs typeface="Arial" pitchFamily="34" charset="0"/>
              </a:rPr>
              <a:t>. При этом совокупный годовой объем закупок у единственного поставщика не превышает 5% размера общего бюджета закупок либо 2 млн. рублей;</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Возникновения </a:t>
            </a:r>
            <a:r>
              <a:rPr lang="ru-RU" sz="1600" dirty="0" smtClean="0">
                <a:solidFill>
                  <a:schemeClr val="tx1">
                    <a:lumMod val="65000"/>
                    <a:lumOff val="35000"/>
                  </a:schemeClr>
                </a:solidFill>
                <a:latin typeface="Arial" pitchFamily="34" charset="0"/>
                <a:cs typeface="Arial" pitchFamily="34" charset="0"/>
              </a:rPr>
              <a:t>потребности в определенных ТРУ вследствие аварии, иных чрезвычайных ситуаций; и другие случаи, в т.ч. если ранее проведенные заказчиком</a:t>
            </a:r>
            <a:r>
              <a:rPr lang="ru-RU" sz="1600" b="1" dirty="0" smtClean="0">
                <a:solidFill>
                  <a:schemeClr val="tx1">
                    <a:lumMod val="65000"/>
                    <a:lumOff val="35000"/>
                  </a:schemeClr>
                </a:solidFill>
                <a:latin typeface="Arial" pitchFamily="34" charset="0"/>
                <a:cs typeface="Arial" pitchFamily="34" charset="0"/>
              </a:rPr>
              <a:t> повторные </a:t>
            </a:r>
            <a:r>
              <a:rPr lang="ru-RU" sz="1600" dirty="0" smtClean="0">
                <a:solidFill>
                  <a:schemeClr val="tx1">
                    <a:lumMod val="65000"/>
                    <a:lumOff val="35000"/>
                  </a:schemeClr>
                </a:solidFill>
                <a:latin typeface="Arial" pitchFamily="34" charset="0"/>
                <a:cs typeface="Arial" pitchFamily="34" charset="0"/>
              </a:rPr>
              <a:t>процедуры закупок признаны несостоявшимися.</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В иных случаях, установленными ч.1 ст. 93 44-ФЗ.</a:t>
            </a:r>
          </a:p>
          <a:p>
            <a:pPr marL="342900" lvl="1" indent="-342900">
              <a:lnSpc>
                <a:spcPct val="85000"/>
              </a:lnSpc>
              <a:spcAft>
                <a:spcPts val="600"/>
              </a:spcAft>
              <a:buClr>
                <a:srgbClr val="990033"/>
              </a:buClr>
              <a:buSzPct val="80000"/>
              <a:buFont typeface="Arial Narrow" pitchFamily="34" charset="0"/>
              <a:buChar char="▬"/>
            </a:pPr>
            <a:endParaRPr lang="ru-RU" sz="1600" dirty="0" smtClean="0">
              <a:solidFill>
                <a:schemeClr val="bg2">
                  <a:lumMod val="50000"/>
                </a:schemeClr>
              </a:solidFill>
              <a:latin typeface="Arial Narrow" pitchFamily="34" charset="0"/>
            </a:endParaRPr>
          </a:p>
        </p:txBody>
      </p:sp>
      <p:sp>
        <p:nvSpPr>
          <p:cNvPr id="7" name="Скругленный прямоугольник 6"/>
          <p:cNvSpPr/>
          <p:nvPr/>
        </p:nvSpPr>
        <p:spPr>
          <a:xfrm>
            <a:off x="142844" y="5432471"/>
            <a:ext cx="8893652" cy="948117"/>
          </a:xfrm>
          <a:prstGeom prst="roundRect">
            <a:avLst/>
          </a:prstGeom>
          <a:solidFill>
            <a:schemeClr val="bg1">
              <a:lumMod val="95000"/>
            </a:schemeClr>
          </a:solidFill>
        </p:spPr>
        <p:txBody>
          <a:bodyPr wrap="square" lIns="360000" rIns="360000" bIns="108000">
            <a:spAutoFit/>
          </a:bodyPr>
          <a:lstStyle/>
          <a:p>
            <a:pPr algn="just">
              <a:lnSpc>
                <a:spcPct val="95000"/>
              </a:lnSpc>
            </a:pPr>
            <a:r>
              <a:rPr lang="ru-RU" sz="1600" dirty="0">
                <a:solidFill>
                  <a:schemeClr val="tx1">
                    <a:lumMod val="75000"/>
                    <a:lumOff val="25000"/>
                  </a:schemeClr>
                </a:solidFill>
                <a:latin typeface="Arial" pitchFamily="34" charset="0"/>
                <a:cs typeface="Arial" pitchFamily="34" charset="0"/>
              </a:rPr>
              <a:t>Заказчик обязан обосновать невозможность или нецелесообразность использования иных способов закупки, а также цену контракта и иные существенные условия контракта.</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3861048"/>
            <a:ext cx="2160240" cy="150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32671240"/>
      </p:ext>
    </p:extLst>
  </p:cSld>
  <p:clrMapOvr>
    <a:masterClrMapping/>
  </p:clrMapOvr>
  <p:transition>
    <p:fade thruBlk="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250693" y="5301208"/>
            <a:ext cx="8741204" cy="907255"/>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Заказчик обязан обосновать невозможность или нецелесообразность использования иных способов закупки, а также цену контракта и иные существенные условия контракта.</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1" y="2204864"/>
            <a:ext cx="7481009" cy="263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99592" y="1412776"/>
            <a:ext cx="6912768" cy="692497"/>
          </a:xfrm>
          <a:prstGeom prst="rect">
            <a:avLst/>
          </a:prstGeom>
        </p:spPr>
        <p:txBody>
          <a:bodyPr wrap="square">
            <a:spAutoFit/>
          </a:bodyPr>
          <a:lstStyle/>
          <a:p>
            <a:pPr marL="342900" lvl="1" indent="-342900">
              <a:lnSpc>
                <a:spcPct val="85000"/>
              </a:lnSpc>
              <a:spcAft>
                <a:spcPts val="600"/>
              </a:spcAft>
              <a:buClr>
                <a:srgbClr val="990033"/>
              </a:buClr>
              <a:buSzPct val="80000"/>
            </a:pPr>
            <a:r>
              <a:rPr lang="ru-RU" sz="2000" b="1" dirty="0">
                <a:solidFill>
                  <a:schemeClr val="tx1">
                    <a:lumMod val="65000"/>
                    <a:lumOff val="35000"/>
                  </a:schemeClr>
                </a:solidFill>
                <a:latin typeface="Arial Narrow" pitchFamily="34" charset="0"/>
              </a:rPr>
              <a:t>Расчет </a:t>
            </a:r>
            <a:r>
              <a:rPr lang="ru-RU" sz="2000" b="1" dirty="0" smtClean="0">
                <a:solidFill>
                  <a:schemeClr val="tx1">
                    <a:lumMod val="65000"/>
                    <a:lumOff val="35000"/>
                  </a:schemeClr>
                </a:solidFill>
                <a:latin typeface="Arial Narrow" pitchFamily="34" charset="0"/>
              </a:rPr>
              <a:t>ограничения </a:t>
            </a:r>
            <a:r>
              <a:rPr lang="ru-RU" sz="2000" b="1" dirty="0">
                <a:solidFill>
                  <a:schemeClr val="tx1">
                    <a:lumMod val="65000"/>
                    <a:lumOff val="35000"/>
                  </a:schemeClr>
                </a:solidFill>
                <a:latin typeface="Arial Narrow" pitchFamily="34" charset="0"/>
              </a:rPr>
              <a:t>закупок </a:t>
            </a:r>
            <a:r>
              <a:rPr lang="ru-RU" sz="2000" b="1" dirty="0" smtClean="0">
                <a:solidFill>
                  <a:schemeClr val="tx1">
                    <a:lumMod val="65000"/>
                    <a:lumOff val="35000"/>
                  </a:schemeClr>
                </a:solidFill>
                <a:latin typeface="Arial Narrow" pitchFamily="34" charset="0"/>
              </a:rPr>
              <a:t>«малого объема»:</a:t>
            </a:r>
            <a:endParaRPr lang="ru-RU" sz="2000" b="1" dirty="0">
              <a:solidFill>
                <a:schemeClr val="tx1">
                  <a:lumMod val="65000"/>
                  <a:lumOff val="35000"/>
                </a:schemeClr>
              </a:solidFill>
              <a:latin typeface="Arial Narrow" pitchFamily="34" charset="0"/>
            </a:endParaRPr>
          </a:p>
          <a:p>
            <a:pPr marL="342900" lvl="1" indent="-342900">
              <a:lnSpc>
                <a:spcPct val="85000"/>
              </a:lnSpc>
              <a:spcAft>
                <a:spcPts val="600"/>
              </a:spcAft>
              <a:buClr>
                <a:srgbClr val="990033"/>
              </a:buClr>
              <a:buSzPct val="80000"/>
            </a:pPr>
            <a:r>
              <a:rPr lang="ru-RU" sz="2000" b="1" dirty="0" smtClean="0">
                <a:solidFill>
                  <a:schemeClr val="tx1">
                    <a:lumMod val="65000"/>
                    <a:lumOff val="35000"/>
                  </a:schemeClr>
                </a:solidFill>
                <a:latin typeface="Arial Narrow" pitchFamily="34" charset="0"/>
              </a:rPr>
              <a:t>п</a:t>
            </a:r>
            <a:r>
              <a:rPr lang="ru-RU" sz="2000" b="1" dirty="0">
                <a:solidFill>
                  <a:schemeClr val="tx1">
                    <a:lumMod val="65000"/>
                    <a:lumOff val="35000"/>
                  </a:schemeClr>
                </a:solidFill>
                <a:latin typeface="Arial Narrow" pitchFamily="34" charset="0"/>
              </a:rPr>
              <a:t>. </a:t>
            </a:r>
            <a:r>
              <a:rPr lang="ru-RU" sz="2000" b="1" dirty="0" smtClean="0">
                <a:solidFill>
                  <a:schemeClr val="tx1">
                    <a:lumMod val="65000"/>
                    <a:lumOff val="35000"/>
                  </a:schemeClr>
                </a:solidFill>
                <a:latin typeface="Arial Narrow" pitchFamily="34" charset="0"/>
              </a:rPr>
              <a:t>4 ч.1 </a:t>
            </a:r>
            <a:r>
              <a:rPr lang="ru-RU" sz="2000" b="1" dirty="0">
                <a:solidFill>
                  <a:schemeClr val="tx1">
                    <a:lumMod val="65000"/>
                    <a:lumOff val="35000"/>
                  </a:schemeClr>
                </a:solidFill>
                <a:latin typeface="Arial Narrow" pitchFamily="34" charset="0"/>
              </a:rPr>
              <a:t>ст. 93. </a:t>
            </a:r>
            <a:r>
              <a:rPr lang="ru-RU" sz="2000" b="1" dirty="0" smtClean="0">
                <a:solidFill>
                  <a:schemeClr val="tx1">
                    <a:lumMod val="65000"/>
                    <a:lumOff val="35000"/>
                  </a:schemeClr>
                </a:solidFill>
                <a:latin typeface="Arial Narrow" pitchFamily="34" charset="0"/>
              </a:rPr>
              <a:t>(закупки до </a:t>
            </a:r>
            <a:r>
              <a:rPr lang="ru-RU" sz="2000" b="1" dirty="0">
                <a:solidFill>
                  <a:schemeClr val="tx1">
                    <a:lumMod val="65000"/>
                    <a:lumOff val="35000"/>
                  </a:schemeClr>
                </a:solidFill>
                <a:latin typeface="Arial Narrow" pitchFamily="34" charset="0"/>
              </a:rPr>
              <a:t>100 тыс. руб</a:t>
            </a:r>
            <a:r>
              <a:rPr lang="ru-RU" sz="2000" b="1" dirty="0" smtClean="0">
                <a:solidFill>
                  <a:schemeClr val="tx1">
                    <a:lumMod val="65000"/>
                    <a:lumOff val="35000"/>
                  </a:schemeClr>
                </a:solidFill>
                <a:latin typeface="Arial Narrow" pitchFamily="34" charset="0"/>
              </a:rPr>
              <a:t>.). </a:t>
            </a:r>
            <a:endParaRPr lang="ru-RU" sz="2000" b="1" dirty="0">
              <a:solidFill>
                <a:schemeClr val="tx1">
                  <a:lumMod val="65000"/>
                  <a:lumOff val="35000"/>
                </a:schemeClr>
              </a:solidFill>
              <a:latin typeface="Arial Narrow" pitchFamily="34" charset="0"/>
            </a:endParaRP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01167875"/>
      </p:ext>
    </p:extLst>
  </p:cSld>
  <p:clrMapOvr>
    <a:masterClrMapping/>
  </p:clrMapOvr>
  <p:transition>
    <p:fade thruBlk="1"/>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одержимое 6"/>
          <p:cNvSpPr>
            <a:spLocks/>
          </p:cNvSpPr>
          <p:nvPr/>
        </p:nvSpPr>
        <p:spPr bwMode="auto">
          <a:xfrm>
            <a:off x="457200" y="2717800"/>
            <a:ext cx="40386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80000"/>
              </a:lnSpc>
              <a:spcBef>
                <a:spcPct val="20000"/>
              </a:spcBef>
              <a:buFont typeface="Arial" pitchFamily="34" charset="0"/>
              <a:buChar char="•"/>
            </a:pPr>
            <a:endParaRPr lang="ru-RU">
              <a:latin typeface="Calibri"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3770280226"/>
              </p:ext>
            </p:extLst>
          </p:nvPr>
        </p:nvGraphicFramePr>
        <p:xfrm>
          <a:off x="232554" y="980728"/>
          <a:ext cx="8678892" cy="5286416"/>
        </p:xfrm>
        <a:graphic>
          <a:graphicData uri="http://schemas.openxmlformats.org/drawingml/2006/table">
            <a:tbl>
              <a:tblPr firstRow="1" bandRow="1">
                <a:tableStyleId>{21E4AEA4-8DFA-4A89-87EB-49C32662AFE0}</a:tableStyleId>
              </a:tblPr>
              <a:tblGrid>
                <a:gridCol w="2605063"/>
                <a:gridCol w="1947482"/>
                <a:gridCol w="1956624"/>
                <a:gridCol w="2169723"/>
              </a:tblGrid>
              <a:tr h="931880">
                <a:tc>
                  <a:txBody>
                    <a:bodyPr/>
                    <a:lstStyle/>
                    <a:p>
                      <a:pPr algn="ctr"/>
                      <a:r>
                        <a:rPr lang="ru-RU" sz="1600" dirty="0" smtClean="0">
                          <a:latin typeface="Arial" pitchFamily="34" charset="0"/>
                          <a:cs typeface="Arial" pitchFamily="34" charset="0"/>
                        </a:rPr>
                        <a:t>Способ</a:t>
                      </a:r>
                      <a:r>
                        <a:rPr lang="ru-RU" sz="1600" baseline="0" dirty="0" smtClean="0">
                          <a:latin typeface="Arial" pitchFamily="34" charset="0"/>
                          <a:cs typeface="Arial" pitchFamily="34" charset="0"/>
                        </a:rPr>
                        <a:t/>
                      </a:r>
                      <a:br>
                        <a:rPr lang="ru-RU" sz="1600" baseline="0" dirty="0" smtClean="0">
                          <a:latin typeface="Arial" pitchFamily="34" charset="0"/>
                          <a:cs typeface="Arial" pitchFamily="34" charset="0"/>
                        </a:rPr>
                      </a:br>
                      <a:r>
                        <a:rPr lang="ru-RU" sz="1600" baseline="0" dirty="0" smtClean="0">
                          <a:latin typeface="Arial" pitchFamily="34" charset="0"/>
                          <a:cs typeface="Arial" pitchFamily="34" charset="0"/>
                        </a:rPr>
                        <a:t>закупки</a:t>
                      </a:r>
                      <a:endParaRPr lang="ru-RU" sz="1600" dirty="0">
                        <a:latin typeface="Arial" pitchFamily="34" charset="0"/>
                        <a:cs typeface="Arial" pitchFamily="34" charset="0"/>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1CA"/>
                    </a:solidFill>
                  </a:tcPr>
                </a:tc>
                <a:tc>
                  <a:txBody>
                    <a:bodyPr/>
                    <a:lstStyle/>
                    <a:p>
                      <a:pPr algn="ctr"/>
                      <a:r>
                        <a:rPr lang="ru-RU" sz="1600" kern="1200" baseline="0" dirty="0" smtClean="0">
                          <a:latin typeface="Arial" pitchFamily="34" charset="0"/>
                          <a:cs typeface="Arial" pitchFamily="34" charset="0"/>
                        </a:rPr>
                        <a:t>Ограничение по допуску</a:t>
                      </a:r>
                      <a:endParaRPr lang="ru-RU" sz="1600" b="1" kern="1200" baseline="0" dirty="0">
                        <a:solidFill>
                          <a:schemeClr val="lt1"/>
                        </a:solidFill>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1CA"/>
                    </a:solidFill>
                  </a:tcPr>
                </a:tc>
                <a:tc>
                  <a:txBody>
                    <a:bodyPr/>
                    <a:lstStyle/>
                    <a:p>
                      <a:pPr algn="ctr"/>
                      <a:r>
                        <a:rPr lang="ru-RU" sz="1600" dirty="0" smtClean="0">
                          <a:latin typeface="Arial" pitchFamily="34" charset="0"/>
                          <a:cs typeface="Arial" pitchFamily="34" charset="0"/>
                        </a:rPr>
                        <a:t>Критерии</a:t>
                      </a:r>
                      <a:r>
                        <a:rPr lang="ru-RU" sz="1600" baseline="0" dirty="0" smtClean="0">
                          <a:latin typeface="Arial" pitchFamily="34" charset="0"/>
                          <a:cs typeface="Arial" pitchFamily="34" charset="0"/>
                        </a:rPr>
                        <a:t> определения победителя</a:t>
                      </a:r>
                      <a:endParaRPr lang="ru-RU" sz="1600" dirty="0">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1CA"/>
                    </a:solidFill>
                  </a:tcPr>
                </a:tc>
                <a:tc>
                  <a:txBody>
                    <a:bodyPr/>
                    <a:lstStyle/>
                    <a:p>
                      <a:pPr algn="ctr"/>
                      <a:r>
                        <a:rPr lang="ru-RU" sz="1600" dirty="0" smtClean="0">
                          <a:latin typeface="Arial" pitchFamily="34" charset="0"/>
                          <a:cs typeface="Arial" pitchFamily="34" charset="0"/>
                        </a:rPr>
                        <a:t>Подача предложений</a:t>
                      </a:r>
                      <a:endParaRPr lang="ru-RU" sz="1600" dirty="0">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1CA"/>
                    </a:solidFill>
                  </a:tcPr>
                </a:tc>
              </a:tr>
              <a:tr h="419922">
                <a:tc>
                  <a:txBody>
                    <a:bodyPr/>
                    <a:lstStyle/>
                    <a:p>
                      <a:r>
                        <a:rPr lang="ru-RU" sz="1600" b="1" dirty="0" smtClean="0">
                          <a:solidFill>
                            <a:srgbClr val="0081CA"/>
                          </a:solidFill>
                          <a:latin typeface="Arial" pitchFamily="34" charset="0"/>
                          <a:cs typeface="Arial" pitchFamily="34" charset="0"/>
                        </a:rPr>
                        <a:t>Аукцион</a:t>
                      </a:r>
                      <a:endParaRPr lang="ru-RU" sz="1600" b="1" dirty="0">
                        <a:solidFill>
                          <a:srgbClr val="0081CA"/>
                        </a:solidFill>
                        <a:latin typeface="Arial" pitchFamily="34" charset="0"/>
                        <a:cs typeface="Arial"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algn="l" defTabSz="914400" rtl="0" eaLnBrk="1" latinLnBrk="0" hangingPunct="1"/>
                      <a:r>
                        <a:rPr lang="ru-RU" sz="1600" b="0" kern="1200" dirty="0" smtClean="0">
                          <a:solidFill>
                            <a:srgbClr val="0081CA"/>
                          </a:solidFill>
                          <a:effectLst/>
                          <a:latin typeface="Arial" pitchFamily="34" charset="0"/>
                          <a:cs typeface="Arial" pitchFamily="34" charset="0"/>
                        </a:rPr>
                        <a:t>Отсутствует</a:t>
                      </a:r>
                      <a:endParaRPr lang="ru-RU" sz="1600" b="0" kern="1200" dirty="0">
                        <a:solidFill>
                          <a:srgbClr val="0081CA"/>
                        </a:solidFill>
                        <a:effectLst/>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ru-RU" sz="1600" b="0" dirty="0" smtClean="0">
                          <a:solidFill>
                            <a:srgbClr val="0081CA"/>
                          </a:solidFill>
                          <a:effectLst/>
                          <a:latin typeface="Arial" pitchFamily="34" charset="0"/>
                          <a:cs typeface="Arial" pitchFamily="34" charset="0"/>
                        </a:rPr>
                        <a:t>Значение цены</a:t>
                      </a:r>
                      <a:endParaRPr lang="ru-RU" sz="1600" b="0" dirty="0">
                        <a:solidFill>
                          <a:srgbClr val="0081CA"/>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ru-RU" sz="1600" b="0" dirty="0" smtClean="0">
                          <a:solidFill>
                            <a:srgbClr val="0081CA"/>
                          </a:solidFill>
                          <a:effectLst/>
                          <a:latin typeface="Arial" pitchFamily="34" charset="0"/>
                          <a:cs typeface="Arial" pitchFamily="34" charset="0"/>
                        </a:rPr>
                        <a:t>Многократная</a:t>
                      </a:r>
                      <a:endParaRPr lang="ru-RU" sz="1600" b="0" dirty="0">
                        <a:solidFill>
                          <a:srgbClr val="0081CA"/>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r>
              <a:tr h="655769">
                <a:tc>
                  <a:txBody>
                    <a:bodyPr/>
                    <a:lstStyle/>
                    <a:p>
                      <a:r>
                        <a:rPr lang="ru-RU" sz="1600" b="1" dirty="0" smtClean="0">
                          <a:solidFill>
                            <a:srgbClr val="0081CA"/>
                          </a:solidFill>
                          <a:latin typeface="Arial" pitchFamily="34" charset="0"/>
                          <a:cs typeface="Arial" pitchFamily="34" charset="0"/>
                        </a:rPr>
                        <a:t>Открытый</a:t>
                      </a:r>
                      <a:r>
                        <a:rPr lang="ru-RU" sz="1600" b="1" baseline="0" dirty="0" smtClean="0">
                          <a:solidFill>
                            <a:srgbClr val="0081CA"/>
                          </a:solidFill>
                          <a:latin typeface="Arial" pitchFamily="34" charset="0"/>
                          <a:cs typeface="Arial" pitchFamily="34" charset="0"/>
                        </a:rPr>
                        <a:t> к</a:t>
                      </a:r>
                      <a:r>
                        <a:rPr lang="ru-RU" sz="1600" b="1" dirty="0" smtClean="0">
                          <a:solidFill>
                            <a:srgbClr val="0081CA"/>
                          </a:solidFill>
                          <a:latin typeface="Arial" pitchFamily="34" charset="0"/>
                          <a:cs typeface="Arial" pitchFamily="34" charset="0"/>
                        </a:rPr>
                        <a:t>онкурс</a:t>
                      </a:r>
                      <a:endParaRPr lang="ru-RU" sz="1600" b="1" dirty="0">
                        <a:solidFill>
                          <a:srgbClr val="0081CA"/>
                        </a:solidFill>
                        <a:latin typeface="Arial" pitchFamily="34" charset="0"/>
                        <a:cs typeface="Arial"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algn="l" defTabSz="914400" rtl="0" eaLnBrk="1" latinLnBrk="0" hangingPunct="1"/>
                      <a:r>
                        <a:rPr lang="ru-RU" sz="1600" b="0" kern="1200" dirty="0" smtClean="0">
                          <a:solidFill>
                            <a:srgbClr val="0081CA"/>
                          </a:solidFill>
                          <a:effectLst/>
                          <a:latin typeface="Arial" pitchFamily="34" charset="0"/>
                          <a:cs typeface="Arial" pitchFamily="34" charset="0"/>
                        </a:rPr>
                        <a:t>Отсутствует</a:t>
                      </a:r>
                    </a:p>
                    <a:p>
                      <a:pPr marL="0" algn="l" defTabSz="914400" rtl="0" eaLnBrk="1" latinLnBrk="0" hangingPunct="1"/>
                      <a:endParaRPr lang="ru-RU" sz="1600" b="0" kern="1200" dirty="0">
                        <a:solidFill>
                          <a:srgbClr val="0081CA"/>
                        </a:solidFill>
                        <a:effectLst/>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ru-RU" sz="1600" b="0" dirty="0" smtClean="0">
                          <a:solidFill>
                            <a:srgbClr val="0070C0"/>
                          </a:solidFill>
                          <a:effectLst/>
                          <a:latin typeface="Arial" pitchFamily="34" charset="0"/>
                          <a:cs typeface="Arial" pitchFamily="34" charset="0"/>
                        </a:rPr>
                        <a:t>Совокупность условий</a:t>
                      </a:r>
                      <a:endParaRPr lang="ru-RU" sz="1600" b="0" dirty="0">
                        <a:solidFill>
                          <a:srgbClr val="0070C0"/>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ru-RU" sz="1600" b="0" dirty="0" smtClean="0">
                          <a:solidFill>
                            <a:srgbClr val="0070C0"/>
                          </a:solidFill>
                          <a:effectLst/>
                          <a:latin typeface="Arial" pitchFamily="34" charset="0"/>
                          <a:cs typeface="Arial" pitchFamily="34" charset="0"/>
                        </a:rPr>
                        <a:t>Однократная</a:t>
                      </a:r>
                      <a:r>
                        <a:rPr lang="ru-RU" sz="1600" b="0" baseline="0" dirty="0" smtClean="0">
                          <a:solidFill>
                            <a:schemeClr val="bg2">
                              <a:lumMod val="50000"/>
                            </a:schemeClr>
                          </a:solidFill>
                          <a:effectLst/>
                          <a:latin typeface="Arial" pitchFamily="34" charset="0"/>
                          <a:cs typeface="Arial" pitchFamily="34" charset="0"/>
                        </a:rPr>
                        <a:t> </a:t>
                      </a:r>
                      <a:endParaRPr lang="ru-RU" sz="1600" b="0" dirty="0">
                        <a:solidFill>
                          <a:schemeClr val="bg2">
                            <a:lumMod val="50000"/>
                          </a:schemeClr>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r>
              <a:tr h="655769">
                <a:tc>
                  <a:txBody>
                    <a:bodyPr/>
                    <a:lstStyle/>
                    <a:p>
                      <a:r>
                        <a:rPr lang="ru-RU" sz="1600" b="1" dirty="0" smtClean="0">
                          <a:solidFill>
                            <a:srgbClr val="0081CA"/>
                          </a:solidFill>
                          <a:latin typeface="Arial" pitchFamily="34" charset="0"/>
                          <a:cs typeface="Arial" pitchFamily="34" charset="0"/>
                        </a:rPr>
                        <a:t>Двухэтапный конкурс</a:t>
                      </a:r>
                      <a:endParaRPr lang="ru-RU" sz="1600" b="1" dirty="0">
                        <a:solidFill>
                          <a:srgbClr val="0081CA"/>
                        </a:solidFill>
                        <a:latin typeface="Arial" pitchFamily="34" charset="0"/>
                        <a:cs typeface="Arial"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algn="l" defTabSz="914400" rtl="0" eaLnBrk="1" latinLnBrk="0" hangingPunct="1"/>
                      <a:r>
                        <a:rPr lang="ru-RU" sz="1600" b="0" kern="1200" dirty="0" smtClean="0">
                          <a:solidFill>
                            <a:srgbClr val="0070C0"/>
                          </a:solidFill>
                          <a:effectLst/>
                          <a:latin typeface="Arial" pitchFamily="34" charset="0"/>
                          <a:cs typeface="Arial" pitchFamily="34" charset="0"/>
                        </a:rPr>
                        <a:t>Возможно</a:t>
                      </a:r>
                      <a:endParaRPr lang="ru-RU" sz="1600" b="0" kern="1200" dirty="0">
                        <a:solidFill>
                          <a:srgbClr val="0070C0"/>
                        </a:solidFill>
                        <a:effectLst/>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solidFill>
                            <a:srgbClr val="0070C0"/>
                          </a:solidFill>
                          <a:effectLst/>
                          <a:latin typeface="Arial" pitchFamily="34" charset="0"/>
                          <a:cs typeface="Arial" pitchFamily="34" charset="0"/>
                        </a:rPr>
                        <a:t>Совокупность условий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solidFill>
                            <a:srgbClr val="0070C0"/>
                          </a:solidFill>
                          <a:effectLst/>
                          <a:latin typeface="Arial" pitchFamily="34" charset="0"/>
                          <a:cs typeface="Arial" pitchFamily="34" charset="0"/>
                        </a:rPr>
                        <a:t>Однократная</a:t>
                      </a:r>
                      <a:r>
                        <a:rPr lang="ru-RU" sz="1600" b="0" baseline="0" dirty="0" smtClean="0">
                          <a:solidFill>
                            <a:schemeClr val="bg2">
                              <a:lumMod val="50000"/>
                            </a:schemeClr>
                          </a:solidFill>
                          <a:effectLst/>
                          <a:latin typeface="Arial" pitchFamily="34" charset="0"/>
                          <a:cs typeface="Arial" pitchFamily="34" charset="0"/>
                        </a:rPr>
                        <a:t> </a:t>
                      </a:r>
                      <a:endParaRPr lang="ru-RU" sz="1600" b="0" dirty="0" smtClean="0">
                        <a:solidFill>
                          <a:schemeClr val="bg2">
                            <a:lumMod val="50000"/>
                          </a:schemeClr>
                        </a:solidFill>
                        <a:effectLst/>
                        <a:latin typeface="Arial" pitchFamily="34" charset="0"/>
                        <a:cs typeface="Arial" pitchFamily="34" charset="0"/>
                      </a:endParaRPr>
                    </a:p>
                    <a:p>
                      <a:endParaRPr lang="ru-RU" sz="1600" b="0" dirty="0">
                        <a:solidFill>
                          <a:schemeClr val="bg2">
                            <a:lumMod val="50000"/>
                          </a:schemeClr>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r>
              <a:tr h="655769">
                <a:tc>
                  <a:txBody>
                    <a:bodyPr/>
                    <a:lstStyle/>
                    <a:p>
                      <a:r>
                        <a:rPr lang="ru-RU" sz="1600" b="1" dirty="0" smtClean="0">
                          <a:solidFill>
                            <a:srgbClr val="0081CA"/>
                          </a:solidFill>
                          <a:latin typeface="Arial" pitchFamily="34" charset="0"/>
                          <a:cs typeface="Arial" pitchFamily="34" charset="0"/>
                        </a:rPr>
                        <a:t>Конкурс с ПК</a:t>
                      </a:r>
                      <a:endParaRPr lang="ru-RU" sz="1600" b="1" dirty="0">
                        <a:solidFill>
                          <a:srgbClr val="0081CA"/>
                        </a:solidFill>
                        <a:latin typeface="Arial" pitchFamily="34" charset="0"/>
                        <a:cs typeface="Arial"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algn="l" defTabSz="914400" rtl="0" eaLnBrk="1" latinLnBrk="0" hangingPunct="1"/>
                      <a:r>
                        <a:rPr lang="ru-RU" sz="1600" b="0" kern="1200" dirty="0" smtClean="0">
                          <a:solidFill>
                            <a:srgbClr val="0070C0"/>
                          </a:solidFill>
                          <a:effectLst/>
                          <a:latin typeface="Arial" pitchFamily="34" charset="0"/>
                          <a:cs typeface="Arial" pitchFamily="34" charset="0"/>
                        </a:rPr>
                        <a:t>Обязательно</a:t>
                      </a:r>
                      <a:endParaRPr lang="ru-RU" sz="1600" b="0" kern="1200" dirty="0">
                        <a:solidFill>
                          <a:srgbClr val="0070C0"/>
                        </a:solidFill>
                        <a:effectLst/>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solidFill>
                            <a:srgbClr val="0070C0"/>
                          </a:solidFill>
                          <a:effectLst/>
                          <a:latin typeface="Arial" pitchFamily="34" charset="0"/>
                          <a:cs typeface="Arial" pitchFamily="34" charset="0"/>
                        </a:rPr>
                        <a:t>Совокупность условий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solidFill>
                            <a:srgbClr val="0070C0"/>
                          </a:solidFill>
                          <a:effectLst/>
                          <a:latin typeface="Arial" pitchFamily="34" charset="0"/>
                          <a:cs typeface="Arial" pitchFamily="34" charset="0"/>
                        </a:rPr>
                        <a:t>Однократная</a:t>
                      </a:r>
                      <a:r>
                        <a:rPr lang="ru-RU" sz="1600" b="0" baseline="0" dirty="0" smtClean="0">
                          <a:solidFill>
                            <a:srgbClr val="0070C0"/>
                          </a:solidFill>
                          <a:effectLst/>
                          <a:latin typeface="Arial" pitchFamily="34" charset="0"/>
                          <a:cs typeface="Arial" pitchFamily="34" charset="0"/>
                        </a:rPr>
                        <a:t> </a:t>
                      </a:r>
                      <a:endParaRPr lang="ru-RU" sz="1600" b="0" dirty="0" smtClean="0">
                        <a:solidFill>
                          <a:srgbClr val="0070C0"/>
                        </a:solidFill>
                        <a:effectLst/>
                        <a:latin typeface="Arial" pitchFamily="34" charset="0"/>
                        <a:cs typeface="Arial" pitchFamily="34" charset="0"/>
                      </a:endParaRPr>
                    </a:p>
                    <a:p>
                      <a:endParaRPr lang="ru-RU" sz="1600" b="0" dirty="0">
                        <a:solidFill>
                          <a:srgbClr val="0070C0"/>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r>
              <a:tr h="655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1" dirty="0" smtClean="0">
                          <a:solidFill>
                            <a:srgbClr val="0081CA"/>
                          </a:solidFill>
                          <a:latin typeface="Arial" pitchFamily="34" charset="0"/>
                          <a:cs typeface="Arial" pitchFamily="34" charset="0"/>
                        </a:rPr>
                        <a:t>Запрос котировок</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kern="1200" dirty="0" smtClean="0">
                          <a:solidFill>
                            <a:srgbClr val="0070C0"/>
                          </a:solidFill>
                          <a:effectLst/>
                          <a:latin typeface="Arial" pitchFamily="34" charset="0"/>
                          <a:cs typeface="Arial" pitchFamily="34" charset="0"/>
                        </a:rPr>
                        <a:t>Отсутствует</a:t>
                      </a:r>
                    </a:p>
                    <a:p>
                      <a:pPr marL="0" algn="l" defTabSz="914400" rtl="0" eaLnBrk="1" latinLnBrk="0" hangingPunct="1"/>
                      <a:endParaRPr lang="ru-RU" sz="1600" b="0" kern="1200" dirty="0">
                        <a:solidFill>
                          <a:srgbClr val="0081CA"/>
                        </a:solidFill>
                        <a:effectLst/>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solidFill>
                            <a:srgbClr val="0070C0"/>
                          </a:solidFill>
                          <a:effectLst/>
                          <a:latin typeface="Arial" pitchFamily="34" charset="0"/>
                          <a:cs typeface="Arial" pitchFamily="34" charset="0"/>
                        </a:rPr>
                        <a:t>Значение цены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solidFill>
                            <a:srgbClr val="0070C0"/>
                          </a:solidFill>
                          <a:effectLst/>
                          <a:latin typeface="Arial" pitchFamily="34" charset="0"/>
                          <a:cs typeface="Arial" pitchFamily="34" charset="0"/>
                        </a:rPr>
                        <a:t>Однократная</a:t>
                      </a:r>
                      <a:r>
                        <a:rPr lang="ru-RU" sz="1600" b="0" baseline="0" dirty="0" smtClean="0">
                          <a:solidFill>
                            <a:srgbClr val="0070C0"/>
                          </a:solidFill>
                          <a:effectLst/>
                          <a:latin typeface="Arial" pitchFamily="34" charset="0"/>
                          <a:cs typeface="Arial" pitchFamily="34" charset="0"/>
                        </a:rPr>
                        <a:t> </a:t>
                      </a:r>
                      <a:endParaRPr lang="ru-RU" sz="1600" b="0" dirty="0" smtClean="0">
                        <a:solidFill>
                          <a:srgbClr val="0070C0"/>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r>
              <a:tr h="655769">
                <a:tc>
                  <a:txBody>
                    <a:bodyPr/>
                    <a:lstStyle/>
                    <a:p>
                      <a:r>
                        <a:rPr lang="ru-RU" sz="1600" b="1" dirty="0" smtClean="0">
                          <a:solidFill>
                            <a:srgbClr val="0081CA"/>
                          </a:solidFill>
                          <a:latin typeface="Arial" pitchFamily="34" charset="0"/>
                          <a:cs typeface="Arial" pitchFamily="34" charset="0"/>
                        </a:rPr>
                        <a:t>Запрос предложений</a:t>
                      </a:r>
                      <a:endParaRPr lang="ru-RU" sz="1600" b="1" dirty="0">
                        <a:solidFill>
                          <a:srgbClr val="0081CA"/>
                        </a:solidFill>
                        <a:latin typeface="Arial" pitchFamily="34" charset="0"/>
                        <a:cs typeface="Arial"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kern="1200" dirty="0" smtClean="0">
                          <a:solidFill>
                            <a:srgbClr val="0081CA"/>
                          </a:solidFill>
                          <a:effectLst/>
                          <a:latin typeface="Arial" pitchFamily="34" charset="0"/>
                          <a:cs typeface="Arial" pitchFamily="34" charset="0"/>
                        </a:rPr>
                        <a:t>Отсутствует</a:t>
                      </a:r>
                    </a:p>
                    <a:p>
                      <a:pPr marL="0" algn="l" defTabSz="914400" rtl="0" eaLnBrk="1" latinLnBrk="0" hangingPunct="1"/>
                      <a:endParaRPr lang="ru-RU" sz="1600" b="0" kern="1200" dirty="0">
                        <a:solidFill>
                          <a:srgbClr val="0081CA"/>
                        </a:solidFill>
                        <a:effectLst/>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solidFill>
                            <a:srgbClr val="0070C0"/>
                          </a:solidFill>
                          <a:effectLst/>
                          <a:latin typeface="Arial" pitchFamily="34" charset="0"/>
                          <a:cs typeface="Arial" pitchFamily="34" charset="0"/>
                        </a:rPr>
                        <a:t>Совокупность условий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kern="1200" dirty="0" smtClean="0">
                          <a:solidFill>
                            <a:srgbClr val="0070C0"/>
                          </a:solidFill>
                          <a:effectLst/>
                          <a:latin typeface="Arial" pitchFamily="34" charset="0"/>
                          <a:cs typeface="Arial" pitchFamily="34" charset="0"/>
                        </a:rPr>
                        <a:t>Двукратная </a:t>
                      </a:r>
                      <a:endParaRPr lang="ru-RU" sz="1600" b="0" kern="1200" dirty="0" smtClean="0">
                        <a:solidFill>
                          <a:srgbClr val="0070C0"/>
                        </a:solidFill>
                        <a:effectLst/>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r>
              <a:tr h="655769">
                <a:tc>
                  <a:txBody>
                    <a:bodyPr/>
                    <a:lstStyle/>
                    <a:p>
                      <a:r>
                        <a:rPr lang="ru-RU" sz="1600" b="1" dirty="0" smtClean="0">
                          <a:solidFill>
                            <a:srgbClr val="0081CA"/>
                          </a:solidFill>
                          <a:latin typeface="Arial" pitchFamily="34" charset="0"/>
                          <a:cs typeface="Arial" pitchFamily="34" charset="0"/>
                        </a:rPr>
                        <a:t>Единственный</a:t>
                      </a:r>
                      <a:r>
                        <a:rPr lang="ru-RU" sz="1600" b="1" baseline="0" dirty="0" smtClean="0">
                          <a:solidFill>
                            <a:srgbClr val="0081CA"/>
                          </a:solidFill>
                          <a:latin typeface="Arial" pitchFamily="34" charset="0"/>
                          <a:cs typeface="Arial" pitchFamily="34" charset="0"/>
                        </a:rPr>
                        <a:t> поставщик</a:t>
                      </a:r>
                      <a:endParaRPr lang="ru-RU" sz="1600" b="1" dirty="0">
                        <a:solidFill>
                          <a:srgbClr val="0081CA"/>
                        </a:solidFill>
                        <a:latin typeface="Arial" pitchFamily="34" charset="0"/>
                        <a:cs typeface="Arial" pitchFamily="34" charset="0"/>
                      </a:endParaRP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kern="1200" dirty="0" smtClean="0">
                          <a:solidFill>
                            <a:srgbClr val="0070C0"/>
                          </a:solidFill>
                          <a:effectLst/>
                          <a:latin typeface="Arial" pitchFamily="34" charset="0"/>
                          <a:cs typeface="Arial" pitchFamily="34" charset="0"/>
                        </a:rPr>
                        <a:t>Обязательно</a:t>
                      </a:r>
                    </a:p>
                    <a:p>
                      <a:pPr marL="0" algn="l" defTabSz="914400" rtl="0" eaLnBrk="1" latinLnBrk="0" hangingPunct="1"/>
                      <a:endParaRPr lang="ru-RU" sz="1600" b="0" kern="1200" dirty="0">
                        <a:solidFill>
                          <a:srgbClr val="B30516"/>
                        </a:solidFill>
                        <a:effectLst/>
                        <a:latin typeface="Arial" pitchFamily="34" charset="0"/>
                        <a:ea typeface="+mn-ea"/>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r>
                        <a:rPr lang="ru-RU" sz="1600" b="0" dirty="0" smtClean="0">
                          <a:solidFill>
                            <a:srgbClr val="0070C0"/>
                          </a:solidFill>
                          <a:effectLst/>
                          <a:latin typeface="Arial" pitchFamily="34" charset="0"/>
                          <a:cs typeface="Arial" pitchFamily="34" charset="0"/>
                        </a:rPr>
                        <a:t>Произвольно</a:t>
                      </a:r>
                      <a:r>
                        <a:rPr lang="ru-RU" sz="1600" b="0" baseline="0" dirty="0" smtClean="0">
                          <a:solidFill>
                            <a:srgbClr val="0070C0"/>
                          </a:solidFill>
                          <a:effectLst/>
                          <a:latin typeface="Arial" pitchFamily="34" charset="0"/>
                          <a:cs typeface="Arial" pitchFamily="34" charset="0"/>
                        </a:rPr>
                        <a:t> </a:t>
                      </a:r>
                      <a:endParaRPr lang="ru-RU" sz="1600" b="0" dirty="0">
                        <a:solidFill>
                          <a:srgbClr val="0070C0"/>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smtClean="0">
                          <a:solidFill>
                            <a:srgbClr val="0070C0"/>
                          </a:solidFill>
                          <a:effectLst/>
                          <a:latin typeface="Arial" pitchFamily="34" charset="0"/>
                          <a:cs typeface="Arial" pitchFamily="34" charset="0"/>
                        </a:rPr>
                        <a:t>Однократная</a:t>
                      </a:r>
                      <a:r>
                        <a:rPr lang="ru-RU" sz="1600" b="0" baseline="0" dirty="0" smtClean="0">
                          <a:solidFill>
                            <a:srgbClr val="0070C0"/>
                          </a:solidFill>
                          <a:effectLst/>
                          <a:latin typeface="Arial" pitchFamily="34" charset="0"/>
                          <a:cs typeface="Arial" pitchFamily="34" charset="0"/>
                        </a:rPr>
                        <a:t> </a:t>
                      </a:r>
                      <a:endParaRPr lang="ru-RU" sz="1600" b="0" dirty="0" smtClean="0">
                        <a:solidFill>
                          <a:srgbClr val="0070C0"/>
                        </a:solidFill>
                        <a:effectLst/>
                        <a:latin typeface="Arial" pitchFamily="34" charset="0"/>
                        <a:cs typeface="Arial" pitchFamily="34" charset="0"/>
                      </a:endParaRP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r>
            </a:tbl>
          </a:graphicData>
        </a:graphic>
      </p:graphicFrame>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69240820"/>
      </p:ext>
    </p:extLst>
  </p:cSld>
  <p:clrMapOvr>
    <a:masterClrMapping/>
  </p:clrMapOvr>
  <p:transition>
    <p:fade thruBlk="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51520" y="1412776"/>
            <a:ext cx="5429288" cy="1425005"/>
          </a:xfrm>
          <a:prstGeom prst="rect">
            <a:avLst/>
          </a:prstGeom>
        </p:spPr>
        <p:txBody>
          <a:bodyPr wrap="square">
            <a:spAutoFit/>
          </a:bodyPr>
          <a:lstStyle/>
          <a:p>
            <a:pPr marL="0" lvl="1">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Закрытые способы закупки: </a:t>
            </a:r>
          </a:p>
          <a:p>
            <a:pPr marL="0" lvl="1">
              <a:lnSpc>
                <a:spcPct val="85000"/>
              </a:lnSpc>
              <a:spcAft>
                <a:spcPts val="60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это способы определения поставщиков, при которых информация о закупках сообщается заказчиком путем направления приглашений,  документации о закупках </a:t>
            </a:r>
            <a:r>
              <a:rPr lang="ru-RU" sz="1600" b="1" dirty="0" smtClean="0">
                <a:solidFill>
                  <a:schemeClr val="tx1">
                    <a:lumMod val="65000"/>
                    <a:lumOff val="35000"/>
                  </a:schemeClr>
                </a:solidFill>
                <a:latin typeface="Arial" pitchFamily="34" charset="0"/>
                <a:cs typeface="Arial" pitchFamily="34" charset="0"/>
              </a:rPr>
              <a:t>ограниченному </a:t>
            </a:r>
            <a:r>
              <a:rPr lang="ru-RU" sz="1600" dirty="0" smtClean="0">
                <a:solidFill>
                  <a:schemeClr val="tx1">
                    <a:lumMod val="65000"/>
                    <a:lumOff val="35000"/>
                  </a:schemeClr>
                </a:solidFill>
                <a:latin typeface="Arial" pitchFamily="34" charset="0"/>
                <a:cs typeface="Arial" pitchFamily="34" charset="0"/>
              </a:rPr>
              <a:t>кругу лиц, которые соответствуют требованиям и способны осуществить поставки ТРУ.</a:t>
            </a:r>
          </a:p>
        </p:txBody>
      </p:sp>
      <p:pic>
        <p:nvPicPr>
          <p:cNvPr id="13" name="Содержимое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446" y="1071546"/>
            <a:ext cx="3225056"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Скругленный прямоугольник 14"/>
          <p:cNvSpPr/>
          <p:nvPr/>
        </p:nvSpPr>
        <p:spPr>
          <a:xfrm>
            <a:off x="296066" y="5445224"/>
            <a:ext cx="8715436" cy="907255"/>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Закрытые способы определения поставщиков применяются по согласованию с федеральным органом исполнительной власти, уполномоченным Правительством РФ на осуществление данных функций. </a:t>
            </a:r>
          </a:p>
        </p:txBody>
      </p:sp>
      <p:sp>
        <p:nvSpPr>
          <p:cNvPr id="3" name="Прямоугольник 2"/>
          <p:cNvSpPr/>
          <p:nvPr/>
        </p:nvSpPr>
        <p:spPr>
          <a:xfrm>
            <a:off x="323528" y="3212976"/>
            <a:ext cx="5472608" cy="1634294"/>
          </a:xfrm>
          <a:prstGeom prst="rect">
            <a:avLst/>
          </a:prstGeom>
        </p:spPr>
        <p:txBody>
          <a:bodyPr wrap="square">
            <a:spAutoFit/>
          </a:bodyPr>
          <a:lstStyle/>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Закупки ТРУ, сведения о которых составляют государственную тайну;</a:t>
            </a:r>
          </a:p>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Заключения контрактов по страхованию, транспортировке и охране ценностей Государственного фонда драгоценных металлов и драгоценных камней РФ, музейных предметов, музейных коллекций и т.п.</a:t>
            </a:r>
          </a:p>
        </p:txBody>
      </p:sp>
      <p:sp>
        <p:nvSpPr>
          <p:cNvPr id="16"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72504067"/>
      </p:ext>
    </p:extLst>
  </p:cSld>
  <p:clrMapOvr>
    <a:masterClrMapping/>
  </p:clrMapOvr>
  <p:transition>
    <p:fade thruBlk="1"/>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1. Задачи ЕЭТП\! Элементы стиля\Логотип_ЕЭТП-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9436" y="95213"/>
            <a:ext cx="2202684" cy="597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79512" y="2420888"/>
            <a:ext cx="8640959" cy="2448272"/>
          </a:xfrm>
          <a:prstGeom prst="rect">
            <a:avLst/>
          </a:prstGeom>
          <a:noFill/>
          <a:ln w="9525">
            <a:noFill/>
            <a:miter lim="800000"/>
            <a:headEnd/>
            <a:tailEnd/>
          </a:ln>
        </p:spPr>
        <p:txBody>
          <a:bodyPr lIns="216000" tIns="36000" rIns="180000" bIns="36000" anchor="t"/>
          <a:lstStyle/>
          <a:p>
            <a:pPr algn="ctr">
              <a:lnSpc>
                <a:spcPct val="80000"/>
              </a:lnSpc>
              <a:spcBef>
                <a:spcPts val="600"/>
              </a:spcBef>
              <a:defRPr/>
            </a:pPr>
            <a:r>
              <a:rPr lang="ru-RU" sz="3000" b="1" dirty="0" smtClean="0">
                <a:solidFill>
                  <a:prstClr val="white"/>
                </a:solidFill>
                <a:latin typeface="Arial" panose="020B0604020202020204" pitchFamily="34" charset="0"/>
                <a:cs typeface="Arial" panose="020B0604020202020204" pitchFamily="34" charset="0"/>
              </a:rPr>
              <a:t>Часть 4</a:t>
            </a:r>
          </a:p>
          <a:p>
            <a:pPr algn="ctr">
              <a:lnSpc>
                <a:spcPct val="80000"/>
              </a:lnSpc>
              <a:spcBef>
                <a:spcPts val="600"/>
              </a:spcBef>
              <a:defRPr/>
            </a:pPr>
            <a:r>
              <a:rPr lang="ru-RU" sz="4400" b="1" dirty="0" smtClean="0">
                <a:solidFill>
                  <a:prstClr val="white"/>
                </a:solidFill>
                <a:latin typeface="Arial" panose="020B0604020202020204" pitchFamily="34" charset="0"/>
                <a:cs typeface="Arial" panose="020B0604020202020204" pitchFamily="34" charset="0"/>
              </a:rPr>
              <a:t>Контрактная система: особенности заключения и исполнения контрактов</a:t>
            </a:r>
            <a:endParaRPr lang="ru-RU" sz="4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991640"/>
      </p:ext>
    </p:extLst>
  </p:cSld>
  <p:clrMapOvr>
    <a:masterClrMapping/>
  </p:clrMapOvr>
  <p:transition>
    <p:fade thruBlk="1"/>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1259632" y="5517232"/>
            <a:ext cx="7335392" cy="907255"/>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п.1. ст. 34 ГК РФ: договор может быть заключен в любой форме, предусмотренной для совершения сделок, если законом для договоров данного типа не установлена определенная форма</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552" y="1556999"/>
            <a:ext cx="7949987"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9512" y="1124744"/>
            <a:ext cx="8208912" cy="353943"/>
          </a:xfrm>
          <a:prstGeom prst="rect">
            <a:avLst/>
          </a:prstGeom>
        </p:spPr>
        <p:txBody>
          <a:bodyPr wrap="square">
            <a:spAutoFit/>
          </a:bodyPr>
          <a:lstStyle/>
          <a:p>
            <a:pPr marL="342900" lvl="1" indent="-342900">
              <a:lnSpc>
                <a:spcPct val="85000"/>
              </a:lnSpc>
              <a:spcAft>
                <a:spcPts val="600"/>
              </a:spcAft>
              <a:buClr>
                <a:srgbClr val="990033"/>
              </a:buClr>
              <a:buSzPct val="80000"/>
            </a:pPr>
            <a:r>
              <a:rPr lang="ru-RU" sz="2000" b="1" dirty="0" smtClean="0">
                <a:solidFill>
                  <a:schemeClr val="tx1">
                    <a:lumMod val="65000"/>
                    <a:lumOff val="35000"/>
                  </a:schemeClr>
                </a:solidFill>
                <a:latin typeface="Arial Narrow" pitchFamily="34" charset="0"/>
              </a:rPr>
              <a:t>Уточнение особенностей заключения отдельных контрактов (ч. 15 ст. 34):</a:t>
            </a:r>
            <a:endParaRPr lang="ru-RU" sz="2000" b="1" dirty="0">
              <a:solidFill>
                <a:schemeClr val="tx1">
                  <a:lumMod val="65000"/>
                  <a:lumOff val="35000"/>
                </a:schemeClr>
              </a:solidFill>
              <a:latin typeface="Arial Narrow" pitchFamily="34" charset="0"/>
            </a:endParaRPr>
          </a:p>
        </p:txBody>
      </p:sp>
      <p:sp>
        <p:nvSpPr>
          <p:cNvPr id="4" name="TextBox 3"/>
          <p:cNvSpPr txBox="1"/>
          <p:nvPr/>
        </p:nvSpPr>
        <p:spPr>
          <a:xfrm>
            <a:off x="7308304" y="3933056"/>
            <a:ext cx="936104" cy="307777"/>
          </a:xfrm>
          <a:prstGeom prst="rect">
            <a:avLst/>
          </a:prstGeom>
          <a:noFill/>
          <a:ln>
            <a:solidFill>
              <a:schemeClr val="tx1"/>
            </a:solidFill>
          </a:ln>
        </p:spPr>
        <p:txBody>
          <a:bodyPr wrap="square" rtlCol="0">
            <a:spAutoFit/>
          </a:bodyPr>
          <a:lstStyle/>
          <a:p>
            <a:r>
              <a:rPr lang="ru-RU" sz="1400" dirty="0" smtClean="0"/>
              <a:t>П.40,41</a:t>
            </a:r>
            <a:endParaRPr lang="ru-RU" sz="1400" dirty="0"/>
          </a:p>
        </p:txBody>
      </p:sp>
      <p:sp>
        <p:nvSpPr>
          <p:cNvPr id="12"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Заключение и исполнение контрактов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94823285"/>
      </p:ext>
    </p:extLst>
  </p:cSld>
  <p:clrMapOvr>
    <a:masterClrMapping/>
  </p:clrMapOvr>
  <p:transition>
    <p:fade thruBlk="1"/>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183124" y="2552998"/>
            <a:ext cx="4244859" cy="1064907"/>
          </a:xfrm>
          <a:prstGeom prst="rect">
            <a:avLst/>
          </a:prstGeom>
        </p:spPr>
        <p:txBody>
          <a:bodyPr wrap="square">
            <a:spAutoFit/>
          </a:bodyPr>
          <a:lstStyle/>
          <a:p>
            <a:pPr lvl="0" algn="ctr" defTabSz="889000">
              <a:lnSpc>
                <a:spcPct val="90000"/>
              </a:lnSpc>
              <a:spcAft>
                <a:spcPct val="35000"/>
              </a:spcAft>
            </a:pPr>
            <a:r>
              <a:rPr lang="ru-RU" sz="1600" b="1" dirty="0" smtClean="0">
                <a:solidFill>
                  <a:schemeClr val="lt1"/>
                </a:solidFill>
                <a:latin typeface="Arial" pitchFamily="34" charset="0"/>
                <a:cs typeface="Arial" pitchFamily="34" charset="0"/>
              </a:rPr>
              <a:t>Банковская гарантия </a:t>
            </a:r>
          </a:p>
          <a:p>
            <a:pPr lvl="0" algn="ctr" defTabSz="889000">
              <a:lnSpc>
                <a:spcPct val="90000"/>
              </a:lnSpc>
              <a:spcAft>
                <a:spcPct val="35000"/>
              </a:spcAft>
            </a:pPr>
            <a:r>
              <a:rPr lang="ru-RU" sz="1600" dirty="0" smtClean="0">
                <a:solidFill>
                  <a:schemeClr val="lt1"/>
                </a:solidFill>
                <a:latin typeface="Arial" pitchFamily="34" charset="0"/>
                <a:cs typeface="Arial" pitchFamily="34" charset="0"/>
              </a:rPr>
              <a:t>срок действия должен превышать срок действия контракта не менее чем на </a:t>
            </a:r>
            <a:r>
              <a:rPr lang="en-US" sz="1600" dirty="0" smtClean="0">
                <a:solidFill>
                  <a:schemeClr val="lt1"/>
                </a:solidFill>
                <a:latin typeface="Arial" pitchFamily="34" charset="0"/>
                <a:cs typeface="Arial" pitchFamily="34" charset="0"/>
              </a:rPr>
              <a:t>1</a:t>
            </a:r>
            <a:r>
              <a:rPr lang="ru-RU" sz="1600" dirty="0" smtClean="0">
                <a:solidFill>
                  <a:schemeClr val="lt1"/>
                </a:solidFill>
                <a:latin typeface="Arial" pitchFamily="34" charset="0"/>
                <a:cs typeface="Arial" pitchFamily="34" charset="0"/>
              </a:rPr>
              <a:t> месяц</a:t>
            </a:r>
          </a:p>
        </p:txBody>
      </p:sp>
      <p:sp>
        <p:nvSpPr>
          <p:cNvPr id="14" name="TextBox 13"/>
          <p:cNvSpPr txBox="1"/>
          <p:nvPr/>
        </p:nvSpPr>
        <p:spPr>
          <a:xfrm>
            <a:off x="2123728" y="1124744"/>
            <a:ext cx="5400600"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u-RU" sz="1600" b="1" dirty="0" smtClean="0">
                <a:solidFill>
                  <a:schemeClr val="bg1"/>
                </a:solidFill>
                <a:latin typeface="Arial" pitchFamily="34" charset="0"/>
                <a:cs typeface="Arial" pitchFamily="34" charset="0"/>
              </a:rPr>
              <a:t>Обеспечение исполнения контракта</a:t>
            </a:r>
            <a:endParaRPr lang="ru-RU" sz="1600" b="1" dirty="0">
              <a:solidFill>
                <a:schemeClr val="bg1"/>
              </a:solidFill>
              <a:latin typeface="Arial" pitchFamily="34" charset="0"/>
              <a:cs typeface="Arial" pitchFamily="34" charset="0"/>
            </a:endParaRPr>
          </a:p>
        </p:txBody>
      </p:sp>
      <p:sp>
        <p:nvSpPr>
          <p:cNvPr id="15" name="Прямоугольник 14"/>
          <p:cNvSpPr/>
          <p:nvPr/>
        </p:nvSpPr>
        <p:spPr>
          <a:xfrm>
            <a:off x="611560" y="2348880"/>
            <a:ext cx="3888432" cy="2160240"/>
          </a:xfrm>
          <a:prstGeom prst="rect">
            <a:avLst/>
          </a:prstGeom>
          <a:ln/>
        </p:spPr>
        <p:style>
          <a:lnRef idx="0">
            <a:schemeClr val="accent1"/>
          </a:lnRef>
          <a:fillRef idx="3">
            <a:schemeClr val="accent1"/>
          </a:fillRef>
          <a:effectRef idx="3">
            <a:schemeClr val="accent1"/>
          </a:effectRef>
          <a:fontRef idx="minor">
            <a:schemeClr val="lt1"/>
          </a:fontRef>
        </p:style>
      </p:sp>
      <p:sp>
        <p:nvSpPr>
          <p:cNvPr id="17" name="Прямоугольник 16"/>
          <p:cNvSpPr/>
          <p:nvPr/>
        </p:nvSpPr>
        <p:spPr>
          <a:xfrm>
            <a:off x="4644008" y="2348880"/>
            <a:ext cx="4232783" cy="2160240"/>
          </a:xfrm>
          <a:prstGeom prst="rect">
            <a:avLst/>
          </a:prstGeom>
          <a:ln/>
        </p:spPr>
        <p:style>
          <a:lnRef idx="0">
            <a:schemeClr val="accent1"/>
          </a:lnRef>
          <a:fillRef idx="3">
            <a:schemeClr val="accent1"/>
          </a:fillRef>
          <a:effectRef idx="3">
            <a:schemeClr val="accent1"/>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1600" b="1" kern="1200" dirty="0" smtClean="0">
                <a:latin typeface="Arial" pitchFamily="34" charset="0"/>
                <a:cs typeface="Arial" pitchFamily="34" charset="0"/>
              </a:rPr>
              <a:t>  Возможно</a:t>
            </a:r>
          </a:p>
          <a:p>
            <a:pPr lvl="0" algn="ctr" defTabSz="889000">
              <a:lnSpc>
                <a:spcPct val="90000"/>
              </a:lnSpc>
              <a:spcBef>
                <a:spcPct val="0"/>
              </a:spcBef>
              <a:spcAft>
                <a:spcPct val="35000"/>
              </a:spcAft>
            </a:pPr>
            <a:r>
              <a:rPr lang="ru-RU" sz="1600" kern="1200" dirty="0" smtClean="0">
                <a:latin typeface="Arial" pitchFamily="34" charset="0"/>
                <a:cs typeface="Arial" pitchFamily="34" charset="0"/>
              </a:rPr>
              <a:t>на усмотрение заказчика при:</a:t>
            </a:r>
          </a:p>
          <a:p>
            <a:pPr marL="285750" lvl="0" indent="-285750" algn="ctr" defTabSz="889000">
              <a:lnSpc>
                <a:spcPct val="90000"/>
              </a:lnSpc>
              <a:spcBef>
                <a:spcPct val="0"/>
              </a:spcBef>
              <a:spcAft>
                <a:spcPct val="35000"/>
              </a:spcAft>
              <a:buFontTx/>
              <a:buChar char="-"/>
            </a:pPr>
            <a:r>
              <a:rPr lang="ru-RU" sz="1600" dirty="0" smtClean="0">
                <a:latin typeface="Arial" pitchFamily="34" charset="0"/>
                <a:cs typeface="Arial" pitchFamily="34" charset="0"/>
              </a:rPr>
              <a:t>проведении запроса котировок </a:t>
            </a:r>
            <a:br>
              <a:rPr lang="ru-RU" sz="1600" dirty="0" smtClean="0">
                <a:latin typeface="Arial" pitchFamily="34" charset="0"/>
                <a:cs typeface="Arial" pitchFamily="34" charset="0"/>
              </a:rPr>
            </a:br>
            <a:r>
              <a:rPr lang="en-US" sz="1600" dirty="0" smtClean="0">
                <a:latin typeface="Arial" pitchFamily="34" charset="0"/>
                <a:cs typeface="Arial" pitchFamily="34" charset="0"/>
              </a:rPr>
              <a:t>(</a:t>
            </a:r>
            <a:r>
              <a:rPr lang="ru-RU" sz="1600" dirty="0" smtClean="0">
                <a:latin typeface="Arial" pitchFamily="34" charset="0"/>
                <a:cs typeface="Arial" pitchFamily="34" charset="0"/>
              </a:rPr>
              <a:t>НМЦК</a:t>
            </a:r>
            <a:r>
              <a:rPr lang="en-US" sz="1600" dirty="0" smtClean="0">
                <a:latin typeface="Arial" pitchFamily="34" charset="0"/>
                <a:cs typeface="Arial" pitchFamily="34" charset="0"/>
              </a:rPr>
              <a:t> </a:t>
            </a:r>
            <a:r>
              <a:rPr lang="ru-RU" sz="1600" dirty="0" smtClean="0">
                <a:latin typeface="Arial" pitchFamily="34" charset="0"/>
                <a:cs typeface="Arial" pitchFamily="34" charset="0"/>
              </a:rPr>
              <a:t>не превышает 500 </a:t>
            </a:r>
            <a:r>
              <a:rPr lang="ru-RU" sz="1600" dirty="0" err="1" smtClean="0">
                <a:latin typeface="Arial" pitchFamily="34" charset="0"/>
                <a:cs typeface="Arial" pitchFamily="34" charset="0"/>
              </a:rPr>
              <a:t>т.р</a:t>
            </a:r>
            <a:r>
              <a:rPr lang="ru-RU" sz="1600" dirty="0" smtClean="0">
                <a:latin typeface="Arial" pitchFamily="34" charset="0"/>
                <a:cs typeface="Arial" pitchFamily="34" charset="0"/>
              </a:rPr>
              <a:t>.),</a:t>
            </a:r>
          </a:p>
          <a:p>
            <a:pPr marL="285750" lvl="0" indent="-285750" algn="ctr" defTabSz="889000">
              <a:lnSpc>
                <a:spcPct val="90000"/>
              </a:lnSpc>
              <a:spcBef>
                <a:spcPct val="0"/>
              </a:spcBef>
              <a:spcAft>
                <a:spcPct val="35000"/>
              </a:spcAft>
              <a:buFontTx/>
              <a:buChar char="-"/>
            </a:pPr>
            <a:r>
              <a:rPr lang="ru-RU" sz="1600" kern="1200" dirty="0" smtClean="0">
                <a:latin typeface="Arial" pitchFamily="34" charset="0"/>
                <a:cs typeface="Arial" pitchFamily="34" charset="0"/>
              </a:rPr>
              <a:t>проведении запроса предложений,</a:t>
            </a:r>
          </a:p>
          <a:p>
            <a:pPr marL="285750" lvl="0" indent="-285750" algn="ctr" defTabSz="889000">
              <a:lnSpc>
                <a:spcPct val="90000"/>
              </a:lnSpc>
              <a:spcBef>
                <a:spcPct val="0"/>
              </a:spcBef>
              <a:spcAft>
                <a:spcPct val="35000"/>
              </a:spcAft>
              <a:buFontTx/>
              <a:buChar char="-"/>
            </a:pPr>
            <a:r>
              <a:rPr lang="ru-RU" sz="1600" dirty="0">
                <a:latin typeface="Arial" pitchFamily="34" charset="0"/>
                <a:cs typeface="Arial" pitchFamily="34" charset="0"/>
              </a:rPr>
              <a:t>з</a:t>
            </a:r>
            <a:r>
              <a:rPr lang="ru-RU" sz="1600" dirty="0" smtClean="0">
                <a:latin typeface="Arial" pitchFamily="34" charset="0"/>
                <a:cs typeface="Arial" pitchFamily="34" charset="0"/>
              </a:rPr>
              <a:t>акупки у ед. поставщика.</a:t>
            </a:r>
            <a:endParaRPr lang="ru-RU" sz="1600" kern="1200" dirty="0">
              <a:latin typeface="Arial" pitchFamily="34" charset="0"/>
              <a:cs typeface="Arial" pitchFamily="34" charset="0"/>
            </a:endParaRPr>
          </a:p>
        </p:txBody>
      </p:sp>
      <p:sp>
        <p:nvSpPr>
          <p:cNvPr id="25" name="Стрелка вниз 24"/>
          <p:cNvSpPr/>
          <p:nvPr/>
        </p:nvSpPr>
        <p:spPr>
          <a:xfrm>
            <a:off x="2411760" y="1628800"/>
            <a:ext cx="86409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latin typeface="Arial" pitchFamily="34" charset="0"/>
              <a:cs typeface="Arial" pitchFamily="34" charset="0"/>
            </a:endParaRPr>
          </a:p>
        </p:txBody>
      </p:sp>
      <p:sp>
        <p:nvSpPr>
          <p:cNvPr id="26" name="Стрелка вниз 25"/>
          <p:cNvSpPr/>
          <p:nvPr/>
        </p:nvSpPr>
        <p:spPr>
          <a:xfrm>
            <a:off x="6228184" y="1628800"/>
            <a:ext cx="86409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latin typeface="Arial" pitchFamily="34" charset="0"/>
              <a:cs typeface="Arial" pitchFamily="34" charset="0"/>
            </a:endParaRPr>
          </a:p>
        </p:txBody>
      </p:sp>
      <p:sp>
        <p:nvSpPr>
          <p:cNvPr id="4" name="Прямоугольник 3"/>
          <p:cNvSpPr/>
          <p:nvPr/>
        </p:nvSpPr>
        <p:spPr>
          <a:xfrm>
            <a:off x="683568" y="2600005"/>
            <a:ext cx="3744416" cy="1545038"/>
          </a:xfrm>
          <a:prstGeom prst="rect">
            <a:avLst/>
          </a:prstGeom>
        </p:spPr>
        <p:txBody>
          <a:bodyPr wrap="square">
            <a:spAutoFit/>
          </a:bodyPr>
          <a:lstStyle/>
          <a:p>
            <a:pPr algn="ctr" defTabSz="889000">
              <a:lnSpc>
                <a:spcPct val="90000"/>
              </a:lnSpc>
              <a:spcAft>
                <a:spcPct val="35000"/>
              </a:spcAft>
            </a:pPr>
            <a:r>
              <a:rPr lang="ru-RU" sz="1600" b="1" dirty="0">
                <a:solidFill>
                  <a:schemeClr val="lt1"/>
                </a:solidFill>
                <a:latin typeface="Arial" pitchFamily="34" charset="0"/>
                <a:cs typeface="Arial" pitchFamily="34" charset="0"/>
              </a:rPr>
              <a:t>Обязательно </a:t>
            </a:r>
          </a:p>
          <a:p>
            <a:pPr algn="ctr" defTabSz="889000">
              <a:lnSpc>
                <a:spcPct val="90000"/>
              </a:lnSpc>
              <a:spcAft>
                <a:spcPct val="35000"/>
              </a:spcAft>
            </a:pPr>
            <a:r>
              <a:rPr lang="ru-RU" sz="1600" dirty="0" smtClean="0">
                <a:solidFill>
                  <a:schemeClr val="lt1"/>
                </a:solidFill>
                <a:latin typeface="Arial" pitchFamily="34" charset="0"/>
                <a:cs typeface="Arial" pitchFamily="34" charset="0"/>
              </a:rPr>
              <a:t>устанавливается при:</a:t>
            </a:r>
          </a:p>
          <a:p>
            <a:pPr marL="285750" indent="-285750" algn="ctr" defTabSz="889000">
              <a:lnSpc>
                <a:spcPct val="90000"/>
              </a:lnSpc>
              <a:spcAft>
                <a:spcPct val="35000"/>
              </a:spcAft>
              <a:buFontTx/>
              <a:buChar char="-"/>
            </a:pPr>
            <a:r>
              <a:rPr lang="ru-RU" sz="1600" dirty="0" smtClean="0">
                <a:solidFill>
                  <a:schemeClr val="lt1"/>
                </a:solidFill>
                <a:latin typeface="Arial" pitchFamily="34" charset="0"/>
                <a:cs typeface="Arial" pitchFamily="34" charset="0"/>
              </a:rPr>
              <a:t>проведении конкурсов,</a:t>
            </a:r>
          </a:p>
          <a:p>
            <a:pPr marL="342900" indent="-342900" algn="ctr" defTabSz="889000">
              <a:lnSpc>
                <a:spcPct val="90000"/>
              </a:lnSpc>
              <a:spcAft>
                <a:spcPct val="35000"/>
              </a:spcAft>
              <a:buFontTx/>
              <a:buChar char="-"/>
            </a:pPr>
            <a:r>
              <a:rPr lang="ru-RU" sz="1600" dirty="0" smtClean="0">
                <a:solidFill>
                  <a:schemeClr val="lt1"/>
                </a:solidFill>
                <a:latin typeface="Arial" pitchFamily="34" charset="0"/>
                <a:cs typeface="Arial" pitchFamily="34" charset="0"/>
              </a:rPr>
              <a:t>проведении аукционов,</a:t>
            </a:r>
          </a:p>
          <a:p>
            <a:pPr marL="342900" indent="-342900" algn="ctr" defTabSz="889000">
              <a:lnSpc>
                <a:spcPct val="90000"/>
              </a:lnSpc>
              <a:spcAft>
                <a:spcPct val="35000"/>
              </a:spcAft>
              <a:buFontTx/>
              <a:buChar char="-"/>
            </a:pPr>
            <a:r>
              <a:rPr lang="ru-RU" sz="1600" dirty="0">
                <a:solidFill>
                  <a:schemeClr val="lt1"/>
                </a:solidFill>
                <a:latin typeface="Arial" pitchFamily="34" charset="0"/>
                <a:cs typeface="Arial" pitchFamily="34" charset="0"/>
              </a:rPr>
              <a:t>п</a:t>
            </a:r>
            <a:r>
              <a:rPr lang="ru-RU" sz="1600" dirty="0" smtClean="0">
                <a:solidFill>
                  <a:schemeClr val="lt1"/>
                </a:solidFill>
                <a:latin typeface="Arial" pitchFamily="34" charset="0"/>
                <a:cs typeface="Arial" pitchFamily="34" charset="0"/>
              </a:rPr>
              <a:t>роведении закрытых процедур.</a:t>
            </a:r>
            <a:endParaRPr lang="ru-RU" sz="1600" dirty="0">
              <a:solidFill>
                <a:schemeClr val="lt1"/>
              </a:solidFill>
              <a:latin typeface="Arial" pitchFamily="34" charset="0"/>
              <a:cs typeface="Arial" pitchFamily="34" charset="0"/>
            </a:endParaRPr>
          </a:p>
        </p:txBody>
      </p:sp>
      <p:sp>
        <p:nvSpPr>
          <p:cNvPr id="16" name="Прямоугольник 15"/>
          <p:cNvSpPr/>
          <p:nvPr/>
        </p:nvSpPr>
        <p:spPr>
          <a:xfrm>
            <a:off x="467544" y="4725144"/>
            <a:ext cx="8424936" cy="1815882"/>
          </a:xfrm>
          <a:prstGeom prst="rect">
            <a:avLst/>
          </a:prstGeom>
        </p:spPr>
        <p:txBody>
          <a:bodyPr wrap="square">
            <a:spAutoFit/>
          </a:bodyPr>
          <a:lstStyle/>
          <a:p>
            <a:r>
              <a:rPr lang="ru-RU" sz="1600" dirty="0" smtClean="0">
                <a:solidFill>
                  <a:schemeClr val="tx1">
                    <a:lumMod val="65000"/>
                    <a:lumOff val="35000"/>
                  </a:schemeClr>
                </a:solidFill>
                <a:latin typeface="Arial" pitchFamily="34" charset="0"/>
                <a:cs typeface="Arial" pitchFamily="34" charset="0"/>
              </a:rPr>
              <a:t>Требования </a:t>
            </a:r>
            <a:r>
              <a:rPr lang="ru-RU" sz="1600" dirty="0">
                <a:solidFill>
                  <a:schemeClr val="tx1">
                    <a:lumMod val="65000"/>
                    <a:lumOff val="35000"/>
                  </a:schemeClr>
                </a:solidFill>
                <a:latin typeface="Arial" pitchFamily="34" charset="0"/>
                <a:cs typeface="Arial" pitchFamily="34" charset="0"/>
              </a:rPr>
              <a:t>об обеспечении </a:t>
            </a:r>
            <a:r>
              <a:rPr lang="ru-RU" sz="1600" dirty="0" smtClean="0">
                <a:solidFill>
                  <a:schemeClr val="tx1">
                    <a:lumMod val="65000"/>
                    <a:lumOff val="35000"/>
                  </a:schemeClr>
                </a:solidFill>
                <a:latin typeface="Arial" pitchFamily="34" charset="0"/>
                <a:cs typeface="Arial" pitchFamily="34" charset="0"/>
              </a:rPr>
              <a:t>исполнения </a:t>
            </a:r>
            <a:r>
              <a:rPr lang="ru-RU" sz="1600" dirty="0">
                <a:solidFill>
                  <a:schemeClr val="tx1">
                    <a:lumMod val="65000"/>
                    <a:lumOff val="35000"/>
                  </a:schemeClr>
                </a:solidFill>
                <a:latin typeface="Arial" pitchFamily="34" charset="0"/>
                <a:cs typeface="Arial" pitchFamily="34" charset="0"/>
              </a:rPr>
              <a:t>контракта не </a:t>
            </a:r>
            <a:r>
              <a:rPr lang="ru-RU" sz="1600" dirty="0" smtClean="0">
                <a:solidFill>
                  <a:schemeClr val="tx1">
                    <a:lumMod val="65000"/>
                    <a:lumOff val="35000"/>
                  </a:schemeClr>
                </a:solidFill>
                <a:latin typeface="Arial" pitchFamily="34" charset="0"/>
                <a:cs typeface="Arial" pitchFamily="34" charset="0"/>
              </a:rPr>
              <a:t>предъявляются в </a:t>
            </a:r>
            <a:r>
              <a:rPr lang="ru-RU" sz="1600" dirty="0">
                <a:solidFill>
                  <a:schemeClr val="tx1">
                    <a:lumMod val="65000"/>
                    <a:lumOff val="35000"/>
                  </a:schemeClr>
                </a:solidFill>
                <a:latin typeface="Arial" pitchFamily="34" charset="0"/>
                <a:cs typeface="Arial" pitchFamily="34" charset="0"/>
              </a:rPr>
              <a:t>случаях: </a:t>
            </a:r>
            <a:r>
              <a:rPr lang="ru-RU" sz="1600" dirty="0" smtClean="0">
                <a:solidFill>
                  <a:schemeClr val="tx1">
                    <a:lumMod val="65000"/>
                    <a:lumOff val="35000"/>
                  </a:schemeClr>
                </a:solidFill>
                <a:latin typeface="Arial" pitchFamily="34" charset="0"/>
                <a:cs typeface="Arial" pitchFamily="34" charset="0"/>
              </a:rPr>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1</a:t>
            </a:r>
            <a:r>
              <a:rPr lang="ru-RU" sz="1600" dirty="0">
                <a:solidFill>
                  <a:schemeClr val="tx1">
                    <a:lumMod val="65000"/>
                    <a:lumOff val="35000"/>
                  </a:schemeClr>
                </a:solidFill>
                <a:latin typeface="Arial" pitchFamily="34" charset="0"/>
                <a:cs typeface="Arial" pitchFamily="34" charset="0"/>
              </a:rPr>
              <a:t>) заключения контракта с участником закупки, который является государственным или муниципальным казенным учреждением;</a:t>
            </a:r>
          </a:p>
          <a:p>
            <a:r>
              <a:rPr lang="ru-RU" sz="1600" dirty="0">
                <a:solidFill>
                  <a:schemeClr val="tx1">
                    <a:lumMod val="65000"/>
                    <a:lumOff val="35000"/>
                  </a:schemeClr>
                </a:solidFill>
                <a:latin typeface="Arial" pitchFamily="34" charset="0"/>
                <a:cs typeface="Arial" pitchFamily="34" charset="0"/>
              </a:rPr>
              <a:t>2) осуществления закупки услуги по предоставлению кредита;</a:t>
            </a:r>
          </a:p>
          <a:p>
            <a:r>
              <a:rPr lang="ru-RU" sz="1600" dirty="0">
                <a:solidFill>
                  <a:schemeClr val="tx1">
                    <a:lumMod val="65000"/>
                    <a:lumOff val="35000"/>
                  </a:schemeClr>
                </a:solidFill>
                <a:latin typeface="Arial" pitchFamily="34" charset="0"/>
                <a:cs typeface="Arial" pitchFamily="34" charset="0"/>
              </a:rPr>
              <a:t>3) заключения бюджетным учреждением контракта, предметом которого является выдача банковской гарантии</a:t>
            </a:r>
            <a:r>
              <a:rPr lang="ru-RU" sz="1600" dirty="0" smtClean="0">
                <a:solidFill>
                  <a:schemeClr val="tx1">
                    <a:lumMod val="65000"/>
                    <a:lumOff val="35000"/>
                  </a:schemeClr>
                </a:solidFill>
                <a:latin typeface="Arial" pitchFamily="34" charset="0"/>
                <a:cs typeface="Arial" pitchFamily="34" charset="0"/>
              </a:rPr>
              <a:t>.</a:t>
            </a:r>
          </a:p>
          <a:p>
            <a:r>
              <a:rPr lang="ru-RU" sz="1600" dirty="0" smtClean="0">
                <a:solidFill>
                  <a:schemeClr val="tx1">
                    <a:lumMod val="65000"/>
                    <a:lumOff val="35000"/>
                  </a:schemeClr>
                </a:solidFill>
                <a:latin typeface="Arial" pitchFamily="34" charset="0"/>
                <a:cs typeface="Arial" pitchFamily="34" charset="0"/>
              </a:rPr>
              <a:t>(ч.8 </a:t>
            </a:r>
            <a:r>
              <a:rPr lang="ru-RU" sz="1600" dirty="0">
                <a:solidFill>
                  <a:schemeClr val="tx1">
                    <a:lumMod val="65000"/>
                    <a:lumOff val="35000"/>
                  </a:schemeClr>
                </a:solidFill>
                <a:latin typeface="Arial" pitchFamily="34" charset="0"/>
                <a:cs typeface="Arial" pitchFamily="34" charset="0"/>
              </a:rPr>
              <a:t>ст. </a:t>
            </a:r>
            <a:r>
              <a:rPr lang="ru-RU" sz="1600" dirty="0" smtClean="0">
                <a:solidFill>
                  <a:schemeClr val="tx1">
                    <a:lumMod val="65000"/>
                    <a:lumOff val="35000"/>
                  </a:schemeClr>
                </a:solidFill>
                <a:latin typeface="Arial" pitchFamily="34" charset="0"/>
                <a:cs typeface="Arial" pitchFamily="34" charset="0"/>
              </a:rPr>
              <a:t>96, в ред</a:t>
            </a:r>
            <a:r>
              <a:rPr lang="ru-RU" sz="1600" dirty="0">
                <a:solidFill>
                  <a:schemeClr val="tx1">
                    <a:lumMod val="65000"/>
                    <a:lumOff val="35000"/>
                  </a:schemeClr>
                </a:solidFill>
                <a:latin typeface="Arial" pitchFamily="34" charset="0"/>
                <a:cs typeface="Arial" pitchFamily="34" charset="0"/>
              </a:rPr>
              <a:t>. Федерального закона от 04.06.2014 N 140-ФЗ)</a:t>
            </a:r>
          </a:p>
        </p:txBody>
      </p:sp>
      <p:sp>
        <p:nvSpPr>
          <p:cNvPr id="18"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Обеспечение исполнение контрактов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7028288"/>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19E1FAD7-BD7D-425F-802A-54303B07A253}" type="slidenum">
              <a:rPr lang="ru-RU" sz="1600" smtClean="0">
                <a:solidFill>
                  <a:prstClr val="black"/>
                </a:solidFill>
                <a:latin typeface="Arial" pitchFamily="34" charset="0"/>
                <a:cs typeface="Arial" pitchFamily="34" charset="0"/>
              </a:rPr>
              <a:pPr>
                <a:defRPr/>
              </a:pPr>
              <a:t>14</a:t>
            </a:fld>
            <a:endParaRPr lang="ru-RU" sz="1600">
              <a:solidFill>
                <a:prstClr val="black"/>
              </a:solidFill>
              <a:latin typeface="Arial" pitchFamily="34" charset="0"/>
              <a:cs typeface="Arial" pitchFamily="34" charset="0"/>
            </a:endParaRPr>
          </a:p>
        </p:txBody>
      </p:sp>
      <p:sp>
        <p:nvSpPr>
          <p:cNvPr id="4" name="Прямоугольник 3"/>
          <p:cNvSpPr>
            <a:spLocks noChangeArrowheads="1"/>
          </p:cNvSpPr>
          <p:nvPr/>
        </p:nvSpPr>
        <p:spPr bwMode="auto">
          <a:xfrm>
            <a:off x="0" y="1988840"/>
            <a:ext cx="9144000" cy="3910095"/>
          </a:xfrm>
          <a:prstGeom prst="rect">
            <a:avLst/>
          </a:prstGeom>
          <a:noFill/>
          <a:ln w="9525">
            <a:noFill/>
            <a:miter lim="800000"/>
            <a:headEnd/>
            <a:tailEnd/>
          </a:ln>
        </p:spPr>
        <p:txBody>
          <a:bodyPr wrap="square" lIns="360000" rIns="360000" bIns="108000">
            <a:spAutoFit/>
          </a:bodyPr>
          <a:lstStyle/>
          <a:p>
            <a:pPr marL="342900" lvl="1" indent="-342900" algn="just">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Допускается изменение, </a:t>
            </a:r>
            <a:r>
              <a:rPr lang="ru-RU" sz="1600" dirty="0">
                <a:solidFill>
                  <a:schemeClr val="tx1">
                    <a:lumMod val="75000"/>
                    <a:lumOff val="25000"/>
                  </a:schemeClr>
                </a:solidFill>
                <a:latin typeface="Arial" pitchFamily="34" charset="0"/>
                <a:cs typeface="Arial" pitchFamily="34" charset="0"/>
              </a:rPr>
              <a:t>по соглашению </a:t>
            </a:r>
            <a:r>
              <a:rPr lang="ru-RU" sz="1600" dirty="0" smtClean="0">
                <a:solidFill>
                  <a:schemeClr val="tx1">
                    <a:lumMod val="75000"/>
                    <a:lumOff val="25000"/>
                  </a:schemeClr>
                </a:solidFill>
                <a:latin typeface="Arial" pitchFamily="34" charset="0"/>
                <a:cs typeface="Arial" pitchFamily="34" charset="0"/>
              </a:rPr>
              <a:t>сторон, </a:t>
            </a:r>
            <a:r>
              <a:rPr lang="ru-RU" sz="1600" dirty="0">
                <a:solidFill>
                  <a:schemeClr val="tx1">
                    <a:lumMod val="75000"/>
                    <a:lumOff val="25000"/>
                  </a:schemeClr>
                </a:solidFill>
                <a:latin typeface="Arial" pitchFamily="34" charset="0"/>
                <a:cs typeface="Arial" pitchFamily="34" charset="0"/>
              </a:rPr>
              <a:t>срока исполнения контракта, и (или) цены контракта, и (или) цены единицы товара, работы, услуги, и (или) количества товаров, объема работ, услуг, предусмотренных контрактами, срок исполнения которых завершается в </a:t>
            </a:r>
            <a:r>
              <a:rPr lang="ru-RU" sz="1600" dirty="0" smtClean="0">
                <a:solidFill>
                  <a:schemeClr val="tx1">
                    <a:lumMod val="75000"/>
                    <a:lumOff val="25000"/>
                  </a:schemeClr>
                </a:solidFill>
                <a:latin typeface="Arial" pitchFamily="34" charset="0"/>
                <a:cs typeface="Arial" pitchFamily="34" charset="0"/>
              </a:rPr>
              <a:t>2016 гг. </a:t>
            </a:r>
            <a:r>
              <a:rPr lang="ru-RU" sz="1600" dirty="0">
                <a:solidFill>
                  <a:schemeClr val="tx1">
                    <a:lumMod val="75000"/>
                    <a:lumOff val="25000"/>
                  </a:schemeClr>
                </a:solidFill>
                <a:latin typeface="Arial" pitchFamily="34" charset="0"/>
                <a:cs typeface="Arial" pitchFamily="34" charset="0"/>
              </a:rPr>
              <a:t>При этом заказчик в ходе исполнения контракта обеспечивает согласование с поставщиком </a:t>
            </a:r>
            <a:r>
              <a:rPr lang="ru-RU" sz="1600" dirty="0" smtClean="0">
                <a:solidFill>
                  <a:schemeClr val="tx1">
                    <a:lumMod val="75000"/>
                    <a:lumOff val="25000"/>
                  </a:schemeClr>
                </a:solidFill>
                <a:latin typeface="Arial" pitchFamily="34" charset="0"/>
                <a:cs typeface="Arial" pitchFamily="34" charset="0"/>
              </a:rPr>
              <a:t> </a:t>
            </a:r>
            <a:r>
              <a:rPr lang="ru-RU" sz="1600" dirty="0">
                <a:solidFill>
                  <a:schemeClr val="tx1">
                    <a:lumMod val="75000"/>
                    <a:lumOff val="25000"/>
                  </a:schemeClr>
                </a:solidFill>
                <a:latin typeface="Arial" pitchFamily="34" charset="0"/>
                <a:cs typeface="Arial" pitchFamily="34" charset="0"/>
              </a:rPr>
              <a:t>новых условий контракта (ч.1.1 ст. 95).</a:t>
            </a:r>
          </a:p>
          <a:p>
            <a:pPr marL="342900" lvl="1" indent="-342900" algn="just">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Правительство </a:t>
            </a:r>
            <a:r>
              <a:rPr lang="ru-RU" sz="1600" dirty="0">
                <a:solidFill>
                  <a:schemeClr val="tx1">
                    <a:lumMod val="75000"/>
                    <a:lumOff val="25000"/>
                  </a:schemeClr>
                </a:solidFill>
                <a:latin typeface="Arial" pitchFamily="34" charset="0"/>
                <a:cs typeface="Arial" pitchFamily="34" charset="0"/>
              </a:rPr>
              <a:t>РФ </a:t>
            </a:r>
            <a:r>
              <a:rPr lang="ru-RU" sz="1600" dirty="0" smtClean="0">
                <a:solidFill>
                  <a:schemeClr val="tx1">
                    <a:lumMod val="75000"/>
                    <a:lumOff val="25000"/>
                  </a:schemeClr>
                </a:solidFill>
                <a:latin typeface="Arial" pitchFamily="34" charset="0"/>
                <a:cs typeface="Arial" pitchFamily="34" charset="0"/>
              </a:rPr>
              <a:t>определило случаи </a:t>
            </a:r>
            <a:r>
              <a:rPr lang="ru-RU" sz="1600" dirty="0">
                <a:solidFill>
                  <a:schemeClr val="tx1">
                    <a:lumMod val="75000"/>
                    <a:lumOff val="25000"/>
                  </a:schemeClr>
                </a:solidFill>
                <a:latin typeface="Arial" pitchFamily="34" charset="0"/>
                <a:cs typeface="Arial" pitchFamily="34" charset="0"/>
              </a:rPr>
              <a:t>и условия, при которых в </a:t>
            </a:r>
            <a:r>
              <a:rPr lang="ru-RU" sz="1600" dirty="0" smtClean="0">
                <a:solidFill>
                  <a:schemeClr val="tx1">
                    <a:lumMod val="75000"/>
                    <a:lumOff val="25000"/>
                  </a:schemeClr>
                </a:solidFill>
                <a:latin typeface="Arial" pitchFamily="34" charset="0"/>
                <a:cs typeface="Arial" pitchFamily="34" charset="0"/>
              </a:rPr>
              <a:t>2016 </a:t>
            </a:r>
            <a:r>
              <a:rPr lang="ru-RU" sz="1600" dirty="0" smtClean="0">
                <a:solidFill>
                  <a:schemeClr val="tx1">
                    <a:lumMod val="75000"/>
                    <a:lumOff val="25000"/>
                  </a:schemeClr>
                </a:solidFill>
                <a:latin typeface="Arial" pitchFamily="34" charset="0"/>
                <a:cs typeface="Arial" pitchFamily="34" charset="0"/>
              </a:rPr>
              <a:t>г заказчик </a:t>
            </a:r>
            <a:r>
              <a:rPr lang="ru-RU" sz="1600" dirty="0">
                <a:solidFill>
                  <a:schemeClr val="tx1">
                    <a:lumMod val="75000"/>
                    <a:lumOff val="25000"/>
                  </a:schemeClr>
                </a:solidFill>
                <a:latin typeface="Arial" pitchFamily="34" charset="0"/>
                <a:cs typeface="Arial" pitchFamily="34" charset="0"/>
              </a:rPr>
              <a:t>вправе не устанавливать требование обеспечения исполнения контракта (ч.2.1 ст. 96</a:t>
            </a:r>
            <a:r>
              <a:rPr lang="ru-RU" sz="1600" dirty="0" smtClean="0">
                <a:solidFill>
                  <a:schemeClr val="tx1">
                    <a:lumMod val="75000"/>
                    <a:lumOff val="25000"/>
                  </a:schemeClr>
                </a:solidFill>
                <a:latin typeface="Arial" pitchFamily="34" charset="0"/>
                <a:cs typeface="Arial" pitchFamily="34" charset="0"/>
              </a:rPr>
              <a:t>).</a:t>
            </a:r>
          </a:p>
          <a:p>
            <a:pPr marL="342900" lvl="1" indent="-342900" algn="just">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Заказчик </a:t>
            </a:r>
            <a:r>
              <a:rPr lang="ru-RU" sz="1600" dirty="0">
                <a:solidFill>
                  <a:schemeClr val="tx1">
                    <a:lumMod val="75000"/>
                    <a:lumOff val="25000"/>
                  </a:schemeClr>
                </a:solidFill>
                <a:latin typeface="Arial" pitchFamily="34" charset="0"/>
                <a:cs typeface="Arial" pitchFamily="34" charset="0"/>
              </a:rPr>
              <a:t>предоставляет отсрочку уплаты и (или) осуществляет списание начисленных сумм неустоек (штрафов, пеней</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a:p>
            <a:pPr marL="342900" lvl="1" indent="-342900" algn="just">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Заказчик вправе осуществлять </a:t>
            </a:r>
            <a:r>
              <a:rPr lang="ru-RU" sz="1600" dirty="0">
                <a:solidFill>
                  <a:schemeClr val="tx1">
                    <a:lumMod val="75000"/>
                    <a:lumOff val="25000"/>
                  </a:schemeClr>
                </a:solidFill>
                <a:latin typeface="Arial" pitchFamily="34" charset="0"/>
                <a:cs typeface="Arial" pitchFamily="34" charset="0"/>
              </a:rPr>
              <a:t>реструктуризацию задолженностей коммерческих банков, возникшую в связи с предъявлением требований к исполнению банковских гарантий (ч.11 ст. 96</a:t>
            </a:r>
            <a:r>
              <a:rPr lang="ru-RU" sz="1600" dirty="0" smtClean="0">
                <a:solidFill>
                  <a:schemeClr val="tx1">
                    <a:lumMod val="75000"/>
                    <a:lumOff val="25000"/>
                  </a:schemeClr>
                </a:solidFill>
                <a:latin typeface="Arial" pitchFamily="34" charset="0"/>
                <a:cs typeface="Arial" pitchFamily="34" charset="0"/>
              </a:rPr>
              <a:t>).</a:t>
            </a:r>
          </a:p>
          <a:p>
            <a:pPr marL="342900" lvl="1" indent="-342900">
              <a:lnSpc>
                <a:spcPct val="85000"/>
              </a:lnSpc>
              <a:spcAft>
                <a:spcPts val="1200"/>
              </a:spcAft>
              <a:buClr>
                <a:srgbClr val="990033"/>
              </a:buClr>
              <a:buSzPct val="80000"/>
              <a:buFont typeface="Arial Narrow" pitchFamily="34" charset="0"/>
              <a:buChar char="▬"/>
            </a:pPr>
            <a:endParaRPr lang="ru-RU" sz="1600" dirty="0">
              <a:solidFill>
                <a:schemeClr val="tx1">
                  <a:lumMod val="75000"/>
                  <a:lumOff val="25000"/>
                </a:schemeClr>
              </a:solidFill>
              <a:latin typeface="Arial" pitchFamily="34" charset="0"/>
              <a:cs typeface="Arial" pitchFamily="34" charset="0"/>
            </a:endParaRPr>
          </a:p>
        </p:txBody>
      </p:sp>
      <p:sp>
        <p:nvSpPr>
          <p:cNvPr id="5" name="Прямоугольник 4"/>
          <p:cNvSpPr/>
          <p:nvPr/>
        </p:nvSpPr>
        <p:spPr>
          <a:xfrm>
            <a:off x="1382" y="1500188"/>
            <a:ext cx="9144000" cy="389131"/>
          </a:xfrm>
          <a:prstGeom prst="rect">
            <a:avLst/>
          </a:prstGeom>
          <a:solidFill>
            <a:schemeClr val="bg1">
              <a:lumMod val="95000"/>
            </a:schemeClr>
          </a:solidFill>
        </p:spPr>
        <p:txBody>
          <a:bodyPr lIns="360000" rIns="360000" bIns="108000">
            <a:spAutoFit/>
          </a:bodyPr>
          <a:lstStyle/>
          <a:p>
            <a:pPr>
              <a:lnSpc>
                <a:spcPct val="95000"/>
              </a:lnSpc>
              <a:defRPr/>
            </a:pPr>
            <a:r>
              <a:rPr lang="ru-RU" sz="1600" dirty="0" smtClean="0">
                <a:solidFill>
                  <a:schemeClr val="tx1">
                    <a:lumMod val="75000"/>
                    <a:lumOff val="25000"/>
                  </a:schemeClr>
                </a:solidFill>
                <a:latin typeface="Arial" pitchFamily="34" charset="0"/>
                <a:cs typeface="Arial" pitchFamily="34" charset="0"/>
              </a:rPr>
              <a:t>Особые положения на 2016 год</a:t>
            </a:r>
            <a:endParaRPr lang="ru-RU" sz="1600" dirty="0">
              <a:solidFill>
                <a:schemeClr val="tx1">
                  <a:lumMod val="75000"/>
                  <a:lumOff val="25000"/>
                </a:schemeClr>
              </a:solidFill>
              <a:latin typeface="Arial" pitchFamily="34" charset="0"/>
              <a:cs typeface="Arial" pitchFamily="34" charset="0"/>
            </a:endParaRPr>
          </a:p>
        </p:txBody>
      </p:sp>
      <p:sp>
        <p:nvSpPr>
          <p:cNvPr id="6" name="Прямоугольник 5"/>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165315197"/>
      </p:ext>
    </p:extLst>
  </p:cSld>
  <p:clrMapOvr>
    <a:masterClrMapping/>
  </p:clrMapOvr>
  <p:transition>
    <p:fade thruBlk="1"/>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95536" y="3861048"/>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18" name="TextBox 17"/>
          <p:cNvSpPr txBox="1"/>
          <p:nvPr/>
        </p:nvSpPr>
        <p:spPr>
          <a:xfrm>
            <a:off x="7812360" y="4797152"/>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25" name="Прямоугольник 24"/>
          <p:cNvSpPr/>
          <p:nvPr/>
        </p:nvSpPr>
        <p:spPr bwMode="auto">
          <a:xfrm>
            <a:off x="179512" y="1178171"/>
            <a:ext cx="5912241"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smtClean="0">
                <a:solidFill>
                  <a:schemeClr val="bg1"/>
                </a:solidFill>
                <a:latin typeface="Arial" pitchFamily="34" charset="0"/>
                <a:cs typeface="Arial" pitchFamily="34" charset="0"/>
              </a:rPr>
              <a:t>Постановление Правительства РФ </a:t>
            </a:r>
            <a:r>
              <a:rPr lang="en-US" sz="1600" b="1" dirty="0" smtClean="0">
                <a:solidFill>
                  <a:schemeClr val="bg1"/>
                </a:solidFill>
                <a:latin typeface="Arial" pitchFamily="34" charset="0"/>
                <a:cs typeface="Arial" pitchFamily="34" charset="0"/>
              </a:rPr>
              <a:t>N </a:t>
            </a:r>
            <a:r>
              <a:rPr lang="ru-RU" sz="1600" b="1" dirty="0" smtClean="0">
                <a:solidFill>
                  <a:schemeClr val="bg1"/>
                </a:solidFill>
                <a:latin typeface="Arial" pitchFamily="34" charset="0"/>
                <a:cs typeface="Arial" pitchFamily="34" charset="0"/>
              </a:rPr>
              <a:t>182 от 11.03.2016 г</a:t>
            </a:r>
            <a:r>
              <a:rPr lang="ru-RU" sz="1600" b="1" dirty="0">
                <a:solidFill>
                  <a:schemeClr val="bg1"/>
                </a:solidFill>
                <a:latin typeface="Arial" pitchFamily="34" charset="0"/>
                <a:cs typeface="Arial" pitchFamily="34" charset="0"/>
              </a:rPr>
              <a:t>.</a:t>
            </a:r>
          </a:p>
        </p:txBody>
      </p:sp>
      <p:sp>
        <p:nvSpPr>
          <p:cNvPr id="2" name="Прямоугольник 1"/>
          <p:cNvSpPr/>
          <p:nvPr/>
        </p:nvSpPr>
        <p:spPr>
          <a:xfrm>
            <a:off x="407486" y="1556792"/>
            <a:ext cx="8964488" cy="584775"/>
          </a:xfrm>
          <a:prstGeom prst="rect">
            <a:avLst/>
          </a:prstGeom>
        </p:spPr>
        <p:txBody>
          <a:bodyPr wrap="square">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Установлены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условия</a:t>
            </a:r>
            <a:r>
              <a:rPr lang="ru-RU" sz="1600" dirty="0">
                <a:solidFill>
                  <a:schemeClr val="tx1">
                    <a:lumMod val="75000"/>
                    <a:lumOff val="25000"/>
                  </a:schemeClr>
                </a:solidFill>
                <a:latin typeface="Arial" panose="020B0604020202020204" pitchFamily="34" charset="0"/>
                <a:cs typeface="Arial" panose="020B0604020202020204" pitchFamily="34" charset="0"/>
              </a:rPr>
              <a:t>, при которых в 2016 году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заказчик </a:t>
            </a:r>
            <a:r>
              <a:rPr lang="ru-RU" sz="1600" b="1" dirty="0" smtClean="0">
                <a:solidFill>
                  <a:srgbClr val="FF0000"/>
                </a:solidFill>
                <a:latin typeface="Arial" panose="020B0604020202020204" pitchFamily="34" charset="0"/>
                <a:cs typeface="Arial" panose="020B0604020202020204" pitchFamily="34" charset="0"/>
              </a:rPr>
              <a:t>вправе</a:t>
            </a:r>
            <a:r>
              <a:rPr lang="ru-RU" sz="1600" dirty="0" smtClean="0">
                <a:solidFill>
                  <a:schemeClr val="tx1">
                    <a:lumMod val="75000"/>
                    <a:lumOff val="25000"/>
                  </a:schemeClr>
                </a:solidFill>
                <a:latin typeface="Arial" panose="020B0604020202020204" pitchFamily="34" charset="0"/>
                <a:cs typeface="Arial" panose="020B0604020202020204" pitchFamily="34" charset="0"/>
              </a:rPr>
              <a:t> </a:t>
            </a:r>
            <a:r>
              <a:rPr lang="ru-RU" sz="1600" dirty="0">
                <a:solidFill>
                  <a:schemeClr val="tx1">
                    <a:lumMod val="75000"/>
                    <a:lumOff val="25000"/>
                  </a:schemeClr>
                </a:solidFill>
                <a:latin typeface="Arial" panose="020B0604020202020204" pitchFamily="34" charset="0"/>
                <a:cs typeface="Arial" panose="020B0604020202020204" pitchFamily="34" charset="0"/>
              </a:rPr>
              <a:t>не устанавливать требование обеспечения исполнения контракта </a:t>
            </a:r>
            <a:r>
              <a:rPr lang="ru-RU" sz="1600" dirty="0">
                <a:solidFill>
                  <a:srgbClr val="000000">
                    <a:lumMod val="65000"/>
                    <a:lumOff val="35000"/>
                  </a:srgbClr>
                </a:solidFill>
                <a:latin typeface="Arial" pitchFamily="34" charset="0"/>
                <a:cs typeface="Arial" pitchFamily="34" charset="0"/>
              </a:rPr>
              <a:t>в соответствии </a:t>
            </a:r>
            <a:r>
              <a:rPr lang="ru-RU" sz="1600" dirty="0" smtClean="0">
                <a:solidFill>
                  <a:srgbClr val="000000">
                    <a:lumMod val="65000"/>
                    <a:lumOff val="35000"/>
                  </a:srgbClr>
                </a:solidFill>
                <a:latin typeface="Arial" pitchFamily="34" charset="0"/>
                <a:cs typeface="Arial" pitchFamily="34" charset="0"/>
              </a:rPr>
              <a:t>с </a:t>
            </a:r>
            <a:r>
              <a:rPr lang="ru-RU" sz="1600" dirty="0">
                <a:solidFill>
                  <a:srgbClr val="000000">
                    <a:lumMod val="65000"/>
                    <a:lumOff val="35000"/>
                  </a:srgbClr>
                </a:solidFill>
                <a:latin typeface="Arial" pitchFamily="34" charset="0"/>
                <a:cs typeface="Arial" pitchFamily="34" charset="0"/>
              </a:rPr>
              <a:t>ч. 2.1. ст. 96</a:t>
            </a:r>
            <a:r>
              <a:rPr lang="ru-RU" sz="160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p:cNvSpPr txBox="1"/>
          <p:nvPr/>
        </p:nvSpPr>
        <p:spPr>
          <a:xfrm>
            <a:off x="179905" y="220578"/>
            <a:ext cx="6502518" cy="400110"/>
          </a:xfrm>
          <a:prstGeom prst="rect">
            <a:avLst/>
          </a:prstGeom>
          <a:noFill/>
        </p:spPr>
        <p:txBody>
          <a:bodyPr wrap="square" rtlCol="0">
            <a:spAutoFit/>
          </a:bodyPr>
          <a:lstStyle/>
          <a:p>
            <a:pPr>
              <a:defRPr/>
            </a:pPr>
            <a:r>
              <a:rPr lang="ru-RU" sz="2000" spc="-130" dirty="0">
                <a:solidFill>
                  <a:schemeClr val="bg1"/>
                </a:solidFill>
                <a:latin typeface="Arial" pitchFamily="34" charset="0"/>
                <a:cs typeface="Arial" pitchFamily="34" charset="0"/>
              </a:rPr>
              <a:t>Временные положения</a:t>
            </a:r>
          </a:p>
        </p:txBody>
      </p:sp>
      <p:sp>
        <p:nvSpPr>
          <p:cNvPr id="3" name="Прямоугольник 2"/>
          <p:cNvSpPr/>
          <p:nvPr/>
        </p:nvSpPr>
        <p:spPr>
          <a:xfrm>
            <a:off x="407486" y="2175495"/>
            <a:ext cx="8484994" cy="4278094"/>
          </a:xfrm>
          <a:prstGeom prst="rect">
            <a:avLst/>
          </a:prstGeom>
        </p:spPr>
        <p:txBody>
          <a:bodyPr wrap="square">
            <a:spAutoFit/>
          </a:bodyPr>
          <a:lstStyle/>
          <a:p>
            <a:pPr marL="342900" indent="-342900">
              <a:buFont typeface="+mj-lt"/>
              <a:buAutoNum type="arabicPeriod"/>
            </a:pPr>
            <a:r>
              <a:rPr lang="ru-RU" sz="1600" dirty="0" smtClean="0">
                <a:solidFill>
                  <a:schemeClr val="tx1">
                    <a:lumMod val="75000"/>
                    <a:lumOff val="25000"/>
                  </a:schemeClr>
                </a:solidFill>
                <a:latin typeface="Arial" panose="020B0604020202020204" pitchFamily="34" charset="0"/>
                <a:cs typeface="Arial" panose="020B0604020202020204" pitchFamily="34" charset="0"/>
              </a:rPr>
              <a:t>Осуществляется </a:t>
            </a:r>
            <a:r>
              <a:rPr lang="ru-RU" sz="1600" dirty="0">
                <a:solidFill>
                  <a:schemeClr val="tx1">
                    <a:lumMod val="75000"/>
                    <a:lumOff val="25000"/>
                  </a:schemeClr>
                </a:solidFill>
                <a:latin typeface="Arial" panose="020B0604020202020204" pitchFamily="34" charset="0"/>
                <a:cs typeface="Arial" panose="020B0604020202020204" pitchFamily="34" charset="0"/>
              </a:rPr>
              <a:t>проведение конкурсов, электронных аукционов, запросов предложений, в которых участниками закупок являются только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СМП, СО НКО и </a:t>
            </a:r>
            <a:r>
              <a:rPr lang="ru-RU" sz="1600" dirty="0">
                <a:solidFill>
                  <a:schemeClr val="tx1">
                    <a:lumMod val="75000"/>
                    <a:lumOff val="25000"/>
                  </a:schemeClr>
                </a:solidFill>
                <a:latin typeface="Arial" panose="020B0604020202020204" pitchFamily="34" charset="0"/>
                <a:cs typeface="Arial" panose="020B0604020202020204" pitchFamily="34" charset="0"/>
              </a:rPr>
              <a:t>в проектах контрактов которых не предусмотрена выплата аванса; </a:t>
            </a:r>
          </a:p>
          <a:p>
            <a:pPr marL="342900" indent="-342900">
              <a:buFont typeface="+mj-lt"/>
              <a:buAutoNum type="arabicPeriod"/>
            </a:pPr>
            <a:r>
              <a:rPr lang="ru-RU" sz="1600" dirty="0">
                <a:solidFill>
                  <a:schemeClr val="tx1">
                    <a:lumMod val="75000"/>
                    <a:lumOff val="25000"/>
                  </a:schemeClr>
                </a:solidFill>
                <a:latin typeface="Arial" panose="020B0604020202020204" pitchFamily="34" charset="0"/>
                <a:cs typeface="Arial" panose="020B0604020202020204" pitchFamily="34" charset="0"/>
              </a:rPr>
              <a:t>проект контракта содержит условие о банковском сопровождении контракта; </a:t>
            </a:r>
          </a:p>
          <a:p>
            <a:pPr marL="342900" indent="-342900">
              <a:buFont typeface="+mj-lt"/>
              <a:buAutoNum type="arabicPeriod"/>
            </a:pPr>
            <a:r>
              <a:rPr lang="ru-RU" sz="1600" dirty="0">
                <a:solidFill>
                  <a:schemeClr val="tx1">
                    <a:lumMod val="75000"/>
                    <a:lumOff val="25000"/>
                  </a:schemeClr>
                </a:solidFill>
                <a:latin typeface="Arial" panose="020B0604020202020204" pitchFamily="34" charset="0"/>
                <a:cs typeface="Arial" panose="020B0604020202020204" pitchFamily="34" charset="0"/>
              </a:rPr>
              <a:t>проект контракта содержит условие о перечислении поставщику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авансовых </a:t>
            </a:r>
            <a:r>
              <a:rPr lang="ru-RU" sz="1600" dirty="0">
                <a:solidFill>
                  <a:schemeClr val="tx1">
                    <a:lumMod val="75000"/>
                    <a:lumOff val="25000"/>
                  </a:schemeClr>
                </a:solidFill>
                <a:latin typeface="Arial" panose="020B0604020202020204" pitchFamily="34" charset="0"/>
                <a:cs typeface="Arial" panose="020B0604020202020204" pitchFamily="34" charset="0"/>
              </a:rPr>
              <a:t>платежей на счет, открытый территориальному органу Федерального казначейства либо финансовому органу субъекта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РФ, </a:t>
            </a:r>
            <a:r>
              <a:rPr lang="ru-RU" sz="1600" dirty="0">
                <a:solidFill>
                  <a:schemeClr val="tx1">
                    <a:lumMod val="75000"/>
                    <a:lumOff val="25000"/>
                  </a:schemeClr>
                </a:solidFill>
                <a:latin typeface="Arial" panose="020B0604020202020204" pitchFamily="34" charset="0"/>
                <a:cs typeface="Arial" panose="020B0604020202020204" pitchFamily="34" charset="0"/>
              </a:rPr>
              <a:t>муниципального образования в учреждениях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ЦБ РФ; </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mj-lt"/>
              <a:buAutoNum type="arabicPeriod"/>
            </a:pPr>
            <a:r>
              <a:rPr lang="ru-RU" sz="1600" dirty="0">
                <a:solidFill>
                  <a:schemeClr val="tx1">
                    <a:lumMod val="75000"/>
                    <a:lumOff val="25000"/>
                  </a:schemeClr>
                </a:solidFill>
                <a:latin typeface="Arial" panose="020B0604020202020204" pitchFamily="34" charset="0"/>
                <a:cs typeface="Arial" panose="020B0604020202020204" pitchFamily="34" charset="0"/>
              </a:rPr>
              <a:t>проект контракта предусматривает выплату авансовых платежей в размере не более 15% цены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контракта, а </a:t>
            </a:r>
            <a:r>
              <a:rPr lang="ru-RU" sz="1600" dirty="0">
                <a:solidFill>
                  <a:schemeClr val="tx1">
                    <a:lumMod val="75000"/>
                    <a:lumOff val="25000"/>
                  </a:schemeClr>
                </a:solidFill>
                <a:latin typeface="Arial" panose="020B0604020202020204" pitchFamily="34" charset="0"/>
                <a:cs typeface="Arial" panose="020B0604020202020204" pitchFamily="34" charset="0"/>
              </a:rPr>
              <a:t>также проведение заказчиком расчета с поставщиком с оплатой в размере не более 70% цены каждой поставки и проведение полного расчета только после приемки заказчиком (либо в ином размере, установленном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высшими исполнительными ОГВ субъектов/ муниципалитетов);</a:t>
            </a:r>
          </a:p>
          <a:p>
            <a:pPr marL="342900" indent="-342900">
              <a:buFont typeface="+mj-lt"/>
              <a:buAutoNum type="arabicPeriod"/>
            </a:pPr>
            <a:r>
              <a:rPr lang="ru-RU" sz="1600" dirty="0">
                <a:solidFill>
                  <a:schemeClr val="tx1">
                    <a:lumMod val="75000"/>
                    <a:lumOff val="25000"/>
                  </a:schemeClr>
                </a:solidFill>
                <a:latin typeface="Arial" panose="020B0604020202020204" pitchFamily="34" charset="0"/>
                <a:cs typeface="Arial" panose="020B0604020202020204" pitchFamily="34" charset="0"/>
              </a:rPr>
              <a:t>участник закупки является бюджетным учреждением или автономным учреждением и им предложена цена контракта, сниженная не более чем на </a:t>
            </a:r>
            <a:r>
              <a:rPr lang="ru-RU" sz="1600" dirty="0" smtClean="0">
                <a:solidFill>
                  <a:schemeClr val="tx1">
                    <a:lumMod val="75000"/>
                    <a:lumOff val="25000"/>
                  </a:schemeClr>
                </a:solidFill>
                <a:latin typeface="Arial" panose="020B0604020202020204" pitchFamily="34" charset="0"/>
                <a:cs typeface="Arial" panose="020B0604020202020204" pitchFamily="34" charset="0"/>
              </a:rPr>
              <a:t>25% НМЦК.</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040549"/>
      </p:ext>
    </p:extLst>
  </p:cSld>
  <p:clrMapOvr>
    <a:masterClrMapping/>
  </p:clrMapOvr>
  <p:transition>
    <p:fade thruBlk="1"/>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51392" y="116632"/>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Варианты обеспечения </a:t>
            </a:r>
            <a:r>
              <a:rPr lang="ru-RU" sz="2000" spc="-130" dirty="0">
                <a:solidFill>
                  <a:schemeClr val="bg1"/>
                </a:solidFill>
                <a:latin typeface="Arial" pitchFamily="34" charset="0"/>
                <a:cs typeface="Arial" pitchFamily="34" charset="0"/>
              </a:rPr>
              <a:t>исполнения </a:t>
            </a:r>
            <a:r>
              <a:rPr lang="ru-RU" sz="2000" spc="-130" dirty="0" smtClean="0">
                <a:solidFill>
                  <a:schemeClr val="bg1"/>
                </a:solidFill>
                <a:latin typeface="Arial" pitchFamily="34" charset="0"/>
                <a:cs typeface="Arial" pitchFamily="34" charset="0"/>
              </a:rPr>
              <a:t>контракта</a:t>
            </a:r>
            <a:endParaRPr lang="ru-RU" sz="2000" spc="-130" dirty="0">
              <a:solidFill>
                <a:schemeClr val="bg1"/>
              </a:solidFill>
              <a:latin typeface="Arial" pitchFamily="34" charset="0"/>
              <a:cs typeface="Arial" pitchFamily="34" charset="0"/>
            </a:endParaRPr>
          </a:p>
        </p:txBody>
      </p:sp>
      <p:cxnSp>
        <p:nvCxnSpPr>
          <p:cNvPr id="9" name="Прямая соединительная линия 8"/>
          <p:cNvCxnSpPr/>
          <p:nvPr/>
        </p:nvCxnSpPr>
        <p:spPr>
          <a:xfrm flipH="1">
            <a:off x="4499992" y="1939187"/>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 name="Прямоугольник 1"/>
          <p:cNvSpPr/>
          <p:nvPr/>
        </p:nvSpPr>
        <p:spPr>
          <a:xfrm>
            <a:off x="35496" y="2057014"/>
            <a:ext cx="4392488" cy="867930"/>
          </a:xfrm>
          <a:prstGeom prst="rect">
            <a:avLst/>
          </a:prstGeom>
        </p:spPr>
        <p:txBody>
          <a:bodyPr wrap="square">
            <a:spAutoFit/>
          </a:bodyPr>
          <a:lstStyle/>
          <a:p>
            <a:pPr lvl="0" algn="ctr" defTabSz="889000">
              <a:lnSpc>
                <a:spcPct val="90000"/>
              </a:lnSpc>
              <a:spcAft>
                <a:spcPct val="35000"/>
              </a:spcAft>
            </a:pPr>
            <a:r>
              <a:rPr lang="ru-RU" sz="2800" b="1" dirty="0">
                <a:solidFill>
                  <a:schemeClr val="tx1">
                    <a:lumMod val="75000"/>
                    <a:lumOff val="25000"/>
                  </a:schemeClr>
                </a:solidFill>
                <a:latin typeface="Arial" pitchFamily="34" charset="0"/>
                <a:cs typeface="Arial" pitchFamily="34" charset="0"/>
              </a:rPr>
              <a:t>Банковская </a:t>
            </a:r>
            <a:r>
              <a:rPr lang="ru-RU" sz="2800" b="1" dirty="0" smtClean="0">
                <a:solidFill>
                  <a:schemeClr val="tx1">
                    <a:lumMod val="75000"/>
                    <a:lumOff val="25000"/>
                  </a:schemeClr>
                </a:solidFill>
                <a:latin typeface="Arial" pitchFamily="34" charset="0"/>
                <a:cs typeface="Arial" pitchFamily="34" charset="0"/>
              </a:rPr>
              <a:t/>
            </a:r>
            <a:br>
              <a:rPr lang="ru-RU" sz="2800" b="1" dirty="0" smtClean="0">
                <a:solidFill>
                  <a:schemeClr val="tx1">
                    <a:lumMod val="75000"/>
                    <a:lumOff val="25000"/>
                  </a:schemeClr>
                </a:solidFill>
                <a:latin typeface="Arial" pitchFamily="34" charset="0"/>
                <a:cs typeface="Arial" pitchFamily="34" charset="0"/>
              </a:rPr>
            </a:br>
            <a:r>
              <a:rPr lang="ru-RU" sz="2800" b="1" dirty="0" smtClean="0">
                <a:solidFill>
                  <a:schemeClr val="tx1">
                    <a:lumMod val="75000"/>
                    <a:lumOff val="25000"/>
                  </a:schemeClr>
                </a:solidFill>
                <a:latin typeface="Arial" pitchFamily="34" charset="0"/>
                <a:cs typeface="Arial" pitchFamily="34" charset="0"/>
              </a:rPr>
              <a:t>гарантия </a:t>
            </a:r>
            <a:endParaRPr lang="ru-RU" sz="2800" b="1" dirty="0">
              <a:solidFill>
                <a:schemeClr val="tx1">
                  <a:lumMod val="75000"/>
                  <a:lumOff val="25000"/>
                </a:schemeClr>
              </a:solidFill>
              <a:latin typeface="Arial" pitchFamily="34" charset="0"/>
              <a:cs typeface="Arial" pitchFamily="34" charset="0"/>
            </a:endParaRPr>
          </a:p>
        </p:txBody>
      </p:sp>
      <p:sp>
        <p:nvSpPr>
          <p:cNvPr id="3" name="Прямоугольник 2"/>
          <p:cNvSpPr/>
          <p:nvPr/>
        </p:nvSpPr>
        <p:spPr>
          <a:xfrm>
            <a:off x="683568" y="2904674"/>
            <a:ext cx="3024336" cy="978729"/>
          </a:xfrm>
          <a:prstGeom prst="rect">
            <a:avLst/>
          </a:prstGeom>
        </p:spPr>
        <p:txBody>
          <a:bodyPr wrap="square">
            <a:spAutoFit/>
          </a:bodyPr>
          <a:lstStyle/>
          <a:p>
            <a:pPr lvl="0" algn="ctr" defTabSz="889000">
              <a:lnSpc>
                <a:spcPct val="90000"/>
              </a:lnSpc>
              <a:spcAft>
                <a:spcPct val="35000"/>
              </a:spcAft>
            </a:pPr>
            <a:r>
              <a:rPr lang="ru-RU" sz="1600" dirty="0">
                <a:solidFill>
                  <a:schemeClr val="tx1">
                    <a:lumMod val="75000"/>
                    <a:lumOff val="25000"/>
                  </a:schemeClr>
                </a:solidFill>
                <a:latin typeface="Arial" pitchFamily="34" charset="0"/>
                <a:cs typeface="Arial" pitchFamily="34" charset="0"/>
              </a:rPr>
              <a:t>срок действия должен превышать срок действия контракта не менее чем на </a:t>
            </a:r>
            <a:r>
              <a:rPr lang="en-US" sz="1600" dirty="0">
                <a:solidFill>
                  <a:schemeClr val="tx1">
                    <a:lumMod val="75000"/>
                    <a:lumOff val="25000"/>
                  </a:schemeClr>
                </a:solidFill>
                <a:latin typeface="Arial" pitchFamily="34" charset="0"/>
                <a:cs typeface="Arial" pitchFamily="34" charset="0"/>
              </a:rPr>
              <a:t>1</a:t>
            </a:r>
            <a:r>
              <a:rPr lang="ru-RU" sz="1600" dirty="0">
                <a:solidFill>
                  <a:schemeClr val="tx1">
                    <a:lumMod val="75000"/>
                    <a:lumOff val="25000"/>
                  </a:schemeClr>
                </a:solidFill>
                <a:latin typeface="Arial" pitchFamily="34" charset="0"/>
                <a:cs typeface="Arial" pitchFamily="34" charset="0"/>
              </a:rPr>
              <a:t> месяц</a:t>
            </a:r>
          </a:p>
        </p:txBody>
      </p:sp>
      <p:sp>
        <p:nvSpPr>
          <p:cNvPr id="4" name="Прямоугольник 3"/>
          <p:cNvSpPr/>
          <p:nvPr/>
        </p:nvSpPr>
        <p:spPr>
          <a:xfrm>
            <a:off x="4932040" y="2040578"/>
            <a:ext cx="3543085" cy="867930"/>
          </a:xfrm>
          <a:prstGeom prst="rect">
            <a:avLst/>
          </a:prstGeom>
        </p:spPr>
        <p:txBody>
          <a:bodyPr wrap="none">
            <a:spAutoFit/>
          </a:bodyPr>
          <a:lstStyle/>
          <a:p>
            <a:pPr lvl="0" algn="ctr" defTabSz="889000">
              <a:lnSpc>
                <a:spcPct val="90000"/>
              </a:lnSpc>
              <a:spcAft>
                <a:spcPct val="35000"/>
              </a:spcAft>
            </a:pPr>
            <a:r>
              <a:rPr lang="ru-RU" sz="2800" b="1" dirty="0">
                <a:solidFill>
                  <a:schemeClr val="tx1">
                    <a:lumMod val="75000"/>
                    <a:lumOff val="25000"/>
                  </a:schemeClr>
                </a:solidFill>
                <a:latin typeface="Arial" pitchFamily="34" charset="0"/>
                <a:cs typeface="Arial" pitchFamily="34" charset="0"/>
              </a:rPr>
              <a:t>Внесение </a:t>
            </a:r>
            <a:br>
              <a:rPr lang="ru-RU" sz="2800" b="1" dirty="0">
                <a:solidFill>
                  <a:schemeClr val="tx1">
                    <a:lumMod val="75000"/>
                    <a:lumOff val="25000"/>
                  </a:schemeClr>
                </a:solidFill>
                <a:latin typeface="Arial" pitchFamily="34" charset="0"/>
                <a:cs typeface="Arial" pitchFamily="34" charset="0"/>
              </a:rPr>
            </a:br>
            <a:r>
              <a:rPr lang="ru-RU" sz="2800" b="1" dirty="0">
                <a:solidFill>
                  <a:schemeClr val="tx1">
                    <a:lumMod val="75000"/>
                    <a:lumOff val="25000"/>
                  </a:schemeClr>
                </a:solidFill>
                <a:latin typeface="Arial" pitchFamily="34" charset="0"/>
                <a:cs typeface="Arial" pitchFamily="34" charset="0"/>
              </a:rPr>
              <a:t>денежных средств</a:t>
            </a:r>
          </a:p>
        </p:txBody>
      </p:sp>
      <p:sp>
        <p:nvSpPr>
          <p:cNvPr id="5" name="Прямоугольник 4"/>
          <p:cNvSpPr/>
          <p:nvPr/>
        </p:nvSpPr>
        <p:spPr>
          <a:xfrm>
            <a:off x="5220072" y="2904674"/>
            <a:ext cx="3024336" cy="978729"/>
          </a:xfrm>
          <a:prstGeom prst="rect">
            <a:avLst/>
          </a:prstGeom>
        </p:spPr>
        <p:txBody>
          <a:bodyPr wrap="square">
            <a:spAutoFit/>
          </a:bodyPr>
          <a:lstStyle/>
          <a:p>
            <a:pPr algn="ctr" defTabSz="889000">
              <a:lnSpc>
                <a:spcPct val="90000"/>
              </a:lnSpc>
              <a:spcAft>
                <a:spcPct val="35000"/>
              </a:spcAft>
            </a:pPr>
            <a:r>
              <a:rPr lang="ru-RU" sz="1600" dirty="0">
                <a:solidFill>
                  <a:schemeClr val="tx1">
                    <a:lumMod val="75000"/>
                    <a:lumOff val="25000"/>
                  </a:schemeClr>
                </a:solidFill>
                <a:latin typeface="Arial" pitchFamily="34" charset="0"/>
                <a:cs typeface="Arial" pitchFamily="34" charset="0"/>
              </a:rPr>
              <a:t>размер обеспечения исполнения контракта от 5 %  до 30 % начальной цены контракта </a:t>
            </a:r>
          </a:p>
        </p:txBody>
      </p:sp>
      <p:sp>
        <p:nvSpPr>
          <p:cNvPr id="10" name="Прямоугольник 9"/>
          <p:cNvSpPr/>
          <p:nvPr/>
        </p:nvSpPr>
        <p:spPr>
          <a:xfrm>
            <a:off x="611560" y="4247217"/>
            <a:ext cx="7992888" cy="2062103"/>
          </a:xfrm>
          <a:prstGeom prst="rect">
            <a:avLst/>
          </a:prstGeom>
        </p:spPr>
        <p:txBody>
          <a:bodyPr wrap="square">
            <a:spAutoFit/>
          </a:bodyPr>
          <a:lstStyle/>
          <a:p>
            <a:pPr algn="just">
              <a:lnSpc>
                <a:spcPct val="80000"/>
              </a:lnSpc>
              <a:buClr>
                <a:srgbClr val="193A06"/>
              </a:buClr>
              <a:buSzPct val="80000"/>
              <a:defRPr/>
            </a:pPr>
            <a:r>
              <a:rPr lang="ru-RU" sz="1600" dirty="0">
                <a:solidFill>
                  <a:schemeClr val="tx1">
                    <a:lumMod val="65000"/>
                    <a:lumOff val="35000"/>
                  </a:schemeClr>
                </a:solidFill>
                <a:latin typeface="Arial" pitchFamily="34" charset="0"/>
                <a:cs typeface="Arial" pitchFamily="34" charset="0"/>
              </a:rPr>
              <a:t>Если начальная цена контракта превышает 50 млн. </a:t>
            </a:r>
            <a:r>
              <a:rPr lang="ru-RU" sz="1600" dirty="0" smtClean="0">
                <a:solidFill>
                  <a:schemeClr val="tx1">
                    <a:lumMod val="65000"/>
                    <a:lumOff val="35000"/>
                  </a:schemeClr>
                </a:solidFill>
                <a:latin typeface="Arial" pitchFamily="34" charset="0"/>
                <a:cs typeface="Arial" pitchFamily="34" charset="0"/>
              </a:rPr>
              <a:t>руб. - обеспечение </a:t>
            </a:r>
            <a:r>
              <a:rPr lang="ru-RU" sz="1600" dirty="0">
                <a:solidFill>
                  <a:schemeClr val="tx1">
                    <a:lumMod val="65000"/>
                    <a:lumOff val="35000"/>
                  </a:schemeClr>
                </a:solidFill>
                <a:latin typeface="Arial" pitchFamily="34" charset="0"/>
                <a:cs typeface="Arial" pitchFamily="34" charset="0"/>
              </a:rPr>
              <a:t>исполнения контракта от 10%  до 30%  начальной цены контракта, но не менее чем в размере аванса. Если аванс превышает 30% - размер обеспечения - в размере аванса</a:t>
            </a:r>
            <a:r>
              <a:rPr lang="ru-RU" sz="1600" dirty="0" smtClean="0">
                <a:solidFill>
                  <a:schemeClr val="tx1">
                    <a:lumMod val="65000"/>
                    <a:lumOff val="35000"/>
                  </a:schemeClr>
                </a:solidFill>
                <a:latin typeface="Arial" pitchFamily="34" charset="0"/>
                <a:cs typeface="Arial" pitchFamily="34" charset="0"/>
              </a:rPr>
              <a:t>.</a:t>
            </a:r>
          </a:p>
          <a:p>
            <a:pPr algn="just">
              <a:lnSpc>
                <a:spcPct val="80000"/>
              </a:lnSpc>
              <a:buClr>
                <a:srgbClr val="193A06"/>
              </a:buClr>
              <a:buSzPct val="80000"/>
              <a:defRPr/>
            </a:pPr>
            <a:r>
              <a:rPr lang="ru-RU" sz="1600" dirty="0">
                <a:solidFill>
                  <a:schemeClr val="tx1">
                    <a:lumMod val="65000"/>
                    <a:lumOff val="35000"/>
                  </a:schemeClr>
                </a:solidFill>
                <a:latin typeface="Arial" pitchFamily="34" charset="0"/>
                <a:cs typeface="Arial" pitchFamily="34" charset="0"/>
              </a:rPr>
              <a:t/>
            </a:r>
            <a:br>
              <a:rPr lang="ru-RU" sz="1600" dirty="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В </a:t>
            </a:r>
            <a:r>
              <a:rPr lang="ru-RU" sz="1600" dirty="0">
                <a:solidFill>
                  <a:schemeClr val="tx1">
                    <a:lumMod val="65000"/>
                    <a:lumOff val="35000"/>
                  </a:schemeClr>
                </a:solidFill>
                <a:latin typeface="Arial" pitchFamily="34" charset="0"/>
                <a:cs typeface="Arial" pitchFamily="34" charset="0"/>
              </a:rPr>
              <a:t>ходе исполнения контракта поставщик (подрядчик, исполнитель) вправе предоставить заказчику обеспечение исполнения контракта, уменьшенное на размер выполненных обязательств, предусмотренных контрактом, взамен ранее предоставленного обеспечения исполнения контракта. При этом может быть изменен способ обеспечения исполнения контракта.</a:t>
            </a:r>
          </a:p>
        </p:txBody>
      </p:sp>
      <p:cxnSp>
        <p:nvCxnSpPr>
          <p:cNvPr id="19" name="Прямая соединительная линия 18"/>
          <p:cNvCxnSpPr/>
          <p:nvPr/>
        </p:nvCxnSpPr>
        <p:spPr>
          <a:xfrm>
            <a:off x="611560" y="1939187"/>
            <a:ext cx="799288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5" name="Прямоугольник 24"/>
          <p:cNvSpPr/>
          <p:nvPr/>
        </p:nvSpPr>
        <p:spPr>
          <a:xfrm>
            <a:off x="266866" y="1340768"/>
            <a:ext cx="8481598" cy="598419"/>
          </a:xfrm>
          <a:prstGeom prst="rect">
            <a:avLst/>
          </a:prstGeom>
          <a:solidFill>
            <a:schemeClr val="bg1">
              <a:lumMod val="95000"/>
            </a:schemeClr>
          </a:solidFill>
        </p:spPr>
        <p:txBody>
          <a:bodyPr wrap="square" lIns="360000" rIns="360000" bIns="108000">
            <a:spAutoFit/>
          </a:bodyPr>
          <a:lstStyle/>
          <a:p>
            <a:pPr>
              <a:lnSpc>
                <a:spcPct val="90000"/>
              </a:lnSpc>
              <a:defRPr/>
            </a:pPr>
            <a:r>
              <a:rPr lang="ru-RU" sz="1600" dirty="0" smtClean="0">
                <a:solidFill>
                  <a:schemeClr val="tx1">
                    <a:lumMod val="75000"/>
                    <a:lumOff val="25000"/>
                  </a:schemeClr>
                </a:solidFill>
                <a:latin typeface="Arial" pitchFamily="34" charset="0"/>
                <a:cs typeface="Arial" pitchFamily="34" charset="0"/>
              </a:rPr>
              <a:t>Обеспечение исполнения контракта может быть представлено двумя способами, на выбор поставщика:</a:t>
            </a:r>
            <a:endParaRPr lang="ru-RU" sz="16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5764979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Righ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08581" y="1478830"/>
            <a:ext cx="8678893" cy="4401205"/>
          </a:xfrm>
          <a:prstGeom prst="rect">
            <a:avLst/>
          </a:prstGeom>
          <a:noFill/>
        </p:spPr>
        <p:txBody>
          <a:bodyPr wrap="square" lIns="0" tIns="0" rIns="0" bIns="0" rtlCol="0">
            <a:spAutoFit/>
          </a:bodyPr>
          <a:lstStyle/>
          <a:p>
            <a:pPr marL="0" lvl="1" algn="just">
              <a:spcBef>
                <a:spcPts val="600"/>
              </a:spcBef>
              <a:spcAft>
                <a:spcPts val="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Требования </a:t>
            </a:r>
            <a:r>
              <a:rPr lang="ru-RU" sz="1600" dirty="0">
                <a:solidFill>
                  <a:schemeClr val="tx1">
                    <a:lumMod val="65000"/>
                    <a:lumOff val="35000"/>
                  </a:schemeClr>
                </a:solidFill>
                <a:latin typeface="Arial" pitchFamily="34" charset="0"/>
                <a:cs typeface="Arial" pitchFamily="34" charset="0"/>
              </a:rPr>
              <a:t>к форме банковской гарантии, форма требования и перечень документов, представляемых заказчиком банку одновременно с требованием об уплате денежной суммы по гарантии, также </a:t>
            </a:r>
            <a:r>
              <a:rPr lang="ru-RU" sz="1600" dirty="0" smtClean="0">
                <a:solidFill>
                  <a:schemeClr val="tx1">
                    <a:lumMod val="65000"/>
                    <a:lumOff val="35000"/>
                  </a:schemeClr>
                </a:solidFill>
                <a:latin typeface="Arial" pitchFamily="34" charset="0"/>
                <a:cs typeface="Arial" pitchFamily="34" charset="0"/>
              </a:rPr>
              <a:t>правила </a:t>
            </a:r>
            <a:r>
              <a:rPr lang="ru-RU" sz="1600" dirty="0">
                <a:solidFill>
                  <a:schemeClr val="tx1">
                    <a:lumMod val="65000"/>
                    <a:lumOff val="35000"/>
                  </a:schemeClr>
                </a:solidFill>
                <a:latin typeface="Arial" pitchFamily="34" charset="0"/>
                <a:cs typeface="Arial" pitchFamily="34" charset="0"/>
              </a:rPr>
              <a:t>ведения и размещения банковских гарантий в </a:t>
            </a:r>
            <a:r>
              <a:rPr lang="ru-RU" sz="1600" dirty="0" smtClean="0">
                <a:solidFill>
                  <a:schemeClr val="tx1">
                    <a:lumMod val="65000"/>
                    <a:lumOff val="35000"/>
                  </a:schemeClr>
                </a:solidFill>
                <a:latin typeface="Arial" pitchFamily="34" charset="0"/>
                <a:cs typeface="Arial" pitchFamily="34" charset="0"/>
              </a:rPr>
              <a:t>ЕИС – утверждены пост. Правительства РФ от 08.11.2013 №1005</a:t>
            </a:r>
            <a:r>
              <a:rPr lang="ru-RU" sz="1600" b="1" dirty="0" smtClean="0">
                <a:solidFill>
                  <a:schemeClr val="tx1">
                    <a:lumMod val="65000"/>
                    <a:lumOff val="35000"/>
                  </a:schemeClr>
                </a:solidFill>
                <a:latin typeface="Arial" pitchFamily="34" charset="0"/>
                <a:cs typeface="Arial" pitchFamily="34" charset="0"/>
              </a:rPr>
              <a:t>:</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Банковская гарантия может быть как в бумажной так и в электронной форме.</a:t>
            </a:r>
            <a:endParaRPr lang="ru-RU" sz="1600" b="1" dirty="0" smtClean="0">
              <a:solidFill>
                <a:schemeClr val="tx1">
                  <a:lumMod val="65000"/>
                  <a:lumOff val="35000"/>
                </a:schemeClr>
              </a:solidFill>
              <a:latin typeface="Arial" pitchFamily="34" charset="0"/>
              <a:cs typeface="Arial" pitchFamily="34" charset="0"/>
            </a:endParaRP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В реестр БГ включаются БГ выданные банками, включенными в предусмотренный ст.176.1 НК РФ перечень банков</a:t>
            </a:r>
            <a:r>
              <a:rPr lang="ru-RU" sz="1600" dirty="0">
                <a:solidFill>
                  <a:schemeClr val="tx1">
                    <a:lumMod val="65000"/>
                    <a:lumOff val="35000"/>
                  </a:schemeClr>
                </a:solidFill>
                <a:latin typeface="Arial" pitchFamily="34" charset="0"/>
                <a:cs typeface="Arial" pitchFamily="34" charset="0"/>
              </a:rPr>
              <a:t>, </a:t>
            </a:r>
            <a:r>
              <a:rPr lang="ru-RU" sz="1600" dirty="0" smtClean="0">
                <a:solidFill>
                  <a:schemeClr val="tx1">
                    <a:lumMod val="65000"/>
                    <a:lumOff val="35000"/>
                  </a:schemeClr>
                </a:solidFill>
                <a:latin typeface="Arial" pitchFamily="34" charset="0"/>
                <a:cs typeface="Arial" pitchFamily="34" charset="0"/>
              </a:rPr>
              <a:t>отвечающих </a:t>
            </a:r>
            <a:r>
              <a:rPr lang="ru-RU" sz="1600" dirty="0">
                <a:solidFill>
                  <a:schemeClr val="tx1">
                    <a:lumMod val="65000"/>
                    <a:lumOff val="35000"/>
                  </a:schemeClr>
                </a:solidFill>
                <a:latin typeface="Arial" pitchFamily="34" charset="0"/>
                <a:cs typeface="Arial" pitchFamily="34" charset="0"/>
              </a:rPr>
              <a:t>установленным требованиям для принятия банковских </a:t>
            </a:r>
            <a:r>
              <a:rPr lang="ru-RU" sz="1600" dirty="0" smtClean="0">
                <a:solidFill>
                  <a:schemeClr val="tx1">
                    <a:lumMod val="65000"/>
                    <a:lumOff val="35000"/>
                  </a:schemeClr>
                </a:solidFill>
                <a:latin typeface="Arial" pitchFamily="34" charset="0"/>
                <a:cs typeface="Arial" pitchFamily="34" charset="0"/>
              </a:rPr>
              <a:t>гарантий.</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Реестр </a:t>
            </a:r>
            <a:r>
              <a:rPr lang="ru-RU" sz="1600" dirty="0" smtClean="0">
                <a:solidFill>
                  <a:schemeClr val="tx1">
                    <a:lumMod val="65000"/>
                    <a:lumOff val="35000"/>
                  </a:schemeClr>
                </a:solidFill>
                <a:latin typeface="Arial" pitchFamily="34" charset="0"/>
                <a:cs typeface="Arial" pitchFamily="34" charset="0"/>
              </a:rPr>
              <a:t>БГ ведется Федеральным казначейством РФ.</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Одновременно с выдачей БГ банк должен включать информацию в реестр </a:t>
            </a:r>
            <a:r>
              <a:rPr lang="ru-RU" sz="1600" dirty="0" smtClean="0">
                <a:solidFill>
                  <a:schemeClr val="tx1">
                    <a:lumMod val="65000"/>
                    <a:lumOff val="35000"/>
                  </a:schemeClr>
                </a:solidFill>
                <a:latin typeface="Arial" pitchFamily="34" charset="0"/>
                <a:cs typeface="Arial" pitchFamily="34" charset="0"/>
              </a:rPr>
              <a:t>БГ. </a:t>
            </a:r>
            <a:r>
              <a:rPr lang="ru-RU" sz="1600" dirty="0" smtClean="0">
                <a:solidFill>
                  <a:schemeClr val="tx1">
                    <a:lumMod val="65000"/>
                    <a:lumOff val="35000"/>
                  </a:schemeClr>
                </a:solidFill>
                <a:latin typeface="Arial" pitchFamily="34" charset="0"/>
                <a:cs typeface="Arial" pitchFamily="34" charset="0"/>
              </a:rPr>
              <a:t>подтверждением включения БГ банком в реестр БГ служит подписание ЭП.</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Установлена форма требования обеспечения, вместе с которой заказчик должен представить: документ, подтверждающий факт наступления гарантийного случая</a:t>
            </a:r>
            <a:r>
              <a:rPr lang="en-US" sz="1600" dirty="0" smtClean="0">
                <a:solidFill>
                  <a:schemeClr val="tx1">
                    <a:lumMod val="65000"/>
                    <a:lumOff val="35000"/>
                  </a:schemeClr>
                </a:solidFill>
                <a:latin typeface="Arial" pitchFamily="34" charset="0"/>
                <a:cs typeface="Arial" pitchFamily="34" charset="0"/>
              </a:rPr>
              <a:t>;</a:t>
            </a:r>
            <a:r>
              <a:rPr lang="ru-RU" sz="1600" dirty="0" smtClean="0">
                <a:solidFill>
                  <a:schemeClr val="tx1">
                    <a:lumMod val="65000"/>
                    <a:lumOff val="35000"/>
                  </a:schemeClr>
                </a:solidFill>
                <a:latin typeface="Arial" pitchFamily="34" charset="0"/>
                <a:cs typeface="Arial" pitchFamily="34" charset="0"/>
              </a:rPr>
              <a:t> ПП о выплате аванса</a:t>
            </a:r>
            <a:r>
              <a:rPr lang="en-US" sz="1600" dirty="0">
                <a:solidFill>
                  <a:schemeClr val="tx1">
                    <a:lumMod val="65000"/>
                    <a:lumOff val="35000"/>
                  </a:schemeClr>
                </a:solidFill>
                <a:latin typeface="Arial" pitchFamily="34" charset="0"/>
                <a:cs typeface="Arial" pitchFamily="34" charset="0"/>
              </a:rPr>
              <a:t>;</a:t>
            </a:r>
            <a:r>
              <a:rPr lang="ru-RU" sz="1600" dirty="0" smtClean="0">
                <a:solidFill>
                  <a:schemeClr val="tx1">
                    <a:lumMod val="65000"/>
                    <a:lumOff val="35000"/>
                  </a:schemeClr>
                </a:solidFill>
                <a:latin typeface="Arial" pitchFamily="34" charset="0"/>
                <a:cs typeface="Arial" pitchFamily="34" charset="0"/>
              </a:rPr>
              <a:t> документ,  подтверждающий полномочия лица, подписавшего требования.</a:t>
            </a:r>
          </a:p>
          <a:p>
            <a:pPr marL="342900" lvl="1" indent="-342900">
              <a:spcBef>
                <a:spcPts val="600"/>
              </a:spcBef>
              <a:spcAft>
                <a:spcPts val="0"/>
              </a:spcAft>
              <a:buClr>
                <a:srgbClr val="990033"/>
              </a:buClr>
              <a:buSzPct val="80000"/>
            </a:pPr>
            <a:endParaRPr lang="ru-RU" sz="1600" dirty="0" smtClean="0">
              <a:solidFill>
                <a:schemeClr val="bg2">
                  <a:lumMod val="50000"/>
                </a:schemeClr>
              </a:solidFill>
              <a:latin typeface="Arial" pitchFamily="34" charset="0"/>
              <a:cs typeface="Arial" pitchFamily="34" charset="0"/>
            </a:endParaRPr>
          </a:p>
        </p:txBody>
      </p:sp>
      <p:sp>
        <p:nvSpPr>
          <p:cNvPr id="7" name="Скругленный прямоугольник 6"/>
          <p:cNvSpPr/>
          <p:nvPr/>
        </p:nvSpPr>
        <p:spPr>
          <a:xfrm>
            <a:off x="1115616" y="5805264"/>
            <a:ext cx="7071664" cy="662081"/>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Ст. 45 запрещено предъявлять требование судебных актов по неисполнению контракта </a:t>
            </a:r>
          </a:p>
        </p:txBody>
      </p:sp>
      <p:sp>
        <p:nvSpPr>
          <p:cNvPr id="8" name="Text Box 5"/>
          <p:cNvSpPr txBox="1">
            <a:spLocks noChangeArrowheads="1"/>
          </p:cNvSpPr>
          <p:nvPr/>
        </p:nvSpPr>
        <p:spPr bwMode="auto">
          <a:xfrm>
            <a:off x="51392"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Банковская гарантия</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50423030"/>
      </p:ext>
    </p:extLst>
  </p:cSld>
  <p:clrMapOvr>
    <a:masterClrMapping/>
  </p:clrMapOvr>
  <p:transition>
    <p:fade thruBlk="1"/>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79712" y="1628800"/>
            <a:ext cx="6552728" cy="1892826"/>
          </a:xfrm>
          <a:prstGeom prst="rect">
            <a:avLst/>
          </a:prstGeom>
        </p:spPr>
        <p:txBody>
          <a:bodyPr wrap="square">
            <a:spAutoFit/>
          </a:bodyPr>
          <a:lstStyle/>
          <a:p>
            <a:pPr marL="0" lvl="1">
              <a:spcBef>
                <a:spcPts val="600"/>
              </a:spcBef>
              <a:spcAft>
                <a:spcPts val="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Информация </a:t>
            </a:r>
            <a:r>
              <a:rPr lang="ru-RU" sz="1600" dirty="0">
                <a:solidFill>
                  <a:schemeClr val="tx1">
                    <a:lumMod val="65000"/>
                    <a:lumOff val="35000"/>
                  </a:schemeClr>
                </a:solidFill>
                <a:latin typeface="Arial" pitchFamily="34" charset="0"/>
                <a:cs typeface="Arial" pitchFamily="34" charset="0"/>
              </a:rPr>
              <a:t>о банковских гарантиях, предоставляемых в качестве обеспечения заявок и исполнения контрактов, если такие заявки и (или) контракты содержат сведения, составляющие государственную тайну, включается в закрытый реестр банковских гарантий, который не размещается в единой информационной системе. </a:t>
            </a:r>
            <a:endParaRPr lang="ru-RU" sz="1600" dirty="0" smtClean="0">
              <a:solidFill>
                <a:schemeClr val="tx1">
                  <a:lumMod val="65000"/>
                  <a:lumOff val="35000"/>
                </a:schemeClr>
              </a:solidFill>
              <a:latin typeface="Arial" pitchFamily="34" charset="0"/>
              <a:cs typeface="Arial" pitchFamily="34" charset="0"/>
            </a:endParaRPr>
          </a:p>
          <a:p>
            <a:pPr marL="0" lvl="1">
              <a:spcBef>
                <a:spcPts val="600"/>
              </a:spcBef>
              <a:spcAft>
                <a:spcPts val="0"/>
              </a:spcAft>
              <a:buClr>
                <a:srgbClr val="990033"/>
              </a:buClr>
              <a:buSzPct val="80000"/>
            </a:pPr>
            <a:endParaRPr lang="ru-RU" sz="1600" dirty="0">
              <a:solidFill>
                <a:schemeClr val="tx1">
                  <a:lumMod val="65000"/>
                  <a:lumOff val="35000"/>
                </a:schemeClr>
              </a:solidFill>
              <a:latin typeface="Arial" pitchFamily="34" charset="0"/>
              <a:cs typeface="Arial" pitchFamily="34" charset="0"/>
            </a:endParaRPr>
          </a:p>
        </p:txBody>
      </p:sp>
      <p:sp>
        <p:nvSpPr>
          <p:cNvPr id="5" name="Прямоугольник 4"/>
          <p:cNvSpPr/>
          <p:nvPr/>
        </p:nvSpPr>
        <p:spPr>
          <a:xfrm>
            <a:off x="683568" y="3356992"/>
            <a:ext cx="8064896" cy="1815882"/>
          </a:xfrm>
          <a:prstGeom prst="rect">
            <a:avLst/>
          </a:prstGeom>
        </p:spPr>
        <p:txBody>
          <a:bodyPr wrap="square">
            <a:spAutoFit/>
          </a:bodyPr>
          <a:lstStyle/>
          <a:p>
            <a:pPr marL="0" lvl="1">
              <a:spcBef>
                <a:spcPts val="600"/>
              </a:spcBef>
              <a:spcAft>
                <a:spcPts val="0"/>
              </a:spcAft>
              <a:buClr>
                <a:srgbClr val="990033"/>
              </a:buClr>
              <a:buSzPct val="80000"/>
            </a:pPr>
            <a:r>
              <a:rPr lang="ru-RU" sz="1600" dirty="0">
                <a:solidFill>
                  <a:schemeClr val="tx1">
                    <a:lumMod val="65000"/>
                    <a:lumOff val="35000"/>
                  </a:schemeClr>
                </a:solidFill>
                <a:latin typeface="Arial" pitchFamily="34" charset="0"/>
                <a:cs typeface="Arial" pitchFamily="34" charset="0"/>
              </a:rPr>
              <a:t>Дополнительные требования к банковской гарантии, используемой для целей настоящего Федерального закона, порядок ведения и размещения в единой информационной системе реестра банковских гарантий, порядок формирования и ведения закрытого реестра банковских гарантий, в том числе включения в него информации, порядок и сроки предоставления выписок из него, форма требования об осуществлении уплаты денежной суммы по банковской гарантии устанавливаются Правительством Российской Федерации. </a:t>
            </a:r>
          </a:p>
        </p:txBody>
      </p:sp>
      <p:pic>
        <p:nvPicPr>
          <p:cNvPr id="16386" name="Picture 2" descr="D:\RET\МАТЕРИАЛЫ\2016\новый дизайн\иконки\иконки\Иконки-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772816"/>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Закрытый реестр банковских гарантий</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8270392"/>
      </p:ext>
    </p:extLst>
  </p:cSld>
  <p:clrMapOvr>
    <a:masterClrMapping/>
  </p:clrMapOvr>
  <p:transition>
    <p:fade thruBlk="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51392" y="116632"/>
            <a:ext cx="9144000" cy="646113"/>
          </a:xfrm>
          <a:prstGeom prst="rect">
            <a:avLst/>
          </a:prstGeom>
          <a:noFill/>
          <a:ln w="9525">
            <a:noFill/>
            <a:miter lim="800000"/>
            <a:headEnd/>
            <a:tailEnd/>
          </a:ln>
        </p:spPr>
        <p:txBody>
          <a:bodyPr lIns="216000" tIns="36000" rIns="180000" bIns="36000" anchor="ctr"/>
          <a:lstStyle/>
          <a:p>
            <a:pPr>
              <a:defRPr/>
            </a:pPr>
            <a:r>
              <a:rPr lang="ru-RU" sz="2000" spc="-130" dirty="0">
                <a:solidFill>
                  <a:schemeClr val="bg1"/>
                </a:solidFill>
                <a:latin typeface="Arial" pitchFamily="34" charset="0"/>
                <a:cs typeface="Arial" pitchFamily="34" charset="0"/>
              </a:rPr>
              <a:t>Обеспечение исполнения </a:t>
            </a:r>
            <a:r>
              <a:rPr lang="ru-RU" sz="2000" spc="-130" dirty="0" smtClean="0">
                <a:solidFill>
                  <a:schemeClr val="bg1"/>
                </a:solidFill>
                <a:latin typeface="Arial" pitchFamily="34" charset="0"/>
                <a:cs typeface="Arial" pitchFamily="34" charset="0"/>
              </a:rPr>
              <a:t>контракта</a:t>
            </a:r>
            <a:endParaRPr lang="ru-RU" sz="2000" spc="-130" dirty="0">
              <a:solidFill>
                <a:schemeClr val="bg1"/>
              </a:solidFill>
              <a:latin typeface="Arial" pitchFamily="34" charset="0"/>
              <a:cs typeface="Arial" pitchFamily="34" charset="0"/>
            </a:endParaRPr>
          </a:p>
        </p:txBody>
      </p:sp>
      <p:cxnSp>
        <p:nvCxnSpPr>
          <p:cNvPr id="9" name="Прямая соединительная линия 8"/>
          <p:cNvCxnSpPr/>
          <p:nvPr/>
        </p:nvCxnSpPr>
        <p:spPr>
          <a:xfrm flipH="1">
            <a:off x="4499992" y="1723163"/>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 name="Прямоугольник 1"/>
          <p:cNvSpPr/>
          <p:nvPr/>
        </p:nvSpPr>
        <p:spPr>
          <a:xfrm>
            <a:off x="35496" y="1772816"/>
            <a:ext cx="4392488" cy="867930"/>
          </a:xfrm>
          <a:prstGeom prst="rect">
            <a:avLst/>
          </a:prstGeom>
        </p:spPr>
        <p:txBody>
          <a:bodyPr wrap="square">
            <a:spAutoFit/>
          </a:bodyPr>
          <a:lstStyle/>
          <a:p>
            <a:pPr lvl="0" algn="ctr" defTabSz="889000">
              <a:lnSpc>
                <a:spcPct val="90000"/>
              </a:lnSpc>
              <a:spcAft>
                <a:spcPct val="35000"/>
              </a:spcAft>
            </a:pPr>
            <a:r>
              <a:rPr lang="ru-RU" sz="2800" b="1" dirty="0">
                <a:solidFill>
                  <a:schemeClr val="tx1">
                    <a:lumMod val="75000"/>
                    <a:lumOff val="25000"/>
                  </a:schemeClr>
                </a:solidFill>
                <a:latin typeface="Arial" pitchFamily="34" charset="0"/>
                <a:cs typeface="Arial" pitchFamily="34" charset="0"/>
              </a:rPr>
              <a:t>Цена контракта </a:t>
            </a:r>
            <a:br>
              <a:rPr lang="ru-RU" sz="2800" b="1" dirty="0">
                <a:solidFill>
                  <a:schemeClr val="tx1">
                    <a:lumMod val="75000"/>
                    <a:lumOff val="25000"/>
                  </a:schemeClr>
                </a:solidFill>
                <a:latin typeface="Arial" pitchFamily="34" charset="0"/>
                <a:cs typeface="Arial" pitchFamily="34" charset="0"/>
              </a:rPr>
            </a:br>
            <a:r>
              <a:rPr lang="ru-RU" sz="2800" b="1" dirty="0">
                <a:solidFill>
                  <a:schemeClr val="tx1">
                    <a:lumMod val="75000"/>
                    <a:lumOff val="25000"/>
                  </a:schemeClr>
                </a:solidFill>
                <a:latin typeface="Arial" pitchFamily="34" charset="0"/>
                <a:cs typeface="Arial" pitchFamily="34" charset="0"/>
              </a:rPr>
              <a:t>15 млн. руб. и менее</a:t>
            </a:r>
          </a:p>
        </p:txBody>
      </p:sp>
      <p:sp>
        <p:nvSpPr>
          <p:cNvPr id="3" name="Прямоугольник 2"/>
          <p:cNvSpPr/>
          <p:nvPr/>
        </p:nvSpPr>
        <p:spPr>
          <a:xfrm>
            <a:off x="539552" y="2688650"/>
            <a:ext cx="3528392" cy="1323439"/>
          </a:xfrm>
          <a:prstGeom prst="rect">
            <a:avLst/>
          </a:prstGeom>
        </p:spPr>
        <p:txBody>
          <a:bodyPr wrap="square">
            <a:spAutoFit/>
          </a:bodyPr>
          <a:lstStyle/>
          <a:p>
            <a:pPr algn="ctr">
              <a:spcBef>
                <a:spcPct val="50000"/>
              </a:spcBef>
            </a:pPr>
            <a:r>
              <a:rPr lang="ru-RU" sz="1600" dirty="0">
                <a:solidFill>
                  <a:schemeClr val="tx1">
                    <a:lumMod val="75000"/>
                    <a:lumOff val="25000"/>
                  </a:schemeClr>
                </a:solidFill>
                <a:latin typeface="Arial" pitchFamily="34" charset="0"/>
                <a:cs typeface="Arial" pitchFamily="34" charset="0"/>
              </a:rPr>
              <a:t>Предоставление увеличенного в полтора раза обеспечения контракта или документов, подтверждающих добросовестность</a:t>
            </a:r>
          </a:p>
        </p:txBody>
      </p:sp>
      <p:sp>
        <p:nvSpPr>
          <p:cNvPr id="4" name="Прямоугольник 3"/>
          <p:cNvSpPr/>
          <p:nvPr/>
        </p:nvSpPr>
        <p:spPr>
          <a:xfrm>
            <a:off x="4693258" y="1824554"/>
            <a:ext cx="4020652" cy="867930"/>
          </a:xfrm>
          <a:prstGeom prst="rect">
            <a:avLst/>
          </a:prstGeom>
        </p:spPr>
        <p:txBody>
          <a:bodyPr wrap="none">
            <a:spAutoFit/>
          </a:bodyPr>
          <a:lstStyle/>
          <a:p>
            <a:pPr lvl="0" algn="ctr" defTabSz="889000">
              <a:lnSpc>
                <a:spcPct val="90000"/>
              </a:lnSpc>
              <a:spcAft>
                <a:spcPct val="35000"/>
              </a:spcAft>
            </a:pPr>
            <a:r>
              <a:rPr lang="ru-RU" sz="2800" b="1" dirty="0">
                <a:solidFill>
                  <a:schemeClr val="tx1">
                    <a:lumMod val="75000"/>
                    <a:lumOff val="25000"/>
                  </a:schemeClr>
                </a:solidFill>
                <a:latin typeface="Arial" pitchFamily="34" charset="0"/>
                <a:cs typeface="Arial" pitchFamily="34" charset="0"/>
              </a:rPr>
              <a:t>Цена </a:t>
            </a:r>
            <a:r>
              <a:rPr lang="ru-RU" sz="2800" b="1" dirty="0" smtClean="0">
                <a:solidFill>
                  <a:schemeClr val="tx1">
                    <a:lumMod val="75000"/>
                    <a:lumOff val="25000"/>
                  </a:schemeClr>
                </a:solidFill>
                <a:latin typeface="Arial" pitchFamily="34" charset="0"/>
                <a:cs typeface="Arial" pitchFamily="34" charset="0"/>
              </a:rPr>
              <a:t>контракта</a:t>
            </a:r>
            <a:br>
              <a:rPr lang="ru-RU" sz="2800" b="1" dirty="0" smtClean="0">
                <a:solidFill>
                  <a:schemeClr val="tx1">
                    <a:lumMod val="75000"/>
                    <a:lumOff val="25000"/>
                  </a:schemeClr>
                </a:solidFill>
                <a:latin typeface="Arial" pitchFamily="34" charset="0"/>
                <a:cs typeface="Arial" pitchFamily="34" charset="0"/>
              </a:rPr>
            </a:br>
            <a:r>
              <a:rPr lang="ru-RU" sz="2800" b="1" dirty="0" smtClean="0">
                <a:solidFill>
                  <a:schemeClr val="tx1">
                    <a:lumMod val="75000"/>
                    <a:lumOff val="25000"/>
                  </a:schemeClr>
                </a:solidFill>
                <a:latin typeface="Arial" pitchFamily="34" charset="0"/>
                <a:cs typeface="Arial" pitchFamily="34" charset="0"/>
              </a:rPr>
              <a:t>более </a:t>
            </a:r>
            <a:r>
              <a:rPr lang="ru-RU" sz="2800" b="1" dirty="0">
                <a:solidFill>
                  <a:schemeClr val="tx1">
                    <a:lumMod val="75000"/>
                    <a:lumOff val="25000"/>
                  </a:schemeClr>
                </a:solidFill>
                <a:latin typeface="Arial" pitchFamily="34" charset="0"/>
                <a:cs typeface="Arial" pitchFamily="34" charset="0"/>
              </a:rPr>
              <a:t>15 млн. </a:t>
            </a:r>
            <a:r>
              <a:rPr lang="ru-RU" sz="2800" b="1" dirty="0" smtClean="0">
                <a:solidFill>
                  <a:schemeClr val="tx1">
                    <a:lumMod val="75000"/>
                    <a:lumOff val="25000"/>
                  </a:schemeClr>
                </a:solidFill>
                <a:latin typeface="Arial" pitchFamily="34" charset="0"/>
                <a:cs typeface="Arial" pitchFamily="34" charset="0"/>
              </a:rPr>
              <a:t>рублей</a:t>
            </a:r>
            <a:endParaRPr lang="ru-RU" sz="2800" b="1" dirty="0">
              <a:solidFill>
                <a:schemeClr val="tx1">
                  <a:lumMod val="75000"/>
                  <a:lumOff val="25000"/>
                </a:schemeClr>
              </a:solidFill>
              <a:latin typeface="Arial" pitchFamily="34" charset="0"/>
              <a:cs typeface="Arial" pitchFamily="34" charset="0"/>
            </a:endParaRPr>
          </a:p>
        </p:txBody>
      </p:sp>
      <p:sp>
        <p:nvSpPr>
          <p:cNvPr id="5" name="Прямоугольник 4"/>
          <p:cNvSpPr/>
          <p:nvPr/>
        </p:nvSpPr>
        <p:spPr>
          <a:xfrm>
            <a:off x="5220072" y="2688650"/>
            <a:ext cx="3024336" cy="757130"/>
          </a:xfrm>
          <a:prstGeom prst="rect">
            <a:avLst/>
          </a:prstGeom>
        </p:spPr>
        <p:txBody>
          <a:bodyPr wrap="square">
            <a:spAutoFit/>
          </a:bodyPr>
          <a:lstStyle/>
          <a:p>
            <a:pPr algn="ctr" defTabSz="889000">
              <a:lnSpc>
                <a:spcPct val="90000"/>
              </a:lnSpc>
              <a:spcAft>
                <a:spcPct val="35000"/>
              </a:spcAft>
            </a:pPr>
            <a:r>
              <a:rPr lang="ru-RU" sz="1600" dirty="0">
                <a:solidFill>
                  <a:schemeClr val="tx1">
                    <a:lumMod val="75000"/>
                    <a:lumOff val="25000"/>
                  </a:schemeClr>
                </a:solidFill>
                <a:latin typeface="Arial" pitchFamily="34" charset="0"/>
                <a:cs typeface="Arial" pitchFamily="34" charset="0"/>
              </a:rPr>
              <a:t>Предоставление увеличенного в полтора раза обеспечения контракта</a:t>
            </a:r>
          </a:p>
        </p:txBody>
      </p:sp>
      <p:sp>
        <p:nvSpPr>
          <p:cNvPr id="10" name="Прямоугольник 9"/>
          <p:cNvSpPr/>
          <p:nvPr/>
        </p:nvSpPr>
        <p:spPr>
          <a:xfrm>
            <a:off x="1547664" y="4293096"/>
            <a:ext cx="7056784" cy="2489912"/>
          </a:xfrm>
          <a:prstGeom prst="rect">
            <a:avLst/>
          </a:prstGeom>
        </p:spPr>
        <p:txBody>
          <a:bodyPr wrap="square">
            <a:spAutoFit/>
          </a:bodyPr>
          <a:lstStyle/>
          <a:p>
            <a:pPr>
              <a:lnSpc>
                <a:spcPct val="80000"/>
              </a:lnSpc>
              <a:buClr>
                <a:srgbClr val="193A06"/>
              </a:buClr>
              <a:buSzPct val="80000"/>
              <a:defRPr/>
            </a:pPr>
            <a:r>
              <a:rPr lang="ru-RU" sz="1600" dirty="0">
                <a:solidFill>
                  <a:schemeClr val="tx1">
                    <a:lumMod val="65000"/>
                    <a:lumOff val="35000"/>
                  </a:schemeClr>
                </a:solidFill>
                <a:latin typeface="Arial" pitchFamily="34" charset="0"/>
                <a:cs typeface="Arial" pitchFamily="34" charset="0"/>
              </a:rPr>
              <a:t>Добросовестность участника подтверждается следующей информацией, содержащейся в реестре контрактов</a:t>
            </a:r>
            <a:r>
              <a:rPr lang="ru-RU" sz="1600" dirty="0" smtClean="0">
                <a:solidFill>
                  <a:schemeClr val="tx1">
                    <a:lumMod val="65000"/>
                    <a:lumOff val="35000"/>
                  </a:schemeClr>
                </a:solidFill>
                <a:latin typeface="Arial" pitchFamily="34" charset="0"/>
                <a:cs typeface="Arial" pitchFamily="34" charset="0"/>
              </a:rPr>
              <a:t>:</a:t>
            </a:r>
          </a:p>
          <a:p>
            <a:pPr marL="342900" lvl="1" indent="-342900">
              <a:lnSpc>
                <a:spcPct val="80000"/>
              </a:lnSpc>
              <a:spcBef>
                <a:spcPts val="600"/>
              </a:spcBef>
              <a:spcAft>
                <a:spcPts val="0"/>
              </a:spcAft>
              <a:buClr>
                <a:srgbClr val="990033"/>
              </a:buClr>
              <a:buSzPct val="80000"/>
              <a:buFont typeface="Arial Narrow" pitchFamily="34" charset="0"/>
              <a:buChar char="▬"/>
              <a:defRPr/>
            </a:pPr>
            <a:r>
              <a:rPr lang="ru-RU" sz="1600" dirty="0">
                <a:solidFill>
                  <a:schemeClr val="tx1">
                    <a:lumMod val="65000"/>
                    <a:lumOff val="35000"/>
                  </a:schemeClr>
                </a:solidFill>
                <a:latin typeface="Arial" pitchFamily="34" charset="0"/>
                <a:cs typeface="Arial" pitchFamily="34" charset="0"/>
              </a:rPr>
              <a:t>Исполнение 3 контрактов в течение не менее чем одного года без применения неустоек (штрафов, пеней)</a:t>
            </a:r>
          </a:p>
          <a:p>
            <a:pPr marL="342900" lvl="1" indent="-342900">
              <a:lnSpc>
                <a:spcPct val="80000"/>
              </a:lnSpc>
              <a:spcBef>
                <a:spcPts val="600"/>
              </a:spcBef>
              <a:spcAft>
                <a:spcPts val="0"/>
              </a:spcAft>
              <a:buClr>
                <a:srgbClr val="990033"/>
              </a:buClr>
              <a:buSzPct val="80000"/>
              <a:buFont typeface="Arial Narrow" pitchFamily="34" charset="0"/>
              <a:buChar char="▬"/>
              <a:defRPr/>
            </a:pPr>
            <a:r>
              <a:rPr lang="ru-RU" sz="1600" dirty="0">
                <a:solidFill>
                  <a:schemeClr val="tx1">
                    <a:lumMod val="65000"/>
                    <a:lumOff val="35000"/>
                  </a:schemeClr>
                </a:solidFill>
                <a:latin typeface="Arial" pitchFamily="34" charset="0"/>
                <a:cs typeface="Arial" pitchFamily="34" charset="0"/>
              </a:rPr>
              <a:t>Исполнение 4 и более контрактов в течение двух лет до даты подачи заявки на участие в конкурсе или аукционе, при этом не менее чем 75% из них должно быть  без применения </a:t>
            </a:r>
            <a:r>
              <a:rPr lang="ru-RU" sz="1600" dirty="0" smtClean="0">
                <a:solidFill>
                  <a:schemeClr val="tx1">
                    <a:lumMod val="65000"/>
                    <a:lumOff val="35000"/>
                  </a:schemeClr>
                </a:solidFill>
                <a:latin typeface="Arial" pitchFamily="34" charset="0"/>
                <a:cs typeface="Arial" pitchFamily="34" charset="0"/>
              </a:rPr>
              <a:t>неустоек.</a:t>
            </a:r>
          </a:p>
          <a:p>
            <a:pPr marL="0" lvl="1">
              <a:lnSpc>
                <a:spcPct val="80000"/>
              </a:lnSpc>
              <a:spcBef>
                <a:spcPts val="600"/>
              </a:spcBef>
              <a:spcAft>
                <a:spcPts val="0"/>
              </a:spcAft>
              <a:buClr>
                <a:srgbClr val="990033"/>
              </a:buClr>
              <a:buSzPct val="80000"/>
              <a:defRPr/>
            </a:pPr>
            <a:r>
              <a:rPr lang="ru-RU" sz="1600" dirty="0" smtClean="0">
                <a:solidFill>
                  <a:schemeClr val="tx1">
                    <a:lumMod val="65000"/>
                    <a:lumOff val="35000"/>
                  </a:schemeClr>
                </a:solidFill>
                <a:latin typeface="Arial" pitchFamily="34" charset="0"/>
                <a:cs typeface="Arial" pitchFamily="34" charset="0"/>
              </a:rPr>
              <a:t>В </a:t>
            </a:r>
            <a:r>
              <a:rPr lang="ru-RU" sz="1600" dirty="0">
                <a:solidFill>
                  <a:schemeClr val="tx1">
                    <a:lumMod val="65000"/>
                    <a:lumOff val="35000"/>
                  </a:schemeClr>
                </a:solidFill>
                <a:latin typeface="Arial" pitchFamily="34" charset="0"/>
                <a:cs typeface="Arial" pitchFamily="34" charset="0"/>
              </a:rPr>
              <a:t>этих случаях цена одного из контрактов должна составлять не менее чем 20% цены, по которой участником предложено заключить контракт.</a:t>
            </a:r>
          </a:p>
          <a:p>
            <a:pPr>
              <a:lnSpc>
                <a:spcPct val="80000"/>
              </a:lnSpc>
              <a:buClr>
                <a:srgbClr val="193A06"/>
              </a:buClr>
              <a:buSzPct val="80000"/>
              <a:defRPr/>
            </a:pPr>
            <a:endParaRPr lang="ru-RU" sz="1600" dirty="0" smtClean="0">
              <a:latin typeface="Arial Narrow" pitchFamily="34" charset="0"/>
            </a:endParaRPr>
          </a:p>
          <a:p>
            <a:pPr>
              <a:lnSpc>
                <a:spcPct val="80000"/>
              </a:lnSpc>
              <a:buClr>
                <a:srgbClr val="193A06"/>
              </a:buClr>
              <a:buSzPct val="80000"/>
              <a:defRPr/>
            </a:pPr>
            <a:endParaRPr lang="ru-RU" sz="1600" dirty="0">
              <a:solidFill>
                <a:schemeClr val="tx1">
                  <a:lumMod val="65000"/>
                  <a:lumOff val="35000"/>
                </a:schemeClr>
              </a:solidFill>
              <a:latin typeface="Arial" pitchFamily="34" charset="0"/>
              <a:cs typeface="Arial" pitchFamily="34" charset="0"/>
            </a:endParaRPr>
          </a:p>
        </p:txBody>
      </p:sp>
      <p:cxnSp>
        <p:nvCxnSpPr>
          <p:cNvPr id="19" name="Прямая соединительная линия 18"/>
          <p:cNvCxnSpPr/>
          <p:nvPr/>
        </p:nvCxnSpPr>
        <p:spPr>
          <a:xfrm>
            <a:off x="611560" y="1723163"/>
            <a:ext cx="799288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5" name="Прямоугольник 24"/>
          <p:cNvSpPr/>
          <p:nvPr/>
        </p:nvSpPr>
        <p:spPr>
          <a:xfrm>
            <a:off x="266866" y="1124744"/>
            <a:ext cx="8481598" cy="598419"/>
          </a:xfrm>
          <a:prstGeom prst="rect">
            <a:avLst/>
          </a:prstGeom>
          <a:solidFill>
            <a:schemeClr val="bg1">
              <a:lumMod val="95000"/>
            </a:schemeClr>
          </a:solidFill>
        </p:spPr>
        <p:txBody>
          <a:bodyPr wrap="square" lIns="360000" rIns="360000" bIns="108000">
            <a:spAutoFit/>
          </a:bodyPr>
          <a:lstStyle/>
          <a:p>
            <a:pPr>
              <a:lnSpc>
                <a:spcPct val="90000"/>
              </a:lnSpc>
              <a:defRPr/>
            </a:pPr>
            <a:r>
              <a:rPr lang="ru-RU" sz="1600" dirty="0" smtClean="0">
                <a:solidFill>
                  <a:schemeClr val="tx1">
                    <a:lumMod val="75000"/>
                    <a:lumOff val="25000"/>
                  </a:schemeClr>
                </a:solidFill>
                <a:latin typeface="Arial" pitchFamily="34" charset="0"/>
                <a:cs typeface="Arial" pitchFamily="34" charset="0"/>
              </a:rPr>
              <a:t>При снижении </a:t>
            </a:r>
            <a:r>
              <a:rPr lang="ru-RU" sz="1600" dirty="0">
                <a:solidFill>
                  <a:schemeClr val="tx1">
                    <a:lumMod val="75000"/>
                    <a:lumOff val="25000"/>
                  </a:schemeClr>
                </a:solidFill>
                <a:latin typeface="Arial" pitchFamily="34" charset="0"/>
                <a:cs typeface="Arial" pitchFamily="34" charset="0"/>
              </a:rPr>
              <a:t>цены контракта на 25% и </a:t>
            </a:r>
            <a:r>
              <a:rPr lang="ru-RU" sz="1600" dirty="0" smtClean="0">
                <a:solidFill>
                  <a:schemeClr val="tx1">
                    <a:lumMod val="75000"/>
                    <a:lumOff val="25000"/>
                  </a:schemeClr>
                </a:solidFill>
                <a:latin typeface="Arial" pitchFamily="34" charset="0"/>
                <a:cs typeface="Arial" pitchFamily="34" charset="0"/>
              </a:rPr>
              <a:t>более, вступают в силу антидемпинговые меры</a:t>
            </a:r>
            <a:endParaRPr lang="ru-RU" sz="1600" dirty="0">
              <a:solidFill>
                <a:schemeClr val="tx1">
                  <a:lumMod val="75000"/>
                  <a:lumOff val="25000"/>
                </a:schemeClr>
              </a:solidFill>
              <a:latin typeface="Arial" pitchFamily="34" charset="0"/>
              <a:cs typeface="Arial" pitchFamily="34" charset="0"/>
            </a:endParaRPr>
          </a:p>
        </p:txBody>
      </p:sp>
      <p:pic>
        <p:nvPicPr>
          <p:cNvPr id="26" name="Picture 2" descr="D:\RET\МАТЕРИАЛЫ\2016\новый дизайн\иконки\иконки\Иконки-8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221088"/>
            <a:ext cx="950913"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590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Righ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DROPBOX\home\Roseltorg\Полиграфия\Таблички-логотип.png"/>
          <p:cNvPicPr>
            <a:picLocks noChangeAspect="1" noChangeArrowheads="1"/>
          </p:cNvPicPr>
          <p:nvPr/>
        </p:nvPicPr>
        <p:blipFill>
          <a:blip r:embed="rId3" cstate="print"/>
          <a:srcRect/>
          <a:stretch>
            <a:fillRect/>
          </a:stretch>
        </p:blipFill>
        <p:spPr bwMode="auto">
          <a:xfrm>
            <a:off x="7478292" y="981900"/>
            <a:ext cx="1610025" cy="500042"/>
          </a:xfrm>
          <a:prstGeom prst="rect">
            <a:avLst/>
          </a:prstGeom>
          <a:noFill/>
        </p:spPr>
      </p:pic>
      <p:sp>
        <p:nvSpPr>
          <p:cNvPr id="19" name="Прямоугольник 18"/>
          <p:cNvSpPr/>
          <p:nvPr/>
        </p:nvSpPr>
        <p:spPr>
          <a:xfrm>
            <a:off x="378119" y="3296205"/>
            <a:ext cx="8436183" cy="2960811"/>
          </a:xfrm>
          <a:prstGeom prst="rect">
            <a:avLst/>
          </a:prstGeom>
        </p:spPr>
        <p:txBody>
          <a:bodyPr wrap="square">
            <a:spAutoFit/>
          </a:bodyPr>
          <a:lstStyle/>
          <a:p>
            <a:pPr marL="0" lvl="1">
              <a:lnSpc>
                <a:spcPct val="85000"/>
              </a:lnSpc>
              <a:spcAft>
                <a:spcPts val="600"/>
              </a:spcAft>
              <a:buClr>
                <a:srgbClr val="990033"/>
              </a:buClr>
              <a:buSzPct val="80000"/>
            </a:pPr>
            <a:r>
              <a:rPr lang="ru-RU" sz="2000" dirty="0" smtClean="0">
                <a:solidFill>
                  <a:schemeClr val="tx1">
                    <a:lumMod val="65000"/>
                    <a:lumOff val="35000"/>
                  </a:schemeClr>
                </a:solidFill>
                <a:latin typeface="Arial Narrow" pitchFamily="34" charset="0"/>
              </a:rPr>
              <a:t>     </a:t>
            </a:r>
            <a:r>
              <a:rPr lang="ru-RU" sz="1600" dirty="0">
                <a:solidFill>
                  <a:schemeClr val="tx1">
                    <a:lumMod val="65000"/>
                    <a:lumOff val="35000"/>
                  </a:schemeClr>
                </a:solidFill>
                <a:latin typeface="Arial" pitchFamily="34" charset="0"/>
                <a:cs typeface="Arial" pitchFamily="34" charset="0"/>
              </a:rPr>
              <a:t>Изменение существенных условий контракта возможно</a:t>
            </a:r>
            <a:r>
              <a:rPr lang="ru-RU" sz="1600" dirty="0" smtClean="0">
                <a:solidFill>
                  <a:schemeClr val="tx1">
                    <a:lumMod val="65000"/>
                    <a:lumOff val="35000"/>
                  </a:schemeClr>
                </a:solidFill>
                <a:latin typeface="Arial" pitchFamily="34" charset="0"/>
                <a:cs typeface="Arial" pitchFamily="34" charset="0"/>
              </a:rPr>
              <a:t>:</a:t>
            </a:r>
            <a:endParaRPr lang="ru-RU" sz="900" dirty="0" smtClean="0">
              <a:solidFill>
                <a:schemeClr val="tx1">
                  <a:lumMod val="65000"/>
                  <a:lumOff val="35000"/>
                </a:schemeClr>
              </a:solidFill>
              <a:latin typeface="Arial Narrow" pitchFamily="34" charset="0"/>
            </a:endParaRPr>
          </a:p>
          <a:p>
            <a:pPr marL="342900" lvl="1" indent="-342900">
              <a:lnSpc>
                <a:spcPct val="85000"/>
              </a:lnSpc>
              <a:spcBef>
                <a:spcPts val="600"/>
              </a:spcBef>
              <a:spcAft>
                <a:spcPts val="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Только по соглашению сторон;</a:t>
            </a:r>
          </a:p>
          <a:p>
            <a:pPr marL="342900" lvl="1" indent="-342900">
              <a:lnSpc>
                <a:spcPct val="85000"/>
              </a:lnSpc>
              <a:spcBef>
                <a:spcPts val="600"/>
              </a:spcBef>
              <a:spcAft>
                <a:spcPts val="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Если возможность изменения была предусмотрена документацией;</a:t>
            </a:r>
          </a:p>
          <a:p>
            <a:pPr marL="342900" lvl="1" indent="-342900">
              <a:lnSpc>
                <a:spcPct val="85000"/>
              </a:lnSpc>
              <a:spcBef>
                <a:spcPts val="600"/>
              </a:spcBef>
              <a:spcAft>
                <a:spcPts val="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Цена заключенного на срок не менее чем три года контракта составляет либо превышает размер цены, установленный Правительством РФ, и его исполнение по независимым обстоятельствам невозможно без изменения его условий;</a:t>
            </a:r>
          </a:p>
          <a:p>
            <a:pPr marL="342900" lvl="1" indent="-342900">
              <a:lnSpc>
                <a:spcPct val="85000"/>
              </a:lnSpc>
              <a:spcBef>
                <a:spcPts val="600"/>
              </a:spcBef>
              <a:spcAft>
                <a:spcPts val="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Изменились в соответствии с законодательством РФ регулируемые государством цены (тарифы) на ТРУ;</a:t>
            </a:r>
          </a:p>
          <a:p>
            <a:pPr marL="342900" lvl="1" indent="-342900">
              <a:lnSpc>
                <a:spcPct val="85000"/>
              </a:lnSpc>
              <a:spcBef>
                <a:spcPts val="600"/>
              </a:spcBef>
              <a:spcAft>
                <a:spcPts val="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При уменьшении ранее доведенных бюджетных средств лимитов бюджетных обязательств. </a:t>
            </a:r>
          </a:p>
          <a:p>
            <a:pPr marL="342900" lvl="1" indent="-342900">
              <a:lnSpc>
                <a:spcPct val="85000"/>
              </a:lnSpc>
              <a:spcAft>
                <a:spcPts val="600"/>
              </a:spcAft>
              <a:buClr>
                <a:srgbClr val="990033"/>
              </a:buClr>
              <a:buSzPct val="80000"/>
              <a:buFont typeface="Arial Narrow" pitchFamily="34" charset="0"/>
              <a:buChar char="▬"/>
            </a:pPr>
            <a:endParaRPr lang="ru-RU" sz="2000" dirty="0" smtClean="0">
              <a:solidFill>
                <a:schemeClr val="tx1">
                  <a:lumMod val="65000"/>
                  <a:lumOff val="35000"/>
                </a:schemeClr>
              </a:solidFill>
              <a:latin typeface="Arial Narrow" pitchFamily="34" charset="0"/>
            </a:endParaRPr>
          </a:p>
        </p:txBody>
      </p:sp>
      <p:sp>
        <p:nvSpPr>
          <p:cNvPr id="13"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Изменение контракта</a:t>
            </a:r>
            <a:endParaRPr lang="ru-RU" sz="2300" spc="-130" dirty="0">
              <a:solidFill>
                <a:schemeClr val="bg1"/>
              </a:solidFill>
              <a:latin typeface="Arial" pitchFamily="34" charset="0"/>
              <a:cs typeface="Arial" pitchFamily="34" charset="0"/>
            </a:endParaRPr>
          </a:p>
        </p:txBody>
      </p:sp>
      <p:cxnSp>
        <p:nvCxnSpPr>
          <p:cNvPr id="25" name="Прямая соединительная линия 24"/>
          <p:cNvCxnSpPr/>
          <p:nvPr/>
        </p:nvCxnSpPr>
        <p:spPr>
          <a:xfrm flipH="1">
            <a:off x="4499992" y="1772816"/>
            <a:ext cx="18256" cy="1201781"/>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Прямоугольник 25"/>
          <p:cNvSpPr/>
          <p:nvPr/>
        </p:nvSpPr>
        <p:spPr>
          <a:xfrm>
            <a:off x="35496" y="2057014"/>
            <a:ext cx="4392488" cy="867930"/>
          </a:xfrm>
          <a:prstGeom prst="rect">
            <a:avLst/>
          </a:prstGeom>
        </p:spPr>
        <p:txBody>
          <a:bodyPr wrap="square">
            <a:spAutoFit/>
          </a:bodyPr>
          <a:lstStyle/>
          <a:p>
            <a:pPr lvl="0" algn="ctr" defTabSz="889000">
              <a:lnSpc>
                <a:spcPct val="90000"/>
              </a:lnSpc>
              <a:spcAft>
                <a:spcPct val="35000"/>
              </a:spcAft>
            </a:pPr>
            <a:r>
              <a:rPr lang="ru-RU" sz="2000" b="1" dirty="0" smtClean="0">
                <a:solidFill>
                  <a:schemeClr val="tx1">
                    <a:lumMod val="75000"/>
                    <a:lumOff val="25000"/>
                  </a:schemeClr>
                </a:solidFill>
                <a:latin typeface="Arial" pitchFamily="34" charset="0"/>
                <a:cs typeface="Arial" pitchFamily="34" charset="0"/>
              </a:rPr>
              <a:t>Постоянные </a:t>
            </a:r>
            <a:br>
              <a:rPr lang="ru-RU" sz="2000" b="1" dirty="0" smtClean="0">
                <a:solidFill>
                  <a:schemeClr val="tx1">
                    <a:lumMod val="75000"/>
                    <a:lumOff val="25000"/>
                  </a:schemeClr>
                </a:solidFill>
                <a:latin typeface="Arial" pitchFamily="34" charset="0"/>
                <a:cs typeface="Arial" pitchFamily="34" charset="0"/>
              </a:rPr>
            </a:br>
            <a:r>
              <a:rPr lang="ru-RU" sz="2000" b="1" dirty="0" smtClean="0">
                <a:solidFill>
                  <a:schemeClr val="tx1">
                    <a:lumMod val="75000"/>
                    <a:lumOff val="25000"/>
                  </a:schemeClr>
                </a:solidFill>
                <a:latin typeface="Arial" pitchFamily="34" charset="0"/>
                <a:cs typeface="Arial" pitchFamily="34" charset="0"/>
              </a:rPr>
              <a:t>положения </a:t>
            </a:r>
            <a:br>
              <a:rPr lang="ru-RU" sz="2000" b="1"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(ч.1 ст.95)</a:t>
            </a:r>
            <a:endParaRPr lang="ru-RU" sz="1600" dirty="0">
              <a:solidFill>
                <a:schemeClr val="tx1">
                  <a:lumMod val="75000"/>
                  <a:lumOff val="25000"/>
                </a:schemeClr>
              </a:solidFill>
              <a:latin typeface="Arial" pitchFamily="34" charset="0"/>
              <a:cs typeface="Arial" pitchFamily="34" charset="0"/>
            </a:endParaRPr>
          </a:p>
        </p:txBody>
      </p:sp>
      <p:sp>
        <p:nvSpPr>
          <p:cNvPr id="28" name="Прямоугольник 27"/>
          <p:cNvSpPr/>
          <p:nvPr/>
        </p:nvSpPr>
        <p:spPr>
          <a:xfrm>
            <a:off x="4716016" y="2060848"/>
            <a:ext cx="3600400" cy="867930"/>
          </a:xfrm>
          <a:prstGeom prst="rect">
            <a:avLst/>
          </a:prstGeom>
        </p:spPr>
        <p:txBody>
          <a:bodyPr wrap="square">
            <a:spAutoFit/>
          </a:bodyPr>
          <a:lstStyle/>
          <a:p>
            <a:pPr lvl="0" algn="ctr" defTabSz="889000">
              <a:lnSpc>
                <a:spcPct val="90000"/>
              </a:lnSpc>
              <a:spcAft>
                <a:spcPct val="35000"/>
              </a:spcAft>
            </a:pPr>
            <a:r>
              <a:rPr lang="ru-RU" sz="2000" b="1" dirty="0" smtClean="0">
                <a:solidFill>
                  <a:schemeClr val="tx1">
                    <a:lumMod val="75000"/>
                    <a:lumOff val="25000"/>
                  </a:schemeClr>
                </a:solidFill>
                <a:latin typeface="Arial" pitchFamily="34" charset="0"/>
                <a:cs typeface="Arial" pitchFamily="34" charset="0"/>
              </a:rPr>
              <a:t>В рамках временных положений на 2016 </a:t>
            </a:r>
            <a:r>
              <a:rPr lang="ru-RU" sz="2000" b="1" dirty="0" smtClean="0">
                <a:solidFill>
                  <a:schemeClr val="tx1">
                    <a:lumMod val="75000"/>
                    <a:lumOff val="25000"/>
                  </a:schemeClr>
                </a:solidFill>
                <a:latin typeface="Arial" pitchFamily="34" charset="0"/>
                <a:cs typeface="Arial" pitchFamily="34" charset="0"/>
              </a:rPr>
              <a:t>г</a:t>
            </a:r>
            <a:r>
              <a:rPr lang="ru-RU" sz="2000" b="1" dirty="0" smtClean="0">
                <a:solidFill>
                  <a:schemeClr val="tx1">
                    <a:lumMod val="75000"/>
                    <a:lumOff val="25000"/>
                  </a:schemeClr>
                </a:solidFill>
                <a:latin typeface="Arial" pitchFamily="34" charset="0"/>
                <a:cs typeface="Arial" pitchFamily="34" charset="0"/>
              </a:rPr>
              <a:t>. </a:t>
            </a:r>
            <a:br>
              <a:rPr lang="ru-RU" sz="2000" b="1"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(ч.1.1 с.95)</a:t>
            </a:r>
            <a:endParaRPr lang="ru-RU" sz="1600" dirty="0">
              <a:solidFill>
                <a:schemeClr val="tx1">
                  <a:lumMod val="75000"/>
                  <a:lumOff val="25000"/>
                </a:schemeClr>
              </a:solidFill>
              <a:latin typeface="Arial" pitchFamily="34" charset="0"/>
              <a:cs typeface="Arial" pitchFamily="34" charset="0"/>
            </a:endParaRPr>
          </a:p>
        </p:txBody>
      </p:sp>
      <p:cxnSp>
        <p:nvCxnSpPr>
          <p:cNvPr id="30" name="Прямая соединительная линия 29"/>
          <p:cNvCxnSpPr/>
          <p:nvPr/>
        </p:nvCxnSpPr>
        <p:spPr>
          <a:xfrm>
            <a:off x="611560" y="1772816"/>
            <a:ext cx="799288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1" name="Прямоугольник 30"/>
          <p:cNvSpPr/>
          <p:nvPr/>
        </p:nvSpPr>
        <p:spPr>
          <a:xfrm>
            <a:off x="266866" y="1395996"/>
            <a:ext cx="8481598" cy="376820"/>
          </a:xfrm>
          <a:prstGeom prst="rect">
            <a:avLst/>
          </a:prstGeom>
          <a:solidFill>
            <a:schemeClr val="bg1">
              <a:lumMod val="95000"/>
            </a:schemeClr>
          </a:solidFill>
        </p:spPr>
        <p:txBody>
          <a:bodyPr wrap="square" lIns="360000" rIns="360000" bIns="108000">
            <a:spAutoFit/>
          </a:bodyPr>
          <a:lstStyle/>
          <a:p>
            <a:pPr>
              <a:lnSpc>
                <a:spcPct val="90000"/>
              </a:lnSpc>
              <a:defRPr/>
            </a:pPr>
            <a:r>
              <a:rPr lang="ru-RU" sz="1600" dirty="0" smtClean="0">
                <a:solidFill>
                  <a:schemeClr val="tx1">
                    <a:lumMod val="75000"/>
                    <a:lumOff val="25000"/>
                  </a:schemeClr>
                </a:solidFill>
                <a:latin typeface="Arial" pitchFamily="34" charset="0"/>
                <a:cs typeface="Arial" pitchFamily="34" charset="0"/>
              </a:rPr>
              <a:t>Изменение положений контракта возможно</a:t>
            </a:r>
            <a:endParaRPr lang="ru-RU" sz="16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18315119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Righ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5"/>
          <p:cNvSpPr txBox="1">
            <a:spLocks noChangeArrowheads="1"/>
          </p:cNvSpPr>
          <p:nvPr/>
        </p:nvSpPr>
        <p:spPr bwMode="auto">
          <a:xfrm>
            <a:off x="0" y="116632"/>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Изменение контракта</a:t>
            </a:r>
            <a:endParaRPr lang="ru-RU" sz="2300" spc="-130" dirty="0">
              <a:solidFill>
                <a:schemeClr val="bg1"/>
              </a:solidFill>
              <a:latin typeface="Arial" pitchFamily="34" charset="0"/>
              <a:cs typeface="Arial" pitchFamily="34" charset="0"/>
            </a:endParaRPr>
          </a:p>
        </p:txBody>
      </p:sp>
      <p:cxnSp>
        <p:nvCxnSpPr>
          <p:cNvPr id="27" name="Прямая соединительная линия 26"/>
          <p:cNvCxnSpPr/>
          <p:nvPr/>
        </p:nvCxnSpPr>
        <p:spPr>
          <a:xfrm flipH="1">
            <a:off x="6012160" y="1628800"/>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9" name="Прямоугольник 28"/>
          <p:cNvSpPr/>
          <p:nvPr/>
        </p:nvSpPr>
        <p:spPr>
          <a:xfrm>
            <a:off x="323528" y="2132856"/>
            <a:ext cx="2664296" cy="978729"/>
          </a:xfrm>
          <a:prstGeom prst="rect">
            <a:avLst/>
          </a:prstGeom>
        </p:spPr>
        <p:txBody>
          <a:bodyPr wrap="square">
            <a:spAutoFit/>
          </a:bodyPr>
          <a:lstStyle/>
          <a:p>
            <a:pPr lvl="0" algn="ctr" defTabSz="889000">
              <a:lnSpc>
                <a:spcPct val="90000"/>
              </a:lnSpc>
              <a:spcAft>
                <a:spcPct val="35000"/>
              </a:spcAft>
            </a:pPr>
            <a:r>
              <a:rPr lang="ru-RU" sz="1600" dirty="0">
                <a:solidFill>
                  <a:schemeClr val="tx1">
                    <a:lumMod val="75000"/>
                    <a:lumOff val="25000"/>
                  </a:schemeClr>
                </a:solidFill>
                <a:latin typeface="Arial" pitchFamily="34" charset="0"/>
                <a:cs typeface="Arial" pitchFamily="34" charset="0"/>
              </a:rPr>
              <a:t>Только на понижение или по формуле цены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a:t>
            </a:r>
            <a:r>
              <a:rPr lang="ru-RU" sz="1600" dirty="0">
                <a:solidFill>
                  <a:schemeClr val="tx1">
                    <a:lumMod val="75000"/>
                    <a:lumOff val="25000"/>
                  </a:schemeClr>
                </a:solidFill>
                <a:latin typeface="Arial" pitchFamily="34" charset="0"/>
                <a:cs typeface="Arial" pitchFamily="34" charset="0"/>
              </a:rPr>
              <a:t>если предусмотрено документацией)</a:t>
            </a:r>
          </a:p>
        </p:txBody>
      </p:sp>
      <p:sp>
        <p:nvSpPr>
          <p:cNvPr id="31" name="Прямоугольник 30"/>
          <p:cNvSpPr/>
          <p:nvPr/>
        </p:nvSpPr>
        <p:spPr>
          <a:xfrm>
            <a:off x="6084168" y="1988840"/>
            <a:ext cx="2447485" cy="1421928"/>
          </a:xfrm>
          <a:prstGeom prst="rect">
            <a:avLst/>
          </a:prstGeom>
        </p:spPr>
        <p:txBody>
          <a:bodyPr wrap="square">
            <a:spAutoFit/>
          </a:bodyPr>
          <a:lstStyle/>
          <a:p>
            <a:pPr algn="ctr" defTabSz="889000">
              <a:lnSpc>
                <a:spcPct val="90000"/>
              </a:lnSpc>
              <a:spcAft>
                <a:spcPct val="35000"/>
              </a:spcAft>
            </a:pPr>
            <a:r>
              <a:rPr lang="ru-RU" sz="1600" dirty="0">
                <a:solidFill>
                  <a:schemeClr val="tx1">
                    <a:lumMod val="75000"/>
                    <a:lumOff val="25000"/>
                  </a:schemeClr>
                </a:solidFill>
                <a:latin typeface="Arial" pitchFamily="34" charset="0"/>
                <a:cs typeface="Arial" pitchFamily="34" charset="0"/>
              </a:rPr>
              <a:t>На крупные сделки </a:t>
            </a:r>
            <a:r>
              <a:rPr lang="ru-RU" sz="1600" dirty="0" smtClean="0">
                <a:solidFill>
                  <a:schemeClr val="tx1">
                    <a:lumMod val="75000"/>
                    <a:lumOff val="25000"/>
                  </a:schemeClr>
                </a:solidFill>
                <a:latin typeface="Arial" pitchFamily="34" charset="0"/>
                <a:cs typeface="Arial" pitchFamily="34" charset="0"/>
              </a:rPr>
              <a:t>–</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 </a:t>
            </a:r>
            <a:r>
              <a:rPr lang="ru-RU" sz="1600" dirty="0">
                <a:solidFill>
                  <a:schemeClr val="tx1">
                    <a:lumMod val="75000"/>
                    <a:lumOff val="25000"/>
                  </a:schemeClr>
                </a:solidFill>
                <a:latin typeface="Arial" pitchFamily="34" charset="0"/>
                <a:cs typeface="Arial" pitchFamily="34" charset="0"/>
              </a:rPr>
              <a:t>по решению Правительства РФ или при сокращении </a:t>
            </a:r>
            <a:r>
              <a:rPr lang="ru-RU" sz="1600" dirty="0" smtClean="0">
                <a:solidFill>
                  <a:schemeClr val="tx1">
                    <a:lumMod val="75000"/>
                    <a:lumOff val="25000"/>
                  </a:schemeClr>
                </a:solidFill>
                <a:latin typeface="Arial" pitchFamily="34" charset="0"/>
                <a:cs typeface="Arial" pitchFamily="34" charset="0"/>
              </a:rPr>
              <a:t>лимитов финансирования</a:t>
            </a:r>
            <a:endParaRPr lang="ru-RU" sz="1600" dirty="0">
              <a:solidFill>
                <a:schemeClr val="tx1">
                  <a:lumMod val="75000"/>
                  <a:lumOff val="25000"/>
                </a:schemeClr>
              </a:solidFill>
              <a:latin typeface="Arial" pitchFamily="34" charset="0"/>
              <a:cs typeface="Arial" pitchFamily="34" charset="0"/>
            </a:endParaRPr>
          </a:p>
        </p:txBody>
      </p:sp>
      <p:cxnSp>
        <p:nvCxnSpPr>
          <p:cNvPr id="32" name="Прямая соединительная линия 31"/>
          <p:cNvCxnSpPr/>
          <p:nvPr/>
        </p:nvCxnSpPr>
        <p:spPr>
          <a:xfrm>
            <a:off x="553449" y="1599417"/>
            <a:ext cx="799288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3" name="Прямоугольник 32"/>
          <p:cNvSpPr/>
          <p:nvPr/>
        </p:nvSpPr>
        <p:spPr>
          <a:xfrm>
            <a:off x="323528" y="1196752"/>
            <a:ext cx="8338100" cy="376820"/>
          </a:xfrm>
          <a:prstGeom prst="rect">
            <a:avLst/>
          </a:prstGeom>
          <a:solidFill>
            <a:schemeClr val="bg1">
              <a:lumMod val="95000"/>
            </a:schemeClr>
          </a:solidFill>
        </p:spPr>
        <p:txBody>
          <a:bodyPr wrap="square" lIns="360000" rIns="360000" bIns="108000">
            <a:spAutoFit/>
          </a:bodyPr>
          <a:lstStyle/>
          <a:p>
            <a:pPr>
              <a:lnSpc>
                <a:spcPct val="90000"/>
              </a:lnSpc>
              <a:defRPr/>
            </a:pPr>
            <a:r>
              <a:rPr lang="ru-RU" sz="1600" dirty="0">
                <a:solidFill>
                  <a:schemeClr val="tx1">
                    <a:lumMod val="75000"/>
                    <a:lumOff val="25000"/>
                  </a:schemeClr>
                </a:solidFill>
                <a:latin typeface="Arial" pitchFamily="34" charset="0"/>
                <a:cs typeface="Arial" pitchFamily="34" charset="0"/>
              </a:rPr>
              <a:t> Изменение цены контракта возможно</a:t>
            </a:r>
          </a:p>
        </p:txBody>
      </p:sp>
      <p:cxnSp>
        <p:nvCxnSpPr>
          <p:cNvPr id="34" name="Прямая соединительная линия 33"/>
          <p:cNvCxnSpPr/>
          <p:nvPr/>
        </p:nvCxnSpPr>
        <p:spPr>
          <a:xfrm flipH="1">
            <a:off x="3131840" y="1628800"/>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5" name="Прямоугольник 34"/>
          <p:cNvSpPr/>
          <p:nvPr/>
        </p:nvSpPr>
        <p:spPr>
          <a:xfrm>
            <a:off x="3347864" y="2060848"/>
            <a:ext cx="2736304" cy="1200329"/>
          </a:xfrm>
          <a:prstGeom prst="rect">
            <a:avLst/>
          </a:prstGeom>
        </p:spPr>
        <p:txBody>
          <a:bodyPr wrap="square">
            <a:spAutoFit/>
          </a:bodyPr>
          <a:lstStyle/>
          <a:p>
            <a:pPr lvl="0" algn="ctr" defTabSz="889000">
              <a:lnSpc>
                <a:spcPct val="90000"/>
              </a:lnSpc>
              <a:spcAft>
                <a:spcPct val="35000"/>
              </a:spcAft>
            </a:pPr>
            <a:r>
              <a:rPr lang="ru-RU" sz="1600" dirty="0">
                <a:solidFill>
                  <a:schemeClr val="tx1">
                    <a:lumMod val="75000"/>
                    <a:lumOff val="25000"/>
                  </a:schemeClr>
                </a:solidFill>
                <a:latin typeface="Arial" pitchFamily="34" charset="0"/>
                <a:cs typeface="Arial" pitchFamily="34" charset="0"/>
              </a:rPr>
              <a:t> Вместе с изменением объема при заключении (+/-10%, если предусмотрено документацией)</a:t>
            </a:r>
          </a:p>
        </p:txBody>
      </p:sp>
      <p:sp>
        <p:nvSpPr>
          <p:cNvPr id="36" name="Прямоугольник 35"/>
          <p:cNvSpPr/>
          <p:nvPr/>
        </p:nvSpPr>
        <p:spPr>
          <a:xfrm>
            <a:off x="395536" y="3573016"/>
            <a:ext cx="8268764" cy="1323439"/>
          </a:xfrm>
          <a:prstGeom prst="rect">
            <a:avLst/>
          </a:prstGeom>
        </p:spPr>
        <p:txBody>
          <a:bodyPr wrap="square">
            <a:spAutoFit/>
          </a:bodyPr>
          <a:lstStyle/>
          <a:p>
            <a:pPr algn="just"/>
            <a:r>
              <a:rPr lang="ru-RU" sz="1600" dirty="0">
                <a:solidFill>
                  <a:schemeClr val="tx1">
                    <a:lumMod val="75000"/>
                    <a:lumOff val="25000"/>
                  </a:schemeClr>
                </a:solidFill>
                <a:latin typeface="Arial" pitchFamily="34" charset="0"/>
                <a:cs typeface="Arial" pitchFamily="34" charset="0"/>
              </a:rPr>
              <a:t>В случае если при сокращении лимитов бюджетных обязательств между сторонами </a:t>
            </a:r>
            <a:r>
              <a:rPr lang="ru-RU" sz="1600" dirty="0" smtClean="0">
                <a:solidFill>
                  <a:schemeClr val="tx1">
                    <a:lumMod val="75000"/>
                    <a:lumOff val="25000"/>
                  </a:schemeClr>
                </a:solidFill>
                <a:latin typeface="Arial" pitchFamily="34" charset="0"/>
                <a:cs typeface="Arial" pitchFamily="34" charset="0"/>
              </a:rPr>
              <a:t>контракта </a:t>
            </a:r>
            <a:r>
              <a:rPr lang="ru-RU" sz="1600" dirty="0">
                <a:solidFill>
                  <a:schemeClr val="tx1">
                    <a:lumMod val="75000"/>
                    <a:lumOff val="25000"/>
                  </a:schemeClr>
                </a:solidFill>
                <a:latin typeface="Arial" pitchFamily="34" charset="0"/>
                <a:cs typeface="Arial" pitchFamily="34" charset="0"/>
              </a:rPr>
              <a:t>не достигнуто соглашение о снижении его цены без сокращения количества товаров, объемов работ или услуг и (или) об изменении сроков исполнения </a:t>
            </a:r>
            <a:r>
              <a:rPr lang="ru-RU" sz="1600" dirty="0" smtClean="0">
                <a:solidFill>
                  <a:schemeClr val="tx1">
                    <a:lumMod val="75000"/>
                    <a:lumOff val="25000"/>
                  </a:schemeClr>
                </a:solidFill>
                <a:latin typeface="Arial" pitchFamily="34" charset="0"/>
                <a:cs typeface="Arial" pitchFamily="34" charset="0"/>
              </a:rPr>
              <a:t>контракта</a:t>
            </a:r>
            <a:r>
              <a:rPr lang="ru-RU" sz="1600" dirty="0">
                <a:solidFill>
                  <a:schemeClr val="tx1">
                    <a:lumMod val="75000"/>
                    <a:lumOff val="25000"/>
                  </a:schemeClr>
                </a:solidFill>
                <a:latin typeface="Arial" pitchFamily="34" charset="0"/>
                <a:cs typeface="Arial" pitchFamily="34" charset="0"/>
              </a:rPr>
              <a:t>, </a:t>
            </a:r>
            <a:r>
              <a:rPr lang="ru-RU" sz="1600" dirty="0" smtClean="0">
                <a:solidFill>
                  <a:schemeClr val="tx1">
                    <a:lumMod val="75000"/>
                    <a:lumOff val="25000"/>
                  </a:schemeClr>
                </a:solidFill>
                <a:latin typeface="Arial" pitchFamily="34" charset="0"/>
                <a:cs typeface="Arial" pitchFamily="34" charset="0"/>
              </a:rPr>
              <a:t>заказчик </a:t>
            </a:r>
            <a:r>
              <a:rPr lang="ru-RU" sz="1600" dirty="0">
                <a:solidFill>
                  <a:schemeClr val="tx1">
                    <a:lumMod val="75000"/>
                    <a:lumOff val="25000"/>
                  </a:schemeClr>
                </a:solidFill>
                <a:latin typeface="Arial" pitchFamily="34" charset="0"/>
                <a:cs typeface="Arial" pitchFamily="34" charset="0"/>
              </a:rPr>
              <a:t>обеспечивает согласование </a:t>
            </a:r>
            <a:r>
              <a:rPr lang="ru-RU" sz="1600" dirty="0" smtClean="0">
                <a:solidFill>
                  <a:schemeClr val="tx1">
                    <a:lumMod val="75000"/>
                    <a:lumOff val="25000"/>
                  </a:schemeClr>
                </a:solidFill>
                <a:latin typeface="Arial" pitchFamily="34" charset="0"/>
                <a:cs typeface="Arial" pitchFamily="34" charset="0"/>
              </a:rPr>
              <a:t>существенных условий контракта </a:t>
            </a:r>
            <a:r>
              <a:rPr lang="ru-RU" sz="1600" dirty="0">
                <a:solidFill>
                  <a:schemeClr val="tx1">
                    <a:lumMod val="75000"/>
                    <a:lumOff val="25000"/>
                  </a:schemeClr>
                </a:solidFill>
                <a:latin typeface="Arial" pitchFamily="34" charset="0"/>
                <a:cs typeface="Arial" pitchFamily="34" charset="0"/>
              </a:rPr>
              <a:t>в части сокращения количества товаров, объемов работ или услуг. </a:t>
            </a:r>
          </a:p>
        </p:txBody>
      </p:sp>
      <p:sp>
        <p:nvSpPr>
          <p:cNvPr id="37" name="Прямоугольник 36"/>
          <p:cNvSpPr/>
          <p:nvPr/>
        </p:nvSpPr>
        <p:spPr>
          <a:xfrm>
            <a:off x="395536" y="4941168"/>
            <a:ext cx="8280920" cy="1323439"/>
          </a:xfrm>
          <a:prstGeom prst="rect">
            <a:avLst/>
          </a:prstGeom>
        </p:spPr>
        <p:txBody>
          <a:bodyPr wrap="square">
            <a:spAutoFit/>
          </a:bodyPr>
          <a:lstStyle/>
          <a:p>
            <a:pPr algn="just"/>
            <a:r>
              <a:rPr lang="ru-RU" sz="1600" dirty="0">
                <a:solidFill>
                  <a:schemeClr val="tx1">
                    <a:lumMod val="75000"/>
                    <a:lumOff val="25000"/>
                  </a:schemeClr>
                </a:solidFill>
                <a:latin typeface="Arial" pitchFamily="34" charset="0"/>
                <a:cs typeface="Arial" pitchFamily="34" charset="0"/>
              </a:rPr>
              <a:t>Сокращение количества поставляемых товаров, объемов выполняемых работ или оказываемых услуг осуществляется исходя из цены </a:t>
            </a:r>
            <a:r>
              <a:rPr lang="ru-RU" sz="1600" dirty="0" smtClean="0">
                <a:solidFill>
                  <a:schemeClr val="tx1">
                    <a:lumMod val="75000"/>
                    <a:lumOff val="25000"/>
                  </a:schemeClr>
                </a:solidFill>
                <a:latin typeface="Arial" pitchFamily="34" charset="0"/>
                <a:cs typeface="Arial" pitchFamily="34" charset="0"/>
              </a:rPr>
              <a:t>контракта</a:t>
            </a:r>
            <a:r>
              <a:rPr lang="ru-RU" sz="1600" dirty="0">
                <a:solidFill>
                  <a:schemeClr val="tx1">
                    <a:lumMod val="75000"/>
                    <a:lumOff val="25000"/>
                  </a:schemeClr>
                </a:solidFill>
                <a:latin typeface="Arial" pitchFamily="34" charset="0"/>
                <a:cs typeface="Arial" pitchFamily="34" charset="0"/>
              </a:rPr>
              <a:t>, подлежащей снижению, и необходимости сохранения прибыли в составе цены в размере, не превышающем </a:t>
            </a:r>
            <a:r>
              <a:rPr lang="ru-RU" sz="1600" dirty="0" smtClean="0">
                <a:solidFill>
                  <a:schemeClr val="tx1">
                    <a:lumMod val="75000"/>
                    <a:lumOff val="25000"/>
                  </a:schemeClr>
                </a:solidFill>
                <a:latin typeface="Arial" pitchFamily="34" charset="0"/>
                <a:cs typeface="Arial" pitchFamily="34" charset="0"/>
              </a:rPr>
              <a:t>1% затрат </a:t>
            </a:r>
            <a:r>
              <a:rPr lang="ru-RU" sz="1600" dirty="0">
                <a:solidFill>
                  <a:schemeClr val="tx1">
                    <a:lumMod val="75000"/>
                    <a:lumOff val="25000"/>
                  </a:schemeClr>
                </a:solidFill>
                <a:latin typeface="Arial" pitchFamily="34" charset="0"/>
                <a:cs typeface="Arial" pitchFamily="34" charset="0"/>
              </a:rPr>
              <a:t>поставщика </a:t>
            </a:r>
            <a:r>
              <a:rPr lang="ru-RU" sz="1600" dirty="0" smtClean="0">
                <a:solidFill>
                  <a:schemeClr val="tx1">
                    <a:lumMod val="75000"/>
                    <a:lumOff val="25000"/>
                  </a:schemeClr>
                </a:solidFill>
                <a:latin typeface="Arial" pitchFamily="34" charset="0"/>
                <a:cs typeface="Arial" pitchFamily="34" charset="0"/>
              </a:rPr>
              <a:t>на </a:t>
            </a:r>
            <a:r>
              <a:rPr lang="ru-RU" sz="1600" dirty="0">
                <a:solidFill>
                  <a:schemeClr val="tx1">
                    <a:lumMod val="75000"/>
                    <a:lumOff val="25000"/>
                  </a:schemeClr>
                </a:solidFill>
                <a:latin typeface="Arial" pitchFamily="34" charset="0"/>
                <a:cs typeface="Arial" pitchFamily="34" charset="0"/>
              </a:rPr>
              <a:t>оплату покупных комплектующих изделий (полуфабрикатов) и работ (услуг) и </a:t>
            </a:r>
            <a:r>
              <a:rPr lang="ru-RU" sz="1600" dirty="0" smtClean="0">
                <a:solidFill>
                  <a:schemeClr val="tx1">
                    <a:lumMod val="75000"/>
                    <a:lumOff val="25000"/>
                  </a:schemeClr>
                </a:solidFill>
                <a:latin typeface="Arial" pitchFamily="34" charset="0"/>
                <a:cs typeface="Arial" pitchFamily="34" charset="0"/>
              </a:rPr>
              <a:t>20%  остальных </a:t>
            </a:r>
            <a:r>
              <a:rPr lang="ru-RU" sz="1600" dirty="0">
                <a:solidFill>
                  <a:schemeClr val="tx1">
                    <a:lumMod val="75000"/>
                    <a:lumOff val="25000"/>
                  </a:schemeClr>
                </a:solidFill>
                <a:latin typeface="Arial" pitchFamily="34" charset="0"/>
                <a:cs typeface="Arial" pitchFamily="34" charset="0"/>
              </a:rPr>
              <a:t>затрат по </a:t>
            </a:r>
            <a:r>
              <a:rPr lang="ru-RU" sz="1600" dirty="0" smtClean="0">
                <a:solidFill>
                  <a:schemeClr val="tx1">
                    <a:lumMod val="75000"/>
                    <a:lumOff val="25000"/>
                  </a:schemeClr>
                </a:solidFill>
                <a:latin typeface="Arial" pitchFamily="34" charset="0"/>
                <a:cs typeface="Arial" pitchFamily="34" charset="0"/>
              </a:rPr>
              <a:t>контракту</a:t>
            </a:r>
            <a:r>
              <a:rPr lang="ru-RU" sz="1600" dirty="0">
                <a:solidFill>
                  <a:schemeClr val="tx1">
                    <a:lumMod val="75000"/>
                    <a:lumOff val="25000"/>
                  </a:schemeClr>
                </a:solidFill>
                <a:latin typeface="Arial" pitchFamily="34" charset="0"/>
                <a:cs typeface="Arial" pitchFamily="34" charset="0"/>
              </a:rPr>
              <a:t>. </a:t>
            </a:r>
          </a:p>
        </p:txBody>
      </p:sp>
    </p:spTree>
    <p:extLst>
      <p:ext uri="{BB962C8B-B14F-4D97-AF65-F5344CB8AC3E}">
        <p14:creationId xmlns:p14="http://schemas.microsoft.com/office/powerpoint/2010/main" val="9172141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1196752"/>
            <a:ext cx="7920880" cy="1569660"/>
          </a:xfrm>
          <a:prstGeom prst="rect">
            <a:avLst/>
          </a:prstGeom>
        </p:spPr>
        <p:txBody>
          <a:bodyPr wrap="square">
            <a:spAutoFit/>
          </a:bodyPr>
          <a:lstStyle/>
          <a:p>
            <a:r>
              <a:rPr lang="ru-RU" sz="1600" dirty="0">
                <a:solidFill>
                  <a:schemeClr val="tx1">
                    <a:lumMod val="65000"/>
                    <a:lumOff val="35000"/>
                  </a:schemeClr>
                </a:solidFill>
                <a:latin typeface="Arial" pitchFamily="34" charset="0"/>
                <a:cs typeface="Arial" pitchFamily="34" charset="0"/>
              </a:rPr>
              <a:t>В случае если при сокращении лимитов бюджетных обязательств между сторонами контракта не достигнуто соглашение о снижении его цены без сокращения количества товаров, объемов работ или услуг и (или) об изменении сроков исполнения контракта, заказчик обеспечивает согласование </a:t>
            </a:r>
            <a:r>
              <a:rPr lang="ru-RU" sz="1600" dirty="0" smtClean="0">
                <a:solidFill>
                  <a:schemeClr val="tx1">
                    <a:lumMod val="65000"/>
                    <a:lumOff val="35000"/>
                  </a:schemeClr>
                </a:solidFill>
                <a:latin typeface="Arial" pitchFamily="34" charset="0"/>
                <a:cs typeface="Arial" pitchFamily="34" charset="0"/>
              </a:rPr>
              <a:t>существенных условий </a:t>
            </a:r>
            <a:r>
              <a:rPr lang="ru-RU" sz="1600" dirty="0">
                <a:solidFill>
                  <a:schemeClr val="tx1">
                    <a:lumMod val="65000"/>
                    <a:lumOff val="35000"/>
                  </a:schemeClr>
                </a:solidFill>
                <a:latin typeface="Arial" pitchFamily="34" charset="0"/>
                <a:cs typeface="Arial" pitchFamily="34" charset="0"/>
              </a:rPr>
              <a:t>контракта в части сокращения количества </a:t>
            </a:r>
            <a:r>
              <a:rPr lang="ru-RU" sz="1600" dirty="0" smtClean="0">
                <a:solidFill>
                  <a:schemeClr val="tx1">
                    <a:lumMod val="65000"/>
                    <a:lumOff val="35000"/>
                  </a:schemeClr>
                </a:solidFill>
                <a:latin typeface="Arial" pitchFamily="34" charset="0"/>
                <a:cs typeface="Arial" pitchFamily="34" charset="0"/>
              </a:rPr>
              <a:t>ТРУ.</a:t>
            </a:r>
            <a:endParaRPr lang="ru-RU" sz="1600" dirty="0">
              <a:solidFill>
                <a:schemeClr val="tx1">
                  <a:lumMod val="65000"/>
                  <a:lumOff val="35000"/>
                </a:schemeClr>
              </a:solidFill>
              <a:latin typeface="Arial" pitchFamily="34" charset="0"/>
              <a:cs typeface="Arial" pitchFamily="34" charset="0"/>
            </a:endParaRPr>
          </a:p>
          <a:p>
            <a:endParaRPr lang="ru-RU" sz="1600" dirty="0">
              <a:solidFill>
                <a:schemeClr val="tx1">
                  <a:lumMod val="65000"/>
                  <a:lumOff val="35000"/>
                </a:schemeClr>
              </a:solidFill>
              <a:latin typeface="Arial" pitchFamily="34" charset="0"/>
              <a:cs typeface="Arial" pitchFamily="34" charset="0"/>
            </a:endParaRPr>
          </a:p>
        </p:txBody>
      </p:sp>
      <p:sp>
        <p:nvSpPr>
          <p:cNvPr id="4" name="Прямоугольник 3"/>
          <p:cNvSpPr/>
          <p:nvPr/>
        </p:nvSpPr>
        <p:spPr>
          <a:xfrm>
            <a:off x="413512" y="2420888"/>
            <a:ext cx="8190936" cy="3785652"/>
          </a:xfrm>
          <a:prstGeom prst="rect">
            <a:avLst/>
          </a:prstGeom>
        </p:spPr>
        <p:txBody>
          <a:bodyPr wrap="square">
            <a:spAutoFit/>
          </a:bodyPr>
          <a:lstStyle/>
          <a:p>
            <a:endParaRPr lang="ru-RU" sz="1600" dirty="0">
              <a:solidFill>
                <a:schemeClr val="tx1">
                  <a:lumMod val="65000"/>
                  <a:lumOff val="35000"/>
                </a:schemeClr>
              </a:solidFill>
              <a:latin typeface="Arial" pitchFamily="34" charset="0"/>
              <a:cs typeface="Arial" pitchFamily="34" charset="0"/>
            </a:endParaRPr>
          </a:p>
          <a:p>
            <a:r>
              <a:rPr lang="ru-RU" sz="1600" dirty="0">
                <a:solidFill>
                  <a:schemeClr val="tx1">
                    <a:lumMod val="65000"/>
                    <a:lumOff val="35000"/>
                  </a:schemeClr>
                </a:solidFill>
                <a:latin typeface="Arial" pitchFamily="34" charset="0"/>
                <a:cs typeface="Arial" pitchFamily="34" charset="0"/>
              </a:rPr>
              <a:t>При заключении контракта заказчик по согласованию с участником закупки, </a:t>
            </a:r>
            <a:r>
              <a:rPr lang="ru-RU" sz="1600" dirty="0" smtClean="0">
                <a:solidFill>
                  <a:schemeClr val="tx1">
                    <a:lumMod val="65000"/>
                    <a:lumOff val="35000"/>
                  </a:schemeClr>
                </a:solidFill>
                <a:latin typeface="Arial" pitchFamily="34" charset="0"/>
                <a:cs typeface="Arial" pitchFamily="34" charset="0"/>
              </a:rPr>
              <a:t>вправе </a:t>
            </a:r>
            <a:r>
              <a:rPr lang="ru-RU" sz="1600" dirty="0">
                <a:solidFill>
                  <a:schemeClr val="tx1">
                    <a:lumMod val="65000"/>
                    <a:lumOff val="35000"/>
                  </a:schemeClr>
                </a:solidFill>
                <a:latin typeface="Arial" pitchFamily="34" charset="0"/>
                <a:cs typeface="Arial" pitchFamily="34" charset="0"/>
              </a:rPr>
              <a:t>увеличить количество поставляемого товара на сумму, не превышающую разницы между ценой </a:t>
            </a:r>
            <a:r>
              <a:rPr lang="ru-RU" sz="1600" dirty="0" smtClean="0">
                <a:solidFill>
                  <a:schemeClr val="tx1">
                    <a:lumMod val="65000"/>
                    <a:lumOff val="35000"/>
                  </a:schemeClr>
                </a:solidFill>
                <a:latin typeface="Arial" pitchFamily="34" charset="0"/>
                <a:cs typeface="Arial" pitchFamily="34" charset="0"/>
              </a:rPr>
              <a:t>контракта и НМЦК , если </a:t>
            </a:r>
            <a:r>
              <a:rPr lang="ru-RU" sz="1600" dirty="0">
                <a:solidFill>
                  <a:schemeClr val="tx1">
                    <a:lumMod val="65000"/>
                    <a:lumOff val="35000"/>
                  </a:schemeClr>
                </a:solidFill>
                <a:latin typeface="Arial" pitchFamily="34" charset="0"/>
                <a:cs typeface="Arial" pitchFamily="34" charset="0"/>
              </a:rPr>
              <a:t>это </a:t>
            </a:r>
            <a:r>
              <a:rPr lang="ru-RU" sz="1600" dirty="0" smtClean="0">
                <a:solidFill>
                  <a:schemeClr val="tx1">
                    <a:lumMod val="65000"/>
                    <a:lumOff val="35000"/>
                  </a:schemeClr>
                </a:solidFill>
                <a:latin typeface="Arial" pitchFamily="34" charset="0"/>
                <a:cs typeface="Arial" pitchFamily="34" charset="0"/>
              </a:rPr>
              <a:t>предусмотрено документацией. </a:t>
            </a:r>
            <a:r>
              <a:rPr lang="ru-RU" sz="1600" dirty="0">
                <a:solidFill>
                  <a:schemeClr val="tx1">
                    <a:lumMod val="65000"/>
                    <a:lumOff val="35000"/>
                  </a:schemeClr>
                </a:solidFill>
                <a:latin typeface="Arial" pitchFamily="34" charset="0"/>
                <a:cs typeface="Arial" pitchFamily="34" charset="0"/>
              </a:rPr>
              <a:t>При этом цена единицы товара не должна превышать цену единицы товара, определяемую как частное от деления цены контракта, </a:t>
            </a:r>
            <a:r>
              <a:rPr lang="ru-RU" sz="1600" dirty="0" smtClean="0">
                <a:solidFill>
                  <a:schemeClr val="tx1">
                    <a:lumMod val="65000"/>
                    <a:lumOff val="35000"/>
                  </a:schemeClr>
                </a:solidFill>
                <a:latin typeface="Arial" pitchFamily="34" charset="0"/>
                <a:cs typeface="Arial" pitchFamily="34" charset="0"/>
              </a:rPr>
              <a:t>предложенной </a:t>
            </a:r>
            <a:r>
              <a:rPr lang="ru-RU" sz="1600" dirty="0">
                <a:solidFill>
                  <a:schemeClr val="tx1">
                    <a:lumMod val="65000"/>
                    <a:lumOff val="35000"/>
                  </a:schemeClr>
                </a:solidFill>
                <a:latin typeface="Arial" pitchFamily="34" charset="0"/>
                <a:cs typeface="Arial" pitchFamily="34" charset="0"/>
              </a:rPr>
              <a:t>участником </a:t>
            </a:r>
            <a:r>
              <a:rPr lang="ru-RU" sz="1600" dirty="0" smtClean="0">
                <a:solidFill>
                  <a:schemeClr val="tx1">
                    <a:lumMod val="65000"/>
                    <a:lumOff val="35000"/>
                  </a:schemeClr>
                </a:solidFill>
                <a:latin typeface="Arial" pitchFamily="34" charset="0"/>
                <a:cs typeface="Arial" pitchFamily="34" charset="0"/>
              </a:rPr>
              <a:t>аукциона, </a:t>
            </a:r>
            <a:r>
              <a:rPr lang="ru-RU" sz="1600" dirty="0">
                <a:solidFill>
                  <a:schemeClr val="tx1">
                    <a:lumMod val="65000"/>
                    <a:lumOff val="35000"/>
                  </a:schemeClr>
                </a:solidFill>
                <a:latin typeface="Arial" pitchFamily="34" charset="0"/>
                <a:cs typeface="Arial" pitchFamily="34" charset="0"/>
              </a:rPr>
              <a:t>на количество товара, указанное в </a:t>
            </a:r>
            <a:r>
              <a:rPr lang="ru-RU" sz="1600" dirty="0" smtClean="0">
                <a:solidFill>
                  <a:schemeClr val="tx1">
                    <a:lumMod val="65000"/>
                    <a:lumOff val="35000"/>
                  </a:schemeClr>
                </a:solidFill>
                <a:latin typeface="Arial" pitchFamily="34" charset="0"/>
                <a:cs typeface="Arial" pitchFamily="34" charset="0"/>
              </a:rPr>
              <a:t>извещении (ч.18 ст. 34).</a:t>
            </a:r>
          </a:p>
          <a:p>
            <a:endParaRPr lang="ru-RU" sz="1600" dirty="0">
              <a:solidFill>
                <a:schemeClr val="tx1">
                  <a:lumMod val="65000"/>
                  <a:lumOff val="35000"/>
                </a:schemeClr>
              </a:solidFill>
              <a:latin typeface="Arial" pitchFamily="34" charset="0"/>
              <a:cs typeface="Arial" pitchFamily="34" charset="0"/>
            </a:endParaRPr>
          </a:p>
          <a:p>
            <a:r>
              <a:rPr lang="ru-RU" sz="1600" dirty="0" smtClean="0">
                <a:solidFill>
                  <a:schemeClr val="tx1">
                    <a:lumMod val="65000"/>
                    <a:lumOff val="35000"/>
                  </a:schemeClr>
                </a:solidFill>
                <a:latin typeface="Arial" pitchFamily="34" charset="0"/>
                <a:cs typeface="Arial" pitchFamily="34" charset="0"/>
              </a:rPr>
              <a:t>При </a:t>
            </a:r>
            <a:r>
              <a:rPr lang="ru-RU" sz="1600" dirty="0">
                <a:solidFill>
                  <a:schemeClr val="tx1">
                    <a:lumMod val="65000"/>
                    <a:lumOff val="35000"/>
                  </a:schemeClr>
                </a:solidFill>
                <a:latin typeface="Arial" pitchFamily="34" charset="0"/>
                <a:cs typeface="Arial" pitchFamily="34" charset="0"/>
              </a:rPr>
              <a:t>исполнении контракта по согласованию заказчика с поставщиком </a:t>
            </a:r>
            <a:r>
              <a:rPr lang="ru-RU" sz="1600" dirty="0" smtClean="0">
                <a:solidFill>
                  <a:schemeClr val="tx1">
                    <a:lumMod val="65000"/>
                    <a:lumOff val="35000"/>
                  </a:schemeClr>
                </a:solidFill>
                <a:latin typeface="Arial" pitchFamily="34" charset="0"/>
                <a:cs typeface="Arial" pitchFamily="34" charset="0"/>
              </a:rPr>
              <a:t>допускается </a:t>
            </a:r>
            <a:r>
              <a:rPr lang="ru-RU" sz="1600" dirty="0">
                <a:solidFill>
                  <a:schemeClr val="tx1">
                    <a:lumMod val="65000"/>
                    <a:lumOff val="35000"/>
                  </a:schemeClr>
                </a:solidFill>
                <a:latin typeface="Arial" pitchFamily="34" charset="0"/>
                <a:cs typeface="Arial" pitchFamily="34" charset="0"/>
              </a:rPr>
              <a:t>поставка </a:t>
            </a:r>
            <a:r>
              <a:rPr lang="ru-RU" sz="1600" dirty="0" smtClean="0">
                <a:solidFill>
                  <a:schemeClr val="tx1">
                    <a:lumMod val="65000"/>
                    <a:lumOff val="35000"/>
                  </a:schemeClr>
                </a:solidFill>
                <a:latin typeface="Arial" pitchFamily="34" charset="0"/>
                <a:cs typeface="Arial" pitchFamily="34" charset="0"/>
              </a:rPr>
              <a:t>ТРУ, технические </a:t>
            </a:r>
            <a:r>
              <a:rPr lang="ru-RU" sz="1600" dirty="0">
                <a:solidFill>
                  <a:schemeClr val="tx1">
                    <a:lumMod val="65000"/>
                    <a:lumOff val="35000"/>
                  </a:schemeClr>
                </a:solidFill>
                <a:latin typeface="Arial" pitchFamily="34" charset="0"/>
                <a:cs typeface="Arial" pitchFamily="34" charset="0"/>
              </a:rPr>
              <a:t>и функциональные характеристики </a:t>
            </a:r>
            <a:r>
              <a:rPr lang="ru-RU" sz="1600" dirty="0" smtClean="0">
                <a:solidFill>
                  <a:schemeClr val="tx1">
                    <a:lumMod val="65000"/>
                    <a:lumOff val="35000"/>
                  </a:schemeClr>
                </a:solidFill>
                <a:latin typeface="Arial" pitchFamily="34" charset="0"/>
                <a:cs typeface="Arial" pitchFamily="34" charset="0"/>
              </a:rPr>
              <a:t>которых </a:t>
            </a:r>
            <a:r>
              <a:rPr lang="ru-RU" sz="1600" dirty="0">
                <a:solidFill>
                  <a:schemeClr val="tx1">
                    <a:lumMod val="65000"/>
                    <a:lumOff val="35000"/>
                  </a:schemeClr>
                </a:solidFill>
                <a:latin typeface="Arial" pitchFamily="34" charset="0"/>
                <a:cs typeface="Arial" pitchFamily="34" charset="0"/>
              </a:rPr>
              <a:t>являются улучшенными по сравнению </a:t>
            </a:r>
            <a:r>
              <a:rPr lang="ru-RU" sz="1600" dirty="0" smtClean="0">
                <a:solidFill>
                  <a:schemeClr val="tx1">
                    <a:lumMod val="65000"/>
                    <a:lumOff val="35000"/>
                  </a:schemeClr>
                </a:solidFill>
                <a:latin typeface="Arial" pitchFamily="34" charset="0"/>
                <a:cs typeface="Arial" pitchFamily="34" charset="0"/>
              </a:rPr>
              <a:t>с указанными </a:t>
            </a:r>
            <a:r>
              <a:rPr lang="ru-RU" sz="1600" dirty="0">
                <a:solidFill>
                  <a:schemeClr val="tx1">
                    <a:lumMod val="65000"/>
                    <a:lumOff val="35000"/>
                  </a:schemeClr>
                </a:solidFill>
                <a:latin typeface="Arial" pitchFamily="34" charset="0"/>
                <a:cs typeface="Arial" pitchFamily="34" charset="0"/>
              </a:rPr>
              <a:t>в контракте</a:t>
            </a:r>
            <a:r>
              <a:rPr lang="ru-RU" sz="1600" dirty="0" smtClean="0">
                <a:solidFill>
                  <a:schemeClr val="tx1">
                    <a:lumMod val="65000"/>
                    <a:lumOff val="35000"/>
                  </a:schemeClr>
                </a:solidFill>
                <a:latin typeface="Arial" pitchFamily="34" charset="0"/>
                <a:cs typeface="Arial" pitchFamily="34" charset="0"/>
              </a:rPr>
              <a:t>.</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В </a:t>
            </a:r>
            <a:r>
              <a:rPr lang="ru-RU" sz="1600" dirty="0">
                <a:solidFill>
                  <a:schemeClr val="tx1">
                    <a:lumMod val="65000"/>
                    <a:lumOff val="35000"/>
                  </a:schemeClr>
                </a:solidFill>
                <a:latin typeface="Arial" pitchFamily="34" charset="0"/>
                <a:cs typeface="Arial" pitchFamily="34" charset="0"/>
              </a:rPr>
              <a:t>этом случае соответствующие изменения должны </a:t>
            </a:r>
            <a:r>
              <a:rPr lang="ru-RU" sz="1600" dirty="0" smtClean="0">
                <a:solidFill>
                  <a:schemeClr val="tx1">
                    <a:lumMod val="65000"/>
                    <a:lumOff val="35000"/>
                  </a:schemeClr>
                </a:solidFill>
                <a:latin typeface="Arial" pitchFamily="34" charset="0"/>
                <a:cs typeface="Arial" pitchFamily="34" charset="0"/>
              </a:rPr>
              <a:t>быть </a:t>
            </a:r>
            <a:r>
              <a:rPr lang="ru-RU" sz="1600" dirty="0">
                <a:solidFill>
                  <a:schemeClr val="tx1">
                    <a:lumMod val="65000"/>
                    <a:lumOff val="35000"/>
                  </a:schemeClr>
                </a:solidFill>
                <a:latin typeface="Arial" pitchFamily="34" charset="0"/>
                <a:cs typeface="Arial" pitchFamily="34" charset="0"/>
              </a:rPr>
              <a:t>внесены заказчиком </a:t>
            </a:r>
            <a:r>
              <a:rPr lang="ru-RU" sz="1600" dirty="0" smtClean="0">
                <a:solidFill>
                  <a:schemeClr val="tx1">
                    <a:lumMod val="65000"/>
                    <a:lumOff val="35000"/>
                  </a:schemeClr>
                </a:solidFill>
                <a:latin typeface="Arial" pitchFamily="34" charset="0"/>
                <a:cs typeface="Arial" pitchFamily="34" charset="0"/>
              </a:rPr>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в </a:t>
            </a:r>
            <a:r>
              <a:rPr lang="ru-RU" sz="1600" dirty="0">
                <a:solidFill>
                  <a:schemeClr val="tx1">
                    <a:lumMod val="65000"/>
                    <a:lumOff val="35000"/>
                  </a:schemeClr>
                </a:solidFill>
                <a:latin typeface="Arial" pitchFamily="34" charset="0"/>
                <a:cs typeface="Arial" pitchFamily="34" charset="0"/>
              </a:rPr>
              <a:t>реестр контрактов, заключенных </a:t>
            </a:r>
            <a:r>
              <a:rPr lang="ru-RU" sz="1600" dirty="0" smtClean="0">
                <a:solidFill>
                  <a:schemeClr val="tx1">
                    <a:lumMod val="65000"/>
                    <a:lumOff val="35000"/>
                  </a:schemeClr>
                </a:solidFill>
                <a:latin typeface="Arial" pitchFamily="34" charset="0"/>
                <a:cs typeface="Arial" pitchFamily="34" charset="0"/>
              </a:rPr>
              <a:t>заказчиком (ч.7 ст. 95).</a:t>
            </a:r>
            <a:endParaRPr lang="ru-RU" sz="1600" dirty="0">
              <a:solidFill>
                <a:schemeClr val="tx1">
                  <a:lumMod val="65000"/>
                  <a:lumOff val="35000"/>
                </a:schemeClr>
              </a:solidFill>
              <a:latin typeface="Arial" pitchFamily="34" charset="0"/>
              <a:cs typeface="Arial" pitchFamily="34" charset="0"/>
            </a:endParaRPr>
          </a:p>
          <a:p>
            <a:endParaRPr lang="ru-RU" sz="1600" dirty="0">
              <a:solidFill>
                <a:schemeClr val="tx1">
                  <a:lumMod val="65000"/>
                  <a:lumOff val="35000"/>
                </a:schemeClr>
              </a:solidFill>
              <a:latin typeface="Arial" pitchFamily="34" charset="0"/>
              <a:cs typeface="Arial" pitchFamily="34" charset="0"/>
            </a:endParaRPr>
          </a:p>
          <a:p>
            <a:endParaRPr lang="ru-RU" sz="1600" dirty="0">
              <a:solidFill>
                <a:schemeClr val="tx1">
                  <a:lumMod val="65000"/>
                  <a:lumOff val="35000"/>
                </a:schemeClr>
              </a:solidFill>
              <a:latin typeface="Arial" pitchFamily="34" charset="0"/>
              <a:cs typeface="Arial" pitchFamily="34" charset="0"/>
            </a:endParaRPr>
          </a:p>
        </p:txBody>
      </p:sp>
      <p:sp>
        <p:nvSpPr>
          <p:cNvPr id="8"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Изменение контрактов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83878229"/>
      </p:ext>
    </p:extLst>
  </p:cSld>
  <p:clrMapOvr>
    <a:masterClrMapping/>
  </p:clrMapOvr>
  <p:transition>
    <p:fade thruBlk="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323528" y="1484784"/>
            <a:ext cx="8454862" cy="3293209"/>
          </a:xfrm>
          <a:prstGeom prst="rect">
            <a:avLst/>
          </a:prstGeom>
        </p:spPr>
        <p:txBody>
          <a:bodyPr wrap="square">
            <a:spAutoFit/>
          </a:bodyPr>
          <a:lstStyle/>
          <a:p>
            <a:r>
              <a:rPr lang="ru-RU" sz="1600" dirty="0" smtClean="0">
                <a:solidFill>
                  <a:srgbClr val="000000">
                    <a:lumMod val="65000"/>
                    <a:lumOff val="35000"/>
                  </a:srgbClr>
                </a:solidFill>
                <a:latin typeface="Arial" pitchFamily="34" charset="0"/>
                <a:cs typeface="Arial" pitchFamily="34" charset="0"/>
              </a:rPr>
              <a:t>При </a:t>
            </a:r>
            <a:r>
              <a:rPr lang="ru-RU" sz="1600" dirty="0">
                <a:solidFill>
                  <a:srgbClr val="000000">
                    <a:lumMod val="65000"/>
                    <a:lumOff val="35000"/>
                  </a:srgbClr>
                </a:solidFill>
                <a:latin typeface="Arial" pitchFamily="34" charset="0"/>
                <a:cs typeface="Arial" pitchFamily="34" charset="0"/>
              </a:rPr>
              <a:t>заключении контракта заказчик по согласованию с участником закупки, </a:t>
            </a:r>
            <a:r>
              <a:rPr lang="ru-RU" sz="1600" dirty="0" smtClean="0">
                <a:solidFill>
                  <a:srgbClr val="000000">
                    <a:lumMod val="65000"/>
                    <a:lumOff val="35000"/>
                  </a:srgbClr>
                </a:solidFill>
                <a:latin typeface="Arial" pitchFamily="34" charset="0"/>
                <a:cs typeface="Arial" pitchFamily="34" charset="0"/>
              </a:rPr>
              <a:t>вправе </a:t>
            </a:r>
            <a:r>
              <a:rPr lang="ru-RU" sz="1600" dirty="0">
                <a:solidFill>
                  <a:srgbClr val="000000">
                    <a:lumMod val="65000"/>
                    <a:lumOff val="35000"/>
                  </a:srgbClr>
                </a:solidFill>
                <a:latin typeface="Arial" pitchFamily="34" charset="0"/>
                <a:cs typeface="Arial" pitchFamily="34" charset="0"/>
              </a:rPr>
              <a:t>увеличить количество поставляемого товара на сумму, не превышающую разницы между ценой контракта, предложенной таким участником, и </a:t>
            </a:r>
            <a:r>
              <a:rPr lang="ru-RU" sz="1600" dirty="0" smtClean="0">
                <a:solidFill>
                  <a:srgbClr val="000000">
                    <a:lumMod val="65000"/>
                    <a:lumOff val="35000"/>
                  </a:srgbClr>
                </a:solidFill>
                <a:latin typeface="Arial" pitchFamily="34" charset="0"/>
                <a:cs typeface="Arial" pitchFamily="34" charset="0"/>
              </a:rPr>
              <a:t>НМЦК (ценой </a:t>
            </a:r>
            <a:r>
              <a:rPr lang="ru-RU" sz="1600" dirty="0">
                <a:solidFill>
                  <a:srgbClr val="000000">
                    <a:lumMod val="65000"/>
                    <a:lumOff val="35000"/>
                  </a:srgbClr>
                </a:solidFill>
                <a:latin typeface="Arial" pitchFamily="34" charset="0"/>
                <a:cs typeface="Arial" pitchFamily="34" charset="0"/>
              </a:rPr>
              <a:t>лота), если это право заказчика предусмотрено конкурсной документацией, документацией об аукционе. При этом цена единицы товара не должна превышать цену единицы товара, определяемую как частное от деления цены контракта, указанной в заявке на участие в конкурсе или предложенной участником аукциона, с которым заключается контракт, на количество товара, указанное в извещении о проведении конкурса или аукциона.</a:t>
            </a:r>
          </a:p>
          <a:p>
            <a:endParaRPr lang="ru-RU" sz="1600" dirty="0">
              <a:solidFill>
                <a:srgbClr val="000000">
                  <a:lumMod val="65000"/>
                  <a:lumOff val="35000"/>
                </a:srgbClr>
              </a:solidFill>
              <a:latin typeface="Arial" pitchFamily="34" charset="0"/>
              <a:cs typeface="Arial" pitchFamily="34" charset="0"/>
            </a:endParaRPr>
          </a:p>
          <a:p>
            <a:endParaRPr lang="ru-RU" sz="1600" dirty="0">
              <a:solidFill>
                <a:srgbClr val="000000">
                  <a:lumMod val="65000"/>
                  <a:lumOff val="35000"/>
                </a:srgbClr>
              </a:solidFill>
              <a:latin typeface="Arial" pitchFamily="34" charset="0"/>
              <a:cs typeface="Arial" pitchFamily="34" charset="0"/>
            </a:endParaRPr>
          </a:p>
          <a:p>
            <a:endParaRPr lang="ru-RU" sz="1600" dirty="0" smtClean="0">
              <a:solidFill>
                <a:srgbClr val="000000">
                  <a:lumMod val="65000"/>
                  <a:lumOff val="35000"/>
                </a:srgbClr>
              </a:solidFill>
              <a:latin typeface="Arial" pitchFamily="34" charset="0"/>
              <a:cs typeface="Arial" pitchFamily="34" charset="0"/>
            </a:endParaRPr>
          </a:p>
          <a:p>
            <a:endParaRPr lang="ru-RU" sz="1600" dirty="0">
              <a:solidFill>
                <a:srgbClr val="000000">
                  <a:lumMod val="65000"/>
                  <a:lumOff val="35000"/>
                </a:srgbClr>
              </a:solidFill>
              <a:latin typeface="Arial" pitchFamily="34" charset="0"/>
              <a:cs typeface="Arial" pitchFamily="34" charset="0"/>
            </a:endParaRPr>
          </a:p>
        </p:txBody>
      </p:sp>
      <p:sp>
        <p:nvSpPr>
          <p:cNvPr id="13" name="Прямоугольник 12"/>
          <p:cNvSpPr/>
          <p:nvPr/>
        </p:nvSpPr>
        <p:spPr>
          <a:xfrm>
            <a:off x="1691680" y="4077072"/>
            <a:ext cx="6696744" cy="1815882"/>
          </a:xfrm>
          <a:prstGeom prst="rect">
            <a:avLst/>
          </a:prstGeom>
        </p:spPr>
        <p:txBody>
          <a:bodyPr wrap="square">
            <a:spAutoFit/>
          </a:bodyPr>
          <a:lstStyle/>
          <a:p>
            <a:r>
              <a:rPr lang="ru-RU" sz="1600" dirty="0">
                <a:solidFill>
                  <a:srgbClr val="000000">
                    <a:lumMod val="65000"/>
                    <a:lumOff val="35000"/>
                  </a:srgbClr>
                </a:solidFill>
                <a:latin typeface="Arial" pitchFamily="34" charset="0"/>
                <a:cs typeface="Arial" pitchFamily="34" charset="0"/>
              </a:rPr>
              <a:t>Допускается поставка товара, выполнение работы или оказание услуги, качество, технические и функциональные характеристики (потребительские свойства) которых являются улучшенными по сравнению с качеством и соответствующими техническими и функциональными характеристиками, указанными в контракте. </a:t>
            </a:r>
            <a:br>
              <a:rPr lang="ru-RU" sz="1600" dirty="0">
                <a:solidFill>
                  <a:srgbClr val="000000">
                    <a:lumMod val="65000"/>
                    <a:lumOff val="35000"/>
                  </a:srgbClr>
                </a:solidFill>
                <a:latin typeface="Arial" pitchFamily="34" charset="0"/>
                <a:cs typeface="Arial" pitchFamily="34" charset="0"/>
              </a:rPr>
            </a:br>
            <a:r>
              <a:rPr lang="ru-RU" sz="1600" dirty="0">
                <a:solidFill>
                  <a:srgbClr val="000000">
                    <a:lumMod val="65000"/>
                    <a:lumOff val="35000"/>
                  </a:srgbClr>
                </a:solidFill>
                <a:latin typeface="Arial" pitchFamily="34" charset="0"/>
                <a:cs typeface="Arial" pitchFamily="34" charset="0"/>
              </a:rPr>
              <a:t>В этом случае соответствующие изменения должны быть внесены заказчиком в реестр контрактов, заключенных заказчиком</a:t>
            </a:r>
          </a:p>
        </p:txBody>
      </p:sp>
      <p:pic>
        <p:nvPicPr>
          <p:cNvPr id="17410" name="Picture 2" descr="D:\RET\МАТЕРИАЛЫ\2016\новый дизайн\иконки\иконки\Иконки-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149080"/>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Изменение контрактов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7435106"/>
      </p:ext>
    </p:extLst>
  </p:cSld>
  <p:clrMapOvr>
    <a:masterClrMapping/>
  </p:clrMapOvr>
  <p:transition>
    <p:fade thruBlk="1"/>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134" y="5549078"/>
            <a:ext cx="390525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95536" y="3663605"/>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25" name="Прямоугольник 24"/>
          <p:cNvSpPr/>
          <p:nvPr/>
        </p:nvSpPr>
        <p:spPr bwMode="auto">
          <a:xfrm>
            <a:off x="179512" y="980728"/>
            <a:ext cx="5923591"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smtClean="0">
                <a:solidFill>
                  <a:schemeClr val="bg1"/>
                </a:solidFill>
                <a:latin typeface="Arial" pitchFamily="34" charset="0"/>
                <a:cs typeface="Arial" pitchFamily="34" charset="0"/>
              </a:rPr>
              <a:t>Постановление Правительства РФ </a:t>
            </a:r>
            <a:r>
              <a:rPr lang="en-US" sz="1600" b="1" dirty="0" smtClean="0">
                <a:solidFill>
                  <a:schemeClr val="bg1"/>
                </a:solidFill>
                <a:latin typeface="Arial" pitchFamily="34" charset="0"/>
                <a:cs typeface="Arial" pitchFamily="34" charset="0"/>
              </a:rPr>
              <a:t>N </a:t>
            </a:r>
            <a:r>
              <a:rPr lang="ru-RU" sz="1600" b="1" dirty="0" smtClean="0">
                <a:solidFill>
                  <a:schemeClr val="bg1"/>
                </a:solidFill>
                <a:latin typeface="Arial" pitchFamily="34" charset="0"/>
                <a:cs typeface="Arial" pitchFamily="34" charset="0"/>
              </a:rPr>
              <a:t>191 от 14.03.2016 г</a:t>
            </a:r>
            <a:r>
              <a:rPr lang="ru-RU" sz="1600" b="1" dirty="0">
                <a:solidFill>
                  <a:schemeClr val="bg1"/>
                </a:solidFill>
                <a:latin typeface="Arial" pitchFamily="34" charset="0"/>
                <a:cs typeface="Arial" pitchFamily="34" charset="0"/>
              </a:rPr>
              <a:t>.</a:t>
            </a:r>
          </a:p>
        </p:txBody>
      </p:sp>
      <p:sp>
        <p:nvSpPr>
          <p:cNvPr id="2" name="Прямоугольник 1"/>
          <p:cNvSpPr/>
          <p:nvPr/>
        </p:nvSpPr>
        <p:spPr>
          <a:xfrm>
            <a:off x="395536" y="1359349"/>
            <a:ext cx="6192688" cy="584775"/>
          </a:xfrm>
          <a:prstGeom prst="rect">
            <a:avLst/>
          </a:prstGeom>
        </p:spPr>
        <p:txBody>
          <a:bodyPr wrap="square">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Установлены правила изменения по соглашению сторон существенных условий исполнения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контракта </a:t>
            </a:r>
            <a:r>
              <a:rPr lang="ru-RU" sz="1600" dirty="0">
                <a:solidFill>
                  <a:srgbClr val="000000">
                    <a:lumMod val="65000"/>
                    <a:lumOff val="35000"/>
                  </a:srgbClr>
                </a:solidFill>
                <a:latin typeface="Arial" pitchFamily="34" charset="0"/>
                <a:cs typeface="Arial" pitchFamily="34" charset="0"/>
              </a:rPr>
              <a:t>с ч. 1.1. ст. </a:t>
            </a:r>
            <a:r>
              <a:rPr lang="ru-RU" sz="1600" dirty="0" smtClean="0">
                <a:solidFill>
                  <a:srgbClr val="000000">
                    <a:lumMod val="65000"/>
                    <a:lumOff val="35000"/>
                  </a:srgbClr>
                </a:solidFill>
                <a:latin typeface="Arial" pitchFamily="34" charset="0"/>
                <a:cs typeface="Arial" pitchFamily="34" charset="0"/>
              </a:rPr>
              <a:t>95</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251520" y="220578"/>
            <a:ext cx="6502518" cy="400110"/>
          </a:xfrm>
          <a:prstGeom prst="rect">
            <a:avLst/>
          </a:prstGeom>
          <a:noFill/>
        </p:spPr>
        <p:txBody>
          <a:bodyPr wrap="square" rtlCol="0">
            <a:spAutoFit/>
          </a:bodyPr>
          <a:lstStyle/>
          <a:p>
            <a:pPr>
              <a:defRPr/>
            </a:pPr>
            <a:r>
              <a:rPr lang="ru-RU" sz="2000" spc="-130" dirty="0">
                <a:solidFill>
                  <a:schemeClr val="bg1"/>
                </a:solidFill>
                <a:latin typeface="Arial" pitchFamily="34" charset="0"/>
                <a:cs typeface="Arial" pitchFamily="34" charset="0"/>
              </a:rPr>
              <a:t>Временные положения</a:t>
            </a:r>
          </a:p>
        </p:txBody>
      </p:sp>
      <p:sp>
        <p:nvSpPr>
          <p:cNvPr id="3" name="Прямоугольник 2"/>
          <p:cNvSpPr/>
          <p:nvPr/>
        </p:nvSpPr>
        <p:spPr>
          <a:xfrm>
            <a:off x="485800" y="2378391"/>
            <a:ext cx="8046640" cy="830997"/>
          </a:xfrm>
          <a:prstGeom prst="rect">
            <a:avLst/>
          </a:prstGeom>
        </p:spPr>
        <p:txBody>
          <a:bodyPr wrap="square">
            <a:spAutoFit/>
          </a:bodyPr>
          <a:lstStyle/>
          <a:p>
            <a:pPr marL="342900" indent="-342900">
              <a:buFont typeface="+mj-lt"/>
              <a:buAutoNum type="arabicPeriod"/>
            </a:pPr>
            <a:r>
              <a:rPr lang="ru-RU" sz="1600" dirty="0" smtClean="0">
                <a:solidFill>
                  <a:schemeClr val="tx1">
                    <a:lumMod val="75000"/>
                    <a:lumOff val="25000"/>
                  </a:schemeClr>
                </a:solidFill>
                <a:latin typeface="Arial" panose="020B0604020202020204" pitchFamily="34" charset="0"/>
                <a:cs typeface="Arial" panose="020B0604020202020204" pitchFamily="34" charset="0"/>
              </a:rPr>
              <a:t>Срок исполнения контракта завершается в 2016 году;</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mj-lt"/>
              <a:buAutoNum type="arabicPeriod"/>
            </a:pPr>
            <a:r>
              <a:rPr lang="ru-RU" sz="1600" dirty="0" smtClean="0">
                <a:solidFill>
                  <a:schemeClr val="tx1">
                    <a:lumMod val="75000"/>
                    <a:lumOff val="25000"/>
                  </a:schemeClr>
                </a:solidFill>
                <a:latin typeface="Arial" panose="020B0604020202020204" pitchFamily="34" charset="0"/>
                <a:cs typeface="Arial" panose="020B0604020202020204" pitchFamily="34" charset="0"/>
              </a:rPr>
              <a:t>Контракт заключен на срок более 6 месяцев, его исполнение без изменения условий невозможно, предметом контракта является:</a:t>
            </a:r>
          </a:p>
        </p:txBody>
      </p:sp>
      <p:sp>
        <p:nvSpPr>
          <p:cNvPr id="8" name="Прямоугольник 7"/>
          <p:cNvSpPr/>
          <p:nvPr/>
        </p:nvSpPr>
        <p:spPr>
          <a:xfrm>
            <a:off x="417681" y="1950415"/>
            <a:ext cx="7632848" cy="338554"/>
          </a:xfrm>
          <a:prstGeom prst="rect">
            <a:avLst/>
          </a:prstGeom>
        </p:spPr>
        <p:txBody>
          <a:bodyPr wrap="square">
            <a:spAutoFit/>
          </a:bodyPr>
          <a:lstStyle/>
          <a:p>
            <a:r>
              <a:rPr lang="ru-RU" sz="1600" dirty="0" smtClean="0">
                <a:solidFill>
                  <a:schemeClr val="tx1">
                    <a:lumMod val="75000"/>
                    <a:lumOff val="25000"/>
                  </a:schemeClr>
                </a:solidFill>
                <a:latin typeface="Arial" panose="020B0604020202020204" pitchFamily="34" charset="0"/>
                <a:cs typeface="Arial" panose="020B0604020202020204" pitchFamily="34" charset="0"/>
              </a:rPr>
              <a:t>Возможность изменения условий возникает в случае если:</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Прямоугольник 8"/>
          <p:cNvSpPr/>
          <p:nvPr/>
        </p:nvSpPr>
        <p:spPr>
          <a:xfrm>
            <a:off x="827584" y="3126273"/>
            <a:ext cx="8046640" cy="1569660"/>
          </a:xfrm>
          <a:prstGeom prst="rect">
            <a:avLst/>
          </a:prstGeom>
        </p:spPr>
        <p:txBody>
          <a:bodyPr wrap="square">
            <a:spAutoFit/>
          </a:bodyPr>
          <a:lstStyle/>
          <a:p>
            <a:pPr marL="285750" indent="-285750">
              <a:buFontTx/>
              <a:buChar char="-"/>
            </a:pPr>
            <a:r>
              <a:rPr lang="ru-RU" sz="1600" dirty="0" smtClean="0">
                <a:solidFill>
                  <a:schemeClr val="tx1">
                    <a:lumMod val="75000"/>
                    <a:lumOff val="25000"/>
                  </a:schemeClr>
                </a:solidFill>
                <a:latin typeface="Arial" panose="020B0604020202020204" pitchFamily="34" charset="0"/>
                <a:cs typeface="Arial" panose="020B0604020202020204" pitchFamily="34" charset="0"/>
              </a:rPr>
              <a:t>поставка </a:t>
            </a:r>
            <a:r>
              <a:rPr lang="ru-RU" sz="1600" dirty="0">
                <a:solidFill>
                  <a:schemeClr val="tx1">
                    <a:lumMod val="75000"/>
                    <a:lumOff val="25000"/>
                  </a:schemeClr>
                </a:solidFill>
                <a:latin typeface="Arial" panose="020B0604020202020204" pitchFamily="34" charset="0"/>
                <a:cs typeface="Arial" panose="020B0604020202020204" pitchFamily="34" charset="0"/>
              </a:rPr>
              <a:t>товара, выполнение работы, оказание услуги, включенные в перечни, утверждаемые федеральными органами государственной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власти.</a:t>
            </a:r>
          </a:p>
          <a:p>
            <a:pPr marL="285750" indent="-285750">
              <a:buFontTx/>
              <a:buChar char="-"/>
            </a:pPr>
            <a:r>
              <a:rPr lang="ru-RU" sz="1600" dirty="0">
                <a:solidFill>
                  <a:schemeClr val="tx1">
                    <a:lumMod val="75000"/>
                    <a:lumOff val="25000"/>
                  </a:schemeClr>
                </a:solidFill>
                <a:latin typeface="Arial" panose="020B0604020202020204" pitchFamily="34" charset="0"/>
                <a:cs typeface="Arial" panose="020B0604020202020204" pitchFamily="34" charset="0"/>
              </a:rPr>
              <a:t>строительство, реконструкция, техническое перевооружение объектов капитального строительства, включая приобретение оборудования, входящего в смету строительства, реконструкции, технического перевооружения, и (или) проведение работ по сохранению объектов культурного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наследия. </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Прямоугольник 9"/>
          <p:cNvSpPr/>
          <p:nvPr/>
        </p:nvSpPr>
        <p:spPr>
          <a:xfrm>
            <a:off x="417681" y="4695933"/>
            <a:ext cx="8046640" cy="830997"/>
          </a:xfrm>
          <a:prstGeom prst="rect">
            <a:avLst/>
          </a:prstGeom>
        </p:spPr>
        <p:txBody>
          <a:bodyPr wrap="square">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3. Изменение условий контракта оформляется дополнительным соглашением к контракту, основанием для подготовки которого является направленное в адрес заказчика в письменной форме обращение поставщика.</a:t>
            </a:r>
          </a:p>
        </p:txBody>
      </p:sp>
      <p:sp>
        <p:nvSpPr>
          <p:cNvPr id="12" name="Прямоугольник 11"/>
          <p:cNvSpPr/>
          <p:nvPr/>
        </p:nvSpPr>
        <p:spPr>
          <a:xfrm>
            <a:off x="417680" y="5526930"/>
            <a:ext cx="8456543" cy="338554"/>
          </a:xfrm>
          <a:prstGeom prst="rect">
            <a:avLst/>
          </a:prstGeom>
        </p:spPr>
        <p:txBody>
          <a:bodyPr wrap="square">
            <a:spAutoFit/>
          </a:bodyPr>
          <a:lstStyle/>
          <a:p>
            <a:r>
              <a:rPr lang="ru-RU" sz="1600" dirty="0" smtClean="0">
                <a:solidFill>
                  <a:schemeClr val="tx1">
                    <a:lumMod val="75000"/>
                    <a:lumOff val="25000"/>
                  </a:schemeClr>
                </a:solidFill>
                <a:latin typeface="Arial" panose="020B0604020202020204" pitchFamily="34" charset="0"/>
                <a:cs typeface="Arial" panose="020B0604020202020204" pitchFamily="34" charset="0"/>
              </a:rPr>
              <a:t>4. Изменение цены контракта возможно по </a:t>
            </a:r>
            <a:r>
              <a:rPr lang="ru-RU" sz="1600" dirty="0">
                <a:solidFill>
                  <a:schemeClr val="tx1">
                    <a:lumMod val="75000"/>
                    <a:lumOff val="25000"/>
                  </a:schemeClr>
                </a:solidFill>
                <a:latin typeface="Arial" panose="020B0604020202020204" pitchFamily="34" charset="0"/>
                <a:cs typeface="Arial" panose="020B0604020202020204" pitchFamily="34" charset="0"/>
              </a:rPr>
              <a:t>формуле,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установленной постановлением.</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2" descr="D:\RET\МАТЕРИАЛЫ\2016\новый дизайн\иконки\иконки\Иконки-7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272955"/>
            <a:ext cx="950913"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271725"/>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179512" y="1124744"/>
            <a:ext cx="8333289"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a:solidFill>
                  <a:schemeClr val="bg1"/>
                </a:solidFill>
                <a:latin typeface="Arial" pitchFamily="34" charset="0"/>
                <a:cs typeface="Arial" pitchFamily="34" charset="0"/>
              </a:rPr>
              <a:t>Постановление Правительства РФ </a:t>
            </a:r>
            <a:r>
              <a:rPr lang="ru-RU" sz="1600" b="1" dirty="0" smtClean="0">
                <a:solidFill>
                  <a:schemeClr val="bg1"/>
                </a:solidFill>
                <a:latin typeface="Arial" pitchFamily="34" charset="0"/>
                <a:cs typeface="Arial" pitchFamily="34" charset="0"/>
              </a:rPr>
              <a:t>N 1186 </a:t>
            </a:r>
            <a:r>
              <a:rPr lang="ru-RU" sz="1600" b="1" dirty="0">
                <a:solidFill>
                  <a:schemeClr val="bg1"/>
                </a:solidFill>
                <a:latin typeface="Arial" pitchFamily="34" charset="0"/>
                <a:cs typeface="Arial" pitchFamily="34" charset="0"/>
              </a:rPr>
              <a:t>от 19 декабря 2013 г. </a:t>
            </a:r>
            <a:r>
              <a:rPr lang="ru-RU" sz="1600" b="1" dirty="0" smtClean="0">
                <a:solidFill>
                  <a:schemeClr val="bg1"/>
                </a:solidFill>
                <a:latin typeface="Arial" pitchFamily="34" charset="0"/>
                <a:cs typeface="Arial" pitchFamily="34" charset="0"/>
              </a:rPr>
              <a:t>(ред. 19.05.2015):</a:t>
            </a:r>
            <a:endParaRPr lang="ru-RU" sz="1600" b="1" dirty="0">
              <a:solidFill>
                <a:schemeClr val="bg1"/>
              </a:solidFill>
              <a:latin typeface="Arial" pitchFamily="34" charset="0"/>
              <a:cs typeface="Arial" pitchFamily="34" charset="0"/>
            </a:endParaRPr>
          </a:p>
        </p:txBody>
      </p:sp>
      <p:sp>
        <p:nvSpPr>
          <p:cNvPr id="2" name="Прямоугольник 1"/>
          <p:cNvSpPr/>
          <p:nvPr/>
        </p:nvSpPr>
        <p:spPr>
          <a:xfrm>
            <a:off x="251520" y="1491288"/>
            <a:ext cx="8496944" cy="1569660"/>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Установлены </a:t>
            </a:r>
            <a:r>
              <a:rPr lang="ru-RU" sz="1600" dirty="0" smtClean="0">
                <a:solidFill>
                  <a:schemeClr val="tx1">
                    <a:lumMod val="75000"/>
                    <a:lumOff val="25000"/>
                  </a:schemeClr>
                </a:solidFill>
                <a:latin typeface="Arial" pitchFamily="34" charset="0"/>
                <a:cs typeface="Arial" pitchFamily="34" charset="0"/>
              </a:rPr>
              <a:t>размеры </a:t>
            </a:r>
            <a:r>
              <a:rPr lang="ru-RU" sz="1600" dirty="0">
                <a:solidFill>
                  <a:schemeClr val="tx1">
                    <a:lumMod val="75000"/>
                    <a:lumOff val="25000"/>
                  </a:schemeClr>
                </a:solidFill>
                <a:latin typeface="Arial" pitchFamily="34" charset="0"/>
                <a:cs typeface="Arial" pitchFamily="34" charset="0"/>
              </a:rPr>
              <a:t>цены контракта, заключенного на срок не менее чем 3 года для обеспечения федеральных нужд, нужд субъекта Российской Федерации и на срок не менее чем 1 год для обеспечения муниципальных нужд, при которой или при превышении которой существенные условия контракта могут быть изменены в установленном порядке, в случае если выполнение контракта по независящим от сторон контракта обстоятельствам без изменения его условий невозможно: </a:t>
            </a:r>
          </a:p>
        </p:txBody>
      </p:sp>
      <p:sp>
        <p:nvSpPr>
          <p:cNvPr id="8" name="Прямоугольник 7"/>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
        <p:nvSpPr>
          <p:cNvPr id="5" name="Прямоугольник 4"/>
          <p:cNvSpPr/>
          <p:nvPr/>
        </p:nvSpPr>
        <p:spPr>
          <a:xfrm>
            <a:off x="539552" y="3140968"/>
            <a:ext cx="8208912" cy="2308324"/>
          </a:xfrm>
          <a:prstGeom prst="rect">
            <a:avLst/>
          </a:prstGeom>
        </p:spPr>
        <p:txBody>
          <a:bodyPr wrap="square">
            <a:spAutoFit/>
          </a:bodyPr>
          <a:lstStyle/>
          <a:p>
            <a:r>
              <a:rPr lang="ru-RU" sz="1600" dirty="0">
                <a:solidFill>
                  <a:srgbClr val="C00000"/>
                </a:solidFill>
                <a:latin typeface="Arial" pitchFamily="34" charset="0"/>
                <a:cs typeface="Arial" pitchFamily="34" charset="0"/>
              </a:rPr>
              <a:t>10 млрд. рублей </a:t>
            </a:r>
            <a:r>
              <a:rPr lang="ru-RU" sz="1600" dirty="0">
                <a:solidFill>
                  <a:schemeClr val="tx1">
                    <a:lumMod val="75000"/>
                    <a:lumOff val="25000"/>
                  </a:schemeClr>
                </a:solidFill>
                <a:latin typeface="Arial" pitchFamily="34" charset="0"/>
                <a:cs typeface="Arial" pitchFamily="34" charset="0"/>
              </a:rPr>
              <a:t>- для контракта, заключенного для обеспечения федеральных нужд, за исключением контракта, включающего выполнение работ по проведению клинических исследований лекарственных препаратов для медицинского применения; </a:t>
            </a:r>
          </a:p>
          <a:p>
            <a:r>
              <a:rPr lang="ru-RU" sz="1600" dirty="0">
                <a:solidFill>
                  <a:srgbClr val="C00000"/>
                </a:solidFill>
                <a:latin typeface="Arial" pitchFamily="34" charset="0"/>
                <a:cs typeface="Arial" pitchFamily="34" charset="0"/>
              </a:rPr>
              <a:t>1 млрд. рублей </a:t>
            </a:r>
            <a:r>
              <a:rPr lang="ru-RU" sz="1600" dirty="0">
                <a:solidFill>
                  <a:schemeClr val="tx1">
                    <a:lumMod val="75000"/>
                    <a:lumOff val="25000"/>
                  </a:schemeClr>
                </a:solidFill>
                <a:latin typeface="Arial" pitchFamily="34" charset="0"/>
                <a:cs typeface="Arial" pitchFamily="34" charset="0"/>
              </a:rPr>
              <a:t>- для контракта, заключенного для обеспечения нужд субъекта </a:t>
            </a:r>
            <a:r>
              <a:rPr lang="ru-RU" sz="1600" dirty="0" smtClean="0">
                <a:solidFill>
                  <a:schemeClr val="tx1">
                    <a:lumMod val="75000"/>
                    <a:lumOff val="25000"/>
                  </a:schemeClr>
                </a:solidFill>
                <a:latin typeface="Arial" pitchFamily="34" charset="0"/>
                <a:cs typeface="Arial" pitchFamily="34" charset="0"/>
              </a:rPr>
              <a:t>РФ; </a:t>
            </a:r>
            <a:endParaRPr lang="ru-RU" sz="1600" dirty="0">
              <a:solidFill>
                <a:schemeClr val="tx1">
                  <a:lumMod val="75000"/>
                  <a:lumOff val="25000"/>
                </a:schemeClr>
              </a:solidFill>
              <a:latin typeface="Arial" pitchFamily="34" charset="0"/>
              <a:cs typeface="Arial" pitchFamily="34" charset="0"/>
            </a:endParaRPr>
          </a:p>
          <a:p>
            <a:r>
              <a:rPr lang="ru-RU" sz="1600" dirty="0">
                <a:solidFill>
                  <a:srgbClr val="C00000"/>
                </a:solidFill>
                <a:latin typeface="Arial" pitchFamily="34" charset="0"/>
                <a:cs typeface="Arial" pitchFamily="34" charset="0"/>
              </a:rPr>
              <a:t>500 млн. рублей </a:t>
            </a:r>
            <a:r>
              <a:rPr lang="ru-RU" sz="1600" dirty="0">
                <a:solidFill>
                  <a:schemeClr val="tx1">
                    <a:lumMod val="75000"/>
                    <a:lumOff val="25000"/>
                  </a:schemeClr>
                </a:solidFill>
                <a:latin typeface="Arial" pitchFamily="34" charset="0"/>
                <a:cs typeface="Arial" pitchFamily="34" charset="0"/>
              </a:rPr>
              <a:t>- для контракта, заключенного </a:t>
            </a:r>
            <a:r>
              <a:rPr lang="ru-RU" sz="1600" dirty="0" smtClean="0">
                <a:solidFill>
                  <a:schemeClr val="tx1">
                    <a:lumMod val="75000"/>
                    <a:lumOff val="25000"/>
                  </a:schemeClr>
                </a:solidFill>
                <a:latin typeface="Arial" pitchFamily="34" charset="0"/>
                <a:cs typeface="Arial" pitchFamily="34" charset="0"/>
              </a:rPr>
              <a:t>для </a:t>
            </a:r>
            <a:r>
              <a:rPr lang="ru-RU" sz="1600" dirty="0">
                <a:solidFill>
                  <a:schemeClr val="tx1">
                    <a:lumMod val="75000"/>
                    <a:lumOff val="25000"/>
                  </a:schemeClr>
                </a:solidFill>
                <a:latin typeface="Arial" pitchFamily="34" charset="0"/>
                <a:cs typeface="Arial" pitchFamily="34" charset="0"/>
              </a:rPr>
              <a:t>муниципальных нужд; </a:t>
            </a:r>
          </a:p>
          <a:p>
            <a:r>
              <a:rPr lang="ru-RU" sz="1600" dirty="0">
                <a:solidFill>
                  <a:srgbClr val="C00000"/>
                </a:solidFill>
                <a:latin typeface="Arial" pitchFamily="34" charset="0"/>
                <a:cs typeface="Arial" pitchFamily="34" charset="0"/>
              </a:rPr>
              <a:t>40 млн. рублей </a:t>
            </a:r>
            <a:r>
              <a:rPr lang="ru-RU" sz="1600" dirty="0">
                <a:solidFill>
                  <a:schemeClr val="tx1">
                    <a:lumMod val="75000"/>
                    <a:lumOff val="25000"/>
                  </a:schemeClr>
                </a:solidFill>
                <a:latin typeface="Arial" pitchFamily="34" charset="0"/>
                <a:cs typeface="Arial" pitchFamily="34" charset="0"/>
              </a:rPr>
              <a:t>- для контракта, заключенного для обеспечения федеральных нужд, включающего выполнение работ по проведению клинических исследований лекарственных препаратов для медицинского применения. </a:t>
            </a:r>
          </a:p>
        </p:txBody>
      </p:sp>
    </p:spTree>
    <p:extLst>
      <p:ext uri="{BB962C8B-B14F-4D97-AF65-F5344CB8AC3E}">
        <p14:creationId xmlns:p14="http://schemas.microsoft.com/office/powerpoint/2010/main" val="95839338"/>
      </p:ext>
    </p:extLst>
  </p:cSld>
  <p:clrMapOvr>
    <a:masterClrMapping/>
  </p:clrMapOvr>
  <p:transition>
    <p:fade thruBlk="1"/>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179512" y="1556792"/>
            <a:ext cx="7978769"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dirty="0">
                <a:solidFill>
                  <a:schemeClr val="bg1"/>
                </a:solidFill>
                <a:latin typeface="Arial" pitchFamily="34" charset="0"/>
                <a:cs typeface="Arial" pitchFamily="34" charset="0"/>
              </a:rPr>
              <a:t>Постановление Правительства РФ </a:t>
            </a:r>
            <a:r>
              <a:rPr lang="ru-RU" sz="1600" dirty="0" smtClean="0">
                <a:solidFill>
                  <a:schemeClr val="bg1"/>
                </a:solidFill>
                <a:latin typeface="Arial" pitchFamily="34" charset="0"/>
                <a:cs typeface="Arial" pitchFamily="34" charset="0"/>
              </a:rPr>
              <a:t>N 1186 </a:t>
            </a:r>
            <a:r>
              <a:rPr lang="ru-RU" sz="1600" dirty="0">
                <a:solidFill>
                  <a:schemeClr val="bg1"/>
                </a:solidFill>
                <a:latin typeface="Arial" pitchFamily="34" charset="0"/>
                <a:cs typeface="Arial" pitchFamily="34" charset="0"/>
              </a:rPr>
              <a:t>от 19 декабря 2013 г. </a:t>
            </a:r>
            <a:r>
              <a:rPr lang="ru-RU" sz="1600" dirty="0" smtClean="0">
                <a:solidFill>
                  <a:schemeClr val="bg1"/>
                </a:solidFill>
                <a:latin typeface="Arial" pitchFamily="34" charset="0"/>
                <a:cs typeface="Arial" pitchFamily="34" charset="0"/>
              </a:rPr>
              <a:t>(ред. 19.05.2015):</a:t>
            </a:r>
            <a:endParaRPr lang="ru-RU" sz="1600" dirty="0">
              <a:solidFill>
                <a:schemeClr val="bg1"/>
              </a:solidFill>
              <a:latin typeface="Arial" pitchFamily="34" charset="0"/>
              <a:cs typeface="Arial" pitchFamily="34" charset="0"/>
            </a:endParaRPr>
          </a:p>
        </p:txBody>
      </p:sp>
      <p:sp>
        <p:nvSpPr>
          <p:cNvPr id="2" name="Прямоугольник 1"/>
          <p:cNvSpPr/>
          <p:nvPr/>
        </p:nvSpPr>
        <p:spPr>
          <a:xfrm>
            <a:off x="251520" y="1917407"/>
            <a:ext cx="8496944" cy="4031873"/>
          </a:xfrm>
          <a:prstGeom prst="rect">
            <a:avLst/>
          </a:prstGeom>
        </p:spPr>
        <p:txBody>
          <a:bodyPr wrap="square">
            <a:spAutoFit/>
          </a:bodyPr>
          <a:lstStyle/>
          <a:p>
            <a:pPr algn="just"/>
            <a:r>
              <a:rPr lang="ru-RU" sz="1600" dirty="0">
                <a:solidFill>
                  <a:schemeClr val="tx1">
                    <a:lumMod val="75000"/>
                    <a:lumOff val="25000"/>
                  </a:schemeClr>
                </a:solidFill>
                <a:latin typeface="Arial" pitchFamily="34" charset="0"/>
                <a:cs typeface="Arial" pitchFamily="34" charset="0"/>
              </a:rPr>
              <a:t>Установлены следующие размеры цены контракта, заключенного на срок не менее чем 3 года для обеспечения федеральных нужд, нужд субъекта Российской Федерации и на срок не менее чем 1 год для обеспечения муниципальных нужд, при которой или при превышении которой существенные условия контракта могут быть изменены в установленном порядке, в случае если выполнение контракта по независящим от сторон контракта обстоятельствам без изменения его условий невозможно: </a:t>
            </a:r>
          </a:p>
          <a:p>
            <a:pPr algn="just"/>
            <a:r>
              <a:rPr lang="ru-RU" sz="1600" dirty="0">
                <a:solidFill>
                  <a:srgbClr val="C00000"/>
                </a:solidFill>
                <a:latin typeface="Arial" pitchFamily="34" charset="0"/>
                <a:cs typeface="Arial" pitchFamily="34" charset="0"/>
              </a:rPr>
              <a:t>10 млрд. рублей </a:t>
            </a:r>
            <a:r>
              <a:rPr lang="ru-RU" sz="1600" dirty="0">
                <a:solidFill>
                  <a:schemeClr val="tx1">
                    <a:lumMod val="75000"/>
                    <a:lumOff val="25000"/>
                  </a:schemeClr>
                </a:solidFill>
                <a:latin typeface="Arial" pitchFamily="34" charset="0"/>
                <a:cs typeface="Arial" pitchFamily="34" charset="0"/>
              </a:rPr>
              <a:t>- для контракта, заключенного для обеспечения федеральных нужд, за исключением контракта, включающего выполнение работ по проведению клинических исследований лекарственных препаратов для медицинского применения; </a:t>
            </a:r>
          </a:p>
          <a:p>
            <a:pPr algn="just"/>
            <a:r>
              <a:rPr lang="ru-RU" sz="1600" dirty="0">
                <a:solidFill>
                  <a:srgbClr val="C00000"/>
                </a:solidFill>
                <a:latin typeface="Arial" pitchFamily="34" charset="0"/>
                <a:cs typeface="Arial" pitchFamily="34" charset="0"/>
              </a:rPr>
              <a:t>1 млрд. рублей </a:t>
            </a:r>
            <a:r>
              <a:rPr lang="ru-RU" sz="1600" dirty="0">
                <a:solidFill>
                  <a:schemeClr val="tx1">
                    <a:lumMod val="75000"/>
                    <a:lumOff val="25000"/>
                  </a:schemeClr>
                </a:solidFill>
                <a:latin typeface="Arial" pitchFamily="34" charset="0"/>
                <a:cs typeface="Arial" pitchFamily="34" charset="0"/>
              </a:rPr>
              <a:t>- для контракта, заключенного для обеспечения нужд субъекта Российской Федерации; </a:t>
            </a:r>
          </a:p>
          <a:p>
            <a:pPr algn="just"/>
            <a:r>
              <a:rPr lang="ru-RU" sz="1600" dirty="0">
                <a:solidFill>
                  <a:srgbClr val="C00000"/>
                </a:solidFill>
                <a:latin typeface="Arial" pitchFamily="34" charset="0"/>
                <a:cs typeface="Arial" pitchFamily="34" charset="0"/>
              </a:rPr>
              <a:t>500 млн. рублей </a:t>
            </a:r>
            <a:r>
              <a:rPr lang="ru-RU" sz="1600" dirty="0">
                <a:solidFill>
                  <a:schemeClr val="tx1">
                    <a:lumMod val="75000"/>
                    <a:lumOff val="25000"/>
                  </a:schemeClr>
                </a:solidFill>
                <a:latin typeface="Arial" pitchFamily="34" charset="0"/>
                <a:cs typeface="Arial" pitchFamily="34" charset="0"/>
              </a:rPr>
              <a:t>- для контракта, заключенного для обеспечения муниципальных нужд; </a:t>
            </a:r>
          </a:p>
          <a:p>
            <a:pPr algn="just"/>
            <a:r>
              <a:rPr lang="ru-RU" sz="1600" dirty="0">
                <a:solidFill>
                  <a:srgbClr val="C00000"/>
                </a:solidFill>
                <a:latin typeface="Arial" pitchFamily="34" charset="0"/>
                <a:cs typeface="Arial" pitchFamily="34" charset="0"/>
              </a:rPr>
              <a:t>40 млн. рублей </a:t>
            </a:r>
            <a:r>
              <a:rPr lang="ru-RU" sz="1600" dirty="0">
                <a:solidFill>
                  <a:schemeClr val="tx1">
                    <a:lumMod val="75000"/>
                    <a:lumOff val="25000"/>
                  </a:schemeClr>
                </a:solidFill>
                <a:latin typeface="Arial" pitchFamily="34" charset="0"/>
                <a:cs typeface="Arial" pitchFamily="34" charset="0"/>
              </a:rPr>
              <a:t>- для контракта, заключенного для обеспечения федеральных нужд, включающего выполнение работ по проведению клинических исследований лекарственных препаратов для медицинского применения. </a:t>
            </a:r>
          </a:p>
        </p:txBody>
      </p:sp>
      <p:sp>
        <p:nvSpPr>
          <p:cNvPr id="8" name="Прямоугольник 7"/>
          <p:cNvSpPr/>
          <p:nvPr/>
        </p:nvSpPr>
        <p:spPr>
          <a:xfrm>
            <a:off x="251520" y="220578"/>
            <a:ext cx="5084854" cy="400110"/>
          </a:xfrm>
          <a:prstGeom prst="rect">
            <a:avLst/>
          </a:prstGeom>
        </p:spPr>
        <p:txBody>
          <a:bodyPr wrap="none">
            <a:spAutoFit/>
          </a:bodyPr>
          <a:lstStyle/>
          <a:p>
            <a:pPr>
              <a:defRPr/>
            </a:pPr>
            <a:r>
              <a:rPr lang="ru-RU" sz="2000" spc="-130" dirty="0">
                <a:solidFill>
                  <a:schemeClr val="bg1"/>
                </a:solidFill>
                <a:latin typeface="Arial" pitchFamily="34" charset="0"/>
                <a:cs typeface="Arial" pitchFamily="34" charset="0"/>
              </a:rPr>
              <a:t>Изменение </a:t>
            </a:r>
            <a:r>
              <a:rPr lang="ru-RU" sz="2000" spc="-130" dirty="0" smtClean="0">
                <a:solidFill>
                  <a:schemeClr val="bg1"/>
                </a:solidFill>
                <a:latin typeface="Arial" pitchFamily="34" charset="0"/>
                <a:cs typeface="Arial" pitchFamily="34" charset="0"/>
              </a:rPr>
              <a:t>контракта – временные положения</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04333268"/>
      </p:ext>
    </p:extLst>
  </p:cSld>
  <p:clrMapOvr>
    <a:masterClrMapping/>
  </p:clrMapOvr>
  <p:transition>
    <p:fade thruBlk="1"/>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34040" y="1686287"/>
            <a:ext cx="8064896" cy="2308324"/>
          </a:xfrm>
          <a:prstGeom prst="rect">
            <a:avLst/>
          </a:prstGeom>
        </p:spPr>
        <p:txBody>
          <a:bodyPr wrap="square">
            <a:spAutoFit/>
          </a:bodyPr>
          <a:lstStyle/>
          <a:p>
            <a:r>
              <a:rPr lang="ru-RU" sz="1600" dirty="0">
                <a:solidFill>
                  <a:srgbClr val="000000">
                    <a:lumMod val="65000"/>
                    <a:lumOff val="35000"/>
                  </a:srgbClr>
                </a:solidFill>
                <a:latin typeface="Arial" pitchFamily="34" charset="0"/>
                <a:cs typeface="Arial" pitchFamily="34" charset="0"/>
              </a:rPr>
              <a:t>Цена контракта </a:t>
            </a:r>
            <a:r>
              <a:rPr lang="ru-RU" sz="1600" dirty="0" smtClean="0">
                <a:solidFill>
                  <a:srgbClr val="000000">
                    <a:lumMod val="65000"/>
                    <a:lumOff val="35000"/>
                  </a:srgbClr>
                </a:solidFill>
                <a:latin typeface="Arial" pitchFamily="34" charset="0"/>
                <a:cs typeface="Arial" pitchFamily="34" charset="0"/>
              </a:rPr>
              <a:t>по </a:t>
            </a:r>
            <a:r>
              <a:rPr lang="ru-RU" sz="1600" dirty="0">
                <a:solidFill>
                  <a:srgbClr val="000000">
                    <a:lumMod val="65000"/>
                    <a:lumOff val="35000"/>
                  </a:srgbClr>
                </a:solidFill>
                <a:latin typeface="Arial" pitchFamily="34" charset="0"/>
                <a:cs typeface="Arial" pitchFamily="34" charset="0"/>
              </a:rPr>
              <a:t>соглашению сторон может быть увеличена в пределах значения, рассчитанного по формуле: </a:t>
            </a:r>
            <a:endParaRPr lang="ru-RU" sz="1600" dirty="0" smtClean="0">
              <a:solidFill>
                <a:srgbClr val="000000">
                  <a:lumMod val="65000"/>
                  <a:lumOff val="35000"/>
                </a:srgbClr>
              </a:solidFill>
              <a:latin typeface="Arial" pitchFamily="34" charset="0"/>
              <a:cs typeface="Arial" pitchFamily="34" charset="0"/>
            </a:endParaRPr>
          </a:p>
          <a:p>
            <a:endParaRPr lang="ru-RU" sz="1600" dirty="0">
              <a:solidFill>
                <a:srgbClr val="000000">
                  <a:lumMod val="65000"/>
                  <a:lumOff val="35000"/>
                </a:srgbClr>
              </a:solidFill>
              <a:latin typeface="Arial" pitchFamily="34" charset="0"/>
              <a:cs typeface="Arial" pitchFamily="34" charset="0"/>
            </a:endParaRPr>
          </a:p>
          <a:p>
            <a:endParaRPr lang="ru-RU" sz="1600" dirty="0" smtClean="0">
              <a:solidFill>
                <a:srgbClr val="000000">
                  <a:lumMod val="65000"/>
                  <a:lumOff val="35000"/>
                </a:srgbClr>
              </a:solidFill>
              <a:latin typeface="Arial" pitchFamily="34" charset="0"/>
              <a:cs typeface="Arial" pitchFamily="34" charset="0"/>
            </a:endParaRPr>
          </a:p>
          <a:p>
            <a:endParaRPr lang="ru-RU" sz="1600" dirty="0">
              <a:solidFill>
                <a:srgbClr val="000000">
                  <a:lumMod val="65000"/>
                  <a:lumOff val="35000"/>
                </a:srgbClr>
              </a:solidFill>
              <a:latin typeface="Arial" pitchFamily="34" charset="0"/>
              <a:cs typeface="Arial" pitchFamily="34" charset="0"/>
            </a:endParaRPr>
          </a:p>
          <a:p>
            <a:r>
              <a:rPr lang="ru-RU" sz="1600" dirty="0" smtClean="0">
                <a:solidFill>
                  <a:srgbClr val="000000">
                    <a:lumMod val="65000"/>
                    <a:lumOff val="35000"/>
                  </a:srgbClr>
                </a:solidFill>
                <a:latin typeface="Arial" pitchFamily="34" charset="0"/>
                <a:cs typeface="Arial" pitchFamily="34" charset="0"/>
              </a:rPr>
              <a:t>где</a:t>
            </a:r>
            <a:r>
              <a:rPr lang="ru-RU" sz="1600" dirty="0">
                <a:solidFill>
                  <a:srgbClr val="000000">
                    <a:lumMod val="65000"/>
                    <a:lumOff val="35000"/>
                  </a:srgbClr>
                </a:solidFill>
                <a:latin typeface="Arial" pitchFamily="34" charset="0"/>
                <a:cs typeface="Arial" pitchFamily="34" charset="0"/>
              </a:rPr>
              <a:t>: </a:t>
            </a:r>
          </a:p>
          <a:p>
            <a:r>
              <a:rPr lang="ru-RU" sz="1600" dirty="0">
                <a:solidFill>
                  <a:srgbClr val="000000">
                    <a:lumMod val="65000"/>
                    <a:lumOff val="35000"/>
                  </a:srgbClr>
                </a:solidFill>
                <a:latin typeface="Arial" pitchFamily="34" charset="0"/>
                <a:cs typeface="Arial" pitchFamily="34" charset="0"/>
              </a:rPr>
              <a:t>Ц - первоначальная цена контракта; </a:t>
            </a:r>
          </a:p>
          <a:p>
            <a:r>
              <a:rPr lang="ru-RU" sz="1600" dirty="0" smtClean="0">
                <a:solidFill>
                  <a:srgbClr val="000000">
                    <a:lumMod val="65000"/>
                    <a:lumOff val="35000"/>
                  </a:srgbClr>
                </a:solidFill>
                <a:latin typeface="Arial" pitchFamily="34" charset="0"/>
                <a:cs typeface="Arial" pitchFamily="34" charset="0"/>
              </a:rPr>
              <a:t>С - </a:t>
            </a:r>
            <a:r>
              <a:rPr lang="ru-RU" sz="1600" dirty="0">
                <a:solidFill>
                  <a:srgbClr val="000000">
                    <a:lumMod val="65000"/>
                    <a:lumOff val="35000"/>
                  </a:srgbClr>
                </a:solidFill>
                <a:latin typeface="Arial" pitchFamily="34" charset="0"/>
                <a:cs typeface="Arial" pitchFamily="34" charset="0"/>
              </a:rPr>
              <a:t>сумма перечисленных заказчиком средств по контракту; </a:t>
            </a:r>
          </a:p>
          <a:p>
            <a:r>
              <a:rPr lang="ru-RU" sz="1600" dirty="0">
                <a:solidFill>
                  <a:srgbClr val="000000">
                    <a:lumMod val="65000"/>
                    <a:lumOff val="35000"/>
                  </a:srgbClr>
                </a:solidFill>
                <a:latin typeface="Arial" pitchFamily="34" charset="0"/>
                <a:cs typeface="Arial" pitchFamily="34" charset="0"/>
              </a:rPr>
              <a:t>ИКЦ - индекс корректировки цен, </a:t>
            </a:r>
            <a:r>
              <a:rPr lang="ru-RU" sz="1600" dirty="0" smtClean="0">
                <a:solidFill>
                  <a:srgbClr val="000000">
                    <a:lumMod val="65000"/>
                    <a:lumOff val="35000"/>
                  </a:srgbClr>
                </a:solidFill>
                <a:latin typeface="Arial" pitchFamily="34" charset="0"/>
                <a:cs typeface="Arial" pitchFamily="34" charset="0"/>
              </a:rPr>
              <a:t>устанавливаемый ОИВ и МС РФ.</a:t>
            </a:r>
            <a:endParaRPr lang="ru-RU" sz="1600" dirty="0">
              <a:solidFill>
                <a:srgbClr val="000000">
                  <a:lumMod val="65000"/>
                  <a:lumOff val="35000"/>
                </a:srgbClr>
              </a:solidFill>
              <a:latin typeface="Arial" pitchFamily="34" charset="0"/>
              <a:cs typeface="Arial" pitchFamily="34" charset="0"/>
            </a:endParaRPr>
          </a:p>
        </p:txBody>
      </p:sp>
      <p:pic>
        <p:nvPicPr>
          <p:cNvPr id="1026" name="Picture 2" descr="http://i.gyazo.com/452f65243cfd0c5b897b5ad49cd6e3c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276872"/>
            <a:ext cx="3255879" cy="63398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67544" y="4293096"/>
            <a:ext cx="8280920" cy="1815882"/>
          </a:xfrm>
          <a:prstGeom prst="rect">
            <a:avLst/>
          </a:prstGeom>
        </p:spPr>
        <p:txBody>
          <a:bodyPr wrap="square">
            <a:spAutoFit/>
          </a:bodyPr>
          <a:lstStyle/>
          <a:p>
            <a:pPr algn="just"/>
            <a:r>
              <a:rPr lang="ru-RU" sz="1600" dirty="0">
                <a:solidFill>
                  <a:srgbClr val="000000">
                    <a:lumMod val="65000"/>
                    <a:lumOff val="35000"/>
                  </a:srgbClr>
                </a:solidFill>
                <a:latin typeface="Arial" pitchFamily="34" charset="0"/>
                <a:cs typeface="Arial" pitchFamily="34" charset="0"/>
              </a:rPr>
              <a:t>При изменении цены контракта, предметом которого являются строительство, реконструкция и техническое перевооружение объектов капитального строительства, проведение работ по сохранению объектов культурного наследия согласованные заказчиком и подрядчиком размеры затрат, подлежащие включению в сводный сметный расчет стоимости строительства, не должны превышать действующие сметные нормативы на отдельные виды затрат, утвержденные в соответствии с законодательством Российской Федерации. </a:t>
            </a:r>
          </a:p>
        </p:txBody>
      </p:sp>
      <p:sp>
        <p:nvSpPr>
          <p:cNvPr id="12" name="Прямоугольник 11"/>
          <p:cNvSpPr/>
          <p:nvPr/>
        </p:nvSpPr>
        <p:spPr>
          <a:xfrm>
            <a:off x="179512" y="188640"/>
            <a:ext cx="5138714" cy="400110"/>
          </a:xfrm>
          <a:prstGeom prst="rect">
            <a:avLst/>
          </a:prstGeom>
        </p:spPr>
        <p:txBody>
          <a:bodyPr wrap="none">
            <a:spAutoFit/>
          </a:bodyPr>
          <a:lstStyle/>
          <a:p>
            <a:pPr>
              <a:defRPr/>
            </a:pPr>
            <a:r>
              <a:rPr lang="ru-RU" sz="2000" spc="-130" dirty="0">
                <a:solidFill>
                  <a:schemeClr val="bg1"/>
                </a:solidFill>
                <a:latin typeface="Arial" pitchFamily="34" charset="0"/>
                <a:cs typeface="Arial" pitchFamily="34" charset="0"/>
              </a:rPr>
              <a:t>Изменение </a:t>
            </a:r>
            <a:r>
              <a:rPr lang="ru-RU" sz="2000" spc="-130" dirty="0" smtClean="0">
                <a:solidFill>
                  <a:schemeClr val="bg1"/>
                </a:solidFill>
                <a:latin typeface="Arial" pitchFamily="34" charset="0"/>
                <a:cs typeface="Arial" pitchFamily="34" charset="0"/>
              </a:rPr>
              <a:t>контракта – временные положения </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90622016"/>
      </p:ext>
    </p:extLst>
  </p:cSld>
  <p:clrMapOvr>
    <a:masterClrMapping/>
  </p:clrMapOvr>
  <p:transition>
    <p:fade thruBlk="1"/>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51520" y="1340768"/>
            <a:ext cx="8496944" cy="1425005"/>
          </a:xfrm>
          <a:prstGeom prst="rect">
            <a:avLst/>
          </a:prstGeom>
        </p:spPr>
        <p:txBody>
          <a:bodyPr wrap="square">
            <a:spAutoFit/>
          </a:bodyPr>
          <a:lstStyle/>
          <a:p>
            <a:pPr marL="0" lvl="1">
              <a:lnSpc>
                <a:spcPct val="85000"/>
              </a:lnSpc>
              <a:spcAft>
                <a:spcPts val="600"/>
              </a:spcAft>
              <a:buClr>
                <a:srgbClr val="990033"/>
              </a:buClr>
              <a:buSzPct val="80000"/>
            </a:pPr>
            <a:r>
              <a:rPr lang="ru-RU" sz="1600" dirty="0">
                <a:solidFill>
                  <a:schemeClr val="tx1">
                    <a:lumMod val="65000"/>
                    <a:lumOff val="35000"/>
                  </a:schemeClr>
                </a:solidFill>
                <a:latin typeface="Arial" pitchFamily="34" charset="0"/>
                <a:cs typeface="Arial" pitchFamily="34" charset="0"/>
              </a:rPr>
              <a:t>Для проверки предоставленных поставщиком (подрядчиком, исполнителем) результатов, предусмотренных контрактом, в части их соответствия условиям </a:t>
            </a:r>
            <a:r>
              <a:rPr lang="ru-RU" sz="1600" dirty="0" smtClean="0">
                <a:solidFill>
                  <a:schemeClr val="tx1">
                    <a:lumMod val="65000"/>
                    <a:lumOff val="35000"/>
                  </a:schemeClr>
                </a:solidFill>
                <a:latin typeface="Arial" pitchFamily="34" charset="0"/>
                <a:cs typeface="Arial" pitchFamily="34" charset="0"/>
              </a:rPr>
              <a:t>контракта, </a:t>
            </a:r>
            <a:r>
              <a:rPr lang="ru-RU" sz="1600" dirty="0">
                <a:solidFill>
                  <a:schemeClr val="tx1">
                    <a:lumMod val="65000"/>
                    <a:lumOff val="35000"/>
                  </a:schemeClr>
                </a:solidFill>
                <a:latin typeface="Arial" pitchFamily="34" charset="0"/>
                <a:cs typeface="Arial" pitchFamily="34" charset="0"/>
              </a:rPr>
              <a:t>заказчик обязан провести экспертизу. </a:t>
            </a:r>
            <a:endParaRPr lang="ru-RU" sz="1600" dirty="0" smtClean="0">
              <a:solidFill>
                <a:schemeClr val="tx1">
                  <a:lumMod val="65000"/>
                  <a:lumOff val="35000"/>
                </a:schemeClr>
              </a:solidFill>
              <a:latin typeface="Arial" pitchFamily="34" charset="0"/>
              <a:cs typeface="Arial" pitchFamily="34" charset="0"/>
            </a:endParaRPr>
          </a:p>
          <a:p>
            <a:pPr marL="0" lvl="1">
              <a:lnSpc>
                <a:spcPct val="85000"/>
              </a:lnSpc>
              <a:spcAft>
                <a:spcPts val="60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Экспертиза </a:t>
            </a:r>
            <a:r>
              <a:rPr lang="ru-RU" sz="1600" dirty="0">
                <a:solidFill>
                  <a:schemeClr val="tx1">
                    <a:lumMod val="65000"/>
                    <a:lumOff val="35000"/>
                  </a:schemeClr>
                </a:solidFill>
                <a:latin typeface="Arial" pitchFamily="34" charset="0"/>
                <a:cs typeface="Arial" pitchFamily="34" charset="0"/>
              </a:rPr>
              <a:t>результатов, предусмотренных контрактом, может проводиться заказчиком своими силами или к ее проведению могут привлекаться эксперты, экспертные организации на основании </a:t>
            </a:r>
            <a:r>
              <a:rPr lang="ru-RU" sz="1600" dirty="0" smtClean="0">
                <a:solidFill>
                  <a:schemeClr val="tx1">
                    <a:lumMod val="65000"/>
                    <a:lumOff val="35000"/>
                  </a:schemeClr>
                </a:solidFill>
                <a:latin typeface="Arial" pitchFamily="34" charset="0"/>
                <a:cs typeface="Arial" pitchFamily="34" charset="0"/>
              </a:rPr>
              <a:t>контрактов.</a:t>
            </a:r>
            <a:endParaRPr lang="ru-RU" sz="1600" dirty="0">
              <a:solidFill>
                <a:schemeClr val="tx1">
                  <a:lumMod val="65000"/>
                  <a:lumOff val="35000"/>
                </a:schemeClr>
              </a:solidFill>
              <a:latin typeface="Arial" pitchFamily="34" charset="0"/>
              <a:cs typeface="Arial" pitchFamily="34"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140968"/>
            <a:ext cx="600180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Выноска со стрелкой вправо 4"/>
          <p:cNvSpPr/>
          <p:nvPr/>
        </p:nvSpPr>
        <p:spPr>
          <a:xfrm>
            <a:off x="467544" y="3573016"/>
            <a:ext cx="2304256" cy="244827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Arial" pitchFamily="34" charset="0"/>
                <a:cs typeface="Arial" pitchFamily="34" charset="0"/>
              </a:rPr>
              <a:t>Экспертиза может не </a:t>
            </a:r>
            <a:r>
              <a:rPr lang="ru-RU" sz="1600" dirty="0" smtClean="0">
                <a:latin typeface="Arial" pitchFamily="34" charset="0"/>
                <a:cs typeface="Arial" pitchFamily="34" charset="0"/>
              </a:rPr>
              <a:t>проводиться </a:t>
            </a:r>
            <a:r>
              <a:rPr lang="ru-RU" sz="1600" dirty="0">
                <a:latin typeface="Arial" pitchFamily="34" charset="0"/>
                <a:cs typeface="Arial" pitchFamily="34" charset="0"/>
              </a:rPr>
              <a:t>в случаях:</a:t>
            </a:r>
          </a:p>
          <a:p>
            <a:pPr algn="ctr"/>
            <a:endParaRPr lang="ru-RU" sz="1600" dirty="0">
              <a:latin typeface="Arial" pitchFamily="34" charset="0"/>
              <a:cs typeface="Arial" pitchFamily="34" charset="0"/>
            </a:endParaRPr>
          </a:p>
        </p:txBody>
      </p:sp>
      <p:sp>
        <p:nvSpPr>
          <p:cNvPr id="12"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Экспертиза</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46196213"/>
      </p:ext>
    </p:extLst>
  </p:cSld>
  <p:clrMapOvr>
    <a:masterClrMapping/>
  </p:clrMapOvr>
  <p:transition>
    <p:fade thruBlk="1"/>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Расторжение контракта</a:t>
            </a:r>
            <a:endParaRPr lang="ru-RU" sz="2000" spc="-130" dirty="0">
              <a:solidFill>
                <a:schemeClr val="bg1"/>
              </a:solidFill>
              <a:latin typeface="Arial" pitchFamily="34" charset="0"/>
              <a:cs typeface="Arial" pitchFamily="34" charset="0"/>
            </a:endParaRPr>
          </a:p>
        </p:txBody>
      </p:sp>
      <p:cxnSp>
        <p:nvCxnSpPr>
          <p:cNvPr id="16" name="Прямая соединительная линия 15"/>
          <p:cNvCxnSpPr/>
          <p:nvPr/>
        </p:nvCxnSpPr>
        <p:spPr>
          <a:xfrm flipH="1">
            <a:off x="6012160" y="1916832"/>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17" name="Прямоугольник 16"/>
          <p:cNvSpPr/>
          <p:nvPr/>
        </p:nvSpPr>
        <p:spPr>
          <a:xfrm>
            <a:off x="323528" y="2420888"/>
            <a:ext cx="2664296" cy="646331"/>
          </a:xfrm>
          <a:prstGeom prst="rect">
            <a:avLst/>
          </a:prstGeom>
        </p:spPr>
        <p:txBody>
          <a:bodyPr wrap="square">
            <a:spAutoFit/>
          </a:bodyPr>
          <a:lstStyle/>
          <a:p>
            <a:pPr lvl="0" algn="ctr" defTabSz="889000">
              <a:lnSpc>
                <a:spcPct val="90000"/>
              </a:lnSpc>
              <a:spcAft>
                <a:spcPct val="35000"/>
              </a:spcAft>
            </a:pPr>
            <a:r>
              <a:rPr lang="ru-RU" sz="2000" b="1" dirty="0">
                <a:solidFill>
                  <a:schemeClr val="tx1">
                    <a:lumMod val="75000"/>
                    <a:lumOff val="25000"/>
                  </a:schemeClr>
                </a:solidFill>
                <a:latin typeface="Arial" pitchFamily="34" charset="0"/>
                <a:cs typeface="Arial" pitchFamily="34" charset="0"/>
              </a:rPr>
              <a:t>По соглашению сторон</a:t>
            </a:r>
          </a:p>
        </p:txBody>
      </p:sp>
      <p:sp>
        <p:nvSpPr>
          <p:cNvPr id="18" name="Прямоугольник 17"/>
          <p:cNvSpPr/>
          <p:nvPr/>
        </p:nvSpPr>
        <p:spPr>
          <a:xfrm>
            <a:off x="6084168" y="2444695"/>
            <a:ext cx="2447485" cy="1200329"/>
          </a:xfrm>
          <a:prstGeom prst="rect">
            <a:avLst/>
          </a:prstGeom>
        </p:spPr>
        <p:txBody>
          <a:bodyPr wrap="square">
            <a:spAutoFit/>
          </a:bodyPr>
          <a:lstStyle/>
          <a:p>
            <a:pPr algn="ctr">
              <a:spcAft>
                <a:spcPts val="600"/>
              </a:spcAft>
              <a:defRPr/>
            </a:pPr>
            <a:r>
              <a:rPr lang="ru-RU" sz="2000" b="1" dirty="0">
                <a:solidFill>
                  <a:schemeClr val="tx1">
                    <a:lumMod val="75000"/>
                    <a:lumOff val="25000"/>
                  </a:schemeClr>
                </a:solidFill>
                <a:latin typeface="Arial" pitchFamily="34" charset="0"/>
                <a:cs typeface="Arial" pitchFamily="34" charset="0"/>
              </a:rPr>
              <a:t>Односторонний отказ </a:t>
            </a:r>
            <a:r>
              <a:rPr lang="ru-RU" sz="2000" b="1" dirty="0" smtClean="0">
                <a:solidFill>
                  <a:schemeClr val="tx1">
                    <a:lumMod val="75000"/>
                    <a:lumOff val="25000"/>
                  </a:schemeClr>
                </a:solidFill>
                <a:latin typeface="Arial" pitchFamily="34" charset="0"/>
                <a:cs typeface="Arial" pitchFamily="34" charset="0"/>
              </a:rPr>
              <a:t/>
            </a:r>
            <a:br>
              <a:rPr lang="ru-RU" sz="2000" b="1"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a:t>
            </a:r>
            <a:r>
              <a:rPr lang="ru-RU" sz="1600" dirty="0">
                <a:solidFill>
                  <a:schemeClr val="tx1">
                    <a:lumMod val="75000"/>
                    <a:lumOff val="25000"/>
                  </a:schemeClr>
                </a:solidFill>
                <a:latin typeface="Arial" pitchFamily="34" charset="0"/>
                <a:cs typeface="Arial" pitchFamily="34" charset="0"/>
              </a:rPr>
              <a:t>если предусмотрен контрактом)</a:t>
            </a:r>
          </a:p>
        </p:txBody>
      </p:sp>
      <p:cxnSp>
        <p:nvCxnSpPr>
          <p:cNvPr id="19" name="Прямая соединительная линия 18"/>
          <p:cNvCxnSpPr/>
          <p:nvPr/>
        </p:nvCxnSpPr>
        <p:spPr>
          <a:xfrm>
            <a:off x="553449" y="1887449"/>
            <a:ext cx="799288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1" name="Прямоугольник 30"/>
          <p:cNvSpPr/>
          <p:nvPr/>
        </p:nvSpPr>
        <p:spPr>
          <a:xfrm>
            <a:off x="323528" y="1484784"/>
            <a:ext cx="8338100" cy="376820"/>
          </a:xfrm>
          <a:prstGeom prst="rect">
            <a:avLst/>
          </a:prstGeom>
          <a:solidFill>
            <a:schemeClr val="bg1">
              <a:lumMod val="95000"/>
            </a:schemeClr>
          </a:solidFill>
        </p:spPr>
        <p:txBody>
          <a:bodyPr wrap="square" lIns="360000" rIns="360000" bIns="108000">
            <a:spAutoFit/>
          </a:bodyPr>
          <a:lstStyle/>
          <a:p>
            <a:pPr>
              <a:lnSpc>
                <a:spcPct val="90000"/>
              </a:lnSpc>
              <a:defRPr/>
            </a:pPr>
            <a:r>
              <a:rPr lang="ru-RU" sz="1600" dirty="0">
                <a:solidFill>
                  <a:schemeClr val="tx1">
                    <a:lumMod val="75000"/>
                    <a:lumOff val="25000"/>
                  </a:schemeClr>
                </a:solidFill>
                <a:latin typeface="Arial" pitchFamily="34" charset="0"/>
                <a:cs typeface="Arial" pitchFamily="34" charset="0"/>
              </a:rPr>
              <a:t> </a:t>
            </a:r>
            <a:r>
              <a:rPr lang="ru-RU" sz="1600" dirty="0" smtClean="0">
                <a:solidFill>
                  <a:schemeClr val="tx1">
                    <a:lumMod val="75000"/>
                    <a:lumOff val="25000"/>
                  </a:schemeClr>
                </a:solidFill>
                <a:latin typeface="Arial" pitchFamily="34" charset="0"/>
                <a:cs typeface="Arial" pitchFamily="34" charset="0"/>
              </a:rPr>
              <a:t>Расторжение заключенного контракта </a:t>
            </a:r>
            <a:r>
              <a:rPr lang="ru-RU" sz="1600" dirty="0">
                <a:solidFill>
                  <a:schemeClr val="tx1">
                    <a:lumMod val="75000"/>
                    <a:lumOff val="25000"/>
                  </a:schemeClr>
                </a:solidFill>
                <a:latin typeface="Arial" pitchFamily="34" charset="0"/>
                <a:cs typeface="Arial" pitchFamily="34" charset="0"/>
              </a:rPr>
              <a:t>возможно</a:t>
            </a:r>
          </a:p>
        </p:txBody>
      </p:sp>
      <p:cxnSp>
        <p:nvCxnSpPr>
          <p:cNvPr id="32" name="Прямая соединительная линия 31"/>
          <p:cNvCxnSpPr/>
          <p:nvPr/>
        </p:nvCxnSpPr>
        <p:spPr>
          <a:xfrm flipH="1">
            <a:off x="3131840" y="1916832"/>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4" name="Прямоугольник 33"/>
          <p:cNvSpPr/>
          <p:nvPr/>
        </p:nvSpPr>
        <p:spPr>
          <a:xfrm>
            <a:off x="3203848" y="2420888"/>
            <a:ext cx="2736304" cy="707886"/>
          </a:xfrm>
          <a:prstGeom prst="rect">
            <a:avLst/>
          </a:prstGeom>
        </p:spPr>
        <p:txBody>
          <a:bodyPr wrap="square">
            <a:spAutoFit/>
          </a:bodyPr>
          <a:lstStyle/>
          <a:p>
            <a:pPr algn="ctr">
              <a:spcAft>
                <a:spcPts val="600"/>
              </a:spcAft>
              <a:defRPr/>
            </a:pPr>
            <a:r>
              <a:rPr lang="ru-RU" sz="2000" b="1" dirty="0">
                <a:solidFill>
                  <a:schemeClr val="tx1">
                    <a:lumMod val="75000"/>
                    <a:lumOff val="25000"/>
                  </a:schemeClr>
                </a:solidFill>
                <a:latin typeface="Arial" pitchFamily="34" charset="0"/>
                <a:cs typeface="Arial" pitchFamily="34" charset="0"/>
              </a:rPr>
              <a:t> По решению </a:t>
            </a:r>
            <a:r>
              <a:rPr lang="ru-RU" sz="2000" b="1" dirty="0" smtClean="0">
                <a:solidFill>
                  <a:schemeClr val="tx1">
                    <a:lumMod val="75000"/>
                    <a:lumOff val="25000"/>
                  </a:schemeClr>
                </a:solidFill>
                <a:latin typeface="Arial" pitchFamily="34" charset="0"/>
                <a:cs typeface="Arial" pitchFamily="34" charset="0"/>
              </a:rPr>
              <a:t/>
            </a:r>
            <a:br>
              <a:rPr lang="ru-RU" sz="2000" b="1" dirty="0" smtClean="0">
                <a:solidFill>
                  <a:schemeClr val="tx1">
                    <a:lumMod val="75000"/>
                    <a:lumOff val="25000"/>
                  </a:schemeClr>
                </a:solidFill>
                <a:latin typeface="Arial" pitchFamily="34" charset="0"/>
                <a:cs typeface="Arial" pitchFamily="34" charset="0"/>
              </a:rPr>
            </a:br>
            <a:r>
              <a:rPr lang="ru-RU" sz="2000" b="1" dirty="0" smtClean="0">
                <a:solidFill>
                  <a:schemeClr val="tx1">
                    <a:lumMod val="75000"/>
                    <a:lumOff val="25000"/>
                  </a:schemeClr>
                </a:solidFill>
                <a:latin typeface="Arial" pitchFamily="34" charset="0"/>
                <a:cs typeface="Arial" pitchFamily="34" charset="0"/>
              </a:rPr>
              <a:t>суда</a:t>
            </a:r>
            <a:endParaRPr lang="ru-RU" sz="2000" b="1" dirty="0">
              <a:solidFill>
                <a:schemeClr val="tx1">
                  <a:lumMod val="75000"/>
                  <a:lumOff val="25000"/>
                </a:schemeClr>
              </a:solidFill>
              <a:latin typeface="Arial" pitchFamily="34" charset="0"/>
              <a:cs typeface="Arial" pitchFamily="34" charset="0"/>
            </a:endParaRPr>
          </a:p>
        </p:txBody>
      </p:sp>
      <p:sp>
        <p:nvSpPr>
          <p:cNvPr id="2" name="Прямоугольник 1"/>
          <p:cNvSpPr/>
          <p:nvPr/>
        </p:nvSpPr>
        <p:spPr>
          <a:xfrm>
            <a:off x="755576" y="5013176"/>
            <a:ext cx="7272808" cy="584775"/>
          </a:xfrm>
          <a:prstGeom prst="rect">
            <a:avLst/>
          </a:prstGeom>
        </p:spPr>
        <p:txBody>
          <a:bodyPr wrap="square">
            <a:spAutoFit/>
          </a:bodyPr>
          <a:lstStyle/>
          <a:p>
            <a:pPr algn="ctr"/>
            <a:r>
              <a:rPr lang="ru-RU" sz="1600" dirty="0">
                <a:solidFill>
                  <a:schemeClr val="tx1">
                    <a:lumMod val="65000"/>
                    <a:lumOff val="35000"/>
                  </a:schemeClr>
                </a:solidFill>
                <a:latin typeface="Arial" pitchFamily="34" charset="0"/>
                <a:cs typeface="Arial" pitchFamily="34" charset="0"/>
              </a:rPr>
              <a:t>Информация об изменении или о расторжении контракта размещается заказчиком </a:t>
            </a:r>
            <a:r>
              <a:rPr lang="ru-RU" sz="1600" dirty="0" smtClean="0">
                <a:solidFill>
                  <a:schemeClr val="tx1">
                    <a:lumMod val="65000"/>
                    <a:lumOff val="35000"/>
                  </a:schemeClr>
                </a:solidFill>
                <a:latin typeface="Arial" pitchFamily="34" charset="0"/>
                <a:cs typeface="Arial" pitchFamily="34" charset="0"/>
              </a:rPr>
              <a:t>в </a:t>
            </a:r>
            <a:r>
              <a:rPr lang="ru-RU" sz="1600" dirty="0">
                <a:solidFill>
                  <a:schemeClr val="tx1">
                    <a:lumMod val="65000"/>
                    <a:lumOff val="35000"/>
                  </a:schemeClr>
                </a:solidFill>
                <a:latin typeface="Arial" pitchFamily="34" charset="0"/>
                <a:cs typeface="Arial" pitchFamily="34" charset="0"/>
              </a:rPr>
              <a:t>ЕИС в течение одного рабочего дня.</a:t>
            </a:r>
          </a:p>
        </p:txBody>
      </p:sp>
      <p:sp>
        <p:nvSpPr>
          <p:cNvPr id="4" name="Прямоугольник 3"/>
          <p:cNvSpPr/>
          <p:nvPr/>
        </p:nvSpPr>
        <p:spPr>
          <a:xfrm>
            <a:off x="525438" y="4150646"/>
            <a:ext cx="7790978" cy="830997"/>
          </a:xfrm>
          <a:prstGeom prst="rect">
            <a:avLst/>
          </a:prstGeom>
        </p:spPr>
        <p:txBody>
          <a:bodyPr wrap="square">
            <a:spAutoFit/>
          </a:bodyPr>
          <a:lstStyle/>
          <a:p>
            <a:pPr algn="ctr"/>
            <a:r>
              <a:rPr lang="ru-RU" sz="1600" dirty="0">
                <a:solidFill>
                  <a:schemeClr val="tx1">
                    <a:lumMod val="65000"/>
                    <a:lumOff val="35000"/>
                  </a:schemeClr>
                </a:solidFill>
                <a:latin typeface="Arial" pitchFamily="34" charset="0"/>
                <a:cs typeface="Arial" pitchFamily="34" charset="0"/>
              </a:rPr>
              <a:t>При расторжении контракта в связи с односторонним отказом </a:t>
            </a:r>
            <a:r>
              <a:rPr lang="ru-RU" sz="1600" dirty="0" smtClean="0">
                <a:solidFill>
                  <a:schemeClr val="tx1">
                    <a:lumMod val="65000"/>
                    <a:lumOff val="35000"/>
                  </a:schemeClr>
                </a:solidFill>
                <a:latin typeface="Arial" pitchFamily="34" charset="0"/>
                <a:cs typeface="Arial" pitchFamily="34" charset="0"/>
              </a:rPr>
              <a:t>стороны </a:t>
            </a:r>
            <a:r>
              <a:rPr lang="ru-RU" sz="1600" dirty="0">
                <a:solidFill>
                  <a:schemeClr val="tx1">
                    <a:lumMod val="65000"/>
                    <a:lumOff val="35000"/>
                  </a:schemeClr>
                </a:solidFill>
                <a:latin typeface="Arial" pitchFamily="34" charset="0"/>
                <a:cs typeface="Arial" pitchFamily="34" charset="0"/>
              </a:rPr>
              <a:t>от исполнения контракта другая сторона вправе </a:t>
            </a:r>
            <a:r>
              <a:rPr lang="ru-RU" sz="1600" dirty="0" smtClean="0">
                <a:solidFill>
                  <a:schemeClr val="tx1">
                    <a:lumMod val="65000"/>
                    <a:lumOff val="35000"/>
                  </a:schemeClr>
                </a:solidFill>
                <a:latin typeface="Arial" pitchFamily="34" charset="0"/>
                <a:cs typeface="Arial" pitchFamily="34" charset="0"/>
              </a:rPr>
              <a:t>потребовать </a:t>
            </a:r>
            <a:r>
              <a:rPr lang="ru-RU" sz="1600" dirty="0">
                <a:solidFill>
                  <a:schemeClr val="tx1">
                    <a:lumMod val="65000"/>
                    <a:lumOff val="35000"/>
                  </a:schemeClr>
                </a:solidFill>
                <a:latin typeface="Arial" pitchFamily="34" charset="0"/>
                <a:cs typeface="Arial" pitchFamily="34" charset="0"/>
              </a:rPr>
              <a:t>возмещения только фактически понесенного ущерба (п.23 ст.95).</a:t>
            </a:r>
          </a:p>
        </p:txBody>
      </p:sp>
    </p:spTree>
    <p:extLst>
      <p:ext uri="{BB962C8B-B14F-4D97-AF65-F5344CB8AC3E}">
        <p14:creationId xmlns:p14="http://schemas.microsoft.com/office/powerpoint/2010/main" val="5710953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Righ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Прямоугольник 37"/>
          <p:cNvSpPr/>
          <p:nvPr/>
        </p:nvSpPr>
        <p:spPr>
          <a:xfrm>
            <a:off x="251521" y="1196752"/>
            <a:ext cx="8568952" cy="647664"/>
          </a:xfrm>
          <a:prstGeom prst="rect">
            <a:avLst/>
          </a:prstGeom>
          <a:solidFill>
            <a:schemeClr val="bg1">
              <a:lumMod val="95000"/>
            </a:schemeClr>
          </a:solidFill>
        </p:spPr>
        <p:txBody>
          <a:bodyPr wrap="square" lIns="360000" rIns="360000" bIns="108000">
            <a:spAutoFit/>
          </a:bodyPr>
          <a:lstStyle/>
          <a:p>
            <a:pPr lvl="1"/>
            <a:r>
              <a:rPr lang="ru-RU" sz="1600" dirty="0">
                <a:solidFill>
                  <a:schemeClr val="tx1">
                    <a:lumMod val="75000"/>
                    <a:lumOff val="25000"/>
                  </a:schemeClr>
                </a:solidFill>
              </a:rPr>
              <a:t>Решение заказчика </a:t>
            </a:r>
            <a:r>
              <a:rPr lang="ru-RU" sz="1600" dirty="0" smtClean="0">
                <a:solidFill>
                  <a:schemeClr val="tx1">
                    <a:lumMod val="75000"/>
                    <a:lumOff val="25000"/>
                  </a:schemeClr>
                </a:solidFill>
              </a:rPr>
              <a:t>направляется </a:t>
            </a:r>
            <a:r>
              <a:rPr lang="ru-RU" sz="1600" dirty="0">
                <a:solidFill>
                  <a:schemeClr val="tx1">
                    <a:lumMod val="75000"/>
                    <a:lumOff val="25000"/>
                  </a:schemeClr>
                </a:solidFill>
              </a:rPr>
              <a:t>поставщику в течение 3 рабочих дней с надлежащим </a:t>
            </a:r>
            <a:r>
              <a:rPr lang="ru-RU" sz="1600" dirty="0" smtClean="0">
                <a:solidFill>
                  <a:schemeClr val="tx1">
                    <a:lumMod val="75000"/>
                    <a:lumOff val="25000"/>
                  </a:schemeClr>
                </a:solidFill>
              </a:rPr>
              <a:t>уведомлением</a:t>
            </a:r>
            <a:r>
              <a:rPr lang="ru-RU" sz="1600" dirty="0">
                <a:solidFill>
                  <a:schemeClr val="tx1">
                    <a:lumMod val="75000"/>
                    <a:lumOff val="25000"/>
                  </a:schemeClr>
                </a:solidFill>
              </a:rPr>
              <a:t>.</a:t>
            </a:r>
          </a:p>
        </p:txBody>
      </p:sp>
      <p:sp>
        <p:nvSpPr>
          <p:cNvPr id="17"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Односторонний отказ</a:t>
            </a:r>
            <a:endParaRPr lang="ru-RU" sz="2000" spc="-130" dirty="0">
              <a:solidFill>
                <a:schemeClr val="bg1"/>
              </a:solidFill>
              <a:latin typeface="Arial" pitchFamily="34" charset="0"/>
              <a:cs typeface="Arial" pitchFamily="34" charset="0"/>
            </a:endParaRPr>
          </a:p>
        </p:txBody>
      </p:sp>
      <p:sp>
        <p:nvSpPr>
          <p:cNvPr id="2" name="Прямоугольник 1"/>
          <p:cNvSpPr/>
          <p:nvPr/>
        </p:nvSpPr>
        <p:spPr>
          <a:xfrm>
            <a:off x="395536" y="2060848"/>
            <a:ext cx="3312368" cy="1569660"/>
          </a:xfrm>
          <a:prstGeom prst="rect">
            <a:avLst/>
          </a:prstGeom>
        </p:spPr>
        <p:txBody>
          <a:bodyPr wrap="square">
            <a:spAutoFit/>
          </a:bodyPr>
          <a:lstStyle/>
          <a:p>
            <a:pPr>
              <a:spcAft>
                <a:spcPts val="600"/>
              </a:spcAft>
              <a:defRPr/>
            </a:pPr>
            <a:r>
              <a:rPr lang="ru-RU" sz="1600" dirty="0">
                <a:solidFill>
                  <a:schemeClr val="tx1">
                    <a:lumMod val="75000"/>
                    <a:lumOff val="25000"/>
                  </a:schemeClr>
                </a:solidFill>
                <a:latin typeface="Arial" pitchFamily="34" charset="0"/>
                <a:cs typeface="Arial" pitchFamily="34" charset="0"/>
              </a:rPr>
              <a:t>Решение заказчика об одностороннем отказе вступает в силу и контракт считается расторгнутым через десять дней с даты надлежащего уведомления поставщика.</a:t>
            </a:r>
          </a:p>
        </p:txBody>
      </p:sp>
      <p:sp>
        <p:nvSpPr>
          <p:cNvPr id="4" name="Прямоугольник 3"/>
          <p:cNvSpPr/>
          <p:nvPr/>
        </p:nvSpPr>
        <p:spPr>
          <a:xfrm>
            <a:off x="3779912" y="1988840"/>
            <a:ext cx="4968552" cy="2062103"/>
          </a:xfrm>
          <a:prstGeom prst="rect">
            <a:avLst/>
          </a:prstGeom>
        </p:spPr>
        <p:txBody>
          <a:bodyPr wrap="square">
            <a:spAutoFit/>
          </a:bodyPr>
          <a:lstStyle/>
          <a:p>
            <a:pPr>
              <a:spcAft>
                <a:spcPts val="600"/>
              </a:spcAft>
              <a:defRPr/>
            </a:pPr>
            <a:r>
              <a:rPr lang="ru-RU" sz="1600" dirty="0">
                <a:solidFill>
                  <a:schemeClr val="tx1">
                    <a:lumMod val="75000"/>
                    <a:lumOff val="25000"/>
                  </a:schemeClr>
                </a:solidFill>
                <a:latin typeface="Arial" pitchFamily="34" charset="0"/>
                <a:cs typeface="Arial" pitchFamily="34" charset="0"/>
              </a:rPr>
              <a:t>Заказчик обязан отменить не вступившее в силу решение, если в течение десятидневного срока с даты надлежащего уведомления поставщика устранены нарушения условий контракта, а также компенсированы заказчику затраты на проведение экспертизы. Данное правило не применяется в случае повторного </a:t>
            </a:r>
            <a:r>
              <a:rPr lang="ru-RU" sz="1600" dirty="0" smtClean="0">
                <a:solidFill>
                  <a:schemeClr val="tx1">
                    <a:lumMod val="75000"/>
                    <a:lumOff val="25000"/>
                  </a:schemeClr>
                </a:solidFill>
                <a:latin typeface="Arial" pitchFamily="34" charset="0"/>
                <a:cs typeface="Arial" pitchFamily="34" charset="0"/>
              </a:rPr>
              <a:t>нарушения. </a:t>
            </a:r>
            <a:r>
              <a:rPr lang="ru-RU" sz="1600" dirty="0">
                <a:solidFill>
                  <a:schemeClr val="bg1"/>
                </a:solidFill>
                <a:latin typeface="Arial" pitchFamily="34" charset="0"/>
                <a:cs typeface="Arial" pitchFamily="34" charset="0"/>
              </a:rPr>
              <a:t>поставщиком.</a:t>
            </a:r>
          </a:p>
        </p:txBody>
      </p:sp>
      <p:cxnSp>
        <p:nvCxnSpPr>
          <p:cNvPr id="16" name="Прямая соединительная линия 15"/>
          <p:cNvCxnSpPr/>
          <p:nvPr/>
        </p:nvCxnSpPr>
        <p:spPr>
          <a:xfrm>
            <a:off x="251520" y="1844824"/>
            <a:ext cx="8568952"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8" name="Прямая соединительная линия 17"/>
          <p:cNvCxnSpPr/>
          <p:nvPr/>
        </p:nvCxnSpPr>
        <p:spPr>
          <a:xfrm flipH="1">
            <a:off x="3707904" y="1844824"/>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7" name="Прямоугольник 6"/>
          <p:cNvSpPr/>
          <p:nvPr/>
        </p:nvSpPr>
        <p:spPr>
          <a:xfrm>
            <a:off x="251520" y="4077072"/>
            <a:ext cx="8568952" cy="647664"/>
          </a:xfrm>
          <a:prstGeom prst="rect">
            <a:avLst/>
          </a:prstGeom>
          <a:solidFill>
            <a:schemeClr val="bg1">
              <a:lumMod val="95000"/>
            </a:schemeClr>
          </a:solidFill>
        </p:spPr>
        <p:txBody>
          <a:bodyPr wrap="square" lIns="360000" rIns="360000" bIns="108000">
            <a:spAutoFit/>
          </a:bodyPr>
          <a:lstStyle/>
          <a:p>
            <a:pPr lvl="1"/>
            <a:r>
              <a:rPr lang="ru-RU" sz="1600" dirty="0">
                <a:solidFill>
                  <a:schemeClr val="tx1">
                    <a:lumMod val="75000"/>
                    <a:lumOff val="25000"/>
                  </a:schemeClr>
                </a:solidFill>
              </a:rPr>
              <a:t>Решение поставщика </a:t>
            </a:r>
            <a:r>
              <a:rPr lang="ru-RU" sz="1600" dirty="0" smtClean="0">
                <a:solidFill>
                  <a:schemeClr val="tx1">
                    <a:lumMod val="75000"/>
                    <a:lumOff val="25000"/>
                  </a:schemeClr>
                </a:solidFill>
              </a:rPr>
              <a:t>направляется </a:t>
            </a:r>
            <a:r>
              <a:rPr lang="ru-RU" sz="1600" dirty="0">
                <a:solidFill>
                  <a:schemeClr val="tx1">
                    <a:lumMod val="75000"/>
                    <a:lumOff val="25000"/>
                  </a:schemeClr>
                </a:solidFill>
              </a:rPr>
              <a:t>заказчику в течение 3 рабочих дней с надлежащим </a:t>
            </a:r>
            <a:r>
              <a:rPr lang="ru-RU" sz="1600" dirty="0" smtClean="0">
                <a:solidFill>
                  <a:schemeClr val="tx1">
                    <a:lumMod val="75000"/>
                    <a:lumOff val="25000"/>
                  </a:schemeClr>
                </a:solidFill>
              </a:rPr>
              <a:t>уведомлением</a:t>
            </a:r>
            <a:r>
              <a:rPr lang="ru-RU" sz="1600" dirty="0">
                <a:solidFill>
                  <a:schemeClr val="tx1">
                    <a:lumMod val="75000"/>
                    <a:lumOff val="25000"/>
                  </a:schemeClr>
                </a:solidFill>
              </a:rPr>
              <a:t>.</a:t>
            </a:r>
            <a:endParaRPr lang="ru-RU" sz="1600" dirty="0">
              <a:solidFill>
                <a:schemeClr val="tx1">
                  <a:lumMod val="75000"/>
                  <a:lumOff val="25000"/>
                </a:schemeClr>
              </a:solidFill>
              <a:latin typeface="Arial" pitchFamily="34" charset="0"/>
              <a:cs typeface="Arial" pitchFamily="34" charset="0"/>
            </a:endParaRPr>
          </a:p>
        </p:txBody>
      </p:sp>
      <p:sp>
        <p:nvSpPr>
          <p:cNvPr id="8" name="Прямоугольник 7"/>
          <p:cNvSpPr/>
          <p:nvPr/>
        </p:nvSpPr>
        <p:spPr>
          <a:xfrm>
            <a:off x="3923928" y="4796744"/>
            <a:ext cx="4572000" cy="1323439"/>
          </a:xfrm>
          <a:prstGeom prst="rect">
            <a:avLst/>
          </a:prstGeom>
        </p:spPr>
        <p:txBody>
          <a:bodyPr>
            <a:spAutoFit/>
          </a:bodyPr>
          <a:lstStyle/>
          <a:p>
            <a:pPr>
              <a:spcAft>
                <a:spcPts val="600"/>
              </a:spcAft>
              <a:defRPr/>
            </a:pPr>
            <a:r>
              <a:rPr lang="ru-RU" sz="1600" dirty="0">
                <a:solidFill>
                  <a:schemeClr val="tx1">
                    <a:lumMod val="75000"/>
                    <a:lumOff val="25000"/>
                  </a:schemeClr>
                </a:solidFill>
                <a:latin typeface="Arial" pitchFamily="34" charset="0"/>
                <a:cs typeface="Arial" pitchFamily="34" charset="0"/>
              </a:rPr>
              <a:t>Поставщик обязан отменить не вступившее в силу решение, если в течение десятидневного срока с даты надлежащего уведомления заказчика устранены нарушения условий контракта.</a:t>
            </a:r>
          </a:p>
        </p:txBody>
      </p:sp>
      <p:cxnSp>
        <p:nvCxnSpPr>
          <p:cNvPr id="22" name="Прямая соединительная линия 21"/>
          <p:cNvCxnSpPr/>
          <p:nvPr/>
        </p:nvCxnSpPr>
        <p:spPr>
          <a:xfrm>
            <a:off x="251520" y="4724736"/>
            <a:ext cx="8568952"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3" name="Прямая соединительная линия 22"/>
          <p:cNvCxnSpPr/>
          <p:nvPr/>
        </p:nvCxnSpPr>
        <p:spPr>
          <a:xfrm flipH="1">
            <a:off x="3707904" y="4724736"/>
            <a:ext cx="18256" cy="158458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11" name="Прямоугольник 10"/>
          <p:cNvSpPr/>
          <p:nvPr/>
        </p:nvSpPr>
        <p:spPr>
          <a:xfrm>
            <a:off x="395536" y="4796744"/>
            <a:ext cx="3222104" cy="1569660"/>
          </a:xfrm>
          <a:prstGeom prst="rect">
            <a:avLst/>
          </a:prstGeom>
        </p:spPr>
        <p:txBody>
          <a:bodyPr wrap="square">
            <a:spAutoFit/>
          </a:bodyPr>
          <a:lstStyle/>
          <a:p>
            <a:pPr>
              <a:spcAft>
                <a:spcPts val="600"/>
              </a:spcAft>
              <a:defRPr/>
            </a:pPr>
            <a:r>
              <a:rPr lang="ru-RU" sz="1600" dirty="0">
                <a:solidFill>
                  <a:schemeClr val="tx1">
                    <a:lumMod val="75000"/>
                    <a:lumOff val="25000"/>
                  </a:schemeClr>
                </a:solidFill>
                <a:latin typeface="Arial" pitchFamily="34" charset="0"/>
                <a:cs typeface="Arial" pitchFamily="34" charset="0"/>
              </a:rPr>
              <a:t>Решение поставщика об одностороннем отказе вступает в силу и контракт считается расторгнутым через </a:t>
            </a:r>
            <a:r>
              <a:rPr lang="ru-RU" sz="1600" dirty="0" smtClean="0">
                <a:solidFill>
                  <a:schemeClr val="tx1">
                    <a:lumMod val="75000"/>
                    <a:lumOff val="25000"/>
                  </a:schemeClr>
                </a:solidFill>
                <a:latin typeface="Arial" pitchFamily="34" charset="0"/>
                <a:cs typeface="Arial" pitchFamily="34" charset="0"/>
              </a:rPr>
              <a:t>десять дней </a:t>
            </a:r>
            <a:r>
              <a:rPr lang="ru-RU" sz="1600" dirty="0">
                <a:solidFill>
                  <a:schemeClr val="tx1">
                    <a:lumMod val="75000"/>
                    <a:lumOff val="25000"/>
                  </a:schemeClr>
                </a:solidFill>
                <a:latin typeface="Arial" pitchFamily="34" charset="0"/>
                <a:cs typeface="Arial" pitchFamily="34" charset="0"/>
              </a:rPr>
              <a:t>с даты надлежащего уведомления заказчика.</a:t>
            </a:r>
          </a:p>
        </p:txBody>
      </p:sp>
    </p:spTree>
    <p:extLst>
      <p:ext uri="{BB962C8B-B14F-4D97-AF65-F5344CB8AC3E}">
        <p14:creationId xmlns:p14="http://schemas.microsoft.com/office/powerpoint/2010/main" val="1645641148"/>
      </p:ext>
    </p:extLst>
  </p:cSld>
  <p:clrMapOvr>
    <a:masterClrMapping/>
  </p:clrMapOvr>
  <p:transition>
    <p:fade thruBlk="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467544" y="1700808"/>
            <a:ext cx="7886110" cy="2577670"/>
          </a:xfrm>
          <a:prstGeom prst="rect">
            <a:avLst/>
          </a:prstGeom>
        </p:spPr>
        <p:txBody>
          <a:bodyPr wrap="square">
            <a:spAutoFit/>
          </a:bodyPr>
          <a:lstStyle/>
          <a:p>
            <a:pPr marL="0" lvl="1">
              <a:spcAft>
                <a:spcPts val="60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Любой участник закупки, а также осуществляющие общественный контроль общественные объединения, объединения юридических лиц в соответствии с законодательством РФ имеют право обжаловать в судебном порядке или в порядке, установленном настоящей главой, в контрольный орган в сфере закупок действия (бездействие) заказчика, уполномоченного органа, уполномоченного учреждения, специализированной организации, комиссии по осуществлению закупок, ее членов, должностных лиц контрактной службы, контрактного управляющего, оператора электронной площадки, если такие действия (бездействие)</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нарушают права и законные интересы участника закупки (ст. 105)</a:t>
            </a:r>
          </a:p>
        </p:txBody>
      </p:sp>
      <p:sp>
        <p:nvSpPr>
          <p:cNvPr id="13" name="Скругленный прямоугольник 12"/>
          <p:cNvSpPr/>
          <p:nvPr/>
        </p:nvSpPr>
        <p:spPr>
          <a:xfrm>
            <a:off x="243275" y="4869160"/>
            <a:ext cx="8879414" cy="907255"/>
          </a:xfrm>
          <a:prstGeom prst="roundRect">
            <a:avLst/>
          </a:prstGeom>
          <a:solidFill>
            <a:schemeClr val="bg1">
              <a:lumMod val="95000"/>
            </a:schemeClr>
          </a:solidFill>
        </p:spPr>
        <p:txBody>
          <a:bodyPr wrap="square" lIns="360000" rIns="360000" bIns="108000">
            <a:spAutoFit/>
          </a:bodyPr>
          <a:lstStyle/>
          <a:p>
            <a:pPr>
              <a:lnSpc>
                <a:spcPct val="90000"/>
              </a:lnSpc>
            </a:pPr>
            <a:endParaRPr lang="ru-RU" sz="1600" dirty="0">
              <a:solidFill>
                <a:schemeClr val="tx1">
                  <a:lumMod val="75000"/>
                  <a:lumOff val="25000"/>
                </a:schemeClr>
              </a:solidFill>
              <a:latin typeface="Arial" pitchFamily="34" charset="0"/>
              <a:cs typeface="Arial" pitchFamily="34" charset="0"/>
            </a:endParaRPr>
          </a:p>
          <a:p>
            <a:pPr>
              <a:lnSpc>
                <a:spcPct val="90000"/>
              </a:lnSpc>
            </a:pPr>
            <a:r>
              <a:rPr lang="ru-RU" sz="1600" dirty="0">
                <a:solidFill>
                  <a:schemeClr val="tx1">
                    <a:lumMod val="75000"/>
                    <a:lumOff val="25000"/>
                  </a:schemeClr>
                </a:solidFill>
                <a:latin typeface="Arial" pitchFamily="34" charset="0"/>
                <a:cs typeface="Arial" pitchFamily="34" charset="0"/>
              </a:rPr>
              <a:t>Федеральные органы исполнительный власти, уполномоченные на осуществление контроля в сфере закупок по КС: ФАС России, </a:t>
            </a:r>
            <a:r>
              <a:rPr lang="ru-RU" sz="1600" dirty="0" err="1">
                <a:solidFill>
                  <a:schemeClr val="tx1">
                    <a:lumMod val="75000"/>
                    <a:lumOff val="25000"/>
                  </a:schemeClr>
                </a:solidFill>
                <a:latin typeface="Arial" pitchFamily="34" charset="0"/>
                <a:cs typeface="Arial" pitchFamily="34" charset="0"/>
              </a:rPr>
              <a:t>Рособоронзаказ</a:t>
            </a:r>
            <a:r>
              <a:rPr lang="ru-RU" sz="1600" dirty="0">
                <a:solidFill>
                  <a:schemeClr val="tx1">
                    <a:lumMod val="75000"/>
                    <a:lumOff val="25000"/>
                  </a:schemeClr>
                </a:solidFill>
                <a:latin typeface="Arial" pitchFamily="34" charset="0"/>
                <a:cs typeface="Arial" pitchFamily="34" charset="0"/>
              </a:rPr>
              <a:t> РФ </a:t>
            </a:r>
          </a:p>
        </p:txBody>
      </p:sp>
      <p:sp>
        <p:nvSpPr>
          <p:cNvPr id="15" name="Text Box 5"/>
          <p:cNvSpPr txBox="1">
            <a:spLocks noChangeArrowheads="1"/>
          </p:cNvSpPr>
          <p:nvPr/>
        </p:nvSpPr>
        <p:spPr bwMode="auto">
          <a:xfrm>
            <a:off x="0" y="116632"/>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Обжалование</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05283093"/>
      </p:ext>
    </p:extLst>
  </p:cSld>
  <p:clrMapOvr>
    <a:masterClrMapping/>
  </p:clrMapOvr>
  <p:transition>
    <p:fade thruBlk="1"/>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395536" y="4437112"/>
            <a:ext cx="7776864" cy="510909"/>
          </a:xfrm>
          <a:prstGeom prst="rect">
            <a:avLst/>
          </a:prstGeom>
        </p:spPr>
        <p:txBody>
          <a:bodyPr wrap="square">
            <a:spAutoFit/>
          </a:bodyPr>
          <a:lstStyle/>
          <a:p>
            <a:pPr marL="0" lvl="1" algn="ctr">
              <a:lnSpc>
                <a:spcPct val="85000"/>
              </a:lnSpc>
              <a:spcAft>
                <a:spcPts val="60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Срок хранения информации в РНП</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 2 года</a:t>
            </a:r>
          </a:p>
        </p:txBody>
      </p:sp>
      <p:sp>
        <p:nvSpPr>
          <p:cNvPr id="26" name="Скругленный прямоугольник 25"/>
          <p:cNvSpPr/>
          <p:nvPr/>
        </p:nvSpPr>
        <p:spPr>
          <a:xfrm>
            <a:off x="107504" y="5373216"/>
            <a:ext cx="8683682" cy="662081"/>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Контрольный орган в течение 10 рабочих дней проверяет сведения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и принимает решение о включении/не включении поставщика в РНП</a:t>
            </a:r>
          </a:p>
        </p:txBody>
      </p:sp>
      <p:sp>
        <p:nvSpPr>
          <p:cNvPr id="30" name="Text Box 5"/>
          <p:cNvSpPr txBox="1">
            <a:spLocks noChangeArrowheads="1"/>
          </p:cNvSpPr>
          <p:nvPr/>
        </p:nvSpPr>
        <p:spPr bwMode="auto">
          <a:xfrm>
            <a:off x="11091"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РНП</a:t>
            </a:r>
            <a:endParaRPr lang="ru-RU" sz="2300" spc="-130" dirty="0">
              <a:solidFill>
                <a:schemeClr val="bg1"/>
              </a:solidFill>
              <a:latin typeface="Arial" pitchFamily="34" charset="0"/>
              <a:cs typeface="Arial" pitchFamily="34" charset="0"/>
            </a:endParaRPr>
          </a:p>
        </p:txBody>
      </p:sp>
      <p:cxnSp>
        <p:nvCxnSpPr>
          <p:cNvPr id="33" name="Прямая соединительная линия 32"/>
          <p:cNvCxnSpPr/>
          <p:nvPr/>
        </p:nvCxnSpPr>
        <p:spPr>
          <a:xfrm flipH="1">
            <a:off x="6012160" y="2013808"/>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4" name="Прямоугольник 33"/>
          <p:cNvSpPr/>
          <p:nvPr/>
        </p:nvSpPr>
        <p:spPr>
          <a:xfrm>
            <a:off x="323528" y="2517864"/>
            <a:ext cx="2664296" cy="1200329"/>
          </a:xfrm>
          <a:prstGeom prst="rect">
            <a:avLst/>
          </a:prstGeom>
        </p:spPr>
        <p:txBody>
          <a:bodyPr wrap="square">
            <a:spAutoFit/>
          </a:bodyPr>
          <a:lstStyle/>
          <a:p>
            <a:pPr lvl="0" algn="ctr" defTabSz="889000">
              <a:lnSpc>
                <a:spcPct val="90000"/>
              </a:lnSpc>
              <a:spcAft>
                <a:spcPct val="35000"/>
              </a:spcAft>
            </a:pPr>
            <a:r>
              <a:rPr lang="ru-RU" sz="2000" dirty="0">
                <a:solidFill>
                  <a:schemeClr val="tx1">
                    <a:lumMod val="75000"/>
                    <a:lumOff val="25000"/>
                  </a:schemeClr>
                </a:solidFill>
                <a:latin typeface="Arial" pitchFamily="34" charset="0"/>
                <a:cs typeface="Arial" pitchFamily="34" charset="0"/>
              </a:rPr>
              <a:t>Участники, уклонившиеся от заключения контрактов</a:t>
            </a:r>
          </a:p>
        </p:txBody>
      </p:sp>
      <p:sp>
        <p:nvSpPr>
          <p:cNvPr id="35" name="Прямоугольник 34"/>
          <p:cNvSpPr/>
          <p:nvPr/>
        </p:nvSpPr>
        <p:spPr>
          <a:xfrm>
            <a:off x="6084168" y="2373848"/>
            <a:ext cx="2447485" cy="1631216"/>
          </a:xfrm>
          <a:prstGeom prst="rect">
            <a:avLst/>
          </a:prstGeom>
        </p:spPr>
        <p:txBody>
          <a:bodyPr wrap="square">
            <a:spAutoFit/>
          </a:bodyPr>
          <a:lstStyle/>
          <a:p>
            <a:pPr algn="ctr">
              <a:spcAft>
                <a:spcPts val="600"/>
              </a:spcAft>
              <a:defRPr/>
            </a:pPr>
            <a:r>
              <a:rPr lang="ru-RU" sz="2000" dirty="0">
                <a:solidFill>
                  <a:schemeClr val="tx1">
                    <a:lumMod val="75000"/>
                    <a:lumOff val="25000"/>
                  </a:schemeClr>
                </a:solidFill>
                <a:latin typeface="Arial" pitchFamily="34" charset="0"/>
                <a:cs typeface="Arial" pitchFamily="34" charset="0"/>
              </a:rPr>
              <a:t>Односторонний отказ заказчика от исполнения контракта с поставщиком</a:t>
            </a:r>
          </a:p>
        </p:txBody>
      </p:sp>
      <p:cxnSp>
        <p:nvCxnSpPr>
          <p:cNvPr id="36" name="Прямая соединительная линия 35"/>
          <p:cNvCxnSpPr/>
          <p:nvPr/>
        </p:nvCxnSpPr>
        <p:spPr>
          <a:xfrm>
            <a:off x="553449" y="1984425"/>
            <a:ext cx="799288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7" name="Прямоугольник 36"/>
          <p:cNvSpPr/>
          <p:nvPr/>
        </p:nvSpPr>
        <p:spPr>
          <a:xfrm>
            <a:off x="323528" y="1509752"/>
            <a:ext cx="8338100" cy="432220"/>
          </a:xfrm>
          <a:prstGeom prst="rect">
            <a:avLst/>
          </a:prstGeom>
          <a:solidFill>
            <a:schemeClr val="bg1">
              <a:lumMod val="95000"/>
            </a:schemeClr>
          </a:solidFill>
        </p:spPr>
        <p:txBody>
          <a:bodyPr wrap="square" lIns="360000" rIns="360000" bIns="108000">
            <a:spAutoFit/>
          </a:bodyPr>
          <a:lstStyle/>
          <a:p>
            <a:pPr>
              <a:lnSpc>
                <a:spcPct val="90000"/>
              </a:lnSpc>
              <a:defRPr/>
            </a:pPr>
            <a:r>
              <a:rPr lang="ru-RU" sz="2000" b="1" dirty="0">
                <a:solidFill>
                  <a:schemeClr val="tx1">
                    <a:lumMod val="75000"/>
                    <a:lumOff val="25000"/>
                  </a:schemeClr>
                </a:solidFill>
                <a:latin typeface="Arial" pitchFamily="34" charset="0"/>
                <a:cs typeface="Arial" pitchFamily="34" charset="0"/>
              </a:rPr>
              <a:t>Реестр недобросовестных поставщиков</a:t>
            </a:r>
          </a:p>
        </p:txBody>
      </p:sp>
      <p:cxnSp>
        <p:nvCxnSpPr>
          <p:cNvPr id="38" name="Прямая соединительная линия 37"/>
          <p:cNvCxnSpPr/>
          <p:nvPr/>
        </p:nvCxnSpPr>
        <p:spPr>
          <a:xfrm flipH="1">
            <a:off x="3131840" y="2013808"/>
            <a:ext cx="18256" cy="187220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39" name="Прямоугольник 38"/>
          <p:cNvSpPr/>
          <p:nvPr/>
        </p:nvSpPr>
        <p:spPr>
          <a:xfrm>
            <a:off x="3347864" y="2445856"/>
            <a:ext cx="2736304" cy="1200329"/>
          </a:xfrm>
          <a:prstGeom prst="rect">
            <a:avLst/>
          </a:prstGeom>
        </p:spPr>
        <p:txBody>
          <a:bodyPr wrap="square">
            <a:spAutoFit/>
          </a:bodyPr>
          <a:lstStyle/>
          <a:p>
            <a:pPr lvl="0" algn="ctr" defTabSz="889000">
              <a:lnSpc>
                <a:spcPct val="90000"/>
              </a:lnSpc>
              <a:spcAft>
                <a:spcPct val="35000"/>
              </a:spcAft>
            </a:pPr>
            <a:r>
              <a:rPr lang="ru-RU" sz="2000" dirty="0">
                <a:solidFill>
                  <a:schemeClr val="tx1">
                    <a:lumMod val="75000"/>
                    <a:lumOff val="25000"/>
                  </a:schemeClr>
                </a:solidFill>
                <a:latin typeface="Arial" pitchFamily="34" charset="0"/>
                <a:cs typeface="Arial" pitchFamily="34" charset="0"/>
              </a:rPr>
              <a:t>Поставщики, с которыми контракты расторгнуты по решению </a:t>
            </a:r>
            <a:r>
              <a:rPr lang="ru-RU" sz="2000" dirty="0" smtClean="0">
                <a:solidFill>
                  <a:schemeClr val="tx1">
                    <a:lumMod val="75000"/>
                    <a:lumOff val="25000"/>
                  </a:schemeClr>
                </a:solidFill>
                <a:latin typeface="Arial" pitchFamily="34" charset="0"/>
                <a:cs typeface="Arial" pitchFamily="34" charset="0"/>
              </a:rPr>
              <a:t>суда</a:t>
            </a:r>
            <a:endParaRPr lang="ru-RU" sz="20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9451320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trips(downRigh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1"/>
          <p:cNvSpPr txBox="1">
            <a:spLocks noChangeArrowheads="1"/>
          </p:cNvSpPr>
          <p:nvPr/>
        </p:nvSpPr>
        <p:spPr bwMode="auto">
          <a:xfrm>
            <a:off x="179512" y="1556792"/>
            <a:ext cx="7984149" cy="376820"/>
          </a:xfrm>
          <a:prstGeom prst="rect">
            <a:avLst/>
          </a:prstGeom>
          <a:solidFill>
            <a:schemeClr val="bg1">
              <a:lumMod val="95000"/>
            </a:schemeClr>
          </a:solidFill>
          <a:extLst/>
        </p:spPr>
        <p:txBody>
          <a:bodyPr wrap="square" lIns="360000" rIns="360000" bIns="108000">
            <a:spAutoFit/>
          </a:bodyPr>
          <a:lstStyle>
            <a:defPPr>
              <a:defRPr lang="ru-RU"/>
            </a:defPPr>
            <a:lvl1pPr>
              <a:lnSpc>
                <a:spcPct val="90000"/>
              </a:lnSpc>
              <a:defRPr sz="1600">
                <a:solidFill>
                  <a:schemeClr val="tx1">
                    <a:lumMod val="75000"/>
                    <a:lumOff val="25000"/>
                  </a:schemeClr>
                </a:solidFill>
                <a:latin typeface="Arial" pitchFamily="34" charset="0"/>
                <a:cs typeface="Arial" pitchFamily="34" charset="0"/>
              </a:defRPr>
            </a:lvl1pPr>
          </a:lstStyle>
          <a:p>
            <a:r>
              <a:rPr lang="ru-RU" dirty="0"/>
              <a:t>Реестр недобросовестных поставщиков содержит информацию:</a:t>
            </a:r>
          </a:p>
        </p:txBody>
      </p:sp>
      <p:sp>
        <p:nvSpPr>
          <p:cNvPr id="28" name="Прямоугольник 27"/>
          <p:cNvSpPr/>
          <p:nvPr/>
        </p:nvSpPr>
        <p:spPr>
          <a:xfrm>
            <a:off x="395536" y="2132856"/>
            <a:ext cx="8280920" cy="3065455"/>
          </a:xfrm>
          <a:prstGeom prst="rect">
            <a:avLst/>
          </a:prstGeom>
        </p:spPr>
        <p:txBody>
          <a:bodyPr wrap="square">
            <a:spAutoFit/>
          </a:bodyPr>
          <a:lstStyle/>
          <a:p>
            <a:pPr marL="177800" lvl="1" indent="-177800">
              <a:lnSpc>
                <a:spcPct val="85000"/>
              </a:lnSpc>
              <a:spcAft>
                <a:spcPts val="600"/>
              </a:spcAft>
              <a:buClr>
                <a:srgbClr val="990033"/>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Наименование, фирменное наименование (при наличии), место нахождения (для юридического лица), фамилия, имя, отчество (при наличии), ИНН;</a:t>
            </a:r>
          </a:p>
          <a:p>
            <a:pPr marL="177800" lvl="1" indent="-177800">
              <a:lnSpc>
                <a:spcPct val="85000"/>
              </a:lnSpc>
              <a:spcAft>
                <a:spcPts val="600"/>
              </a:spcAft>
              <a:buClr>
                <a:srgbClr val="990033"/>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Фамилии, имена, отчества (при наличии) </a:t>
            </a:r>
            <a:r>
              <a:rPr lang="ru-RU" sz="1600" b="1" dirty="0" smtClean="0">
                <a:solidFill>
                  <a:schemeClr val="tx1">
                    <a:lumMod val="75000"/>
                    <a:lumOff val="25000"/>
                  </a:schemeClr>
                </a:solidFill>
                <a:latin typeface="Arial" pitchFamily="34" charset="0"/>
                <a:cs typeface="Arial" pitchFamily="34" charset="0"/>
              </a:rPr>
              <a:t>учредителей, членов коллегиальных исполнительных органов</a:t>
            </a:r>
            <a:r>
              <a:rPr lang="ru-RU" sz="1600" dirty="0" smtClean="0">
                <a:solidFill>
                  <a:schemeClr val="tx1">
                    <a:lumMod val="75000"/>
                    <a:lumOff val="25000"/>
                  </a:schemeClr>
                </a:solidFill>
                <a:latin typeface="Arial" pitchFamily="34" charset="0"/>
                <a:cs typeface="Arial" pitchFamily="34" charset="0"/>
              </a:rPr>
              <a:t>, лиц, исполняющих функции </a:t>
            </a:r>
            <a:r>
              <a:rPr lang="ru-RU" sz="1600" b="1" dirty="0" smtClean="0">
                <a:solidFill>
                  <a:schemeClr val="tx1">
                    <a:lumMod val="75000"/>
                    <a:lumOff val="25000"/>
                  </a:schemeClr>
                </a:solidFill>
                <a:latin typeface="Arial" pitchFamily="34" charset="0"/>
                <a:cs typeface="Arial" pitchFamily="34" charset="0"/>
              </a:rPr>
              <a:t>единоличного исполнительного органа </a:t>
            </a:r>
            <a:r>
              <a:rPr lang="ru-RU" sz="1600" dirty="0" smtClean="0">
                <a:solidFill>
                  <a:schemeClr val="tx1">
                    <a:lumMod val="75000"/>
                    <a:lumOff val="25000"/>
                  </a:schemeClr>
                </a:solidFill>
                <a:latin typeface="Arial" pitchFamily="34" charset="0"/>
                <a:cs typeface="Arial" pitchFamily="34" charset="0"/>
              </a:rPr>
              <a:t>юридических лиц;</a:t>
            </a:r>
          </a:p>
          <a:p>
            <a:pPr marL="177800" lvl="1" indent="-177800">
              <a:lnSpc>
                <a:spcPct val="85000"/>
              </a:lnSpc>
              <a:spcAft>
                <a:spcPts val="600"/>
              </a:spcAft>
              <a:buClr>
                <a:srgbClr val="990033"/>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Даты проведения закупки, дата признания закупки несостоявшейся, дата заключения неисполненного или ненадлежащим образом исполненного контракта;</a:t>
            </a:r>
          </a:p>
          <a:p>
            <a:pPr marL="177800" lvl="1" indent="-177800">
              <a:lnSpc>
                <a:spcPct val="85000"/>
              </a:lnSpc>
              <a:spcAft>
                <a:spcPts val="600"/>
              </a:spcAft>
              <a:buClr>
                <a:srgbClr val="990033"/>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Объект закупки, цена контракта и срок его исполнения;</a:t>
            </a:r>
          </a:p>
          <a:p>
            <a:pPr marL="177800" lvl="1" indent="-177800">
              <a:lnSpc>
                <a:spcPct val="85000"/>
              </a:lnSpc>
              <a:spcAft>
                <a:spcPts val="600"/>
              </a:spcAft>
              <a:buClr>
                <a:srgbClr val="990033"/>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Идентификационный код закупки;</a:t>
            </a:r>
          </a:p>
          <a:p>
            <a:pPr marL="177800" lvl="1" indent="-177800">
              <a:lnSpc>
                <a:spcPct val="85000"/>
              </a:lnSpc>
              <a:spcAft>
                <a:spcPts val="600"/>
              </a:spcAft>
              <a:buClr>
                <a:srgbClr val="990033"/>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Основания и дата расторжения контракта, в случае его расторжения по решению суда или в случае одностороннего отказа заказчика от исполнения контракта;</a:t>
            </a:r>
          </a:p>
          <a:p>
            <a:pPr marL="177800" lvl="1" indent="-177800">
              <a:lnSpc>
                <a:spcPct val="85000"/>
              </a:lnSpc>
              <a:spcAft>
                <a:spcPts val="600"/>
              </a:spcAft>
              <a:buClr>
                <a:srgbClr val="990033"/>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Дата внесения указанной информации в реестр недобросовестных поставщиков</a:t>
            </a:r>
            <a:r>
              <a:rPr lang="ru-RU" sz="1600" dirty="0" smtClean="0">
                <a:solidFill>
                  <a:schemeClr val="tx1">
                    <a:lumMod val="65000"/>
                    <a:lumOff val="35000"/>
                  </a:schemeClr>
                </a:solidFill>
                <a:latin typeface="Arial" pitchFamily="34" charset="0"/>
                <a:cs typeface="Arial" pitchFamily="34" charset="0"/>
              </a:rPr>
              <a:t>.</a:t>
            </a:r>
          </a:p>
        </p:txBody>
      </p:sp>
      <p:sp>
        <p:nvSpPr>
          <p:cNvPr id="12"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РНП</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79271446"/>
      </p:ext>
    </p:extLst>
  </p:cSld>
  <p:clrMapOvr>
    <a:masterClrMapping/>
  </p:clrMapOvr>
  <p:transition>
    <p:fade thruBlk="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07504" y="3356992"/>
            <a:ext cx="8786874" cy="1655838"/>
          </a:xfrm>
          <a:prstGeom prst="rect">
            <a:avLst/>
          </a:prstGeom>
        </p:spPr>
        <p:txBody>
          <a:bodyPr wrap="square">
            <a:spAutoFit/>
          </a:bodyPr>
          <a:lstStyle/>
          <a:p>
            <a:pPr marL="0" lvl="1">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Субъекты контроля:</a:t>
            </a:r>
            <a:endParaRPr lang="ru-RU" sz="1600" dirty="0" smtClean="0">
              <a:solidFill>
                <a:schemeClr val="tx1">
                  <a:lumMod val="65000"/>
                  <a:lumOff val="35000"/>
                </a:schemeClr>
              </a:solidFill>
              <a:latin typeface="Arial" pitchFamily="34" charset="0"/>
              <a:cs typeface="Arial" pitchFamily="34" charset="0"/>
            </a:endParaRPr>
          </a:p>
          <a:p>
            <a:pPr marL="285750" lvl="1" indent="-28575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Заказчики, контрактные службы, контрактные управляющие;</a:t>
            </a:r>
          </a:p>
          <a:p>
            <a:pPr marL="285750" lvl="1" indent="-28575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Комиссии по осуществлению закупок;</a:t>
            </a:r>
          </a:p>
          <a:p>
            <a:pPr marL="285750" lvl="1" indent="-28575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Уполномоченные органы, уполномоченные учреждения, специализированные организации;</a:t>
            </a:r>
          </a:p>
          <a:p>
            <a:pPr marL="285750" lvl="1" indent="-28575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Операторы электронных площадок.</a:t>
            </a:r>
          </a:p>
        </p:txBody>
      </p:sp>
      <p:sp>
        <p:nvSpPr>
          <p:cNvPr id="8" name="Прямоугольник 7"/>
          <p:cNvSpPr/>
          <p:nvPr/>
        </p:nvSpPr>
        <p:spPr>
          <a:xfrm>
            <a:off x="142844" y="1179972"/>
            <a:ext cx="8786874" cy="1788182"/>
          </a:xfrm>
          <a:prstGeom prst="rect">
            <a:avLst/>
          </a:prstGeom>
        </p:spPr>
        <p:txBody>
          <a:bodyPr wrap="square">
            <a:spAutoFit/>
          </a:bodyPr>
          <a:lstStyle/>
          <a:p>
            <a:pPr marL="0" lvl="1">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Органы контроля:</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Органы исполнительной власти разных уровней, на которые возложена функция контроля в сфере закупок, контрольный орган в сфере государственного оборонного заказа</a:t>
            </a:r>
            <a:r>
              <a:rPr lang="ru-RU" sz="1600" dirty="0">
                <a:solidFill>
                  <a:schemeClr val="tx1">
                    <a:lumMod val="65000"/>
                    <a:lumOff val="35000"/>
                  </a:schemeClr>
                </a:solidFill>
                <a:latin typeface="Arial" pitchFamily="34" charset="0"/>
                <a:cs typeface="Arial" pitchFamily="34" charset="0"/>
              </a:rPr>
              <a:t>;</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Федеральное казначейство, финансовые органы субъектов РФ и муниципальных образований, органы управления государственными внебюджетными фондами;</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Органы внутреннего государственного (муниципального) финансового контроля.</a:t>
            </a:r>
          </a:p>
        </p:txBody>
      </p:sp>
      <p:sp>
        <p:nvSpPr>
          <p:cNvPr id="13"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Контроль</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86022624"/>
      </p:ext>
    </p:extLst>
  </p:cSld>
  <p:clrMapOvr>
    <a:masterClrMapping/>
  </p:clrMapOvr>
  <p:transition>
    <p:fade thruBlk="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Текст 21"/>
          <p:cNvSpPr txBox="1">
            <a:spLocks/>
          </p:cNvSpPr>
          <p:nvPr/>
        </p:nvSpPr>
        <p:spPr bwMode="auto">
          <a:xfrm>
            <a:off x="4643438" y="1478699"/>
            <a:ext cx="40417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20000"/>
              </a:spcBef>
            </a:pPr>
            <a:endParaRPr lang="ru-RU" sz="1600" b="1">
              <a:cs typeface="Arial" pitchFamily="34" charset="0"/>
            </a:endParaRPr>
          </a:p>
        </p:txBody>
      </p:sp>
      <p:grpSp>
        <p:nvGrpSpPr>
          <p:cNvPr id="13" name="Группа 12"/>
          <p:cNvGrpSpPr/>
          <p:nvPr/>
        </p:nvGrpSpPr>
        <p:grpSpPr>
          <a:xfrm>
            <a:off x="336338" y="1069063"/>
            <a:ext cx="8807661" cy="2556242"/>
            <a:chOff x="-112966" y="-6131"/>
            <a:chExt cx="7352158" cy="2252099"/>
          </a:xfrm>
          <a:solidFill>
            <a:srgbClr val="17649A"/>
          </a:solidFill>
          <a:scene3d>
            <a:camera prst="orthographicFront"/>
            <a:lightRig rig="flat" dir="t"/>
          </a:scene3d>
        </p:grpSpPr>
        <p:sp>
          <p:nvSpPr>
            <p:cNvPr id="14" name="Скругленный прямоугольник 13"/>
            <p:cNvSpPr/>
            <p:nvPr/>
          </p:nvSpPr>
          <p:spPr>
            <a:xfrm>
              <a:off x="-112966" y="-6131"/>
              <a:ext cx="7158780" cy="2252099"/>
            </a:xfrm>
            <a:prstGeom prst="roundRect">
              <a:avLst>
                <a:gd name="adj" fmla="val 10000"/>
              </a:avLst>
            </a:prstGeom>
            <a:solidFill>
              <a:srgbClr val="2694DE"/>
            </a:solidFill>
            <a:ln w="9525">
              <a:noFill/>
              <a:round/>
              <a:headEnd/>
              <a:tailEnd/>
            </a:ln>
            <a:effectLst/>
          </p:spPr>
        </p:sp>
        <p:sp>
          <p:nvSpPr>
            <p:cNvPr id="15" name="Скругленный прямоугольник 4"/>
            <p:cNvSpPr/>
            <p:nvPr/>
          </p:nvSpPr>
          <p:spPr>
            <a:xfrm>
              <a:off x="1538987" y="5112"/>
              <a:ext cx="5700205" cy="2240856"/>
            </a:xfrm>
            <a:prstGeom prst="rect">
              <a:avLst/>
            </a:prstGeom>
            <a:noFill/>
            <a:ln w="9525">
              <a:noFill/>
              <a:round/>
              <a:headEnd/>
              <a:tailEnd/>
            </a:ln>
            <a:effectLst/>
          </p:spPr>
          <p:txBody>
            <a:bodyPr wrap="none" anchor="ctr"/>
            <a:lstStyle/>
            <a:p>
              <a:pPr lvl="0" defTabSz="711200">
                <a:lnSpc>
                  <a:spcPct val="90000"/>
                </a:lnSpc>
              </a:pPr>
              <a:r>
                <a:rPr lang="ru-RU" sz="1600" b="1" dirty="0" smtClean="0">
                  <a:solidFill>
                    <a:schemeClr val="bg1"/>
                  </a:solidFill>
                  <a:latin typeface="Arial" pitchFamily="34" charset="0"/>
                  <a:cs typeface="Arial" pitchFamily="34" charset="0"/>
                </a:rPr>
                <a:t>Мониторинг реализации планирования делается с целью</a:t>
              </a:r>
              <a:r>
                <a:rPr lang="ru-RU" sz="1600" dirty="0" smtClean="0">
                  <a:solidFill>
                    <a:schemeClr val="bg1"/>
                  </a:solidFill>
                  <a:latin typeface="Arial" pitchFamily="34" charset="0"/>
                  <a:cs typeface="Arial" pitchFamily="34" charset="0"/>
                </a:rPr>
                <a:t>:</a:t>
              </a:r>
            </a:p>
            <a:p>
              <a:pPr lvl="0" defTabSz="711200">
                <a:lnSpc>
                  <a:spcPct val="90000"/>
                </a:lnSpc>
              </a:pPr>
              <a:endParaRPr lang="ru-RU" sz="1600" dirty="0">
                <a:solidFill>
                  <a:schemeClr val="bg1"/>
                </a:solidFill>
                <a:latin typeface="Arial" pitchFamily="34" charset="0"/>
                <a:cs typeface="Arial" pitchFamily="34" charset="0"/>
              </a:endParaRPr>
            </a:p>
            <a:p>
              <a:pPr marL="285750" lvl="1" indent="-285750" defTabSz="533400">
                <a:lnSpc>
                  <a:spcPct val="90000"/>
                </a:lnSpc>
                <a:buClr>
                  <a:schemeClr val="accent2">
                    <a:lumMod val="50000"/>
                  </a:schemeClr>
                </a:buClr>
                <a:buFont typeface="Arial Narrow" pitchFamily="34" charset="0"/>
                <a:buChar char="─"/>
              </a:pPr>
              <a:r>
                <a:rPr lang="ru-RU" sz="1600" dirty="0" smtClean="0">
                  <a:solidFill>
                    <a:schemeClr val="bg1"/>
                  </a:solidFill>
                  <a:latin typeface="Arial" pitchFamily="34" charset="0"/>
                  <a:cs typeface="Arial" pitchFamily="34" charset="0"/>
                </a:rPr>
                <a:t>Реализации государственных программ;</a:t>
              </a:r>
              <a:endParaRPr lang="ru-RU" sz="1600" dirty="0">
                <a:solidFill>
                  <a:schemeClr val="bg1"/>
                </a:solidFill>
                <a:latin typeface="Arial" pitchFamily="34" charset="0"/>
                <a:cs typeface="Arial" pitchFamily="34" charset="0"/>
              </a:endParaRPr>
            </a:p>
            <a:p>
              <a:pPr marL="285750" lvl="1" indent="-285750" defTabSz="533400">
                <a:lnSpc>
                  <a:spcPct val="90000"/>
                </a:lnSpc>
                <a:buClr>
                  <a:schemeClr val="accent2">
                    <a:lumMod val="50000"/>
                  </a:schemeClr>
                </a:buClr>
                <a:buFont typeface="Arial Narrow" pitchFamily="34" charset="0"/>
                <a:buChar char="─"/>
              </a:pPr>
              <a:r>
                <a:rPr lang="ru-RU" sz="1600" dirty="0" smtClean="0">
                  <a:solidFill>
                    <a:schemeClr val="bg1"/>
                  </a:solidFill>
                  <a:latin typeface="Arial" pitchFamily="34" charset="0"/>
                  <a:cs typeface="Arial" pitchFamily="34" charset="0"/>
                </a:rPr>
                <a:t>Эффективности исполнения бюджетов;</a:t>
              </a:r>
              <a:endParaRPr lang="ru-RU" sz="1600" dirty="0">
                <a:solidFill>
                  <a:schemeClr val="bg1"/>
                </a:solidFill>
                <a:latin typeface="Arial" pitchFamily="34" charset="0"/>
                <a:cs typeface="Arial" pitchFamily="34" charset="0"/>
              </a:endParaRPr>
            </a:p>
            <a:p>
              <a:pPr marL="285750" lvl="1" indent="-285750" defTabSz="533400">
                <a:lnSpc>
                  <a:spcPct val="90000"/>
                </a:lnSpc>
                <a:buClr>
                  <a:schemeClr val="accent2">
                    <a:lumMod val="50000"/>
                  </a:schemeClr>
                </a:buClr>
                <a:buFont typeface="Arial Narrow" pitchFamily="34" charset="0"/>
                <a:buChar char="─"/>
              </a:pPr>
              <a:r>
                <a:rPr lang="ru-RU" sz="1600" dirty="0" smtClean="0">
                  <a:solidFill>
                    <a:schemeClr val="bg1"/>
                  </a:solidFill>
                  <a:latin typeface="Arial" pitchFamily="34" charset="0"/>
                  <a:cs typeface="Arial" pitchFamily="34" charset="0"/>
                </a:rPr>
                <a:t>Повышения эффективности прогнозирования и планирования;</a:t>
              </a:r>
              <a:endParaRPr lang="ru-RU" sz="1600" dirty="0">
                <a:solidFill>
                  <a:schemeClr val="bg1"/>
                </a:solidFill>
                <a:latin typeface="Arial" pitchFamily="34" charset="0"/>
                <a:cs typeface="Arial" pitchFamily="34" charset="0"/>
              </a:endParaRPr>
            </a:p>
            <a:p>
              <a:pPr marL="285750" lvl="1" indent="-285750" defTabSz="533400">
                <a:lnSpc>
                  <a:spcPct val="90000"/>
                </a:lnSpc>
                <a:buClr>
                  <a:schemeClr val="accent2">
                    <a:lumMod val="50000"/>
                  </a:schemeClr>
                </a:buClr>
                <a:buFont typeface="Arial Narrow" pitchFamily="34" charset="0"/>
                <a:buChar char="─"/>
              </a:pPr>
              <a:r>
                <a:rPr lang="ru-RU" sz="1600" dirty="0" smtClean="0">
                  <a:solidFill>
                    <a:schemeClr val="bg1"/>
                  </a:solidFill>
                  <a:latin typeface="Arial" pitchFamily="34" charset="0"/>
                  <a:cs typeface="Arial" pitchFamily="34" charset="0"/>
                </a:rPr>
                <a:t>Осуществления закупок заказчиками и обеспечения гос. нужд;</a:t>
              </a:r>
              <a:endParaRPr lang="ru-RU" sz="1600" dirty="0">
                <a:solidFill>
                  <a:schemeClr val="bg1"/>
                </a:solidFill>
                <a:latin typeface="Arial" pitchFamily="34" charset="0"/>
                <a:cs typeface="Arial" pitchFamily="34" charset="0"/>
              </a:endParaRPr>
            </a:p>
            <a:p>
              <a:pPr marL="285750" lvl="1" indent="-285750" defTabSz="533400">
                <a:lnSpc>
                  <a:spcPct val="90000"/>
                </a:lnSpc>
                <a:buClr>
                  <a:schemeClr val="accent2">
                    <a:lumMod val="50000"/>
                  </a:schemeClr>
                </a:buClr>
                <a:buFont typeface="Arial Narrow" pitchFamily="34" charset="0"/>
                <a:buChar char="─"/>
              </a:pPr>
              <a:r>
                <a:rPr lang="ru-RU" sz="1600" dirty="0" smtClean="0">
                  <a:solidFill>
                    <a:schemeClr val="bg1"/>
                  </a:solidFill>
                  <a:latin typeface="Arial" pitchFamily="34" charset="0"/>
                  <a:cs typeface="Arial" pitchFamily="34" charset="0"/>
                </a:rPr>
                <a:t>Оценки степени достижения ожидаемых результатов.</a:t>
              </a:r>
              <a:endParaRPr lang="ru-RU" sz="1600" dirty="0">
                <a:solidFill>
                  <a:schemeClr val="bg1"/>
                </a:solidFill>
                <a:latin typeface="Arial" pitchFamily="34" charset="0"/>
                <a:cs typeface="Arial" pitchFamily="34" charset="0"/>
              </a:endParaRPr>
            </a:p>
          </p:txBody>
        </p:sp>
      </p:grpSp>
      <p:grpSp>
        <p:nvGrpSpPr>
          <p:cNvPr id="16" name="Группа 15"/>
          <p:cNvGrpSpPr/>
          <p:nvPr/>
        </p:nvGrpSpPr>
        <p:grpSpPr>
          <a:xfrm>
            <a:off x="358962" y="3912710"/>
            <a:ext cx="8568951" cy="2608232"/>
            <a:chOff x="-90713" y="2230117"/>
            <a:chExt cx="7158780" cy="1692484"/>
          </a:xfrm>
          <a:solidFill>
            <a:srgbClr val="002060"/>
          </a:solidFill>
          <a:scene3d>
            <a:camera prst="orthographicFront"/>
            <a:lightRig rig="flat" dir="t"/>
          </a:scene3d>
        </p:grpSpPr>
        <p:sp>
          <p:nvSpPr>
            <p:cNvPr id="17" name="Скругленный прямоугольник 16"/>
            <p:cNvSpPr/>
            <p:nvPr/>
          </p:nvSpPr>
          <p:spPr>
            <a:xfrm>
              <a:off x="-90713" y="2230117"/>
              <a:ext cx="7158780" cy="1585828"/>
            </a:xfrm>
            <a:prstGeom prst="roundRect">
              <a:avLst>
                <a:gd name="adj" fmla="val 10000"/>
              </a:avLst>
            </a:prstGeom>
            <a:solidFill>
              <a:srgbClr val="2694DE"/>
            </a:solidFill>
            <a:ln w="9525">
              <a:noFill/>
              <a:round/>
              <a:headEnd/>
              <a:tailEnd/>
            </a:ln>
            <a:effectLst/>
          </p:spPr>
        </p:sp>
        <p:sp>
          <p:nvSpPr>
            <p:cNvPr id="18" name="Скругленный прямоугольник 4"/>
            <p:cNvSpPr/>
            <p:nvPr/>
          </p:nvSpPr>
          <p:spPr>
            <a:xfrm>
              <a:off x="1557952" y="2336772"/>
              <a:ext cx="5295850" cy="1585829"/>
            </a:xfrm>
            <a:prstGeom prst="rect">
              <a:avLst/>
            </a:prstGeom>
            <a:noFill/>
            <a:ln w="9525">
              <a:noFill/>
              <a:round/>
              <a:headEnd/>
              <a:tailEnd/>
            </a:ln>
            <a:effectLst/>
          </p:spPr>
          <p:txBody>
            <a:bodyPr spcFirstLastPara="0" vert="horz" wrap="square" lIns="60960" tIns="60960" rIns="60960" bIns="60960" numCol="1" spcCol="1270" anchor="t" anchorCtr="0">
              <a:noAutofit/>
            </a:bodyPr>
            <a:lstStyle/>
            <a:p>
              <a:pPr lvl="0" defTabSz="711200">
                <a:lnSpc>
                  <a:spcPct val="90000"/>
                </a:lnSpc>
              </a:pPr>
              <a:r>
                <a:rPr lang="ru-RU" sz="1600" b="1" dirty="0" smtClean="0">
                  <a:solidFill>
                    <a:schemeClr val="bg1"/>
                  </a:solidFill>
                  <a:latin typeface="Arial" pitchFamily="34" charset="0"/>
                  <a:cs typeface="Arial" pitchFamily="34" charset="0"/>
                </a:rPr>
                <a:t>Предметом Мониторинга является:</a:t>
              </a:r>
            </a:p>
            <a:p>
              <a:pPr lvl="0" defTabSz="711200">
                <a:lnSpc>
                  <a:spcPct val="90000"/>
                </a:lnSpc>
              </a:pPr>
              <a:endParaRPr lang="ru-RU" sz="1600" b="1" dirty="0">
                <a:solidFill>
                  <a:schemeClr val="bg1"/>
                </a:solidFill>
                <a:latin typeface="Arial" pitchFamily="34" charset="0"/>
                <a:cs typeface="Arial" pitchFamily="34" charset="0"/>
              </a:endParaRPr>
            </a:p>
            <a:p>
              <a:pPr marL="285750" lvl="1" indent="-285750" defTabSz="622300">
                <a:lnSpc>
                  <a:spcPct val="90000"/>
                </a:lnSpc>
                <a:buClr>
                  <a:schemeClr val="accent2">
                    <a:lumMod val="50000"/>
                  </a:schemeClr>
                </a:buClr>
                <a:buFont typeface="Arial Narrow" pitchFamily="34" charset="0"/>
                <a:buChar char="─"/>
              </a:pPr>
              <a:r>
                <a:rPr lang="ru-RU" sz="1600" dirty="0" smtClean="0">
                  <a:solidFill>
                    <a:schemeClr val="bg1"/>
                  </a:solidFill>
                  <a:latin typeface="Arial" pitchFamily="34" charset="0"/>
                  <a:cs typeface="Arial" pitchFamily="34" charset="0"/>
                </a:rPr>
                <a:t>Степень достижения ожидаемых результатов;</a:t>
              </a:r>
              <a:endParaRPr lang="ru-RU" sz="1600" dirty="0">
                <a:solidFill>
                  <a:schemeClr val="bg1"/>
                </a:solidFill>
                <a:latin typeface="Arial" pitchFamily="34" charset="0"/>
                <a:cs typeface="Arial" pitchFamily="34" charset="0"/>
              </a:endParaRPr>
            </a:p>
            <a:p>
              <a:pPr marL="285750" lvl="1" indent="-285750" defTabSz="622300">
                <a:lnSpc>
                  <a:spcPct val="90000"/>
                </a:lnSpc>
                <a:buClr>
                  <a:schemeClr val="accent2">
                    <a:lumMod val="50000"/>
                  </a:schemeClr>
                </a:buClr>
                <a:buFont typeface="Arial Narrow" pitchFamily="34" charset="0"/>
                <a:buChar char="─"/>
              </a:pPr>
              <a:r>
                <a:rPr lang="ru-RU" sz="1600" dirty="0" smtClean="0">
                  <a:solidFill>
                    <a:schemeClr val="bg1"/>
                  </a:solidFill>
                  <a:latin typeface="Arial" pitchFamily="34" charset="0"/>
                  <a:cs typeface="Arial" pitchFamily="34" charset="0"/>
                </a:rPr>
                <a:t>Данные об использовании бюджетных ассигнований;</a:t>
              </a:r>
              <a:endParaRPr lang="ru-RU" sz="1600" dirty="0">
                <a:solidFill>
                  <a:schemeClr val="bg1"/>
                </a:solidFill>
                <a:latin typeface="Arial" pitchFamily="34" charset="0"/>
                <a:cs typeface="Arial" pitchFamily="34" charset="0"/>
              </a:endParaRPr>
            </a:p>
            <a:p>
              <a:pPr marL="285750" lvl="1" indent="-285750" defTabSz="622300">
                <a:lnSpc>
                  <a:spcPct val="90000"/>
                </a:lnSpc>
                <a:buClr>
                  <a:schemeClr val="accent2">
                    <a:lumMod val="50000"/>
                  </a:schemeClr>
                </a:buClr>
                <a:buFont typeface="Arial Narrow" pitchFamily="34" charset="0"/>
                <a:buChar char="─"/>
              </a:pPr>
              <a:r>
                <a:rPr lang="ru-RU" sz="1600" dirty="0" smtClean="0">
                  <a:solidFill>
                    <a:schemeClr val="bg1"/>
                  </a:solidFill>
                  <a:latin typeface="Arial" pitchFamily="34" charset="0"/>
                  <a:cs typeface="Arial" pitchFamily="34" charset="0"/>
                </a:rPr>
                <a:t>Данные об осуществлении закупок.</a:t>
              </a:r>
              <a:endParaRPr lang="ru-RU" sz="1600" dirty="0">
                <a:solidFill>
                  <a:schemeClr val="bg1"/>
                </a:solidFill>
                <a:latin typeface="Arial" pitchFamily="34" charset="0"/>
                <a:cs typeface="Arial" pitchFamily="34" charset="0"/>
              </a:endParaRPr>
            </a:p>
          </p:txBody>
        </p:sp>
      </p:grpSp>
      <p:sp>
        <p:nvSpPr>
          <p:cNvPr id="19" name="Скругленный прямоугольник 18"/>
          <p:cNvSpPr/>
          <p:nvPr/>
        </p:nvSpPr>
        <p:spPr>
          <a:xfrm>
            <a:off x="690575" y="4303478"/>
            <a:ext cx="1431756" cy="1268662"/>
          </a:xfrm>
          <a:prstGeom prst="roundRect">
            <a:avLst>
              <a:gd name="adj" fmla="val 10000"/>
            </a:avLst>
          </a:prstGeom>
          <a:blipFill rotWithShape="1">
            <a:blip r:embed="rId3" cstate="prin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0" name="Скругленный прямоугольник 19"/>
          <p:cNvSpPr/>
          <p:nvPr/>
        </p:nvSpPr>
        <p:spPr>
          <a:xfrm>
            <a:off x="690575" y="1758735"/>
            <a:ext cx="1431756" cy="1268662"/>
          </a:xfrm>
          <a:prstGeom prst="roundRect">
            <a:avLst>
              <a:gd name="adj" fmla="val 10000"/>
            </a:avLst>
          </a:prstGeom>
          <a:blipFill rotWithShape="1">
            <a:blip r:embed="rId4" cstate="print"/>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1"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Мониторинг</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5048152"/>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179512" y="1106163"/>
            <a:ext cx="8080143"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a:solidFill>
                  <a:schemeClr val="bg1"/>
                </a:solidFill>
                <a:latin typeface="Arial" pitchFamily="34" charset="0"/>
                <a:cs typeface="Arial" pitchFamily="34" charset="0"/>
              </a:rPr>
              <a:t>Постановление Правительства РФ </a:t>
            </a:r>
            <a:r>
              <a:rPr lang="ru-RU" sz="1600" b="1" dirty="0" smtClean="0">
                <a:solidFill>
                  <a:schemeClr val="bg1"/>
                </a:solidFill>
                <a:latin typeface="Arial" pitchFamily="34" charset="0"/>
                <a:cs typeface="Arial" pitchFamily="34" charset="0"/>
              </a:rPr>
              <a:t>N 99 </a:t>
            </a:r>
            <a:r>
              <a:rPr lang="ru-RU" sz="1600" b="1" dirty="0">
                <a:solidFill>
                  <a:schemeClr val="bg1"/>
                </a:solidFill>
                <a:latin typeface="Arial" pitchFamily="34" charset="0"/>
                <a:cs typeface="Arial" pitchFamily="34" charset="0"/>
              </a:rPr>
              <a:t>от </a:t>
            </a:r>
            <a:r>
              <a:rPr lang="ru-RU" sz="1600" b="1" dirty="0" smtClean="0">
                <a:solidFill>
                  <a:schemeClr val="bg1"/>
                </a:solidFill>
                <a:latin typeface="Arial" pitchFamily="34" charset="0"/>
                <a:cs typeface="Arial" pitchFamily="34" charset="0"/>
              </a:rPr>
              <a:t>4 февраля 2015 </a:t>
            </a:r>
            <a:r>
              <a:rPr lang="ru-RU" sz="1600" b="1" dirty="0">
                <a:solidFill>
                  <a:schemeClr val="bg1"/>
                </a:solidFill>
                <a:latin typeface="Arial" pitchFamily="34" charset="0"/>
                <a:cs typeface="Arial" pitchFamily="34" charset="0"/>
              </a:rPr>
              <a:t>г. </a:t>
            </a:r>
            <a:r>
              <a:rPr lang="ru-RU" sz="1600" b="1" dirty="0" smtClean="0">
                <a:solidFill>
                  <a:schemeClr val="bg1"/>
                </a:solidFill>
                <a:latin typeface="Arial" pitchFamily="34" charset="0"/>
                <a:cs typeface="Arial" pitchFamily="34" charset="0"/>
              </a:rPr>
              <a:t>(ред. 02.07.2015):</a:t>
            </a:r>
            <a:endParaRPr lang="ru-RU" sz="1600" b="1" dirty="0">
              <a:solidFill>
                <a:schemeClr val="bg1"/>
              </a:solidFill>
              <a:latin typeface="Arial" pitchFamily="34" charset="0"/>
              <a:cs typeface="Arial" pitchFamily="34" charset="0"/>
            </a:endParaRPr>
          </a:p>
        </p:txBody>
      </p:sp>
      <p:sp>
        <p:nvSpPr>
          <p:cNvPr id="2" name="Прямоугольник 1"/>
          <p:cNvSpPr/>
          <p:nvPr/>
        </p:nvSpPr>
        <p:spPr>
          <a:xfrm>
            <a:off x="179512" y="1592442"/>
            <a:ext cx="8568952" cy="1261884"/>
          </a:xfrm>
          <a:prstGeom prst="rect">
            <a:avLst/>
          </a:prstGeom>
        </p:spPr>
        <p:txBody>
          <a:bodyPr wrap="square">
            <a:spAutoFit/>
          </a:bodyPr>
          <a:lstStyle/>
          <a:p>
            <a:pPr>
              <a:lnSpc>
                <a:spcPct val="95000"/>
              </a:lnSpc>
            </a:pPr>
            <a:r>
              <a:rPr lang="ru-RU" sz="1600" dirty="0" smtClean="0">
                <a:solidFill>
                  <a:schemeClr val="tx1">
                    <a:lumMod val="75000"/>
                    <a:lumOff val="25000"/>
                  </a:schemeClr>
                </a:solidFill>
                <a:latin typeface="Arial" pitchFamily="34" charset="0"/>
                <a:cs typeface="Arial" pitchFamily="34" charset="0"/>
              </a:rPr>
              <a:t>Установлены дополнительные требования к отдельным видам </a:t>
            </a:r>
            <a:r>
              <a:rPr lang="ru-RU" sz="1600" dirty="0">
                <a:solidFill>
                  <a:schemeClr val="tx1">
                    <a:lumMod val="75000"/>
                    <a:lumOff val="25000"/>
                  </a:schemeClr>
                </a:solidFill>
                <a:latin typeface="Arial" pitchFamily="34" charset="0"/>
                <a:cs typeface="Arial" pitchFamily="34" charset="0"/>
              </a:rPr>
              <a:t>товаров, работ, услуг, закупки которых осуществляются путем проведения конкурсов с ограниченным участием, двухэтапных конкурсов, закрытых конкурсов с ограниченным участием, </a:t>
            </a:r>
            <a:r>
              <a:rPr lang="ru-RU" sz="1600" dirty="0" smtClean="0">
                <a:solidFill>
                  <a:schemeClr val="tx1">
                    <a:lumMod val="75000"/>
                    <a:lumOff val="25000"/>
                  </a:schemeClr>
                </a:solidFill>
                <a:latin typeface="Arial" pitchFamily="34" charset="0"/>
                <a:cs typeface="Arial" pitchFamily="34" charset="0"/>
              </a:rPr>
              <a:t>закрытых двухэтапных конкурсов </a:t>
            </a:r>
            <a:r>
              <a:rPr lang="ru-RU" sz="1600" dirty="0">
                <a:solidFill>
                  <a:schemeClr val="tx1">
                    <a:lumMod val="75000"/>
                    <a:lumOff val="25000"/>
                  </a:schemeClr>
                </a:solidFill>
                <a:latin typeface="Arial" pitchFamily="34" charset="0"/>
                <a:cs typeface="Arial" pitchFamily="34" charset="0"/>
              </a:rPr>
              <a:t>или </a:t>
            </a:r>
            <a:r>
              <a:rPr lang="ru-RU" sz="1600" dirty="0" smtClean="0">
                <a:solidFill>
                  <a:schemeClr val="tx1">
                    <a:lumMod val="75000"/>
                    <a:lumOff val="25000"/>
                  </a:schemeClr>
                </a:solidFill>
                <a:latin typeface="Arial" pitchFamily="34" charset="0"/>
                <a:cs typeface="Arial" pitchFamily="34" charset="0"/>
              </a:rPr>
              <a:t>аукционов (в </a:t>
            </a:r>
            <a:r>
              <a:rPr lang="ru-RU" sz="1600" dirty="0" err="1" smtClean="0">
                <a:solidFill>
                  <a:schemeClr val="tx1">
                    <a:lumMod val="75000"/>
                    <a:lumOff val="25000"/>
                  </a:schemeClr>
                </a:solidFill>
                <a:latin typeface="Arial" pitchFamily="34" charset="0"/>
                <a:cs typeface="Arial" pitchFamily="34" charset="0"/>
              </a:rPr>
              <a:t>т.ч</a:t>
            </a:r>
            <a:r>
              <a:rPr lang="ru-RU" sz="1600" dirty="0" smtClean="0">
                <a:solidFill>
                  <a:schemeClr val="tx1">
                    <a:lumMod val="75000"/>
                    <a:lumOff val="25000"/>
                  </a:schemeClr>
                </a:solidFill>
                <a:latin typeface="Arial" pitchFamily="34" charset="0"/>
                <a:cs typeface="Arial" pitchFamily="34" charset="0"/>
              </a:rPr>
              <a:t>. электронных – в соотв. с пояснениями совместного письма МЭР и ФАС 28.08.2015):</a:t>
            </a:r>
          </a:p>
        </p:txBody>
      </p:sp>
      <p:sp>
        <p:nvSpPr>
          <p:cNvPr id="8" name="Прямоугольник 7"/>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
        <p:nvSpPr>
          <p:cNvPr id="3" name="Прямоугольник 2"/>
          <p:cNvSpPr/>
          <p:nvPr/>
        </p:nvSpPr>
        <p:spPr>
          <a:xfrm>
            <a:off x="611560" y="2996952"/>
            <a:ext cx="7704856" cy="3133165"/>
          </a:xfrm>
          <a:prstGeom prst="rect">
            <a:avLst/>
          </a:prstGeom>
        </p:spPr>
        <p:txBody>
          <a:bodyPr wrap="square">
            <a:spAutoFit/>
          </a:bodyPr>
          <a:lstStyle/>
          <a:p>
            <a:pPr>
              <a:lnSpc>
                <a:spcPct val="95000"/>
              </a:lnSpc>
            </a:pPr>
            <a:r>
              <a:rPr lang="ru-RU" sz="1600" dirty="0">
                <a:solidFill>
                  <a:schemeClr val="tx1">
                    <a:lumMod val="75000"/>
                    <a:lumOff val="25000"/>
                  </a:schemeClr>
                </a:solidFill>
                <a:latin typeface="Arial" pitchFamily="34" charset="0"/>
                <a:cs typeface="Arial" pitchFamily="34" charset="0"/>
              </a:rPr>
              <a:t>1. </a:t>
            </a:r>
            <a:r>
              <a:rPr lang="ru-RU" sz="1600" dirty="0" smtClean="0">
                <a:solidFill>
                  <a:schemeClr val="tx1">
                    <a:lumMod val="75000"/>
                    <a:lumOff val="25000"/>
                  </a:schemeClr>
                </a:solidFill>
                <a:latin typeface="Arial" pitchFamily="34" charset="0"/>
                <a:cs typeface="Arial" pitchFamily="34" charset="0"/>
              </a:rPr>
              <a:t>Выполнение работ по сохранению объектов культурного наследия – наличие оборудования, опыт исполнения контракта на оказание аналогичных услуг в течение 3 лет до даты подачи заявки на сумму не менее 20% от НМЦК; </a:t>
            </a:r>
            <a:endParaRPr lang="ru-RU" sz="1600" dirty="0">
              <a:solidFill>
                <a:schemeClr val="tx1">
                  <a:lumMod val="75000"/>
                  <a:lumOff val="25000"/>
                </a:schemeClr>
              </a:solidFill>
              <a:latin typeface="Arial" pitchFamily="34" charset="0"/>
              <a:cs typeface="Arial" pitchFamily="34" charset="0"/>
            </a:endParaRPr>
          </a:p>
          <a:p>
            <a:pPr>
              <a:lnSpc>
                <a:spcPct val="95000"/>
              </a:lnSpc>
            </a:pPr>
            <a:r>
              <a:rPr lang="ru-RU" sz="1600" dirty="0">
                <a:solidFill>
                  <a:schemeClr val="tx1">
                    <a:lumMod val="75000"/>
                    <a:lumOff val="25000"/>
                  </a:schemeClr>
                </a:solidFill>
                <a:latin typeface="Arial" pitchFamily="34" charset="0"/>
                <a:cs typeface="Arial" pitchFamily="34" charset="0"/>
              </a:rPr>
              <a:t>2. </a:t>
            </a:r>
            <a:r>
              <a:rPr lang="ru-RU" sz="1600" dirty="0" smtClean="0">
                <a:solidFill>
                  <a:schemeClr val="tx1">
                    <a:lumMod val="75000"/>
                    <a:lumOff val="25000"/>
                  </a:schemeClr>
                </a:solidFill>
                <a:latin typeface="Arial" pitchFamily="34" charset="0"/>
                <a:cs typeface="Arial" pitchFamily="34" charset="0"/>
              </a:rPr>
              <a:t>Выполнение работ строительных, включенных в код 45 (кроме кода 45.12) с НМЦК выше 10 млн. рублей - опыт исполнения контракта на оказание аналогичных услуг в течение 3 лет, на сумму не менее 20% от НМЦК; </a:t>
            </a:r>
          </a:p>
          <a:p>
            <a:pPr>
              <a:lnSpc>
                <a:spcPct val="95000"/>
              </a:lnSpc>
            </a:pPr>
            <a:r>
              <a:rPr lang="ru-RU" sz="1600" dirty="0" smtClean="0">
                <a:solidFill>
                  <a:schemeClr val="tx1">
                    <a:lumMod val="75000"/>
                    <a:lumOff val="25000"/>
                  </a:schemeClr>
                </a:solidFill>
                <a:latin typeface="Arial" pitchFamily="34" charset="0"/>
                <a:cs typeface="Arial" pitchFamily="34" charset="0"/>
              </a:rPr>
              <a:t>3. Оказание транспортных услуг, связанных с выполнением воинских морских и речных перевозок – наличие судов/транспортных средств/оборудования;</a:t>
            </a:r>
          </a:p>
          <a:p>
            <a:pPr>
              <a:lnSpc>
                <a:spcPct val="95000"/>
              </a:lnSpc>
            </a:pPr>
            <a:r>
              <a:rPr lang="ru-RU" sz="1600" dirty="0" smtClean="0">
                <a:solidFill>
                  <a:schemeClr val="tx1">
                    <a:lumMod val="75000"/>
                    <a:lumOff val="25000"/>
                  </a:schemeClr>
                </a:solidFill>
                <a:latin typeface="Arial" pitchFamily="34" charset="0"/>
                <a:cs typeface="Arial" pitchFamily="34" charset="0"/>
              </a:rPr>
              <a:t>4</a:t>
            </a:r>
            <a:r>
              <a:rPr lang="ru-RU" sz="1600" dirty="0">
                <a:solidFill>
                  <a:schemeClr val="tx1">
                    <a:lumMod val="75000"/>
                    <a:lumOff val="25000"/>
                  </a:schemeClr>
                </a:solidFill>
                <a:latin typeface="Arial" pitchFamily="34" charset="0"/>
                <a:cs typeface="Arial" pitchFamily="34" charset="0"/>
              </a:rPr>
              <a:t>. Оказание транспортных услуг, связанных с техническим обслуживанием ж/д подвижного состава ВС РФ - полномочия на оформление документов о возможности эксплуатации состава + опыт исполнения контракта на оказание аналогичных услуг в течение 1 года до даты подачи заявки на сумму не менее 20% от НМЦК.</a:t>
            </a:r>
          </a:p>
        </p:txBody>
      </p:sp>
    </p:spTree>
    <p:extLst>
      <p:ext uri="{BB962C8B-B14F-4D97-AF65-F5344CB8AC3E}">
        <p14:creationId xmlns:p14="http://schemas.microsoft.com/office/powerpoint/2010/main" val="4267877425"/>
      </p:ext>
    </p:extLst>
  </p:cSld>
  <p:clrMapOvr>
    <a:masterClrMapping/>
  </p:clrMapOvr>
  <p:transition>
    <p:fade thruBlk="1"/>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323528" y="3645024"/>
            <a:ext cx="8112479" cy="1501950"/>
          </a:xfrm>
          <a:prstGeom prst="rect">
            <a:avLst/>
          </a:prstGeom>
        </p:spPr>
        <p:txBody>
          <a:bodyPr wrap="square">
            <a:spAutoFit/>
          </a:bodyPr>
          <a:lstStyle/>
          <a:p>
            <a:pPr marL="0" lvl="1">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Органы аудита осуществляют:</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Проверку, анализ и оценку информации о  законности, целесообразности и эффективности расходов;</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Устанавливают причины выявленных нарушений и недостатков, подготавливают предложения по их устранению и по совершенствованию контрактной системы.</a:t>
            </a:r>
          </a:p>
        </p:txBody>
      </p:sp>
      <p:sp>
        <p:nvSpPr>
          <p:cNvPr id="8" name="Прямоугольник 7"/>
          <p:cNvSpPr/>
          <p:nvPr/>
        </p:nvSpPr>
        <p:spPr>
          <a:xfrm>
            <a:off x="251520" y="1484784"/>
            <a:ext cx="5184576" cy="1865126"/>
          </a:xfrm>
          <a:prstGeom prst="rect">
            <a:avLst/>
          </a:prstGeom>
        </p:spPr>
        <p:txBody>
          <a:bodyPr wrap="square">
            <a:spAutoFit/>
          </a:bodyPr>
          <a:lstStyle/>
          <a:p>
            <a:pPr marL="0" lvl="1">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Аудит </a:t>
            </a:r>
            <a:r>
              <a:rPr lang="ru-RU" sz="1600" dirty="0" smtClean="0">
                <a:solidFill>
                  <a:schemeClr val="tx1">
                    <a:lumMod val="65000"/>
                    <a:lumOff val="35000"/>
                  </a:schemeClr>
                </a:solidFill>
                <a:latin typeface="Arial" pitchFamily="34" charset="0"/>
                <a:cs typeface="Arial" pitchFamily="34" charset="0"/>
              </a:rPr>
              <a:t>– это анализ и оценка результатов закупок,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достижения целей осуществления закупок.</a:t>
            </a:r>
          </a:p>
          <a:p>
            <a:pPr marL="0" lvl="1">
              <a:lnSpc>
                <a:spcPct val="85000"/>
              </a:lnSpc>
              <a:spcAft>
                <a:spcPts val="600"/>
              </a:spcAft>
              <a:buClr>
                <a:srgbClr val="990033"/>
              </a:buClr>
              <a:buSzPct val="80000"/>
            </a:pPr>
            <a:endParaRPr lang="ru-RU" sz="1600" b="1" dirty="0" smtClean="0">
              <a:solidFill>
                <a:schemeClr val="tx1">
                  <a:lumMod val="65000"/>
                  <a:lumOff val="35000"/>
                </a:schemeClr>
              </a:solidFill>
              <a:latin typeface="Arial" pitchFamily="34" charset="0"/>
              <a:cs typeface="Arial" pitchFamily="34" charset="0"/>
            </a:endParaRPr>
          </a:p>
          <a:p>
            <a:pPr marL="0" lvl="1">
              <a:lnSpc>
                <a:spcPct val="85000"/>
              </a:lnSpc>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Аудит осуществляется:</a:t>
            </a:r>
          </a:p>
          <a:p>
            <a:pPr marL="342900" lvl="1" indent="-342900">
              <a:lnSpc>
                <a:spcPct val="85000"/>
              </a:lnSpc>
              <a:spcAft>
                <a:spcPts val="600"/>
              </a:spcAft>
              <a:buClr>
                <a:srgbClr val="990033"/>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Счетной палатой Российской Федерации</a:t>
            </a:r>
          </a:p>
          <a:p>
            <a:pPr marL="342900" lvl="1" indent="-342900">
              <a:lnSpc>
                <a:spcPct val="85000"/>
              </a:lnSpc>
              <a:spcAft>
                <a:spcPts val="600"/>
              </a:spcAft>
              <a:buClr>
                <a:srgbClr val="990033"/>
              </a:buClr>
              <a:buSzPct val="80000"/>
              <a:buFont typeface="+mj-lt"/>
              <a:buAutoNum type="arabicPeriod"/>
            </a:pPr>
            <a:r>
              <a:rPr lang="ru-RU" sz="1600" dirty="0" smtClean="0">
                <a:solidFill>
                  <a:schemeClr val="tx1">
                    <a:lumMod val="65000"/>
                    <a:lumOff val="35000"/>
                  </a:schemeClr>
                </a:solidFill>
                <a:latin typeface="Arial" pitchFamily="34" charset="0"/>
                <a:cs typeface="Arial" pitchFamily="34" charset="0"/>
              </a:rPr>
              <a:t>Контрольно-счетными органами субъектов РФ</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 </a:t>
            </a:r>
            <a:r>
              <a:rPr lang="ru-RU" sz="1600" dirty="0">
                <a:solidFill>
                  <a:schemeClr val="tx1">
                    <a:lumMod val="65000"/>
                    <a:lumOff val="35000"/>
                  </a:schemeClr>
                </a:solidFill>
                <a:latin typeface="Arial" pitchFamily="34" charset="0"/>
                <a:cs typeface="Arial" pitchFamily="34" charset="0"/>
              </a:rPr>
              <a:t>и муниципальных образований </a:t>
            </a:r>
            <a:endParaRPr lang="ru-RU" sz="1600" dirty="0" smtClean="0">
              <a:solidFill>
                <a:schemeClr val="tx1">
                  <a:lumMod val="65000"/>
                  <a:lumOff val="35000"/>
                </a:schemeClr>
              </a:solidFill>
              <a:latin typeface="Arial" pitchFamily="34" charset="0"/>
              <a:cs typeface="Arial" pitchFamily="34" charset="0"/>
            </a:endParaRPr>
          </a:p>
        </p:txBody>
      </p:sp>
      <p:pic>
        <p:nvPicPr>
          <p:cNvPr id="18434" name="Picture 2" descr="D:\RET\МАТЕРИАЛЫ\2016\новый дизайн\иконки\иконки\Иконки-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700808"/>
            <a:ext cx="1368152" cy="13681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Аудит</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31560722"/>
      </p:ext>
    </p:extLst>
  </p:cSld>
  <p:clrMapOvr>
    <a:masterClrMapping/>
  </p:clrMapOvr>
  <p:transition>
    <p:fade thruBlk="1"/>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p:cNvSpPr/>
          <p:nvPr/>
        </p:nvSpPr>
        <p:spPr>
          <a:xfrm>
            <a:off x="1475656" y="4797152"/>
            <a:ext cx="6494251" cy="907255"/>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Заказчик обязан опубликовать отчет в ЕИС в течение 7 рабочих дней со дня оплаты обязательств (полной или поэтапной), а также в случае расторжения контракта</a:t>
            </a:r>
          </a:p>
        </p:txBody>
      </p:sp>
      <p:sp>
        <p:nvSpPr>
          <p:cNvPr id="12" name="Прямоугольник 11"/>
          <p:cNvSpPr/>
          <p:nvPr/>
        </p:nvSpPr>
        <p:spPr>
          <a:xfrm>
            <a:off x="251521" y="1412776"/>
            <a:ext cx="8352928" cy="2933111"/>
          </a:xfrm>
          <a:prstGeom prst="rect">
            <a:avLst/>
          </a:prstGeom>
        </p:spPr>
        <p:txBody>
          <a:bodyPr wrap="square">
            <a:spAutoFit/>
          </a:bodyPr>
          <a:lstStyle/>
          <a:p>
            <a:pPr marL="0" lvl="1">
              <a:lnSpc>
                <a:spcPct val="85000"/>
              </a:lnSpc>
              <a:spcAft>
                <a:spcPts val="600"/>
              </a:spcAft>
              <a:buClr>
                <a:srgbClr val="990033"/>
              </a:buClr>
              <a:buSzPct val="80000"/>
            </a:pPr>
            <a:r>
              <a:rPr lang="ru-RU" sz="1600" b="1" dirty="0">
                <a:solidFill>
                  <a:schemeClr val="tx1">
                    <a:lumMod val="65000"/>
                    <a:lumOff val="35000"/>
                  </a:schemeClr>
                </a:solidFill>
                <a:latin typeface="Arial" pitchFamily="34" charset="0"/>
                <a:cs typeface="Arial" pitchFamily="34" charset="0"/>
              </a:rPr>
              <a:t>В документальные отчеты заказчиков включается следующая информация </a:t>
            </a:r>
            <a:r>
              <a:rPr lang="ru-RU" sz="1600" b="1" dirty="0" smtClean="0">
                <a:solidFill>
                  <a:schemeClr val="tx1">
                    <a:lumMod val="65000"/>
                    <a:lumOff val="35000"/>
                  </a:schemeClr>
                </a:solidFill>
                <a:latin typeface="Arial" pitchFamily="34" charset="0"/>
                <a:cs typeface="Arial" pitchFamily="34" charset="0"/>
              </a:rPr>
              <a:t/>
            </a:r>
            <a:br>
              <a:rPr lang="ru-RU" sz="1600" b="1" dirty="0" smtClean="0">
                <a:solidFill>
                  <a:schemeClr val="tx1">
                    <a:lumMod val="65000"/>
                    <a:lumOff val="35000"/>
                  </a:schemeClr>
                </a:solidFill>
                <a:latin typeface="Arial" pitchFamily="34" charset="0"/>
                <a:cs typeface="Arial" pitchFamily="34" charset="0"/>
              </a:rPr>
            </a:br>
            <a:r>
              <a:rPr lang="ru-RU" sz="1600" b="1" dirty="0" smtClean="0">
                <a:solidFill>
                  <a:schemeClr val="tx1">
                    <a:lumMod val="65000"/>
                    <a:lumOff val="35000"/>
                  </a:schemeClr>
                </a:solidFill>
                <a:latin typeface="Arial" pitchFamily="34" charset="0"/>
                <a:cs typeface="Arial" pitchFamily="34" charset="0"/>
              </a:rPr>
              <a:t>(в соотв. с Постановлением Правительства РФ от 28.11.2013 №1093):</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Сведения о степени обеспечения гос. нужд посредством осуществления закупок;</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Данные об использовании бюджетных ассигнований;</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Анализ факторов, повлиявших на ход и сроки реализации Планов и Планов-графиков;</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Информация о корректировках Планов и Планов-графиков </a:t>
            </a:r>
            <a:r>
              <a:rPr lang="ru-RU" sz="1600" dirty="0">
                <a:solidFill>
                  <a:schemeClr val="tx1">
                    <a:lumMod val="65000"/>
                    <a:lumOff val="35000"/>
                  </a:schemeClr>
                </a:solidFill>
                <a:latin typeface="Arial" pitchFamily="34" charset="0"/>
                <a:cs typeface="Arial" pitchFamily="34" charset="0"/>
              </a:rPr>
              <a:t>(с указанием причин);</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Данные о сроках закупки и об их нарушениях (с указанием причин);</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Данные об исполнении и неисполнении </a:t>
            </a:r>
            <a:r>
              <a:rPr lang="ru-RU" sz="1600" dirty="0">
                <a:solidFill>
                  <a:schemeClr val="tx1">
                    <a:lumMod val="65000"/>
                    <a:lumOff val="35000"/>
                  </a:schemeClr>
                </a:solidFill>
                <a:latin typeface="Arial" pitchFamily="34" charset="0"/>
                <a:cs typeface="Arial" pitchFamily="34" charset="0"/>
              </a:rPr>
              <a:t>контрактов (с указанием причин);</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Информация о соответствии установленным требованиям закупленных ТРУ, а также о причинах несоответствия.</a:t>
            </a:r>
          </a:p>
        </p:txBody>
      </p:sp>
      <p:pic>
        <p:nvPicPr>
          <p:cNvPr id="19458" name="Picture 2" descr="D:\RET\МАТЕРИАЛЫ\2016\новый дизайн\иконки\иконки\Иконки-7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725144"/>
            <a:ext cx="950913" cy="9540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Отчетность</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24740482"/>
      </p:ext>
    </p:extLst>
  </p:cSld>
  <p:clrMapOvr>
    <a:masterClrMapping/>
  </p:clrMapOvr>
  <p:transition>
    <p:fade thruBlk="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84476" y="1124744"/>
            <a:ext cx="9312060" cy="584775"/>
          </a:xfrm>
          <a:prstGeom prst="rect">
            <a:avLst/>
          </a:prstGeom>
        </p:spPr>
        <p:txBody>
          <a:bodyPr wrap="square">
            <a:spAutoFit/>
          </a:bodyPr>
          <a:lstStyle/>
          <a:p>
            <a:r>
              <a:rPr lang="ru-RU" sz="1600" dirty="0">
                <a:solidFill>
                  <a:schemeClr val="tx1">
                    <a:lumMod val="65000"/>
                    <a:lumOff val="35000"/>
                  </a:schemeClr>
                </a:solidFill>
                <a:latin typeface="Arial" pitchFamily="34" charset="0"/>
                <a:cs typeface="Arial" pitchFamily="34" charset="0"/>
              </a:rPr>
              <a:t>Р</a:t>
            </a:r>
            <a:r>
              <a:rPr lang="ru-RU" sz="1600" dirty="0" smtClean="0">
                <a:solidFill>
                  <a:schemeClr val="tx1">
                    <a:lumMod val="65000"/>
                    <a:lumOff val="35000"/>
                  </a:schemeClr>
                </a:solidFill>
                <a:latin typeface="Arial" pitchFamily="34" charset="0"/>
                <a:cs typeface="Arial" pitchFamily="34" charset="0"/>
              </a:rPr>
              <a:t>азмер штрафа, </a:t>
            </a:r>
            <a:r>
              <a:rPr lang="ru-RU" sz="1600" dirty="0">
                <a:solidFill>
                  <a:schemeClr val="tx1">
                    <a:lumMod val="65000"/>
                    <a:lumOff val="35000"/>
                  </a:schemeClr>
                </a:solidFill>
                <a:latin typeface="Arial" pitchFamily="34" charset="0"/>
                <a:cs typeface="Arial" pitchFamily="34" charset="0"/>
              </a:rPr>
              <a:t>начисляемого за ненадлежащее исполнение </a:t>
            </a:r>
            <a:r>
              <a:rPr lang="ru-RU" sz="1600" dirty="0" smtClean="0">
                <a:solidFill>
                  <a:schemeClr val="tx1">
                    <a:lumMod val="65000"/>
                    <a:lumOff val="35000"/>
                  </a:schemeClr>
                </a:solidFill>
                <a:latin typeface="Arial" pitchFamily="34" charset="0"/>
                <a:cs typeface="Arial" pitchFamily="34" charset="0"/>
              </a:rPr>
              <a:t>определен Постановлением Правительства РФ №1063 от 25.11.2013:</a:t>
            </a:r>
            <a:endParaRPr lang="ru-RU" sz="1600" dirty="0">
              <a:solidFill>
                <a:schemeClr val="tx1">
                  <a:lumMod val="65000"/>
                  <a:lumOff val="35000"/>
                </a:schemeClr>
              </a:solidFill>
              <a:latin typeface="Arial" pitchFamily="34" charset="0"/>
              <a:cs typeface="Arial"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591097240"/>
              </p:ext>
            </p:extLst>
          </p:nvPr>
        </p:nvGraphicFramePr>
        <p:xfrm>
          <a:off x="862908" y="1844824"/>
          <a:ext cx="7346746" cy="1320800"/>
        </p:xfrm>
        <a:graphic>
          <a:graphicData uri="http://schemas.openxmlformats.org/drawingml/2006/table">
            <a:tbl>
              <a:tblPr firstRow="1" bandRow="1">
                <a:tableStyleId>{5C22544A-7EE6-4342-B048-85BDC9FD1C3A}</a:tableStyleId>
              </a:tblPr>
              <a:tblGrid>
                <a:gridCol w="2808312"/>
                <a:gridCol w="1080120"/>
                <a:gridCol w="1080120"/>
                <a:gridCol w="1152128"/>
                <a:gridCol w="1226066"/>
              </a:tblGrid>
              <a:tr h="370840">
                <a:tc>
                  <a:txBody>
                    <a:bodyPr/>
                    <a:lstStyle/>
                    <a:p>
                      <a:pPr algn="ctr"/>
                      <a:r>
                        <a:rPr lang="ru-RU" sz="1600" b="1" dirty="0" smtClean="0">
                          <a:latin typeface="Arial" pitchFamily="34" charset="0"/>
                          <a:cs typeface="Arial" pitchFamily="34" charset="0"/>
                        </a:rPr>
                        <a:t>Цена</a:t>
                      </a:r>
                      <a:r>
                        <a:rPr lang="ru-RU" sz="1600" b="1" baseline="0" dirty="0" smtClean="0">
                          <a:latin typeface="Arial" pitchFamily="34" charset="0"/>
                          <a:cs typeface="Arial" pitchFamily="34" charset="0"/>
                        </a:rPr>
                        <a:t> контракта:</a:t>
                      </a:r>
                      <a:endParaRPr lang="ru-RU" sz="1600" b="1"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до 3 </a:t>
                      </a:r>
                      <a:br>
                        <a:rPr lang="ru-RU" sz="1600" b="0" dirty="0" smtClean="0">
                          <a:latin typeface="Arial" pitchFamily="34" charset="0"/>
                          <a:cs typeface="Arial" pitchFamily="34" charset="0"/>
                        </a:rPr>
                      </a:br>
                      <a:r>
                        <a:rPr lang="ru-RU" sz="1600" b="0" dirty="0" smtClean="0">
                          <a:latin typeface="Arial" pitchFamily="34" charset="0"/>
                          <a:cs typeface="Arial" pitchFamily="34" charset="0"/>
                        </a:rPr>
                        <a:t>млн. руб.</a:t>
                      </a:r>
                      <a:endParaRPr lang="ru-RU" sz="1600" b="0"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3 - 50</a:t>
                      </a:r>
                      <a:r>
                        <a:rPr lang="ru-RU" sz="1600" b="0" baseline="0" dirty="0" smtClean="0">
                          <a:latin typeface="Arial" pitchFamily="34" charset="0"/>
                          <a:cs typeface="Arial" pitchFamily="34" charset="0"/>
                        </a:rPr>
                        <a:t> млн. руб.</a:t>
                      </a:r>
                      <a:endParaRPr lang="ru-RU" sz="1600" b="0"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50 - 100</a:t>
                      </a:r>
                      <a:r>
                        <a:rPr lang="ru-RU" sz="1600" b="0" baseline="0" dirty="0" smtClean="0">
                          <a:latin typeface="Arial" pitchFamily="34" charset="0"/>
                          <a:cs typeface="Arial" pitchFamily="34" charset="0"/>
                        </a:rPr>
                        <a:t> млн. руб.</a:t>
                      </a:r>
                      <a:endParaRPr lang="ru-RU" sz="1600" b="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0" dirty="0" smtClean="0">
                          <a:latin typeface="Arial" pitchFamily="34" charset="0"/>
                          <a:cs typeface="Arial" pitchFamily="34" charset="0"/>
                        </a:rPr>
                        <a:t>более 100</a:t>
                      </a:r>
                      <a:r>
                        <a:rPr lang="ru-RU" sz="1600" b="0" baseline="0" dirty="0" smtClean="0">
                          <a:latin typeface="Arial" pitchFamily="34" charset="0"/>
                          <a:cs typeface="Arial" pitchFamily="34" charset="0"/>
                        </a:rPr>
                        <a:t> млн. руб.</a:t>
                      </a:r>
                      <a:endParaRPr lang="ru-RU" sz="1600" b="0" dirty="0" smtClean="0">
                        <a:latin typeface="Arial" pitchFamily="34" charset="0"/>
                        <a:cs typeface="Arial" pitchFamily="34" charset="0"/>
                      </a:endParaRPr>
                    </a:p>
                  </a:txBody>
                  <a:tcPr/>
                </a:tc>
              </a:tr>
              <a:tr h="370840">
                <a:tc>
                  <a:txBody>
                    <a:bodyPr/>
                    <a:lstStyle/>
                    <a:p>
                      <a:pPr algn="ctr"/>
                      <a:r>
                        <a:rPr lang="ru-RU" sz="1600" b="1" dirty="0" smtClean="0">
                          <a:latin typeface="Arial" pitchFamily="34" charset="0"/>
                          <a:cs typeface="Arial" pitchFamily="34" charset="0"/>
                        </a:rPr>
                        <a:t>Заказчик</a:t>
                      </a:r>
                      <a:endParaRPr lang="ru-RU" sz="1600" b="1"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2,5%</a:t>
                      </a:r>
                      <a:endParaRPr lang="ru-RU" sz="1600" b="0"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2%</a:t>
                      </a:r>
                      <a:endParaRPr lang="ru-RU" sz="1600" b="0"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1,5%</a:t>
                      </a:r>
                      <a:endParaRPr lang="ru-RU" sz="1600" b="0"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0,5%</a:t>
                      </a:r>
                      <a:endParaRPr lang="ru-RU" sz="1600" b="0" dirty="0">
                        <a:latin typeface="Arial" pitchFamily="34" charset="0"/>
                        <a:cs typeface="Arial" pitchFamily="34" charset="0"/>
                      </a:endParaRPr>
                    </a:p>
                  </a:txBody>
                  <a:tcPr/>
                </a:tc>
              </a:tr>
              <a:tr h="370840">
                <a:tc>
                  <a:txBody>
                    <a:bodyPr/>
                    <a:lstStyle/>
                    <a:p>
                      <a:pPr algn="ctr"/>
                      <a:r>
                        <a:rPr lang="ru-RU" sz="1600" b="1" dirty="0" smtClean="0">
                          <a:latin typeface="Arial" pitchFamily="34" charset="0"/>
                          <a:cs typeface="Arial" pitchFamily="34" charset="0"/>
                        </a:rPr>
                        <a:t>Поставщик </a:t>
                      </a:r>
                      <a:endParaRPr lang="ru-RU" sz="1600" b="1"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10%</a:t>
                      </a:r>
                      <a:endParaRPr lang="ru-RU" sz="1600" b="0"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5%</a:t>
                      </a:r>
                      <a:endParaRPr lang="ru-RU" sz="1600" b="0"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1%</a:t>
                      </a:r>
                      <a:endParaRPr lang="ru-RU" sz="1600" b="0" dirty="0">
                        <a:latin typeface="Arial" pitchFamily="34" charset="0"/>
                        <a:cs typeface="Arial" pitchFamily="34" charset="0"/>
                      </a:endParaRPr>
                    </a:p>
                  </a:txBody>
                  <a:tcPr/>
                </a:tc>
                <a:tc>
                  <a:txBody>
                    <a:bodyPr/>
                    <a:lstStyle/>
                    <a:p>
                      <a:pPr algn="ctr"/>
                      <a:r>
                        <a:rPr lang="ru-RU" sz="1600" b="0" dirty="0" smtClean="0">
                          <a:latin typeface="Arial" pitchFamily="34" charset="0"/>
                          <a:cs typeface="Arial" pitchFamily="34" charset="0"/>
                        </a:rPr>
                        <a:t>0,5%</a:t>
                      </a:r>
                      <a:endParaRPr lang="ru-RU" sz="1600" b="0" dirty="0">
                        <a:latin typeface="Arial" pitchFamily="34" charset="0"/>
                        <a:cs typeface="Arial" pitchFamily="34" charset="0"/>
                      </a:endParaRPr>
                    </a:p>
                  </a:txBody>
                  <a:tcPr/>
                </a:tc>
              </a:tr>
            </a:tbl>
          </a:graphicData>
        </a:graphic>
      </p:graphicFrame>
      <p:sp>
        <p:nvSpPr>
          <p:cNvPr id="5" name="Прямоугольник 4"/>
          <p:cNvSpPr/>
          <p:nvPr/>
        </p:nvSpPr>
        <p:spPr>
          <a:xfrm>
            <a:off x="233186" y="3499261"/>
            <a:ext cx="8606190" cy="2800767"/>
          </a:xfrm>
          <a:prstGeom prst="rect">
            <a:avLst/>
          </a:prstGeom>
        </p:spPr>
        <p:txBody>
          <a:bodyPr wrap="square">
            <a:spAutoFit/>
          </a:bodyPr>
          <a:lstStyle/>
          <a:p>
            <a:pPr algn="just"/>
            <a:r>
              <a:rPr lang="ru-RU" sz="1600" dirty="0">
                <a:solidFill>
                  <a:schemeClr val="tx1">
                    <a:lumMod val="65000"/>
                    <a:lumOff val="35000"/>
                  </a:schemeClr>
                </a:solidFill>
                <a:latin typeface="Arial" pitchFamily="34" charset="0"/>
                <a:cs typeface="Arial" pitchFamily="34" charset="0"/>
              </a:rPr>
              <a:t>Пеня начисляется за каждый день просрочки исполнения </a:t>
            </a:r>
            <a:r>
              <a:rPr lang="ru-RU" sz="1600" dirty="0" smtClean="0">
                <a:solidFill>
                  <a:schemeClr val="tx1">
                    <a:lumMod val="65000"/>
                    <a:lumOff val="35000"/>
                  </a:schemeClr>
                </a:solidFill>
                <a:latin typeface="Arial" pitchFamily="34" charset="0"/>
                <a:cs typeface="Arial" pitchFamily="34" charset="0"/>
              </a:rPr>
              <a:t>обязательства</a:t>
            </a:r>
            <a:r>
              <a:rPr lang="ru-RU" sz="1600" dirty="0">
                <a:solidFill>
                  <a:schemeClr val="tx1">
                    <a:lumMod val="65000"/>
                    <a:lumOff val="35000"/>
                  </a:schemeClr>
                </a:solidFill>
                <a:latin typeface="Arial" pitchFamily="34" charset="0"/>
                <a:cs typeface="Arial" pitchFamily="34" charset="0"/>
              </a:rPr>
              <a:t>, предусмотренного контрактом, и устанавливается в размере не менее </a:t>
            </a:r>
            <a:r>
              <a:rPr lang="ru-RU" sz="1600" dirty="0" smtClean="0">
                <a:solidFill>
                  <a:schemeClr val="tx1">
                    <a:lumMod val="65000"/>
                    <a:lumOff val="35000"/>
                  </a:schemeClr>
                </a:solidFill>
                <a:latin typeface="Arial" pitchFamily="34" charset="0"/>
                <a:cs typeface="Arial" pitchFamily="34" charset="0"/>
              </a:rPr>
              <a:t>1/300 </a:t>
            </a:r>
            <a:r>
              <a:rPr lang="ru-RU" sz="1600" dirty="0">
                <a:solidFill>
                  <a:schemeClr val="tx1">
                    <a:lumMod val="65000"/>
                    <a:lumOff val="35000"/>
                  </a:schemeClr>
                </a:solidFill>
                <a:latin typeface="Arial" pitchFamily="34" charset="0"/>
                <a:cs typeface="Arial" pitchFamily="34" charset="0"/>
              </a:rPr>
              <a:t>действующей на дату </a:t>
            </a:r>
            <a:r>
              <a:rPr lang="ru-RU" sz="1600" b="1" dirty="0">
                <a:solidFill>
                  <a:schemeClr val="tx1">
                    <a:lumMod val="75000"/>
                    <a:lumOff val="25000"/>
                  </a:schemeClr>
                </a:solidFill>
                <a:latin typeface="Arial" pitchFamily="34" charset="0"/>
                <a:cs typeface="Arial" pitchFamily="34" charset="0"/>
              </a:rPr>
              <a:t>уплаты </a:t>
            </a:r>
            <a:r>
              <a:rPr lang="ru-RU" sz="1600" b="1" dirty="0" smtClean="0">
                <a:solidFill>
                  <a:schemeClr val="tx1">
                    <a:lumMod val="75000"/>
                    <a:lumOff val="25000"/>
                  </a:schemeClr>
                </a:solidFill>
                <a:latin typeface="Arial" pitchFamily="34" charset="0"/>
                <a:cs typeface="Arial" pitchFamily="34" charset="0"/>
              </a:rPr>
              <a:t>ключевой ставки </a:t>
            </a:r>
            <a:r>
              <a:rPr lang="ru-RU" sz="1600" dirty="0" smtClean="0">
                <a:solidFill>
                  <a:schemeClr val="tx1">
                    <a:lumMod val="65000"/>
                    <a:lumOff val="35000"/>
                  </a:schemeClr>
                </a:solidFill>
                <a:latin typeface="Arial" pitchFamily="34" charset="0"/>
                <a:cs typeface="Arial" pitchFamily="34" charset="0"/>
              </a:rPr>
              <a:t>ЦБ </a:t>
            </a:r>
            <a:r>
              <a:rPr lang="ru-RU" sz="1600" dirty="0">
                <a:solidFill>
                  <a:schemeClr val="tx1">
                    <a:lumMod val="65000"/>
                    <a:lumOff val="35000"/>
                  </a:schemeClr>
                </a:solidFill>
                <a:latin typeface="Arial" pitchFamily="34" charset="0"/>
                <a:cs typeface="Arial" pitchFamily="34" charset="0"/>
              </a:rPr>
              <a:t>РФ от цены контракта, уменьшенной на сумму, пропорциональную объему обязательств, предусмотренных контрактом и фактически исполненных </a:t>
            </a:r>
            <a:r>
              <a:rPr lang="ru-RU" sz="1600" dirty="0" smtClean="0">
                <a:solidFill>
                  <a:schemeClr val="tx1">
                    <a:lumMod val="65000"/>
                    <a:lumOff val="35000"/>
                  </a:schemeClr>
                </a:solidFill>
                <a:latin typeface="Arial" pitchFamily="34" charset="0"/>
                <a:cs typeface="Arial" pitchFamily="34" charset="0"/>
              </a:rPr>
              <a:t>поставщиком, </a:t>
            </a:r>
            <a:r>
              <a:rPr lang="ru-RU" sz="1600" dirty="0">
                <a:solidFill>
                  <a:schemeClr val="tx1">
                    <a:lumMod val="65000"/>
                    <a:lumOff val="35000"/>
                  </a:schemeClr>
                </a:solidFill>
                <a:latin typeface="Arial" pitchFamily="34" charset="0"/>
                <a:cs typeface="Arial" pitchFamily="34" charset="0"/>
              </a:rPr>
              <a:t>и определяется по формуле: </a:t>
            </a:r>
            <a:endParaRPr lang="ru-RU" sz="1600" dirty="0" smtClean="0">
              <a:solidFill>
                <a:schemeClr val="tx1">
                  <a:lumMod val="65000"/>
                  <a:lumOff val="35000"/>
                </a:schemeClr>
              </a:solidFill>
              <a:latin typeface="Arial" pitchFamily="34" charset="0"/>
              <a:cs typeface="Arial" pitchFamily="34" charset="0"/>
            </a:endParaRPr>
          </a:p>
          <a:p>
            <a:r>
              <a:rPr lang="ru-RU" sz="1600" dirty="0" smtClean="0">
                <a:solidFill>
                  <a:schemeClr val="tx1">
                    <a:lumMod val="65000"/>
                    <a:lumOff val="35000"/>
                  </a:schemeClr>
                </a:solidFill>
                <a:latin typeface="Arial" pitchFamily="34" charset="0"/>
                <a:cs typeface="Arial" pitchFamily="34" charset="0"/>
              </a:rPr>
              <a:t>	</a:t>
            </a:r>
          </a:p>
          <a:p>
            <a:endParaRPr lang="ru-RU" sz="1600" dirty="0">
              <a:solidFill>
                <a:schemeClr val="tx1">
                  <a:lumMod val="65000"/>
                  <a:lumOff val="35000"/>
                </a:schemeClr>
              </a:solidFill>
              <a:latin typeface="Arial" pitchFamily="34" charset="0"/>
              <a:cs typeface="Arial" pitchFamily="34" charset="0"/>
            </a:endParaRPr>
          </a:p>
          <a:p>
            <a:r>
              <a:rPr lang="ru-RU" sz="1600" dirty="0" smtClean="0">
                <a:solidFill>
                  <a:schemeClr val="tx1">
                    <a:lumMod val="65000"/>
                    <a:lumOff val="35000"/>
                  </a:schemeClr>
                </a:solidFill>
                <a:latin typeface="Arial" pitchFamily="34" charset="0"/>
                <a:cs typeface="Arial" pitchFamily="34" charset="0"/>
              </a:rPr>
              <a:t>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где</a:t>
            </a:r>
            <a:r>
              <a:rPr lang="ru-RU" sz="1600" dirty="0">
                <a:solidFill>
                  <a:schemeClr val="tx1">
                    <a:lumMod val="65000"/>
                    <a:lumOff val="35000"/>
                  </a:schemeClr>
                </a:solidFill>
                <a:latin typeface="Arial" pitchFamily="34" charset="0"/>
                <a:cs typeface="Arial" pitchFamily="34" charset="0"/>
              </a:rPr>
              <a:t>: </a:t>
            </a:r>
            <a:r>
              <a:rPr lang="ru-RU" sz="1600" dirty="0" smtClean="0">
                <a:solidFill>
                  <a:schemeClr val="tx1">
                    <a:lumMod val="65000"/>
                    <a:lumOff val="35000"/>
                  </a:schemeClr>
                </a:solidFill>
                <a:latin typeface="Arial" pitchFamily="34" charset="0"/>
                <a:cs typeface="Arial" pitchFamily="34" charset="0"/>
              </a:rPr>
              <a:t>Ц </a:t>
            </a:r>
            <a:r>
              <a:rPr lang="ru-RU" sz="1600" dirty="0">
                <a:solidFill>
                  <a:schemeClr val="tx1">
                    <a:lumMod val="65000"/>
                    <a:lumOff val="35000"/>
                  </a:schemeClr>
                </a:solidFill>
                <a:latin typeface="Arial" pitchFamily="34" charset="0"/>
                <a:cs typeface="Arial" pitchFamily="34" charset="0"/>
              </a:rPr>
              <a:t>- цена контракта; В - стоимость фактически исполненного </a:t>
            </a:r>
            <a:r>
              <a:rPr lang="ru-RU" sz="1600" dirty="0" smtClean="0">
                <a:solidFill>
                  <a:schemeClr val="tx1">
                    <a:lumMod val="65000"/>
                    <a:lumOff val="35000"/>
                  </a:schemeClr>
                </a:solidFill>
                <a:latin typeface="Arial" pitchFamily="34" charset="0"/>
                <a:cs typeface="Arial" pitchFamily="34" charset="0"/>
              </a:rPr>
              <a:t>в надлежащий срок обязательства </a:t>
            </a:r>
            <a:r>
              <a:rPr lang="ru-RU" sz="1600" dirty="0">
                <a:solidFill>
                  <a:schemeClr val="tx1">
                    <a:lumMod val="65000"/>
                    <a:lumOff val="35000"/>
                  </a:schemeClr>
                </a:solidFill>
                <a:latin typeface="Arial" pitchFamily="34" charset="0"/>
                <a:cs typeface="Arial" pitchFamily="34" charset="0"/>
              </a:rPr>
              <a:t>по контракту, определяемая на основании документа о приемке товаров; С - размер ставки. </a:t>
            </a:r>
          </a:p>
        </p:txBody>
      </p:sp>
      <p:sp>
        <p:nvSpPr>
          <p:cNvPr id="6" name="TextBox 5"/>
          <p:cNvSpPr txBox="1"/>
          <p:nvPr/>
        </p:nvSpPr>
        <p:spPr>
          <a:xfrm>
            <a:off x="3707904" y="5013176"/>
            <a:ext cx="3240360" cy="338554"/>
          </a:xfrm>
          <a:prstGeom prst="rect">
            <a:avLst/>
          </a:prstGeom>
          <a:noFill/>
        </p:spPr>
        <p:txBody>
          <a:bodyPr wrap="square" rtlCol="0">
            <a:spAutoFit/>
          </a:bodyPr>
          <a:lstStyle/>
          <a:p>
            <a:r>
              <a:rPr lang="ru-RU" sz="1600" b="1" dirty="0">
                <a:latin typeface="Arial" pitchFamily="34" charset="0"/>
                <a:cs typeface="Arial" pitchFamily="34" charset="0"/>
              </a:rPr>
              <a:t>П = (Ц - В) х </a:t>
            </a:r>
            <a:r>
              <a:rPr lang="ru-RU" sz="1600" b="1" dirty="0" smtClean="0">
                <a:latin typeface="Arial" pitchFamily="34" charset="0"/>
                <a:cs typeface="Arial" pitchFamily="34" charset="0"/>
              </a:rPr>
              <a:t>С</a:t>
            </a:r>
            <a:endParaRPr lang="ru-RU" sz="1600" dirty="0">
              <a:latin typeface="Arial" pitchFamily="34" charset="0"/>
              <a:cs typeface="Arial" pitchFamily="34" charset="0"/>
            </a:endParaRPr>
          </a:p>
        </p:txBody>
      </p:sp>
      <p:sp>
        <p:nvSpPr>
          <p:cNvPr id="12" name="Text Box 5"/>
          <p:cNvSpPr txBox="1">
            <a:spLocks noChangeArrowheads="1"/>
          </p:cNvSpPr>
          <p:nvPr/>
        </p:nvSpPr>
        <p:spPr bwMode="auto">
          <a:xfrm>
            <a:off x="-2589" y="116632"/>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Санкции</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79063743"/>
      </p:ext>
    </p:extLst>
  </p:cSld>
  <p:clrMapOvr>
    <a:masterClrMapping/>
  </p:clrMapOvr>
  <p:transition>
    <p:fade thruBlk="1"/>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179512" y="1412776"/>
            <a:ext cx="8712968" cy="2062103"/>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С 1 января 2016 года к отношениям, регулируемым актами Правительства РФ, в которых используется ставка рефинансирования Банка России, применяется ключевая ставка Банка России, если иное не предусмотрено федеральным законом.</a:t>
            </a:r>
          </a:p>
          <a:p>
            <a:endParaRPr lang="ru-RU" sz="1600" dirty="0">
              <a:solidFill>
                <a:schemeClr val="tx1">
                  <a:lumMod val="75000"/>
                  <a:lumOff val="25000"/>
                </a:schemeClr>
              </a:solidFill>
              <a:latin typeface="Arial" pitchFamily="34" charset="0"/>
              <a:cs typeface="Arial" pitchFamily="34" charset="0"/>
            </a:endParaRPr>
          </a:p>
          <a:p>
            <a:r>
              <a:rPr lang="ru-RU" sz="1600" dirty="0" smtClean="0">
                <a:solidFill>
                  <a:schemeClr val="tx1">
                    <a:lumMod val="75000"/>
                    <a:lumOff val="25000"/>
                  </a:schemeClr>
                </a:solidFill>
                <a:latin typeface="Arial" pitchFamily="34" charset="0"/>
                <a:cs typeface="Arial" pitchFamily="34" charset="0"/>
              </a:rPr>
              <a:t>Применительно </a:t>
            </a:r>
            <a:r>
              <a:rPr lang="ru-RU" sz="1600" dirty="0">
                <a:solidFill>
                  <a:schemeClr val="tx1">
                    <a:lumMod val="75000"/>
                    <a:lumOff val="25000"/>
                  </a:schemeClr>
                </a:solidFill>
                <a:latin typeface="Arial" pitchFamily="34" charset="0"/>
                <a:cs typeface="Arial" pitchFamily="34" charset="0"/>
              </a:rPr>
              <a:t>к правоотношениям, регулируемым законодательством </a:t>
            </a:r>
            <a:r>
              <a:rPr lang="ru-RU" sz="1600" dirty="0" smtClean="0">
                <a:solidFill>
                  <a:schemeClr val="tx1">
                    <a:lumMod val="75000"/>
                    <a:lumOff val="25000"/>
                  </a:schemeClr>
                </a:solidFill>
                <a:latin typeface="Arial" pitchFamily="34" charset="0"/>
                <a:cs typeface="Arial" pitchFamily="34" charset="0"/>
              </a:rPr>
              <a:t>о </a:t>
            </a:r>
            <a:r>
              <a:rPr lang="ru-RU" sz="1600" dirty="0">
                <a:solidFill>
                  <a:schemeClr val="tx1">
                    <a:lumMod val="75000"/>
                    <a:lumOff val="25000"/>
                  </a:schemeClr>
                </a:solidFill>
                <a:latin typeface="Arial" pitchFamily="34" charset="0"/>
                <a:cs typeface="Arial" pitchFamily="34" charset="0"/>
              </a:rPr>
              <a:t>контрактной системе, ставка рефинансирования используется при расчёте неустойки (пени) за просрочку исполнения своих обязательств поставщиком </a:t>
            </a:r>
            <a:r>
              <a:rPr lang="ru-RU" sz="1600" dirty="0" smtClean="0">
                <a:solidFill>
                  <a:schemeClr val="tx1">
                    <a:lumMod val="75000"/>
                    <a:lumOff val="25000"/>
                  </a:schemeClr>
                </a:solidFill>
                <a:latin typeface="Arial" pitchFamily="34" charset="0"/>
                <a:cs typeface="Arial" pitchFamily="34" charset="0"/>
              </a:rPr>
              <a:t>в </a:t>
            </a:r>
            <a:r>
              <a:rPr lang="ru-RU" sz="1600" dirty="0">
                <a:solidFill>
                  <a:schemeClr val="tx1">
                    <a:lumMod val="75000"/>
                    <a:lumOff val="25000"/>
                  </a:schemeClr>
                </a:solidFill>
                <a:latin typeface="Arial" pitchFamily="34" charset="0"/>
                <a:cs typeface="Arial" pitchFamily="34" charset="0"/>
              </a:rPr>
              <a:t>рамках постановления Правительства РФ № 1063 от 25.11.2013 г</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sp>
        <p:nvSpPr>
          <p:cNvPr id="11" name="Прямоугольник 10"/>
          <p:cNvSpPr/>
          <p:nvPr/>
        </p:nvSpPr>
        <p:spPr>
          <a:xfrm>
            <a:off x="1835696" y="3861048"/>
            <a:ext cx="6480720" cy="1569660"/>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Данные изменения законодательства влекут увеличение размера неустойки за просрочку исполнения своих обязательств для заказчика и поставщика (подрядчика, исполнителя), так как последний установленный размер ставки рефинансирования в 2015 г. составлял 8, 25 % годовых, а размер ключевой ставки по состоянию на 01.01.2016 – 11 % годовых.</a:t>
            </a:r>
          </a:p>
        </p:txBody>
      </p:sp>
      <p:sp>
        <p:nvSpPr>
          <p:cNvPr id="10" name="Text Box 1"/>
          <p:cNvSpPr txBox="1">
            <a:spLocks noChangeArrowheads="1"/>
          </p:cNvSpPr>
          <p:nvPr/>
        </p:nvSpPr>
        <p:spPr bwMode="auto">
          <a:xfrm>
            <a:off x="0" y="188640"/>
            <a:ext cx="9144000" cy="646113"/>
          </a:xfrm>
          <a:prstGeom prst="rect">
            <a:avLst/>
          </a:prstGeom>
          <a:noFill/>
          <a:ln w="9525">
            <a:noFill/>
            <a:round/>
            <a:headEnd/>
            <a:tailEnd/>
          </a:ln>
        </p:spPr>
        <p:txBody>
          <a:bodyPr lIns="216000" tIns="36000" rIns="180000" bIns="36000" anchor="ctr"/>
          <a:lstStyle/>
          <a:p>
            <a:pPr>
              <a:lnSpc>
                <a:spcPct val="95000"/>
              </a:lnSpc>
              <a:defRPr/>
            </a:pPr>
            <a:r>
              <a:rPr lang="ru-RU" sz="2000" dirty="0" smtClean="0">
                <a:solidFill>
                  <a:schemeClr val="bg1"/>
                </a:solidFill>
                <a:latin typeface="Arial" pitchFamily="34" charset="0"/>
                <a:cs typeface="Arial" pitchFamily="34" charset="0"/>
              </a:rPr>
              <a:t>Использование ключевой ставки</a:t>
            </a:r>
            <a:endParaRPr lang="ru-RU" sz="2000" dirty="0">
              <a:solidFill>
                <a:schemeClr val="bg1"/>
              </a:solidFill>
              <a:latin typeface="Arial" pitchFamily="34" charset="0"/>
              <a:cs typeface="Arial" pitchFamily="34" charset="0"/>
            </a:endParaRPr>
          </a:p>
        </p:txBody>
      </p:sp>
      <p:pic>
        <p:nvPicPr>
          <p:cNvPr id="9218" name="Picture 2" descr="D:\RET\МАТЕРИАЛЫ\2016\новый дизайн\иконки\иконки\Иконки-6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933056"/>
            <a:ext cx="950913"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0075"/>
      </p:ext>
    </p:extLst>
  </p:cSld>
  <p:clrMapOvr>
    <a:masterClrMapping/>
  </p:clrMapOvr>
  <p:transition>
    <p:fade thruBlk="1"/>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179512" y="1178171"/>
            <a:ext cx="5854661"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smtClean="0">
                <a:solidFill>
                  <a:schemeClr val="bg1"/>
                </a:solidFill>
                <a:latin typeface="Arial" pitchFamily="34" charset="0"/>
                <a:cs typeface="Arial" pitchFamily="34" charset="0"/>
              </a:rPr>
              <a:t>Постановление Правительства РФ </a:t>
            </a:r>
            <a:r>
              <a:rPr lang="en-US" sz="1600" b="1" dirty="0" smtClean="0">
                <a:solidFill>
                  <a:schemeClr val="bg1"/>
                </a:solidFill>
                <a:latin typeface="Arial" pitchFamily="34" charset="0"/>
                <a:cs typeface="Arial" pitchFamily="34" charset="0"/>
              </a:rPr>
              <a:t>N </a:t>
            </a:r>
            <a:r>
              <a:rPr lang="ru-RU" sz="1600" b="1" dirty="0" smtClean="0">
                <a:solidFill>
                  <a:schemeClr val="bg1"/>
                </a:solidFill>
                <a:latin typeface="Arial" pitchFamily="34" charset="0"/>
                <a:cs typeface="Arial" pitchFamily="34" charset="0"/>
              </a:rPr>
              <a:t>190 от 14.03.2016 г</a:t>
            </a:r>
            <a:r>
              <a:rPr lang="ru-RU" sz="1600" b="1" dirty="0">
                <a:solidFill>
                  <a:schemeClr val="bg1"/>
                </a:solidFill>
                <a:latin typeface="Arial" pitchFamily="34" charset="0"/>
                <a:cs typeface="Arial" pitchFamily="34" charset="0"/>
              </a:rPr>
              <a:t>.</a:t>
            </a:r>
          </a:p>
        </p:txBody>
      </p:sp>
      <p:sp>
        <p:nvSpPr>
          <p:cNvPr id="2" name="Прямоугольник 1"/>
          <p:cNvSpPr/>
          <p:nvPr/>
        </p:nvSpPr>
        <p:spPr>
          <a:xfrm>
            <a:off x="427027" y="1556792"/>
            <a:ext cx="6327012" cy="1077218"/>
          </a:xfrm>
          <a:prstGeom prst="rect">
            <a:avLst/>
          </a:prstGeom>
        </p:spPr>
        <p:txBody>
          <a:bodyPr wrap="square">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Установлены правила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случаи </a:t>
            </a:r>
            <a:r>
              <a:rPr lang="ru-RU" sz="1600" dirty="0">
                <a:solidFill>
                  <a:schemeClr val="tx1">
                    <a:lumMod val="75000"/>
                    <a:lumOff val="25000"/>
                  </a:schemeClr>
                </a:solidFill>
                <a:latin typeface="Arial" panose="020B0604020202020204" pitchFamily="34" charset="0"/>
                <a:cs typeface="Arial" panose="020B0604020202020204" pitchFamily="34" charset="0"/>
              </a:rPr>
              <a:t>и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порядок </a:t>
            </a:r>
            <a:r>
              <a:rPr lang="ru-RU" sz="1600" dirty="0">
                <a:solidFill>
                  <a:schemeClr val="tx1">
                    <a:lumMod val="75000"/>
                    <a:lumOff val="25000"/>
                  </a:schemeClr>
                </a:solidFill>
                <a:latin typeface="Arial" panose="020B0604020202020204" pitchFamily="34" charset="0"/>
                <a:cs typeface="Arial" panose="020B0604020202020204" pitchFamily="34" charset="0"/>
              </a:rPr>
              <a:t>предоставления заказчиком в 2016 году отсрочки уплаты неустоек (штрафов, пеней) и (или) осуществления списания начисленных сумм неустоек (штрафов, пеней) в соответствии с ч. 6.1. ст. 34:</a:t>
            </a:r>
          </a:p>
        </p:txBody>
      </p:sp>
      <p:sp>
        <p:nvSpPr>
          <p:cNvPr id="11" name="TextBox 10"/>
          <p:cNvSpPr txBox="1"/>
          <p:nvPr/>
        </p:nvSpPr>
        <p:spPr>
          <a:xfrm>
            <a:off x="251520" y="220578"/>
            <a:ext cx="6502518" cy="400110"/>
          </a:xfrm>
          <a:prstGeom prst="rect">
            <a:avLst/>
          </a:prstGeom>
          <a:noFill/>
        </p:spPr>
        <p:txBody>
          <a:bodyPr wrap="square" rtlCol="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dirty="0">
                <a:solidFill>
                  <a:srgbClr val="FFFFFF"/>
                </a:solidFill>
                <a:latin typeface="Arial" pitchFamily="34" charset="0"/>
                <a:cs typeface="Arial" pitchFamily="34" charset="0"/>
              </a:rPr>
              <a:t>Временные положения</a:t>
            </a:r>
          </a:p>
        </p:txBody>
      </p:sp>
      <p:sp>
        <p:nvSpPr>
          <p:cNvPr id="4" name="Прямоугольник 3"/>
          <p:cNvSpPr/>
          <p:nvPr/>
        </p:nvSpPr>
        <p:spPr>
          <a:xfrm>
            <a:off x="462254" y="2924944"/>
            <a:ext cx="8338895" cy="3293209"/>
          </a:xfrm>
          <a:prstGeom prst="rect">
            <a:avLst/>
          </a:prstGeom>
        </p:spPr>
        <p:txBody>
          <a:bodyPr wrap="square">
            <a:spAutoFit/>
          </a:bodyPr>
          <a:lstStyle/>
          <a:p>
            <a:pPr marL="342900" indent="-342900">
              <a:buFont typeface="+mj-lt"/>
              <a:buAutoNum type="arabicPeriod"/>
            </a:pPr>
            <a:r>
              <a:rPr lang="ru-RU" sz="1600" dirty="0" smtClean="0">
                <a:solidFill>
                  <a:schemeClr val="tx1">
                    <a:lumMod val="75000"/>
                    <a:lumOff val="25000"/>
                  </a:schemeClr>
                </a:solidFill>
                <a:latin typeface="Arial" panose="020B0604020202020204" pitchFamily="34" charset="0"/>
                <a:cs typeface="Arial" panose="020B0604020202020204" pitchFamily="34" charset="0"/>
              </a:rPr>
              <a:t>Если </a:t>
            </a:r>
            <a:r>
              <a:rPr lang="ru-RU" sz="1600" dirty="0">
                <a:solidFill>
                  <a:schemeClr val="tx1">
                    <a:lumMod val="75000"/>
                    <a:lumOff val="25000"/>
                  </a:schemeClr>
                </a:solidFill>
                <a:latin typeface="Arial" panose="020B0604020202020204" pitchFamily="34" charset="0"/>
                <a:cs typeface="Arial" panose="020B0604020202020204" pitchFamily="34" charset="0"/>
              </a:rPr>
              <a:t>общая сумма неуплаченных неустоек (штрафов, пеней) не превышает </a:t>
            </a:r>
            <a:r>
              <a:rPr lang="ru-RU" sz="1600" dirty="0" smtClean="0">
                <a:solidFill>
                  <a:schemeClr val="tx1">
                    <a:lumMod val="75000"/>
                    <a:lumOff val="25000"/>
                  </a:schemeClr>
                </a:solidFill>
                <a:latin typeface="Arial" panose="020B0604020202020204" pitchFamily="34" charset="0"/>
                <a:cs typeface="Arial" panose="020B0604020202020204" pitchFamily="34" charset="0"/>
              </a:rPr>
              <a:t>5% цены </a:t>
            </a:r>
            <a:r>
              <a:rPr lang="ru-RU" sz="1600" dirty="0">
                <a:solidFill>
                  <a:schemeClr val="tx1">
                    <a:lumMod val="75000"/>
                    <a:lumOff val="25000"/>
                  </a:schemeClr>
                </a:solidFill>
                <a:latin typeface="Arial" panose="020B0604020202020204" pitchFamily="34" charset="0"/>
                <a:cs typeface="Arial" panose="020B0604020202020204" pitchFamily="34" charset="0"/>
              </a:rPr>
              <a:t>контракта, заказчик осуществляет списание неуплаченных сумм неустоек (штрафов, пеней); </a:t>
            </a:r>
          </a:p>
          <a:p>
            <a:pPr marL="342900" indent="-342900">
              <a:buFont typeface="+mj-lt"/>
              <a:buAutoNum type="arabicPeriod"/>
            </a:pPr>
            <a:r>
              <a:rPr lang="ru-RU" sz="1600" dirty="0" smtClean="0">
                <a:solidFill>
                  <a:schemeClr val="tx1">
                    <a:lumMod val="75000"/>
                    <a:lumOff val="25000"/>
                  </a:schemeClr>
                </a:solidFill>
                <a:latin typeface="Arial" panose="020B0604020202020204" pitchFamily="34" charset="0"/>
                <a:cs typeface="Arial" panose="020B0604020202020204" pitchFamily="34" charset="0"/>
              </a:rPr>
              <a:t>если </a:t>
            </a:r>
            <a:r>
              <a:rPr lang="ru-RU" sz="1600" dirty="0">
                <a:solidFill>
                  <a:schemeClr val="tx1">
                    <a:lumMod val="75000"/>
                    <a:lumOff val="25000"/>
                  </a:schemeClr>
                </a:solidFill>
                <a:latin typeface="Arial" panose="020B0604020202020204" pitchFamily="34" charset="0"/>
                <a:cs typeface="Arial" panose="020B0604020202020204" pitchFamily="34" charset="0"/>
              </a:rPr>
              <a:t>общая сумма неуплаченных неустоек (штрафов, пеней) превышает </a:t>
            </a:r>
            <a:r>
              <a:rPr lang="ru-RU" sz="1600" dirty="0" smtClean="0">
                <a:solidFill>
                  <a:schemeClr val="tx1">
                    <a:lumMod val="75000"/>
                    <a:lumOff val="25000"/>
                  </a:schemeClr>
                </a:solidFill>
                <a:latin typeface="Arial" panose="020B0604020202020204" pitchFamily="34" charset="0"/>
                <a:cs typeface="Arial" panose="020B0604020202020204" pitchFamily="34" charset="0"/>
              </a:rPr>
              <a:t>5% цены </a:t>
            </a:r>
            <a:r>
              <a:rPr lang="ru-RU" sz="1600" dirty="0">
                <a:solidFill>
                  <a:schemeClr val="tx1">
                    <a:lumMod val="75000"/>
                    <a:lumOff val="25000"/>
                  </a:schemeClr>
                </a:solidFill>
                <a:latin typeface="Arial" panose="020B0604020202020204" pitchFamily="34" charset="0"/>
                <a:cs typeface="Arial" panose="020B0604020202020204" pitchFamily="34" charset="0"/>
              </a:rPr>
              <a:t>контракта, но составляет не более </a:t>
            </a:r>
            <a:r>
              <a:rPr lang="ru-RU" sz="1600" dirty="0" smtClean="0">
                <a:solidFill>
                  <a:schemeClr val="tx1">
                    <a:lumMod val="75000"/>
                    <a:lumOff val="25000"/>
                  </a:schemeClr>
                </a:solidFill>
                <a:latin typeface="Arial" panose="020B0604020202020204" pitchFamily="34" charset="0"/>
                <a:cs typeface="Arial" panose="020B0604020202020204" pitchFamily="34" charset="0"/>
              </a:rPr>
              <a:t>20% цены </a:t>
            </a:r>
            <a:r>
              <a:rPr lang="ru-RU" sz="1600" dirty="0">
                <a:solidFill>
                  <a:schemeClr val="tx1">
                    <a:lumMod val="75000"/>
                    <a:lumOff val="25000"/>
                  </a:schemeClr>
                </a:solidFill>
                <a:latin typeface="Arial" panose="020B0604020202020204" pitchFamily="34" charset="0"/>
                <a:cs typeface="Arial" panose="020B0604020202020204" pitchFamily="34" charset="0"/>
              </a:rPr>
              <a:t>контракта, заказчик: предоставляет отсрочку уплаты неуплаченных сумм неустоек (штрафов, пеней) до окончания текущего финансового года; осуществляет списание </a:t>
            </a:r>
            <a:r>
              <a:rPr lang="ru-RU" sz="1600" dirty="0" smtClean="0">
                <a:solidFill>
                  <a:schemeClr val="tx1">
                    <a:lumMod val="75000"/>
                    <a:lumOff val="25000"/>
                  </a:schemeClr>
                </a:solidFill>
                <a:latin typeface="Arial" panose="020B0604020202020204" pitchFamily="34" charset="0"/>
                <a:cs typeface="Arial" panose="020B0604020202020204" pitchFamily="34" charset="0"/>
              </a:rPr>
              <a:t>50% неуплаченных </a:t>
            </a:r>
            <a:r>
              <a:rPr lang="ru-RU" sz="1600" dirty="0">
                <a:solidFill>
                  <a:schemeClr val="tx1">
                    <a:lumMod val="75000"/>
                    <a:lumOff val="25000"/>
                  </a:schemeClr>
                </a:solidFill>
                <a:latin typeface="Arial" panose="020B0604020202020204" pitchFamily="34" charset="0"/>
                <a:cs typeface="Arial" panose="020B0604020202020204" pitchFamily="34" charset="0"/>
              </a:rPr>
              <a:t>сумм неустоек (штрафов, пеней) при условии уплаты </a:t>
            </a:r>
            <a:r>
              <a:rPr lang="ru-RU" sz="1600" dirty="0" smtClean="0">
                <a:solidFill>
                  <a:schemeClr val="tx1">
                    <a:lumMod val="75000"/>
                    <a:lumOff val="25000"/>
                  </a:schemeClr>
                </a:solidFill>
                <a:latin typeface="Arial" panose="020B0604020202020204" pitchFamily="34" charset="0"/>
                <a:cs typeface="Arial" panose="020B0604020202020204" pitchFamily="34" charset="0"/>
              </a:rPr>
              <a:t>50% неуплаченных </a:t>
            </a:r>
            <a:r>
              <a:rPr lang="ru-RU" sz="1600" dirty="0">
                <a:solidFill>
                  <a:schemeClr val="tx1">
                    <a:lumMod val="75000"/>
                    <a:lumOff val="25000"/>
                  </a:schemeClr>
                </a:solidFill>
                <a:latin typeface="Arial" panose="020B0604020202020204" pitchFamily="34" charset="0"/>
                <a:cs typeface="Arial" panose="020B0604020202020204" pitchFamily="34" charset="0"/>
              </a:rPr>
              <a:t>сумм неустоек (штрафов, пеней) до окончания текущего финансового года; </a:t>
            </a:r>
          </a:p>
          <a:p>
            <a:pPr marL="342900" indent="-342900">
              <a:buFont typeface="+mj-lt"/>
              <a:buAutoNum type="arabicPeriod"/>
            </a:pPr>
            <a:r>
              <a:rPr lang="ru-RU" sz="1600" dirty="0" smtClean="0">
                <a:solidFill>
                  <a:schemeClr val="tx1">
                    <a:lumMod val="75000"/>
                    <a:lumOff val="25000"/>
                  </a:schemeClr>
                </a:solidFill>
                <a:latin typeface="Arial" panose="020B0604020202020204" pitchFamily="34" charset="0"/>
                <a:cs typeface="Arial" panose="020B0604020202020204" pitchFamily="34" charset="0"/>
              </a:rPr>
              <a:t>если общая сумма неуплаченных неустоек (штрафов, пеней) превышает 20% цены контракта, заказчик предоставляет отсрочку уплаты неуплаченных сумм неустоек (штрафов, пеней) до окончания текущего финансового года. </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338650"/>
            <a:ext cx="1858953" cy="129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639521"/>
      </p:ext>
    </p:extLst>
  </p:cSld>
  <p:clrMapOvr>
    <a:masterClrMapping/>
  </p:clrMapOvr>
  <p:transition>
    <p:fade thruBlk="1"/>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1. Задачи ЕЭТП\! Элементы стиля\Логотип_ЕЭТП-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9436" y="95213"/>
            <a:ext cx="2202684" cy="597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79512" y="2420888"/>
            <a:ext cx="8640959" cy="2448272"/>
          </a:xfrm>
          <a:prstGeom prst="rect">
            <a:avLst/>
          </a:prstGeom>
          <a:noFill/>
          <a:ln w="9525">
            <a:noFill/>
            <a:miter lim="800000"/>
            <a:headEnd/>
            <a:tailEnd/>
          </a:ln>
        </p:spPr>
        <p:txBody>
          <a:bodyPr lIns="216000" tIns="36000" rIns="180000" bIns="36000" anchor="t"/>
          <a:lstStyle/>
          <a:p>
            <a:pPr algn="ctr">
              <a:lnSpc>
                <a:spcPct val="80000"/>
              </a:lnSpc>
              <a:spcBef>
                <a:spcPts val="600"/>
              </a:spcBef>
              <a:defRPr/>
            </a:pPr>
            <a:r>
              <a:rPr lang="ru-RU" sz="3000" b="1" dirty="0" smtClean="0">
                <a:solidFill>
                  <a:prstClr val="white"/>
                </a:solidFill>
                <a:latin typeface="Arial" panose="020B0604020202020204" pitchFamily="34" charset="0"/>
                <a:cs typeface="Arial" panose="020B0604020202020204" pitchFamily="34" charset="0"/>
              </a:rPr>
              <a:t>Часть 5</a:t>
            </a:r>
          </a:p>
          <a:p>
            <a:pPr algn="ctr">
              <a:lnSpc>
                <a:spcPct val="80000"/>
              </a:lnSpc>
              <a:spcBef>
                <a:spcPts val="600"/>
              </a:spcBef>
              <a:defRPr/>
            </a:pPr>
            <a:r>
              <a:rPr lang="ru-RU" sz="4400" b="1" dirty="0" smtClean="0">
                <a:solidFill>
                  <a:prstClr val="white"/>
                </a:solidFill>
                <a:latin typeface="Arial" panose="020B0604020202020204" pitchFamily="34" charset="0"/>
                <a:cs typeface="Arial" panose="020B0604020202020204" pitchFamily="34" charset="0"/>
              </a:rPr>
              <a:t>Контрактная система: </a:t>
            </a:r>
            <a:br>
              <a:rPr lang="ru-RU" sz="4400" b="1" dirty="0" smtClean="0">
                <a:solidFill>
                  <a:prstClr val="white"/>
                </a:solidFill>
                <a:latin typeface="Arial" panose="020B0604020202020204" pitchFamily="34" charset="0"/>
                <a:cs typeface="Arial" panose="020B0604020202020204" pitchFamily="34" charset="0"/>
              </a:rPr>
            </a:br>
            <a:r>
              <a:rPr lang="ru-RU" sz="4400" b="1" dirty="0" smtClean="0">
                <a:solidFill>
                  <a:prstClr val="white"/>
                </a:solidFill>
                <a:latin typeface="Arial" panose="020B0604020202020204" pitchFamily="34" charset="0"/>
                <a:cs typeface="Arial" panose="020B0604020202020204" pitchFamily="34" charset="0"/>
              </a:rPr>
              <a:t>анализ действия 44-ФЗ </a:t>
            </a:r>
            <a:br>
              <a:rPr lang="ru-RU" sz="4400" b="1" dirty="0" smtClean="0">
                <a:solidFill>
                  <a:prstClr val="white"/>
                </a:solidFill>
                <a:latin typeface="Arial" panose="020B0604020202020204" pitchFamily="34" charset="0"/>
                <a:cs typeface="Arial" panose="020B0604020202020204" pitchFamily="34" charset="0"/>
              </a:rPr>
            </a:br>
            <a:r>
              <a:rPr lang="ru-RU" sz="4400" b="1" dirty="0" smtClean="0">
                <a:solidFill>
                  <a:prstClr val="white"/>
                </a:solidFill>
                <a:latin typeface="Arial" panose="020B0604020202020204" pitchFamily="34" charset="0"/>
                <a:cs typeface="Arial" panose="020B0604020202020204" pitchFamily="34" charset="0"/>
              </a:rPr>
              <a:t>и перспективы развития</a:t>
            </a:r>
            <a:endParaRPr lang="ru-RU" sz="4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227959"/>
      </p:ext>
    </p:extLst>
  </p:cSld>
  <p:clrMapOvr>
    <a:masterClrMapping/>
  </p:clrMapOvr>
  <p:transition>
    <p:fade thruBlk="1"/>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6115" y="1988840"/>
            <a:ext cx="8485512" cy="196361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В 2015 году завершено более чем на 90% формирование основных институтов контрактной системы:</a:t>
            </a:r>
          </a:p>
          <a:p>
            <a:pPr marL="285750" indent="-285750">
              <a:lnSpc>
                <a:spcPct val="95000"/>
              </a:lnSpc>
              <a:buFont typeface="Arial" panose="020B0604020202020204" pitchFamily="34" charset="0"/>
              <a:buChar char="•"/>
            </a:pPr>
            <a:r>
              <a:rPr lang="ru-RU" sz="1600" dirty="0" smtClean="0">
                <a:solidFill>
                  <a:prstClr val="black">
                    <a:lumMod val="75000"/>
                    <a:lumOff val="25000"/>
                  </a:prstClr>
                </a:solidFill>
                <a:latin typeface="Arial" pitchFamily="34" charset="0"/>
                <a:cs typeface="Arial" pitchFamily="34" charset="0"/>
              </a:rPr>
              <a:t>нормирования</a:t>
            </a:r>
            <a:r>
              <a:rPr lang="ru-RU" sz="1600" dirty="0">
                <a:solidFill>
                  <a:prstClr val="black">
                    <a:lumMod val="75000"/>
                    <a:lumOff val="25000"/>
                  </a:prstClr>
                </a:solidFill>
                <a:latin typeface="Arial" pitchFamily="34" charset="0"/>
                <a:cs typeface="Arial" pitchFamily="34" charset="0"/>
              </a:rPr>
              <a:t>, обоснования и планирования закупок;</a:t>
            </a:r>
          </a:p>
          <a:p>
            <a:pPr marL="285750" indent="-285750">
              <a:lnSpc>
                <a:spcPct val="95000"/>
              </a:lnSpc>
              <a:buFont typeface="Arial" panose="020B0604020202020204" pitchFamily="34" charset="0"/>
              <a:buChar char="•"/>
            </a:pPr>
            <a:r>
              <a:rPr lang="ru-RU" sz="1600" dirty="0" smtClean="0">
                <a:solidFill>
                  <a:prstClr val="black">
                    <a:lumMod val="75000"/>
                    <a:lumOff val="25000"/>
                  </a:prstClr>
                </a:solidFill>
                <a:latin typeface="Arial" pitchFamily="34" charset="0"/>
                <a:cs typeface="Arial" pitchFamily="34" charset="0"/>
              </a:rPr>
              <a:t>информационного </a:t>
            </a:r>
            <a:r>
              <a:rPr lang="ru-RU" sz="1600" dirty="0">
                <a:solidFill>
                  <a:prstClr val="black">
                    <a:lumMod val="75000"/>
                    <a:lumOff val="25000"/>
                  </a:prstClr>
                </a:solidFill>
                <a:latin typeface="Arial" pitchFamily="34" charset="0"/>
                <a:cs typeface="Arial" pitchFamily="34" charset="0"/>
              </a:rPr>
              <a:t>обеспечения закупок;</a:t>
            </a:r>
          </a:p>
          <a:p>
            <a:pPr marL="285750" indent="-285750">
              <a:lnSpc>
                <a:spcPct val="95000"/>
              </a:lnSpc>
              <a:buFont typeface="Arial" panose="020B0604020202020204" pitchFamily="34" charset="0"/>
              <a:buChar char="•"/>
            </a:pPr>
            <a:r>
              <a:rPr lang="ru-RU" sz="1600" dirty="0" smtClean="0">
                <a:solidFill>
                  <a:prstClr val="black">
                    <a:lumMod val="75000"/>
                    <a:lumOff val="25000"/>
                  </a:prstClr>
                </a:solidFill>
                <a:latin typeface="Arial" pitchFamily="34" charset="0"/>
                <a:cs typeface="Arial" pitchFamily="34" charset="0"/>
              </a:rPr>
              <a:t>проведения </a:t>
            </a:r>
            <a:r>
              <a:rPr lang="ru-RU" sz="1600" dirty="0">
                <a:solidFill>
                  <a:prstClr val="black">
                    <a:lumMod val="75000"/>
                    <a:lumOff val="25000"/>
                  </a:prstClr>
                </a:solidFill>
                <a:latin typeface="Arial" pitchFamily="34" charset="0"/>
                <a:cs typeface="Arial" pitchFamily="34" charset="0"/>
              </a:rPr>
              <a:t>торгов;</a:t>
            </a:r>
          </a:p>
          <a:p>
            <a:pPr marL="285750" indent="-285750">
              <a:lnSpc>
                <a:spcPct val="95000"/>
              </a:lnSpc>
              <a:buFont typeface="Arial" panose="020B0604020202020204" pitchFamily="34" charset="0"/>
              <a:buChar char="•"/>
            </a:pPr>
            <a:r>
              <a:rPr lang="ru-RU" sz="1600" dirty="0" smtClean="0">
                <a:solidFill>
                  <a:prstClr val="black">
                    <a:lumMod val="75000"/>
                    <a:lumOff val="25000"/>
                  </a:prstClr>
                </a:solidFill>
                <a:latin typeface="Arial" pitchFamily="34" charset="0"/>
                <a:cs typeface="Arial" pitchFamily="34" charset="0"/>
              </a:rPr>
              <a:t>общественного </a:t>
            </a:r>
            <a:r>
              <a:rPr lang="ru-RU" sz="1600" dirty="0">
                <a:solidFill>
                  <a:prstClr val="black">
                    <a:lumMod val="75000"/>
                    <a:lumOff val="25000"/>
                  </a:prstClr>
                </a:solidFill>
                <a:latin typeface="Arial" pitchFamily="34" charset="0"/>
                <a:cs typeface="Arial" pitchFamily="34" charset="0"/>
              </a:rPr>
              <a:t>обсуждения крупных закупок;</a:t>
            </a:r>
          </a:p>
          <a:p>
            <a:pPr marL="285750" indent="-285750">
              <a:lnSpc>
                <a:spcPct val="95000"/>
              </a:lnSpc>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к</a:t>
            </a:r>
            <a:r>
              <a:rPr lang="ru-RU" sz="1600" dirty="0" smtClean="0">
                <a:solidFill>
                  <a:prstClr val="black">
                    <a:lumMod val="75000"/>
                    <a:lumOff val="25000"/>
                  </a:prstClr>
                </a:solidFill>
                <a:latin typeface="Arial" pitchFamily="34" charset="0"/>
                <a:cs typeface="Arial" pitchFamily="34" charset="0"/>
              </a:rPr>
              <a:t>онтроля, мониторинга, аудита </a:t>
            </a:r>
            <a:r>
              <a:rPr lang="ru-RU" sz="1600" dirty="0">
                <a:solidFill>
                  <a:prstClr val="black">
                    <a:lumMod val="75000"/>
                    <a:lumOff val="25000"/>
                  </a:prstClr>
                </a:solidFill>
                <a:latin typeface="Arial" pitchFamily="34" charset="0"/>
                <a:cs typeface="Arial" pitchFamily="34" charset="0"/>
              </a:rPr>
              <a:t>закупок;</a:t>
            </a:r>
          </a:p>
          <a:p>
            <a:pPr marL="285750" indent="-285750">
              <a:lnSpc>
                <a:spcPct val="95000"/>
              </a:lnSpc>
              <a:buFont typeface="Arial" panose="020B0604020202020204" pitchFamily="34" charset="0"/>
              <a:buChar char="•"/>
            </a:pPr>
            <a:r>
              <a:rPr lang="ru-RU" sz="1600" dirty="0" smtClean="0">
                <a:solidFill>
                  <a:prstClr val="black">
                    <a:lumMod val="75000"/>
                    <a:lumOff val="25000"/>
                  </a:prstClr>
                </a:solidFill>
                <a:latin typeface="Arial" pitchFamily="34" charset="0"/>
                <a:cs typeface="Arial" pitchFamily="34" charset="0"/>
              </a:rPr>
              <a:t>профессиональной </a:t>
            </a:r>
            <a:r>
              <a:rPr lang="ru-RU" sz="1600" dirty="0">
                <a:solidFill>
                  <a:prstClr val="black">
                    <a:lumMod val="75000"/>
                    <a:lumOff val="25000"/>
                  </a:prstClr>
                </a:solidFill>
                <a:latin typeface="Arial" pitchFamily="34" charset="0"/>
                <a:cs typeface="Arial" pitchFamily="34" charset="0"/>
              </a:rPr>
              <a:t>подготовки в сфере закупок.</a:t>
            </a:r>
          </a:p>
        </p:txBody>
      </p:sp>
      <p:sp>
        <p:nvSpPr>
          <p:cNvPr id="3" name="Прямоугольник 2"/>
          <p:cNvSpPr/>
          <p:nvPr/>
        </p:nvSpPr>
        <p:spPr>
          <a:xfrm>
            <a:off x="466115" y="1052736"/>
            <a:ext cx="7839967" cy="923330"/>
          </a:xfrm>
          <a:prstGeom prst="rect">
            <a:avLst/>
          </a:prstGeom>
        </p:spPr>
        <p:txBody>
          <a:bodyPr wrap="none">
            <a:spAutoFit/>
          </a:bodyPr>
          <a:lstStyle/>
          <a:p>
            <a:r>
              <a:rPr lang="ru-RU" b="1" dirty="0" smtClean="0">
                <a:solidFill>
                  <a:prstClr val="black"/>
                </a:solidFill>
              </a:rPr>
              <a:t>Оценка функционирования контрактной системы по итогам 2015 г.</a:t>
            </a:r>
            <a:br>
              <a:rPr lang="ru-RU" b="1" dirty="0" smtClean="0">
                <a:solidFill>
                  <a:prstClr val="black"/>
                </a:solidFill>
              </a:rPr>
            </a:br>
            <a:r>
              <a:rPr lang="ru-RU" b="1" dirty="0" smtClean="0">
                <a:solidFill>
                  <a:prstClr val="black"/>
                </a:solidFill>
              </a:rPr>
              <a:t>(доклад о результатах мониторинга применения Закона №44-ФЗ </a:t>
            </a:r>
            <a:br>
              <a:rPr lang="ru-RU" b="1" dirty="0" smtClean="0">
                <a:solidFill>
                  <a:prstClr val="black"/>
                </a:solidFill>
              </a:rPr>
            </a:br>
            <a:r>
              <a:rPr lang="ru-RU" b="1" dirty="0" smtClean="0">
                <a:solidFill>
                  <a:prstClr val="black"/>
                </a:solidFill>
              </a:rPr>
              <a:t>Минэкономразвития РФ)</a:t>
            </a:r>
            <a:endParaRPr lang="ru-RU" dirty="0">
              <a:solidFill>
                <a:prstClr val="black"/>
              </a:solidFill>
            </a:endParaRPr>
          </a:p>
        </p:txBody>
      </p:sp>
      <p:sp>
        <p:nvSpPr>
          <p:cNvPr id="5" name="Прямоугольник 4"/>
          <p:cNvSpPr/>
          <p:nvPr/>
        </p:nvSpPr>
        <p:spPr>
          <a:xfrm>
            <a:off x="466114" y="4149080"/>
            <a:ext cx="7994317" cy="172970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Размещено </a:t>
            </a:r>
            <a:r>
              <a:rPr lang="ru-RU" sz="1600" b="1" dirty="0">
                <a:solidFill>
                  <a:prstClr val="black">
                    <a:lumMod val="75000"/>
                    <a:lumOff val="25000"/>
                  </a:prstClr>
                </a:solidFill>
              </a:rPr>
              <a:t>3 072 330 </a:t>
            </a:r>
            <a:r>
              <a:rPr lang="ru-RU" sz="1600" dirty="0">
                <a:solidFill>
                  <a:prstClr val="black">
                    <a:lumMod val="75000"/>
                    <a:lumOff val="25000"/>
                  </a:prstClr>
                </a:solidFill>
              </a:rPr>
              <a:t>извещений </a:t>
            </a:r>
            <a:r>
              <a:rPr lang="ru-RU" sz="1600" dirty="0" smtClean="0">
                <a:solidFill>
                  <a:prstClr val="black">
                    <a:lumMod val="75000"/>
                    <a:lumOff val="25000"/>
                  </a:prstClr>
                </a:solidFill>
                <a:latin typeface="Arial" pitchFamily="34" charset="0"/>
                <a:cs typeface="Arial" pitchFamily="34" charset="0"/>
              </a:rPr>
              <a:t>о </a:t>
            </a:r>
            <a:r>
              <a:rPr lang="ru-RU" sz="1600" dirty="0">
                <a:solidFill>
                  <a:prstClr val="black">
                    <a:lumMod val="75000"/>
                    <a:lumOff val="25000"/>
                  </a:prstClr>
                </a:solidFill>
                <a:latin typeface="Arial" pitchFamily="34" charset="0"/>
                <a:cs typeface="Arial" pitchFamily="34" charset="0"/>
              </a:rPr>
              <a:t>закупках на сумму более </a:t>
            </a:r>
            <a:r>
              <a:rPr lang="ru-RU" sz="1600" b="1" dirty="0">
                <a:solidFill>
                  <a:prstClr val="black">
                    <a:lumMod val="75000"/>
                    <a:lumOff val="25000"/>
                  </a:prstClr>
                </a:solidFill>
                <a:latin typeface="Arial" pitchFamily="34" charset="0"/>
                <a:cs typeface="Arial" pitchFamily="34" charset="0"/>
              </a:rPr>
              <a:t>6,6 трлн. рублей</a:t>
            </a:r>
            <a:r>
              <a:rPr lang="ru-RU" sz="1600" dirty="0">
                <a:solidFill>
                  <a:prstClr val="black">
                    <a:lumMod val="75000"/>
                    <a:lumOff val="25000"/>
                  </a:prstClr>
                </a:solidFill>
                <a:latin typeface="Arial" pitchFamily="34" charset="0"/>
                <a:cs typeface="Arial" pitchFamily="34" charset="0"/>
              </a:rPr>
              <a:t>. Общий объем заключенных контрактов без учета контрактов, сведения о которых составляют государственную тайну и не размещаются в открытом доступе, составил </a:t>
            </a:r>
            <a:r>
              <a:rPr lang="ru-RU" sz="1600" b="1" dirty="0">
                <a:solidFill>
                  <a:prstClr val="black">
                    <a:lumMod val="75000"/>
                    <a:lumOff val="25000"/>
                  </a:prstClr>
                </a:solidFill>
                <a:latin typeface="Arial" pitchFamily="34" charset="0"/>
                <a:cs typeface="Arial" pitchFamily="34" charset="0"/>
              </a:rPr>
              <a:t>5,3 трлн. рублей</a:t>
            </a:r>
            <a:r>
              <a:rPr lang="ru-RU" sz="1600" dirty="0">
                <a:solidFill>
                  <a:prstClr val="black">
                    <a:lumMod val="75000"/>
                    <a:lumOff val="25000"/>
                  </a:prstClr>
                </a:solidFill>
                <a:latin typeface="Arial" pitchFamily="34" charset="0"/>
                <a:cs typeface="Arial" pitchFamily="34" charset="0"/>
              </a:rPr>
              <a:t>. В контрактной системе функционируют более </a:t>
            </a:r>
            <a:r>
              <a:rPr lang="ru-RU" sz="1600" b="1" dirty="0">
                <a:solidFill>
                  <a:prstClr val="black">
                    <a:lumMod val="75000"/>
                    <a:lumOff val="25000"/>
                  </a:prstClr>
                </a:solidFill>
                <a:latin typeface="Arial" pitchFamily="34" charset="0"/>
                <a:cs typeface="Arial" pitchFamily="34" charset="0"/>
              </a:rPr>
              <a:t>330 тыс.</a:t>
            </a:r>
            <a:r>
              <a:rPr lang="ru-RU" sz="1600" dirty="0">
                <a:solidFill>
                  <a:prstClr val="black">
                    <a:lumMod val="75000"/>
                    <a:lumOff val="25000"/>
                  </a:prstClr>
                </a:solidFill>
                <a:latin typeface="Arial" pitchFamily="34" charset="0"/>
                <a:cs typeface="Arial" pitchFamily="34" charset="0"/>
              </a:rPr>
              <a:t> государственных и муниципальных заказчиков и около </a:t>
            </a:r>
            <a:r>
              <a:rPr lang="ru-RU" sz="1600" b="1" dirty="0">
                <a:solidFill>
                  <a:prstClr val="black">
                    <a:lumMod val="75000"/>
                    <a:lumOff val="25000"/>
                  </a:prstClr>
                </a:solidFill>
                <a:latin typeface="Arial" pitchFamily="34" charset="0"/>
                <a:cs typeface="Arial" pitchFamily="34" charset="0"/>
              </a:rPr>
              <a:t>500 тыс. </a:t>
            </a:r>
            <a:r>
              <a:rPr lang="ru-RU" sz="1600" dirty="0">
                <a:solidFill>
                  <a:prstClr val="black">
                    <a:lumMod val="75000"/>
                    <a:lumOff val="25000"/>
                  </a:prstClr>
                </a:solidFill>
                <a:latin typeface="Arial" pitchFamily="34" charset="0"/>
                <a:cs typeface="Arial" pitchFamily="34" charset="0"/>
              </a:rPr>
              <a:t>поставщиков, что делает ее одной из крупнейших хозяйственных систем страны. В структуре ВВП страны государственные закупки составляют более </a:t>
            </a:r>
            <a:r>
              <a:rPr lang="ru-RU" sz="1600" b="1" dirty="0">
                <a:solidFill>
                  <a:prstClr val="black">
                    <a:lumMod val="75000"/>
                    <a:lumOff val="25000"/>
                  </a:prstClr>
                </a:solidFill>
                <a:latin typeface="Arial" pitchFamily="34" charset="0"/>
                <a:cs typeface="Arial" pitchFamily="34" charset="0"/>
              </a:rPr>
              <a:t>10%.</a:t>
            </a:r>
          </a:p>
        </p:txBody>
      </p:sp>
      <p:sp>
        <p:nvSpPr>
          <p:cNvPr id="9" name="TextBox 8"/>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Контрактная система</a:t>
            </a:r>
            <a:endParaRPr lang="ru-RU" sz="20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631593891"/>
      </p:ext>
    </p:extLst>
  </p:cSld>
  <p:clrMapOvr>
    <a:masterClrMapping/>
  </p:clrMapOvr>
  <p:transition>
    <p:fade thruBlk="1"/>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Статистика 2015 года</a:t>
            </a:r>
            <a:endParaRPr lang="ru-RU" sz="2000" b="1" dirty="0">
              <a:solidFill>
                <a:prstClr val="white"/>
              </a:solidFill>
              <a:latin typeface="Arial" pitchFamily="34" charset="0"/>
              <a:cs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75" y="1120528"/>
            <a:ext cx="7344971" cy="440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25" y="5529411"/>
            <a:ext cx="73437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28" y="6091386"/>
            <a:ext cx="73533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938813"/>
      </p:ext>
    </p:extLst>
  </p:cSld>
  <p:clrMapOvr>
    <a:masterClrMapping/>
  </p:clrMapOvr>
  <p:transition>
    <p:fade thruBlk="1"/>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1702" y="1268760"/>
            <a:ext cx="8430778" cy="196361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Максимальный объем контрактов был заключен в </a:t>
            </a:r>
            <a:r>
              <a:rPr lang="ru-RU" sz="1600" b="1" dirty="0">
                <a:solidFill>
                  <a:prstClr val="black">
                    <a:lumMod val="75000"/>
                    <a:lumOff val="25000"/>
                  </a:prstClr>
                </a:solidFill>
                <a:latin typeface="Arial" pitchFamily="34" charset="0"/>
                <a:cs typeface="Arial" pitchFamily="34" charset="0"/>
              </a:rPr>
              <a:t>4 квартале</a:t>
            </a:r>
            <a:r>
              <a:rPr lang="ru-RU" sz="1600" dirty="0">
                <a:solidFill>
                  <a:prstClr val="black">
                    <a:lumMod val="75000"/>
                    <a:lumOff val="25000"/>
                  </a:prstClr>
                </a:solidFill>
                <a:latin typeface="Arial" pitchFamily="34" charset="0"/>
                <a:cs typeface="Arial" pitchFamily="34" charset="0"/>
              </a:rPr>
              <a:t>. В декабре объем </a:t>
            </a:r>
            <a:r>
              <a:rPr lang="ru-RU" sz="1600" dirty="0" err="1">
                <a:solidFill>
                  <a:prstClr val="black">
                    <a:lumMod val="75000"/>
                    <a:lumOff val="25000"/>
                  </a:prstClr>
                </a:solidFill>
                <a:latin typeface="Arial" pitchFamily="34" charset="0"/>
                <a:cs typeface="Arial" pitchFamily="34" charset="0"/>
              </a:rPr>
              <a:t>контрактования</a:t>
            </a:r>
            <a:r>
              <a:rPr lang="ru-RU" sz="1600" dirty="0">
                <a:solidFill>
                  <a:prstClr val="black">
                    <a:lumMod val="75000"/>
                    <a:lumOff val="25000"/>
                  </a:prstClr>
                </a:solidFill>
                <a:latin typeface="Arial" pitchFamily="34" charset="0"/>
                <a:cs typeface="Arial" pitchFamily="34" charset="0"/>
              </a:rPr>
              <a:t> составил </a:t>
            </a:r>
            <a:r>
              <a:rPr lang="ru-RU" sz="1600" b="1" dirty="0">
                <a:solidFill>
                  <a:prstClr val="black">
                    <a:lumMod val="75000"/>
                    <a:lumOff val="25000"/>
                  </a:prstClr>
                </a:solidFill>
                <a:latin typeface="Arial" pitchFamily="34" charset="0"/>
                <a:cs typeface="Arial" pitchFamily="34" charset="0"/>
              </a:rPr>
              <a:t>892 млрд. рублей</a:t>
            </a:r>
            <a:r>
              <a:rPr lang="ru-RU" sz="1600" dirty="0">
                <a:solidFill>
                  <a:prstClr val="black">
                    <a:lumMod val="75000"/>
                    <a:lumOff val="25000"/>
                  </a:prstClr>
                </a:solidFill>
                <a:latin typeface="Arial" pitchFamily="34" charset="0"/>
                <a:cs typeface="Arial" pitchFamily="34" charset="0"/>
              </a:rPr>
              <a:t>, что более чем в 2 раза превысило среднемесячное значение. Такое неравномерное </a:t>
            </a:r>
            <a:r>
              <a:rPr lang="ru-RU" sz="1600" dirty="0" err="1">
                <a:solidFill>
                  <a:prstClr val="black">
                    <a:lumMod val="75000"/>
                    <a:lumOff val="25000"/>
                  </a:prstClr>
                </a:solidFill>
                <a:latin typeface="Arial" pitchFamily="34" charset="0"/>
                <a:cs typeface="Arial" pitchFamily="34" charset="0"/>
              </a:rPr>
              <a:t>контрактование</a:t>
            </a:r>
            <a:r>
              <a:rPr lang="ru-RU" sz="1600" dirty="0">
                <a:solidFill>
                  <a:prstClr val="black">
                    <a:lumMod val="75000"/>
                    <a:lumOff val="25000"/>
                  </a:prstClr>
                </a:solidFill>
                <a:latin typeface="Arial" pitchFamily="34" charset="0"/>
                <a:cs typeface="Arial" pitchFamily="34" charset="0"/>
              </a:rPr>
              <a:t> обусловлено заключением в конце года контрактов в рамках лимитов следующего года, что является положительным фактором. Отрицательными факторами являются заключение контрактов с целью переноса доведенных лимитов текущего года на очередной год, а также освоение неизрасходованных в течение года бюджетных средств. </a:t>
            </a:r>
          </a:p>
        </p:txBody>
      </p:sp>
      <p:sp>
        <p:nvSpPr>
          <p:cNvPr id="5" name="Прямоугольник 4"/>
          <p:cNvSpPr/>
          <p:nvPr/>
        </p:nvSpPr>
        <p:spPr>
          <a:xfrm>
            <a:off x="461702" y="3356992"/>
            <a:ext cx="7994317" cy="79406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Объем закупок снизился по сравнению с 2014 годом на </a:t>
            </a:r>
            <a:r>
              <a:rPr lang="ru-RU" sz="1600" b="1" dirty="0">
                <a:solidFill>
                  <a:prstClr val="black">
                    <a:lumMod val="75000"/>
                    <a:lumOff val="25000"/>
                  </a:prstClr>
                </a:solidFill>
                <a:latin typeface="Arial" pitchFamily="34" charset="0"/>
                <a:cs typeface="Arial" pitchFamily="34" charset="0"/>
              </a:rPr>
              <a:t>5%</a:t>
            </a:r>
            <a:r>
              <a:rPr lang="ru-RU" sz="1600" dirty="0">
                <a:solidFill>
                  <a:prstClr val="black">
                    <a:lumMod val="75000"/>
                    <a:lumOff val="25000"/>
                  </a:prstClr>
                </a:solidFill>
                <a:latin typeface="Arial" pitchFamily="34" charset="0"/>
                <a:cs typeface="Arial" pitchFamily="34" charset="0"/>
              </a:rPr>
              <a:t>. Между тем, по оценке Минэкономразвития России, доля государственных закупок в структуре ВВП увеличилась на </a:t>
            </a:r>
            <a:r>
              <a:rPr lang="ru-RU" sz="1600" b="1" dirty="0">
                <a:solidFill>
                  <a:prstClr val="black">
                    <a:lumMod val="75000"/>
                    <a:lumOff val="25000"/>
                  </a:prstClr>
                </a:solidFill>
                <a:latin typeface="Arial" pitchFamily="34" charset="0"/>
                <a:cs typeface="Arial" pitchFamily="34" charset="0"/>
              </a:rPr>
              <a:t>0,4</a:t>
            </a:r>
            <a:r>
              <a:rPr lang="ru-RU" sz="1600" dirty="0">
                <a:solidFill>
                  <a:prstClr val="black">
                    <a:lumMod val="75000"/>
                    <a:lumOff val="25000"/>
                  </a:prstClr>
                </a:solidFill>
                <a:latin typeface="Arial" pitchFamily="34" charset="0"/>
                <a:cs typeface="Arial" pitchFamily="34" charset="0"/>
              </a:rPr>
              <a:t> процентных пункта. </a:t>
            </a:r>
          </a:p>
        </p:txBody>
      </p:sp>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Тенденции</a:t>
            </a:r>
            <a:endParaRPr lang="ru-RU" sz="2000" b="1" dirty="0">
              <a:solidFill>
                <a:prstClr val="white"/>
              </a:solidFill>
              <a:latin typeface="Arial" pitchFamily="34" charset="0"/>
              <a:cs typeface="Arial" pitchFamily="34" charset="0"/>
            </a:endParaRPr>
          </a:p>
        </p:txBody>
      </p:sp>
      <p:sp>
        <p:nvSpPr>
          <p:cNvPr id="7" name="Прямоугольник 6"/>
          <p:cNvSpPr/>
          <p:nvPr/>
        </p:nvSpPr>
        <p:spPr>
          <a:xfrm>
            <a:off x="464042" y="4293096"/>
            <a:ext cx="7994317" cy="102797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Возрос уровень доверия бизнеса к государственным закупкам. Среднее количество участников закупок на торгах увеличилось с </a:t>
            </a:r>
            <a:r>
              <a:rPr lang="ru-RU" sz="1600" b="1" dirty="0">
                <a:solidFill>
                  <a:prstClr val="black">
                    <a:lumMod val="75000"/>
                    <a:lumOff val="25000"/>
                  </a:prstClr>
                </a:solidFill>
                <a:latin typeface="Arial" pitchFamily="34" charset="0"/>
                <a:cs typeface="Arial" pitchFamily="34" charset="0"/>
              </a:rPr>
              <a:t>2,5 до 3</a:t>
            </a:r>
            <a:r>
              <a:rPr lang="ru-RU" sz="1600" dirty="0">
                <a:solidFill>
                  <a:prstClr val="black">
                    <a:lumMod val="75000"/>
                    <a:lumOff val="25000"/>
                  </a:prstClr>
                </a:solidFill>
                <a:latin typeface="Arial" pitchFamily="34" charset="0"/>
                <a:cs typeface="Arial" pitchFamily="34" charset="0"/>
              </a:rPr>
              <a:t>. Достигнутая за счет роста конкуренции экономия по результатам закупок составила более </a:t>
            </a:r>
            <a:r>
              <a:rPr lang="ru-RU" sz="1600" b="1" dirty="0">
                <a:solidFill>
                  <a:prstClr val="black">
                    <a:lumMod val="75000"/>
                    <a:lumOff val="25000"/>
                  </a:prstClr>
                </a:solidFill>
                <a:latin typeface="Arial" pitchFamily="34" charset="0"/>
                <a:cs typeface="Arial" pitchFamily="34" charset="0"/>
              </a:rPr>
              <a:t>321 млрд. рублей</a:t>
            </a:r>
            <a:r>
              <a:rPr lang="ru-RU" sz="1600" dirty="0">
                <a:solidFill>
                  <a:prstClr val="black">
                    <a:lumMod val="75000"/>
                    <a:lumOff val="25000"/>
                  </a:prstClr>
                </a:solidFill>
                <a:latin typeface="Arial" pitchFamily="34" charset="0"/>
                <a:cs typeface="Arial" pitchFamily="34" charset="0"/>
              </a:rPr>
              <a:t>, что составляет около </a:t>
            </a:r>
            <a:r>
              <a:rPr lang="ru-RU" sz="1600" b="1" dirty="0">
                <a:solidFill>
                  <a:prstClr val="black">
                    <a:lumMod val="75000"/>
                    <a:lumOff val="25000"/>
                  </a:prstClr>
                </a:solidFill>
                <a:latin typeface="Arial" pitchFamily="34" charset="0"/>
                <a:cs typeface="Arial" pitchFamily="34" charset="0"/>
              </a:rPr>
              <a:t>7%</a:t>
            </a:r>
            <a:r>
              <a:rPr lang="ru-RU" sz="1600" dirty="0">
                <a:solidFill>
                  <a:prstClr val="black">
                    <a:lumMod val="75000"/>
                    <a:lumOff val="25000"/>
                  </a:prstClr>
                </a:solidFill>
                <a:latin typeface="Arial" pitchFamily="34" charset="0"/>
                <a:cs typeface="Arial" pitchFamily="34" charset="0"/>
              </a:rPr>
              <a:t> от общего объема закупок.</a:t>
            </a:r>
          </a:p>
        </p:txBody>
      </p:sp>
    </p:spTree>
    <p:extLst>
      <p:ext uri="{BB962C8B-B14F-4D97-AF65-F5344CB8AC3E}">
        <p14:creationId xmlns:p14="http://schemas.microsoft.com/office/powerpoint/2010/main" val="1228096523"/>
      </p:ext>
    </p:extLst>
  </p:cSld>
  <p:clrMapOvr>
    <a:masterClrMapping/>
  </p:clrMapOvr>
  <p:transition>
    <p:fade thruBlk="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1702" y="1268760"/>
            <a:ext cx="8430778" cy="149579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Контрактная система стала действенным механизмом поддержки субъектов малого предпринимательства. Так, в качестве оплаты только по прямым контрактам малому бизнесу было направлено более </a:t>
            </a:r>
            <a:r>
              <a:rPr lang="ru-RU" sz="1600" b="1" dirty="0">
                <a:solidFill>
                  <a:prstClr val="black">
                    <a:lumMod val="75000"/>
                    <a:lumOff val="25000"/>
                  </a:prstClr>
                </a:solidFill>
                <a:latin typeface="Arial" pitchFamily="34" charset="0"/>
                <a:cs typeface="Arial" pitchFamily="34" charset="0"/>
              </a:rPr>
              <a:t>490 млрд. рублей</a:t>
            </a:r>
            <a:r>
              <a:rPr lang="ru-RU" sz="1600" dirty="0">
                <a:solidFill>
                  <a:prstClr val="black">
                    <a:lumMod val="75000"/>
                    <a:lumOff val="25000"/>
                  </a:prstClr>
                </a:solidFill>
                <a:latin typeface="Arial" pitchFamily="34" charset="0"/>
                <a:cs typeface="Arial" pitchFamily="34" charset="0"/>
              </a:rPr>
              <a:t>, что на </a:t>
            </a:r>
            <a:r>
              <a:rPr lang="ru-RU" sz="1600" b="1" dirty="0">
                <a:solidFill>
                  <a:prstClr val="black">
                    <a:lumMod val="75000"/>
                    <a:lumOff val="25000"/>
                  </a:prstClr>
                </a:solidFill>
                <a:latin typeface="Arial" pitchFamily="34" charset="0"/>
                <a:cs typeface="Arial" pitchFamily="34" charset="0"/>
              </a:rPr>
              <a:t>41%</a:t>
            </a:r>
            <a:r>
              <a:rPr lang="ru-RU" sz="1600" dirty="0">
                <a:solidFill>
                  <a:prstClr val="black">
                    <a:lumMod val="75000"/>
                    <a:lumOff val="25000"/>
                  </a:prstClr>
                </a:solidFill>
                <a:latin typeface="Arial" pitchFamily="34" charset="0"/>
                <a:cs typeface="Arial" pitchFamily="34" charset="0"/>
              </a:rPr>
              <a:t> превышает аналогичный показатель 2014 года. По </a:t>
            </a:r>
            <a:r>
              <a:rPr lang="ru-RU" sz="1600" dirty="0" smtClean="0">
                <a:solidFill>
                  <a:prstClr val="black">
                    <a:lumMod val="75000"/>
                    <a:lumOff val="25000"/>
                  </a:prstClr>
                </a:solidFill>
                <a:latin typeface="Arial" pitchFamily="34" charset="0"/>
                <a:cs typeface="Arial" pitchFamily="34" charset="0"/>
              </a:rPr>
              <a:t>оценкам Минэкономразвития РФ, </a:t>
            </a:r>
            <a:r>
              <a:rPr lang="ru-RU" sz="1600" dirty="0">
                <a:solidFill>
                  <a:prstClr val="black">
                    <a:lumMod val="75000"/>
                    <a:lumOff val="25000"/>
                  </a:prstClr>
                </a:solidFill>
                <a:latin typeface="Arial" pitchFamily="34" charset="0"/>
                <a:cs typeface="Arial" pitchFamily="34" charset="0"/>
              </a:rPr>
              <a:t>с учетом субподрядных договоров установленная </a:t>
            </a:r>
            <a:r>
              <a:rPr lang="ru-RU" sz="1600" b="1" dirty="0">
                <a:solidFill>
                  <a:prstClr val="black">
                    <a:lumMod val="75000"/>
                    <a:lumOff val="25000"/>
                  </a:prstClr>
                </a:solidFill>
                <a:latin typeface="Arial" pitchFamily="34" charset="0"/>
                <a:cs typeface="Arial" pitchFamily="34" charset="0"/>
              </a:rPr>
              <a:t>15-процентая</a:t>
            </a:r>
            <a:r>
              <a:rPr lang="ru-RU" sz="1600" dirty="0">
                <a:solidFill>
                  <a:prstClr val="black">
                    <a:lumMod val="75000"/>
                    <a:lumOff val="25000"/>
                  </a:prstClr>
                </a:solidFill>
                <a:latin typeface="Arial" pitchFamily="34" charset="0"/>
                <a:cs typeface="Arial" pitchFamily="34" charset="0"/>
              </a:rPr>
              <a:t> квота закупок у малого бизнеса выполнена в полном объеме.</a:t>
            </a:r>
          </a:p>
        </p:txBody>
      </p:sp>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Эффективность</a:t>
            </a:r>
            <a:endParaRPr lang="ru-RU" sz="2000" b="1" dirty="0">
              <a:solidFill>
                <a:prstClr val="white"/>
              </a:solidFill>
              <a:latin typeface="Arial" pitchFamily="34" charset="0"/>
              <a:cs typeface="Arial" pitchFamily="34" charset="0"/>
            </a:endParaRPr>
          </a:p>
        </p:txBody>
      </p:sp>
      <p:sp>
        <p:nvSpPr>
          <p:cNvPr id="8" name="Прямоугольник 7"/>
          <p:cNvSpPr/>
          <p:nvPr/>
        </p:nvSpPr>
        <p:spPr>
          <a:xfrm>
            <a:off x="461702" y="2850960"/>
            <a:ext cx="8430778" cy="79406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В ходе мониторинга контрактной системы выявлено, что неэффективными могут быть признаны около </a:t>
            </a:r>
            <a:r>
              <a:rPr lang="ru-RU" sz="1600" b="1" dirty="0">
                <a:solidFill>
                  <a:prstClr val="black">
                    <a:lumMod val="75000"/>
                    <a:lumOff val="25000"/>
                  </a:prstClr>
                </a:solidFill>
                <a:latin typeface="Arial" pitchFamily="34" charset="0"/>
                <a:cs typeface="Arial" pitchFamily="34" charset="0"/>
              </a:rPr>
              <a:t>11 тыс. закупок </a:t>
            </a:r>
            <a:r>
              <a:rPr lang="ru-RU" sz="1600" dirty="0">
                <a:solidFill>
                  <a:prstClr val="black">
                    <a:lumMod val="75000"/>
                    <a:lumOff val="25000"/>
                  </a:prstClr>
                </a:solidFill>
                <a:latin typeface="Arial" pitchFamily="34" charset="0"/>
                <a:cs typeface="Arial" pitchFamily="34" charset="0"/>
              </a:rPr>
              <a:t>на сумму 198 млрд. рублей, что составляет </a:t>
            </a:r>
            <a:r>
              <a:rPr lang="ru-RU" sz="1600" b="1" dirty="0">
                <a:solidFill>
                  <a:prstClr val="black">
                    <a:lumMod val="75000"/>
                    <a:lumOff val="25000"/>
                  </a:prstClr>
                </a:solidFill>
                <a:latin typeface="Arial" pitchFamily="34" charset="0"/>
                <a:cs typeface="Arial" pitchFamily="34" charset="0"/>
              </a:rPr>
              <a:t>3,7%</a:t>
            </a:r>
            <a:r>
              <a:rPr lang="ru-RU" sz="1600" dirty="0">
                <a:solidFill>
                  <a:prstClr val="black">
                    <a:lumMod val="75000"/>
                    <a:lumOff val="25000"/>
                  </a:prstClr>
                </a:solidFill>
                <a:latin typeface="Arial" pitchFamily="34" charset="0"/>
                <a:cs typeface="Arial" pitchFamily="34" charset="0"/>
              </a:rPr>
              <a:t> от объема </a:t>
            </a:r>
            <a:r>
              <a:rPr lang="ru-RU" sz="1600" dirty="0" smtClean="0">
                <a:solidFill>
                  <a:prstClr val="black">
                    <a:lumMod val="75000"/>
                    <a:lumOff val="25000"/>
                  </a:prstClr>
                </a:solidFill>
                <a:latin typeface="Arial" pitchFamily="34" charset="0"/>
                <a:cs typeface="Arial" pitchFamily="34" charset="0"/>
              </a:rPr>
              <a:t>закупок (оценка без учета закупок составляющих государственную тайну).</a:t>
            </a:r>
            <a:endParaRPr lang="ru-RU" sz="1600" dirty="0">
              <a:solidFill>
                <a:prstClr val="black">
                  <a:lumMod val="75000"/>
                  <a:lumOff val="25000"/>
                </a:prstClr>
              </a:solidFill>
              <a:latin typeface="Arial" pitchFamily="34" charset="0"/>
              <a:cs typeface="Arial" pitchFamily="34" charset="0"/>
            </a:endParaRPr>
          </a:p>
        </p:txBody>
      </p:sp>
      <p:sp>
        <p:nvSpPr>
          <p:cNvPr id="9" name="Прямоугольник 8"/>
          <p:cNvSpPr/>
          <p:nvPr/>
        </p:nvSpPr>
        <p:spPr>
          <a:xfrm>
            <a:off x="472098" y="3789040"/>
            <a:ext cx="8430778" cy="102797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Наиболее востребованным способом определения поставщика является электронный аукцион, доля которого составляет </a:t>
            </a:r>
            <a:r>
              <a:rPr lang="ru-RU" sz="1600" b="1" dirty="0">
                <a:solidFill>
                  <a:prstClr val="black">
                    <a:lumMod val="75000"/>
                    <a:lumOff val="25000"/>
                  </a:prstClr>
                </a:solidFill>
                <a:latin typeface="Arial" pitchFamily="34" charset="0"/>
                <a:cs typeface="Arial" pitchFamily="34" charset="0"/>
              </a:rPr>
              <a:t>56,6%</a:t>
            </a:r>
            <a:r>
              <a:rPr lang="ru-RU" sz="1600" dirty="0">
                <a:solidFill>
                  <a:prstClr val="black">
                    <a:lumMod val="75000"/>
                    <a:lumOff val="25000"/>
                  </a:prstClr>
                </a:solidFill>
                <a:latin typeface="Arial" pitchFamily="34" charset="0"/>
                <a:cs typeface="Arial" pitchFamily="34" charset="0"/>
              </a:rPr>
              <a:t> от общего количества размещенных на официальном сайте извещений. Удобство закупок в электронной форме делает их наиболее привлекательными для заказчиков.</a:t>
            </a:r>
          </a:p>
        </p:txBody>
      </p:sp>
    </p:spTree>
    <p:extLst>
      <p:ext uri="{BB962C8B-B14F-4D97-AF65-F5344CB8AC3E}">
        <p14:creationId xmlns:p14="http://schemas.microsoft.com/office/powerpoint/2010/main" val="37744379"/>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395536" y="260648"/>
            <a:ext cx="2346458" cy="365091"/>
          </a:xfrm>
          <a:prstGeom prst="rect">
            <a:avLst/>
          </a:prstGeom>
          <a:noFill/>
          <a:ln w="12700">
            <a:noFill/>
          </a:ln>
        </p:spPr>
        <p:txBody>
          <a:bodyPr wrap="none" lIns="72000" tIns="36000" rIns="72000" bIns="36000">
            <a:spAutoFit/>
          </a:bodyPr>
          <a:lstStyle/>
          <a:p>
            <a:pPr>
              <a:lnSpc>
                <a:spcPct val="95000"/>
              </a:lnSpc>
              <a:defRPr/>
            </a:pPr>
            <a:r>
              <a:rPr lang="ru-RU" sz="2000" spc="-130" dirty="0" smtClean="0">
                <a:solidFill>
                  <a:schemeClr val="bg1"/>
                </a:solidFill>
                <a:latin typeface="Arial" pitchFamily="34" charset="0"/>
                <a:cs typeface="Arial" pitchFamily="34" charset="0"/>
              </a:rPr>
              <a:t>Аудит закупок у МСП</a:t>
            </a:r>
            <a:endParaRPr lang="ru-RU" sz="2000" spc="-130" dirty="0">
              <a:solidFill>
                <a:schemeClr val="bg1"/>
              </a:solidFill>
              <a:latin typeface="Arial" pitchFamily="34" charset="0"/>
              <a:cs typeface="Arial" pitchFamily="34" charset="0"/>
            </a:endParaRPr>
          </a:p>
        </p:txBody>
      </p:sp>
      <p:sp>
        <p:nvSpPr>
          <p:cNvPr id="2" name="Прямоугольник 1"/>
          <p:cNvSpPr/>
          <p:nvPr/>
        </p:nvSpPr>
        <p:spPr>
          <a:xfrm>
            <a:off x="395536" y="1645174"/>
            <a:ext cx="8424936" cy="1495794"/>
          </a:xfrm>
          <a:prstGeom prst="rect">
            <a:avLst/>
          </a:prstGeom>
        </p:spPr>
        <p:txBody>
          <a:bodyPr wrap="square">
            <a:spAutoFit/>
          </a:bodyPr>
          <a:lstStyle/>
          <a:p>
            <a:pPr>
              <a:lnSpc>
                <a:spcPct val="95000"/>
              </a:lnSpc>
            </a:pPr>
            <a:r>
              <a:rPr lang="ru-RU" sz="1600" dirty="0" smtClean="0">
                <a:solidFill>
                  <a:schemeClr val="tx1">
                    <a:lumMod val="75000"/>
                    <a:lumOff val="25000"/>
                  </a:schemeClr>
                </a:solidFill>
                <a:latin typeface="Arial" pitchFamily="34" charset="0"/>
                <a:cs typeface="Arial" pitchFamily="34" charset="0"/>
              </a:rPr>
              <a:t>Утверждено Положение </a:t>
            </a:r>
            <a:r>
              <a:rPr lang="ru-RU" sz="1600" dirty="0">
                <a:solidFill>
                  <a:schemeClr val="tx1">
                    <a:lumMod val="75000"/>
                    <a:lumOff val="25000"/>
                  </a:schemeClr>
                </a:solidFill>
                <a:latin typeface="Arial" pitchFamily="34" charset="0"/>
                <a:cs typeface="Arial" pitchFamily="34" charset="0"/>
              </a:rPr>
              <a:t>о порядке проведения акционерным обществом "Федеральная корпорация по развитию малого и среднего предпринимательства" мониторинга осуществления органами исполнительной власти субъектов Российской Федерации </a:t>
            </a:r>
            <a:r>
              <a:rPr lang="ru-RU" sz="1600" dirty="0" smtClean="0">
                <a:solidFill>
                  <a:schemeClr val="tx1">
                    <a:lumMod val="75000"/>
                    <a:lumOff val="25000"/>
                  </a:schemeClr>
                </a:solidFill>
                <a:latin typeface="Arial" pitchFamily="34" charset="0"/>
                <a:cs typeface="Arial" pitchFamily="34" charset="0"/>
              </a:rPr>
              <a:t>и/или </a:t>
            </a:r>
            <a:r>
              <a:rPr lang="ru-RU" sz="1600" dirty="0">
                <a:solidFill>
                  <a:schemeClr val="tx1">
                    <a:lumMod val="75000"/>
                    <a:lumOff val="25000"/>
                  </a:schemeClr>
                </a:solidFill>
                <a:latin typeface="Arial" pitchFamily="34" charset="0"/>
                <a:cs typeface="Arial" pitchFamily="34" charset="0"/>
              </a:rPr>
              <a:t>созданными ими организациями оценки соответствия и мониторинга соответствия, предусмотренных </a:t>
            </a:r>
            <a:r>
              <a:rPr lang="ru-RU" sz="1600" dirty="0" smtClean="0">
                <a:solidFill>
                  <a:schemeClr val="tx1">
                    <a:lumMod val="75000"/>
                    <a:lumOff val="25000"/>
                  </a:schemeClr>
                </a:solidFill>
                <a:latin typeface="Arial" pitchFamily="34" charset="0"/>
                <a:cs typeface="Arial" pitchFamily="34" charset="0"/>
              </a:rPr>
              <a:t>Федеральным законом "О </a:t>
            </a:r>
            <a:r>
              <a:rPr lang="ru-RU" sz="1600" dirty="0">
                <a:solidFill>
                  <a:schemeClr val="tx1">
                    <a:lumMod val="75000"/>
                    <a:lumOff val="25000"/>
                  </a:schemeClr>
                </a:solidFill>
                <a:latin typeface="Arial" pitchFamily="34" charset="0"/>
                <a:cs typeface="Arial" pitchFamily="34" charset="0"/>
              </a:rPr>
              <a:t>закупках товаров, работ, услуг отдельными видами юридических </a:t>
            </a:r>
            <a:r>
              <a:rPr lang="ru-RU" sz="1600" dirty="0" smtClean="0">
                <a:solidFill>
                  <a:schemeClr val="tx1">
                    <a:lumMod val="75000"/>
                    <a:lumOff val="25000"/>
                  </a:schemeClr>
                </a:solidFill>
                <a:latin typeface="Arial" pitchFamily="34" charset="0"/>
                <a:cs typeface="Arial" pitchFamily="34" charset="0"/>
              </a:rPr>
              <a:t>лиц".</a:t>
            </a:r>
            <a:endParaRPr lang="ru-RU" sz="1600" dirty="0">
              <a:solidFill>
                <a:schemeClr val="tx1">
                  <a:lumMod val="75000"/>
                  <a:lumOff val="25000"/>
                </a:schemeClr>
              </a:solidFill>
              <a:latin typeface="Arial" pitchFamily="34" charset="0"/>
              <a:cs typeface="Arial" pitchFamily="34" charset="0"/>
            </a:endParaRPr>
          </a:p>
        </p:txBody>
      </p:sp>
      <p:sp>
        <p:nvSpPr>
          <p:cNvPr id="3" name="Прямоугольник 2"/>
          <p:cNvSpPr/>
          <p:nvPr/>
        </p:nvSpPr>
        <p:spPr>
          <a:xfrm>
            <a:off x="2987824" y="3140968"/>
            <a:ext cx="4392488" cy="1077218"/>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По результатам проведения мониторинга корпорацией формируется отчет о результатах проведения корпорацией мониторинга по </a:t>
            </a:r>
            <a:r>
              <a:rPr lang="ru-RU" sz="1600" dirty="0" smtClean="0">
                <a:solidFill>
                  <a:schemeClr val="tx1">
                    <a:lumMod val="75000"/>
                    <a:lumOff val="25000"/>
                  </a:schemeClr>
                </a:solidFill>
                <a:latin typeface="Arial" pitchFamily="34" charset="0"/>
                <a:cs typeface="Arial" pitchFamily="34" charset="0"/>
              </a:rPr>
              <a:t>утверждённой форме. </a:t>
            </a:r>
            <a:endParaRPr lang="ru-RU" sz="1600" dirty="0">
              <a:solidFill>
                <a:schemeClr val="tx1">
                  <a:lumMod val="75000"/>
                  <a:lumOff val="25000"/>
                </a:schemeClr>
              </a:solidFill>
              <a:latin typeface="Arial" pitchFamily="34" charset="0"/>
              <a:cs typeface="Arial" pitchFamily="34" charset="0"/>
            </a:endParaRPr>
          </a:p>
        </p:txBody>
      </p:sp>
      <p:sp>
        <p:nvSpPr>
          <p:cNvPr id="9" name="Прямоугольник 8"/>
          <p:cNvSpPr/>
          <p:nvPr/>
        </p:nvSpPr>
        <p:spPr>
          <a:xfrm>
            <a:off x="1187624" y="5733256"/>
            <a:ext cx="6912768" cy="647664"/>
          </a:xfrm>
          <a:prstGeom prst="rect">
            <a:avLst/>
          </a:prstGeom>
          <a:solidFill>
            <a:schemeClr val="bg1">
              <a:lumMod val="95000"/>
            </a:schemeClr>
          </a:solidFill>
        </p:spPr>
        <p:txBody>
          <a:bodyPr wrap="square" lIns="360000" rIns="360000" bIns="108000">
            <a:spAutoFit/>
          </a:bodyPr>
          <a:lstStyle/>
          <a:p>
            <a:pPr algn="ctr"/>
            <a:r>
              <a:rPr lang="ru-RU" sz="1600" dirty="0">
                <a:solidFill>
                  <a:schemeClr val="tx1">
                    <a:lumMod val="75000"/>
                    <a:lumOff val="25000"/>
                  </a:schemeClr>
                </a:solidFill>
                <a:latin typeface="Arial" pitchFamily="34" charset="0"/>
                <a:cs typeface="Arial" pitchFamily="34" charset="0"/>
              </a:rPr>
              <a:t>Постановление вступает в силу с 1 июля 2016 г.,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ежегодные отчеты будут публиковаться с 1 марта 2017 г.</a:t>
            </a:r>
          </a:p>
        </p:txBody>
      </p:sp>
      <p:pic>
        <p:nvPicPr>
          <p:cNvPr id="5122" name="Picture 2" descr="D:\RET\МАТЕРИАЛЫ\2016\новый дизайн\иконки\иконки\Иконки-0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705" y="3212976"/>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059832" y="4437112"/>
            <a:ext cx="3816424" cy="1077218"/>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Указанный отчет размещается в структурированном виде в ЕИС в срок не позднее </a:t>
            </a:r>
            <a:r>
              <a:rPr lang="ru-RU" sz="1600" dirty="0" smtClean="0">
                <a:solidFill>
                  <a:schemeClr val="tx1">
                    <a:lumMod val="75000"/>
                    <a:lumOff val="25000"/>
                  </a:schemeClr>
                </a:solidFill>
                <a:latin typeface="Arial" pitchFamily="34" charset="0"/>
                <a:cs typeface="Arial" pitchFamily="34" charset="0"/>
              </a:rPr>
              <a:t>1 </a:t>
            </a:r>
            <a:r>
              <a:rPr lang="ru-RU" sz="1600" dirty="0">
                <a:solidFill>
                  <a:schemeClr val="tx1">
                    <a:lumMod val="75000"/>
                    <a:lumOff val="25000"/>
                  </a:schemeClr>
                </a:solidFill>
                <a:latin typeface="Arial" pitchFamily="34" charset="0"/>
                <a:cs typeface="Arial" pitchFamily="34" charset="0"/>
              </a:rPr>
              <a:t>марта года, следующего за отчетным.</a:t>
            </a:r>
          </a:p>
        </p:txBody>
      </p:sp>
      <p:pic>
        <p:nvPicPr>
          <p:cNvPr id="5123" name="Picture 3" descr="D:\RET\МАТЕРИАЛЫ\2016\новый дизайн\иконки\иконки\Иконки-2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437112"/>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bwMode="auto">
          <a:xfrm>
            <a:off x="179512" y="1214638"/>
            <a:ext cx="5846198"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a:solidFill>
                  <a:schemeClr val="bg1"/>
                </a:solidFill>
                <a:latin typeface="Arial" pitchFamily="34" charset="0"/>
                <a:cs typeface="Arial" pitchFamily="34" charset="0"/>
              </a:rPr>
              <a:t>Постановление Правительства РФ N 1255 от 21.11.2015:</a:t>
            </a:r>
          </a:p>
        </p:txBody>
      </p:sp>
    </p:spTree>
    <p:extLst>
      <p:ext uri="{BB962C8B-B14F-4D97-AF65-F5344CB8AC3E}">
        <p14:creationId xmlns:p14="http://schemas.microsoft.com/office/powerpoint/2010/main" val="3045756251"/>
      </p:ext>
    </p:extLst>
  </p:cSld>
  <p:clrMapOvr>
    <a:masterClrMapping/>
  </p:clrMapOvr>
  <p:transition>
    <p:fade thruBlk="1"/>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err="1" smtClean="0">
                <a:solidFill>
                  <a:prstClr val="white"/>
                </a:solidFill>
                <a:latin typeface="Arial" pitchFamily="34" charset="0"/>
                <a:cs typeface="Arial" pitchFamily="34" charset="0"/>
              </a:rPr>
              <a:t>Импортозамещение</a:t>
            </a:r>
            <a:endParaRPr lang="ru-RU" sz="2000" b="1" dirty="0">
              <a:solidFill>
                <a:prstClr val="white"/>
              </a:solidFill>
              <a:latin typeface="Arial" pitchFamily="34" charset="0"/>
              <a:cs typeface="Arial" pitchFamily="34" charset="0"/>
            </a:endParaRPr>
          </a:p>
        </p:txBody>
      </p:sp>
      <p:sp>
        <p:nvSpPr>
          <p:cNvPr id="10" name="Прямоугольник 9"/>
          <p:cNvSpPr/>
          <p:nvPr/>
        </p:nvSpPr>
        <p:spPr>
          <a:xfrm>
            <a:off x="611560" y="1124744"/>
            <a:ext cx="8136904" cy="2308324"/>
          </a:xfrm>
          <a:prstGeom prst="rect">
            <a:avLst/>
          </a:prstGeom>
        </p:spPr>
        <p:txBody>
          <a:bodyPr wrap="square">
            <a:spAutoFit/>
          </a:bodyPr>
          <a:lstStyle/>
          <a:p>
            <a:r>
              <a:rPr lang="ru-RU" sz="1600" dirty="0">
                <a:solidFill>
                  <a:prstClr val="black">
                    <a:lumMod val="75000"/>
                    <a:lumOff val="25000"/>
                  </a:prstClr>
                </a:solidFill>
                <a:latin typeface="Arial" pitchFamily="34" charset="0"/>
                <a:cs typeface="Arial" pitchFamily="34" charset="0"/>
              </a:rPr>
              <a:t>В настоящий момент действует </a:t>
            </a:r>
            <a:r>
              <a:rPr lang="ru-RU" sz="1600" dirty="0" smtClean="0">
                <a:solidFill>
                  <a:prstClr val="black">
                    <a:lumMod val="75000"/>
                    <a:lumOff val="25000"/>
                  </a:prstClr>
                </a:solidFill>
                <a:latin typeface="Arial" pitchFamily="34" charset="0"/>
                <a:cs typeface="Arial" pitchFamily="34" charset="0"/>
              </a:rPr>
              <a:t>акты Правительства </a:t>
            </a:r>
            <a:r>
              <a:rPr lang="ru-RU" sz="1600" dirty="0">
                <a:solidFill>
                  <a:prstClr val="black">
                    <a:lumMod val="75000"/>
                    <a:lumOff val="25000"/>
                  </a:prstClr>
                </a:solidFill>
                <a:latin typeface="Arial" pitchFamily="34" charset="0"/>
                <a:cs typeface="Arial" pitchFamily="34" charset="0"/>
              </a:rPr>
              <a:t>Российской </a:t>
            </a:r>
            <a:r>
              <a:rPr lang="ru-RU" sz="1600" dirty="0" smtClean="0">
                <a:solidFill>
                  <a:prstClr val="black">
                    <a:lumMod val="75000"/>
                    <a:lumOff val="25000"/>
                  </a:prstClr>
                </a:solidFill>
                <a:latin typeface="Arial" pitchFamily="34" charset="0"/>
                <a:cs typeface="Arial" pitchFamily="34" charset="0"/>
              </a:rPr>
              <a:t>Федерации, направленные </a:t>
            </a:r>
            <a:r>
              <a:rPr lang="ru-RU" sz="1600" dirty="0">
                <a:solidFill>
                  <a:prstClr val="black">
                    <a:lumMod val="75000"/>
                    <a:lumOff val="25000"/>
                  </a:prstClr>
                </a:solidFill>
                <a:latin typeface="Arial" pitchFamily="34" charset="0"/>
                <a:cs typeface="Arial" pitchFamily="34" charset="0"/>
              </a:rPr>
              <a:t>на снижение доли зарубежных товаров, работ и услуг, выполняемых иностранными лицами при осуществлении закупок. </a:t>
            </a:r>
            <a:r>
              <a:rPr lang="ru-RU" sz="1600" dirty="0" smtClean="0">
                <a:solidFill>
                  <a:prstClr val="black">
                    <a:lumMod val="75000"/>
                    <a:lumOff val="25000"/>
                  </a:prstClr>
                </a:solidFill>
                <a:latin typeface="Arial" pitchFamily="34" charset="0"/>
                <a:cs typeface="Arial" pitchFamily="34" charset="0"/>
              </a:rPr>
              <a:t>запрет </a:t>
            </a:r>
            <a:r>
              <a:rPr lang="ru-RU" sz="1600" dirty="0">
                <a:solidFill>
                  <a:prstClr val="black">
                    <a:lumMod val="75000"/>
                    <a:lumOff val="25000"/>
                  </a:prstClr>
                </a:solidFill>
                <a:latin typeface="Arial" pitchFamily="34" charset="0"/>
                <a:cs typeface="Arial" pitchFamily="34" charset="0"/>
              </a:rPr>
              <a:t>на допуск товаров, происходящих из иностранных государств, работ, услуг, соответственно выполняемых, оказываемых иностранными лицами, к закупкам: </a:t>
            </a: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для нужд обороны страны и безопасности государства; </a:t>
            </a: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отдельных видов товаров машиностроения; </a:t>
            </a: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товаров легкой промышленности; </a:t>
            </a: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программного обеспечения. </a:t>
            </a:r>
          </a:p>
        </p:txBody>
      </p:sp>
      <p:sp>
        <p:nvSpPr>
          <p:cNvPr id="5" name="Прямоугольник 4"/>
          <p:cNvSpPr/>
          <p:nvPr/>
        </p:nvSpPr>
        <p:spPr>
          <a:xfrm>
            <a:off x="611560" y="3498004"/>
            <a:ext cx="7920880" cy="1569660"/>
          </a:xfrm>
          <a:prstGeom prst="rect">
            <a:avLst/>
          </a:prstGeom>
        </p:spPr>
        <p:txBody>
          <a:bodyPr wrap="square">
            <a:spAutoFit/>
          </a:bodyPr>
          <a:lstStyle/>
          <a:p>
            <a:r>
              <a:rPr lang="ru-RU" sz="1600" dirty="0">
                <a:solidFill>
                  <a:prstClr val="black">
                    <a:lumMod val="75000"/>
                    <a:lumOff val="25000"/>
                  </a:prstClr>
                </a:solidFill>
                <a:latin typeface="Arial" pitchFamily="34" charset="0"/>
                <a:cs typeface="Arial" pitchFamily="34" charset="0"/>
              </a:rPr>
              <a:t>Кроме того, установлены ограничения допуска товаров, работ, услуг, происходящих из иностранных </a:t>
            </a:r>
            <a:r>
              <a:rPr lang="ru-RU" sz="1600" dirty="0" smtClean="0">
                <a:solidFill>
                  <a:prstClr val="black">
                    <a:lumMod val="75000"/>
                    <a:lumOff val="25000"/>
                  </a:prstClr>
                </a:solidFill>
                <a:latin typeface="Arial" pitchFamily="34" charset="0"/>
                <a:cs typeface="Arial" pitchFamily="34" charset="0"/>
              </a:rPr>
              <a:t>государств: </a:t>
            </a:r>
            <a:endParaRPr lang="ru-RU" sz="1600" dirty="0">
              <a:solidFill>
                <a:prstClr val="black">
                  <a:lumMod val="75000"/>
                  <a:lumOff val="25000"/>
                </a:prstClr>
              </a:solidFill>
              <a:latin typeface="Arial" pitchFamily="34" charset="0"/>
              <a:cs typeface="Arial" pitchFamily="34" charset="0"/>
            </a:endParaRP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отдельных видов медицинских </a:t>
            </a:r>
            <a:r>
              <a:rPr lang="ru-RU" sz="1600" dirty="0" smtClean="0">
                <a:solidFill>
                  <a:prstClr val="black">
                    <a:lumMod val="75000"/>
                    <a:lumOff val="25000"/>
                  </a:prstClr>
                </a:solidFill>
                <a:latin typeface="Arial" pitchFamily="34" charset="0"/>
                <a:cs typeface="Arial" pitchFamily="34" charset="0"/>
              </a:rPr>
              <a:t>изделий, лекарственных </a:t>
            </a:r>
            <a:r>
              <a:rPr lang="ru-RU" sz="1600" dirty="0">
                <a:solidFill>
                  <a:prstClr val="black">
                    <a:lumMod val="75000"/>
                    <a:lumOff val="25000"/>
                  </a:prstClr>
                </a:solidFill>
                <a:latin typeface="Arial" pitchFamily="34" charset="0"/>
                <a:cs typeface="Arial" pitchFamily="34" charset="0"/>
              </a:rPr>
              <a:t>препаратов, включенных в перечень жизненно необходимых и важнейших лекарственных </a:t>
            </a:r>
            <a:r>
              <a:rPr lang="ru-RU" sz="1600" dirty="0" smtClean="0">
                <a:solidFill>
                  <a:prstClr val="black">
                    <a:lumMod val="75000"/>
                    <a:lumOff val="25000"/>
                  </a:prstClr>
                </a:solidFill>
                <a:latin typeface="Arial" pitchFamily="34" charset="0"/>
                <a:cs typeface="Arial" pitchFamily="34" charset="0"/>
              </a:rPr>
              <a:t>препаратов</a:t>
            </a:r>
          </a:p>
          <a:p>
            <a:pPr marL="285750" indent="-285750">
              <a:buFont typeface="Arial" panose="020B0604020202020204" pitchFamily="34" charset="0"/>
              <a:buChar char="•"/>
            </a:pPr>
            <a:r>
              <a:rPr lang="ru-RU" sz="1600" dirty="0" smtClean="0">
                <a:solidFill>
                  <a:prstClr val="black">
                    <a:lumMod val="75000"/>
                    <a:lumOff val="25000"/>
                  </a:prstClr>
                </a:solidFill>
                <a:latin typeface="Arial" pitchFamily="34" charset="0"/>
                <a:cs typeface="Arial" pitchFamily="34" charset="0"/>
              </a:rPr>
              <a:t>программного </a:t>
            </a:r>
            <a:r>
              <a:rPr lang="ru-RU" sz="1600" dirty="0">
                <a:solidFill>
                  <a:prstClr val="black">
                    <a:lumMod val="75000"/>
                    <a:lumOff val="25000"/>
                  </a:prstClr>
                </a:solidFill>
                <a:latin typeface="Arial" pitchFamily="34" charset="0"/>
                <a:cs typeface="Arial" pitchFamily="34" charset="0"/>
              </a:rPr>
              <a:t>обеспечения. </a:t>
            </a:r>
          </a:p>
        </p:txBody>
      </p:sp>
      <p:sp>
        <p:nvSpPr>
          <p:cNvPr id="8" name="Прямоугольник 7"/>
          <p:cNvSpPr/>
          <p:nvPr/>
        </p:nvSpPr>
        <p:spPr>
          <a:xfrm>
            <a:off x="611560" y="5129897"/>
            <a:ext cx="7992888" cy="1323439"/>
          </a:xfrm>
          <a:prstGeom prst="rect">
            <a:avLst/>
          </a:prstGeom>
        </p:spPr>
        <p:txBody>
          <a:bodyPr wrap="square">
            <a:spAutoFit/>
          </a:bodyPr>
          <a:lstStyle/>
          <a:p>
            <a:r>
              <a:rPr lang="ru-RU" sz="1600" dirty="0">
                <a:solidFill>
                  <a:prstClr val="black">
                    <a:lumMod val="75000"/>
                    <a:lumOff val="25000"/>
                  </a:prstClr>
                </a:solidFill>
                <a:latin typeface="Arial" pitchFamily="34" charset="0"/>
                <a:cs typeface="Arial" pitchFamily="34" charset="0"/>
              </a:rPr>
              <a:t>В рамках поддержки отечественных производителей в 2015 году </a:t>
            </a:r>
            <a:r>
              <a:rPr lang="ru-RU" sz="1600" dirty="0" smtClean="0">
                <a:solidFill>
                  <a:prstClr val="black">
                    <a:lumMod val="75000"/>
                    <a:lumOff val="25000"/>
                  </a:prstClr>
                </a:solidFill>
                <a:latin typeface="Arial" pitchFamily="34" charset="0"/>
                <a:cs typeface="Arial" pitchFamily="34" charset="0"/>
              </a:rPr>
              <a:t>заключено </a:t>
            </a:r>
            <a:r>
              <a:rPr lang="ru-RU" sz="1600" dirty="0">
                <a:solidFill>
                  <a:prstClr val="black">
                    <a:lumMod val="75000"/>
                    <a:lumOff val="25000"/>
                  </a:prstClr>
                </a:solidFill>
                <a:latin typeface="Arial" pitchFamily="34" charset="0"/>
                <a:cs typeface="Arial" pitchFamily="34" charset="0"/>
              </a:rPr>
              <a:t>более </a:t>
            </a:r>
            <a:r>
              <a:rPr lang="ru-RU" sz="1600" b="1" dirty="0">
                <a:solidFill>
                  <a:prstClr val="black">
                    <a:lumMod val="75000"/>
                    <a:lumOff val="25000"/>
                  </a:prstClr>
                </a:solidFill>
                <a:latin typeface="Arial" pitchFamily="34" charset="0"/>
                <a:cs typeface="Arial" pitchFamily="34" charset="0"/>
              </a:rPr>
              <a:t>870 тыс. контрактов </a:t>
            </a:r>
            <a:r>
              <a:rPr lang="ru-RU" sz="1600" dirty="0">
                <a:solidFill>
                  <a:prstClr val="black">
                    <a:lumMod val="75000"/>
                    <a:lumOff val="25000"/>
                  </a:prstClr>
                </a:solidFill>
                <a:latin typeface="Arial" pitchFamily="34" charset="0"/>
                <a:cs typeface="Arial" pitchFamily="34" charset="0"/>
              </a:rPr>
              <a:t>на общую сумму более </a:t>
            </a:r>
            <a:r>
              <a:rPr lang="ru-RU" sz="1600" b="1" dirty="0">
                <a:solidFill>
                  <a:prstClr val="black">
                    <a:lumMod val="75000"/>
                    <a:lumOff val="25000"/>
                  </a:prstClr>
                </a:solidFill>
                <a:latin typeface="Arial" pitchFamily="34" charset="0"/>
                <a:cs typeface="Arial" pitchFamily="34" charset="0"/>
              </a:rPr>
              <a:t>1 043 млрд</a:t>
            </a:r>
            <a:r>
              <a:rPr lang="ru-RU" sz="1600" dirty="0">
                <a:solidFill>
                  <a:prstClr val="black">
                    <a:lumMod val="75000"/>
                    <a:lumOff val="25000"/>
                  </a:prstClr>
                </a:solidFill>
                <a:latin typeface="Arial" pitchFamily="34" charset="0"/>
                <a:cs typeface="Arial" pitchFamily="34" charset="0"/>
              </a:rPr>
              <a:t>. </a:t>
            </a:r>
            <a:r>
              <a:rPr lang="ru-RU" sz="1600" dirty="0" smtClean="0">
                <a:solidFill>
                  <a:prstClr val="black">
                    <a:lumMod val="75000"/>
                    <a:lumOff val="25000"/>
                  </a:prstClr>
                </a:solidFill>
                <a:latin typeface="Arial" pitchFamily="34" charset="0"/>
                <a:cs typeface="Arial" pitchFamily="34" charset="0"/>
              </a:rPr>
              <a:t>руб. </a:t>
            </a:r>
            <a:r>
              <a:rPr lang="ru-RU" sz="1600" dirty="0">
                <a:solidFill>
                  <a:prstClr val="black">
                    <a:lumMod val="75000"/>
                    <a:lumOff val="25000"/>
                  </a:prstClr>
                </a:solidFill>
                <a:latin typeface="Arial" pitchFamily="34" charset="0"/>
                <a:cs typeface="Arial" pitchFamily="34" charset="0"/>
              </a:rPr>
              <a:t>Средняя стоимость контрактов</a:t>
            </a:r>
            <a:r>
              <a:rPr lang="ru-RU" sz="1600" dirty="0" smtClean="0">
                <a:solidFill>
                  <a:prstClr val="black">
                    <a:lumMod val="75000"/>
                    <a:lumOff val="25000"/>
                  </a:prstClr>
                </a:solidFill>
                <a:latin typeface="Arial" pitchFamily="34" charset="0"/>
                <a:cs typeface="Arial" pitchFamily="34" charset="0"/>
              </a:rPr>
              <a:t>, </a:t>
            </a:r>
            <a:r>
              <a:rPr lang="ru-RU" sz="1600" dirty="0">
                <a:solidFill>
                  <a:prstClr val="black">
                    <a:lumMod val="75000"/>
                    <a:lumOff val="25000"/>
                  </a:prstClr>
                </a:solidFill>
                <a:latin typeface="Arial" pitchFamily="34" charset="0"/>
                <a:cs typeface="Arial" pitchFamily="34" charset="0"/>
              </a:rPr>
              <a:t>возросла с 856 тыс. рублей до 1,199 млн. рублей, то есть на </a:t>
            </a:r>
            <a:r>
              <a:rPr lang="ru-RU" sz="1600" b="1" dirty="0">
                <a:solidFill>
                  <a:prstClr val="black">
                    <a:lumMod val="75000"/>
                    <a:lumOff val="25000"/>
                  </a:prstClr>
                </a:solidFill>
                <a:latin typeface="Arial" pitchFamily="34" charset="0"/>
                <a:cs typeface="Arial" pitchFamily="34" charset="0"/>
              </a:rPr>
              <a:t>40%. </a:t>
            </a:r>
            <a:r>
              <a:rPr lang="ru-RU" sz="1600" dirty="0">
                <a:solidFill>
                  <a:prstClr val="black">
                    <a:lumMod val="75000"/>
                    <a:lumOff val="25000"/>
                  </a:prstClr>
                </a:solidFill>
                <a:latin typeface="Arial" pitchFamily="34" charset="0"/>
                <a:cs typeface="Arial" pitchFamily="34" charset="0"/>
              </a:rPr>
              <a:t>Наибольший рост средней цены контракта отмечается при закупке продукции машиностроения, в том числе автотранспортных </a:t>
            </a:r>
            <a:r>
              <a:rPr lang="ru-RU" sz="1600" dirty="0" smtClean="0">
                <a:solidFill>
                  <a:prstClr val="black">
                    <a:lumMod val="75000"/>
                    <a:lumOff val="25000"/>
                  </a:prstClr>
                </a:solidFill>
                <a:latin typeface="Arial" pitchFamily="34" charset="0"/>
                <a:cs typeface="Arial" pitchFamily="34" charset="0"/>
              </a:rPr>
              <a:t>средств.</a:t>
            </a:r>
            <a:endParaRPr lang="ru-RU" sz="16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886151343"/>
      </p:ext>
    </p:extLst>
  </p:cSld>
  <p:clrMapOvr>
    <a:masterClrMapping/>
  </p:clrMapOvr>
  <p:transition>
    <p:fade thruBlk="1"/>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Тренды</a:t>
            </a:r>
            <a:endParaRPr lang="ru-RU" sz="2000" b="1" dirty="0">
              <a:solidFill>
                <a:prstClr val="white"/>
              </a:solidFill>
              <a:latin typeface="Arial" pitchFamily="34" charset="0"/>
              <a:cs typeface="Arial" pitchFamily="34" charset="0"/>
            </a:endParaRPr>
          </a:p>
        </p:txBody>
      </p:sp>
      <p:sp>
        <p:nvSpPr>
          <p:cNvPr id="10" name="Прямоугольник 9"/>
          <p:cNvSpPr/>
          <p:nvPr/>
        </p:nvSpPr>
        <p:spPr>
          <a:xfrm>
            <a:off x="683568" y="1355576"/>
            <a:ext cx="7636744" cy="149579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Средняя цена контракта, заключенного в 2015 году, составила </a:t>
            </a:r>
            <a:r>
              <a:rPr lang="ru-RU" sz="1600" b="1" dirty="0">
                <a:solidFill>
                  <a:prstClr val="black">
                    <a:lumMod val="75000"/>
                    <a:lumOff val="25000"/>
                  </a:prstClr>
                </a:solidFill>
                <a:latin typeface="Arial" pitchFamily="34" charset="0"/>
                <a:cs typeface="Arial" pitchFamily="34" charset="0"/>
              </a:rPr>
              <a:t>1,64 млн</a:t>
            </a:r>
            <a:r>
              <a:rPr lang="ru-RU" sz="1600" dirty="0">
                <a:solidFill>
                  <a:prstClr val="black">
                    <a:lumMod val="75000"/>
                    <a:lumOff val="25000"/>
                  </a:prstClr>
                </a:solidFill>
                <a:latin typeface="Arial" pitchFamily="34" charset="0"/>
                <a:cs typeface="Arial" pitchFamily="34" charset="0"/>
              </a:rPr>
              <a:t>. рублей, а в 2014 году – </a:t>
            </a:r>
            <a:r>
              <a:rPr lang="ru-RU" sz="1600" b="1" dirty="0">
                <a:solidFill>
                  <a:prstClr val="black">
                    <a:lumMod val="75000"/>
                    <a:lumOff val="25000"/>
                  </a:prstClr>
                </a:solidFill>
                <a:latin typeface="Arial" pitchFamily="34" charset="0"/>
                <a:cs typeface="Arial" pitchFamily="34" charset="0"/>
              </a:rPr>
              <a:t>1,98 млн. </a:t>
            </a:r>
            <a:r>
              <a:rPr lang="ru-RU" sz="1600" dirty="0">
                <a:solidFill>
                  <a:prstClr val="black">
                    <a:lumMod val="75000"/>
                    <a:lumOff val="25000"/>
                  </a:prstClr>
                </a:solidFill>
                <a:latin typeface="Arial" pitchFamily="34" charset="0"/>
                <a:cs typeface="Arial" pitchFamily="34" charset="0"/>
              </a:rPr>
              <a:t>рублей. Заказчики предлагали к заключению вместо контрактов с длительными сроками исполнения несколько краткосрочных контрактов в целях снижения рисков их неисполнения поставщиками в условиях волатильности рынков. Это повлекло сокращение средней цены заключенных в течение года контрактов.</a:t>
            </a:r>
          </a:p>
        </p:txBody>
      </p:sp>
      <p:sp>
        <p:nvSpPr>
          <p:cNvPr id="7" name="Прямоугольник 6"/>
          <p:cNvSpPr/>
          <p:nvPr/>
        </p:nvSpPr>
        <p:spPr>
          <a:xfrm>
            <a:off x="668098" y="2982195"/>
            <a:ext cx="7924776" cy="1963614"/>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Мониторинг контрактной системы выявил ряд избыточных транзакционных издержек, возникающих в контрактной системе, в том числе на сбор справок и соблюдение других формальных процедур. Суммарная стоимость таких издержек составляет более </a:t>
            </a:r>
            <a:r>
              <a:rPr lang="ru-RU" sz="1600" b="1" dirty="0">
                <a:solidFill>
                  <a:prstClr val="black">
                    <a:lumMod val="75000"/>
                    <a:lumOff val="25000"/>
                  </a:prstClr>
                </a:solidFill>
                <a:latin typeface="Arial" pitchFamily="34" charset="0"/>
                <a:cs typeface="Arial" pitchFamily="34" charset="0"/>
              </a:rPr>
              <a:t>8 млрд. рублей </a:t>
            </a:r>
            <a:r>
              <a:rPr lang="ru-RU" sz="1600" dirty="0">
                <a:solidFill>
                  <a:prstClr val="black">
                    <a:lumMod val="75000"/>
                    <a:lumOff val="25000"/>
                  </a:prstClr>
                </a:solidFill>
                <a:latin typeface="Arial" pitchFamily="34" charset="0"/>
                <a:cs typeface="Arial" pitchFamily="34" charset="0"/>
              </a:rPr>
              <a:t>в год. Переход на современные электронные технологии закупок, замена обязательного обучения персонала сертификацией ключевых специалистов, интеграция единой информационной системы с ЕГРЮЛ и другими государственными информационными системами позволят сократить указанные издержки.</a:t>
            </a:r>
          </a:p>
        </p:txBody>
      </p:sp>
    </p:spTree>
    <p:extLst>
      <p:ext uri="{BB962C8B-B14F-4D97-AF65-F5344CB8AC3E}">
        <p14:creationId xmlns:p14="http://schemas.microsoft.com/office/powerpoint/2010/main" val="4168502651"/>
      </p:ext>
    </p:extLst>
  </p:cSld>
  <p:clrMapOvr>
    <a:masterClrMapping/>
  </p:clrMapOvr>
  <p:transition>
    <p:fade thruBlk="1"/>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420888"/>
            <a:ext cx="9034678" cy="425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Конкуренция поставщиков</a:t>
            </a:r>
            <a:endParaRPr lang="ru-RU" sz="2000" b="1" dirty="0">
              <a:solidFill>
                <a:prstClr val="white"/>
              </a:solidFill>
              <a:latin typeface="Arial" pitchFamily="34" charset="0"/>
              <a:cs typeface="Arial" pitchFamily="34" charset="0"/>
            </a:endParaRPr>
          </a:p>
        </p:txBody>
      </p:sp>
      <p:sp>
        <p:nvSpPr>
          <p:cNvPr id="10" name="Прямоугольник 9"/>
          <p:cNvSpPr/>
          <p:nvPr/>
        </p:nvSpPr>
        <p:spPr>
          <a:xfrm>
            <a:off x="683568" y="1412776"/>
            <a:ext cx="7920880" cy="1323439"/>
          </a:xfrm>
          <a:prstGeom prst="rect">
            <a:avLst/>
          </a:prstGeom>
        </p:spPr>
        <p:txBody>
          <a:bodyPr wrap="square">
            <a:spAutoFit/>
          </a:bodyPr>
          <a:lstStyle/>
          <a:p>
            <a:r>
              <a:rPr lang="ru-RU" sz="1600" dirty="0" smtClean="0">
                <a:solidFill>
                  <a:prstClr val="black">
                    <a:lumMod val="75000"/>
                    <a:lumOff val="25000"/>
                  </a:prstClr>
                </a:solidFill>
                <a:latin typeface="Arial" pitchFamily="34" charset="0"/>
                <a:cs typeface="Arial" pitchFamily="34" charset="0"/>
              </a:rPr>
              <a:t>Конкуренция </a:t>
            </a:r>
            <a:r>
              <a:rPr lang="ru-RU" sz="1600" dirty="0">
                <a:solidFill>
                  <a:prstClr val="black">
                    <a:lumMod val="75000"/>
                    <a:lumOff val="25000"/>
                  </a:prstClr>
                </a:solidFill>
                <a:latin typeface="Arial" pitchFamily="34" charset="0"/>
                <a:cs typeface="Arial" pitchFamily="34" charset="0"/>
              </a:rPr>
              <a:t>на закупки, проводимые в соответствии с Законом № 44-ФЗ, в 2015 году возросла с </a:t>
            </a:r>
            <a:r>
              <a:rPr lang="ru-RU" sz="1600" b="1" dirty="0">
                <a:solidFill>
                  <a:prstClr val="black">
                    <a:lumMod val="75000"/>
                    <a:lumOff val="25000"/>
                  </a:prstClr>
                </a:solidFill>
                <a:latin typeface="Arial" pitchFamily="34" charset="0"/>
                <a:cs typeface="Arial" pitchFamily="34" charset="0"/>
              </a:rPr>
              <a:t>2,5</a:t>
            </a:r>
            <a:r>
              <a:rPr lang="ru-RU" sz="1600" dirty="0">
                <a:solidFill>
                  <a:prstClr val="black">
                    <a:lumMod val="75000"/>
                    <a:lumOff val="25000"/>
                  </a:prstClr>
                </a:solidFill>
                <a:latin typeface="Arial" pitchFamily="34" charset="0"/>
                <a:cs typeface="Arial" pitchFamily="34" charset="0"/>
              </a:rPr>
              <a:t> в 2014 году до 3 заявок. Наиболее конкурентным способом определения поставщика является двухэтапный конкурс, на участие в котором в 2015 году в среднем было подано </a:t>
            </a:r>
            <a:r>
              <a:rPr lang="ru-RU" sz="1600" b="1" dirty="0">
                <a:solidFill>
                  <a:prstClr val="black">
                    <a:lumMod val="75000"/>
                    <a:lumOff val="25000"/>
                  </a:prstClr>
                </a:solidFill>
                <a:latin typeface="Arial" pitchFamily="34" charset="0"/>
                <a:cs typeface="Arial" pitchFamily="34" charset="0"/>
              </a:rPr>
              <a:t>5,95 </a:t>
            </a:r>
            <a:r>
              <a:rPr lang="ru-RU" sz="1600" dirty="0">
                <a:solidFill>
                  <a:prstClr val="black">
                    <a:lumMod val="75000"/>
                    <a:lumOff val="25000"/>
                  </a:prstClr>
                </a:solidFill>
                <a:latin typeface="Arial" pitchFamily="34" charset="0"/>
                <a:cs typeface="Arial" pitchFamily="34" charset="0"/>
              </a:rPr>
              <a:t>заявок, наименее конкурентным – запрос предложений за 2015 год, на который в среднем было подано </a:t>
            </a:r>
            <a:r>
              <a:rPr lang="ru-RU" sz="1600" b="1" dirty="0">
                <a:solidFill>
                  <a:prstClr val="black">
                    <a:lumMod val="75000"/>
                    <a:lumOff val="25000"/>
                  </a:prstClr>
                </a:solidFill>
                <a:latin typeface="Arial" pitchFamily="34" charset="0"/>
                <a:cs typeface="Arial" pitchFamily="34" charset="0"/>
              </a:rPr>
              <a:t>1,27</a:t>
            </a:r>
            <a:r>
              <a:rPr lang="ru-RU" sz="1600" dirty="0">
                <a:solidFill>
                  <a:prstClr val="black">
                    <a:lumMod val="75000"/>
                    <a:lumOff val="25000"/>
                  </a:prstClr>
                </a:solidFill>
                <a:latin typeface="Arial" pitchFamily="34" charset="0"/>
                <a:cs typeface="Arial" pitchFamily="34" charset="0"/>
              </a:rPr>
              <a:t> заявок.</a:t>
            </a:r>
          </a:p>
        </p:txBody>
      </p:sp>
    </p:spTree>
    <p:extLst>
      <p:ext uri="{BB962C8B-B14F-4D97-AF65-F5344CB8AC3E}">
        <p14:creationId xmlns:p14="http://schemas.microsoft.com/office/powerpoint/2010/main" val="1462337668"/>
      </p:ext>
    </p:extLst>
  </p:cSld>
  <p:clrMapOvr>
    <a:masterClrMapping/>
  </p:clrMapOvr>
  <p:transition>
    <p:fade thruBlk="1"/>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Контрольные органы</a:t>
            </a:r>
            <a:endParaRPr lang="ru-RU" sz="2000" b="1" dirty="0">
              <a:solidFill>
                <a:prstClr val="white"/>
              </a:solidFill>
              <a:latin typeface="Arial" pitchFamily="34" charset="0"/>
              <a:cs typeface="Arial" pitchFamily="34" charset="0"/>
            </a:endParaRPr>
          </a:p>
        </p:txBody>
      </p:sp>
      <p:sp>
        <p:nvSpPr>
          <p:cNvPr id="10" name="Прямоугольник 9"/>
          <p:cNvSpPr/>
          <p:nvPr/>
        </p:nvSpPr>
        <p:spPr>
          <a:xfrm>
            <a:off x="683568" y="1355576"/>
            <a:ext cx="7636744" cy="2197525"/>
          </a:xfrm>
          <a:prstGeom prst="rect">
            <a:avLst/>
          </a:prstGeom>
        </p:spPr>
        <p:txBody>
          <a:bodyPr wrap="square">
            <a:spAutoFit/>
          </a:bodyPr>
          <a:lstStyle/>
          <a:p>
            <a:pPr>
              <a:lnSpc>
                <a:spcPct val="95000"/>
              </a:lnSpc>
            </a:pPr>
            <a:r>
              <a:rPr lang="ru-RU" sz="1600" dirty="0">
                <a:solidFill>
                  <a:prstClr val="black">
                    <a:lumMod val="75000"/>
                    <a:lumOff val="25000"/>
                  </a:prstClr>
                </a:solidFill>
                <a:latin typeface="Arial" pitchFamily="34" charset="0"/>
                <a:cs typeface="Arial" pitchFamily="34" charset="0"/>
              </a:rPr>
              <a:t>В 2015 году ФАС России было проведено </a:t>
            </a:r>
            <a:r>
              <a:rPr lang="ru-RU" sz="1600" b="1" dirty="0">
                <a:solidFill>
                  <a:prstClr val="black">
                    <a:lumMod val="75000"/>
                    <a:lumOff val="25000"/>
                  </a:prstClr>
                </a:solidFill>
                <a:latin typeface="Arial" pitchFamily="34" charset="0"/>
                <a:cs typeface="Arial" pitchFamily="34" charset="0"/>
              </a:rPr>
              <a:t>11 тыс</a:t>
            </a:r>
            <a:r>
              <a:rPr lang="ru-RU" sz="1600" dirty="0">
                <a:solidFill>
                  <a:prstClr val="black">
                    <a:lumMod val="75000"/>
                    <a:lumOff val="25000"/>
                  </a:prstClr>
                </a:solidFill>
                <a:latin typeface="Arial" pitchFamily="34" charset="0"/>
                <a:cs typeface="Arial" pitchFamily="34" charset="0"/>
              </a:rPr>
              <a:t>. проверок в отношении закупок, осуществленных с применением Закона № </a:t>
            </a:r>
            <a:r>
              <a:rPr lang="ru-RU" sz="1600" dirty="0" smtClean="0">
                <a:solidFill>
                  <a:prstClr val="black">
                    <a:lumMod val="75000"/>
                    <a:lumOff val="25000"/>
                  </a:prstClr>
                </a:solidFill>
                <a:latin typeface="Arial" pitchFamily="34" charset="0"/>
                <a:cs typeface="Arial" pitchFamily="34" charset="0"/>
              </a:rPr>
              <a:t>44-ФЗ. </a:t>
            </a:r>
            <a:r>
              <a:rPr lang="ru-RU" sz="1600" dirty="0">
                <a:solidFill>
                  <a:prstClr val="black">
                    <a:lumMod val="75000"/>
                    <a:lumOff val="25000"/>
                  </a:prstClr>
                </a:solidFill>
                <a:latin typeface="Arial" pitchFamily="34" charset="0"/>
                <a:cs typeface="Arial" pitchFamily="34" charset="0"/>
              </a:rPr>
              <a:t>При проведении плановых и внеплановых проверок в отношении закупок, осуществляемых в соответствии с требованиями Закона № 44-ФЗ, проверено </a:t>
            </a:r>
            <a:r>
              <a:rPr lang="ru-RU" sz="1600" b="1" dirty="0">
                <a:solidFill>
                  <a:prstClr val="black">
                    <a:lumMod val="75000"/>
                    <a:lumOff val="25000"/>
                  </a:prstClr>
                </a:solidFill>
                <a:latin typeface="Arial" pitchFamily="34" charset="0"/>
                <a:cs typeface="Arial" pitchFamily="34" charset="0"/>
              </a:rPr>
              <a:t>52 940 </a:t>
            </a:r>
            <a:r>
              <a:rPr lang="ru-RU" sz="1600" dirty="0">
                <a:solidFill>
                  <a:prstClr val="black">
                    <a:lumMod val="75000"/>
                    <a:lumOff val="25000"/>
                  </a:prstClr>
                </a:solidFill>
                <a:latin typeface="Arial" pitchFamily="34" charset="0"/>
                <a:cs typeface="Arial" pitchFamily="34" charset="0"/>
              </a:rPr>
              <a:t>процедур определения поставщика, из которых в </a:t>
            </a:r>
            <a:r>
              <a:rPr lang="ru-RU" sz="1600" b="1" dirty="0">
                <a:solidFill>
                  <a:prstClr val="black">
                    <a:lumMod val="75000"/>
                    <a:lumOff val="25000"/>
                  </a:prstClr>
                </a:solidFill>
                <a:latin typeface="Arial" pitchFamily="34" charset="0"/>
                <a:cs typeface="Arial" pitchFamily="34" charset="0"/>
              </a:rPr>
              <a:t>16 838 </a:t>
            </a:r>
            <a:r>
              <a:rPr lang="ru-RU" sz="1600" dirty="0">
                <a:solidFill>
                  <a:prstClr val="black">
                    <a:lumMod val="75000"/>
                    <a:lumOff val="25000"/>
                  </a:prstClr>
                </a:solidFill>
                <a:latin typeface="Arial" pitchFamily="34" charset="0"/>
                <a:cs typeface="Arial" pitchFamily="34" charset="0"/>
              </a:rPr>
              <a:t>процедурах </a:t>
            </a:r>
            <a:r>
              <a:rPr lang="ru-RU" sz="1600" b="1" dirty="0">
                <a:solidFill>
                  <a:prstClr val="black">
                    <a:lumMod val="75000"/>
                    <a:lumOff val="25000"/>
                  </a:prstClr>
                </a:solidFill>
                <a:latin typeface="Arial" pitchFamily="34" charset="0"/>
                <a:cs typeface="Arial" pitchFamily="34" charset="0"/>
              </a:rPr>
              <a:t>(32%) </a:t>
            </a:r>
            <a:r>
              <a:rPr lang="ru-RU" sz="1600" dirty="0">
                <a:solidFill>
                  <a:prstClr val="black">
                    <a:lumMod val="75000"/>
                    <a:lumOff val="25000"/>
                  </a:prstClr>
                </a:solidFill>
                <a:latin typeface="Arial" pitchFamily="34" charset="0"/>
                <a:cs typeface="Arial" pitchFamily="34" charset="0"/>
              </a:rPr>
              <a:t>выявлены нарушения. Таким образом, ФАС России была проверена </a:t>
            </a:r>
            <a:r>
              <a:rPr lang="ru-RU" sz="1600" b="1" dirty="0">
                <a:solidFill>
                  <a:prstClr val="black">
                    <a:lumMod val="75000"/>
                    <a:lumOff val="25000"/>
                  </a:prstClr>
                </a:solidFill>
                <a:latin typeface="Arial" pitchFamily="34" charset="0"/>
                <a:cs typeface="Arial" pitchFamily="34" charset="0"/>
              </a:rPr>
              <a:t>каждая шестидесятая </a:t>
            </a:r>
            <a:r>
              <a:rPr lang="ru-RU" sz="1600" dirty="0">
                <a:solidFill>
                  <a:prstClr val="black">
                    <a:lumMod val="75000"/>
                    <a:lumOff val="25000"/>
                  </a:prstClr>
                </a:solidFill>
                <a:latin typeface="Arial" pitchFamily="34" charset="0"/>
                <a:cs typeface="Arial" pitchFamily="34" charset="0"/>
              </a:rPr>
              <a:t>закупка. По результатам проверок выдано </a:t>
            </a:r>
            <a:r>
              <a:rPr lang="ru-RU" sz="1600" b="1" dirty="0">
                <a:solidFill>
                  <a:prstClr val="black">
                    <a:lumMod val="75000"/>
                    <a:lumOff val="25000"/>
                  </a:prstClr>
                </a:solidFill>
                <a:latin typeface="Arial" pitchFamily="34" charset="0"/>
                <a:cs typeface="Arial" pitchFamily="34" charset="0"/>
              </a:rPr>
              <a:t>3 541 </a:t>
            </a:r>
            <a:r>
              <a:rPr lang="ru-RU" sz="1600" dirty="0">
                <a:solidFill>
                  <a:prstClr val="black">
                    <a:lumMod val="75000"/>
                    <a:lumOff val="25000"/>
                  </a:prstClr>
                </a:solidFill>
                <a:latin typeface="Arial" pitchFamily="34" charset="0"/>
                <a:cs typeface="Arial" pitchFamily="34" charset="0"/>
              </a:rPr>
              <a:t>предписание об устранении нарушений законодательства в сфере закупок. </a:t>
            </a:r>
          </a:p>
          <a:p>
            <a:pPr>
              <a:lnSpc>
                <a:spcPct val="95000"/>
              </a:lnSpc>
            </a:pPr>
            <a:endParaRPr lang="ru-RU" sz="1600" dirty="0">
              <a:solidFill>
                <a:prstClr val="black">
                  <a:lumMod val="75000"/>
                  <a:lumOff val="25000"/>
                </a:prstClr>
              </a:solidFill>
              <a:latin typeface="Arial" pitchFamily="34" charset="0"/>
              <a:cs typeface="Arial" pitchFamily="34" charset="0"/>
            </a:endParaRPr>
          </a:p>
        </p:txBody>
      </p:sp>
      <p:sp>
        <p:nvSpPr>
          <p:cNvPr id="8" name="Прямоугольник 7"/>
          <p:cNvSpPr/>
          <p:nvPr/>
        </p:nvSpPr>
        <p:spPr>
          <a:xfrm>
            <a:off x="683568" y="3429000"/>
            <a:ext cx="7611271" cy="584775"/>
          </a:xfrm>
          <a:prstGeom prst="rect">
            <a:avLst/>
          </a:prstGeom>
        </p:spPr>
        <p:txBody>
          <a:bodyPr wrap="square">
            <a:spAutoFit/>
          </a:bodyPr>
          <a:lstStyle/>
          <a:p>
            <a:r>
              <a:rPr lang="ru-RU" sz="1600" dirty="0">
                <a:solidFill>
                  <a:prstClr val="black">
                    <a:lumMod val="75000"/>
                    <a:lumOff val="25000"/>
                  </a:prstClr>
                </a:solidFill>
                <a:latin typeface="Arial" pitchFamily="34" charset="0"/>
                <a:cs typeface="Arial" pitchFamily="34" charset="0"/>
              </a:rPr>
              <a:t>В 2015 году в ФАС России поступило </a:t>
            </a:r>
            <a:r>
              <a:rPr lang="ru-RU" sz="1600" b="1" dirty="0">
                <a:solidFill>
                  <a:prstClr val="black">
                    <a:lumMod val="75000"/>
                    <a:lumOff val="25000"/>
                  </a:prstClr>
                </a:solidFill>
                <a:latin typeface="Arial" pitchFamily="34" charset="0"/>
                <a:cs typeface="Arial" pitchFamily="34" charset="0"/>
              </a:rPr>
              <a:t>69 883 </a:t>
            </a:r>
            <a:r>
              <a:rPr lang="ru-RU" sz="1600" dirty="0">
                <a:solidFill>
                  <a:prstClr val="black">
                    <a:lumMod val="75000"/>
                    <a:lumOff val="25000"/>
                  </a:prstClr>
                </a:solidFill>
                <a:latin typeface="Arial" pitchFamily="34" charset="0"/>
                <a:cs typeface="Arial" pitchFamily="34" charset="0"/>
              </a:rPr>
              <a:t>жалобы. </a:t>
            </a:r>
            <a:r>
              <a:rPr lang="ru-RU" sz="1600" dirty="0" smtClean="0">
                <a:solidFill>
                  <a:prstClr val="black">
                    <a:lumMod val="75000"/>
                    <a:lumOff val="25000"/>
                  </a:prstClr>
                </a:solidFill>
                <a:latin typeface="Arial" pitchFamily="34" charset="0"/>
                <a:cs typeface="Arial" pitchFamily="34" charset="0"/>
              </a:rPr>
              <a:t>По </a:t>
            </a:r>
            <a:r>
              <a:rPr lang="ru-RU" sz="1600" dirty="0">
                <a:solidFill>
                  <a:prstClr val="black">
                    <a:lumMod val="75000"/>
                    <a:lumOff val="25000"/>
                  </a:prstClr>
                </a:solidFill>
                <a:latin typeface="Arial" pitchFamily="34" charset="0"/>
                <a:cs typeface="Arial" pitchFamily="34" charset="0"/>
              </a:rPr>
              <a:t>сравнению с 2014 годом количество поступивших жалоб возросло в 1,2 </a:t>
            </a:r>
            <a:r>
              <a:rPr lang="ru-RU" sz="1600" dirty="0" smtClean="0">
                <a:solidFill>
                  <a:prstClr val="black">
                    <a:lumMod val="75000"/>
                    <a:lumOff val="25000"/>
                  </a:prstClr>
                </a:solidFill>
                <a:latin typeface="Arial" pitchFamily="34" charset="0"/>
                <a:cs typeface="Arial" pitchFamily="34" charset="0"/>
              </a:rPr>
              <a:t>раза.</a:t>
            </a:r>
            <a:endParaRPr lang="ru-RU" sz="1600" dirty="0">
              <a:solidFill>
                <a:prstClr val="black">
                  <a:lumMod val="75000"/>
                  <a:lumOff val="25000"/>
                </a:prstClr>
              </a:solidFill>
              <a:latin typeface="Arial" pitchFamily="34" charset="0"/>
              <a:cs typeface="Arial"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28" y="4149080"/>
            <a:ext cx="729615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5272235"/>
      </p:ext>
    </p:extLst>
  </p:cSld>
  <p:clrMapOvr>
    <a:masterClrMapping/>
  </p:clrMapOvr>
  <p:transition>
    <p:fade thruBlk="1"/>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Издержки и меры по их сокращению</a:t>
            </a:r>
            <a:endParaRPr lang="ru-RU" sz="2000" b="1" dirty="0">
              <a:solidFill>
                <a:prstClr val="white"/>
              </a:solidFill>
              <a:latin typeface="Arial" pitchFamily="34" charset="0"/>
              <a:cs typeface="Arial" pitchFamily="34" charset="0"/>
            </a:endParaRPr>
          </a:p>
        </p:txBody>
      </p:sp>
      <p:graphicFrame>
        <p:nvGraphicFramePr>
          <p:cNvPr id="3" name="Схема 2"/>
          <p:cNvGraphicFramePr/>
          <p:nvPr>
            <p:extLst>
              <p:ext uri="{D42A27DB-BD31-4B8C-83A1-F6EECF244321}">
                <p14:modId xmlns:p14="http://schemas.microsoft.com/office/powerpoint/2010/main" val="3135342903"/>
              </p:ext>
            </p:extLst>
          </p:nvPr>
        </p:nvGraphicFramePr>
        <p:xfrm>
          <a:off x="-540568" y="620688"/>
          <a:ext cx="5400600" cy="6237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utoShape 2" descr="http://vignette3.wikia.nocookie.net/tvpedia/images/1/12/%D0%9A%D1%80%D0%B0%D1%81%D0%BD%D1%8B%D0%B9_%D0%BA%D1%80%D1%83%D0%B3.svg/revision/latest?cb=20130316070251&amp;path-prefix=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5" name="AutoShape 4" descr="http://vignette3.wikia.nocookie.net/tvpedia/images/1/12/%D0%9A%D1%80%D0%B0%D1%81%D0%BD%D1%8B%D0%B9_%D0%BA%D1%80%D1%83%D0%B3.svg/revision/latest?cb=20130316070251&amp;path-prefix=r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2054" name="Picture 6" descr="Файл:Красный круг.sv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5167" y="1124744"/>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Файл:Красный круг.sv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7904" y="2204864"/>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Файл:Красный круг.sv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5167" y="4365104"/>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Файл:Красный круг.sv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5167" y="3284984"/>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Файл:Красный круг.sv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7904" y="5445224"/>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7" name="Стрелка вправо 6"/>
          <p:cNvSpPr/>
          <p:nvPr/>
        </p:nvSpPr>
        <p:spPr>
          <a:xfrm>
            <a:off x="4824805" y="1232756"/>
            <a:ext cx="1043339" cy="792088"/>
          </a:xfrm>
          <a:prstGeom prst="rightArrow">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a:solidFill>
                <a:srgbClr val="C00000"/>
              </a:solidFill>
              <a:latin typeface="Arial Narrow" pitchFamily="34" charset="0"/>
            </a:endParaRPr>
          </a:p>
        </p:txBody>
      </p:sp>
      <p:sp>
        <p:nvSpPr>
          <p:cNvPr id="16" name="Стрелка вправо 15"/>
          <p:cNvSpPr/>
          <p:nvPr/>
        </p:nvSpPr>
        <p:spPr>
          <a:xfrm>
            <a:off x="4824805" y="2312876"/>
            <a:ext cx="1043339" cy="792088"/>
          </a:xfrm>
          <a:prstGeom prst="rightArrow">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8" name="Стрелка вправо 17"/>
          <p:cNvSpPr/>
          <p:nvPr/>
        </p:nvSpPr>
        <p:spPr>
          <a:xfrm>
            <a:off x="4824804" y="4473116"/>
            <a:ext cx="1043339" cy="792088"/>
          </a:xfrm>
          <a:prstGeom prst="rightArrow">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a:solidFill>
                <a:srgbClr val="C00000"/>
              </a:solidFill>
              <a:latin typeface="Arial Narrow" pitchFamily="34" charset="0"/>
            </a:endParaRPr>
          </a:p>
        </p:txBody>
      </p:sp>
      <p:sp>
        <p:nvSpPr>
          <p:cNvPr id="19" name="Стрелка вправо 18"/>
          <p:cNvSpPr/>
          <p:nvPr/>
        </p:nvSpPr>
        <p:spPr>
          <a:xfrm>
            <a:off x="4854046" y="5553236"/>
            <a:ext cx="1043339" cy="792088"/>
          </a:xfrm>
          <a:prstGeom prst="rightArrow">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a:solidFill>
                <a:srgbClr val="C00000"/>
              </a:solidFill>
              <a:latin typeface="Arial Narrow" pitchFamily="34" charset="0"/>
            </a:endParaRPr>
          </a:p>
        </p:txBody>
      </p:sp>
      <p:sp>
        <p:nvSpPr>
          <p:cNvPr id="21" name="Прямоугольник 20"/>
          <p:cNvSpPr/>
          <p:nvPr/>
        </p:nvSpPr>
        <p:spPr>
          <a:xfrm>
            <a:off x="3339155" y="1303718"/>
            <a:ext cx="1745609" cy="757130"/>
          </a:xfrm>
          <a:prstGeom prst="rect">
            <a:avLst/>
          </a:prstGeom>
        </p:spPr>
        <p:txBody>
          <a:bodyPr wrap="square">
            <a:spAutoFit/>
          </a:bodyPr>
          <a:lstStyle/>
          <a:p>
            <a:pPr algn="ctr">
              <a:lnSpc>
                <a:spcPct val="80000"/>
              </a:lnSpc>
            </a:pPr>
            <a:r>
              <a:rPr lang="ru-RU" sz="3600" dirty="0" smtClean="0">
                <a:solidFill>
                  <a:prstClr val="black"/>
                </a:solidFill>
                <a:effectLst>
                  <a:outerShdw blurRad="38100" dist="38100" dir="2700000" algn="tl">
                    <a:srgbClr val="000000">
                      <a:alpha val="43137"/>
                    </a:srgbClr>
                  </a:outerShdw>
                </a:effectLst>
                <a:latin typeface="Arial" pitchFamily="34" charset="0"/>
                <a:cs typeface="Arial" pitchFamily="34" charset="0"/>
              </a:rPr>
              <a:t>4,5</a:t>
            </a:r>
            <a:r>
              <a:rPr lang="ru-RU" sz="2400"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 </a:t>
            </a:r>
          </a:p>
          <a:p>
            <a:pPr algn="ctr">
              <a:lnSpc>
                <a:spcPct val="80000"/>
              </a:lnSpc>
            </a:pPr>
            <a:r>
              <a:rPr lang="ru-RU"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млрд</a:t>
            </a:r>
            <a:endParaRPr lang="ru-RU" dirty="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endParaRPr>
          </a:p>
        </p:txBody>
      </p:sp>
      <p:sp>
        <p:nvSpPr>
          <p:cNvPr id="22" name="Прямоугольник 21"/>
          <p:cNvSpPr/>
          <p:nvPr/>
        </p:nvSpPr>
        <p:spPr>
          <a:xfrm>
            <a:off x="3347864" y="2383838"/>
            <a:ext cx="1745609" cy="757130"/>
          </a:xfrm>
          <a:prstGeom prst="rect">
            <a:avLst/>
          </a:prstGeom>
        </p:spPr>
        <p:txBody>
          <a:bodyPr wrap="square">
            <a:spAutoFit/>
          </a:bodyPr>
          <a:lstStyle/>
          <a:p>
            <a:pPr algn="ctr">
              <a:lnSpc>
                <a:spcPct val="80000"/>
              </a:lnSpc>
            </a:pPr>
            <a:r>
              <a:rPr lang="ru-RU" sz="3600" dirty="0" smtClean="0">
                <a:solidFill>
                  <a:prstClr val="black"/>
                </a:solidFill>
                <a:effectLst>
                  <a:outerShdw blurRad="38100" dist="38100" dir="2700000" algn="tl">
                    <a:srgbClr val="000000">
                      <a:alpha val="43137"/>
                    </a:srgbClr>
                  </a:outerShdw>
                </a:effectLst>
                <a:latin typeface="Arial" pitchFamily="34" charset="0"/>
                <a:cs typeface="Arial" pitchFamily="34" charset="0"/>
              </a:rPr>
              <a:t>2,5</a:t>
            </a:r>
            <a:r>
              <a:rPr lang="ru-RU" sz="2400"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 </a:t>
            </a:r>
          </a:p>
          <a:p>
            <a:pPr algn="ctr">
              <a:lnSpc>
                <a:spcPct val="80000"/>
              </a:lnSpc>
            </a:pPr>
            <a:r>
              <a:rPr lang="ru-RU"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млрд</a:t>
            </a:r>
            <a:endParaRPr lang="ru-RU" dirty="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endParaRPr>
          </a:p>
        </p:txBody>
      </p:sp>
      <p:sp>
        <p:nvSpPr>
          <p:cNvPr id="23" name="Прямоугольник 22"/>
          <p:cNvSpPr/>
          <p:nvPr/>
        </p:nvSpPr>
        <p:spPr>
          <a:xfrm>
            <a:off x="3326418" y="3463958"/>
            <a:ext cx="1745609" cy="757130"/>
          </a:xfrm>
          <a:prstGeom prst="rect">
            <a:avLst/>
          </a:prstGeom>
        </p:spPr>
        <p:txBody>
          <a:bodyPr wrap="square">
            <a:spAutoFit/>
          </a:bodyPr>
          <a:lstStyle/>
          <a:p>
            <a:pPr algn="ctr">
              <a:lnSpc>
                <a:spcPct val="80000"/>
              </a:lnSpc>
            </a:pPr>
            <a:r>
              <a:rPr lang="ru-RU" sz="3600" dirty="0" smtClean="0">
                <a:solidFill>
                  <a:prstClr val="black"/>
                </a:solidFill>
                <a:effectLst>
                  <a:outerShdw blurRad="38100" dist="38100" dir="2700000" algn="tl">
                    <a:srgbClr val="000000">
                      <a:alpha val="43137"/>
                    </a:srgbClr>
                  </a:outerShdw>
                </a:effectLst>
                <a:latin typeface="Arial" pitchFamily="34" charset="0"/>
                <a:cs typeface="Arial" pitchFamily="34" charset="0"/>
              </a:rPr>
              <a:t>1</a:t>
            </a:r>
            <a:r>
              <a:rPr lang="ru-RU" sz="2400"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 </a:t>
            </a:r>
          </a:p>
          <a:p>
            <a:pPr algn="ctr">
              <a:lnSpc>
                <a:spcPct val="80000"/>
              </a:lnSpc>
            </a:pPr>
            <a:r>
              <a:rPr lang="ru-RU"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млрд</a:t>
            </a:r>
            <a:endParaRPr lang="ru-RU" dirty="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Прямоугольник 23"/>
          <p:cNvSpPr/>
          <p:nvPr/>
        </p:nvSpPr>
        <p:spPr>
          <a:xfrm>
            <a:off x="3326417" y="4519148"/>
            <a:ext cx="1745609" cy="757130"/>
          </a:xfrm>
          <a:prstGeom prst="rect">
            <a:avLst/>
          </a:prstGeom>
        </p:spPr>
        <p:txBody>
          <a:bodyPr wrap="square">
            <a:spAutoFit/>
          </a:bodyPr>
          <a:lstStyle/>
          <a:p>
            <a:pPr algn="ctr">
              <a:lnSpc>
                <a:spcPct val="80000"/>
              </a:lnSpc>
            </a:pPr>
            <a:r>
              <a:rPr lang="ru-RU" sz="3600" dirty="0" smtClean="0">
                <a:solidFill>
                  <a:prstClr val="black"/>
                </a:solidFill>
                <a:effectLst>
                  <a:outerShdw blurRad="38100" dist="38100" dir="2700000" algn="tl">
                    <a:srgbClr val="000000">
                      <a:alpha val="43137"/>
                    </a:srgbClr>
                  </a:outerShdw>
                </a:effectLst>
                <a:latin typeface="Arial" pitchFamily="34" charset="0"/>
                <a:cs typeface="Arial" pitchFamily="34" charset="0"/>
              </a:rPr>
              <a:t>1,5</a:t>
            </a:r>
            <a:r>
              <a:rPr lang="ru-RU" sz="2400"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 </a:t>
            </a:r>
          </a:p>
          <a:p>
            <a:pPr algn="ctr">
              <a:lnSpc>
                <a:spcPct val="80000"/>
              </a:lnSpc>
            </a:pPr>
            <a:r>
              <a:rPr lang="ru-RU"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млрд</a:t>
            </a:r>
            <a:endParaRPr lang="ru-RU" dirty="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endParaRPr>
          </a:p>
        </p:txBody>
      </p:sp>
      <p:sp>
        <p:nvSpPr>
          <p:cNvPr id="25" name="Прямоугольник 24"/>
          <p:cNvSpPr/>
          <p:nvPr/>
        </p:nvSpPr>
        <p:spPr>
          <a:xfrm>
            <a:off x="3347864" y="5588194"/>
            <a:ext cx="1745609" cy="757130"/>
          </a:xfrm>
          <a:prstGeom prst="rect">
            <a:avLst/>
          </a:prstGeom>
        </p:spPr>
        <p:txBody>
          <a:bodyPr wrap="square">
            <a:spAutoFit/>
          </a:bodyPr>
          <a:lstStyle/>
          <a:p>
            <a:pPr algn="ctr">
              <a:lnSpc>
                <a:spcPct val="80000"/>
              </a:lnSpc>
            </a:pPr>
            <a:r>
              <a:rPr lang="ru-RU" sz="3600" dirty="0" smtClean="0">
                <a:solidFill>
                  <a:prstClr val="black"/>
                </a:solidFill>
                <a:effectLst>
                  <a:outerShdw blurRad="38100" dist="38100" dir="2700000" algn="tl">
                    <a:srgbClr val="000000">
                      <a:alpha val="43137"/>
                    </a:srgbClr>
                  </a:outerShdw>
                </a:effectLst>
                <a:latin typeface="Arial" pitchFamily="34" charset="0"/>
                <a:cs typeface="Arial" pitchFamily="34" charset="0"/>
              </a:rPr>
              <a:t>1</a:t>
            </a:r>
            <a:r>
              <a:rPr lang="ru-RU" sz="2400"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 </a:t>
            </a:r>
          </a:p>
          <a:p>
            <a:pPr algn="ctr">
              <a:lnSpc>
                <a:spcPct val="80000"/>
              </a:lnSpc>
            </a:pPr>
            <a:r>
              <a:rPr lang="ru-RU" dirty="0" smtClean="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rPr>
              <a:t>млрд</a:t>
            </a:r>
            <a:endParaRPr lang="ru-RU" dirty="0">
              <a:solidFill>
                <a:prstClr val="black">
                  <a:lumMod val="75000"/>
                  <a:lumOff val="25000"/>
                </a:prstClr>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Прямоугольник 7"/>
          <p:cNvSpPr/>
          <p:nvPr/>
        </p:nvSpPr>
        <p:spPr>
          <a:xfrm>
            <a:off x="5924286" y="1303718"/>
            <a:ext cx="2896186" cy="646331"/>
          </a:xfrm>
          <a:prstGeom prst="rect">
            <a:avLst/>
          </a:prstGeom>
        </p:spPr>
        <p:txBody>
          <a:bodyPr wrap="square">
            <a:spAutoFit/>
          </a:bodyPr>
          <a:lstStyle/>
          <a:p>
            <a:r>
              <a:rPr lang="ru-RU" dirty="0" smtClean="0">
                <a:solidFill>
                  <a:prstClr val="black">
                    <a:lumMod val="75000"/>
                    <a:lumOff val="25000"/>
                  </a:prstClr>
                </a:solidFill>
              </a:rPr>
              <a:t>Сертификация только ключевых сотрудников</a:t>
            </a:r>
            <a:endParaRPr lang="ru-RU" dirty="0">
              <a:solidFill>
                <a:prstClr val="black">
                  <a:lumMod val="75000"/>
                  <a:lumOff val="25000"/>
                </a:prstClr>
              </a:solidFill>
            </a:endParaRPr>
          </a:p>
        </p:txBody>
      </p:sp>
      <p:sp>
        <p:nvSpPr>
          <p:cNvPr id="27" name="Прямоугольник 26"/>
          <p:cNvSpPr/>
          <p:nvPr/>
        </p:nvSpPr>
        <p:spPr>
          <a:xfrm>
            <a:off x="5924286" y="2365886"/>
            <a:ext cx="2896186" cy="646331"/>
          </a:xfrm>
          <a:prstGeom prst="rect">
            <a:avLst/>
          </a:prstGeom>
        </p:spPr>
        <p:txBody>
          <a:bodyPr wrap="square">
            <a:spAutoFit/>
          </a:bodyPr>
          <a:lstStyle/>
          <a:p>
            <a:r>
              <a:rPr lang="ru-RU" dirty="0" smtClean="0">
                <a:solidFill>
                  <a:prstClr val="black">
                    <a:lumMod val="75000"/>
                    <a:lumOff val="25000"/>
                  </a:prstClr>
                </a:solidFill>
              </a:rPr>
              <a:t>Интеграция ЕИС с ЕГРЮЛ</a:t>
            </a:r>
            <a:endParaRPr lang="ru-RU" dirty="0">
              <a:solidFill>
                <a:prstClr val="black">
                  <a:lumMod val="75000"/>
                  <a:lumOff val="25000"/>
                </a:prstClr>
              </a:solidFill>
            </a:endParaRPr>
          </a:p>
        </p:txBody>
      </p:sp>
      <p:sp>
        <p:nvSpPr>
          <p:cNvPr id="28" name="Прямоугольник 27"/>
          <p:cNvSpPr/>
          <p:nvPr/>
        </p:nvSpPr>
        <p:spPr>
          <a:xfrm>
            <a:off x="5924286" y="4515210"/>
            <a:ext cx="2896186" cy="646331"/>
          </a:xfrm>
          <a:prstGeom prst="rect">
            <a:avLst/>
          </a:prstGeom>
        </p:spPr>
        <p:txBody>
          <a:bodyPr wrap="square">
            <a:spAutoFit/>
          </a:bodyPr>
          <a:lstStyle/>
          <a:p>
            <a:r>
              <a:rPr lang="ru-RU" dirty="0" smtClean="0">
                <a:solidFill>
                  <a:prstClr val="black">
                    <a:lumMod val="75000"/>
                    <a:lumOff val="25000"/>
                  </a:prstClr>
                </a:solidFill>
              </a:rPr>
              <a:t>Универсальная ЭП </a:t>
            </a:r>
            <a:br>
              <a:rPr lang="ru-RU" dirty="0" smtClean="0">
                <a:solidFill>
                  <a:prstClr val="black">
                    <a:lumMod val="75000"/>
                    <a:lumOff val="25000"/>
                  </a:prstClr>
                </a:solidFill>
              </a:rPr>
            </a:br>
            <a:r>
              <a:rPr lang="ru-RU" dirty="0" smtClean="0">
                <a:solidFill>
                  <a:prstClr val="black">
                    <a:lumMod val="75000"/>
                    <a:lumOff val="25000"/>
                  </a:prstClr>
                </a:solidFill>
              </a:rPr>
              <a:t>на всех ЭТП</a:t>
            </a:r>
            <a:endParaRPr lang="ru-RU" dirty="0">
              <a:solidFill>
                <a:prstClr val="black">
                  <a:lumMod val="75000"/>
                  <a:lumOff val="25000"/>
                </a:prstClr>
              </a:solidFill>
            </a:endParaRPr>
          </a:p>
        </p:txBody>
      </p:sp>
      <p:sp>
        <p:nvSpPr>
          <p:cNvPr id="29" name="Прямоугольник 28"/>
          <p:cNvSpPr/>
          <p:nvPr/>
        </p:nvSpPr>
        <p:spPr>
          <a:xfrm>
            <a:off x="5963625" y="5618177"/>
            <a:ext cx="2896186" cy="646331"/>
          </a:xfrm>
          <a:prstGeom prst="rect">
            <a:avLst/>
          </a:prstGeom>
        </p:spPr>
        <p:txBody>
          <a:bodyPr wrap="square">
            <a:spAutoFit/>
          </a:bodyPr>
          <a:lstStyle/>
          <a:p>
            <a:r>
              <a:rPr lang="ru-RU" dirty="0" smtClean="0">
                <a:solidFill>
                  <a:prstClr val="black">
                    <a:lumMod val="75000"/>
                    <a:lumOff val="25000"/>
                  </a:prstClr>
                </a:solidFill>
              </a:rPr>
              <a:t>Переход на электронные закупки</a:t>
            </a:r>
            <a:endParaRPr lang="ru-RU" dirty="0">
              <a:solidFill>
                <a:prstClr val="black">
                  <a:lumMod val="75000"/>
                  <a:lumOff val="25000"/>
                </a:prstClr>
              </a:solidFill>
            </a:endParaRPr>
          </a:p>
        </p:txBody>
      </p:sp>
      <p:sp>
        <p:nvSpPr>
          <p:cNvPr id="30" name="Прямоугольник 29"/>
          <p:cNvSpPr/>
          <p:nvPr/>
        </p:nvSpPr>
        <p:spPr>
          <a:xfrm>
            <a:off x="5924286" y="2961818"/>
            <a:ext cx="2896186" cy="646331"/>
          </a:xfrm>
          <a:prstGeom prst="rect">
            <a:avLst/>
          </a:prstGeom>
        </p:spPr>
        <p:txBody>
          <a:bodyPr wrap="square">
            <a:spAutoFit/>
          </a:bodyPr>
          <a:lstStyle/>
          <a:p>
            <a:r>
              <a:rPr lang="ru-RU" dirty="0" smtClean="0">
                <a:solidFill>
                  <a:prstClr val="black">
                    <a:lumMod val="75000"/>
                    <a:lumOff val="25000"/>
                  </a:prstClr>
                </a:solidFill>
              </a:rPr>
              <a:t>Переход на электронные закупки</a:t>
            </a:r>
            <a:endParaRPr lang="ru-RU" dirty="0">
              <a:solidFill>
                <a:prstClr val="black">
                  <a:lumMod val="75000"/>
                  <a:lumOff val="25000"/>
                </a:prstClr>
              </a:solidFill>
            </a:endParaRPr>
          </a:p>
        </p:txBody>
      </p:sp>
    </p:spTree>
    <p:extLst>
      <p:ext uri="{BB962C8B-B14F-4D97-AF65-F5344CB8AC3E}">
        <p14:creationId xmlns:p14="http://schemas.microsoft.com/office/powerpoint/2010/main" val="3396057595"/>
      </p:ext>
    </p:extLst>
  </p:cSld>
  <p:clrMapOvr>
    <a:masterClrMapping/>
  </p:clrMapOvr>
  <p:transition>
    <p:fade thruBlk="1"/>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196752"/>
            <a:ext cx="8485512" cy="3046988"/>
          </a:xfrm>
          <a:prstGeom prst="rect">
            <a:avLst/>
          </a:prstGeom>
        </p:spPr>
        <p:txBody>
          <a:bodyPr wrap="square">
            <a:spAutoFit/>
          </a:bodyPr>
          <a:lstStyle/>
          <a:p>
            <a:r>
              <a:rPr lang="ru-RU" sz="1600" dirty="0">
                <a:solidFill>
                  <a:prstClr val="black">
                    <a:lumMod val="75000"/>
                    <a:lumOff val="25000"/>
                  </a:prstClr>
                </a:solidFill>
                <a:latin typeface="Arial" pitchFamily="34" charset="0"/>
                <a:cs typeface="Arial" pitchFamily="34" charset="0"/>
              </a:rPr>
              <a:t>По результатам проведенных заседаний Экспертного совета по контрактным отношениям при Минэкономразвития России были приняты решения: </a:t>
            </a: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одобрен проект поправок Правительства Российской Федерации к проекту федерального закона № 623906-6, предусматривающему внедрение электронных процедур определения поставщика; </a:t>
            </a: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поддержана разработка проекта федерального закона, предусматривающего установление обязанности раскрытия информации о субподрядчиках (соисполнителях), привлекаемых к исполнению контрактов. Законопроект был разработан Минэкономразвития России в целях увеличения эффективности и результативности осуществления закупок, а также недопущения злоупотреблений при осуществлении закупок для обеспечения государственных и муниципальных нужд. </a:t>
            </a:r>
          </a:p>
        </p:txBody>
      </p:sp>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Совершенствование законодательства</a:t>
            </a:r>
            <a:endParaRPr lang="ru-RU" sz="2000" b="1" dirty="0">
              <a:solidFill>
                <a:prstClr val="white"/>
              </a:solidFill>
              <a:latin typeface="Arial" pitchFamily="34" charset="0"/>
              <a:cs typeface="Arial" pitchFamily="34" charset="0"/>
            </a:endParaRPr>
          </a:p>
        </p:txBody>
      </p:sp>
      <p:sp>
        <p:nvSpPr>
          <p:cNvPr id="4" name="Прямоугольник 3"/>
          <p:cNvSpPr/>
          <p:nvPr/>
        </p:nvSpPr>
        <p:spPr>
          <a:xfrm>
            <a:off x="395536" y="4365104"/>
            <a:ext cx="8485512" cy="1815882"/>
          </a:xfrm>
          <a:prstGeom prst="rect">
            <a:avLst/>
          </a:prstGeom>
        </p:spPr>
        <p:txBody>
          <a:bodyPr wrap="square">
            <a:spAutoFit/>
          </a:bodyPr>
          <a:lstStyle/>
          <a:p>
            <a:r>
              <a:rPr lang="ru-RU" sz="1600" dirty="0">
                <a:solidFill>
                  <a:prstClr val="black">
                    <a:lumMod val="75000"/>
                    <a:lumOff val="25000"/>
                  </a:prstClr>
                </a:solidFill>
                <a:latin typeface="Arial" pitchFamily="34" charset="0"/>
                <a:cs typeface="Arial" pitchFamily="34" charset="0"/>
              </a:rPr>
              <a:t>Минэкономразвития России подготовлены законопроекты, предусматривающие:</a:t>
            </a: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формирование вертикали процедурного контроля путем наделения ФАС России полномочиями по проверке результатов деятельности контрольных органов субъектов Российской Федерации и муниципальных образований, установление системы оценки эффективности контроля в сфере закупок, а также создание межведомственного консультативного органа в целях выработки единых принципов и методологии осуществления контроля в сфере закупок.</a:t>
            </a:r>
          </a:p>
        </p:txBody>
      </p:sp>
    </p:spTree>
    <p:extLst>
      <p:ext uri="{BB962C8B-B14F-4D97-AF65-F5344CB8AC3E}">
        <p14:creationId xmlns:p14="http://schemas.microsoft.com/office/powerpoint/2010/main" val="3702198683"/>
      </p:ext>
    </p:extLst>
  </p:cSld>
  <p:clrMapOvr>
    <a:masterClrMapping/>
  </p:clrMapOvr>
  <p:transition>
    <p:fade thruBlk="1"/>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196752"/>
            <a:ext cx="8485512" cy="3293209"/>
          </a:xfrm>
          <a:prstGeom prst="rect">
            <a:avLst/>
          </a:prstGeom>
        </p:spPr>
        <p:txBody>
          <a:bodyPr wrap="square">
            <a:spAutoFit/>
          </a:bodyPr>
          <a:lstStyle/>
          <a:p>
            <a:r>
              <a:rPr lang="ru-RU" sz="1600" dirty="0">
                <a:solidFill>
                  <a:prstClr val="black">
                    <a:lumMod val="75000"/>
                    <a:lumOff val="25000"/>
                  </a:prstClr>
                </a:solidFill>
                <a:latin typeface="Arial" pitchFamily="34" charset="0"/>
                <a:cs typeface="Arial" pitchFamily="34" charset="0"/>
              </a:rPr>
              <a:t>Минэкономразвития России подготовлены законопроекты, предусматривающие</a:t>
            </a:r>
            <a:r>
              <a:rPr lang="ru-RU" sz="1600" dirty="0" smtClean="0">
                <a:solidFill>
                  <a:prstClr val="black">
                    <a:lumMod val="75000"/>
                    <a:lumOff val="25000"/>
                  </a:prstClr>
                </a:solidFill>
                <a:latin typeface="Arial" pitchFamily="34" charset="0"/>
                <a:cs typeface="Arial" pitchFamily="34" charset="0"/>
              </a:rPr>
              <a:t>:</a:t>
            </a:r>
          </a:p>
          <a:p>
            <a:pPr marL="285750" indent="-285750">
              <a:buFont typeface="Arial" panose="020B0604020202020204" pitchFamily="34" charset="0"/>
              <a:buChar char="•"/>
            </a:pPr>
            <a:r>
              <a:rPr lang="ru-RU" sz="1600" dirty="0" smtClean="0">
                <a:solidFill>
                  <a:prstClr val="black">
                    <a:lumMod val="75000"/>
                    <a:lumOff val="25000"/>
                  </a:prstClr>
                </a:solidFill>
                <a:latin typeface="Arial" pitchFamily="34" charset="0"/>
                <a:cs typeface="Arial" pitchFamily="34" charset="0"/>
              </a:rPr>
              <a:t>установление </a:t>
            </a:r>
            <a:r>
              <a:rPr lang="ru-RU" sz="1600" dirty="0">
                <a:solidFill>
                  <a:prstClr val="black">
                    <a:lumMod val="75000"/>
                    <a:lumOff val="25000"/>
                  </a:prstClr>
                </a:solidFill>
                <a:latin typeface="Arial" pitchFamily="34" charset="0"/>
                <a:cs typeface="Arial" pitchFamily="34" charset="0"/>
              </a:rPr>
              <a:t>обязанности заказчика в отдельных случаях осуществлять приемку результатов исполнения контракта (этапа исполнения контракта) специально созданными приемочными комиссиями с привлечением внешних экспертов, общественных организаций;</a:t>
            </a:r>
          </a:p>
          <a:p>
            <a:pPr marL="285750" indent="-285750">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повышение информативности размещаемых заказчиками отчетов о результатах исполнения </a:t>
            </a:r>
            <a:r>
              <a:rPr lang="ru-RU" sz="1600" dirty="0" smtClean="0">
                <a:solidFill>
                  <a:prstClr val="black">
                    <a:lumMod val="75000"/>
                    <a:lumOff val="25000"/>
                  </a:prstClr>
                </a:solidFill>
                <a:latin typeface="Arial" pitchFamily="34" charset="0"/>
                <a:cs typeface="Arial" pitchFamily="34" charset="0"/>
              </a:rPr>
              <a:t>контрактов, </a:t>
            </a:r>
            <a:r>
              <a:rPr lang="ru-RU" sz="1600" dirty="0">
                <a:solidFill>
                  <a:prstClr val="black">
                    <a:lumMod val="75000"/>
                    <a:lumOff val="25000"/>
                  </a:prstClr>
                </a:solidFill>
                <a:latin typeface="Arial" pitchFamily="34" charset="0"/>
                <a:cs typeface="Arial" pitchFamily="34" charset="0"/>
              </a:rPr>
              <a:t>посредством установления </a:t>
            </a:r>
            <a:r>
              <a:rPr lang="ru-RU" sz="1600" dirty="0" smtClean="0">
                <a:solidFill>
                  <a:prstClr val="black">
                    <a:lumMod val="75000"/>
                    <a:lumOff val="25000"/>
                  </a:prstClr>
                </a:solidFill>
                <a:latin typeface="Arial" pitchFamily="34" charset="0"/>
                <a:cs typeface="Arial" pitchFamily="34" charset="0"/>
              </a:rPr>
              <a:t>обязанности заказчика </a:t>
            </a:r>
            <a:r>
              <a:rPr lang="ru-RU" sz="1600" dirty="0">
                <a:solidFill>
                  <a:prstClr val="black">
                    <a:lumMod val="75000"/>
                    <a:lumOff val="25000"/>
                  </a:prstClr>
                </a:solidFill>
                <a:latin typeface="Arial" pitchFamily="34" charset="0"/>
                <a:cs typeface="Arial" pitchFamily="34" charset="0"/>
              </a:rPr>
              <a:t>прилагать к отчету об исполнении контракта (отдельного этапа его исполнения) фотоотчет;</a:t>
            </a:r>
          </a:p>
          <a:p>
            <a:pPr marL="285750" indent="-285750">
              <a:buFont typeface="Arial" panose="020B0604020202020204" pitchFamily="34" charset="0"/>
              <a:buChar char="•"/>
            </a:pPr>
            <a:r>
              <a:rPr lang="ru-RU" sz="1600" dirty="0" smtClean="0">
                <a:solidFill>
                  <a:prstClr val="black">
                    <a:lumMod val="75000"/>
                    <a:lumOff val="25000"/>
                  </a:prstClr>
                </a:solidFill>
                <a:latin typeface="Arial" pitchFamily="34" charset="0"/>
                <a:cs typeface="Arial" pitchFamily="34" charset="0"/>
              </a:rPr>
              <a:t>предоставление </a:t>
            </a:r>
            <a:r>
              <a:rPr lang="ru-RU" sz="1600" dirty="0">
                <a:solidFill>
                  <a:prstClr val="black">
                    <a:lumMod val="75000"/>
                    <a:lumOff val="25000"/>
                  </a:prstClr>
                </a:solidFill>
                <a:latin typeface="Arial" pitchFamily="34" charset="0"/>
                <a:cs typeface="Arial" pitchFamily="34" charset="0"/>
              </a:rPr>
              <a:t>лицам, чьи права и законные интересы непосредственно затрагивались в результате рассмотрения жалобы, право направлять в контрольный орган в сфере закупок через ЕИС возражения на жалобу, а также установление возможности</a:t>
            </a:r>
            <a:r>
              <a:rPr lang="ru-RU" sz="1600" dirty="0" smtClean="0">
                <a:solidFill>
                  <a:prstClr val="black">
                    <a:lumMod val="75000"/>
                    <a:lumOff val="25000"/>
                  </a:prstClr>
                </a:solidFill>
                <a:latin typeface="Arial" pitchFamily="34" charset="0"/>
                <a:cs typeface="Arial" pitchFamily="34" charset="0"/>
              </a:rPr>
              <a:t>:</a:t>
            </a:r>
            <a:endParaRPr lang="ru-RU" sz="1600" dirty="0">
              <a:solidFill>
                <a:prstClr val="black">
                  <a:lumMod val="75000"/>
                  <a:lumOff val="25000"/>
                </a:prstClr>
              </a:solidFill>
              <a:latin typeface="Arial" pitchFamily="34" charset="0"/>
              <a:cs typeface="Arial" pitchFamily="34" charset="0"/>
            </a:endParaRPr>
          </a:p>
        </p:txBody>
      </p:sp>
      <p:sp>
        <p:nvSpPr>
          <p:cNvPr id="6" name="TextBox 5"/>
          <p:cNvSpPr txBox="1"/>
          <p:nvPr/>
        </p:nvSpPr>
        <p:spPr>
          <a:xfrm>
            <a:off x="251520" y="235967"/>
            <a:ext cx="6502518" cy="384721"/>
          </a:xfrm>
          <a:prstGeom prst="rect">
            <a:avLst/>
          </a:prstGeom>
          <a:noFill/>
        </p:spPr>
        <p:txBody>
          <a:bodyPr wrap="square" rtlCol="0">
            <a:spAutoFit/>
          </a:bodyPr>
          <a:lstStyle/>
          <a:p>
            <a:pPr>
              <a:lnSpc>
                <a:spcPct val="95000"/>
              </a:lnSpc>
              <a:defRPr/>
            </a:pPr>
            <a:r>
              <a:rPr lang="ru-RU" sz="2000" b="1" dirty="0" smtClean="0">
                <a:solidFill>
                  <a:prstClr val="white"/>
                </a:solidFill>
                <a:latin typeface="Arial" pitchFamily="34" charset="0"/>
                <a:cs typeface="Arial" pitchFamily="34" charset="0"/>
              </a:rPr>
              <a:t>Планируемые изменения</a:t>
            </a:r>
            <a:endParaRPr lang="ru-RU" sz="2000" b="1" dirty="0">
              <a:solidFill>
                <a:prstClr val="white"/>
              </a:solidFill>
              <a:latin typeface="Arial" pitchFamily="34" charset="0"/>
              <a:cs typeface="Arial" pitchFamily="34" charset="0"/>
            </a:endParaRPr>
          </a:p>
        </p:txBody>
      </p:sp>
      <p:sp>
        <p:nvSpPr>
          <p:cNvPr id="4" name="Прямоугольник 3"/>
          <p:cNvSpPr/>
          <p:nvPr/>
        </p:nvSpPr>
        <p:spPr>
          <a:xfrm>
            <a:off x="683568" y="4365104"/>
            <a:ext cx="8208912" cy="1846659"/>
          </a:xfrm>
          <a:prstGeom prst="rect">
            <a:avLst/>
          </a:prstGeom>
        </p:spPr>
        <p:txBody>
          <a:bodyPr wrap="square">
            <a:spAutoFit/>
          </a:bodyPr>
          <a:lstStyle/>
          <a:p>
            <a:r>
              <a:rPr lang="ru-RU" dirty="0">
                <a:solidFill>
                  <a:prstClr val="black"/>
                </a:solidFill>
              </a:rPr>
              <a:t>- </a:t>
            </a:r>
            <a:r>
              <a:rPr lang="ru-RU" sz="1600" dirty="0">
                <a:solidFill>
                  <a:prstClr val="black">
                    <a:lumMod val="75000"/>
                    <a:lumOff val="25000"/>
                  </a:prstClr>
                </a:solidFill>
                <a:latin typeface="Arial" pitchFamily="34" charset="0"/>
                <a:cs typeface="Arial" pitchFamily="34" charset="0"/>
              </a:rPr>
              <a:t>для участников закупок, а также общественных объединений, объединений юридических лиц подавать через ЕИС жалобы в форме электронного документа;</a:t>
            </a:r>
          </a:p>
          <a:p>
            <a:r>
              <a:rPr lang="ru-RU" sz="1600" dirty="0">
                <a:solidFill>
                  <a:prstClr val="black">
                    <a:lumMod val="75000"/>
                    <a:lumOff val="25000"/>
                  </a:prstClr>
                </a:solidFill>
                <a:latin typeface="Arial" pitchFamily="34" charset="0"/>
                <a:cs typeface="Arial" pitchFamily="34" charset="0"/>
              </a:rPr>
              <a:t>- для направления контрольными органами в сфере закупок запросов о предоставлении информации и документов, необходимых для рассмотрения жалобы, через ЕИС;</a:t>
            </a:r>
          </a:p>
          <a:p>
            <a:r>
              <a:rPr lang="ru-RU" sz="1600" dirty="0">
                <a:solidFill>
                  <a:prstClr val="black">
                    <a:lumMod val="75000"/>
                    <a:lumOff val="25000"/>
                  </a:prstClr>
                </a:solidFill>
                <a:latin typeface="Arial" pitchFamily="34" charset="0"/>
                <a:cs typeface="Arial" pitchFamily="34" charset="0"/>
              </a:rPr>
              <a:t>- выдачи контрольным органом </a:t>
            </a:r>
            <a:r>
              <a:rPr lang="ru-RU" sz="1600" dirty="0" smtClean="0">
                <a:solidFill>
                  <a:prstClr val="black">
                    <a:lumMod val="75000"/>
                    <a:lumOff val="25000"/>
                  </a:prstClr>
                </a:solidFill>
                <a:latin typeface="Arial" pitchFamily="34" charset="0"/>
                <a:cs typeface="Arial" pitchFamily="34" charset="0"/>
              </a:rPr>
              <a:t>электронных </a:t>
            </a:r>
            <a:r>
              <a:rPr lang="ru-RU" sz="1600" dirty="0">
                <a:solidFill>
                  <a:prstClr val="black">
                    <a:lumMod val="75000"/>
                    <a:lumOff val="25000"/>
                  </a:prstClr>
                </a:solidFill>
                <a:latin typeface="Arial" pitchFamily="34" charset="0"/>
                <a:cs typeface="Arial" pitchFamily="34" charset="0"/>
              </a:rPr>
              <a:t>решений и предписаний, которые будут направляться в личные кабинеты участников контрактной системы.</a:t>
            </a:r>
          </a:p>
        </p:txBody>
      </p:sp>
    </p:spTree>
    <p:extLst>
      <p:ext uri="{BB962C8B-B14F-4D97-AF65-F5344CB8AC3E}">
        <p14:creationId xmlns:p14="http://schemas.microsoft.com/office/powerpoint/2010/main" val="1230949497"/>
      </p:ext>
    </p:extLst>
  </p:cSld>
  <p:clrMapOvr>
    <a:masterClrMapping/>
  </p:clrMapOvr>
  <p:transition>
    <p:fade thruBlk="1"/>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spike-trader.com/wp-content/uploads/2013/05/piros-rake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348880"/>
            <a:ext cx="4445089" cy="3672408"/>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32"/>
          <p:cNvSpPr>
            <a:spLocks noChangeArrowheads="1"/>
          </p:cNvSpPr>
          <p:nvPr/>
        </p:nvSpPr>
        <p:spPr bwMode="auto">
          <a:xfrm>
            <a:off x="395536" y="2852936"/>
            <a:ext cx="8137525" cy="157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2600"/>
              </a:lnSpc>
              <a:spcBef>
                <a:spcPts val="600"/>
              </a:spcBef>
              <a:spcAft>
                <a:spcPts val="600"/>
              </a:spcAft>
              <a:buNone/>
              <a:defRPr/>
            </a:pPr>
            <a:r>
              <a:rPr lang="ru-RU" altLang="ru-RU" sz="2000" dirty="0" smtClean="0">
                <a:solidFill>
                  <a:schemeClr val="tx1">
                    <a:lumMod val="65000"/>
                    <a:lumOff val="35000"/>
                  </a:schemeClr>
                </a:solidFill>
                <a:latin typeface="Arial" pitchFamily="34" charset="0"/>
                <a:cs typeface="Arial" pitchFamily="34" charset="0"/>
              </a:rPr>
              <a:t>Сокращение</a:t>
            </a:r>
            <a:r>
              <a:rPr kumimoji="1" lang="ru-RU" altLang="ru-RU" sz="2000" dirty="0" smtClean="0">
                <a:solidFill>
                  <a:schemeClr val="tx1">
                    <a:lumMod val="65000"/>
                    <a:lumOff val="35000"/>
                  </a:schemeClr>
                </a:solidFill>
                <a:latin typeface="Arial" pitchFamily="34" charset="0"/>
                <a:cs typeface="Arial" pitchFamily="34" charset="0"/>
              </a:rPr>
              <a:t>  </a:t>
            </a:r>
            <a:r>
              <a:rPr lang="ru-RU" altLang="ru-RU" sz="2000" dirty="0" smtClean="0">
                <a:solidFill>
                  <a:schemeClr val="tx1">
                    <a:lumMod val="65000"/>
                    <a:lumOff val="35000"/>
                  </a:schemeClr>
                </a:solidFill>
                <a:latin typeface="Arial" pitchFamily="34" charset="0"/>
                <a:cs typeface="Arial" pitchFamily="34" charset="0"/>
              </a:rPr>
              <a:t>временных  и  финансовых  издержек </a:t>
            </a:r>
            <a:br>
              <a:rPr lang="ru-RU" altLang="ru-RU" sz="2000" dirty="0" smtClean="0">
                <a:solidFill>
                  <a:schemeClr val="tx1">
                    <a:lumMod val="65000"/>
                    <a:lumOff val="35000"/>
                  </a:schemeClr>
                </a:solidFill>
                <a:latin typeface="Arial" pitchFamily="34" charset="0"/>
                <a:cs typeface="Arial" pitchFamily="34" charset="0"/>
              </a:rPr>
            </a:br>
            <a:r>
              <a:rPr lang="ru-RU" altLang="ru-RU" sz="2000" dirty="0" smtClean="0">
                <a:solidFill>
                  <a:schemeClr val="tx1">
                    <a:lumMod val="65000"/>
                    <a:lumOff val="35000"/>
                  </a:schemeClr>
                </a:solidFill>
                <a:latin typeface="Arial" pitchFamily="34" charset="0"/>
                <a:cs typeface="Arial" pitchFamily="34" charset="0"/>
              </a:rPr>
              <a:t>заказчиков и поставщиков</a:t>
            </a:r>
          </a:p>
          <a:p>
            <a:pPr>
              <a:lnSpc>
                <a:spcPts val="2600"/>
              </a:lnSpc>
              <a:spcBef>
                <a:spcPts val="600"/>
              </a:spcBef>
              <a:spcAft>
                <a:spcPts val="600"/>
              </a:spcAft>
              <a:buNone/>
              <a:defRPr/>
            </a:pPr>
            <a:r>
              <a:rPr lang="ru-RU" altLang="ru-RU" sz="2000" dirty="0" smtClean="0">
                <a:solidFill>
                  <a:schemeClr val="tx1">
                    <a:lumMod val="65000"/>
                    <a:lumOff val="35000"/>
                  </a:schemeClr>
                </a:solidFill>
                <a:latin typeface="Arial" pitchFamily="34" charset="0"/>
                <a:cs typeface="Arial" pitchFamily="34" charset="0"/>
              </a:rPr>
              <a:t>Повышение удобства  для работы  </a:t>
            </a:r>
            <a:br>
              <a:rPr lang="ru-RU" altLang="ru-RU" sz="2000" dirty="0" smtClean="0">
                <a:solidFill>
                  <a:schemeClr val="tx1">
                    <a:lumMod val="65000"/>
                    <a:lumOff val="35000"/>
                  </a:schemeClr>
                </a:solidFill>
                <a:latin typeface="Arial" pitchFamily="34" charset="0"/>
                <a:cs typeface="Arial" pitchFamily="34" charset="0"/>
              </a:rPr>
            </a:br>
            <a:r>
              <a:rPr lang="ru-RU" altLang="ru-RU" sz="2000" dirty="0" smtClean="0">
                <a:solidFill>
                  <a:schemeClr val="tx1">
                    <a:lumMod val="65000"/>
                    <a:lumOff val="35000"/>
                  </a:schemeClr>
                </a:solidFill>
                <a:latin typeface="Arial" pitchFamily="34" charset="0"/>
                <a:cs typeface="Arial" pitchFamily="34" charset="0"/>
              </a:rPr>
              <a:t>заказчиков  и  поставщиков</a:t>
            </a:r>
          </a:p>
        </p:txBody>
      </p:sp>
      <p:sp>
        <p:nvSpPr>
          <p:cNvPr id="13" name="Прямоугольник 32"/>
          <p:cNvSpPr>
            <a:spLocks noChangeArrowheads="1"/>
          </p:cNvSpPr>
          <p:nvPr/>
        </p:nvSpPr>
        <p:spPr bwMode="auto">
          <a:xfrm>
            <a:off x="395536" y="2276872"/>
            <a:ext cx="7418388"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600"/>
              </a:lnSpc>
              <a:spcBef>
                <a:spcPts val="600"/>
              </a:spcBef>
              <a:spcAft>
                <a:spcPts val="600"/>
              </a:spcAft>
            </a:pPr>
            <a:r>
              <a:rPr kumimoji="1" lang="ru-RU" altLang="ru-RU" sz="2000" b="1" dirty="0">
                <a:solidFill>
                  <a:srgbClr val="C00000"/>
                </a:solidFill>
                <a:latin typeface="Arial" pitchFamily="34" charset="0"/>
                <a:cs typeface="Arial" pitchFamily="34" charset="0"/>
              </a:rPr>
              <a:t>ГЛАВНАЯ ЦЕЛЬ</a:t>
            </a:r>
            <a:r>
              <a:rPr kumimoji="1" lang="en-US" altLang="ru-RU" sz="2000" b="1" dirty="0">
                <a:solidFill>
                  <a:srgbClr val="C00000"/>
                </a:solidFill>
                <a:latin typeface="Arial" pitchFamily="34" charset="0"/>
                <a:cs typeface="Arial" pitchFamily="34" charset="0"/>
              </a:rPr>
              <a:t> </a:t>
            </a:r>
            <a:r>
              <a:rPr kumimoji="1" lang="ru-RU" altLang="ru-RU" sz="2000" b="1" dirty="0">
                <a:solidFill>
                  <a:srgbClr val="C00000"/>
                </a:solidFill>
                <a:latin typeface="Arial" pitchFamily="34" charset="0"/>
                <a:cs typeface="Arial" pitchFamily="34" charset="0"/>
              </a:rPr>
              <a:t>В </a:t>
            </a:r>
            <a:r>
              <a:rPr kumimoji="1" lang="ru-RU" altLang="ru-RU" sz="2000" b="1" dirty="0" smtClean="0">
                <a:solidFill>
                  <a:srgbClr val="C00000"/>
                </a:solidFill>
                <a:latin typeface="Arial" pitchFamily="34" charset="0"/>
                <a:cs typeface="Arial" pitchFamily="34" charset="0"/>
              </a:rPr>
              <a:t>2016 году:</a:t>
            </a:r>
            <a:endParaRPr kumimoji="1" lang="en-US" altLang="ru-RU" sz="2000" b="1" dirty="0">
              <a:solidFill>
                <a:srgbClr val="C00000"/>
              </a:solidFill>
              <a:latin typeface="Arial" pitchFamily="34" charset="0"/>
              <a:cs typeface="Arial" pitchFamily="34" charset="0"/>
            </a:endParaRPr>
          </a:p>
        </p:txBody>
      </p:sp>
      <p:sp>
        <p:nvSpPr>
          <p:cNvPr id="14"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Перспективы развития</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3497114"/>
      </p:ext>
    </p:extLst>
  </p:cSld>
  <p:clrMapOvr>
    <a:masterClrMapping/>
  </p:clrMapOvr>
  <p:transition>
    <p:fade thruBlk="1"/>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7784" y="1052736"/>
            <a:ext cx="8864696" cy="5066002"/>
          </a:xfrm>
          <a:prstGeom prst="rect">
            <a:avLst/>
          </a:prstGeom>
        </p:spPr>
        <p:txBody>
          <a:bodyPr wrap="square">
            <a:spAutoFit/>
          </a:bodyPr>
          <a:lstStyle/>
          <a:p>
            <a:pPr marL="357187">
              <a:spcAft>
                <a:spcPts val="20"/>
              </a:spcAft>
            </a:pPr>
            <a:r>
              <a:rPr lang="ru-RU" sz="1600" b="1" dirty="0" smtClean="0">
                <a:solidFill>
                  <a:schemeClr val="tx1">
                    <a:lumMod val="75000"/>
                    <a:lumOff val="25000"/>
                  </a:schemeClr>
                </a:solidFill>
                <a:latin typeface="Arial" pitchFamily="34" charset="0"/>
                <a:cs typeface="Arial" pitchFamily="34" charset="0"/>
              </a:rPr>
              <a:t>ОСОБЕННОСТИ ПОВЕДЕНИЯ ПОСТАВЩИКОВ</a:t>
            </a:r>
            <a:br>
              <a:rPr lang="ru-RU" sz="1600" b="1" dirty="0" smtClean="0">
                <a:solidFill>
                  <a:schemeClr val="tx1">
                    <a:lumMod val="75000"/>
                    <a:lumOff val="25000"/>
                  </a:schemeClr>
                </a:solidFill>
                <a:latin typeface="Arial" pitchFamily="34" charset="0"/>
                <a:cs typeface="Arial" pitchFamily="34" charset="0"/>
              </a:rPr>
            </a:br>
            <a:endParaRPr lang="ru-RU" sz="1600" dirty="0" smtClean="0">
              <a:solidFill>
                <a:schemeClr val="tx1">
                  <a:lumMod val="75000"/>
                  <a:lumOff val="25000"/>
                </a:schemeClr>
              </a:solidFill>
              <a:latin typeface="Arial" pitchFamily="34" charset="0"/>
              <a:cs typeface="Arial" pitchFamily="34" charset="0"/>
            </a:endParaRPr>
          </a:p>
          <a:p>
            <a:pPr marL="342900" lvl="1" indent="-342900" defTabSz="541338">
              <a:lnSpc>
                <a:spcPct val="85000"/>
              </a:lnSpc>
              <a:spcAft>
                <a:spcPts val="20"/>
              </a:spcAft>
              <a:buClr>
                <a:srgbClr val="990033"/>
              </a:buClr>
              <a:buSzPct val="80000"/>
              <a:buFont typeface="Arial Narrow" pitchFamily="34" charset="0"/>
              <a:buChar char="▬"/>
              <a:tabLst>
                <a:tab pos="541338" algn="l"/>
              </a:tabLst>
            </a:pPr>
            <a:r>
              <a:rPr lang="ru-RU" sz="1600" dirty="0">
                <a:solidFill>
                  <a:schemeClr val="tx1">
                    <a:lumMod val="75000"/>
                    <a:lumOff val="25000"/>
                  </a:schemeClr>
                </a:solidFill>
                <a:latin typeface="Arial" pitchFamily="34" charset="0"/>
                <a:cs typeface="Arial" pitchFamily="34" charset="0"/>
              </a:rPr>
              <a:t>сокращение предложения, что привело к росту количества случаев несостоявшихся процедур определения поставщика (подрядчика, исполнителя</a:t>
            </a:r>
            <a:r>
              <a:rPr lang="ru-RU" sz="1600" dirty="0" smtClean="0">
                <a:solidFill>
                  <a:schemeClr val="tx1">
                    <a:lumMod val="75000"/>
                    <a:lumOff val="25000"/>
                  </a:schemeClr>
                </a:solidFill>
                <a:latin typeface="Arial" pitchFamily="34" charset="0"/>
                <a:cs typeface="Arial" pitchFamily="34" charset="0"/>
              </a:rPr>
              <a:t>);</a:t>
            </a:r>
          </a:p>
          <a:p>
            <a:pPr marL="342900" lvl="1" indent="-342900" defTabSz="541338">
              <a:lnSpc>
                <a:spcPct val="85000"/>
              </a:lnSpc>
              <a:spcAft>
                <a:spcPts val="20"/>
              </a:spcAft>
              <a:buClr>
                <a:srgbClr val="990033"/>
              </a:buClr>
              <a:buSzPct val="80000"/>
              <a:buFont typeface="Arial Narrow" pitchFamily="34" charset="0"/>
              <a:buChar char="▬"/>
              <a:tabLst>
                <a:tab pos="541338" algn="l"/>
              </a:tabLst>
            </a:pPr>
            <a:endParaRPr lang="ru-RU" sz="1600" dirty="0">
              <a:solidFill>
                <a:schemeClr val="tx1">
                  <a:lumMod val="75000"/>
                  <a:lumOff val="25000"/>
                </a:schemeClr>
              </a:solidFill>
              <a:latin typeface="Arial" pitchFamily="34" charset="0"/>
              <a:cs typeface="Arial" pitchFamily="34" charset="0"/>
            </a:endParaRPr>
          </a:p>
          <a:p>
            <a:pPr marL="357187">
              <a:spcAft>
                <a:spcPts val="20"/>
              </a:spcAft>
            </a:pPr>
            <a:r>
              <a:rPr lang="ru-RU" sz="1600" b="1" dirty="0" smtClean="0">
                <a:solidFill>
                  <a:schemeClr val="tx1">
                    <a:lumMod val="75000"/>
                    <a:lumOff val="25000"/>
                  </a:schemeClr>
                </a:solidFill>
                <a:latin typeface="Arial" pitchFamily="34" charset="0"/>
                <a:cs typeface="Arial" pitchFamily="34" charset="0"/>
              </a:rPr>
              <a:t>ОСОБЕННОСТИ </a:t>
            </a:r>
            <a:r>
              <a:rPr lang="ru-RU" sz="1600" b="1" dirty="0">
                <a:solidFill>
                  <a:schemeClr val="tx1">
                    <a:lumMod val="75000"/>
                    <a:lumOff val="25000"/>
                  </a:schemeClr>
                </a:solidFill>
                <a:latin typeface="Arial" pitchFamily="34" charset="0"/>
                <a:cs typeface="Arial" pitchFamily="34" charset="0"/>
              </a:rPr>
              <a:t>ПОВЕДЕНИЯ </a:t>
            </a:r>
            <a:r>
              <a:rPr lang="ru-RU" sz="1600" b="1" dirty="0" smtClean="0">
                <a:solidFill>
                  <a:schemeClr val="tx1">
                    <a:lumMod val="75000"/>
                    <a:lumOff val="25000"/>
                  </a:schemeClr>
                </a:solidFill>
                <a:latin typeface="Arial" pitchFamily="34" charset="0"/>
                <a:cs typeface="Arial" pitchFamily="34" charset="0"/>
              </a:rPr>
              <a:t>ЗАКАЗЧИКОВ</a:t>
            </a:r>
            <a:br>
              <a:rPr lang="ru-RU" sz="1600" b="1" dirty="0" smtClean="0">
                <a:solidFill>
                  <a:schemeClr val="tx1">
                    <a:lumMod val="75000"/>
                    <a:lumOff val="25000"/>
                  </a:schemeClr>
                </a:solidFill>
                <a:latin typeface="Arial" pitchFamily="34" charset="0"/>
                <a:cs typeface="Arial" pitchFamily="34" charset="0"/>
              </a:rPr>
            </a:br>
            <a:endParaRPr lang="ru-RU" sz="1600" b="1" dirty="0">
              <a:solidFill>
                <a:schemeClr val="tx1">
                  <a:lumMod val="75000"/>
                  <a:lumOff val="25000"/>
                </a:schemeClr>
              </a:solidFill>
              <a:latin typeface="Arial" pitchFamily="34" charset="0"/>
              <a:cs typeface="Arial" pitchFamily="34" charset="0"/>
            </a:endParaRPr>
          </a:p>
          <a:p>
            <a:pPr marL="342900" lvl="1" indent="-342900" defTabSz="541338">
              <a:lnSpc>
                <a:spcPct val="85000"/>
              </a:lnSpc>
              <a:spcAft>
                <a:spcPts val="20"/>
              </a:spcAft>
              <a:buClr>
                <a:srgbClr val="990033"/>
              </a:buClr>
              <a:buSzPct val="80000"/>
              <a:buFont typeface="Arial Narrow" pitchFamily="34" charset="0"/>
              <a:buChar char="▬"/>
              <a:tabLst>
                <a:tab pos="541338" algn="l"/>
              </a:tabLst>
            </a:pPr>
            <a:r>
              <a:rPr lang="ru-RU" sz="1600" dirty="0">
                <a:solidFill>
                  <a:schemeClr val="tx1">
                    <a:lumMod val="75000"/>
                    <a:lumOff val="25000"/>
                  </a:schemeClr>
                </a:solidFill>
                <a:latin typeface="Arial" pitchFamily="34" charset="0"/>
                <a:cs typeface="Arial" pitchFamily="34" charset="0"/>
              </a:rPr>
              <a:t>вынужденное сокращение заказчиками сроков исполнения контрактов в целях снижения финансовых рисков поставщиков (подрядчиков, исполнителей) (прирост количества заключенных контрактов – 47%);</a:t>
            </a:r>
          </a:p>
          <a:p>
            <a:pPr marL="342900" lvl="1" indent="-342900" defTabSz="541338">
              <a:lnSpc>
                <a:spcPct val="85000"/>
              </a:lnSpc>
              <a:spcAft>
                <a:spcPts val="20"/>
              </a:spcAft>
              <a:buClr>
                <a:srgbClr val="990033"/>
              </a:buClr>
              <a:buSzPct val="80000"/>
              <a:buFont typeface="Arial Narrow" pitchFamily="34" charset="0"/>
              <a:buChar char="▬"/>
              <a:tabLst>
                <a:tab pos="541338" algn="l"/>
              </a:tabLst>
            </a:pPr>
            <a:r>
              <a:rPr lang="ru-RU" sz="1600" dirty="0">
                <a:solidFill>
                  <a:schemeClr val="tx1">
                    <a:lumMod val="75000"/>
                    <a:lumOff val="25000"/>
                  </a:schemeClr>
                </a:solidFill>
                <a:latin typeface="Arial" pitchFamily="34" charset="0"/>
                <a:cs typeface="Arial" pitchFamily="34" charset="0"/>
              </a:rPr>
              <a:t>рост количества расторгаемых заказчиками контрактов (234 тыс. контрактов на сумму более 523,8 млрд. рублей, что на 40% и 32% соответственно превышает показатели 2014 года</a:t>
            </a:r>
            <a:r>
              <a:rPr lang="ru-RU" sz="1600" dirty="0" smtClean="0">
                <a:solidFill>
                  <a:schemeClr val="tx1">
                    <a:lumMod val="75000"/>
                    <a:lumOff val="25000"/>
                  </a:schemeClr>
                </a:solidFill>
                <a:latin typeface="Arial" pitchFamily="34" charset="0"/>
                <a:cs typeface="Arial" pitchFamily="34" charset="0"/>
              </a:rPr>
              <a:t>);</a:t>
            </a:r>
          </a:p>
          <a:p>
            <a:pPr marL="342900" lvl="1" indent="-342900" defTabSz="541338">
              <a:lnSpc>
                <a:spcPct val="85000"/>
              </a:lnSpc>
              <a:spcAft>
                <a:spcPts val="20"/>
              </a:spcAft>
              <a:buClr>
                <a:srgbClr val="990033"/>
              </a:buClr>
              <a:buSzPct val="80000"/>
              <a:buFont typeface="Arial Narrow" pitchFamily="34" charset="0"/>
              <a:buChar char="▬"/>
              <a:tabLst>
                <a:tab pos="541338" algn="l"/>
              </a:tabLst>
            </a:pPr>
            <a:endParaRPr lang="ru-RU" sz="1600" dirty="0">
              <a:solidFill>
                <a:schemeClr val="tx1">
                  <a:lumMod val="75000"/>
                  <a:lumOff val="25000"/>
                </a:schemeClr>
              </a:solidFill>
              <a:latin typeface="Arial" pitchFamily="34" charset="0"/>
              <a:cs typeface="Arial" pitchFamily="34" charset="0"/>
            </a:endParaRPr>
          </a:p>
          <a:p>
            <a:pPr marL="357187">
              <a:spcAft>
                <a:spcPts val="20"/>
              </a:spcAft>
            </a:pPr>
            <a:r>
              <a:rPr lang="ru-RU" sz="1600" b="1" dirty="0" smtClean="0">
                <a:solidFill>
                  <a:schemeClr val="tx1">
                    <a:lumMod val="75000"/>
                    <a:lumOff val="25000"/>
                  </a:schemeClr>
                </a:solidFill>
                <a:latin typeface="Arial" pitchFamily="34" charset="0"/>
                <a:cs typeface="Arial" pitchFamily="34" charset="0"/>
              </a:rPr>
              <a:t>ОСОБЕННОСТИ ФУНКЦИОНИРОВАНИЯ СИСТЕМЫ В ЦЕЛОМ</a:t>
            </a:r>
            <a:br>
              <a:rPr lang="ru-RU" sz="1600" b="1" dirty="0" smtClean="0">
                <a:solidFill>
                  <a:schemeClr val="tx1">
                    <a:lumMod val="75000"/>
                    <a:lumOff val="25000"/>
                  </a:schemeClr>
                </a:solidFill>
                <a:latin typeface="Arial" pitchFamily="34" charset="0"/>
                <a:cs typeface="Arial" pitchFamily="34" charset="0"/>
              </a:rPr>
            </a:br>
            <a:endParaRPr lang="ru-RU" sz="1600" b="1" dirty="0" smtClean="0">
              <a:solidFill>
                <a:schemeClr val="tx1">
                  <a:lumMod val="75000"/>
                  <a:lumOff val="25000"/>
                </a:schemeClr>
              </a:solidFill>
              <a:latin typeface="Arial" pitchFamily="34" charset="0"/>
              <a:cs typeface="Arial" pitchFamily="34" charset="0"/>
            </a:endParaRPr>
          </a:p>
          <a:p>
            <a:pPr marL="342900" lvl="1" indent="-342900" defTabSz="541338">
              <a:lnSpc>
                <a:spcPct val="85000"/>
              </a:lnSpc>
              <a:spcAft>
                <a:spcPts val="20"/>
              </a:spcAft>
              <a:buClr>
                <a:srgbClr val="990033"/>
              </a:buClr>
              <a:buSzPct val="80000"/>
              <a:buFont typeface="Arial Narrow" pitchFamily="34" charset="0"/>
              <a:buChar char="▬"/>
              <a:tabLst>
                <a:tab pos="541338" algn="l"/>
              </a:tabLst>
            </a:pPr>
            <a:r>
              <a:rPr lang="ru-RU" sz="1600" dirty="0">
                <a:solidFill>
                  <a:schemeClr val="tx1">
                    <a:lumMod val="75000"/>
                    <a:lumOff val="25000"/>
                  </a:schemeClr>
                </a:solidFill>
                <a:latin typeface="Arial" pitchFamily="34" charset="0"/>
                <a:cs typeface="Arial" pitchFamily="34" charset="0"/>
              </a:rPr>
              <a:t>рост закупок у единственного поставщика (подрядчика, исполнителя);</a:t>
            </a:r>
          </a:p>
          <a:p>
            <a:pPr marL="342900" lvl="1" indent="-342900" defTabSz="541338">
              <a:lnSpc>
                <a:spcPct val="85000"/>
              </a:lnSpc>
              <a:spcAft>
                <a:spcPts val="20"/>
              </a:spcAft>
              <a:buClr>
                <a:srgbClr val="990033"/>
              </a:buClr>
              <a:buSzPct val="80000"/>
              <a:buFont typeface="Arial Narrow" pitchFamily="34" charset="0"/>
              <a:buChar char="▬"/>
              <a:tabLst>
                <a:tab pos="541338" algn="l"/>
              </a:tabLst>
            </a:pPr>
            <a:r>
              <a:rPr lang="ru-RU" sz="1600" dirty="0">
                <a:solidFill>
                  <a:schemeClr val="tx1">
                    <a:lumMod val="75000"/>
                    <a:lumOff val="25000"/>
                  </a:schemeClr>
                </a:solidFill>
                <a:latin typeface="Arial" pitchFamily="34" charset="0"/>
                <a:cs typeface="Arial" pitchFamily="34" charset="0"/>
              </a:rPr>
              <a:t>сокращение случаев заключения долгосрочных </a:t>
            </a:r>
            <a:r>
              <a:rPr lang="ru-RU" sz="1600" dirty="0" smtClean="0">
                <a:solidFill>
                  <a:schemeClr val="tx1">
                    <a:lumMod val="75000"/>
                    <a:lumOff val="25000"/>
                  </a:schemeClr>
                </a:solidFill>
                <a:latin typeface="Arial" pitchFamily="34" charset="0"/>
                <a:cs typeface="Arial" pitchFamily="34" charset="0"/>
              </a:rPr>
              <a:t>контрактов.</a:t>
            </a:r>
            <a:endParaRPr lang="ru-RU" sz="1600" dirty="0">
              <a:solidFill>
                <a:schemeClr val="tx1">
                  <a:lumMod val="75000"/>
                  <a:lumOff val="25000"/>
                </a:schemeClr>
              </a:solidFill>
              <a:latin typeface="Arial" pitchFamily="34" charset="0"/>
              <a:cs typeface="Arial" pitchFamily="34" charset="0"/>
            </a:endParaRPr>
          </a:p>
          <a:p>
            <a:pPr marL="357187"/>
            <a:endParaRPr lang="ru-RU" sz="1600" dirty="0">
              <a:solidFill>
                <a:schemeClr val="tx1">
                  <a:lumMod val="75000"/>
                  <a:lumOff val="25000"/>
                </a:schemeClr>
              </a:solidFill>
              <a:latin typeface="Arial" pitchFamily="34" charset="0"/>
              <a:cs typeface="Arial" pitchFamily="34" charset="0"/>
            </a:endParaRPr>
          </a:p>
          <a:p>
            <a:r>
              <a:rPr lang="ru-RU" sz="1600" dirty="0">
                <a:solidFill>
                  <a:schemeClr val="tx1">
                    <a:lumMod val="75000"/>
                    <a:lumOff val="25000"/>
                  </a:schemeClr>
                </a:solidFill>
                <a:latin typeface="Arial" pitchFamily="34" charset="0"/>
                <a:cs typeface="Arial" pitchFamily="34" charset="0"/>
              </a:rPr>
              <a:t> </a:t>
            </a:r>
          </a:p>
          <a:p>
            <a:pPr marL="357187"/>
            <a:endParaRPr lang="ru-RU" sz="1600" dirty="0">
              <a:solidFill>
                <a:schemeClr val="tx1">
                  <a:lumMod val="75000"/>
                  <a:lumOff val="25000"/>
                </a:schemeClr>
              </a:solidFill>
              <a:latin typeface="Arial" pitchFamily="34" charset="0"/>
              <a:cs typeface="Arial" pitchFamily="34" charset="0"/>
            </a:endParaRPr>
          </a:p>
          <a:p>
            <a:endParaRPr lang="ru-RU" sz="1600" dirty="0">
              <a:solidFill>
                <a:schemeClr val="tx1">
                  <a:lumMod val="75000"/>
                  <a:lumOff val="25000"/>
                </a:schemeClr>
              </a:solidFill>
              <a:latin typeface="Arial" pitchFamily="34" charset="0"/>
              <a:cs typeface="Arial" pitchFamily="34" charset="0"/>
            </a:endParaRPr>
          </a:p>
        </p:txBody>
      </p:sp>
      <p:sp>
        <p:nvSpPr>
          <p:cNvPr id="3" name="Прямоугольник 2"/>
          <p:cNvSpPr/>
          <p:nvPr/>
        </p:nvSpPr>
        <p:spPr>
          <a:xfrm>
            <a:off x="251520" y="260648"/>
            <a:ext cx="5118324" cy="400110"/>
          </a:xfrm>
          <a:prstGeom prst="rect">
            <a:avLst/>
          </a:prstGeom>
        </p:spPr>
        <p:txBody>
          <a:bodyPr wrap="none">
            <a:spAutoFit/>
          </a:bodyPr>
          <a:lstStyle/>
          <a:p>
            <a:pPr>
              <a:spcAft>
                <a:spcPts val="0"/>
              </a:spcAft>
            </a:pPr>
            <a:r>
              <a:rPr lang="ru-RU" sz="2000" b="1" dirty="0">
                <a:solidFill>
                  <a:schemeClr val="bg1"/>
                </a:solidFill>
                <a:latin typeface="Arial" pitchFamily="34" charset="0"/>
                <a:cs typeface="Arial" pitchFamily="34" charset="0"/>
              </a:rPr>
              <a:t>Особенности работы КС в 2014-2015 </a:t>
            </a:r>
            <a:r>
              <a:rPr lang="ru-RU" sz="2000" b="1" dirty="0" err="1">
                <a:solidFill>
                  <a:schemeClr val="bg1"/>
                </a:solidFill>
                <a:latin typeface="Arial" pitchFamily="34" charset="0"/>
                <a:cs typeface="Arial" pitchFamily="34" charset="0"/>
              </a:rPr>
              <a:t>гг</a:t>
            </a:r>
            <a:endParaRPr lang="ru-RU" sz="2000" b="1" dirty="0">
              <a:solidFill>
                <a:schemeClr val="bg1"/>
              </a:solidFill>
              <a:latin typeface="Arial" pitchFamily="34" charset="0"/>
              <a:cs typeface="Arial" pitchFamily="34" charset="0"/>
            </a:endParaRPr>
          </a:p>
        </p:txBody>
      </p:sp>
      <p:sp>
        <p:nvSpPr>
          <p:cNvPr id="4" name="Прямоугольник 3"/>
          <p:cNvSpPr/>
          <p:nvPr/>
        </p:nvSpPr>
        <p:spPr>
          <a:xfrm>
            <a:off x="107504" y="5301208"/>
            <a:ext cx="8568952" cy="1041618"/>
          </a:xfrm>
          <a:prstGeom prst="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Объем заключенных контрактов остался на уровне аналогичного периода прошлого года, растет в денежном выражении экономия и объем закупок у СМП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(рост более чем в 2 раза по сравнению с аналогичным периодом прошлого года)</a:t>
            </a:r>
          </a:p>
          <a:p>
            <a:pPr>
              <a:lnSpc>
                <a:spcPct val="90000"/>
              </a:lnSpc>
            </a:pPr>
            <a:endParaRPr lang="ru-RU" sz="16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929039468"/>
      </p:ext>
    </p:extLst>
  </p:cSld>
  <p:clrMapOvr>
    <a:masterClrMapping/>
  </p:clrMapOvr>
  <p:transition>
    <p:fade thruBlk="1"/>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Нормотворчество</a:t>
            </a:r>
            <a:endParaRPr lang="ru-RU" sz="2300" spc="-130" dirty="0">
              <a:solidFill>
                <a:schemeClr val="bg1"/>
              </a:solidFill>
              <a:latin typeface="Arial" pitchFamily="34" charset="0"/>
              <a:cs typeface="Arial" pitchFamily="34" charset="0"/>
            </a:endParaRPr>
          </a:p>
        </p:txBody>
      </p:sp>
      <p:sp>
        <p:nvSpPr>
          <p:cNvPr id="7" name="Прямоугольник 6"/>
          <p:cNvSpPr/>
          <p:nvPr/>
        </p:nvSpPr>
        <p:spPr>
          <a:xfrm>
            <a:off x="-5392" y="764704"/>
            <a:ext cx="9149392" cy="648072"/>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chemeClr val="tx1">
                  <a:lumMod val="65000"/>
                  <a:lumOff val="35000"/>
                </a:schemeClr>
              </a:solidFill>
              <a:latin typeface="Arial Narrow" pitchFamily="34" charset="0"/>
            </a:endParaRPr>
          </a:p>
        </p:txBody>
      </p:sp>
      <p:pic>
        <p:nvPicPr>
          <p:cNvPr id="9" name="Picture 2" descr="E:\DROPBOX\home\Roseltorg\Полиграфия\Таблички-логотип.png"/>
          <p:cNvPicPr>
            <a:picLocks noChangeAspect="1" noChangeArrowheads="1"/>
          </p:cNvPicPr>
          <p:nvPr/>
        </p:nvPicPr>
        <p:blipFill>
          <a:blip r:embed="rId2" cstate="print"/>
          <a:srcRect/>
          <a:stretch>
            <a:fillRect/>
          </a:stretch>
        </p:blipFill>
        <p:spPr bwMode="auto">
          <a:xfrm>
            <a:off x="7319693" y="142876"/>
            <a:ext cx="1610025" cy="500042"/>
          </a:xfrm>
          <a:prstGeom prst="rect">
            <a:avLst/>
          </a:prstGeom>
          <a:noFill/>
        </p:spPr>
      </p:pic>
      <p:sp>
        <p:nvSpPr>
          <p:cNvPr id="10" name="Text Box 5"/>
          <p:cNvSpPr txBox="1">
            <a:spLocks noChangeArrowheads="1"/>
          </p:cNvSpPr>
          <p:nvPr/>
        </p:nvSpPr>
        <p:spPr bwMode="auto">
          <a:xfrm>
            <a:off x="-36512" y="76470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Законопроект об оптимизации деятельности </a:t>
            </a:r>
          </a:p>
          <a:p>
            <a:pPr>
              <a:defRPr/>
            </a:pPr>
            <a:r>
              <a:rPr lang="ru-RU" sz="2000" spc="-130" dirty="0" smtClean="0">
                <a:solidFill>
                  <a:schemeClr val="bg1"/>
                </a:solidFill>
                <a:latin typeface="Arial" pitchFamily="34" charset="0"/>
                <a:cs typeface="Arial" pitchFamily="34" charset="0"/>
              </a:rPr>
              <a:t>контрольных органов в сфере закупок </a:t>
            </a:r>
            <a:endParaRPr lang="ru-RU" sz="2000" spc="-130" dirty="0">
              <a:solidFill>
                <a:schemeClr val="bg1"/>
              </a:solidFill>
              <a:latin typeface="Arial" pitchFamily="34" charset="0"/>
              <a:cs typeface="Arial" pitchFamily="34" charset="0"/>
            </a:endParaRPr>
          </a:p>
        </p:txBody>
      </p:sp>
      <p:pic>
        <p:nvPicPr>
          <p:cNvPr id="12" name="Picture 2" descr="D:\RET\МАТЕРИАЛЫ\иконки\Иконки-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6425" y="1628800"/>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7907" y="1486348"/>
            <a:ext cx="8341603" cy="532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Перспективы развития</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22319801"/>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4005064"/>
            <a:ext cx="9156878" cy="241200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2" name="Прямоугольник 1"/>
          <p:cNvSpPr/>
          <p:nvPr/>
        </p:nvSpPr>
        <p:spPr>
          <a:xfrm>
            <a:off x="251520" y="1740585"/>
            <a:ext cx="4536504" cy="1400383"/>
          </a:xfrm>
          <a:prstGeom prst="rect">
            <a:avLst/>
          </a:prstGeom>
        </p:spPr>
        <p:txBody>
          <a:bodyPr wrap="square">
            <a:spAutoFit/>
          </a:bodyPr>
          <a:lstStyle/>
          <a:p>
            <a:pPr>
              <a:spcBef>
                <a:spcPts val="600"/>
              </a:spcBef>
            </a:pPr>
            <a:r>
              <a:rPr lang="ru-RU" sz="1600" dirty="0" smtClean="0">
                <a:solidFill>
                  <a:schemeClr val="tx1">
                    <a:lumMod val="75000"/>
                    <a:lumOff val="25000"/>
                  </a:schemeClr>
                </a:solidFill>
                <a:latin typeface="Arial" panose="020B0604020202020204" pitchFamily="34" charset="0"/>
                <a:cs typeface="Arial" panose="020B0604020202020204" pitchFamily="34" charset="0"/>
              </a:rPr>
              <a:t>Утверждены Правила функционирования ЕИС в </a:t>
            </a:r>
            <a:r>
              <a:rPr lang="ru-RU" sz="1600" dirty="0">
                <a:solidFill>
                  <a:schemeClr val="tx1">
                    <a:lumMod val="75000"/>
                    <a:lumOff val="25000"/>
                  </a:schemeClr>
                </a:solidFill>
                <a:latin typeface="Arial" panose="020B0604020202020204" pitchFamily="34" charset="0"/>
                <a:cs typeface="Arial" panose="020B0604020202020204" pitchFamily="34" charset="0"/>
              </a:rPr>
              <a:t>сфере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закупок.</a:t>
            </a:r>
          </a:p>
          <a:p>
            <a:pPr>
              <a:spcBef>
                <a:spcPts val="600"/>
              </a:spcBef>
            </a:pPr>
            <a:r>
              <a:rPr lang="ru-RU" sz="1600" dirty="0">
                <a:solidFill>
                  <a:schemeClr val="tx1">
                    <a:lumMod val="75000"/>
                    <a:lumOff val="25000"/>
                  </a:schemeClr>
                </a:solidFill>
                <a:latin typeface="Arial" panose="020B0604020202020204" pitchFamily="34" charset="0"/>
                <a:cs typeface="Arial" panose="020B0604020202020204" pitchFamily="34" charset="0"/>
              </a:rPr>
              <a:t>Официальный сайт имеет доменное имя www.zakupki.gov.ru, доступ к которому осуществляется на безвозмездной основе</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196752"/>
            <a:ext cx="3372619" cy="17650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4437112"/>
            <a:ext cx="7704856" cy="1400383"/>
          </a:xfrm>
          <a:prstGeom prst="rect">
            <a:avLst/>
          </a:prstGeom>
        </p:spPr>
        <p:txBody>
          <a:bodyPr wrap="square">
            <a:spAutoFit/>
          </a:bodyPr>
          <a:lstStyle/>
          <a:p>
            <a:pPr>
              <a:spcBef>
                <a:spcPts val="600"/>
              </a:spcBef>
            </a:pPr>
            <a:r>
              <a:rPr lang="ru-RU" sz="1600" dirty="0" smtClean="0">
                <a:solidFill>
                  <a:schemeClr val="tx1">
                    <a:lumMod val="75000"/>
                    <a:lumOff val="25000"/>
                  </a:schemeClr>
                </a:solidFill>
                <a:latin typeface="Arial" panose="020B0604020202020204" pitchFamily="34" charset="0"/>
                <a:cs typeface="Arial" panose="020B0604020202020204" pitchFamily="34" charset="0"/>
              </a:rPr>
              <a:t>Министерство </a:t>
            </a:r>
            <a:r>
              <a:rPr lang="ru-RU" sz="1600" dirty="0">
                <a:solidFill>
                  <a:schemeClr val="tx1">
                    <a:lumMod val="75000"/>
                    <a:lumOff val="25000"/>
                  </a:schemeClr>
                </a:solidFill>
                <a:latin typeface="Arial" panose="020B0604020202020204" pitchFamily="34" charset="0"/>
                <a:cs typeface="Arial" panose="020B0604020202020204" pitchFamily="34" charset="0"/>
              </a:rPr>
              <a:t>экономического развития РФ обеспечивает обслуживание участников ЕИС непрерывно и круглосуточно, за исключением случаев проведения регламентных и технологических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работ.</a:t>
            </a:r>
          </a:p>
          <a:p>
            <a:pPr>
              <a:spcBef>
                <a:spcPts val="600"/>
              </a:spcBef>
            </a:pPr>
            <a:r>
              <a:rPr lang="ru-RU" sz="1600" dirty="0" smtClean="0">
                <a:solidFill>
                  <a:schemeClr val="tx1">
                    <a:lumMod val="75000"/>
                    <a:lumOff val="25000"/>
                  </a:schemeClr>
                </a:solidFill>
                <a:latin typeface="Arial" panose="020B0604020202020204" pitchFamily="34" charset="0"/>
                <a:cs typeface="Arial" panose="020B0604020202020204" pitchFamily="34" charset="0"/>
              </a:rPr>
              <a:t>При </a:t>
            </a:r>
            <a:r>
              <a:rPr lang="ru-RU" sz="1600" dirty="0">
                <a:solidFill>
                  <a:schemeClr val="tx1">
                    <a:lumMod val="75000"/>
                    <a:lumOff val="25000"/>
                  </a:schemeClr>
                </a:solidFill>
                <a:latin typeface="Arial" panose="020B0604020202020204" pitchFamily="34" charset="0"/>
                <a:cs typeface="Arial" panose="020B0604020202020204" pitchFamily="34" charset="0"/>
              </a:rPr>
              <a:t>этом среднее время ожидания ответа на обращения пользователей </a:t>
            </a:r>
            <a:r>
              <a:rPr lang="ru-RU" sz="1600" dirty="0" smtClean="0">
                <a:solidFill>
                  <a:schemeClr val="tx1">
                    <a:lumMod val="75000"/>
                    <a:lumOff val="25000"/>
                  </a:schemeClr>
                </a:solidFill>
                <a:latin typeface="Arial" panose="020B0604020202020204" pitchFamily="34" charset="0"/>
                <a:cs typeface="Arial" panose="020B0604020202020204" pitchFamily="34" charset="0"/>
              </a:rPr>
              <a:t/>
            </a:r>
            <a:br>
              <a:rPr lang="ru-RU" sz="1600" dirty="0" smtClean="0">
                <a:solidFill>
                  <a:schemeClr val="tx1">
                    <a:lumMod val="75000"/>
                    <a:lumOff val="25000"/>
                  </a:schemeClr>
                </a:solidFill>
                <a:latin typeface="Arial" panose="020B0604020202020204" pitchFamily="34" charset="0"/>
                <a:cs typeface="Arial" panose="020B0604020202020204" pitchFamily="34" charset="0"/>
              </a:rPr>
            </a:br>
            <a:r>
              <a:rPr lang="ru-RU" sz="1600" dirty="0" smtClean="0">
                <a:solidFill>
                  <a:schemeClr val="tx1">
                    <a:lumMod val="75000"/>
                    <a:lumOff val="25000"/>
                  </a:schemeClr>
                </a:solidFill>
                <a:latin typeface="Arial" panose="020B0604020202020204" pitchFamily="34" charset="0"/>
                <a:cs typeface="Arial" panose="020B0604020202020204" pitchFamily="34" charset="0"/>
              </a:rPr>
              <a:t>по </a:t>
            </a:r>
            <a:r>
              <a:rPr lang="ru-RU" sz="1600" dirty="0">
                <a:solidFill>
                  <a:schemeClr val="tx1">
                    <a:lumMod val="75000"/>
                    <a:lumOff val="25000"/>
                  </a:schemeClr>
                </a:solidFill>
                <a:latin typeface="Arial" panose="020B0604020202020204" pitchFamily="34" charset="0"/>
                <a:cs typeface="Arial" panose="020B0604020202020204" pitchFamily="34" charset="0"/>
              </a:rPr>
              <a:t>телефонам технической поддержки не должно превышать 5 минут</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TextBox 8"/>
          <p:cNvSpPr txBox="1"/>
          <p:nvPr/>
        </p:nvSpPr>
        <p:spPr>
          <a:xfrm>
            <a:off x="251520" y="220578"/>
            <a:ext cx="6502518" cy="400110"/>
          </a:xfrm>
          <a:prstGeom prst="rect">
            <a:avLst/>
          </a:prstGeom>
          <a:noFill/>
        </p:spPr>
        <p:txBody>
          <a:bodyPr wrap="square" rtlCol="0">
            <a:spAutoFit/>
          </a:bodyPr>
          <a:lstStyle/>
          <a:p>
            <a:pPr>
              <a:spcAft>
                <a:spcPts val="600"/>
              </a:spcAft>
            </a:pPr>
            <a:r>
              <a:rPr lang="en-US" sz="2000" b="1" dirty="0" smtClean="0">
                <a:solidFill>
                  <a:schemeClr val="bg1"/>
                </a:solidFill>
                <a:latin typeface="Arial" panose="020B0604020202020204" pitchFamily="34" charset="0"/>
                <a:cs typeface="Arial" panose="020B0604020202020204" pitchFamily="34" charset="0"/>
              </a:rPr>
              <a:t>Zakupki.gov.ru</a:t>
            </a:r>
            <a:endParaRPr lang="ru-RU" sz="20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07504" y="3674871"/>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11" name="TextBox 10"/>
          <p:cNvSpPr txBox="1"/>
          <p:nvPr/>
        </p:nvSpPr>
        <p:spPr>
          <a:xfrm>
            <a:off x="8316416" y="4610975"/>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12" name="Прямоугольник 11"/>
          <p:cNvSpPr/>
          <p:nvPr/>
        </p:nvSpPr>
        <p:spPr>
          <a:xfrm>
            <a:off x="251520" y="3140968"/>
            <a:ext cx="8424936" cy="584775"/>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Доступ к официальному сайту пользователям официального сайта, за исключением участников обсуждения закупок, в сети "Интернет" предоставляется без регистрации.</a:t>
            </a:r>
          </a:p>
        </p:txBody>
      </p:sp>
      <p:sp>
        <p:nvSpPr>
          <p:cNvPr id="13" name="Прямоугольник 12"/>
          <p:cNvSpPr/>
          <p:nvPr/>
        </p:nvSpPr>
        <p:spPr bwMode="auto">
          <a:xfrm>
            <a:off x="323528" y="1052736"/>
            <a:ext cx="3744416" cy="540524"/>
          </a:xfrm>
          <a:prstGeom prst="rect">
            <a:avLst/>
          </a:prstGeom>
          <a:solidFill>
            <a:srgbClr val="0070C0"/>
          </a:solidFill>
          <a:ln w="12700">
            <a:solidFill>
              <a:schemeClr val="tx1">
                <a:lumMod val="75000"/>
                <a:lumOff val="25000"/>
              </a:schemeClr>
            </a:solidFill>
          </a:ln>
        </p:spPr>
        <p:txBody>
          <a:bodyPr wrap="square" lIns="72000" tIns="36000" rIns="72000" bIns="36000">
            <a:spAutoFit/>
          </a:bodyPr>
          <a:lstStyle/>
          <a:p>
            <a:pPr>
              <a:lnSpc>
                <a:spcPct val="95000"/>
              </a:lnSpc>
            </a:pPr>
            <a:r>
              <a:rPr lang="ru-RU" sz="1600" b="1" dirty="0">
                <a:solidFill>
                  <a:schemeClr val="bg1"/>
                </a:solidFill>
                <a:latin typeface="Arial" pitchFamily="34" charset="0"/>
                <a:cs typeface="Arial" pitchFamily="34" charset="0"/>
              </a:rPr>
              <a:t>Постановление Правительства РФ №1414 </a:t>
            </a:r>
            <a:r>
              <a:rPr lang="ru-RU" sz="1600" b="1" dirty="0" smtClean="0">
                <a:solidFill>
                  <a:schemeClr val="bg1"/>
                </a:solidFill>
                <a:latin typeface="Arial" pitchFamily="34" charset="0"/>
                <a:cs typeface="Arial" pitchFamily="34" charset="0"/>
              </a:rPr>
              <a:t>от </a:t>
            </a:r>
            <a:r>
              <a:rPr lang="ru-RU" sz="1600" b="1" dirty="0">
                <a:solidFill>
                  <a:schemeClr val="bg1"/>
                </a:solidFill>
                <a:latin typeface="Arial" pitchFamily="34" charset="0"/>
                <a:cs typeface="Arial" pitchFamily="34" charset="0"/>
              </a:rPr>
              <a:t>23.12.2015:</a:t>
            </a:r>
          </a:p>
        </p:txBody>
      </p:sp>
    </p:spTree>
    <p:extLst>
      <p:ext uri="{BB962C8B-B14F-4D97-AF65-F5344CB8AC3E}">
        <p14:creationId xmlns:p14="http://schemas.microsoft.com/office/powerpoint/2010/main" val="1922476140"/>
      </p:ext>
    </p:extLst>
  </p:cSld>
  <p:clrMapOvr>
    <a:masterClrMapping/>
  </p:clrMapOvr>
  <p:transition>
    <p:fade thruBlk="1"/>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Нормотворчество</a:t>
            </a:r>
            <a:endParaRPr lang="ru-RU" sz="2300" spc="-130" dirty="0">
              <a:solidFill>
                <a:schemeClr val="bg1"/>
              </a:solidFill>
              <a:latin typeface="Arial" pitchFamily="34" charset="0"/>
              <a:cs typeface="Arial" pitchFamily="34" charset="0"/>
            </a:endParaRPr>
          </a:p>
        </p:txBody>
      </p:sp>
      <p:sp>
        <p:nvSpPr>
          <p:cNvPr id="7" name="Прямоугольник 6"/>
          <p:cNvSpPr/>
          <p:nvPr/>
        </p:nvSpPr>
        <p:spPr>
          <a:xfrm>
            <a:off x="-5392" y="764704"/>
            <a:ext cx="9149392" cy="648072"/>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chemeClr val="tx1">
                  <a:lumMod val="65000"/>
                  <a:lumOff val="35000"/>
                </a:schemeClr>
              </a:solidFill>
              <a:latin typeface="Arial Narrow" pitchFamily="34" charset="0"/>
            </a:endParaRPr>
          </a:p>
        </p:txBody>
      </p:sp>
      <p:pic>
        <p:nvPicPr>
          <p:cNvPr id="9" name="Picture 2" descr="E:\DROPBOX\home\Roseltorg\Полиграфия\Таблички-логотип.png"/>
          <p:cNvPicPr>
            <a:picLocks noChangeAspect="1" noChangeArrowheads="1"/>
          </p:cNvPicPr>
          <p:nvPr/>
        </p:nvPicPr>
        <p:blipFill>
          <a:blip r:embed="rId2" cstate="print"/>
          <a:srcRect/>
          <a:stretch>
            <a:fillRect/>
          </a:stretch>
        </p:blipFill>
        <p:spPr bwMode="auto">
          <a:xfrm>
            <a:off x="7319693" y="142876"/>
            <a:ext cx="1610025" cy="500042"/>
          </a:xfrm>
          <a:prstGeom prst="rect">
            <a:avLst/>
          </a:prstGeom>
          <a:noFill/>
        </p:spPr>
      </p:pic>
      <p:sp>
        <p:nvSpPr>
          <p:cNvPr id="6"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Об инвестиционных контрактах и закупках </a:t>
            </a:r>
            <a:br>
              <a:rPr lang="ru-RU" sz="2000" spc="-130" dirty="0" smtClean="0">
                <a:solidFill>
                  <a:schemeClr val="bg1"/>
                </a:solidFill>
                <a:latin typeface="Arial" pitchFamily="34" charset="0"/>
                <a:cs typeface="Arial" pitchFamily="34" charset="0"/>
              </a:rPr>
            </a:br>
            <a:r>
              <a:rPr lang="ru-RU" sz="2000" spc="-130" dirty="0" smtClean="0">
                <a:solidFill>
                  <a:schemeClr val="bg1"/>
                </a:solidFill>
                <a:latin typeface="Arial" pitchFamily="34" charset="0"/>
                <a:cs typeface="Arial" pitchFamily="34" charset="0"/>
              </a:rPr>
              <a:t>лекарственных препаратов (законопроект № 821579-6)</a:t>
            </a:r>
            <a:endParaRPr lang="ru-RU" sz="2000" spc="-130" dirty="0">
              <a:solidFill>
                <a:schemeClr val="bg1"/>
              </a:solidFill>
              <a:latin typeface="Arial" pitchFamily="34" charset="0"/>
              <a:cs typeface="Arial" pitchFamily="34" charset="0"/>
            </a:endParaRPr>
          </a:p>
        </p:txBody>
      </p:sp>
      <p:pic>
        <p:nvPicPr>
          <p:cNvPr id="10" name="Picture 2" descr="D:\RET\МАТЕРИАЛЫ\иконки\Иконки-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1133" y="1628800"/>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628800"/>
            <a:ext cx="8274124" cy="5064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Перспективы развития</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75213812"/>
      </p:ext>
    </p:extLst>
  </p:cSld>
  <p:clrMapOvr>
    <a:masterClrMapping/>
  </p:clrMapOvr>
  <p:transition>
    <p:fade thruBlk="1"/>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Нормотворчество</a:t>
            </a:r>
            <a:endParaRPr lang="ru-RU" sz="2300" spc="-130" dirty="0">
              <a:solidFill>
                <a:schemeClr val="bg1"/>
              </a:solidFill>
              <a:latin typeface="Arial" pitchFamily="34" charset="0"/>
              <a:cs typeface="Arial" pitchFamily="34" charset="0"/>
            </a:endParaRPr>
          </a:p>
        </p:txBody>
      </p:sp>
      <p:sp>
        <p:nvSpPr>
          <p:cNvPr id="7" name="Прямоугольник 6"/>
          <p:cNvSpPr/>
          <p:nvPr/>
        </p:nvSpPr>
        <p:spPr>
          <a:xfrm>
            <a:off x="-5392" y="764704"/>
            <a:ext cx="9149392" cy="648072"/>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chemeClr val="tx1">
                  <a:lumMod val="65000"/>
                  <a:lumOff val="35000"/>
                </a:schemeClr>
              </a:solidFill>
              <a:latin typeface="Arial Narrow" pitchFamily="34" charset="0"/>
            </a:endParaRPr>
          </a:p>
        </p:txBody>
      </p:sp>
      <p:pic>
        <p:nvPicPr>
          <p:cNvPr id="9" name="Picture 2" descr="E:\DROPBOX\home\Roseltorg\Полиграфия\Таблички-логотип.png"/>
          <p:cNvPicPr>
            <a:picLocks noChangeAspect="1" noChangeArrowheads="1"/>
          </p:cNvPicPr>
          <p:nvPr/>
        </p:nvPicPr>
        <p:blipFill>
          <a:blip r:embed="rId2" cstate="print"/>
          <a:srcRect/>
          <a:stretch>
            <a:fillRect/>
          </a:stretch>
        </p:blipFill>
        <p:spPr bwMode="auto">
          <a:xfrm>
            <a:off x="7319693" y="142876"/>
            <a:ext cx="1610025" cy="500042"/>
          </a:xfrm>
          <a:prstGeom prst="rect">
            <a:avLst/>
          </a:prstGeom>
          <a:noFill/>
        </p:spPr>
      </p:pic>
      <p:sp>
        <p:nvSpPr>
          <p:cNvPr id="11"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О раскрытии информации о субподрядчиках</a:t>
            </a:r>
            <a:endParaRPr lang="ru-RU" sz="2000" spc="-130" dirty="0">
              <a:solidFill>
                <a:schemeClr val="bg1"/>
              </a:solidFill>
              <a:latin typeface="Arial" pitchFamily="34" charset="0"/>
              <a:cs typeface="Arial" pitchFamily="34" charset="0"/>
            </a:endParaRPr>
          </a:p>
        </p:txBody>
      </p:sp>
      <p:pic>
        <p:nvPicPr>
          <p:cNvPr id="14" name="Picture 2" descr="D:\RET\МАТЕРИАЛЫ\иконки\Иконки-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6425" y="1556792"/>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1" y="1556792"/>
            <a:ext cx="8202115" cy="525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Перспективы развития</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87818013"/>
      </p:ext>
    </p:extLst>
  </p:cSld>
  <p:clrMapOvr>
    <a:masterClrMapping/>
  </p:clrMapOvr>
  <p:transition>
    <p:fade thruBlk="1"/>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Нормотворчество</a:t>
            </a:r>
            <a:endParaRPr lang="ru-RU" sz="2300" spc="-130" dirty="0">
              <a:solidFill>
                <a:schemeClr val="bg1"/>
              </a:solidFill>
              <a:latin typeface="Arial" pitchFamily="34" charset="0"/>
              <a:cs typeface="Arial" pitchFamily="34" charset="0"/>
            </a:endParaRPr>
          </a:p>
        </p:txBody>
      </p:sp>
      <p:sp>
        <p:nvSpPr>
          <p:cNvPr id="7" name="Прямоугольник 6"/>
          <p:cNvSpPr/>
          <p:nvPr/>
        </p:nvSpPr>
        <p:spPr>
          <a:xfrm>
            <a:off x="-5392" y="764704"/>
            <a:ext cx="9149392" cy="648072"/>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chemeClr val="tx1">
                  <a:lumMod val="65000"/>
                  <a:lumOff val="35000"/>
                </a:schemeClr>
              </a:solidFill>
              <a:latin typeface="Arial Narrow" pitchFamily="34" charset="0"/>
            </a:endParaRPr>
          </a:p>
        </p:txBody>
      </p:sp>
      <p:pic>
        <p:nvPicPr>
          <p:cNvPr id="9" name="Picture 2" descr="E:\DROPBOX\home\Roseltorg\Полиграфия\Таблички-логотип.png"/>
          <p:cNvPicPr>
            <a:picLocks noChangeAspect="1" noChangeArrowheads="1"/>
          </p:cNvPicPr>
          <p:nvPr/>
        </p:nvPicPr>
        <p:blipFill>
          <a:blip r:embed="rId2" cstate="print"/>
          <a:srcRect/>
          <a:stretch>
            <a:fillRect/>
          </a:stretch>
        </p:blipFill>
        <p:spPr bwMode="auto">
          <a:xfrm>
            <a:off x="7319693" y="142876"/>
            <a:ext cx="1610025" cy="500042"/>
          </a:xfrm>
          <a:prstGeom prst="rect">
            <a:avLst/>
          </a:prstGeom>
          <a:noFill/>
        </p:spPr>
      </p:pic>
      <p:sp>
        <p:nvSpPr>
          <p:cNvPr id="6"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Об установлении срока оплаты заказчиком исполненных </a:t>
            </a:r>
            <a:br>
              <a:rPr lang="ru-RU" sz="2000" spc="-130" dirty="0" smtClean="0">
                <a:solidFill>
                  <a:schemeClr val="bg1"/>
                </a:solidFill>
                <a:latin typeface="Arial" pitchFamily="34" charset="0"/>
                <a:cs typeface="Arial" pitchFamily="34" charset="0"/>
              </a:rPr>
            </a:br>
            <a:r>
              <a:rPr lang="ru-RU" sz="2000" spc="-130" dirty="0" smtClean="0">
                <a:solidFill>
                  <a:schemeClr val="bg1"/>
                </a:solidFill>
                <a:latin typeface="Arial" pitchFamily="34" charset="0"/>
                <a:cs typeface="Arial" pitchFamily="34" charset="0"/>
              </a:rPr>
              <a:t>поставщиком обязательств </a:t>
            </a:r>
            <a:endParaRPr lang="ru-RU" sz="2000" spc="-130" dirty="0">
              <a:solidFill>
                <a:schemeClr val="bg1"/>
              </a:solidFill>
              <a:latin typeface="Arial" pitchFamily="34" charset="0"/>
              <a:cs typeface="Arial" pitchFamily="34" charset="0"/>
            </a:endParaRPr>
          </a:p>
        </p:txBody>
      </p:sp>
      <p:pic>
        <p:nvPicPr>
          <p:cNvPr id="10" name="Picture 2" descr="D:\RET\МАТЕРИАЛЫ\иконки\Иконки-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913" y="1628800"/>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604660"/>
            <a:ext cx="8294761" cy="523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Перспективы развития</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95369229"/>
      </p:ext>
    </p:extLst>
  </p:cSld>
  <p:clrMapOvr>
    <a:masterClrMapping/>
  </p:clrMapOvr>
  <p:transition>
    <p:fade thruBlk="1"/>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Нормотворчество</a:t>
            </a:r>
            <a:endParaRPr lang="ru-RU" sz="2300" spc="-130" dirty="0">
              <a:solidFill>
                <a:schemeClr val="bg1"/>
              </a:solidFill>
              <a:latin typeface="Arial" pitchFamily="34" charset="0"/>
              <a:cs typeface="Arial" pitchFamily="34" charset="0"/>
            </a:endParaRPr>
          </a:p>
        </p:txBody>
      </p:sp>
      <p:sp>
        <p:nvSpPr>
          <p:cNvPr id="7" name="Прямоугольник 6"/>
          <p:cNvSpPr/>
          <p:nvPr/>
        </p:nvSpPr>
        <p:spPr>
          <a:xfrm>
            <a:off x="-5392" y="764704"/>
            <a:ext cx="9149392" cy="648072"/>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chemeClr val="tx1">
                  <a:lumMod val="65000"/>
                  <a:lumOff val="35000"/>
                </a:schemeClr>
              </a:solidFill>
              <a:latin typeface="Arial Narrow" pitchFamily="34" charset="0"/>
            </a:endParaRPr>
          </a:p>
        </p:txBody>
      </p:sp>
      <p:pic>
        <p:nvPicPr>
          <p:cNvPr id="9" name="Picture 2" descr="E:\DROPBOX\home\Roseltorg\Полиграфия\Таблички-логотип.png"/>
          <p:cNvPicPr>
            <a:picLocks noChangeAspect="1" noChangeArrowheads="1"/>
          </p:cNvPicPr>
          <p:nvPr/>
        </p:nvPicPr>
        <p:blipFill>
          <a:blip r:embed="rId2" cstate="print"/>
          <a:srcRect/>
          <a:stretch>
            <a:fillRect/>
          </a:stretch>
        </p:blipFill>
        <p:spPr bwMode="auto">
          <a:xfrm>
            <a:off x="7319693" y="142876"/>
            <a:ext cx="1610025" cy="500042"/>
          </a:xfrm>
          <a:prstGeom prst="rect">
            <a:avLst/>
          </a:prstGeom>
          <a:noFill/>
        </p:spPr>
      </p:pic>
      <p:sp>
        <p:nvSpPr>
          <p:cNvPr id="6"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000" spc="-130" dirty="0">
                <a:solidFill>
                  <a:schemeClr val="bg1"/>
                </a:solidFill>
                <a:latin typeface="Arial" pitchFamily="34" charset="0"/>
                <a:cs typeface="Arial" pitchFamily="34" charset="0"/>
              </a:rPr>
              <a:t>О </a:t>
            </a:r>
            <a:r>
              <a:rPr lang="ru-RU" sz="2000" spc="-130" dirty="0" smtClean="0">
                <a:solidFill>
                  <a:schemeClr val="bg1"/>
                </a:solidFill>
                <a:latin typeface="Arial" pitchFamily="34" charset="0"/>
                <a:cs typeface="Arial" pitchFamily="34" charset="0"/>
              </a:rPr>
              <a:t>распространении положений Закона № </a:t>
            </a:r>
            <a:r>
              <a:rPr lang="ru-RU" sz="2000" spc="-130" dirty="0">
                <a:solidFill>
                  <a:schemeClr val="bg1"/>
                </a:solidFill>
                <a:latin typeface="Arial" pitchFamily="34" charset="0"/>
                <a:cs typeface="Arial" pitchFamily="34" charset="0"/>
              </a:rPr>
              <a:t>44-ФЗ </a:t>
            </a:r>
            <a:r>
              <a:rPr lang="ru-RU" sz="2000" spc="-130" dirty="0" smtClean="0">
                <a:solidFill>
                  <a:schemeClr val="bg1"/>
                </a:solidFill>
                <a:latin typeface="Arial" pitchFamily="34" charset="0"/>
                <a:cs typeface="Arial" pitchFamily="34" charset="0"/>
              </a:rPr>
              <a:t>на </a:t>
            </a:r>
            <a:r>
              <a:rPr lang="ru-RU" sz="2000" spc="-130" dirty="0">
                <a:solidFill>
                  <a:schemeClr val="bg1"/>
                </a:solidFill>
                <a:latin typeface="Arial" pitchFamily="34" charset="0"/>
                <a:cs typeface="Arial" pitchFamily="34" charset="0"/>
              </a:rPr>
              <a:t>ГУП </a:t>
            </a:r>
            <a:r>
              <a:rPr lang="ru-RU" sz="2000" spc="-130" dirty="0" smtClean="0">
                <a:solidFill>
                  <a:schemeClr val="bg1"/>
                </a:solidFill>
                <a:latin typeface="Arial" pitchFamily="34" charset="0"/>
                <a:cs typeface="Arial" pitchFamily="34" charset="0"/>
              </a:rPr>
              <a:t>и МУП</a:t>
            </a:r>
            <a:endParaRPr lang="ru-RU" sz="2000" spc="-130" dirty="0">
              <a:solidFill>
                <a:schemeClr val="bg1"/>
              </a:solidFill>
              <a:latin typeface="Arial" pitchFamily="34" charset="0"/>
              <a:cs typeface="Arial" pitchFamily="34" charset="0"/>
            </a:endParaRPr>
          </a:p>
        </p:txBody>
      </p:sp>
      <p:pic>
        <p:nvPicPr>
          <p:cNvPr id="10" name="Picture 2" descr="D:\RET\МАТЕРИАЛЫ\иконки\Иконки-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913" y="1628800"/>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556792"/>
            <a:ext cx="8153919" cy="500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Перспективы развития</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42009553"/>
      </p:ext>
    </p:extLst>
  </p:cSld>
  <p:clrMapOvr>
    <a:masterClrMapping/>
  </p:clrMapOvr>
  <p:transition>
    <p:fade thruBlk="1"/>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Нормотворчество</a:t>
            </a:r>
            <a:endParaRPr lang="ru-RU" sz="2300" spc="-130" dirty="0">
              <a:solidFill>
                <a:schemeClr val="bg1"/>
              </a:solidFill>
              <a:latin typeface="Arial" pitchFamily="34" charset="0"/>
              <a:cs typeface="Arial" pitchFamily="34" charset="0"/>
            </a:endParaRPr>
          </a:p>
        </p:txBody>
      </p:sp>
      <p:sp>
        <p:nvSpPr>
          <p:cNvPr id="7" name="Прямоугольник 6"/>
          <p:cNvSpPr/>
          <p:nvPr/>
        </p:nvSpPr>
        <p:spPr>
          <a:xfrm>
            <a:off x="-5392" y="764704"/>
            <a:ext cx="9149392" cy="648072"/>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chemeClr val="tx1">
                  <a:lumMod val="65000"/>
                  <a:lumOff val="35000"/>
                </a:schemeClr>
              </a:solidFill>
              <a:latin typeface="Arial Narrow" pitchFamily="34" charset="0"/>
            </a:endParaRPr>
          </a:p>
        </p:txBody>
      </p:sp>
      <p:sp>
        <p:nvSpPr>
          <p:cNvPr id="8" name="Прямоугольник 7"/>
          <p:cNvSpPr/>
          <p:nvPr/>
        </p:nvSpPr>
        <p:spPr>
          <a:xfrm>
            <a:off x="0" y="0"/>
            <a:ext cx="9144000" cy="785794"/>
          </a:xfrm>
          <a:prstGeom prst="rect">
            <a:avLst/>
          </a:prstGeom>
          <a:gradFill flip="none" rotWithShape="1">
            <a:gsLst>
              <a:gs pos="4000">
                <a:srgbClr val="003254"/>
              </a:gs>
              <a:gs pos="100000">
                <a:srgbClr val="17649A"/>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0" rIns="1980000" bIns="0" rtlCol="0" anchor="ctr" anchorCtr="0">
            <a:noAutofit/>
          </a:bodyPr>
          <a:lstStyle/>
          <a:p>
            <a:pPr>
              <a:spcAft>
                <a:spcPts val="0"/>
              </a:spcAft>
            </a:pPr>
            <a:r>
              <a:rPr lang="ru-RU" sz="2000" b="1" dirty="0" smtClean="0">
                <a:solidFill>
                  <a:schemeClr val="bg1"/>
                </a:solidFill>
                <a:latin typeface="Arial Narrow" pitchFamily="34" charset="0"/>
              </a:rPr>
              <a:t>Контрактная система – планы развития</a:t>
            </a:r>
            <a:endParaRPr lang="ru-RU" sz="2000" b="1" dirty="0">
              <a:solidFill>
                <a:schemeClr val="bg1"/>
              </a:solidFill>
              <a:latin typeface="Arial Narrow" pitchFamily="34" charset="0"/>
            </a:endParaRPr>
          </a:p>
        </p:txBody>
      </p:sp>
      <p:pic>
        <p:nvPicPr>
          <p:cNvPr id="9" name="Picture 2" descr="E:\DROPBOX\home\Roseltorg\Полиграфия\Таблички-логотип.png"/>
          <p:cNvPicPr>
            <a:picLocks noChangeAspect="1" noChangeArrowheads="1"/>
          </p:cNvPicPr>
          <p:nvPr/>
        </p:nvPicPr>
        <p:blipFill>
          <a:blip r:embed="rId2" cstate="print"/>
          <a:srcRect/>
          <a:stretch>
            <a:fillRect/>
          </a:stretch>
        </p:blipFill>
        <p:spPr bwMode="auto">
          <a:xfrm>
            <a:off x="7319693" y="142876"/>
            <a:ext cx="1610025" cy="500042"/>
          </a:xfrm>
          <a:prstGeom prst="rect">
            <a:avLst/>
          </a:prstGeom>
          <a:noFill/>
        </p:spPr>
      </p:pic>
      <p:sp>
        <p:nvSpPr>
          <p:cNvPr id="6" name="Text Box 5"/>
          <p:cNvSpPr txBox="1">
            <a:spLocks noChangeArrowheads="1"/>
          </p:cNvSpPr>
          <p:nvPr/>
        </p:nvSpPr>
        <p:spPr bwMode="auto">
          <a:xfrm>
            <a:off x="36512" y="766663"/>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Законопроект, направленный на совершенствование </a:t>
            </a:r>
            <a:br>
              <a:rPr lang="ru-RU" sz="2000" spc="-130" dirty="0" smtClean="0">
                <a:solidFill>
                  <a:schemeClr val="bg1"/>
                </a:solidFill>
                <a:latin typeface="Arial" pitchFamily="34" charset="0"/>
                <a:cs typeface="Arial" pitchFamily="34" charset="0"/>
              </a:rPr>
            </a:br>
            <a:r>
              <a:rPr lang="ru-RU" sz="2000" spc="-130" dirty="0" smtClean="0">
                <a:solidFill>
                  <a:schemeClr val="bg1"/>
                </a:solidFill>
                <a:latin typeface="Arial" pitchFamily="34" charset="0"/>
                <a:cs typeface="Arial" pitchFamily="34" charset="0"/>
              </a:rPr>
              <a:t>законодательства РФ о Контрактной системе </a:t>
            </a:r>
            <a:endParaRPr lang="ru-RU" sz="2000" spc="-130" dirty="0">
              <a:solidFill>
                <a:schemeClr val="bg1"/>
              </a:solidFill>
              <a:latin typeface="Arial" pitchFamily="34" charset="0"/>
              <a:cs typeface="Arial" pitchFamily="34" charset="0"/>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7" y="1484784"/>
            <a:ext cx="8518277" cy="545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095670"/>
      </p:ext>
    </p:extLst>
  </p:cSld>
  <p:clrMapOvr>
    <a:masterClrMapping/>
  </p:clrMapOvr>
  <p:transition>
    <p:fade thruBlk="1"/>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16816" y="76470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Нормотворчество</a:t>
            </a:r>
            <a:endParaRPr lang="ru-RU" sz="2300" spc="-130" dirty="0">
              <a:solidFill>
                <a:schemeClr val="bg1"/>
              </a:solidFill>
              <a:latin typeface="Arial" pitchFamily="34" charset="0"/>
              <a:cs typeface="Arial" pitchFamily="34" charset="0"/>
            </a:endParaRPr>
          </a:p>
        </p:txBody>
      </p:sp>
      <p:sp>
        <p:nvSpPr>
          <p:cNvPr id="7" name="Прямоугольник 6"/>
          <p:cNvSpPr/>
          <p:nvPr/>
        </p:nvSpPr>
        <p:spPr>
          <a:xfrm>
            <a:off x="-5392" y="764704"/>
            <a:ext cx="9149392" cy="648072"/>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chemeClr val="tx1">
                  <a:lumMod val="65000"/>
                  <a:lumOff val="35000"/>
                </a:schemeClr>
              </a:solidFill>
              <a:latin typeface="Arial Narrow" pitchFamily="34" charset="0"/>
            </a:endParaRPr>
          </a:p>
        </p:txBody>
      </p:sp>
      <p:pic>
        <p:nvPicPr>
          <p:cNvPr id="9" name="Picture 2" descr="E:\DROPBOX\home\Roseltorg\Полиграфия\Таблички-логотип.png"/>
          <p:cNvPicPr>
            <a:picLocks noChangeAspect="1" noChangeArrowheads="1"/>
          </p:cNvPicPr>
          <p:nvPr/>
        </p:nvPicPr>
        <p:blipFill>
          <a:blip r:embed="rId2" cstate="print"/>
          <a:srcRect/>
          <a:stretch>
            <a:fillRect/>
          </a:stretch>
        </p:blipFill>
        <p:spPr bwMode="auto">
          <a:xfrm>
            <a:off x="7319693" y="142876"/>
            <a:ext cx="1610025" cy="500042"/>
          </a:xfrm>
          <a:prstGeom prst="rect">
            <a:avLst/>
          </a:prstGeom>
          <a:noFill/>
        </p:spPr>
      </p:pic>
      <p:sp>
        <p:nvSpPr>
          <p:cNvPr id="6" name="Text Box 5"/>
          <p:cNvSpPr txBox="1">
            <a:spLocks noChangeArrowheads="1"/>
          </p:cNvSpPr>
          <p:nvPr/>
        </p:nvSpPr>
        <p:spPr bwMode="auto">
          <a:xfrm>
            <a:off x="-36512" y="764704"/>
            <a:ext cx="9144000" cy="646113"/>
          </a:xfrm>
          <a:prstGeom prst="rect">
            <a:avLst/>
          </a:prstGeom>
          <a:noFill/>
          <a:ln w="9525">
            <a:noFill/>
            <a:miter lim="800000"/>
            <a:headEnd/>
            <a:tailEnd/>
          </a:ln>
        </p:spPr>
        <p:txBody>
          <a:bodyPr lIns="216000" tIns="36000" rIns="180000" bIns="36000" anchor="ctr"/>
          <a:lstStyle/>
          <a:p>
            <a:pPr>
              <a:defRPr/>
            </a:pPr>
            <a:r>
              <a:rPr lang="ru-RU" sz="2200" spc="-130" dirty="0" smtClean="0">
                <a:solidFill>
                  <a:schemeClr val="bg1"/>
                </a:solidFill>
                <a:latin typeface="Arial" pitchFamily="34" charset="0"/>
                <a:cs typeface="Arial" pitchFamily="34" charset="0"/>
              </a:rPr>
              <a:t>О внедрении электронных процедур (законопроект № 623906-6)</a:t>
            </a:r>
            <a:endParaRPr lang="ru-RU" sz="2200" spc="-130" dirty="0">
              <a:solidFill>
                <a:schemeClr val="bg1"/>
              </a:solidFill>
              <a:latin typeface="Arial" pitchFamily="34" charset="0"/>
              <a:cs typeface="Arial" pitchFamily="34" charset="0"/>
            </a:endParaRPr>
          </a:p>
        </p:txBody>
      </p:sp>
      <p:pic>
        <p:nvPicPr>
          <p:cNvPr id="10" name="Picture 2" descr="D:\RET\МАТЕРИАЛЫ\иконки\Иконки-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6425" y="1556792"/>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607303"/>
            <a:ext cx="8337623" cy="520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Перспективы развития</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73661655"/>
      </p:ext>
    </p:extLst>
  </p:cSld>
  <p:clrMapOvr>
    <a:masterClrMapping/>
  </p:clrMapOvr>
  <p:transition>
    <p:fade thruBlk="1"/>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08720"/>
            <a:ext cx="6912768" cy="209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852936"/>
            <a:ext cx="8202340" cy="346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Переход к электронным процедурам закупок</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2106286"/>
      </p:ext>
    </p:extLst>
  </p:cSld>
  <p:clrMapOvr>
    <a:masterClrMapping/>
  </p:clrMapOvr>
  <p:transition>
    <p:fade thruBlk="1"/>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52736"/>
            <a:ext cx="8411270" cy="524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Переход к электронным процедурам закупок</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2528"/>
      </p:ext>
    </p:extLst>
  </p:cSld>
  <p:clrMapOvr>
    <a:masterClrMapping/>
  </p:clrMapOvr>
  <p:transition>
    <p:fade thruBlk="1"/>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552" y="1127039"/>
            <a:ext cx="7899623" cy="469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67544" y="5589240"/>
            <a:ext cx="8136904" cy="984885"/>
          </a:xfrm>
          <a:prstGeom prst="rect">
            <a:avLst/>
          </a:prstGeom>
        </p:spPr>
        <p:txBody>
          <a:bodyPr wrap="square">
            <a:spAutoFit/>
          </a:bodyPr>
          <a:lstStyle/>
          <a:p>
            <a:pPr algn="ctr"/>
            <a:endParaRPr lang="ru-RU" dirty="0"/>
          </a:p>
          <a:p>
            <a:pPr algn="ctr"/>
            <a:r>
              <a:rPr lang="ru-RU" sz="2000" dirty="0">
                <a:solidFill>
                  <a:schemeClr val="tx1">
                    <a:lumMod val="65000"/>
                    <a:lumOff val="35000"/>
                  </a:schemeClr>
                </a:solidFill>
                <a:latin typeface="Arial Narrow" pitchFamily="34" charset="0"/>
              </a:rPr>
              <a:t>Проведение «бумажных» процедур противоречит </a:t>
            </a:r>
            <a:r>
              <a:rPr lang="ru-RU" sz="2000" dirty="0" smtClean="0">
                <a:solidFill>
                  <a:schemeClr val="tx1">
                    <a:lumMod val="65000"/>
                    <a:lumOff val="35000"/>
                  </a:schemeClr>
                </a:solidFill>
                <a:latin typeface="Arial Narrow" pitchFamily="34" charset="0"/>
              </a:rPr>
              <a:t/>
            </a:r>
            <a:br>
              <a:rPr lang="ru-RU" sz="2000" dirty="0" smtClean="0">
                <a:solidFill>
                  <a:schemeClr val="tx1">
                    <a:lumMod val="65000"/>
                    <a:lumOff val="35000"/>
                  </a:schemeClr>
                </a:solidFill>
                <a:latin typeface="Arial Narrow" pitchFamily="34" charset="0"/>
              </a:rPr>
            </a:br>
            <a:r>
              <a:rPr lang="ru-RU" sz="2000" dirty="0" smtClean="0">
                <a:solidFill>
                  <a:schemeClr val="tx1">
                    <a:lumMod val="65000"/>
                    <a:lumOff val="35000"/>
                  </a:schemeClr>
                </a:solidFill>
                <a:latin typeface="Arial Narrow" pitchFamily="34" charset="0"/>
              </a:rPr>
              <a:t>основным </a:t>
            </a:r>
            <a:r>
              <a:rPr lang="ru-RU" sz="2000" dirty="0">
                <a:solidFill>
                  <a:schemeClr val="tx1">
                    <a:lumMod val="65000"/>
                    <a:lumOff val="35000"/>
                  </a:schemeClr>
                </a:solidFill>
                <a:latin typeface="Arial Narrow" pitchFamily="34" charset="0"/>
              </a:rPr>
              <a:t>принципам и целям контрактной системы! </a:t>
            </a:r>
          </a:p>
        </p:txBody>
      </p:sp>
      <p:sp>
        <p:nvSpPr>
          <p:cNvPr id="8"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Переход к электронным процедурам закупок</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34700931"/>
      </p:ext>
    </p:extLst>
  </p:cSld>
  <p:clrMapOvr>
    <a:masterClrMapping/>
  </p:clrMapOvr>
  <p:transition>
    <p:fade thruBlk="1"/>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142876"/>
            <a:ext cx="9144000" cy="750918"/>
            <a:chOff x="0" y="142876"/>
            <a:chExt cx="9144000" cy="750918"/>
          </a:xfrm>
        </p:grpSpPr>
        <p:sp>
          <p:nvSpPr>
            <p:cNvPr id="9" name="Прямоугольник 8"/>
            <p:cNvSpPr/>
            <p:nvPr/>
          </p:nvSpPr>
          <p:spPr>
            <a:xfrm>
              <a:off x="0" y="785794"/>
              <a:ext cx="9144000" cy="108000"/>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pic>
          <p:nvPicPr>
            <p:cNvPr id="11" name="Picture 2" descr="E:\DROPBOX\home\Roseltorg\Полиграфия\Таблички-логотип.png"/>
            <p:cNvPicPr>
              <a:picLocks noChangeAspect="1" noChangeArrowheads="1"/>
            </p:cNvPicPr>
            <p:nvPr/>
          </p:nvPicPr>
          <p:blipFill>
            <a:blip r:embed="rId3" cstate="print"/>
            <a:srcRect/>
            <a:stretch>
              <a:fillRect/>
            </a:stretch>
          </p:blipFill>
          <p:spPr bwMode="auto">
            <a:xfrm>
              <a:off x="7319693" y="142876"/>
              <a:ext cx="1610025" cy="500042"/>
            </a:xfrm>
            <a:prstGeom prst="rect">
              <a:avLst/>
            </a:prstGeom>
            <a:noFill/>
          </p:spPr>
        </p:pic>
      </p:gr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0" y="1556792"/>
            <a:ext cx="9120760" cy="350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67544" y="5445224"/>
            <a:ext cx="8136904" cy="984885"/>
          </a:xfrm>
          <a:prstGeom prst="rect">
            <a:avLst/>
          </a:prstGeom>
        </p:spPr>
        <p:txBody>
          <a:bodyPr wrap="square">
            <a:spAutoFit/>
          </a:bodyPr>
          <a:lstStyle/>
          <a:p>
            <a:pPr algn="ctr"/>
            <a:endParaRPr lang="ru-RU" dirty="0"/>
          </a:p>
          <a:p>
            <a:pPr algn="ctr"/>
            <a:r>
              <a:rPr lang="ru-RU" sz="2000" dirty="0" smtClean="0">
                <a:solidFill>
                  <a:schemeClr val="tx1">
                    <a:lumMod val="65000"/>
                    <a:lumOff val="35000"/>
                  </a:schemeClr>
                </a:solidFill>
                <a:latin typeface="Arial Narrow" pitchFamily="34" charset="0"/>
              </a:rPr>
              <a:t>Переход на электронные процедуры позволит участникам контрактной системы более эффективно проводить закупочные процедуры </a:t>
            </a:r>
            <a:endParaRPr lang="ru-RU" sz="2000" dirty="0">
              <a:solidFill>
                <a:schemeClr val="tx1">
                  <a:lumMod val="65000"/>
                  <a:lumOff val="35000"/>
                </a:schemeClr>
              </a:solidFill>
              <a:latin typeface="Arial Narrow" pitchFamily="34" charset="0"/>
            </a:endParaRPr>
          </a:p>
        </p:txBody>
      </p:sp>
      <p:sp>
        <p:nvSpPr>
          <p:cNvPr id="8"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Переход к электронным процедурам закупок</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58775408"/>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bwMode="auto">
          <a:xfrm>
            <a:off x="179512" y="1052736"/>
            <a:ext cx="5846198"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a:solidFill>
                  <a:schemeClr val="bg1"/>
                </a:solidFill>
                <a:latin typeface="Arial" pitchFamily="34" charset="0"/>
                <a:cs typeface="Arial" pitchFamily="34" charset="0"/>
              </a:rPr>
              <a:t>Постановление Правительства РФ N 11</a:t>
            </a:r>
            <a:r>
              <a:rPr lang="en-US" sz="1600" b="1" dirty="0">
                <a:solidFill>
                  <a:schemeClr val="bg1"/>
                </a:solidFill>
                <a:latin typeface="Arial" pitchFamily="34" charset="0"/>
                <a:cs typeface="Arial" pitchFamily="34" charset="0"/>
              </a:rPr>
              <a:t>68</a:t>
            </a:r>
            <a:r>
              <a:rPr lang="ru-RU" sz="1600" b="1" dirty="0">
                <a:solidFill>
                  <a:schemeClr val="bg1"/>
                </a:solidFill>
                <a:latin typeface="Arial" pitchFamily="34" charset="0"/>
                <a:cs typeface="Arial" pitchFamily="34" charset="0"/>
              </a:rPr>
              <a:t> от </a:t>
            </a:r>
            <a:r>
              <a:rPr lang="en-US" sz="1600" b="1" dirty="0">
                <a:solidFill>
                  <a:schemeClr val="bg1"/>
                </a:solidFill>
                <a:latin typeface="Arial" pitchFamily="34" charset="0"/>
                <a:cs typeface="Arial" pitchFamily="34" charset="0"/>
              </a:rPr>
              <a:t>2</a:t>
            </a:r>
            <a:r>
              <a:rPr lang="ru-RU" sz="1600" b="1" dirty="0">
                <a:solidFill>
                  <a:schemeClr val="bg1"/>
                </a:solidFill>
                <a:latin typeface="Arial" pitchFamily="34" charset="0"/>
                <a:cs typeface="Arial" pitchFamily="34" charset="0"/>
              </a:rPr>
              <a:t>9.10.2015:</a:t>
            </a:r>
          </a:p>
        </p:txBody>
      </p:sp>
      <p:sp>
        <p:nvSpPr>
          <p:cNvPr id="12" name="Прямоугольник 11"/>
          <p:cNvSpPr/>
          <p:nvPr/>
        </p:nvSpPr>
        <p:spPr>
          <a:xfrm>
            <a:off x="335091" y="1700808"/>
            <a:ext cx="8413373" cy="4678204"/>
          </a:xfrm>
          <a:prstGeom prst="rect">
            <a:avLst/>
          </a:prstGeom>
        </p:spPr>
        <p:txBody>
          <a:bodyPr wrap="square">
            <a:spAutoFit/>
          </a:bodyPr>
          <a:lstStyle/>
          <a:p>
            <a:r>
              <a:rPr lang="ru-RU" sz="1600" dirty="0" smtClean="0">
                <a:solidFill>
                  <a:schemeClr val="tx1">
                    <a:lumMod val="75000"/>
                    <a:lumOff val="25000"/>
                  </a:schemeClr>
                </a:solidFill>
                <a:latin typeface="Arial" pitchFamily="34" charset="0"/>
                <a:cs typeface="Arial" pitchFamily="34" charset="0"/>
              </a:rPr>
              <a:t>Утверждены Правила </a:t>
            </a:r>
            <a:r>
              <a:rPr lang="ru-RU" sz="1600" dirty="0">
                <a:solidFill>
                  <a:schemeClr val="tx1">
                    <a:lumMod val="75000"/>
                    <a:lumOff val="25000"/>
                  </a:schemeClr>
                </a:solidFill>
                <a:latin typeface="Arial" pitchFamily="34" charset="0"/>
                <a:cs typeface="Arial" pitchFamily="34" charset="0"/>
              </a:rPr>
              <a:t>размещения в </a:t>
            </a:r>
            <a:r>
              <a:rPr lang="ru-RU" sz="1600" dirty="0" smtClean="0">
                <a:solidFill>
                  <a:schemeClr val="tx1">
                    <a:lumMod val="75000"/>
                    <a:lumOff val="25000"/>
                  </a:schemeClr>
                </a:solidFill>
                <a:latin typeface="Arial" pitchFamily="34" charset="0"/>
                <a:cs typeface="Arial" pitchFamily="34" charset="0"/>
              </a:rPr>
              <a:t>ЕИС планов </a:t>
            </a:r>
            <a:r>
              <a:rPr lang="ru-RU" sz="1600" dirty="0">
                <a:solidFill>
                  <a:schemeClr val="tx1">
                    <a:lumMod val="75000"/>
                    <a:lumOff val="25000"/>
                  </a:schemeClr>
                </a:solidFill>
                <a:latin typeface="Arial" pitchFamily="34" charset="0"/>
                <a:cs typeface="Arial" pitchFamily="34" charset="0"/>
              </a:rPr>
              <a:t>закупок </a:t>
            </a:r>
            <a:r>
              <a:rPr lang="ru-RU" sz="1600" dirty="0" smtClean="0">
                <a:solidFill>
                  <a:schemeClr val="tx1">
                    <a:lumMod val="75000"/>
                    <a:lumOff val="25000"/>
                  </a:schemeClr>
                </a:solidFill>
                <a:latin typeface="Arial" pitchFamily="34" charset="0"/>
                <a:cs typeface="Arial" pitchFamily="34" charset="0"/>
              </a:rPr>
              <a:t>обеспечения </a:t>
            </a:r>
            <a:r>
              <a:rPr lang="ru-RU" sz="1600" dirty="0">
                <a:solidFill>
                  <a:schemeClr val="tx1">
                    <a:lumMod val="75000"/>
                    <a:lumOff val="25000"/>
                  </a:schemeClr>
                </a:solidFill>
                <a:latin typeface="Arial" pitchFamily="34" charset="0"/>
                <a:cs typeface="Arial" pitchFamily="34" charset="0"/>
              </a:rPr>
              <a:t>государственных и муниципальных нужд, планов-графиков закупок товаров, работ, услуг для обеспечения государственных и муниципальных </a:t>
            </a:r>
            <a:r>
              <a:rPr lang="ru-RU" sz="1600" dirty="0" smtClean="0">
                <a:solidFill>
                  <a:schemeClr val="tx1">
                    <a:lumMod val="75000"/>
                    <a:lumOff val="25000"/>
                  </a:schemeClr>
                </a:solidFill>
                <a:latin typeface="Arial" pitchFamily="34" charset="0"/>
                <a:cs typeface="Arial" pitchFamily="34" charset="0"/>
              </a:rPr>
              <a:t>нужд, по ним:</a:t>
            </a:r>
            <a:br>
              <a:rPr lang="ru-RU" sz="1600" dirty="0" smtClean="0">
                <a:solidFill>
                  <a:schemeClr val="tx1">
                    <a:lumMod val="75000"/>
                    <a:lumOff val="25000"/>
                  </a:schemeClr>
                </a:solidFill>
                <a:latin typeface="Arial" pitchFamily="34" charset="0"/>
                <a:cs typeface="Arial" pitchFamily="34" charset="0"/>
              </a:rPr>
            </a:br>
            <a:endParaRPr lang="en-US" sz="1600" dirty="0">
              <a:solidFill>
                <a:schemeClr val="tx1">
                  <a:lumMod val="75000"/>
                  <a:lumOff val="25000"/>
                </a:schemeClr>
              </a:solidFill>
              <a:latin typeface="Arial" pitchFamily="34" charset="0"/>
              <a:cs typeface="Arial" pitchFamily="34" charset="0"/>
            </a:endParaRPr>
          </a:p>
          <a:p>
            <a:pPr marL="342900" lvl="1" indent="-342900" algn="just">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Размещение в ЕИС планов закупок, планов-графиков закупок осуществляется в течение 3 рабочих дней со дня утверждения или изменения таких планов, за исключением сведений, составляющих государственную тайну</a:t>
            </a:r>
          </a:p>
          <a:p>
            <a:pPr marL="342900" lvl="1" indent="-342900" algn="just">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Размещение осуществляется в форме машиночитаемого электронного документа, подписанного уполномоченным должностным лицом заказчика ЭП, на русском языке (наименования иностранных юридических и физических лиц, а также товарных знаков могут быть указаны с использованием букв латинского алфавита).</a:t>
            </a:r>
          </a:p>
          <a:p>
            <a:pPr marL="342900" lvl="1" indent="-342900" algn="just">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Размещение осуществляется посредством информационного взаимодействия ЕИС с государственной интегрированной информационной системой управления общественными финансами «Электронный бюджет», либо путем заполнения экранных форм веб-интерфейса ЕИС или посредством взаимодействия с региональными и муниципальными информационными системами в сфере закупок.</a:t>
            </a:r>
          </a:p>
        </p:txBody>
      </p:sp>
      <p:sp>
        <p:nvSpPr>
          <p:cNvPr id="8" name="Прямоугольник 7"/>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352856635"/>
      </p:ext>
    </p:extLst>
  </p:cSld>
  <p:clrMapOvr>
    <a:masterClrMapping/>
  </p:clrMapOvr>
  <p:transition>
    <p:fade thruBlk="1"/>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8784976" cy="461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Переход к электронным процедурам закупок</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01889019"/>
      </p:ext>
    </p:extLst>
  </p:cSld>
  <p:clrMapOvr>
    <a:masterClrMapping/>
  </p:clrMapOvr>
  <p:transition>
    <p:fade thruBlk="1"/>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7"/>
            <a:ext cx="9150494" cy="580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Переход к электронным процедурам закупок</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47856649"/>
      </p:ext>
    </p:extLst>
  </p:cSld>
  <p:clrMapOvr>
    <a:masterClrMapping/>
  </p:clrMapOvr>
  <p:transition>
    <p:fade thruBlk="1"/>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8" y="980728"/>
            <a:ext cx="9155708" cy="573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Переход к электронным процедурам закупок</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80206254"/>
      </p:ext>
    </p:extLst>
  </p:cSld>
  <p:clrMapOvr>
    <a:masterClrMapping/>
  </p:clrMapOvr>
  <p:transition>
    <p:fade thruBlk="1"/>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29575"/>
            <a:ext cx="8892480" cy="582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0" y="118591"/>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Переход к электронным процедурам закупок</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09066938"/>
      </p:ext>
    </p:extLst>
  </p:cSld>
  <p:clrMapOvr>
    <a:masterClrMapping/>
  </p:clrMapOvr>
  <p:transition>
    <p:fade thruBlk="1"/>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9144000" cy="893794"/>
            <a:chOff x="0" y="0"/>
            <a:chExt cx="9144000" cy="893794"/>
          </a:xfrm>
        </p:grpSpPr>
        <p:sp>
          <p:nvSpPr>
            <p:cNvPr id="9" name="Прямоугольник 8"/>
            <p:cNvSpPr/>
            <p:nvPr/>
          </p:nvSpPr>
          <p:spPr>
            <a:xfrm>
              <a:off x="0" y="785794"/>
              <a:ext cx="9144000" cy="108000"/>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Прямоугольник 9"/>
            <p:cNvSpPr/>
            <p:nvPr/>
          </p:nvSpPr>
          <p:spPr>
            <a:xfrm>
              <a:off x="0" y="0"/>
              <a:ext cx="9144000" cy="785794"/>
            </a:xfrm>
            <a:prstGeom prst="rect">
              <a:avLst/>
            </a:prstGeom>
            <a:gradFill flip="none" rotWithShape="1">
              <a:gsLst>
                <a:gs pos="4000">
                  <a:srgbClr val="003254"/>
                </a:gs>
                <a:gs pos="100000">
                  <a:srgbClr val="17649A"/>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0" rIns="1980000" bIns="0" rtlCol="0" anchor="ctr" anchorCtr="0">
              <a:noAutofit/>
            </a:bodyPr>
            <a:lstStyle/>
            <a:p>
              <a:pPr>
                <a:spcAft>
                  <a:spcPts val="0"/>
                </a:spcAft>
              </a:pPr>
              <a:r>
                <a:rPr lang="ru-RU" sz="2000" b="1" dirty="0" smtClean="0">
                  <a:solidFill>
                    <a:schemeClr val="bg1"/>
                  </a:solidFill>
                  <a:latin typeface="Arial Narrow" pitchFamily="34" charset="0"/>
                </a:rPr>
                <a:t>Электронный запрос котировок</a:t>
              </a:r>
            </a:p>
          </p:txBody>
        </p:sp>
        <p:pic>
          <p:nvPicPr>
            <p:cNvPr id="11" name="Picture 2" descr="E:\DROPBOX\home\Roseltorg\Полиграфия\Таблички-логотип.png"/>
            <p:cNvPicPr>
              <a:picLocks noChangeAspect="1" noChangeArrowheads="1"/>
            </p:cNvPicPr>
            <p:nvPr/>
          </p:nvPicPr>
          <p:blipFill>
            <a:blip r:embed="rId3" cstate="print"/>
            <a:srcRect/>
            <a:stretch>
              <a:fillRect/>
            </a:stretch>
          </p:blipFill>
          <p:spPr bwMode="auto">
            <a:xfrm>
              <a:off x="7319693" y="142876"/>
              <a:ext cx="1610025" cy="500042"/>
            </a:xfrm>
            <a:prstGeom prst="rect">
              <a:avLst/>
            </a:prstGeom>
            <a:noFill/>
          </p:spPr>
        </p:pic>
      </p:gr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80728"/>
            <a:ext cx="8849504"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247809"/>
      </p:ext>
    </p:extLst>
  </p:cSld>
  <p:clrMapOvr>
    <a:masterClrMapping/>
  </p:clrMapOvr>
  <p:transition>
    <p:fade thruBlk="1"/>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p:nvPr/>
        </p:nvGrpSpPr>
        <p:grpSpPr>
          <a:xfrm>
            <a:off x="0" y="0"/>
            <a:ext cx="9144000" cy="893794"/>
            <a:chOff x="0" y="0"/>
            <a:chExt cx="9144000" cy="893794"/>
          </a:xfrm>
        </p:grpSpPr>
        <p:sp>
          <p:nvSpPr>
            <p:cNvPr id="9" name="Прямоугольник 8"/>
            <p:cNvSpPr/>
            <p:nvPr/>
          </p:nvSpPr>
          <p:spPr>
            <a:xfrm>
              <a:off x="0" y="785794"/>
              <a:ext cx="9144000" cy="108000"/>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Прямоугольник 9"/>
            <p:cNvSpPr/>
            <p:nvPr/>
          </p:nvSpPr>
          <p:spPr>
            <a:xfrm>
              <a:off x="0" y="0"/>
              <a:ext cx="9144000" cy="785794"/>
            </a:xfrm>
            <a:prstGeom prst="rect">
              <a:avLst/>
            </a:prstGeom>
            <a:gradFill flip="none" rotWithShape="1">
              <a:gsLst>
                <a:gs pos="4000">
                  <a:srgbClr val="003254"/>
                </a:gs>
                <a:gs pos="100000">
                  <a:srgbClr val="17649A"/>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0" rIns="1980000" bIns="0" rtlCol="0" anchor="ctr" anchorCtr="0">
              <a:noAutofit/>
            </a:bodyPr>
            <a:lstStyle/>
            <a:p>
              <a:pPr>
                <a:spcAft>
                  <a:spcPts val="0"/>
                </a:spcAft>
              </a:pPr>
              <a:r>
                <a:rPr lang="ru-RU" sz="2000" b="1" dirty="0" smtClean="0">
                  <a:solidFill>
                    <a:schemeClr val="bg1"/>
                  </a:solidFill>
                  <a:latin typeface="Arial Narrow" pitchFamily="34" charset="0"/>
                </a:rPr>
                <a:t>Электронный запрос предложений</a:t>
              </a:r>
            </a:p>
          </p:txBody>
        </p:sp>
        <p:pic>
          <p:nvPicPr>
            <p:cNvPr id="11" name="Picture 2" descr="E:\DROPBOX\home\Roseltorg\Полиграфия\Таблички-логотип.png"/>
            <p:cNvPicPr>
              <a:picLocks noChangeAspect="1" noChangeArrowheads="1"/>
            </p:cNvPicPr>
            <p:nvPr/>
          </p:nvPicPr>
          <p:blipFill>
            <a:blip r:embed="rId3" cstate="print"/>
            <a:srcRect/>
            <a:stretch>
              <a:fillRect/>
            </a:stretch>
          </p:blipFill>
          <p:spPr bwMode="auto">
            <a:xfrm>
              <a:off x="7319693" y="142876"/>
              <a:ext cx="1610025" cy="500042"/>
            </a:xfrm>
            <a:prstGeom prst="rect">
              <a:avLst/>
            </a:prstGeom>
            <a:noFill/>
          </p:spPr>
        </p:pic>
      </p:gr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9512" y="981890"/>
            <a:ext cx="8784976" cy="578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665324"/>
      </p:ext>
    </p:extLst>
  </p:cSld>
  <p:clrMapOvr>
    <a:masterClrMapping/>
  </p:clrMapOvr>
  <p:transition>
    <p:fade thruBlk="1"/>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5" name="Picture 2" descr="E:\DROPBOX\home\Roseltorg\Полиграфия\Таблички-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7088" y="371688"/>
            <a:ext cx="2513966" cy="78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922080" y="3501008"/>
            <a:ext cx="7345065" cy="1152128"/>
          </a:xfrm>
          <a:prstGeom prst="rect">
            <a:avLst/>
          </a:prstGeom>
          <a:noFill/>
          <a:ln w="9525">
            <a:noFill/>
            <a:miter lim="800000"/>
            <a:headEnd/>
            <a:tailEnd/>
          </a:ln>
        </p:spPr>
        <p:txBody>
          <a:bodyPr lIns="216000" tIns="36000" rIns="180000" bIns="36000" anchor="t"/>
          <a:lstStyle/>
          <a:p>
            <a:pPr algn="ctr">
              <a:lnSpc>
                <a:spcPct val="80000"/>
              </a:lnSpc>
              <a:defRPr/>
            </a:pPr>
            <a:endParaRPr lang="ru-RU" sz="2400" b="1" dirty="0">
              <a:solidFill>
                <a:prstClr val="white"/>
              </a:solidFill>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248659" y="2564904"/>
            <a:ext cx="8640959" cy="1872208"/>
          </a:xfrm>
          <a:prstGeom prst="rect">
            <a:avLst/>
          </a:prstGeom>
          <a:noFill/>
          <a:ln w="9525">
            <a:noFill/>
            <a:miter lim="800000"/>
            <a:headEnd/>
            <a:tailEnd/>
          </a:ln>
        </p:spPr>
        <p:txBody>
          <a:bodyPr lIns="216000" tIns="36000" rIns="180000" bIns="36000" anchor="t"/>
          <a:lstStyle/>
          <a:p>
            <a:pPr algn="ctr">
              <a:lnSpc>
                <a:spcPct val="80000"/>
              </a:lnSpc>
              <a:defRPr/>
            </a:pPr>
            <a:r>
              <a:rPr lang="ru-RU" sz="4800" b="1" dirty="0" smtClean="0">
                <a:solidFill>
                  <a:prstClr val="white"/>
                </a:solidFill>
                <a:latin typeface="Arial" panose="020B0604020202020204" pitchFamily="34" charset="0"/>
                <a:cs typeface="Arial" panose="020B0604020202020204" pitchFamily="34" charset="0"/>
              </a:rPr>
              <a:t>Контрактная система: </a:t>
            </a:r>
            <a:r>
              <a:rPr lang="ru-RU" sz="4000" b="1" dirty="0" smtClean="0">
                <a:solidFill>
                  <a:prstClr val="white"/>
                </a:solidFill>
                <a:latin typeface="Arial" panose="020B0604020202020204" pitchFamily="34" charset="0"/>
                <a:cs typeface="Arial" panose="020B0604020202020204" pitchFamily="34" charset="0"/>
              </a:rPr>
              <a:t/>
            </a:r>
            <a:br>
              <a:rPr lang="ru-RU" sz="4000" b="1" dirty="0" smtClean="0">
                <a:solidFill>
                  <a:prstClr val="white"/>
                </a:solidFill>
                <a:latin typeface="Arial" panose="020B0604020202020204" pitchFamily="34" charset="0"/>
                <a:cs typeface="Arial" panose="020B0604020202020204" pitchFamily="34" charset="0"/>
              </a:rPr>
            </a:br>
            <a:r>
              <a:rPr lang="ru-RU" sz="3200" b="1" dirty="0" smtClean="0">
                <a:solidFill>
                  <a:prstClr val="white"/>
                </a:solidFill>
                <a:latin typeface="Arial" panose="020B0604020202020204" pitchFamily="34" charset="0"/>
                <a:cs typeface="Arial" panose="020B0604020202020204" pitchFamily="34" charset="0"/>
              </a:rPr>
              <a:t>пояснения по случаям, </a:t>
            </a:r>
            <a:br>
              <a:rPr lang="ru-RU" sz="3200" b="1" dirty="0" smtClean="0">
                <a:solidFill>
                  <a:prstClr val="white"/>
                </a:solidFill>
                <a:latin typeface="Arial" panose="020B0604020202020204" pitchFamily="34" charset="0"/>
                <a:cs typeface="Arial" panose="020B0604020202020204" pitchFamily="34" charset="0"/>
              </a:rPr>
            </a:br>
            <a:r>
              <a:rPr lang="ru-RU" sz="3200" b="1" dirty="0" smtClean="0">
                <a:solidFill>
                  <a:prstClr val="white"/>
                </a:solidFill>
                <a:latin typeface="Arial" panose="020B0604020202020204" pitchFamily="34" charset="0"/>
                <a:cs typeface="Arial" panose="020B0604020202020204" pitchFamily="34" charset="0"/>
              </a:rPr>
              <a:t>не установленным в НПА </a:t>
            </a:r>
            <a:endParaRPr lang="ru-RU"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828308"/>
      </p:ext>
    </p:extLst>
  </p:cSld>
  <p:clrMapOvr>
    <a:masterClrMapping/>
  </p:clrMapOvr>
  <p:transition>
    <p:fade thruBlk="1"/>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
          <p:cNvSpPr txBox="1">
            <a:spLocks noChangeArrowheads="1"/>
          </p:cNvSpPr>
          <p:nvPr/>
        </p:nvSpPr>
        <p:spPr bwMode="auto">
          <a:xfrm>
            <a:off x="0" y="854075"/>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prstClr val="white"/>
                </a:solidFill>
                <a:latin typeface="Arial" pitchFamily="34" charset="0"/>
                <a:cs typeface="Arial" pitchFamily="34" charset="0"/>
              </a:rPr>
              <a:t>Бонус: ответы на наиболее популярные вопросы</a:t>
            </a:r>
          </a:p>
        </p:txBody>
      </p:sp>
      <p:pic>
        <p:nvPicPr>
          <p:cNvPr id="20482" name="Picture 2" descr="http://news.gazeta.kz/preview/type21/width340/image307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44824"/>
            <a:ext cx="1656184" cy="143211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1340768"/>
            <a:ext cx="7799892" cy="369332"/>
          </a:xfrm>
          <a:prstGeom prst="rect">
            <a:avLst/>
          </a:prstGeom>
        </p:spPr>
        <p:txBody>
          <a:bodyPr wrap="none">
            <a:spAutoFit/>
          </a:bodyPr>
          <a:lstStyle/>
          <a:p>
            <a:r>
              <a:rPr lang="ru-RU" b="1" dirty="0" smtClean="0">
                <a:solidFill>
                  <a:srgbClr val="004D86"/>
                </a:solidFill>
              </a:rPr>
              <a:t>Экспертиза – как и когда оформлять акт проведения экспертизы?</a:t>
            </a:r>
            <a:endParaRPr lang="ru-RU" dirty="0">
              <a:solidFill>
                <a:prstClr val="black"/>
              </a:solidFill>
            </a:endParaRPr>
          </a:p>
        </p:txBody>
      </p:sp>
      <p:sp>
        <p:nvSpPr>
          <p:cNvPr id="7" name="Прямоугольник 6"/>
          <p:cNvSpPr/>
          <p:nvPr/>
        </p:nvSpPr>
        <p:spPr>
          <a:xfrm>
            <a:off x="467544" y="3707740"/>
            <a:ext cx="6895670" cy="369332"/>
          </a:xfrm>
          <a:prstGeom prst="rect">
            <a:avLst/>
          </a:prstGeom>
        </p:spPr>
        <p:txBody>
          <a:bodyPr wrap="none">
            <a:spAutoFit/>
          </a:bodyPr>
          <a:lstStyle/>
          <a:p>
            <a:r>
              <a:rPr lang="ru-RU" b="1" dirty="0" smtClean="0">
                <a:solidFill>
                  <a:srgbClr val="004D86"/>
                </a:solidFill>
              </a:rPr>
              <a:t>НДС – можно ли снизить цену контракта на размер НДС?</a:t>
            </a:r>
            <a:endParaRPr lang="ru-RU" dirty="0">
              <a:solidFill>
                <a:prstClr val="black"/>
              </a:solidFill>
            </a:endParaRPr>
          </a:p>
        </p:txBody>
      </p:sp>
      <p:pic>
        <p:nvPicPr>
          <p:cNvPr id="20484" name="Picture 4" descr="http://nalogkodeks.ru.omega.mtw.ru/wp-content/uploads/2013/10/Image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365104"/>
            <a:ext cx="2095500" cy="1362075"/>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699792" y="1772816"/>
            <a:ext cx="5832648" cy="1815882"/>
          </a:xfrm>
          <a:prstGeom prst="rect">
            <a:avLst/>
          </a:prstGeom>
        </p:spPr>
        <p:txBody>
          <a:bodyPr wrap="square">
            <a:spAutoFit/>
          </a:bodyPr>
          <a:lstStyle/>
          <a:p>
            <a:r>
              <a:rPr lang="ru-RU" sz="1400" dirty="0" smtClean="0">
                <a:solidFill>
                  <a:srgbClr val="004D86"/>
                </a:solidFill>
              </a:rPr>
              <a:t>Экспертиза может быть внутренней (силами заказчика) или внешней (с приглашением экспертов/экспертных организаций). Обязанность по приглашению (внешних) экспертов установлена в </a:t>
            </a:r>
            <a:r>
              <a:rPr lang="ru-RU" sz="1400" dirty="0" smtClean="0">
                <a:solidFill>
                  <a:srgbClr val="004D86"/>
                </a:solidFill>
              </a:rPr>
              <a:t>небольшом </a:t>
            </a:r>
            <a:r>
              <a:rPr lang="ru-RU" sz="1400" dirty="0" smtClean="0">
                <a:solidFill>
                  <a:srgbClr val="004D86"/>
                </a:solidFill>
              </a:rPr>
              <a:t>ряде случаев (ч.4,4.1.ст.94).</a:t>
            </a:r>
            <a:br>
              <a:rPr lang="ru-RU" sz="1400" dirty="0" smtClean="0">
                <a:solidFill>
                  <a:srgbClr val="004D86"/>
                </a:solidFill>
              </a:rPr>
            </a:br>
            <a:r>
              <a:rPr lang="ru-RU" sz="1400" dirty="0" smtClean="0">
                <a:solidFill>
                  <a:srgbClr val="004D86"/>
                </a:solidFill>
              </a:rPr>
              <a:t>Оформлять отдельный акт (отчет) проведения экспертизы нужно только в случае привлечения (внешнего) эксперта. При проведении экспертизы собственными силами достаточно подписания Акта приемки-передачи товара (оказания услуг, выполнения работ).</a:t>
            </a:r>
            <a:endParaRPr lang="ru-RU" sz="1400" dirty="0">
              <a:solidFill>
                <a:prstClr val="black"/>
              </a:solidFill>
            </a:endParaRPr>
          </a:p>
        </p:txBody>
      </p:sp>
      <p:sp>
        <p:nvSpPr>
          <p:cNvPr id="10" name="Прямоугольник 9"/>
          <p:cNvSpPr/>
          <p:nvPr/>
        </p:nvSpPr>
        <p:spPr>
          <a:xfrm>
            <a:off x="2987824" y="4293096"/>
            <a:ext cx="5760640" cy="1169551"/>
          </a:xfrm>
          <a:prstGeom prst="rect">
            <a:avLst/>
          </a:prstGeom>
        </p:spPr>
        <p:txBody>
          <a:bodyPr wrap="square">
            <a:spAutoFit/>
          </a:bodyPr>
          <a:lstStyle/>
          <a:p>
            <a:r>
              <a:rPr lang="ru-RU" sz="1400" dirty="0" smtClean="0">
                <a:solidFill>
                  <a:srgbClr val="004D86"/>
                </a:solidFill>
              </a:rPr>
              <a:t>Размер НДС </a:t>
            </a:r>
            <a:r>
              <a:rPr lang="ru-RU" sz="1400" dirty="0">
                <a:solidFill>
                  <a:srgbClr val="004D86"/>
                </a:solidFill>
              </a:rPr>
              <a:t>никак не влияет на цену контракта. Заказчик не вправе снижать цену контракта в случае </a:t>
            </a:r>
            <a:r>
              <a:rPr lang="ru-RU" sz="1400" dirty="0" smtClean="0">
                <a:solidFill>
                  <a:srgbClr val="004D86"/>
                </a:solidFill>
              </a:rPr>
              <a:t>заключения </a:t>
            </a:r>
            <a:r>
              <a:rPr lang="ru-RU" sz="1400" dirty="0">
                <a:solidFill>
                  <a:srgbClr val="004D86"/>
                </a:solidFill>
              </a:rPr>
              <a:t>контракта с </a:t>
            </a:r>
            <a:r>
              <a:rPr lang="ru-RU" sz="1400" dirty="0" smtClean="0">
                <a:solidFill>
                  <a:srgbClr val="004D86"/>
                </a:solidFill>
              </a:rPr>
              <a:t>поставщиком, использующим УСН.</a:t>
            </a:r>
            <a:endParaRPr lang="ru-RU" sz="1400" dirty="0">
              <a:solidFill>
                <a:srgbClr val="004D86"/>
              </a:solidFill>
            </a:endParaRPr>
          </a:p>
          <a:p>
            <a:r>
              <a:rPr lang="ru-RU" sz="1400" dirty="0">
                <a:solidFill>
                  <a:srgbClr val="004D86"/>
                </a:solidFill>
              </a:rPr>
              <a:t>Снижение цены контракта возможно по соглашению сторон, но никакого отношения к НДС это не имеет. </a:t>
            </a:r>
          </a:p>
        </p:txBody>
      </p:sp>
      <p:sp>
        <p:nvSpPr>
          <p:cNvPr id="11" name="TextBox 10"/>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Ответы на вопросы</a:t>
            </a:r>
            <a:endParaRPr lang="ru-RU"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622094"/>
      </p:ext>
    </p:extLst>
  </p:cSld>
  <p:clrMapOvr>
    <a:masterClrMapping/>
  </p:clrMapOvr>
  <p:transition>
    <p:fade thruBlk="1"/>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a:solidFill>
                  <a:prstClr val="white"/>
                </a:solidFill>
                <a:latin typeface="Arial" panose="020B0604020202020204" pitchFamily="34" charset="0"/>
                <a:cs typeface="Arial" panose="020B0604020202020204" pitchFamily="34" charset="0"/>
              </a:rPr>
              <a:t>Ответы на вопросы</a:t>
            </a:r>
          </a:p>
        </p:txBody>
      </p:sp>
      <p:sp>
        <p:nvSpPr>
          <p:cNvPr id="6" name="Прямоугольник 5"/>
          <p:cNvSpPr/>
          <p:nvPr/>
        </p:nvSpPr>
        <p:spPr>
          <a:xfrm>
            <a:off x="0" y="1930646"/>
            <a:ext cx="7884368" cy="79586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7" name="TextBox 6"/>
          <p:cNvSpPr txBox="1"/>
          <p:nvPr/>
        </p:nvSpPr>
        <p:spPr>
          <a:xfrm>
            <a:off x="379817" y="2018624"/>
            <a:ext cx="7701554" cy="707886"/>
          </a:xfrm>
          <a:prstGeom prst="rect">
            <a:avLst/>
          </a:prstGeom>
          <a:noFill/>
        </p:spPr>
        <p:txBody>
          <a:bodyPr wrap="square" rtlCol="0">
            <a:spAutoFit/>
          </a:bodyPr>
          <a:lstStyle/>
          <a:p>
            <a:r>
              <a:rPr lang="ru-RU" sz="2000" dirty="0">
                <a:solidFill>
                  <a:prstClr val="black">
                    <a:lumMod val="75000"/>
                    <a:lumOff val="25000"/>
                  </a:prstClr>
                </a:solidFill>
              </a:rPr>
              <a:t>При проведении электронного аукциона нельзя подписывать контракт, представленный на бумажном носителе</a:t>
            </a:r>
          </a:p>
        </p:txBody>
      </p:sp>
      <p:sp>
        <p:nvSpPr>
          <p:cNvPr id="14" name="Rectangle 2"/>
          <p:cNvSpPr txBox="1">
            <a:spLocks noChangeArrowheads="1"/>
          </p:cNvSpPr>
          <p:nvPr/>
        </p:nvSpPr>
        <p:spPr bwMode="auto">
          <a:xfrm>
            <a:off x="592539" y="2972661"/>
            <a:ext cx="7488832" cy="2416429"/>
          </a:xfrm>
          <a:prstGeom prst="rect">
            <a:avLst/>
          </a:prstGeom>
          <a:noFill/>
          <a:ln w="9525">
            <a:noFill/>
            <a:miter lim="800000"/>
            <a:headEnd/>
            <a:tailEnd/>
          </a:ln>
        </p:spPr>
        <p:txBody>
          <a:bodyPr/>
          <a:lstStyle/>
          <a:p>
            <a:r>
              <a:rPr lang="ru-RU" sz="1600" dirty="0">
                <a:solidFill>
                  <a:prstClr val="black">
                    <a:lumMod val="75000"/>
                    <a:lumOff val="25000"/>
                  </a:prstClr>
                </a:solidFill>
              </a:rPr>
              <a:t>Вывод Минэкономразвития, изложенный в письме от 30.12.2015 № ОГ-Д28-16594, основан на том, что Закон № 44-ФЗ не предусматривает заключение контракта в письменной форме на бумажном носителе в дополнение к заключенному контракту в электронной форме по результатам электронного аукциона. Требование заказчика выполнить данное действие противоречит положениям законодательства о контрактной системе в сфере закупок и является неправомерным.</a:t>
            </a:r>
          </a:p>
          <a:p>
            <a:r>
              <a:rPr lang="ru-RU" sz="1600" dirty="0">
                <a:solidFill>
                  <a:prstClr val="black">
                    <a:lumMod val="75000"/>
                    <a:lumOff val="25000"/>
                  </a:prstClr>
                </a:solidFill>
              </a:rPr>
              <a:t>Вместе с этим Законом № 44-ФЗ не запрещается сделать копию на бумажном носителе контракта, заключенного в электронной форме, и заверить ее соответствующим образом.</a:t>
            </a:r>
          </a:p>
        </p:txBody>
      </p:sp>
      <p:sp>
        <p:nvSpPr>
          <p:cNvPr id="8" name="Прямоугольник 7"/>
          <p:cNvSpPr/>
          <p:nvPr/>
        </p:nvSpPr>
        <p:spPr bwMode="auto">
          <a:xfrm>
            <a:off x="179512" y="1287341"/>
            <a:ext cx="6928417"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ru-RU" sz="1600" b="1" dirty="0" smtClean="0">
                <a:solidFill>
                  <a:prstClr val="white"/>
                </a:solidFill>
              </a:rPr>
              <a:t>Письмо </a:t>
            </a:r>
            <a:r>
              <a:rPr lang="ru-RU" sz="1600" b="1" dirty="0">
                <a:solidFill>
                  <a:prstClr val="white"/>
                </a:solidFill>
              </a:rPr>
              <a:t>Минэкономразвития России от 30.12.2015 № ОГ-Д28-16594</a:t>
            </a:r>
          </a:p>
        </p:txBody>
      </p:sp>
    </p:spTree>
    <p:extLst>
      <p:ext uri="{BB962C8B-B14F-4D97-AF65-F5344CB8AC3E}">
        <p14:creationId xmlns:p14="http://schemas.microsoft.com/office/powerpoint/2010/main" val="3769121540"/>
      </p:ext>
    </p:extLst>
  </p:cSld>
  <p:clrMapOvr>
    <a:masterClrMapping/>
  </p:clrMapOvr>
  <p:transition>
    <p:fade thruBlk="1"/>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a:solidFill>
                  <a:prstClr val="white"/>
                </a:solidFill>
                <a:latin typeface="Arial" panose="020B0604020202020204" pitchFamily="34" charset="0"/>
                <a:cs typeface="Arial" panose="020B0604020202020204" pitchFamily="34" charset="0"/>
              </a:rPr>
              <a:t>Ответы на вопросы</a:t>
            </a:r>
          </a:p>
        </p:txBody>
      </p:sp>
      <p:sp>
        <p:nvSpPr>
          <p:cNvPr id="6" name="Прямоугольник 5"/>
          <p:cNvSpPr/>
          <p:nvPr/>
        </p:nvSpPr>
        <p:spPr>
          <a:xfrm>
            <a:off x="0" y="1930646"/>
            <a:ext cx="7884368" cy="79586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7" name="TextBox 6"/>
          <p:cNvSpPr txBox="1"/>
          <p:nvPr/>
        </p:nvSpPr>
        <p:spPr>
          <a:xfrm>
            <a:off x="379817" y="2018624"/>
            <a:ext cx="7701554" cy="707886"/>
          </a:xfrm>
          <a:prstGeom prst="rect">
            <a:avLst/>
          </a:prstGeom>
          <a:noFill/>
        </p:spPr>
        <p:txBody>
          <a:bodyPr wrap="square" rtlCol="0">
            <a:spAutoFit/>
          </a:bodyPr>
          <a:lstStyle/>
          <a:p>
            <a:r>
              <a:rPr lang="ru-RU" sz="2000" dirty="0">
                <a:solidFill>
                  <a:prstClr val="black">
                    <a:lumMod val="75000"/>
                    <a:lumOff val="25000"/>
                  </a:prstClr>
                </a:solidFill>
              </a:rPr>
              <a:t>Если цена в конкурсной заявке контракта превышает НМЦК, то она отклоняется</a:t>
            </a:r>
          </a:p>
        </p:txBody>
      </p:sp>
      <p:sp>
        <p:nvSpPr>
          <p:cNvPr id="14" name="Rectangle 2"/>
          <p:cNvSpPr txBox="1">
            <a:spLocks noChangeArrowheads="1"/>
          </p:cNvSpPr>
          <p:nvPr/>
        </p:nvSpPr>
        <p:spPr bwMode="auto">
          <a:xfrm>
            <a:off x="592539" y="2972661"/>
            <a:ext cx="7488832" cy="2416429"/>
          </a:xfrm>
          <a:prstGeom prst="rect">
            <a:avLst/>
          </a:prstGeom>
          <a:noFill/>
          <a:ln w="9525">
            <a:noFill/>
            <a:miter lim="800000"/>
            <a:headEnd/>
            <a:tailEnd/>
          </a:ln>
        </p:spPr>
        <p:txBody>
          <a:bodyPr/>
          <a:lstStyle/>
          <a:p>
            <a:r>
              <a:rPr lang="ru-RU" sz="1600" dirty="0">
                <a:solidFill>
                  <a:prstClr val="black">
                    <a:lumMod val="75000"/>
                    <a:lumOff val="25000"/>
                  </a:prstClr>
                </a:solidFill>
              </a:rPr>
              <a:t>В письме от 18.03.2016 № ОГ-Д28-3691 Минэкономразвития России сообщает, что в соответствии c частью 1 статьи 54 Закона № 44-ФЗ контракт по результатам конкурса заключается на условиях, указанных в заявке на участие в конкурсе, поданной участником конкурса, с которым заключается контракт, и в конкурсной документации.</a:t>
            </a:r>
          </a:p>
          <a:p>
            <a:endParaRPr lang="ru-RU" sz="1600" dirty="0">
              <a:solidFill>
                <a:prstClr val="black">
                  <a:lumMod val="75000"/>
                  <a:lumOff val="25000"/>
                </a:prstClr>
              </a:solidFill>
            </a:endParaRPr>
          </a:p>
          <a:p>
            <a:r>
              <a:rPr lang="ru-RU" sz="1600" dirty="0">
                <a:solidFill>
                  <a:prstClr val="black">
                    <a:lumMod val="75000"/>
                    <a:lumOff val="25000"/>
                  </a:prstClr>
                </a:solidFill>
              </a:rPr>
              <a:t>При заключении контракта его цена не может превышать начальную (максимальную) цену контракта, указанную в извещении о проведении конкурса.</a:t>
            </a:r>
          </a:p>
        </p:txBody>
      </p:sp>
      <p:sp>
        <p:nvSpPr>
          <p:cNvPr id="8" name="Прямоугольник 7"/>
          <p:cNvSpPr/>
          <p:nvPr/>
        </p:nvSpPr>
        <p:spPr bwMode="auto">
          <a:xfrm>
            <a:off x="179512" y="1287341"/>
            <a:ext cx="6928417"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ru-RU" sz="1600" b="1" dirty="0" smtClean="0">
                <a:solidFill>
                  <a:prstClr val="white"/>
                </a:solidFill>
              </a:rPr>
              <a:t>Письмо </a:t>
            </a:r>
            <a:r>
              <a:rPr lang="ru-RU" sz="1600" b="1" dirty="0">
                <a:solidFill>
                  <a:prstClr val="white"/>
                </a:solidFill>
              </a:rPr>
              <a:t>Минэкономразвития России от 18.03.2016 № ОГ-Д28-3691</a:t>
            </a:r>
          </a:p>
        </p:txBody>
      </p:sp>
    </p:spTree>
    <p:extLst>
      <p:ext uri="{BB962C8B-B14F-4D97-AF65-F5344CB8AC3E}">
        <p14:creationId xmlns:p14="http://schemas.microsoft.com/office/powerpoint/2010/main" val="406435959"/>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АО «Единая электронная торговая площадка»</a:t>
            </a:r>
            <a:endParaRPr lang="ru-RU" sz="2000" b="1" dirty="0">
              <a:solidFill>
                <a:prstClr val="white"/>
              </a:solidFill>
              <a:latin typeface="Arial" panose="020B0604020202020204" pitchFamily="34" charset="0"/>
              <a:cs typeface="Arial" panose="020B0604020202020204" pitchFamily="34" charset="0"/>
            </a:endParaRPr>
          </a:p>
        </p:txBody>
      </p:sp>
      <p:sp>
        <p:nvSpPr>
          <p:cNvPr id="5" name="Прямоугольник 4"/>
          <p:cNvSpPr/>
          <p:nvPr/>
        </p:nvSpPr>
        <p:spPr>
          <a:xfrm>
            <a:off x="0" y="1052736"/>
            <a:ext cx="5580112" cy="50405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endParaRPr>
          </a:p>
        </p:txBody>
      </p:sp>
      <p:sp>
        <p:nvSpPr>
          <p:cNvPr id="6" name="TextBox 5"/>
          <p:cNvSpPr txBox="1"/>
          <p:nvPr/>
        </p:nvSpPr>
        <p:spPr>
          <a:xfrm>
            <a:off x="251520" y="1033572"/>
            <a:ext cx="5256584" cy="523220"/>
          </a:xfrm>
          <a:prstGeom prst="rect">
            <a:avLst/>
          </a:prstGeom>
          <a:noFill/>
        </p:spPr>
        <p:txBody>
          <a:bodyPr wrap="square" rtlCol="0">
            <a:spAutoFit/>
          </a:bodyPr>
          <a:lstStyle/>
          <a:p>
            <a:r>
              <a:rPr lang="ru-RU" altLang="ru-RU" sz="2800" b="1" dirty="0" smtClean="0">
                <a:solidFill>
                  <a:prstClr val="black">
                    <a:lumMod val="75000"/>
                    <a:lumOff val="25000"/>
                  </a:prstClr>
                </a:solidFill>
                <a:latin typeface="Arial" panose="020B0604020202020204" pitchFamily="34" charset="0"/>
                <a:cs typeface="Arial" panose="020B0604020202020204" pitchFamily="34" charset="0"/>
              </a:rPr>
              <a:t>Направление деятельности:</a:t>
            </a:r>
            <a:endParaRPr lang="ru-RU" sz="2800" dirty="0">
              <a:solidFill>
                <a:prstClr val="black">
                  <a:lumMod val="75000"/>
                  <a:lumOff val="25000"/>
                </a:prstClr>
              </a:solidFill>
            </a:endParaRPr>
          </a:p>
        </p:txBody>
      </p:sp>
      <p:sp>
        <p:nvSpPr>
          <p:cNvPr id="7" name="TextBox 6"/>
          <p:cNvSpPr txBox="1"/>
          <p:nvPr/>
        </p:nvSpPr>
        <p:spPr>
          <a:xfrm>
            <a:off x="251520" y="1700212"/>
            <a:ext cx="5846665" cy="584775"/>
          </a:xfrm>
          <a:prstGeom prst="rect">
            <a:avLst/>
          </a:prstGeom>
          <a:noFill/>
        </p:spPr>
        <p:txBody>
          <a:bodyPr wrap="square" rtlCol="0">
            <a:spAutoFit/>
          </a:bodyPr>
          <a:lstStyle/>
          <a:p>
            <a:r>
              <a:rPr lang="ru-RU" altLang="ru-RU" sz="1600" dirty="0" smtClean="0">
                <a:solidFill>
                  <a:prstClr val="black">
                    <a:lumMod val="75000"/>
                    <a:lumOff val="25000"/>
                  </a:prstClr>
                </a:solidFill>
                <a:latin typeface="Arial" panose="020B0604020202020204" pitchFamily="34" charset="0"/>
                <a:cs typeface="Arial" panose="020B0604020202020204" pitchFamily="34" charset="0"/>
              </a:rPr>
              <a:t>— организация </a:t>
            </a:r>
            <a:r>
              <a:rPr lang="ru-RU" altLang="ru-RU" sz="1600" dirty="0">
                <a:solidFill>
                  <a:prstClr val="black">
                    <a:lumMod val="75000"/>
                    <a:lumOff val="25000"/>
                  </a:prstClr>
                </a:solidFill>
                <a:latin typeface="Arial" panose="020B0604020202020204" pitchFamily="34" charset="0"/>
                <a:cs typeface="Arial" panose="020B0604020202020204" pitchFamily="34" charset="0"/>
              </a:rPr>
              <a:t>электронных </a:t>
            </a:r>
            <a:r>
              <a:rPr lang="ru-RU" altLang="ru-RU" sz="1600" dirty="0" smtClean="0">
                <a:solidFill>
                  <a:prstClr val="black">
                    <a:lumMod val="75000"/>
                    <a:lumOff val="25000"/>
                  </a:prstClr>
                </a:solidFill>
                <a:latin typeface="Arial" panose="020B0604020202020204" pitchFamily="34" charset="0"/>
                <a:cs typeface="Arial" panose="020B0604020202020204" pitchFamily="34" charset="0"/>
              </a:rPr>
              <a:t>процедур для проведения </a:t>
            </a:r>
            <a:r>
              <a:rPr lang="ru-RU" altLang="ru-RU" sz="1600" dirty="0">
                <a:solidFill>
                  <a:prstClr val="black">
                    <a:lumMod val="75000"/>
                    <a:lumOff val="25000"/>
                  </a:prstClr>
                </a:solidFill>
                <a:latin typeface="Arial" panose="020B0604020202020204" pitchFamily="34" charset="0"/>
                <a:cs typeface="Arial" panose="020B0604020202020204" pitchFamily="34" charset="0"/>
              </a:rPr>
              <a:t>закупок государственных и корпоративных заказчиков.</a:t>
            </a:r>
          </a:p>
        </p:txBody>
      </p:sp>
      <p:cxnSp>
        <p:nvCxnSpPr>
          <p:cNvPr id="27" name="Прямая со стрелкой 26"/>
          <p:cNvCxnSpPr/>
          <p:nvPr/>
        </p:nvCxnSpPr>
        <p:spPr>
          <a:xfrm>
            <a:off x="229722" y="6381328"/>
            <a:ext cx="8619003"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7975499" y="2663857"/>
            <a:ext cx="622967" cy="37174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9" name="TextBox 48"/>
          <p:cNvSpPr txBox="1"/>
          <p:nvPr/>
        </p:nvSpPr>
        <p:spPr>
          <a:xfrm>
            <a:off x="7981480" y="6433591"/>
            <a:ext cx="622967" cy="307777"/>
          </a:xfrm>
          <a:prstGeom prst="rect">
            <a:avLst/>
          </a:prstGeom>
          <a:noFill/>
        </p:spPr>
        <p:txBody>
          <a:bodyPr wrap="square" rtlCol="0">
            <a:spAutoFit/>
          </a:bodyPr>
          <a:lstStyle/>
          <a:p>
            <a:pPr algn="ctr"/>
            <a:r>
              <a:rPr lang="ru-RU" sz="1400" i="1" dirty="0" smtClean="0">
                <a:solidFill>
                  <a:prstClr val="black"/>
                </a:solidFill>
              </a:rPr>
              <a:t>2015</a:t>
            </a:r>
            <a:endParaRPr lang="ru-RU" sz="1400" i="1" dirty="0">
              <a:solidFill>
                <a:prstClr val="black"/>
              </a:solidFill>
            </a:endParaRPr>
          </a:p>
        </p:txBody>
      </p:sp>
      <p:sp>
        <p:nvSpPr>
          <p:cNvPr id="50" name="Прямоугольник 49"/>
          <p:cNvSpPr/>
          <p:nvPr/>
        </p:nvSpPr>
        <p:spPr>
          <a:xfrm>
            <a:off x="7047030" y="3277160"/>
            <a:ext cx="622967" cy="31041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 name="Прямоугольник 50"/>
          <p:cNvSpPr/>
          <p:nvPr/>
        </p:nvSpPr>
        <p:spPr>
          <a:xfrm>
            <a:off x="6098185" y="3853224"/>
            <a:ext cx="622967" cy="252810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2" name="Прямоугольник 51"/>
          <p:cNvSpPr/>
          <p:nvPr/>
        </p:nvSpPr>
        <p:spPr>
          <a:xfrm>
            <a:off x="5196620" y="5117276"/>
            <a:ext cx="622967" cy="12640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3" name="Прямоугольник 52"/>
          <p:cNvSpPr/>
          <p:nvPr/>
        </p:nvSpPr>
        <p:spPr>
          <a:xfrm>
            <a:off x="4260516" y="5869449"/>
            <a:ext cx="622967" cy="51187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4" name="Прямоугольник 53"/>
          <p:cNvSpPr/>
          <p:nvPr/>
        </p:nvSpPr>
        <p:spPr>
          <a:xfrm>
            <a:off x="3292644" y="6112453"/>
            <a:ext cx="622967" cy="2688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5" name="Прямоугольник 54"/>
          <p:cNvSpPr/>
          <p:nvPr/>
        </p:nvSpPr>
        <p:spPr>
          <a:xfrm>
            <a:off x="2339752" y="6246889"/>
            <a:ext cx="622967" cy="1344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6" name="Прямоугольник 55"/>
          <p:cNvSpPr/>
          <p:nvPr/>
        </p:nvSpPr>
        <p:spPr>
          <a:xfrm>
            <a:off x="1344027" y="6314107"/>
            <a:ext cx="622967" cy="672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7" name="Прямоугольник 56"/>
          <p:cNvSpPr/>
          <p:nvPr/>
        </p:nvSpPr>
        <p:spPr>
          <a:xfrm>
            <a:off x="409577" y="6335609"/>
            <a:ext cx="622967"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8" name="TextBox 57"/>
          <p:cNvSpPr txBox="1"/>
          <p:nvPr/>
        </p:nvSpPr>
        <p:spPr>
          <a:xfrm>
            <a:off x="7060148" y="6433591"/>
            <a:ext cx="622967" cy="307777"/>
          </a:xfrm>
          <a:prstGeom prst="rect">
            <a:avLst/>
          </a:prstGeom>
          <a:noFill/>
        </p:spPr>
        <p:txBody>
          <a:bodyPr wrap="square" rtlCol="0">
            <a:spAutoFit/>
          </a:bodyPr>
          <a:lstStyle/>
          <a:p>
            <a:pPr algn="ctr"/>
            <a:r>
              <a:rPr lang="ru-RU" sz="1400" i="1" dirty="0" smtClean="0">
                <a:solidFill>
                  <a:prstClr val="black"/>
                </a:solidFill>
              </a:rPr>
              <a:t>2014</a:t>
            </a:r>
            <a:endParaRPr lang="ru-RU" sz="1400" i="1" dirty="0">
              <a:solidFill>
                <a:prstClr val="black"/>
              </a:solidFill>
            </a:endParaRPr>
          </a:p>
        </p:txBody>
      </p:sp>
      <p:sp>
        <p:nvSpPr>
          <p:cNvPr id="59" name="TextBox 58"/>
          <p:cNvSpPr txBox="1"/>
          <p:nvPr/>
        </p:nvSpPr>
        <p:spPr>
          <a:xfrm>
            <a:off x="6098184" y="6433591"/>
            <a:ext cx="622967" cy="307777"/>
          </a:xfrm>
          <a:prstGeom prst="rect">
            <a:avLst/>
          </a:prstGeom>
          <a:noFill/>
        </p:spPr>
        <p:txBody>
          <a:bodyPr wrap="square" rtlCol="0">
            <a:spAutoFit/>
          </a:bodyPr>
          <a:lstStyle/>
          <a:p>
            <a:pPr algn="ctr"/>
            <a:r>
              <a:rPr lang="ru-RU" sz="1400" i="1" dirty="0" smtClean="0">
                <a:solidFill>
                  <a:prstClr val="black"/>
                </a:solidFill>
              </a:rPr>
              <a:t>2013</a:t>
            </a:r>
            <a:endParaRPr lang="ru-RU" sz="1400" i="1" dirty="0">
              <a:solidFill>
                <a:prstClr val="black"/>
              </a:solidFill>
            </a:endParaRPr>
          </a:p>
        </p:txBody>
      </p:sp>
      <p:sp>
        <p:nvSpPr>
          <p:cNvPr id="60" name="TextBox 59"/>
          <p:cNvSpPr txBox="1"/>
          <p:nvPr/>
        </p:nvSpPr>
        <p:spPr>
          <a:xfrm>
            <a:off x="5196619" y="6433591"/>
            <a:ext cx="622967" cy="307777"/>
          </a:xfrm>
          <a:prstGeom prst="rect">
            <a:avLst/>
          </a:prstGeom>
          <a:noFill/>
        </p:spPr>
        <p:txBody>
          <a:bodyPr wrap="square" rtlCol="0">
            <a:spAutoFit/>
          </a:bodyPr>
          <a:lstStyle/>
          <a:p>
            <a:pPr algn="ctr"/>
            <a:r>
              <a:rPr lang="ru-RU" sz="1400" i="1" dirty="0" smtClean="0">
                <a:solidFill>
                  <a:prstClr val="black"/>
                </a:solidFill>
              </a:rPr>
              <a:t>2012</a:t>
            </a:r>
            <a:endParaRPr lang="ru-RU" sz="1400" i="1" dirty="0">
              <a:solidFill>
                <a:prstClr val="black"/>
              </a:solidFill>
            </a:endParaRPr>
          </a:p>
        </p:txBody>
      </p:sp>
      <p:sp>
        <p:nvSpPr>
          <p:cNvPr id="61" name="TextBox 60"/>
          <p:cNvSpPr txBox="1"/>
          <p:nvPr/>
        </p:nvSpPr>
        <p:spPr>
          <a:xfrm>
            <a:off x="4260515" y="6433591"/>
            <a:ext cx="622967" cy="307777"/>
          </a:xfrm>
          <a:prstGeom prst="rect">
            <a:avLst/>
          </a:prstGeom>
          <a:noFill/>
        </p:spPr>
        <p:txBody>
          <a:bodyPr wrap="square" rtlCol="0">
            <a:spAutoFit/>
          </a:bodyPr>
          <a:lstStyle/>
          <a:p>
            <a:pPr algn="ctr"/>
            <a:r>
              <a:rPr lang="ru-RU" sz="1400" i="1" dirty="0" smtClean="0">
                <a:solidFill>
                  <a:prstClr val="black"/>
                </a:solidFill>
              </a:rPr>
              <a:t>2011</a:t>
            </a:r>
            <a:endParaRPr lang="ru-RU" sz="1400" i="1" dirty="0">
              <a:solidFill>
                <a:prstClr val="black"/>
              </a:solidFill>
            </a:endParaRPr>
          </a:p>
        </p:txBody>
      </p:sp>
      <p:sp>
        <p:nvSpPr>
          <p:cNvPr id="62" name="TextBox 61"/>
          <p:cNvSpPr txBox="1"/>
          <p:nvPr/>
        </p:nvSpPr>
        <p:spPr>
          <a:xfrm>
            <a:off x="3292643" y="6433591"/>
            <a:ext cx="622967" cy="307777"/>
          </a:xfrm>
          <a:prstGeom prst="rect">
            <a:avLst/>
          </a:prstGeom>
          <a:noFill/>
        </p:spPr>
        <p:txBody>
          <a:bodyPr wrap="square" rtlCol="0">
            <a:spAutoFit/>
          </a:bodyPr>
          <a:lstStyle/>
          <a:p>
            <a:pPr algn="ctr"/>
            <a:r>
              <a:rPr lang="ru-RU" sz="1400" i="1" dirty="0" smtClean="0">
                <a:solidFill>
                  <a:prstClr val="black"/>
                </a:solidFill>
              </a:rPr>
              <a:t>2010</a:t>
            </a:r>
            <a:endParaRPr lang="ru-RU" sz="1400" i="1" dirty="0">
              <a:solidFill>
                <a:prstClr val="black"/>
              </a:solidFill>
            </a:endParaRPr>
          </a:p>
        </p:txBody>
      </p:sp>
      <p:sp>
        <p:nvSpPr>
          <p:cNvPr id="63" name="TextBox 62"/>
          <p:cNvSpPr txBox="1"/>
          <p:nvPr/>
        </p:nvSpPr>
        <p:spPr>
          <a:xfrm>
            <a:off x="2339751" y="6433591"/>
            <a:ext cx="622967" cy="307777"/>
          </a:xfrm>
          <a:prstGeom prst="rect">
            <a:avLst/>
          </a:prstGeom>
          <a:noFill/>
        </p:spPr>
        <p:txBody>
          <a:bodyPr wrap="square" rtlCol="0">
            <a:spAutoFit/>
          </a:bodyPr>
          <a:lstStyle/>
          <a:p>
            <a:pPr algn="ctr"/>
            <a:r>
              <a:rPr lang="ru-RU" sz="1400" i="1" dirty="0" smtClean="0">
                <a:solidFill>
                  <a:prstClr val="black"/>
                </a:solidFill>
              </a:rPr>
              <a:t>2009</a:t>
            </a:r>
            <a:endParaRPr lang="ru-RU" sz="1400" i="1" dirty="0">
              <a:solidFill>
                <a:prstClr val="black"/>
              </a:solidFill>
            </a:endParaRPr>
          </a:p>
        </p:txBody>
      </p:sp>
      <p:sp>
        <p:nvSpPr>
          <p:cNvPr id="64" name="TextBox 63"/>
          <p:cNvSpPr txBox="1"/>
          <p:nvPr/>
        </p:nvSpPr>
        <p:spPr>
          <a:xfrm>
            <a:off x="1344027" y="6433591"/>
            <a:ext cx="622967" cy="307777"/>
          </a:xfrm>
          <a:prstGeom prst="rect">
            <a:avLst/>
          </a:prstGeom>
          <a:noFill/>
        </p:spPr>
        <p:txBody>
          <a:bodyPr wrap="square" rtlCol="0">
            <a:spAutoFit/>
          </a:bodyPr>
          <a:lstStyle/>
          <a:p>
            <a:pPr algn="ctr"/>
            <a:r>
              <a:rPr lang="ru-RU" sz="1400" i="1" dirty="0" smtClean="0">
                <a:solidFill>
                  <a:prstClr val="black"/>
                </a:solidFill>
              </a:rPr>
              <a:t>2008</a:t>
            </a:r>
            <a:endParaRPr lang="ru-RU" sz="1400" i="1" dirty="0">
              <a:solidFill>
                <a:prstClr val="black"/>
              </a:solidFill>
            </a:endParaRPr>
          </a:p>
        </p:txBody>
      </p:sp>
      <p:sp>
        <p:nvSpPr>
          <p:cNvPr id="65" name="TextBox 64"/>
          <p:cNvSpPr txBox="1"/>
          <p:nvPr/>
        </p:nvSpPr>
        <p:spPr>
          <a:xfrm>
            <a:off x="409576" y="6433591"/>
            <a:ext cx="622967" cy="307777"/>
          </a:xfrm>
          <a:prstGeom prst="rect">
            <a:avLst/>
          </a:prstGeom>
          <a:noFill/>
        </p:spPr>
        <p:txBody>
          <a:bodyPr wrap="square" rtlCol="0">
            <a:spAutoFit/>
          </a:bodyPr>
          <a:lstStyle/>
          <a:p>
            <a:pPr algn="ctr"/>
            <a:r>
              <a:rPr lang="ru-RU" sz="1400" i="1" dirty="0" smtClean="0">
                <a:solidFill>
                  <a:prstClr val="black"/>
                </a:solidFill>
              </a:rPr>
              <a:t>2007</a:t>
            </a:r>
            <a:endParaRPr lang="ru-RU" sz="1400" i="1" dirty="0">
              <a:solidFill>
                <a:prstClr val="black"/>
              </a:solidFill>
            </a:endParaRPr>
          </a:p>
        </p:txBody>
      </p:sp>
      <p:sp>
        <p:nvSpPr>
          <p:cNvPr id="66" name="TextBox 65"/>
          <p:cNvSpPr txBox="1"/>
          <p:nvPr/>
        </p:nvSpPr>
        <p:spPr>
          <a:xfrm>
            <a:off x="7669998" y="2348469"/>
            <a:ext cx="934450" cy="307777"/>
          </a:xfrm>
          <a:prstGeom prst="rect">
            <a:avLst/>
          </a:prstGeom>
          <a:noFill/>
        </p:spPr>
        <p:txBody>
          <a:bodyPr wrap="square" rtlCol="0">
            <a:spAutoFit/>
          </a:bodyPr>
          <a:lstStyle/>
          <a:p>
            <a:pPr algn="r"/>
            <a:r>
              <a:rPr lang="ru-RU" sz="1400" b="1" i="1" dirty="0" smtClean="0">
                <a:solidFill>
                  <a:prstClr val="black"/>
                </a:solidFill>
              </a:rPr>
              <a:t>1216018</a:t>
            </a:r>
            <a:endParaRPr lang="ru-RU" sz="1400" b="1" i="1" dirty="0">
              <a:solidFill>
                <a:prstClr val="black"/>
              </a:solidFill>
            </a:endParaRPr>
          </a:p>
        </p:txBody>
      </p:sp>
      <p:sp>
        <p:nvSpPr>
          <p:cNvPr id="67" name="TextBox 66"/>
          <p:cNvSpPr txBox="1"/>
          <p:nvPr/>
        </p:nvSpPr>
        <p:spPr>
          <a:xfrm>
            <a:off x="6735547" y="2966240"/>
            <a:ext cx="934450" cy="307777"/>
          </a:xfrm>
          <a:prstGeom prst="rect">
            <a:avLst/>
          </a:prstGeom>
          <a:noFill/>
        </p:spPr>
        <p:txBody>
          <a:bodyPr wrap="square" rtlCol="0">
            <a:spAutoFit/>
          </a:bodyPr>
          <a:lstStyle/>
          <a:p>
            <a:pPr algn="r"/>
            <a:r>
              <a:rPr lang="ru-RU" sz="1400" b="1" i="1" dirty="0" smtClean="0">
                <a:solidFill>
                  <a:prstClr val="black"/>
                </a:solidFill>
              </a:rPr>
              <a:t>915515</a:t>
            </a:r>
            <a:endParaRPr lang="ru-RU" sz="1400" b="1" i="1" dirty="0">
              <a:solidFill>
                <a:prstClr val="black"/>
              </a:solidFill>
            </a:endParaRPr>
          </a:p>
        </p:txBody>
      </p:sp>
      <p:sp>
        <p:nvSpPr>
          <p:cNvPr id="68" name="TextBox 67"/>
          <p:cNvSpPr txBox="1"/>
          <p:nvPr/>
        </p:nvSpPr>
        <p:spPr>
          <a:xfrm>
            <a:off x="5786701" y="3545447"/>
            <a:ext cx="934450" cy="307777"/>
          </a:xfrm>
          <a:prstGeom prst="rect">
            <a:avLst/>
          </a:prstGeom>
          <a:noFill/>
        </p:spPr>
        <p:txBody>
          <a:bodyPr wrap="square" rtlCol="0">
            <a:spAutoFit/>
          </a:bodyPr>
          <a:lstStyle/>
          <a:p>
            <a:pPr algn="r"/>
            <a:r>
              <a:rPr lang="ru-RU" sz="1400" b="1" i="1" dirty="0" smtClean="0">
                <a:solidFill>
                  <a:prstClr val="black"/>
                </a:solidFill>
              </a:rPr>
              <a:t>575095</a:t>
            </a:r>
            <a:endParaRPr lang="ru-RU" sz="1400" b="1" i="1" dirty="0">
              <a:solidFill>
                <a:prstClr val="black"/>
              </a:solidFill>
            </a:endParaRPr>
          </a:p>
        </p:txBody>
      </p:sp>
      <p:sp>
        <p:nvSpPr>
          <p:cNvPr id="69" name="TextBox 68"/>
          <p:cNvSpPr txBox="1"/>
          <p:nvPr/>
        </p:nvSpPr>
        <p:spPr>
          <a:xfrm>
            <a:off x="4885137" y="4809499"/>
            <a:ext cx="934450" cy="307777"/>
          </a:xfrm>
          <a:prstGeom prst="rect">
            <a:avLst/>
          </a:prstGeom>
          <a:noFill/>
        </p:spPr>
        <p:txBody>
          <a:bodyPr wrap="square" rtlCol="0">
            <a:spAutoFit/>
          </a:bodyPr>
          <a:lstStyle/>
          <a:p>
            <a:pPr algn="r"/>
            <a:r>
              <a:rPr lang="ru-RU" sz="1400" b="1" i="1" dirty="0" smtClean="0">
                <a:solidFill>
                  <a:prstClr val="black"/>
                </a:solidFill>
              </a:rPr>
              <a:t>282185</a:t>
            </a:r>
            <a:endParaRPr lang="ru-RU" sz="1400" b="1" i="1" dirty="0">
              <a:solidFill>
                <a:prstClr val="black"/>
              </a:solidFill>
            </a:endParaRPr>
          </a:p>
        </p:txBody>
      </p:sp>
      <p:sp>
        <p:nvSpPr>
          <p:cNvPr id="70" name="TextBox 69"/>
          <p:cNvSpPr txBox="1"/>
          <p:nvPr/>
        </p:nvSpPr>
        <p:spPr>
          <a:xfrm>
            <a:off x="3950687" y="5561672"/>
            <a:ext cx="934450" cy="307777"/>
          </a:xfrm>
          <a:prstGeom prst="rect">
            <a:avLst/>
          </a:prstGeom>
          <a:noFill/>
        </p:spPr>
        <p:txBody>
          <a:bodyPr wrap="square" rtlCol="0">
            <a:spAutoFit/>
          </a:bodyPr>
          <a:lstStyle/>
          <a:p>
            <a:pPr algn="r"/>
            <a:r>
              <a:rPr lang="ru-RU" sz="1400" b="1" i="1" dirty="0" smtClean="0">
                <a:solidFill>
                  <a:prstClr val="black"/>
                </a:solidFill>
              </a:rPr>
              <a:t>57200</a:t>
            </a:r>
            <a:endParaRPr lang="ru-RU" sz="1400" b="1" i="1" dirty="0">
              <a:solidFill>
                <a:prstClr val="black"/>
              </a:solidFill>
            </a:endParaRPr>
          </a:p>
        </p:txBody>
      </p:sp>
      <p:sp>
        <p:nvSpPr>
          <p:cNvPr id="71" name="TextBox 70"/>
          <p:cNvSpPr txBox="1"/>
          <p:nvPr/>
        </p:nvSpPr>
        <p:spPr>
          <a:xfrm>
            <a:off x="2983663" y="5804676"/>
            <a:ext cx="934450" cy="307777"/>
          </a:xfrm>
          <a:prstGeom prst="rect">
            <a:avLst/>
          </a:prstGeom>
          <a:noFill/>
        </p:spPr>
        <p:txBody>
          <a:bodyPr wrap="square" rtlCol="0">
            <a:spAutoFit/>
          </a:bodyPr>
          <a:lstStyle/>
          <a:p>
            <a:pPr algn="r"/>
            <a:r>
              <a:rPr lang="ru-RU" sz="1400" b="1" i="1" dirty="0" smtClean="0">
                <a:solidFill>
                  <a:prstClr val="black"/>
                </a:solidFill>
              </a:rPr>
              <a:t>14809</a:t>
            </a:r>
            <a:endParaRPr lang="ru-RU" sz="1400" b="1" i="1" dirty="0">
              <a:solidFill>
                <a:prstClr val="black"/>
              </a:solidFill>
            </a:endParaRPr>
          </a:p>
        </p:txBody>
      </p:sp>
      <p:sp>
        <p:nvSpPr>
          <p:cNvPr id="72" name="TextBox 71"/>
          <p:cNvSpPr txBox="1"/>
          <p:nvPr/>
        </p:nvSpPr>
        <p:spPr>
          <a:xfrm>
            <a:off x="2028269" y="5939113"/>
            <a:ext cx="934450" cy="307777"/>
          </a:xfrm>
          <a:prstGeom prst="rect">
            <a:avLst/>
          </a:prstGeom>
          <a:noFill/>
        </p:spPr>
        <p:txBody>
          <a:bodyPr wrap="square" rtlCol="0">
            <a:spAutoFit/>
          </a:bodyPr>
          <a:lstStyle/>
          <a:p>
            <a:pPr algn="r"/>
            <a:r>
              <a:rPr lang="ru-RU" sz="1400" b="1" i="1" dirty="0" smtClean="0">
                <a:solidFill>
                  <a:prstClr val="black"/>
                </a:solidFill>
              </a:rPr>
              <a:t>5250</a:t>
            </a:r>
            <a:endParaRPr lang="ru-RU" sz="1400" b="1" i="1" dirty="0">
              <a:solidFill>
                <a:prstClr val="black"/>
              </a:solidFill>
            </a:endParaRPr>
          </a:p>
        </p:txBody>
      </p:sp>
      <p:sp>
        <p:nvSpPr>
          <p:cNvPr id="73" name="TextBox 72"/>
          <p:cNvSpPr txBox="1"/>
          <p:nvPr/>
        </p:nvSpPr>
        <p:spPr>
          <a:xfrm>
            <a:off x="1032543" y="6006330"/>
            <a:ext cx="934450" cy="307777"/>
          </a:xfrm>
          <a:prstGeom prst="rect">
            <a:avLst/>
          </a:prstGeom>
          <a:noFill/>
        </p:spPr>
        <p:txBody>
          <a:bodyPr wrap="square" rtlCol="0">
            <a:spAutoFit/>
          </a:bodyPr>
          <a:lstStyle/>
          <a:p>
            <a:pPr algn="r"/>
            <a:r>
              <a:rPr lang="ru-RU" sz="1400" b="1" i="1" dirty="0" smtClean="0">
                <a:solidFill>
                  <a:prstClr val="black"/>
                </a:solidFill>
              </a:rPr>
              <a:t>2568</a:t>
            </a:r>
            <a:endParaRPr lang="ru-RU" sz="1400" b="1" i="1" dirty="0">
              <a:solidFill>
                <a:prstClr val="black"/>
              </a:solidFill>
            </a:endParaRPr>
          </a:p>
        </p:txBody>
      </p:sp>
      <p:sp>
        <p:nvSpPr>
          <p:cNvPr id="74" name="TextBox 73"/>
          <p:cNvSpPr txBox="1"/>
          <p:nvPr/>
        </p:nvSpPr>
        <p:spPr>
          <a:xfrm>
            <a:off x="98094" y="6022247"/>
            <a:ext cx="934450" cy="307777"/>
          </a:xfrm>
          <a:prstGeom prst="rect">
            <a:avLst/>
          </a:prstGeom>
          <a:noFill/>
        </p:spPr>
        <p:txBody>
          <a:bodyPr wrap="square" rtlCol="0">
            <a:spAutoFit/>
          </a:bodyPr>
          <a:lstStyle/>
          <a:p>
            <a:pPr algn="r"/>
            <a:r>
              <a:rPr lang="ru-RU" sz="1400" b="1" i="1" dirty="0" smtClean="0">
                <a:solidFill>
                  <a:prstClr val="black"/>
                </a:solidFill>
              </a:rPr>
              <a:t>562</a:t>
            </a:r>
            <a:endParaRPr lang="ru-RU" sz="1400" b="1" i="1" dirty="0">
              <a:solidFill>
                <a:prstClr val="black"/>
              </a:solidFill>
            </a:endParaRPr>
          </a:p>
        </p:txBody>
      </p:sp>
      <p:sp>
        <p:nvSpPr>
          <p:cNvPr id="75" name="TextBox 74"/>
          <p:cNvSpPr txBox="1"/>
          <p:nvPr/>
        </p:nvSpPr>
        <p:spPr>
          <a:xfrm>
            <a:off x="251520" y="2780928"/>
            <a:ext cx="5846665" cy="954107"/>
          </a:xfrm>
          <a:prstGeom prst="rect">
            <a:avLst/>
          </a:prstGeom>
          <a:noFill/>
        </p:spPr>
        <p:txBody>
          <a:bodyPr wrap="square" rtlCol="0">
            <a:spAutoFit/>
          </a:bodyPr>
          <a:lstStyle/>
          <a:p>
            <a:r>
              <a:rPr lang="ru-RU" altLang="ru-RU" sz="2800" b="1" dirty="0" smtClean="0">
                <a:solidFill>
                  <a:prstClr val="black">
                    <a:lumMod val="75000"/>
                    <a:lumOff val="25000"/>
                  </a:prstClr>
                </a:solidFill>
                <a:latin typeface="Arial" panose="020B0604020202020204" pitchFamily="34" charset="0"/>
                <a:cs typeface="Arial" panose="020B0604020202020204" pitchFamily="34" charset="0"/>
              </a:rPr>
              <a:t>Объем торгов на 01.01.16 — </a:t>
            </a:r>
          </a:p>
          <a:p>
            <a:r>
              <a:rPr lang="ru-RU" sz="2800" b="1" dirty="0" smtClean="0">
                <a:solidFill>
                  <a:prstClr val="black">
                    <a:lumMod val="75000"/>
                    <a:lumOff val="25000"/>
                  </a:prstClr>
                </a:solidFill>
                <a:latin typeface="Arial" panose="020B0604020202020204" pitchFamily="34" charset="0"/>
                <a:cs typeface="Arial" panose="020B0604020202020204" pitchFamily="34" charset="0"/>
              </a:rPr>
              <a:t>4,7 трлн. </a:t>
            </a:r>
            <a:r>
              <a:rPr lang="ru-RU" sz="2800" b="1" dirty="0">
                <a:solidFill>
                  <a:prstClr val="black">
                    <a:lumMod val="75000"/>
                    <a:lumOff val="25000"/>
                  </a:prstClr>
                </a:solidFill>
                <a:latin typeface="Arial" panose="020B0604020202020204" pitchFamily="34" charset="0"/>
                <a:cs typeface="Arial" panose="020B0604020202020204" pitchFamily="34" charset="0"/>
              </a:rPr>
              <a:t>р</a:t>
            </a:r>
            <a:r>
              <a:rPr lang="ru-RU" sz="2800" b="1" dirty="0" smtClean="0">
                <a:solidFill>
                  <a:prstClr val="black">
                    <a:lumMod val="75000"/>
                    <a:lumOff val="25000"/>
                  </a:prstClr>
                </a:solidFill>
                <a:latin typeface="Arial" panose="020B0604020202020204" pitchFamily="34" charset="0"/>
                <a:cs typeface="Arial" panose="020B0604020202020204" pitchFamily="34" charset="0"/>
              </a:rPr>
              <a:t>уб.</a:t>
            </a:r>
            <a:endParaRPr lang="ru-RU" sz="2800" b="1" dirty="0">
              <a:solidFill>
                <a:prstClr val="black">
                  <a:lumMod val="75000"/>
                  <a:lumOff val="25000"/>
                </a:prstClr>
              </a:solidFill>
            </a:endParaRPr>
          </a:p>
        </p:txBody>
      </p:sp>
    </p:spTree>
    <p:extLst>
      <p:ext uri="{BB962C8B-B14F-4D97-AF65-F5344CB8AC3E}">
        <p14:creationId xmlns:p14="http://schemas.microsoft.com/office/powerpoint/2010/main" val="2124178275"/>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bwMode="auto">
          <a:xfrm>
            <a:off x="539552" y="1628800"/>
            <a:ext cx="4727558" cy="306613"/>
          </a:xfrm>
          <a:prstGeom prst="rect">
            <a:avLst/>
          </a:prstGeom>
          <a:noFill/>
          <a:ln w="12700">
            <a:noFill/>
          </a:ln>
        </p:spPr>
        <p:txBody>
          <a:bodyPr wrap="none" lIns="72000" tIns="36000" rIns="72000" bIns="36000">
            <a:spAutoFit/>
          </a:bodyPr>
          <a:lstStyle/>
          <a:p>
            <a:pPr>
              <a:lnSpc>
                <a:spcPct val="95000"/>
              </a:lnSpc>
              <a:defRPr/>
            </a:pPr>
            <a:r>
              <a:rPr lang="ru-RU" sz="1600" spc="-130" dirty="0">
                <a:solidFill>
                  <a:schemeClr val="bg1"/>
                </a:solidFill>
                <a:latin typeface="Arial" pitchFamily="34" charset="0"/>
                <a:cs typeface="Arial" pitchFamily="34" charset="0"/>
              </a:rPr>
              <a:t>Постановление Правительства РФ N 1340 от 08.12.2015:</a:t>
            </a:r>
          </a:p>
        </p:txBody>
      </p:sp>
      <p:sp>
        <p:nvSpPr>
          <p:cNvPr id="13" name="Прямоугольник 12"/>
          <p:cNvSpPr/>
          <p:nvPr/>
        </p:nvSpPr>
        <p:spPr>
          <a:xfrm>
            <a:off x="179512" y="1412776"/>
            <a:ext cx="8712968" cy="2062103"/>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С 1 января 2016 года к отношениям, регулируемым актами Правительства РФ, в которых используется ставка рефинансирования Банка России, применяется ключевая ставка Банка России, если иное не предусмотрено федеральным законом.</a:t>
            </a:r>
          </a:p>
          <a:p>
            <a:endParaRPr lang="ru-RU" sz="1600" dirty="0">
              <a:solidFill>
                <a:schemeClr val="tx1">
                  <a:lumMod val="75000"/>
                  <a:lumOff val="25000"/>
                </a:schemeClr>
              </a:solidFill>
              <a:latin typeface="Arial" pitchFamily="34" charset="0"/>
              <a:cs typeface="Arial" pitchFamily="34" charset="0"/>
            </a:endParaRPr>
          </a:p>
          <a:p>
            <a:r>
              <a:rPr lang="ru-RU" sz="1600" dirty="0" smtClean="0">
                <a:solidFill>
                  <a:schemeClr val="tx1">
                    <a:lumMod val="75000"/>
                    <a:lumOff val="25000"/>
                  </a:schemeClr>
                </a:solidFill>
                <a:latin typeface="Arial" pitchFamily="34" charset="0"/>
                <a:cs typeface="Arial" pitchFamily="34" charset="0"/>
              </a:rPr>
              <a:t>Применительно </a:t>
            </a:r>
            <a:r>
              <a:rPr lang="ru-RU" sz="1600" dirty="0">
                <a:solidFill>
                  <a:schemeClr val="tx1">
                    <a:lumMod val="75000"/>
                    <a:lumOff val="25000"/>
                  </a:schemeClr>
                </a:solidFill>
                <a:latin typeface="Arial" pitchFamily="34" charset="0"/>
                <a:cs typeface="Arial" pitchFamily="34" charset="0"/>
              </a:rPr>
              <a:t>к правоотношениям, регулируемым законодательством </a:t>
            </a:r>
            <a:r>
              <a:rPr lang="ru-RU" sz="1600" dirty="0" smtClean="0">
                <a:solidFill>
                  <a:schemeClr val="tx1">
                    <a:lumMod val="75000"/>
                    <a:lumOff val="25000"/>
                  </a:schemeClr>
                </a:solidFill>
                <a:latin typeface="Arial" pitchFamily="34" charset="0"/>
                <a:cs typeface="Arial" pitchFamily="34" charset="0"/>
              </a:rPr>
              <a:t>о </a:t>
            </a:r>
            <a:r>
              <a:rPr lang="ru-RU" sz="1600" dirty="0">
                <a:solidFill>
                  <a:schemeClr val="tx1">
                    <a:lumMod val="75000"/>
                    <a:lumOff val="25000"/>
                  </a:schemeClr>
                </a:solidFill>
                <a:latin typeface="Arial" pitchFamily="34" charset="0"/>
                <a:cs typeface="Arial" pitchFamily="34" charset="0"/>
              </a:rPr>
              <a:t>контрактной системе, ставка рефинансирования используется при расчёте неустойки (пени) за просрочку исполнения своих обязательств поставщиком </a:t>
            </a:r>
            <a:r>
              <a:rPr lang="ru-RU" sz="1600" dirty="0" smtClean="0">
                <a:solidFill>
                  <a:schemeClr val="tx1">
                    <a:lumMod val="75000"/>
                    <a:lumOff val="25000"/>
                  </a:schemeClr>
                </a:solidFill>
                <a:latin typeface="Arial" pitchFamily="34" charset="0"/>
                <a:cs typeface="Arial" pitchFamily="34" charset="0"/>
              </a:rPr>
              <a:t>в </a:t>
            </a:r>
            <a:r>
              <a:rPr lang="ru-RU" sz="1600" dirty="0">
                <a:solidFill>
                  <a:schemeClr val="tx1">
                    <a:lumMod val="75000"/>
                    <a:lumOff val="25000"/>
                  </a:schemeClr>
                </a:solidFill>
                <a:latin typeface="Arial" pitchFamily="34" charset="0"/>
                <a:cs typeface="Arial" pitchFamily="34" charset="0"/>
              </a:rPr>
              <a:t>рамках постановления Правительства РФ № 1063 от 25.11.2013 г</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sp>
        <p:nvSpPr>
          <p:cNvPr id="11" name="Прямоугольник 10"/>
          <p:cNvSpPr/>
          <p:nvPr/>
        </p:nvSpPr>
        <p:spPr>
          <a:xfrm>
            <a:off x="1835696" y="3861048"/>
            <a:ext cx="6480720" cy="1569660"/>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Данные изменения законодательства влекут увеличение размера неустойки за просрочку исполнения своих обязательств для заказчика и поставщика (подрядчика, исполнителя), так как последний установленный размер ставки рефинансирования в 2015 г. составлял 8, 25 % годовых, а размер ключевой ставки по состоянию на 01.01.2016 – 11 % годовых.</a:t>
            </a:r>
          </a:p>
        </p:txBody>
      </p:sp>
      <p:pic>
        <p:nvPicPr>
          <p:cNvPr id="9218" name="Picture 2" descr="D:\RET\МАТЕРИАЛЫ\2016\новый дизайн\иконки\иконки\Иконки-6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933056"/>
            <a:ext cx="950913" cy="95408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bwMode="auto">
          <a:xfrm>
            <a:off x="226621" y="1034155"/>
            <a:ext cx="5857547"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a:solidFill>
                  <a:schemeClr val="bg1"/>
                </a:solidFill>
                <a:latin typeface="Arial" pitchFamily="34" charset="0"/>
                <a:cs typeface="Arial" pitchFamily="34" charset="0"/>
              </a:rPr>
              <a:t>Постановление Правительства РФ N 1340 от 08.12.2015:</a:t>
            </a:r>
          </a:p>
        </p:txBody>
      </p:sp>
      <p:sp>
        <p:nvSpPr>
          <p:cNvPr id="9" name="Прямоугольник 8"/>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863832287"/>
      </p:ext>
    </p:extLst>
  </p:cSld>
  <p:clrMapOvr>
    <a:masterClrMapping/>
  </p:clrMapOvr>
  <p:transition>
    <p:fade thruBlk="1"/>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a:solidFill>
                  <a:prstClr val="white"/>
                </a:solidFill>
                <a:latin typeface="Arial" panose="020B0604020202020204" pitchFamily="34" charset="0"/>
                <a:cs typeface="Arial" panose="020B0604020202020204" pitchFamily="34" charset="0"/>
              </a:rPr>
              <a:t>Ответы на вопросы</a:t>
            </a:r>
          </a:p>
        </p:txBody>
      </p:sp>
      <p:sp>
        <p:nvSpPr>
          <p:cNvPr id="6" name="Прямоугольник 5"/>
          <p:cNvSpPr/>
          <p:nvPr/>
        </p:nvSpPr>
        <p:spPr>
          <a:xfrm>
            <a:off x="0" y="1624033"/>
            <a:ext cx="7884368" cy="79586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7" name="TextBox 6"/>
          <p:cNvSpPr txBox="1"/>
          <p:nvPr/>
        </p:nvSpPr>
        <p:spPr>
          <a:xfrm>
            <a:off x="379817" y="1712011"/>
            <a:ext cx="7701554" cy="707886"/>
          </a:xfrm>
          <a:prstGeom prst="rect">
            <a:avLst/>
          </a:prstGeom>
          <a:noFill/>
        </p:spPr>
        <p:txBody>
          <a:bodyPr wrap="square" rtlCol="0">
            <a:spAutoFit/>
          </a:bodyPr>
          <a:lstStyle/>
          <a:p>
            <a:r>
              <a:rPr lang="ru-RU" sz="2000" dirty="0">
                <a:solidFill>
                  <a:prstClr val="black">
                    <a:lumMod val="75000"/>
                    <a:lumOff val="25000"/>
                  </a:prstClr>
                </a:solidFill>
              </a:rPr>
              <a:t>Победитель запроса котировок вправе представить электронную выписку из </a:t>
            </a:r>
            <a:r>
              <a:rPr lang="ru-RU" sz="2000" dirty="0" smtClean="0">
                <a:solidFill>
                  <a:prstClr val="black">
                    <a:lumMod val="75000"/>
                    <a:lumOff val="25000"/>
                  </a:prstClr>
                </a:solidFill>
              </a:rPr>
              <a:t>ЕГРЮЛ</a:t>
            </a:r>
            <a:endParaRPr lang="ru-RU" sz="2000" dirty="0">
              <a:solidFill>
                <a:prstClr val="black">
                  <a:lumMod val="75000"/>
                  <a:lumOff val="25000"/>
                </a:prstClr>
              </a:solidFill>
            </a:endParaRPr>
          </a:p>
        </p:txBody>
      </p:sp>
      <p:sp>
        <p:nvSpPr>
          <p:cNvPr id="14" name="Rectangle 2"/>
          <p:cNvSpPr txBox="1">
            <a:spLocks noChangeArrowheads="1"/>
          </p:cNvSpPr>
          <p:nvPr/>
        </p:nvSpPr>
        <p:spPr bwMode="auto">
          <a:xfrm>
            <a:off x="592539" y="2474315"/>
            <a:ext cx="7939902" cy="3960440"/>
          </a:xfrm>
          <a:prstGeom prst="rect">
            <a:avLst/>
          </a:prstGeom>
          <a:noFill/>
          <a:ln w="9525">
            <a:noFill/>
            <a:miter lim="800000"/>
            <a:headEnd/>
            <a:tailEnd/>
          </a:ln>
        </p:spPr>
        <p:txBody>
          <a:bodyPr/>
          <a:lstStyle/>
          <a:p>
            <a:r>
              <a:rPr lang="ru-RU" sz="1600" dirty="0">
                <a:solidFill>
                  <a:prstClr val="black">
                    <a:lumMod val="75000"/>
                    <a:lumOff val="25000"/>
                  </a:prstClr>
                </a:solidFill>
              </a:rPr>
              <a:t>В письме от 08.04.2016 № Д28и-859 Минэкономразвития России сообщает: исходя из положений статьи 6 Федерального закона от 6 апреля 2011 г. № 63-ФЗ «Об электронной подписи» выписка из ЕГРЮЛ в электронной форме, подписанная квалифицированной электронной подписью налогового органа, равнозначна выписке на бумажном носителе, подписанной собственноручной подписью должностного лица налогового органа и заверенной печатью.</a:t>
            </a:r>
          </a:p>
          <a:p>
            <a:endParaRPr lang="ru-RU" sz="1600" dirty="0">
              <a:solidFill>
                <a:prstClr val="black">
                  <a:lumMod val="75000"/>
                  <a:lumOff val="25000"/>
                </a:prstClr>
              </a:solidFill>
            </a:endParaRPr>
          </a:p>
          <a:p>
            <a:r>
              <a:rPr lang="ru-RU" sz="1600" dirty="0">
                <a:solidFill>
                  <a:prstClr val="black">
                    <a:lumMod val="75000"/>
                    <a:lumOff val="25000"/>
                  </a:prstClr>
                </a:solidFill>
              </a:rPr>
              <a:t>Таким образом, выписка из ЕГРЮЛ в электронной форме, подписанная электронной подписью налогового органа, равнозначна выписке из ЕГРЮЛ на бумажном носителе с печатью и подписью должностного лица налогового органа.</a:t>
            </a:r>
          </a:p>
          <a:p>
            <a:endParaRPr lang="ru-RU" sz="1600" dirty="0">
              <a:solidFill>
                <a:prstClr val="black">
                  <a:lumMod val="75000"/>
                  <a:lumOff val="25000"/>
                </a:prstClr>
              </a:solidFill>
            </a:endParaRPr>
          </a:p>
          <a:p>
            <a:r>
              <a:rPr lang="ru-RU" sz="1600" dirty="0">
                <a:solidFill>
                  <a:prstClr val="black">
                    <a:lumMod val="75000"/>
                    <a:lumOff val="25000"/>
                  </a:prstClr>
                </a:solidFill>
              </a:rPr>
              <a:t>В случае если победитель запроса котировок представил заказчику выписку из ЕГРЮЛ в электронной форме, подписанную электронной подписью налогового органа, такой победитель не может быть признан уклонившимся от заключения контракта в соответствии с частью 11 статьи 78 Закона № 44-ФЗ.</a:t>
            </a:r>
          </a:p>
        </p:txBody>
      </p:sp>
      <p:sp>
        <p:nvSpPr>
          <p:cNvPr id="8" name="Прямоугольник 7"/>
          <p:cNvSpPr/>
          <p:nvPr/>
        </p:nvSpPr>
        <p:spPr bwMode="auto">
          <a:xfrm>
            <a:off x="179512" y="980728"/>
            <a:ext cx="6550108"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ru-RU" sz="1600" b="1" dirty="0" smtClean="0">
                <a:solidFill>
                  <a:prstClr val="white"/>
                </a:solidFill>
              </a:rPr>
              <a:t>Письмо </a:t>
            </a:r>
            <a:r>
              <a:rPr lang="ru-RU" sz="1600" b="1" dirty="0">
                <a:solidFill>
                  <a:prstClr val="white"/>
                </a:solidFill>
              </a:rPr>
              <a:t>Минэкономразвития России от 08.04.2016 № </a:t>
            </a:r>
            <a:r>
              <a:rPr lang="ru-RU" sz="1600" b="1" dirty="0" smtClean="0">
                <a:solidFill>
                  <a:prstClr val="white"/>
                </a:solidFill>
              </a:rPr>
              <a:t>Д28и-859</a:t>
            </a:r>
            <a:endParaRPr lang="ru-RU" sz="1600" b="1" dirty="0">
              <a:solidFill>
                <a:prstClr val="white"/>
              </a:solidFill>
            </a:endParaRPr>
          </a:p>
        </p:txBody>
      </p:sp>
    </p:spTree>
    <p:extLst>
      <p:ext uri="{BB962C8B-B14F-4D97-AF65-F5344CB8AC3E}">
        <p14:creationId xmlns:p14="http://schemas.microsoft.com/office/powerpoint/2010/main" val="936242670"/>
      </p:ext>
    </p:extLst>
  </p:cSld>
  <p:clrMapOvr>
    <a:masterClrMapping/>
  </p:clrMapOvr>
  <p:transition>
    <p:fade thruBlk="1"/>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39169" y="1268760"/>
            <a:ext cx="8603910" cy="2154436"/>
          </a:xfrm>
          <a:prstGeom prst="rect">
            <a:avLst/>
          </a:prstGeom>
          <a:noFill/>
        </p:spPr>
        <p:txBody>
          <a:bodyPr wrap="square" lIns="0" tIns="0" rIns="0" bIns="0" rtlCol="0">
            <a:spAutoFit/>
          </a:bodyPr>
          <a:lstStyle/>
          <a:p>
            <a:pPr marL="0" lvl="1">
              <a:lnSpc>
                <a:spcPct val="85000"/>
              </a:lnSpc>
              <a:spcAft>
                <a:spcPts val="12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Учебный центр АО «ЕЭТП» функционирует с ноября 2009 года</a:t>
            </a:r>
          </a:p>
          <a:p>
            <a:pPr marL="0" lvl="1">
              <a:lnSpc>
                <a:spcPct val="85000"/>
              </a:lnSpc>
              <a:spcAft>
                <a:spcPts val="120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Постоянно действующие подразделения работают в Москве, Санкт-Петербурге, Чебоксарах, Уфе, Ставрополе, Краснодаре, Калининграде, Хабаровске, Волгограде, Липецке, Новосибирске, Нижнем Новгороде, Екатеринбурге и других городах.</a:t>
            </a:r>
          </a:p>
          <a:p>
            <a:pPr marL="0" lvl="1">
              <a:lnSpc>
                <a:spcPct val="85000"/>
              </a:lnSpc>
              <a:spcAft>
                <a:spcPts val="1200"/>
              </a:spcAft>
              <a:buClr>
                <a:srgbClr val="990033"/>
              </a:buClr>
              <a:buSzPct val="80000"/>
            </a:pPr>
            <a:endParaRPr lang="ru-RU" sz="1600" dirty="0" smtClean="0">
              <a:solidFill>
                <a:schemeClr val="tx1">
                  <a:lumMod val="65000"/>
                  <a:lumOff val="35000"/>
                </a:schemeClr>
              </a:solidFill>
              <a:latin typeface="Arial" pitchFamily="34" charset="0"/>
              <a:cs typeface="Arial" pitchFamily="34" charset="0"/>
            </a:endParaRPr>
          </a:p>
          <a:p>
            <a:pPr marL="0" lvl="1">
              <a:spcBef>
                <a:spcPts val="600"/>
              </a:spcBef>
              <a:spcAft>
                <a:spcPts val="0"/>
              </a:spcAft>
              <a:buClr>
                <a:srgbClr val="990033"/>
              </a:buClr>
              <a:buSzPct val="80000"/>
            </a:pPr>
            <a:endParaRPr lang="ru-RU" sz="1600" dirty="0" smtClean="0">
              <a:solidFill>
                <a:schemeClr val="tx1">
                  <a:lumMod val="65000"/>
                  <a:lumOff val="35000"/>
                </a:schemeClr>
              </a:solidFill>
              <a:latin typeface="Arial" pitchFamily="34" charset="0"/>
              <a:cs typeface="Arial" pitchFamily="34" charset="0"/>
            </a:endParaRPr>
          </a:p>
          <a:p>
            <a:pPr marL="342900" lvl="1" indent="-342900">
              <a:spcBef>
                <a:spcPts val="600"/>
              </a:spcBef>
              <a:spcAft>
                <a:spcPts val="0"/>
              </a:spcAft>
              <a:buClr>
                <a:srgbClr val="990033"/>
              </a:buClr>
              <a:buSzPct val="80000"/>
              <a:buFont typeface="Arial Narrow" pitchFamily="34" charset="0"/>
              <a:buChar char="▬"/>
            </a:pPr>
            <a:endParaRPr lang="ru-RU" sz="1600" dirty="0" smtClean="0">
              <a:solidFill>
                <a:schemeClr val="tx1">
                  <a:lumMod val="65000"/>
                  <a:lumOff val="35000"/>
                </a:schemeClr>
              </a:solidFill>
              <a:latin typeface="Arial" pitchFamily="34" charset="0"/>
              <a:cs typeface="Arial" pitchFamily="34" charset="0"/>
            </a:endParaRPr>
          </a:p>
        </p:txBody>
      </p:sp>
      <p:sp>
        <p:nvSpPr>
          <p:cNvPr id="12" name="Скругленный прямоугольник 11"/>
          <p:cNvSpPr/>
          <p:nvPr/>
        </p:nvSpPr>
        <p:spPr>
          <a:xfrm>
            <a:off x="827584" y="5445224"/>
            <a:ext cx="7056784" cy="716564"/>
          </a:xfrm>
          <a:prstGeom prst="roundRect">
            <a:avLst/>
          </a:prstGeom>
          <a:solidFill>
            <a:schemeClr val="bg1">
              <a:lumMod val="95000"/>
            </a:schemeClr>
          </a:solidFill>
        </p:spPr>
        <p:txBody>
          <a:bodyPr wrap="square" lIns="360000" rIns="360000" bIns="108000">
            <a:spAutoFit/>
          </a:bodyPr>
          <a:lstStyle/>
          <a:p>
            <a:pPr lvl="1"/>
            <a:r>
              <a:rPr lang="ru-RU" sz="1600" dirty="0">
                <a:solidFill>
                  <a:schemeClr val="tx1">
                    <a:lumMod val="75000"/>
                    <a:lumOff val="25000"/>
                  </a:schemeClr>
                </a:solidFill>
                <a:latin typeface="Arial" charset="0"/>
                <a:cs typeface="Arial" charset="0"/>
              </a:rPr>
              <a:t>По данным на январь 2016 г. учебный центр АО «</a:t>
            </a:r>
            <a:r>
              <a:rPr lang="ru-RU" sz="1600" dirty="0" smtClean="0">
                <a:solidFill>
                  <a:schemeClr val="tx1">
                    <a:lumMod val="75000"/>
                    <a:lumOff val="25000"/>
                  </a:schemeClr>
                </a:solidFill>
                <a:latin typeface="Arial" charset="0"/>
                <a:cs typeface="Arial" charset="0"/>
              </a:rPr>
              <a:t>ЕЭТП» обучил </a:t>
            </a:r>
            <a:r>
              <a:rPr lang="ru-RU" sz="1600" dirty="0">
                <a:solidFill>
                  <a:schemeClr val="tx1">
                    <a:lumMod val="75000"/>
                    <a:lumOff val="25000"/>
                  </a:schemeClr>
                </a:solidFill>
                <a:latin typeface="Arial" charset="0"/>
                <a:cs typeface="Arial" charset="0"/>
              </a:rPr>
              <a:t>более 60 тыс. слушателей</a:t>
            </a:r>
          </a:p>
        </p:txBody>
      </p:sp>
      <p:sp>
        <p:nvSpPr>
          <p:cNvPr id="3" name="Прямоугольник 2"/>
          <p:cNvSpPr/>
          <p:nvPr/>
        </p:nvSpPr>
        <p:spPr>
          <a:xfrm>
            <a:off x="2483768" y="2636912"/>
            <a:ext cx="3327654" cy="2200602"/>
          </a:xfrm>
          <a:prstGeom prst="rect">
            <a:avLst/>
          </a:prstGeom>
        </p:spPr>
        <p:txBody>
          <a:bodyPr wrap="square">
            <a:spAutoFit/>
          </a:bodyPr>
          <a:lstStyle/>
          <a:p>
            <a:pPr marL="342900" lvl="1" indent="-342900">
              <a:spcBef>
                <a:spcPts val="600"/>
              </a:spcBef>
              <a:spcAft>
                <a:spcPts val="0"/>
              </a:spcAft>
              <a:buClr>
                <a:srgbClr val="990033"/>
              </a:buClr>
              <a:buSzPct val="80000"/>
            </a:pPr>
            <a:r>
              <a:rPr lang="ru-RU" sz="1600" b="1" dirty="0">
                <a:solidFill>
                  <a:schemeClr val="tx1">
                    <a:lumMod val="65000"/>
                    <a:lumOff val="35000"/>
                  </a:schemeClr>
                </a:solidFill>
                <a:latin typeface="Arial" pitchFamily="34" charset="0"/>
                <a:cs typeface="Arial" pitchFamily="34" charset="0"/>
              </a:rPr>
              <a:t>Обучение проходит в форме:</a:t>
            </a:r>
          </a:p>
          <a:p>
            <a:pPr marL="342900" lvl="1" indent="-342900">
              <a:spcBef>
                <a:spcPts val="600"/>
              </a:spcBef>
              <a:spcAft>
                <a:spcPts val="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семинаров;</a:t>
            </a:r>
          </a:p>
          <a:p>
            <a:pPr marL="342900" lvl="1" indent="-342900">
              <a:spcBef>
                <a:spcPts val="600"/>
              </a:spcBef>
              <a:spcAft>
                <a:spcPts val="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практических тренингов;</a:t>
            </a:r>
          </a:p>
          <a:p>
            <a:pPr marL="342900" lvl="1" indent="-342900">
              <a:spcBef>
                <a:spcPts val="600"/>
              </a:spcBef>
              <a:spcAft>
                <a:spcPts val="0"/>
              </a:spcAft>
              <a:buClr>
                <a:srgbClr val="990033"/>
              </a:buClr>
              <a:buSzPct val="80000"/>
              <a:buFont typeface="Arial Narrow" pitchFamily="34" charset="0"/>
              <a:buChar char="▬"/>
            </a:pPr>
            <a:r>
              <a:rPr lang="ru-RU" sz="1600" dirty="0" err="1">
                <a:solidFill>
                  <a:schemeClr val="tx1">
                    <a:lumMod val="65000"/>
                    <a:lumOff val="35000"/>
                  </a:schemeClr>
                </a:solidFill>
                <a:latin typeface="Arial" pitchFamily="34" charset="0"/>
                <a:cs typeface="Arial" pitchFamily="34" charset="0"/>
              </a:rPr>
              <a:t>вебинаров</a:t>
            </a:r>
            <a:r>
              <a:rPr lang="ru-RU" sz="1600" dirty="0">
                <a:solidFill>
                  <a:schemeClr val="tx1">
                    <a:lumMod val="65000"/>
                    <a:lumOff val="35000"/>
                  </a:schemeClr>
                </a:solidFill>
                <a:latin typeface="Arial" pitchFamily="34" charset="0"/>
                <a:cs typeface="Arial" pitchFamily="34" charset="0"/>
              </a:rPr>
              <a:t>;</a:t>
            </a:r>
          </a:p>
          <a:p>
            <a:pPr marL="342900" lvl="1" indent="-342900">
              <a:spcBef>
                <a:spcPts val="600"/>
              </a:spcBef>
              <a:spcAft>
                <a:spcPts val="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практических </a:t>
            </a:r>
            <a:r>
              <a:rPr lang="ru-RU" sz="1600" dirty="0" smtClean="0">
                <a:solidFill>
                  <a:schemeClr val="tx1">
                    <a:lumMod val="65000"/>
                    <a:lumOff val="35000"/>
                  </a:schemeClr>
                </a:solidFill>
                <a:latin typeface="Arial" pitchFamily="34" charset="0"/>
                <a:cs typeface="Arial" pitchFamily="34" charset="0"/>
              </a:rPr>
              <a:t>конференций;</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дистанционных курсов повышения квалификации</a:t>
            </a:r>
            <a:endParaRPr lang="ru-RU" sz="1600" dirty="0">
              <a:solidFill>
                <a:schemeClr val="tx1">
                  <a:lumMod val="65000"/>
                  <a:lumOff val="35000"/>
                </a:schemeClr>
              </a:solidFill>
              <a:latin typeface="Arial" pitchFamily="34" charset="0"/>
              <a:cs typeface="Arial" pitchFamily="34" charset="0"/>
            </a:endParaRPr>
          </a:p>
        </p:txBody>
      </p:sp>
      <p:pic>
        <p:nvPicPr>
          <p:cNvPr id="13" name="Picture 1"/>
          <p:cNvPicPr>
            <a:picLocks noChangeAspect="1" noChangeArrowheads="1"/>
          </p:cNvPicPr>
          <p:nvPr/>
        </p:nvPicPr>
        <p:blipFill>
          <a:blip r:embed="rId3" cstate="print"/>
          <a:srcRect/>
          <a:stretch>
            <a:fillRect/>
          </a:stretch>
        </p:blipFill>
        <p:spPr bwMode="auto">
          <a:xfrm>
            <a:off x="251520" y="3068960"/>
            <a:ext cx="1656184" cy="1710999"/>
          </a:xfrm>
          <a:prstGeom prst="rect">
            <a:avLst/>
          </a:prstGeom>
          <a:noFill/>
          <a:ln w="9525">
            <a:noFill/>
            <a:miter lim="800000"/>
            <a:headEnd/>
            <a:tailEnd/>
          </a:ln>
          <a:effectLst/>
        </p:spPr>
      </p:pic>
      <p:pic>
        <p:nvPicPr>
          <p:cNvPr id="2050" name="Picture 2" descr="C:\Users\Roseltorg55\Desktop\unna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3140968"/>
            <a:ext cx="2736304" cy="175301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512" y="260648"/>
            <a:ext cx="2944460" cy="338554"/>
          </a:xfrm>
          <a:prstGeom prst="rect">
            <a:avLst/>
          </a:prstGeom>
        </p:spPr>
        <p:txBody>
          <a:bodyPr wrap="none">
            <a:spAutoFit/>
          </a:bodyPr>
          <a:lstStyle/>
          <a:p>
            <a:pPr>
              <a:spcAft>
                <a:spcPts val="0"/>
              </a:spcAft>
            </a:pPr>
            <a:r>
              <a:rPr lang="ru-RU" sz="1600" b="1" dirty="0">
                <a:solidFill>
                  <a:schemeClr val="bg1"/>
                </a:solidFill>
                <a:latin typeface="Arial" pitchFamily="34" charset="0"/>
                <a:cs typeface="Arial" pitchFamily="34" charset="0"/>
              </a:rPr>
              <a:t>Учебный центр АО «ЕЭТП»</a:t>
            </a:r>
          </a:p>
        </p:txBody>
      </p:sp>
    </p:spTree>
    <p:extLst>
      <p:ext uri="{BB962C8B-B14F-4D97-AF65-F5344CB8AC3E}">
        <p14:creationId xmlns:p14="http://schemas.microsoft.com/office/powerpoint/2010/main" val="124325554"/>
      </p:ext>
    </p:extLst>
  </p:cSld>
  <p:clrMapOvr>
    <a:masterClrMapping/>
  </p:clrMapOvr>
  <p:transition>
    <p:fade thruBlk="1"/>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23528" y="2996952"/>
            <a:ext cx="8640959" cy="1080120"/>
          </a:xfrm>
          <a:prstGeom prst="rect">
            <a:avLst/>
          </a:prstGeom>
          <a:noFill/>
          <a:ln w="9525">
            <a:noFill/>
            <a:miter lim="800000"/>
            <a:headEnd/>
            <a:tailEnd/>
          </a:ln>
        </p:spPr>
        <p:txBody>
          <a:bodyPr lIns="216000" tIns="36000" rIns="180000" bIns="36000" anchor="t"/>
          <a:lstStyle/>
          <a:p>
            <a:pPr algn="ctr">
              <a:lnSpc>
                <a:spcPct val="80000"/>
              </a:lnSpc>
              <a:defRPr/>
            </a:pPr>
            <a:r>
              <a:rPr lang="ru-RU" sz="4400" b="1" dirty="0" smtClean="0">
                <a:solidFill>
                  <a:prstClr val="white"/>
                </a:solidFill>
                <a:latin typeface="Arial" panose="020B0604020202020204" pitchFamily="34" charset="0"/>
                <a:cs typeface="Arial" panose="020B0604020202020204" pitchFamily="34" charset="0"/>
              </a:rPr>
              <a:t>Благодарим за внимание!</a:t>
            </a:r>
            <a:endParaRPr lang="ru-RU" sz="4400" b="1" dirty="0">
              <a:solidFill>
                <a:prstClr val="white"/>
              </a:solidFill>
              <a:latin typeface="Arial" panose="020B0604020202020204" pitchFamily="34" charset="0"/>
              <a:cs typeface="Arial" panose="020B0604020202020204" pitchFamily="34" charset="0"/>
            </a:endParaRPr>
          </a:p>
        </p:txBody>
      </p:sp>
      <p:pic>
        <p:nvPicPr>
          <p:cNvPr id="5" name="Picture 2" descr="E:\DROPBOX\home\Roseltorg\Полиграфия\Таблички-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2652" y="1029420"/>
            <a:ext cx="2857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4"/>
          <p:cNvSpPr>
            <a:spLocks noChangeArrowheads="1"/>
          </p:cNvSpPr>
          <p:nvPr/>
        </p:nvSpPr>
        <p:spPr bwMode="auto">
          <a:xfrm>
            <a:off x="755576" y="4802188"/>
            <a:ext cx="8031237" cy="1770062"/>
          </a:xfrm>
          <a:prstGeom prst="rect">
            <a:avLst/>
          </a:prstGeom>
          <a:solidFill>
            <a:srgbClr val="80A7CA"/>
          </a:solidFill>
          <a:ln w="9525">
            <a:noFill/>
            <a:miter lim="800000"/>
            <a:headEnd/>
            <a:tailEnd/>
          </a:ln>
        </p:spPr>
        <p:txBody>
          <a:bodyPr wrap="square">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3600" b="1" dirty="0" smtClean="0">
                <a:solidFill>
                  <a:prstClr val="white"/>
                </a:solidFill>
                <a:latin typeface="Arial Narrow" pitchFamily="34" charset="0"/>
              </a:rPr>
              <a:t>8(495)276-16-26</a:t>
            </a:r>
            <a:endParaRPr lang="en-US" sz="2500" b="1" dirty="0">
              <a:solidFill>
                <a:prstClr val="white"/>
              </a:solidFill>
              <a:latin typeface="Arial Narrow"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ru-RU" sz="2000" dirty="0">
              <a:solidFill>
                <a:prstClr val="black">
                  <a:lumMod val="75000"/>
                  <a:lumOff val="25000"/>
                </a:prstClr>
              </a:solidFill>
              <a:latin typeface="Arial Narrow" pitchFamily="34" charset="0"/>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2500" dirty="0">
                <a:solidFill>
                  <a:prstClr val="white"/>
                </a:solidFill>
                <a:latin typeface="Arial Narrow" pitchFamily="34" charset="0"/>
              </a:rPr>
              <a:t>Общие вопросы 24/7: центр поддержки пользователей</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smtClean="0">
                <a:solidFill>
                  <a:prstClr val="white"/>
                </a:solidFill>
                <a:effectLst>
                  <a:outerShdw blurRad="38100" dist="38100" dir="2700000" algn="tl">
                    <a:srgbClr val="000000">
                      <a:alpha val="43137"/>
                    </a:srgbClr>
                  </a:outerShdw>
                </a:effectLst>
                <a:hlinkClick r:id="rId4"/>
              </a:rPr>
              <a:t>http://cpp.roseltorg.ru</a:t>
            </a:r>
            <a:endParaRPr lang="ru-RU" sz="2500" dirty="0">
              <a:solidFill>
                <a:prstClr val="white"/>
              </a:solidFill>
              <a:effectLst>
                <a:outerShdw blurRad="38100" dist="38100" dir="2700000" algn="tl">
                  <a:srgbClr val="000000">
                    <a:alpha val="43137"/>
                  </a:srgbClr>
                </a:outerShdw>
              </a:effectLst>
              <a:latin typeface="Arial Narrow" pitchFamily="34" charset="0"/>
            </a:endParaRPr>
          </a:p>
        </p:txBody>
      </p:sp>
      <p:pic>
        <p:nvPicPr>
          <p:cNvPr id="4098" name="Picture 2" descr="D:\RET\МАТЕРИАЛЫ\2016\новый дизайн\иконки\иконки\Иконки-5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4725144"/>
            <a:ext cx="950913"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275650"/>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bwMode="auto">
          <a:xfrm>
            <a:off x="107504" y="1119693"/>
            <a:ext cx="5993674"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a:solidFill>
                  <a:schemeClr val="bg1"/>
                </a:solidFill>
                <a:latin typeface="Arial" pitchFamily="34" charset="0"/>
                <a:cs typeface="Arial" pitchFamily="34" charset="0"/>
              </a:rPr>
              <a:t>Постановление Правительства РФ </a:t>
            </a:r>
            <a:r>
              <a:rPr lang="ru-RU" sz="1600" b="1" dirty="0" smtClean="0">
                <a:solidFill>
                  <a:schemeClr val="bg1"/>
                </a:solidFill>
                <a:latin typeface="Arial" pitchFamily="34" charset="0"/>
                <a:cs typeface="Arial" pitchFamily="34" charset="0"/>
              </a:rPr>
              <a:t>N 1289 </a:t>
            </a:r>
            <a:r>
              <a:rPr lang="ru-RU" sz="1600" b="1" dirty="0">
                <a:solidFill>
                  <a:schemeClr val="bg1"/>
                </a:solidFill>
                <a:latin typeface="Arial" pitchFamily="34" charset="0"/>
                <a:cs typeface="Arial" pitchFamily="34" charset="0"/>
              </a:rPr>
              <a:t>от </a:t>
            </a:r>
            <a:r>
              <a:rPr lang="ru-RU" sz="1600" b="1" dirty="0" smtClean="0">
                <a:solidFill>
                  <a:schemeClr val="bg1"/>
                </a:solidFill>
                <a:latin typeface="Arial" pitchFamily="34" charset="0"/>
                <a:cs typeface="Arial" pitchFamily="34" charset="0"/>
              </a:rPr>
              <a:t>30.11.2015:</a:t>
            </a:r>
            <a:endParaRPr lang="ru-RU" sz="1600" b="1" dirty="0">
              <a:solidFill>
                <a:schemeClr val="bg1"/>
              </a:solidFill>
              <a:latin typeface="Arial" pitchFamily="34" charset="0"/>
              <a:cs typeface="Arial" pitchFamily="34" charset="0"/>
            </a:endParaRPr>
          </a:p>
        </p:txBody>
      </p:sp>
      <p:sp>
        <p:nvSpPr>
          <p:cNvPr id="9" name="Прямоугольник 8"/>
          <p:cNvSpPr/>
          <p:nvPr/>
        </p:nvSpPr>
        <p:spPr>
          <a:xfrm>
            <a:off x="179512" y="2996952"/>
            <a:ext cx="8856984" cy="3370153"/>
          </a:xfrm>
          <a:prstGeom prst="rect">
            <a:avLst/>
          </a:prstGeom>
        </p:spPr>
        <p:txBody>
          <a:bodyPr wrap="square">
            <a:spAutoFit/>
          </a:bodyPr>
          <a:lstStyle/>
          <a:p>
            <a:r>
              <a:rPr lang="ru-RU" sz="1600" dirty="0" smtClean="0">
                <a:solidFill>
                  <a:schemeClr val="tx1">
                    <a:lumMod val="75000"/>
                    <a:lumOff val="25000"/>
                  </a:schemeClr>
                </a:solidFill>
                <a:latin typeface="Arial" pitchFamily="34" charset="0"/>
                <a:cs typeface="Arial" pitchFamily="34" charset="0"/>
              </a:rPr>
              <a:t>Для </a:t>
            </a:r>
            <a:r>
              <a:rPr lang="ru-RU" sz="1600" dirty="0">
                <a:solidFill>
                  <a:schemeClr val="tx1">
                    <a:lumMod val="75000"/>
                    <a:lumOff val="25000"/>
                  </a:schemeClr>
                </a:solidFill>
                <a:latin typeface="Arial" pitchFamily="34" charset="0"/>
                <a:cs typeface="Arial" pitchFamily="34" charset="0"/>
              </a:rPr>
              <a:t>осуществления закупок лекарственного препарата, являющегося предметом одного контракта (лота), заказчик </a:t>
            </a:r>
            <a:r>
              <a:rPr lang="ru-RU" sz="1600" dirty="0">
                <a:solidFill>
                  <a:srgbClr val="C00000"/>
                </a:solidFill>
                <a:latin typeface="Arial" pitchFamily="34" charset="0"/>
                <a:cs typeface="Arial" pitchFamily="34" charset="0"/>
              </a:rPr>
              <a:t>отклоняет</a:t>
            </a:r>
            <a:r>
              <a:rPr lang="ru-RU" sz="1600" dirty="0">
                <a:solidFill>
                  <a:schemeClr val="tx1">
                    <a:lumMod val="75000"/>
                    <a:lumOff val="25000"/>
                  </a:schemeClr>
                </a:solidFill>
                <a:latin typeface="Arial" pitchFamily="34" charset="0"/>
                <a:cs typeface="Arial" pitchFamily="34" charset="0"/>
              </a:rPr>
              <a:t> все заявки, содержащие предложения о поставке препаратов, происходящих из иностранных государств (за исключением государств - членов Евразийского экономического союза</a:t>
            </a:r>
            <a:r>
              <a:rPr lang="ru-RU" sz="1600" dirty="0" smtClean="0">
                <a:solidFill>
                  <a:schemeClr val="tx1">
                    <a:lumMod val="75000"/>
                    <a:lumOff val="25000"/>
                  </a:schemeClr>
                </a:solidFill>
                <a:latin typeface="Arial" pitchFamily="34" charset="0"/>
                <a:cs typeface="Arial" pitchFamily="34" charset="0"/>
              </a:rPr>
              <a:t>), </a:t>
            </a:r>
            <a:r>
              <a:rPr lang="ru-RU" sz="1600" dirty="0">
                <a:solidFill>
                  <a:schemeClr val="tx1">
                    <a:lumMod val="75000"/>
                    <a:lumOff val="25000"/>
                  </a:schemeClr>
                </a:solidFill>
                <a:latin typeface="Arial" pitchFamily="34" charset="0"/>
                <a:cs typeface="Arial" pitchFamily="34" charset="0"/>
              </a:rPr>
              <a:t>при условии, что на участие в определении поставщика </a:t>
            </a:r>
            <a:r>
              <a:rPr lang="ru-RU" sz="1600" dirty="0" smtClean="0">
                <a:solidFill>
                  <a:schemeClr val="tx1">
                    <a:lumMod val="75000"/>
                    <a:lumOff val="25000"/>
                  </a:schemeClr>
                </a:solidFill>
                <a:latin typeface="Arial" pitchFamily="34" charset="0"/>
                <a:cs typeface="Arial" pitchFamily="34" charset="0"/>
              </a:rPr>
              <a:t>подано</a:t>
            </a:r>
            <a:r>
              <a:rPr lang="ru-RU" sz="1600" dirty="0" smtClean="0">
                <a:solidFill>
                  <a:srgbClr val="C00000"/>
                </a:solidFill>
                <a:latin typeface="Arial" pitchFamily="34" charset="0"/>
                <a:cs typeface="Arial" pitchFamily="34" charset="0"/>
              </a:rPr>
              <a:t> </a:t>
            </a:r>
            <a:r>
              <a:rPr lang="ru-RU" sz="1600" dirty="0">
                <a:solidFill>
                  <a:srgbClr val="C00000"/>
                </a:solidFill>
                <a:latin typeface="Arial" pitchFamily="34" charset="0"/>
                <a:cs typeface="Arial" pitchFamily="34" charset="0"/>
              </a:rPr>
              <a:t>не менее 2 </a:t>
            </a:r>
            <a:r>
              <a:rPr lang="ru-RU" sz="1600" dirty="0" smtClean="0">
                <a:solidFill>
                  <a:srgbClr val="C00000"/>
                </a:solidFill>
                <a:latin typeface="Arial" pitchFamily="34" charset="0"/>
                <a:cs typeface="Arial" pitchFamily="34" charset="0"/>
              </a:rPr>
              <a:t>заявок</a:t>
            </a:r>
            <a:r>
              <a:rPr lang="ru-RU" sz="1600" dirty="0" smtClean="0">
                <a:solidFill>
                  <a:schemeClr val="tx1">
                    <a:lumMod val="75000"/>
                    <a:lumOff val="25000"/>
                  </a:schemeClr>
                </a:solidFill>
                <a:latin typeface="Arial" pitchFamily="34" charset="0"/>
                <a:cs typeface="Arial" pitchFamily="34" charset="0"/>
              </a:rPr>
              <a:t>, </a:t>
            </a:r>
            <a:r>
              <a:rPr lang="ru-RU" sz="1600" dirty="0">
                <a:solidFill>
                  <a:schemeClr val="tx1">
                    <a:lumMod val="75000"/>
                    <a:lumOff val="25000"/>
                  </a:schemeClr>
                </a:solidFill>
                <a:latin typeface="Arial" pitchFamily="34" charset="0"/>
                <a:cs typeface="Arial" pitchFamily="34" charset="0"/>
              </a:rPr>
              <a:t>которые удовлетворяют </a:t>
            </a:r>
            <a:r>
              <a:rPr lang="ru-RU" sz="1600" dirty="0" smtClean="0">
                <a:solidFill>
                  <a:schemeClr val="tx1">
                    <a:lumMod val="75000"/>
                    <a:lumOff val="25000"/>
                  </a:schemeClr>
                </a:solidFill>
                <a:latin typeface="Arial" pitchFamily="34" charset="0"/>
                <a:cs typeface="Arial" pitchFamily="34" charset="0"/>
              </a:rPr>
              <a:t>документации </a:t>
            </a:r>
            <a:r>
              <a:rPr lang="ru-RU" sz="1600" dirty="0">
                <a:solidFill>
                  <a:schemeClr val="tx1">
                    <a:lumMod val="75000"/>
                    <a:lumOff val="25000"/>
                  </a:schemeClr>
                </a:solidFill>
                <a:latin typeface="Arial" pitchFamily="34" charset="0"/>
                <a:cs typeface="Arial" pitchFamily="34" charset="0"/>
              </a:rPr>
              <a:t>о закупке и которые одновременно: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endParaRPr lang="ru-RU" sz="1600" dirty="0" smtClean="0">
              <a:solidFill>
                <a:schemeClr val="tx1">
                  <a:lumMod val="75000"/>
                  <a:lumOff val="25000"/>
                </a:schemeClr>
              </a:solidFill>
              <a:latin typeface="Arial" pitchFamily="34" charset="0"/>
              <a:cs typeface="Arial" pitchFamily="34" charset="0"/>
            </a:endParaRPr>
          </a:p>
          <a:p>
            <a:pPr marL="342900" lvl="1" indent="-342900" algn="just">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содержат предложения о поставке лекарственных препаратов, страной происхождения которых являются члены Евразийского экономического союза;</a:t>
            </a:r>
          </a:p>
          <a:p>
            <a:pPr marL="342900" lvl="1" indent="-342900" algn="just">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не содержат предложений о поставке лекарственных препаратов одного и того же производителя либо производителей, входящих в одну группу лиц, соответствующую признакам, предусмотренным ст. 9 Федерального закона "О защите конкуренции", при сопоставлении этих заявок.</a:t>
            </a:r>
          </a:p>
        </p:txBody>
      </p:sp>
      <p:sp>
        <p:nvSpPr>
          <p:cNvPr id="13" name="Прямоугольник 12"/>
          <p:cNvSpPr/>
          <p:nvPr/>
        </p:nvSpPr>
        <p:spPr>
          <a:xfrm>
            <a:off x="179512" y="1601505"/>
            <a:ext cx="7056784" cy="1323439"/>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Установлены ограничения и условия допуска происходящих из иностранных государств лекарственных препаратов,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включенных в перечень жизненно необходимых и важнейших лекарственных препаратов, для целей осуществления закупок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для обеспечения государственных и муниципальных нужд.</a:t>
            </a:r>
          </a:p>
        </p:txBody>
      </p:sp>
      <p:sp>
        <p:nvSpPr>
          <p:cNvPr id="10" name="Прямоугольник 9"/>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pic>
        <p:nvPicPr>
          <p:cNvPr id="2" name="Picture 2" descr="D:\RET\МАТЕРИАЛЫ\2016\новый дизайн\иконки\иконки\Иконки-6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983984">
            <a:off x="7211828" y="1458414"/>
            <a:ext cx="950913"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24527"/>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772816"/>
            <a:ext cx="8352928" cy="4016484"/>
          </a:xfrm>
          <a:prstGeom prst="rect">
            <a:avLst/>
          </a:prstGeom>
        </p:spPr>
        <p:txBody>
          <a:bodyPr wrap="square">
            <a:spAutoFit/>
          </a:bodyPr>
          <a:lstStyle/>
          <a:p>
            <a:pPr marL="342900" lvl="1" indent="-342900" algn="just">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Касается </a:t>
            </a:r>
            <a:r>
              <a:rPr lang="ru-RU" sz="1600" dirty="0">
                <a:solidFill>
                  <a:schemeClr val="tx1">
                    <a:lumMod val="75000"/>
                    <a:lumOff val="25000"/>
                  </a:schemeClr>
                </a:solidFill>
                <a:latin typeface="Arial" pitchFamily="34" charset="0"/>
                <a:cs typeface="Arial" pitchFamily="34" charset="0"/>
              </a:rPr>
              <a:t>лекарственных препаратов, включённых в перечень ЖНВЛП </a:t>
            </a:r>
          </a:p>
          <a:p>
            <a:pPr marL="342900" lvl="1" indent="-342900" algn="just">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Ограничения применяются при условии, что помимо заявки с предложением иностранных лекарственных препаратов подано не менее 2 заявок с предложениями лекарственных препаратов, произведенных в ЕАЭС, которые не содержат предложений о поставке лекарственных препаратов одного и того же производителя либо производителей, входящих в одну группу лиц. </a:t>
            </a:r>
          </a:p>
          <a:p>
            <a:pPr marL="342900" lvl="1" indent="-342900" algn="just">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Подтверждением страны происхождения товара является сертификат СТ-1, при этом до 31 декабря 2016 г. критерием достаточной переработки будут считаться осуществление на территории ЕАЭС первичной и (или) вторичной упаковки с обеспечением выпускающего контроля качества. </a:t>
            </a:r>
          </a:p>
          <a:p>
            <a:pPr marL="342900" lvl="1" indent="-342900" algn="just">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Также постановлением определено, что при заключении и исполнении контракта, предметом которого является поставка лекарственного препарата с соблюдением ограничений, предусмотренных настоящим постановлением, не допускается замена лекарственного препарата конкретного производителя или страны его происхождения, указанных в заявке. </a:t>
            </a:r>
          </a:p>
        </p:txBody>
      </p:sp>
      <p:sp>
        <p:nvSpPr>
          <p:cNvPr id="11" name="Прямоугольник 10"/>
          <p:cNvSpPr/>
          <p:nvPr/>
        </p:nvSpPr>
        <p:spPr bwMode="auto">
          <a:xfrm>
            <a:off x="179512" y="1227358"/>
            <a:ext cx="6264696" cy="462998"/>
          </a:xfrm>
          <a:prstGeom prst="rect">
            <a:avLst/>
          </a:prstGeom>
          <a:solidFill>
            <a:schemeClr val="bg1">
              <a:lumMod val="95000"/>
            </a:schemeClr>
          </a:solidFill>
        </p:spPr>
        <p:txBody>
          <a:bodyPr wrap="square" lIns="360000" rIns="360000" bIns="108000">
            <a:spAutoFit/>
          </a:bodyPr>
          <a:lstStyle/>
          <a:p>
            <a:r>
              <a:rPr lang="ru-RU" sz="2000" dirty="0">
                <a:solidFill>
                  <a:schemeClr val="tx1">
                    <a:lumMod val="75000"/>
                    <a:lumOff val="25000"/>
                  </a:schemeClr>
                </a:solidFill>
                <a:latin typeface="Arial" pitchFamily="34" charset="0"/>
                <a:cs typeface="Arial" pitchFamily="34" charset="0"/>
              </a:rPr>
              <a:t>Ограничение допуска иностранных лекарств:</a:t>
            </a:r>
          </a:p>
        </p:txBody>
      </p:sp>
      <p:sp>
        <p:nvSpPr>
          <p:cNvPr id="8" name="Прямоугольник 7"/>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189897429"/>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ancetotrip.com/wp-content/uploads/2014/11/turkey_fluttering_fla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6848" y="980728"/>
            <a:ext cx="2097152" cy="157286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1520" y="1412776"/>
            <a:ext cx="7128792" cy="1323439"/>
          </a:xfrm>
          <a:prstGeom prst="rect">
            <a:avLst/>
          </a:prstGeom>
        </p:spPr>
        <p:txBody>
          <a:bodyPr wrap="square">
            <a:spAutoFit/>
          </a:bodyPr>
          <a:lstStyle/>
          <a:p>
            <a:pPr>
              <a:spcBef>
                <a:spcPts val="600"/>
              </a:spcBef>
            </a:pPr>
            <a:r>
              <a:rPr lang="ru-RU" sz="1600" dirty="0" smtClean="0">
                <a:solidFill>
                  <a:schemeClr val="tx1">
                    <a:lumMod val="75000"/>
                    <a:lumOff val="25000"/>
                  </a:schemeClr>
                </a:solidFill>
                <a:latin typeface="Arial" panose="020B0604020202020204" pitchFamily="34" charset="0"/>
                <a:cs typeface="Arial" panose="020B0604020202020204" pitchFamily="34" charset="0"/>
              </a:rPr>
              <a:t>Установлен </a:t>
            </a:r>
            <a:r>
              <a:rPr lang="ru-RU" sz="1600" dirty="0">
                <a:solidFill>
                  <a:schemeClr val="tx1">
                    <a:lumMod val="75000"/>
                    <a:lumOff val="25000"/>
                  </a:schemeClr>
                </a:solidFill>
                <a:latin typeface="Arial" panose="020B0604020202020204" pitchFamily="34" charset="0"/>
                <a:cs typeface="Arial" panose="020B0604020202020204" pitchFamily="34" charset="0"/>
              </a:rPr>
              <a:t>запрет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на </a:t>
            </a:r>
            <a:r>
              <a:rPr lang="ru-RU" sz="1600" dirty="0">
                <a:solidFill>
                  <a:schemeClr val="tx1">
                    <a:lumMod val="75000"/>
                    <a:lumOff val="25000"/>
                  </a:schemeClr>
                </a:solidFill>
                <a:latin typeface="Arial" panose="020B0604020202020204" pitchFamily="34" charset="0"/>
                <a:cs typeface="Arial" panose="020B0604020202020204" pitchFamily="34" charset="0"/>
              </a:rPr>
              <a:t>закупку работ и услуг организаций, находящихся под юрисдикцией Турецкой Республики, а также организациями, контролируемыми гражданами Турецкой Республики (за исключением работ/услуг, выполнение/оказание которых предусмотрено контрактами, заключенными до 01.01.2016):</a:t>
            </a:r>
          </a:p>
        </p:txBody>
      </p:sp>
      <p:sp>
        <p:nvSpPr>
          <p:cNvPr id="6" name="TextBox 5"/>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anose="020B0604020202020204" pitchFamily="34" charset="0"/>
                <a:cs typeface="Arial" panose="020B0604020202020204" pitchFamily="34" charset="0"/>
              </a:rPr>
              <a:t>Запрет закупок у турецких организаций</a:t>
            </a:r>
            <a:endParaRPr lang="ru-RU" sz="2000" b="1" dirty="0">
              <a:solidFill>
                <a:schemeClr val="bg1"/>
              </a:solidFill>
              <a:latin typeface="Arial" panose="020B0604020202020204" pitchFamily="34" charset="0"/>
              <a:cs typeface="Arial" panose="020B0604020202020204" pitchFamily="34" charset="0"/>
            </a:endParaRPr>
          </a:p>
        </p:txBody>
      </p:sp>
      <p:sp>
        <p:nvSpPr>
          <p:cNvPr id="7" name="Прямоугольник 6"/>
          <p:cNvSpPr/>
          <p:nvPr/>
        </p:nvSpPr>
        <p:spPr>
          <a:xfrm>
            <a:off x="0" y="2780928"/>
            <a:ext cx="9156878" cy="396000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8" name="TextBox 7"/>
          <p:cNvSpPr txBox="1"/>
          <p:nvPr/>
        </p:nvSpPr>
        <p:spPr>
          <a:xfrm>
            <a:off x="107504" y="2486911"/>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9" name="TextBox 8"/>
          <p:cNvSpPr txBox="1"/>
          <p:nvPr/>
        </p:nvSpPr>
        <p:spPr>
          <a:xfrm>
            <a:off x="8244408" y="5121360"/>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2" name="Прямоугольник 1"/>
          <p:cNvSpPr/>
          <p:nvPr/>
        </p:nvSpPr>
        <p:spPr>
          <a:xfrm>
            <a:off x="713054" y="2969364"/>
            <a:ext cx="3865386" cy="3123932"/>
          </a:xfrm>
          <a:prstGeom prst="rect">
            <a:avLst/>
          </a:prstGeom>
        </p:spPr>
        <p:txBody>
          <a:bodyPr wrap="square">
            <a:spAutoFit/>
          </a:bodyPr>
          <a:lstStyle/>
          <a:p>
            <a:pPr marL="342900" indent="-342900">
              <a:spcBef>
                <a:spcPts val="600"/>
              </a:spcBef>
              <a:buFont typeface="+mj-lt"/>
              <a:buAutoNum type="arabicPeriod"/>
            </a:pPr>
            <a:r>
              <a:rPr lang="ru-RU" sz="1600" dirty="0" smtClean="0">
                <a:solidFill>
                  <a:schemeClr val="tx1">
                    <a:lumMod val="75000"/>
                    <a:lumOff val="25000"/>
                  </a:schemeClr>
                </a:solidFill>
                <a:latin typeface="Arial" panose="020B0604020202020204" pitchFamily="34" charset="0"/>
                <a:cs typeface="Arial" panose="020B0604020202020204" pitchFamily="34" charset="0"/>
              </a:rPr>
              <a:t>Строительство </a:t>
            </a:r>
            <a:r>
              <a:rPr lang="ru-RU" sz="1600" dirty="0">
                <a:solidFill>
                  <a:schemeClr val="tx1">
                    <a:lumMod val="75000"/>
                    <a:lumOff val="25000"/>
                  </a:schemeClr>
                </a:solidFill>
                <a:latin typeface="Arial" panose="020B0604020202020204" pitchFamily="34" charset="0"/>
                <a:cs typeface="Arial" panose="020B0604020202020204" pitchFamily="34" charset="0"/>
              </a:rPr>
              <a:t>зданий, строительство инженерных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сооружений и </a:t>
            </a:r>
            <a:r>
              <a:rPr lang="ru-RU" sz="1600" dirty="0">
                <a:solidFill>
                  <a:schemeClr val="tx1">
                    <a:lumMod val="75000"/>
                    <a:lumOff val="25000"/>
                  </a:schemeClr>
                </a:solidFill>
                <a:latin typeface="Arial" panose="020B0604020202020204" pitchFamily="34" charset="0"/>
                <a:cs typeface="Arial" panose="020B0604020202020204" pitchFamily="34" charset="0"/>
              </a:rPr>
              <a:t>работы строительные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специализированные</a:t>
            </a:r>
            <a:r>
              <a:rPr lang="ru-RU" sz="1600" dirty="0">
                <a:solidFill>
                  <a:schemeClr val="tx1">
                    <a:lumMod val="75000"/>
                    <a:lumOff val="25000"/>
                  </a:schemeClr>
                </a:solidFill>
                <a:latin typeface="Arial" panose="020B0604020202020204" pitchFamily="34" charset="0"/>
                <a:cs typeface="Arial" panose="020B0604020202020204" pitchFamily="34" charset="0"/>
              </a:rPr>
              <a:t>, коды ОКВЭД </a:t>
            </a:r>
            <a:r>
              <a:rPr lang="ru-RU" sz="1600" dirty="0" smtClean="0">
                <a:solidFill>
                  <a:schemeClr val="tx1">
                    <a:lumMod val="75000"/>
                    <a:lumOff val="25000"/>
                  </a:schemeClr>
                </a:solidFill>
                <a:latin typeface="Arial" panose="020B0604020202020204" pitchFamily="34" charset="0"/>
                <a:cs typeface="Arial" panose="020B0604020202020204" pitchFamily="34" charset="0"/>
              </a:rPr>
              <a:t>41-43 ОК 029-2014.</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spcBef>
                <a:spcPts val="600"/>
              </a:spcBef>
              <a:buFont typeface="+mj-lt"/>
              <a:buAutoNum type="arabicPeriod"/>
            </a:pPr>
            <a:r>
              <a:rPr lang="ru-RU" sz="1600" dirty="0" smtClean="0">
                <a:solidFill>
                  <a:schemeClr val="tx1">
                    <a:lumMod val="75000"/>
                    <a:lumOff val="25000"/>
                  </a:schemeClr>
                </a:solidFill>
                <a:latin typeface="Arial" panose="020B0604020202020204" pitchFamily="34" charset="0"/>
                <a:cs typeface="Arial" panose="020B0604020202020204" pitchFamily="34" charset="0"/>
              </a:rPr>
              <a:t>Деятельность </a:t>
            </a:r>
            <a:r>
              <a:rPr lang="ru-RU" sz="1600" dirty="0">
                <a:solidFill>
                  <a:schemeClr val="tx1">
                    <a:lumMod val="75000"/>
                    <a:lumOff val="25000"/>
                  </a:schemeClr>
                </a:solidFill>
                <a:latin typeface="Arial" panose="020B0604020202020204" pitchFamily="34" charset="0"/>
                <a:cs typeface="Arial" panose="020B0604020202020204" pitchFamily="34" charset="0"/>
              </a:rPr>
              <a:t>в области архитектуры и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инженерно-технического проектирования</a:t>
            </a:r>
            <a:r>
              <a:rPr lang="ru-RU" sz="1600" dirty="0">
                <a:solidFill>
                  <a:schemeClr val="tx1">
                    <a:lumMod val="75000"/>
                    <a:lumOff val="25000"/>
                  </a:schemeClr>
                </a:solidFill>
                <a:latin typeface="Arial" panose="020B0604020202020204" pitchFamily="34" charset="0"/>
                <a:cs typeface="Arial" panose="020B0604020202020204" pitchFamily="34" charset="0"/>
              </a:rPr>
              <a:t>; технических испытаний, исследований и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анализа, код </a:t>
            </a:r>
            <a:r>
              <a:rPr lang="ru-RU" sz="1600" dirty="0">
                <a:solidFill>
                  <a:schemeClr val="tx1">
                    <a:lumMod val="75000"/>
                    <a:lumOff val="25000"/>
                  </a:schemeClr>
                </a:solidFill>
                <a:latin typeface="Arial" panose="020B0604020202020204" pitchFamily="34" charset="0"/>
                <a:cs typeface="Arial" panose="020B0604020202020204" pitchFamily="34" charset="0"/>
              </a:rPr>
              <a:t>ОКВЭД 71 ОК </a:t>
            </a:r>
            <a:r>
              <a:rPr lang="ru-RU" sz="1600" dirty="0" smtClean="0">
                <a:solidFill>
                  <a:schemeClr val="tx1">
                    <a:lumMod val="75000"/>
                    <a:lumOff val="25000"/>
                  </a:schemeClr>
                </a:solidFill>
                <a:latin typeface="Arial" panose="020B0604020202020204" pitchFamily="34" charset="0"/>
                <a:cs typeface="Arial" panose="020B0604020202020204" pitchFamily="34" charset="0"/>
              </a:rPr>
              <a:t>029-2014.</a:t>
            </a:r>
          </a:p>
        </p:txBody>
      </p:sp>
      <p:sp>
        <p:nvSpPr>
          <p:cNvPr id="10" name="Прямоугольник 9"/>
          <p:cNvSpPr/>
          <p:nvPr/>
        </p:nvSpPr>
        <p:spPr>
          <a:xfrm>
            <a:off x="4556111" y="2966169"/>
            <a:ext cx="3865386" cy="3847207"/>
          </a:xfrm>
          <a:prstGeom prst="rect">
            <a:avLst/>
          </a:prstGeom>
        </p:spPr>
        <p:txBody>
          <a:bodyPr wrap="square">
            <a:spAutoFit/>
          </a:bodyPr>
          <a:lstStyle/>
          <a:p>
            <a:pPr marL="342900" indent="-342900">
              <a:spcBef>
                <a:spcPts val="600"/>
              </a:spcBef>
              <a:buFont typeface="+mj-lt"/>
              <a:buAutoNum type="arabicPeriod" startAt="3"/>
            </a:pPr>
            <a:r>
              <a:rPr lang="ru-RU" sz="1600" dirty="0">
                <a:solidFill>
                  <a:schemeClr val="tx1">
                    <a:lumMod val="75000"/>
                    <a:lumOff val="25000"/>
                  </a:schemeClr>
                </a:solidFill>
                <a:latin typeface="Arial" panose="020B0604020202020204" pitchFamily="34" charset="0"/>
                <a:cs typeface="Arial" panose="020B0604020202020204" pitchFamily="34" charset="0"/>
              </a:rPr>
              <a:t>Деятельность туристических агентств и прочих организаций, предоставляющих услуги в сфере туризма, код ОКВЭД 79 ОК </a:t>
            </a:r>
            <a:r>
              <a:rPr lang="ru-RU" sz="1600" dirty="0" smtClean="0">
                <a:solidFill>
                  <a:schemeClr val="tx1">
                    <a:lumMod val="75000"/>
                    <a:lumOff val="25000"/>
                  </a:schemeClr>
                </a:solidFill>
                <a:latin typeface="Arial" panose="020B0604020202020204" pitchFamily="34" charset="0"/>
                <a:cs typeface="Arial" panose="020B0604020202020204" pitchFamily="34" charset="0"/>
              </a:rPr>
              <a:t>029-2014.</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spcBef>
                <a:spcPts val="600"/>
              </a:spcBef>
              <a:buFont typeface="+mj-lt"/>
              <a:buAutoNum type="arabicPeriod" startAt="3"/>
            </a:pPr>
            <a:r>
              <a:rPr lang="ru-RU" sz="1600" dirty="0">
                <a:solidFill>
                  <a:schemeClr val="tx1">
                    <a:lumMod val="75000"/>
                    <a:lumOff val="25000"/>
                  </a:schemeClr>
                </a:solidFill>
                <a:latin typeface="Arial" panose="020B0604020202020204" pitchFamily="34" charset="0"/>
                <a:cs typeface="Arial" panose="020B0604020202020204" pitchFamily="34" charset="0"/>
              </a:rPr>
              <a:t>Деятельность гостиниц и прочих мест для временного проживания, код ОКВЭД 55.1 ОК </a:t>
            </a:r>
            <a:r>
              <a:rPr lang="ru-RU" sz="1600" dirty="0" smtClean="0">
                <a:solidFill>
                  <a:schemeClr val="tx1">
                    <a:lumMod val="75000"/>
                    <a:lumOff val="25000"/>
                  </a:schemeClr>
                </a:solidFill>
                <a:latin typeface="Arial" panose="020B0604020202020204" pitchFamily="34" charset="0"/>
                <a:cs typeface="Arial" panose="020B0604020202020204" pitchFamily="34" charset="0"/>
              </a:rPr>
              <a:t>029-2014.</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spcBef>
                <a:spcPts val="600"/>
              </a:spcBef>
              <a:buFont typeface="+mj-lt"/>
              <a:buAutoNum type="arabicPeriod" startAt="3"/>
            </a:pPr>
            <a:r>
              <a:rPr lang="ru-RU" sz="1600" b="1" dirty="0" smtClean="0">
                <a:solidFill>
                  <a:schemeClr val="tx1">
                    <a:lumMod val="75000"/>
                    <a:lumOff val="25000"/>
                  </a:schemeClr>
                </a:solidFill>
                <a:latin typeface="Arial" panose="020B0604020202020204" pitchFamily="34" charset="0"/>
                <a:cs typeface="Arial" panose="020B0604020202020204" pitchFamily="34" charset="0"/>
              </a:rPr>
              <a:t>Выполнение работ, оказание услуг для обеспечения государственных </a:t>
            </a:r>
            <a:br>
              <a:rPr lang="ru-RU" sz="1600" b="1" dirty="0" smtClean="0">
                <a:solidFill>
                  <a:schemeClr val="tx1">
                    <a:lumMod val="75000"/>
                    <a:lumOff val="25000"/>
                  </a:schemeClr>
                </a:solidFill>
                <a:latin typeface="Arial" panose="020B0604020202020204" pitchFamily="34" charset="0"/>
                <a:cs typeface="Arial" panose="020B0604020202020204" pitchFamily="34" charset="0"/>
              </a:rPr>
            </a:br>
            <a:r>
              <a:rPr lang="ru-RU" sz="1600" b="1" dirty="0" smtClean="0">
                <a:solidFill>
                  <a:schemeClr val="tx1">
                    <a:lumMod val="75000"/>
                    <a:lumOff val="25000"/>
                  </a:schemeClr>
                </a:solidFill>
                <a:latin typeface="Arial" panose="020B0604020202020204" pitchFamily="34" charset="0"/>
                <a:cs typeface="Arial" panose="020B0604020202020204" pitchFamily="34" charset="0"/>
              </a:rPr>
              <a:t>и муниципальных нужд.</a:t>
            </a:r>
          </a:p>
          <a:p>
            <a:pPr marL="342900" indent="-342900">
              <a:spcBef>
                <a:spcPts val="600"/>
              </a:spcBef>
              <a:buFont typeface="+mj-lt"/>
              <a:buAutoNum type="arabicPeriod" startAt="3"/>
            </a:pPr>
            <a:r>
              <a:rPr lang="ru-RU" sz="1600" dirty="0">
                <a:solidFill>
                  <a:schemeClr val="tx1">
                    <a:lumMod val="75000"/>
                    <a:lumOff val="25000"/>
                  </a:schemeClr>
                </a:solidFill>
                <a:latin typeface="Arial" panose="020B0604020202020204" pitchFamily="34" charset="0"/>
                <a:cs typeface="Arial" panose="020B0604020202020204" pitchFamily="34" charset="0"/>
              </a:rPr>
              <a:t>Обработка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древесины.</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spcBef>
                <a:spcPts val="600"/>
              </a:spcBef>
              <a:buFont typeface="+mj-lt"/>
              <a:buAutoNum type="arabicPeriod" startAt="3"/>
            </a:pPr>
            <a:endParaRPr lang="ru-RU" sz="1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Прямоугольник 10"/>
          <p:cNvSpPr/>
          <p:nvPr/>
        </p:nvSpPr>
        <p:spPr bwMode="auto">
          <a:xfrm>
            <a:off x="107504" y="1052736"/>
            <a:ext cx="6075556"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defRPr/>
            </a:pPr>
            <a:r>
              <a:rPr lang="ru-RU" sz="1600" b="1" dirty="0">
                <a:solidFill>
                  <a:schemeClr val="bg1"/>
                </a:solidFill>
                <a:latin typeface="Arial" pitchFamily="34" charset="0"/>
                <a:cs typeface="Arial" pitchFamily="34" charset="0"/>
              </a:rPr>
              <a:t>Постановление Правительства </a:t>
            </a:r>
            <a:r>
              <a:rPr lang="ru-RU" sz="1600" b="1" dirty="0" smtClean="0">
                <a:solidFill>
                  <a:schemeClr val="bg1"/>
                </a:solidFill>
                <a:latin typeface="Arial" pitchFamily="34" charset="0"/>
                <a:cs typeface="Arial" pitchFamily="34" charset="0"/>
              </a:rPr>
              <a:t>РФ </a:t>
            </a:r>
            <a:r>
              <a:rPr lang="ru-RU" sz="1600" b="1" dirty="0">
                <a:solidFill>
                  <a:schemeClr val="bg1"/>
                </a:solidFill>
                <a:latin typeface="Arial" pitchFamily="34" charset="0"/>
                <a:cs typeface="Arial" pitchFamily="34" charset="0"/>
              </a:rPr>
              <a:t>№1457 от 29.12.2015 </a:t>
            </a:r>
          </a:p>
        </p:txBody>
      </p:sp>
    </p:spTree>
    <p:extLst>
      <p:ext uri="{BB962C8B-B14F-4D97-AF65-F5344CB8AC3E}">
        <p14:creationId xmlns:p14="http://schemas.microsoft.com/office/powerpoint/2010/main" val="3117003786"/>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25991" y="4149080"/>
            <a:ext cx="8892480" cy="2088232"/>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5" name="TextBox 14"/>
          <p:cNvSpPr txBox="1"/>
          <p:nvPr/>
        </p:nvSpPr>
        <p:spPr>
          <a:xfrm>
            <a:off x="395536" y="3861048"/>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18" name="TextBox 17"/>
          <p:cNvSpPr txBox="1"/>
          <p:nvPr/>
        </p:nvSpPr>
        <p:spPr>
          <a:xfrm>
            <a:off x="7812360" y="4797152"/>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25" name="Прямоугольник 24"/>
          <p:cNvSpPr/>
          <p:nvPr/>
        </p:nvSpPr>
        <p:spPr bwMode="auto">
          <a:xfrm>
            <a:off x="179512" y="1178171"/>
            <a:ext cx="4613681"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a:solidFill>
                  <a:schemeClr val="bg1"/>
                </a:solidFill>
                <a:latin typeface="Arial" pitchFamily="34" charset="0"/>
                <a:cs typeface="Arial" pitchFamily="34" charset="0"/>
              </a:rPr>
              <a:t>Федеральный закон N 188-ФЗ от 29.06.2015 </a:t>
            </a:r>
          </a:p>
        </p:txBody>
      </p:sp>
      <p:sp>
        <p:nvSpPr>
          <p:cNvPr id="2" name="Прямоугольник 1"/>
          <p:cNvSpPr/>
          <p:nvPr/>
        </p:nvSpPr>
        <p:spPr>
          <a:xfrm>
            <a:off x="395536" y="1556792"/>
            <a:ext cx="5544616" cy="794064"/>
          </a:xfrm>
          <a:prstGeom prst="rect">
            <a:avLst/>
          </a:prstGeom>
        </p:spPr>
        <p:txBody>
          <a:bodyPr wrap="square">
            <a:spAutoFit/>
          </a:bodyPr>
          <a:lstStyle/>
          <a:p>
            <a:pPr>
              <a:lnSpc>
                <a:spcPct val="95000"/>
              </a:lnSpc>
            </a:pPr>
            <a:r>
              <a:rPr lang="ru-RU" sz="1600" dirty="0" smtClean="0">
                <a:solidFill>
                  <a:schemeClr val="tx1">
                    <a:lumMod val="75000"/>
                    <a:lumOff val="25000"/>
                  </a:schemeClr>
                </a:solidFill>
                <a:latin typeface="Arial" pitchFamily="34" charset="0"/>
                <a:cs typeface="Arial" pitchFamily="34" charset="0"/>
              </a:rPr>
              <a:t>С 01.01.2016 </a:t>
            </a:r>
            <a:r>
              <a:rPr lang="ru-RU" sz="1600" dirty="0">
                <a:solidFill>
                  <a:schemeClr val="tx1">
                    <a:lumMod val="75000"/>
                    <a:lumOff val="25000"/>
                  </a:schemeClr>
                </a:solidFill>
                <a:latin typeface="Arial" pitchFamily="34" charset="0"/>
                <a:cs typeface="Arial" pitchFamily="34" charset="0"/>
              </a:rPr>
              <a:t>г. устанавливается запрет на закупку для обеспечения государственных и муниципальных нужд иностранного программного </a:t>
            </a:r>
            <a:r>
              <a:rPr lang="ru-RU" sz="1600" dirty="0" smtClean="0">
                <a:solidFill>
                  <a:schemeClr val="tx1">
                    <a:lumMod val="75000"/>
                    <a:lumOff val="25000"/>
                  </a:schemeClr>
                </a:solidFill>
                <a:latin typeface="Arial" pitchFamily="34" charset="0"/>
                <a:cs typeface="Arial" pitchFamily="34" charset="0"/>
              </a:rPr>
              <a:t>обеспечения.</a:t>
            </a:r>
            <a:endParaRPr lang="ru-RU" sz="1600" dirty="0">
              <a:solidFill>
                <a:schemeClr val="tx1">
                  <a:lumMod val="75000"/>
                  <a:lumOff val="25000"/>
                </a:schemeClr>
              </a:solidFill>
              <a:latin typeface="Arial" pitchFamily="34" charset="0"/>
              <a:cs typeface="Arial" pitchFamily="34" charset="0"/>
            </a:endParaRPr>
          </a:p>
        </p:txBody>
      </p:sp>
      <p:sp>
        <p:nvSpPr>
          <p:cNvPr id="13" name="Прямоугольник 12"/>
          <p:cNvSpPr/>
          <p:nvPr/>
        </p:nvSpPr>
        <p:spPr>
          <a:xfrm>
            <a:off x="1115616" y="4365104"/>
            <a:ext cx="6840760" cy="1495794"/>
          </a:xfrm>
          <a:prstGeom prst="rect">
            <a:avLst/>
          </a:prstGeom>
        </p:spPr>
        <p:txBody>
          <a:bodyPr wrap="square">
            <a:spAutoFit/>
          </a:bodyPr>
          <a:lstStyle/>
          <a:p>
            <a:pPr>
              <a:lnSpc>
                <a:spcPct val="95000"/>
              </a:lnSpc>
            </a:pPr>
            <a:r>
              <a:rPr lang="ru-RU" sz="1600" dirty="0" smtClean="0">
                <a:solidFill>
                  <a:schemeClr val="tx1">
                    <a:lumMod val="75000"/>
                    <a:lumOff val="25000"/>
                  </a:schemeClr>
                </a:solidFill>
                <a:latin typeface="Arial" pitchFamily="34" charset="0"/>
                <a:cs typeface="Arial" pitchFamily="34" charset="0"/>
              </a:rPr>
              <a:t>Так же на </a:t>
            </a:r>
            <a:r>
              <a:rPr lang="ru-RU" sz="1600" dirty="0">
                <a:solidFill>
                  <a:schemeClr val="tx1">
                    <a:lumMod val="75000"/>
                    <a:lumOff val="25000"/>
                  </a:schemeClr>
                </a:solidFill>
                <a:latin typeface="Arial" pitchFamily="34" charset="0"/>
                <a:cs typeface="Arial" pitchFamily="34" charset="0"/>
              </a:rPr>
              <a:t>заказчиков возлагается обязанность по размещению в единой информационной системе обоснования невозможности соблюдения запрета на допуск товаров, происходящих из иностранных государств, работ, услуг, соответственно выполняемых, оказываемых иностранными лицами, и ограничения допуска указанных товаров, работ, услуг для целей осуществления закупок. </a:t>
            </a:r>
            <a:endParaRPr lang="ru-RU" sz="1600" dirty="0">
              <a:latin typeface="Arial" pitchFamily="34" charset="0"/>
              <a:cs typeface="Arial" pitchFamily="34" charset="0"/>
            </a:endParaRPr>
          </a:p>
        </p:txBody>
      </p:sp>
      <p:sp>
        <p:nvSpPr>
          <p:cNvPr id="5" name="Прямоугольник 4"/>
          <p:cNvSpPr/>
          <p:nvPr/>
        </p:nvSpPr>
        <p:spPr>
          <a:xfrm>
            <a:off x="395536" y="2420888"/>
            <a:ext cx="6120680" cy="1569660"/>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Данным законом предусматривается создание единого реестра российских программ для ЭВМ и БД. Цель — расширить их использование, оказать правообладателям государственную поддержку. Российским будет признаваться программное обеспечение, сведения о котором внесены в реестр.</a:t>
            </a:r>
          </a:p>
        </p:txBody>
      </p:sp>
      <p:sp>
        <p:nvSpPr>
          <p:cNvPr id="11" name="TextBox 10"/>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Ограничения на закупки ПО</a:t>
            </a:r>
            <a:endParaRPr lang="ru-RU" sz="2000" b="1" dirty="0">
              <a:solidFill>
                <a:schemeClr val="bg1"/>
              </a:solidFill>
              <a:latin typeface="Arial" panose="020B0604020202020204" pitchFamily="34" charset="0"/>
              <a:cs typeface="Arial" panose="020B0604020202020204" pitchFamily="34" charset="0"/>
            </a:endParaRPr>
          </a:p>
        </p:txBody>
      </p:sp>
      <p:pic>
        <p:nvPicPr>
          <p:cNvPr id="2050" name="Picture 2" descr="http://cs622526.vk.me/v622526203/1e026/-5g4ZCrzMT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196752"/>
            <a:ext cx="1905000" cy="126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323861"/>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2b.land/upload/iblock/dd8/%D0%A2%D0%9E%D0%9E%20MsMax%20Gro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188855"/>
            <a:ext cx="1830807" cy="1830807"/>
          </a:xfrm>
          <a:prstGeom prst="rect">
            <a:avLst/>
          </a:prstGeom>
          <a:noFill/>
          <a:extLst>
            <a:ext uri="{909E8E84-426E-40DD-AFC4-6F175D3DCCD1}">
              <a14:hiddenFill xmlns:a14="http://schemas.microsoft.com/office/drawing/2010/main">
                <a:solidFill>
                  <a:srgbClr val="FFFFFF"/>
                </a:solidFill>
              </a14:hiddenFill>
            </a:ext>
          </a:extLst>
        </p:spPr>
      </p:pic>
      <p:sp>
        <p:nvSpPr>
          <p:cNvPr id="25" name="Прямоугольник 24"/>
          <p:cNvSpPr/>
          <p:nvPr/>
        </p:nvSpPr>
        <p:spPr bwMode="auto">
          <a:xfrm>
            <a:off x="179512" y="1178171"/>
            <a:ext cx="5915127"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smtClean="0">
                <a:solidFill>
                  <a:schemeClr val="bg1"/>
                </a:solidFill>
                <a:latin typeface="Arial" pitchFamily="34" charset="0"/>
                <a:cs typeface="Arial" pitchFamily="34" charset="0"/>
              </a:rPr>
              <a:t>Постановление Правительства РФ №1236 от 16.11.2015</a:t>
            </a:r>
            <a:endParaRPr lang="ru-RU" sz="1600" b="1" dirty="0">
              <a:solidFill>
                <a:schemeClr val="bg1"/>
              </a:solidFill>
              <a:latin typeface="Arial" pitchFamily="34" charset="0"/>
              <a:cs typeface="Arial" pitchFamily="34" charset="0"/>
            </a:endParaRPr>
          </a:p>
        </p:txBody>
      </p:sp>
      <p:sp>
        <p:nvSpPr>
          <p:cNvPr id="11" name="TextBox 10"/>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Ограничения на закупки ПО</a:t>
            </a:r>
            <a:endParaRPr lang="ru-RU" sz="2000" b="1" dirty="0">
              <a:solidFill>
                <a:schemeClr val="bg1"/>
              </a:solidFill>
              <a:latin typeface="Arial" panose="020B0604020202020204" pitchFamily="34" charset="0"/>
              <a:cs typeface="Arial" panose="020B0604020202020204" pitchFamily="34" charset="0"/>
            </a:endParaRPr>
          </a:p>
        </p:txBody>
      </p:sp>
      <p:sp>
        <p:nvSpPr>
          <p:cNvPr id="12" name="Прямоугольник 11"/>
          <p:cNvSpPr/>
          <p:nvPr/>
        </p:nvSpPr>
        <p:spPr>
          <a:xfrm>
            <a:off x="395536" y="3894147"/>
            <a:ext cx="8172908" cy="830997"/>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Адрес сайта </a:t>
            </a:r>
            <a:r>
              <a:rPr lang="ru-RU" sz="1600" dirty="0" smtClean="0">
                <a:solidFill>
                  <a:schemeClr val="tx1">
                    <a:lumMod val="75000"/>
                    <a:lumOff val="25000"/>
                  </a:schemeClr>
                </a:solidFill>
                <a:latin typeface="Arial" pitchFamily="34" charset="0"/>
                <a:cs typeface="Arial" pitchFamily="34" charset="0"/>
              </a:rPr>
              <a:t>- </a:t>
            </a:r>
            <a:r>
              <a:rPr lang="en-US" sz="1600" dirty="0" smtClean="0">
                <a:solidFill>
                  <a:schemeClr val="tx1">
                    <a:lumMod val="75000"/>
                    <a:lumOff val="25000"/>
                  </a:schemeClr>
                </a:solidFill>
                <a:latin typeface="Arial" pitchFamily="34" charset="0"/>
                <a:cs typeface="Arial" pitchFamily="34" charset="0"/>
              </a:rPr>
              <a:t>reestr.minsvyaz.ru</a:t>
            </a:r>
            <a:r>
              <a:rPr lang="ru-RU" sz="1600" dirty="0" smtClean="0">
                <a:solidFill>
                  <a:schemeClr val="tx1">
                    <a:lumMod val="75000"/>
                    <a:lumOff val="25000"/>
                  </a:schemeClr>
                </a:solidFill>
                <a:latin typeface="Arial" pitchFamily="34" charset="0"/>
                <a:cs typeface="Arial" pitchFamily="34" charset="0"/>
              </a:rPr>
              <a:t> - утвержден </a:t>
            </a:r>
            <a:r>
              <a:rPr lang="ru-RU" sz="1600" dirty="0">
                <a:solidFill>
                  <a:schemeClr val="tx1">
                    <a:lumMod val="75000"/>
                    <a:lumOff val="25000"/>
                  </a:schemeClr>
                </a:solidFill>
                <a:latin typeface="Arial" pitchFamily="34" charset="0"/>
                <a:cs typeface="Arial" pitchFamily="34" charset="0"/>
              </a:rPr>
              <a:t>Приказом Минсвязи РФ от 31.12.2015 № 614 «Об определении официального сайта оператора единого реестра российских программ для </a:t>
            </a:r>
            <a:r>
              <a:rPr lang="ru-RU" sz="1600" dirty="0" smtClean="0">
                <a:solidFill>
                  <a:schemeClr val="tx1">
                    <a:lumMod val="75000"/>
                    <a:lumOff val="25000"/>
                  </a:schemeClr>
                </a:solidFill>
                <a:latin typeface="Arial" pitchFamily="34" charset="0"/>
                <a:cs typeface="Arial" pitchFamily="34" charset="0"/>
              </a:rPr>
              <a:t>ЭВМ»</a:t>
            </a:r>
            <a:endParaRPr lang="ru-RU" sz="1600" dirty="0">
              <a:solidFill>
                <a:schemeClr val="tx1">
                  <a:lumMod val="75000"/>
                  <a:lumOff val="25000"/>
                </a:schemeClr>
              </a:solidFill>
              <a:latin typeface="Arial" pitchFamily="34" charset="0"/>
              <a:cs typeface="Arial" pitchFamily="34" charset="0"/>
            </a:endParaRPr>
          </a:p>
        </p:txBody>
      </p:sp>
      <p:sp>
        <p:nvSpPr>
          <p:cNvPr id="19" name="Прямоугольник 18"/>
          <p:cNvSpPr/>
          <p:nvPr/>
        </p:nvSpPr>
        <p:spPr>
          <a:xfrm>
            <a:off x="395536" y="4749532"/>
            <a:ext cx="8172908" cy="830997"/>
          </a:xfrm>
          <a:prstGeom prst="rect">
            <a:avLst/>
          </a:prstGeom>
        </p:spPr>
        <p:txBody>
          <a:bodyPr wrap="square">
            <a:spAutoFit/>
          </a:bodyPr>
          <a:lstStyle/>
          <a:p>
            <a:r>
              <a:rPr lang="ru-RU" sz="1600" dirty="0" smtClean="0">
                <a:solidFill>
                  <a:schemeClr val="tx1">
                    <a:lumMod val="75000"/>
                    <a:lumOff val="25000"/>
                  </a:schemeClr>
                </a:solidFill>
                <a:latin typeface="Arial" pitchFamily="34" charset="0"/>
                <a:cs typeface="Arial" pitchFamily="34" charset="0"/>
              </a:rPr>
              <a:t>Классификатор программ и баз данных утвержден </a:t>
            </a:r>
            <a:r>
              <a:rPr lang="ru-RU" sz="1600" dirty="0">
                <a:solidFill>
                  <a:schemeClr val="tx1">
                    <a:lumMod val="75000"/>
                    <a:lumOff val="25000"/>
                  </a:schemeClr>
                </a:solidFill>
                <a:latin typeface="Arial" pitchFamily="34" charset="0"/>
                <a:cs typeface="Arial" pitchFamily="34" charset="0"/>
              </a:rPr>
              <a:t>Приказом Минсвязи РФ от 31.12.2015 № </a:t>
            </a:r>
            <a:r>
              <a:rPr lang="ru-RU" sz="1600" dirty="0" smtClean="0">
                <a:solidFill>
                  <a:schemeClr val="tx1">
                    <a:lumMod val="75000"/>
                    <a:lumOff val="25000"/>
                  </a:schemeClr>
                </a:solidFill>
                <a:latin typeface="Arial" pitchFamily="34" charset="0"/>
                <a:cs typeface="Arial" pitchFamily="34" charset="0"/>
              </a:rPr>
              <a:t>621 </a:t>
            </a:r>
            <a:r>
              <a:rPr lang="ru-RU" sz="1600" dirty="0">
                <a:solidFill>
                  <a:schemeClr val="tx1">
                    <a:lumMod val="75000"/>
                    <a:lumOff val="25000"/>
                  </a:schemeClr>
                </a:solidFill>
                <a:latin typeface="Arial" pitchFamily="34" charset="0"/>
                <a:cs typeface="Arial" pitchFamily="34" charset="0"/>
              </a:rPr>
              <a:t>«Об </a:t>
            </a:r>
            <a:r>
              <a:rPr lang="ru-RU" sz="1600" dirty="0" smtClean="0">
                <a:solidFill>
                  <a:schemeClr val="tx1">
                    <a:lumMod val="75000"/>
                    <a:lumOff val="25000"/>
                  </a:schemeClr>
                </a:solidFill>
                <a:latin typeface="Arial" pitchFamily="34" charset="0"/>
                <a:cs typeface="Arial" pitchFamily="34" charset="0"/>
              </a:rPr>
              <a:t>утверждении классификатора», действующая редакция утверждена Приказом 134 от 01.04.2016 «О внесении изменений».</a:t>
            </a:r>
            <a:endParaRPr lang="ru-RU" sz="1600" dirty="0">
              <a:solidFill>
                <a:schemeClr val="tx1">
                  <a:lumMod val="75000"/>
                  <a:lumOff val="25000"/>
                </a:schemeClr>
              </a:solidFill>
              <a:latin typeface="Arial" pitchFamily="34" charset="0"/>
              <a:cs typeface="Arial" pitchFamily="34" charset="0"/>
            </a:endParaRPr>
          </a:p>
        </p:txBody>
      </p:sp>
      <p:sp>
        <p:nvSpPr>
          <p:cNvPr id="20" name="Прямоугольник 19"/>
          <p:cNvSpPr/>
          <p:nvPr/>
        </p:nvSpPr>
        <p:spPr>
          <a:xfrm>
            <a:off x="395536" y="5661248"/>
            <a:ext cx="8172908" cy="584775"/>
          </a:xfrm>
          <a:prstGeom prst="rect">
            <a:avLst/>
          </a:prstGeom>
        </p:spPr>
        <p:txBody>
          <a:bodyPr wrap="square">
            <a:spAutoFit/>
          </a:bodyPr>
          <a:lstStyle/>
          <a:p>
            <a:r>
              <a:rPr lang="ru-RU" sz="1600" dirty="0" smtClean="0">
                <a:solidFill>
                  <a:schemeClr val="tx1">
                    <a:lumMod val="75000"/>
                    <a:lumOff val="25000"/>
                  </a:schemeClr>
                </a:solidFill>
                <a:latin typeface="Arial" pitchFamily="34" charset="0"/>
                <a:cs typeface="Arial" pitchFamily="34" charset="0"/>
              </a:rPr>
              <a:t>Правила применения классификатора установлены </a:t>
            </a:r>
            <a:r>
              <a:rPr lang="ru-RU" sz="1600" dirty="0">
                <a:solidFill>
                  <a:schemeClr val="tx1">
                    <a:lumMod val="75000"/>
                    <a:lumOff val="25000"/>
                  </a:schemeClr>
                </a:solidFill>
                <a:latin typeface="Arial" pitchFamily="34" charset="0"/>
                <a:cs typeface="Arial" pitchFamily="34" charset="0"/>
              </a:rPr>
              <a:t>Приказом Минсвязи РФ от 31.12.2015 № </a:t>
            </a:r>
            <a:r>
              <a:rPr lang="ru-RU" sz="1600" dirty="0" smtClean="0">
                <a:solidFill>
                  <a:schemeClr val="tx1">
                    <a:lumMod val="75000"/>
                    <a:lumOff val="25000"/>
                  </a:schemeClr>
                </a:solidFill>
                <a:latin typeface="Arial" pitchFamily="34" charset="0"/>
                <a:cs typeface="Arial" pitchFamily="34" charset="0"/>
              </a:rPr>
              <a:t>622 </a:t>
            </a:r>
            <a:r>
              <a:rPr lang="ru-RU" sz="1600" dirty="0">
                <a:solidFill>
                  <a:schemeClr val="tx1">
                    <a:lumMod val="75000"/>
                    <a:lumOff val="25000"/>
                  </a:schemeClr>
                </a:solidFill>
                <a:latin typeface="Arial" pitchFamily="34" charset="0"/>
                <a:cs typeface="Arial" pitchFamily="34" charset="0"/>
              </a:rPr>
              <a:t>«Об </a:t>
            </a:r>
            <a:r>
              <a:rPr lang="ru-RU" sz="1600" dirty="0" smtClean="0">
                <a:solidFill>
                  <a:schemeClr val="tx1">
                    <a:lumMod val="75000"/>
                    <a:lumOff val="25000"/>
                  </a:schemeClr>
                </a:solidFill>
                <a:latin typeface="Arial" pitchFamily="34" charset="0"/>
                <a:cs typeface="Arial" pitchFamily="34" charset="0"/>
              </a:rPr>
              <a:t>утверждении правил применения классификатора»</a:t>
            </a:r>
            <a:endParaRPr lang="ru-RU" sz="1600" dirty="0">
              <a:solidFill>
                <a:schemeClr val="tx1">
                  <a:lumMod val="75000"/>
                  <a:lumOff val="25000"/>
                </a:schemeClr>
              </a:solidFill>
              <a:latin typeface="Arial" pitchFamily="34" charset="0"/>
              <a:cs typeface="Arial" pitchFamily="34" charset="0"/>
            </a:endParaRPr>
          </a:p>
        </p:txBody>
      </p:sp>
      <p:sp>
        <p:nvSpPr>
          <p:cNvPr id="21" name="Прямоугольник 20"/>
          <p:cNvSpPr/>
          <p:nvPr/>
        </p:nvSpPr>
        <p:spPr>
          <a:xfrm>
            <a:off x="395536" y="1556792"/>
            <a:ext cx="5904656" cy="1077218"/>
          </a:xfrm>
          <a:prstGeom prst="rect">
            <a:avLst/>
          </a:prstGeom>
        </p:spPr>
        <p:txBody>
          <a:bodyPr wrap="square">
            <a:spAutoFit/>
          </a:bodyPr>
          <a:lstStyle/>
          <a:p>
            <a:r>
              <a:rPr lang="ru-RU" sz="1600" dirty="0" smtClean="0">
                <a:solidFill>
                  <a:schemeClr val="tx1">
                    <a:lumMod val="75000"/>
                    <a:lumOff val="25000"/>
                  </a:schemeClr>
                </a:solidFill>
                <a:latin typeface="Arial" pitchFamily="34" charset="0"/>
                <a:cs typeface="Arial" pitchFamily="34" charset="0"/>
              </a:rPr>
              <a:t>Заказчикам запрещено закупать иностранное ПО при наличии российских аналогов.</a:t>
            </a:r>
            <a:r>
              <a:rPr lang="ru-RU" sz="1600" dirty="0">
                <a:solidFill>
                  <a:schemeClr val="tx1">
                    <a:lumMod val="75000"/>
                    <a:lumOff val="25000"/>
                  </a:schemeClr>
                </a:solidFill>
                <a:latin typeface="Arial" pitchFamily="34" charset="0"/>
                <a:cs typeface="Arial" pitchFamily="34" charset="0"/>
              </a:rPr>
              <a:t> Аналогия устанавливается по классификатору, утверждаемому Минсвязи РФ. Сведения о наличии российского ПО включаются в </a:t>
            </a:r>
            <a:r>
              <a:rPr lang="ru-RU" sz="1600" dirty="0" smtClean="0">
                <a:solidFill>
                  <a:schemeClr val="tx1">
                    <a:lumMod val="75000"/>
                    <a:lumOff val="25000"/>
                  </a:schemeClr>
                </a:solidFill>
                <a:latin typeface="Arial" pitchFamily="34" charset="0"/>
                <a:cs typeface="Arial" pitchFamily="34" charset="0"/>
              </a:rPr>
              <a:t>реестр.</a:t>
            </a:r>
            <a:endParaRPr lang="ru-RU" sz="1600" dirty="0">
              <a:solidFill>
                <a:schemeClr val="tx1">
                  <a:lumMod val="75000"/>
                  <a:lumOff val="25000"/>
                </a:schemeClr>
              </a:solidFill>
              <a:latin typeface="Arial" pitchFamily="34" charset="0"/>
              <a:cs typeface="Arial" pitchFamily="34" charset="0"/>
            </a:endParaRPr>
          </a:p>
        </p:txBody>
      </p:sp>
      <p:sp>
        <p:nvSpPr>
          <p:cNvPr id="23" name="Прямоугольник 22"/>
          <p:cNvSpPr/>
          <p:nvPr/>
        </p:nvSpPr>
        <p:spPr>
          <a:xfrm>
            <a:off x="395536" y="2636912"/>
            <a:ext cx="7285277" cy="584775"/>
          </a:xfrm>
          <a:prstGeom prst="rect">
            <a:avLst/>
          </a:prstGeom>
        </p:spPr>
        <p:txBody>
          <a:bodyPr wrap="square">
            <a:spAutoFit/>
          </a:bodyPr>
          <a:lstStyle/>
          <a:p>
            <a:r>
              <a:rPr lang="ru-RU" sz="1600" dirty="0" smtClean="0">
                <a:solidFill>
                  <a:schemeClr val="tx1">
                    <a:lumMod val="75000"/>
                    <a:lumOff val="25000"/>
                  </a:schemeClr>
                </a:solidFill>
                <a:latin typeface="Arial" pitchFamily="34" charset="0"/>
                <a:cs typeface="Arial" pitchFamily="34" charset="0"/>
              </a:rPr>
              <a:t>Исключения: </a:t>
            </a:r>
          </a:p>
          <a:p>
            <a:r>
              <a:rPr lang="ru-RU" sz="1600" dirty="0" smtClean="0">
                <a:solidFill>
                  <a:schemeClr val="tx1">
                    <a:lumMod val="75000"/>
                    <a:lumOff val="25000"/>
                  </a:schemeClr>
                </a:solidFill>
                <a:latin typeface="Arial" pitchFamily="34" charset="0"/>
                <a:cs typeface="Arial" pitchFamily="34" charset="0"/>
              </a:rPr>
              <a:t>а) в реестре отсутствуют сведения об отечественном ПО того же класса</a:t>
            </a:r>
            <a:endParaRPr lang="ru-RU" sz="1600" dirty="0">
              <a:solidFill>
                <a:schemeClr val="tx1">
                  <a:lumMod val="75000"/>
                  <a:lumOff val="25000"/>
                </a:schemeClr>
              </a:solidFill>
              <a:latin typeface="Arial" pitchFamily="34" charset="0"/>
              <a:cs typeface="Arial" pitchFamily="34" charset="0"/>
            </a:endParaRPr>
          </a:p>
        </p:txBody>
      </p:sp>
      <p:sp>
        <p:nvSpPr>
          <p:cNvPr id="24" name="Прямоугольник 23"/>
          <p:cNvSpPr/>
          <p:nvPr/>
        </p:nvSpPr>
        <p:spPr>
          <a:xfrm>
            <a:off x="395536" y="3140624"/>
            <a:ext cx="8165449" cy="584775"/>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б</a:t>
            </a:r>
            <a:r>
              <a:rPr lang="ru-RU" sz="1600" dirty="0" smtClean="0">
                <a:solidFill>
                  <a:schemeClr val="tx1">
                    <a:lumMod val="75000"/>
                    <a:lumOff val="25000"/>
                  </a:schemeClr>
                </a:solidFill>
                <a:latin typeface="Arial" pitchFamily="34" charset="0"/>
                <a:cs typeface="Arial" pitchFamily="34" charset="0"/>
              </a:rPr>
              <a:t>) отечественное ПО того же класса, находящееся в реестре, по технико-функциональным характеристикам не соответствует требованиям Заказчика.</a:t>
            </a:r>
            <a:endParaRPr lang="ru-RU" sz="16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930783878"/>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5" name="Picture 2" descr="E:\DROPBOX\home\Roseltorg\Полиграфия\Таблички-логотип.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7088" y="371688"/>
            <a:ext cx="2513966" cy="78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922080" y="3501008"/>
            <a:ext cx="7345065" cy="1152128"/>
          </a:xfrm>
          <a:prstGeom prst="rect">
            <a:avLst/>
          </a:prstGeom>
          <a:noFill/>
          <a:ln w="9525">
            <a:noFill/>
            <a:miter lim="800000"/>
            <a:headEnd/>
            <a:tailEnd/>
          </a:ln>
        </p:spPr>
        <p:txBody>
          <a:bodyPr lIns="216000" tIns="36000" rIns="180000" bIns="36000" anchor="t"/>
          <a:lstStyle/>
          <a:p>
            <a:pPr algn="ctr">
              <a:lnSpc>
                <a:spcPct val="80000"/>
              </a:lnSpc>
              <a:defRPr/>
            </a:pPr>
            <a:endParaRPr lang="ru-RU" sz="2400" b="1" dirty="0">
              <a:solidFill>
                <a:prstClr val="white"/>
              </a:solidFill>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248659" y="2564904"/>
            <a:ext cx="8640959" cy="1872208"/>
          </a:xfrm>
          <a:prstGeom prst="rect">
            <a:avLst/>
          </a:prstGeom>
          <a:noFill/>
          <a:ln w="9525">
            <a:noFill/>
            <a:miter lim="800000"/>
            <a:headEnd/>
            <a:tailEnd/>
          </a:ln>
        </p:spPr>
        <p:txBody>
          <a:bodyPr lIns="216000" tIns="36000" rIns="180000" bIns="36000" anchor="t"/>
          <a:lstStyle/>
          <a:p>
            <a:pPr algn="ctr">
              <a:lnSpc>
                <a:spcPct val="80000"/>
              </a:lnSpc>
              <a:defRPr/>
            </a:pPr>
            <a:r>
              <a:rPr lang="ru-RU" sz="4800" b="1" dirty="0" smtClean="0">
                <a:solidFill>
                  <a:prstClr val="white"/>
                </a:solidFill>
                <a:latin typeface="Arial" panose="020B0604020202020204" pitchFamily="34" charset="0"/>
                <a:cs typeface="Arial" panose="020B0604020202020204" pitchFamily="34" charset="0"/>
              </a:rPr>
              <a:t>Контрактная система: </a:t>
            </a:r>
            <a:r>
              <a:rPr lang="ru-RU" sz="4000" b="1" dirty="0" smtClean="0">
                <a:solidFill>
                  <a:prstClr val="white"/>
                </a:solidFill>
                <a:latin typeface="Arial" panose="020B0604020202020204" pitchFamily="34" charset="0"/>
                <a:cs typeface="Arial" panose="020B0604020202020204" pitchFamily="34" charset="0"/>
              </a:rPr>
              <a:t/>
            </a:r>
            <a:br>
              <a:rPr lang="ru-RU" sz="4000" b="1" dirty="0" smtClean="0">
                <a:solidFill>
                  <a:prstClr val="white"/>
                </a:solidFill>
                <a:latin typeface="Arial" panose="020B0604020202020204" pitchFamily="34" charset="0"/>
                <a:cs typeface="Arial" panose="020B0604020202020204" pitchFamily="34" charset="0"/>
              </a:rPr>
            </a:br>
            <a:r>
              <a:rPr lang="ru-RU" sz="3200" b="1" dirty="0" smtClean="0">
                <a:solidFill>
                  <a:prstClr val="white"/>
                </a:solidFill>
                <a:latin typeface="Arial" panose="020B0604020202020204" pitchFamily="34" charset="0"/>
                <a:cs typeface="Arial" panose="020B0604020202020204" pitchFamily="34" charset="0"/>
              </a:rPr>
              <a:t>актуальные изменения лета 2016 года</a:t>
            </a:r>
            <a:endParaRPr lang="ru-RU"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56746"/>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Актуальные изменения 2016</a:t>
            </a:r>
            <a:endParaRPr lang="ru-RU" sz="2000" b="1" dirty="0">
              <a:solidFill>
                <a:prstClr val="white"/>
              </a:solidFill>
              <a:latin typeface="Arial" panose="020B0604020202020204" pitchFamily="34" charset="0"/>
              <a:cs typeface="Arial" panose="020B0604020202020204" pitchFamily="34" charset="0"/>
            </a:endParaRPr>
          </a:p>
        </p:txBody>
      </p:sp>
      <p:sp>
        <p:nvSpPr>
          <p:cNvPr id="14" name="Rectangle 2"/>
          <p:cNvSpPr txBox="1">
            <a:spLocks noChangeArrowheads="1"/>
          </p:cNvSpPr>
          <p:nvPr/>
        </p:nvSpPr>
        <p:spPr bwMode="auto">
          <a:xfrm>
            <a:off x="489466" y="1916832"/>
            <a:ext cx="7488832" cy="3312368"/>
          </a:xfrm>
          <a:prstGeom prst="rect">
            <a:avLst/>
          </a:prstGeom>
          <a:noFill/>
          <a:ln w="9525">
            <a:noFill/>
            <a:miter lim="800000"/>
            <a:headEnd/>
            <a:tailEnd/>
          </a:ln>
        </p:spPr>
        <p:txBody>
          <a:bodyPr/>
          <a:lstStyle/>
          <a:p>
            <a:r>
              <a:rPr lang="ru-RU" sz="1600" dirty="0">
                <a:solidFill>
                  <a:prstClr val="black">
                    <a:lumMod val="75000"/>
                    <a:lumOff val="25000"/>
                  </a:prstClr>
                </a:solidFill>
              </a:rPr>
              <a:t>Дополнен п. 3 ч. 2 ст. 1 44-ФЗ </a:t>
            </a:r>
            <a:r>
              <a:rPr lang="ru-RU" sz="1600" dirty="0" smtClean="0">
                <a:solidFill>
                  <a:prstClr val="black">
                    <a:lumMod val="75000"/>
                    <a:lumOff val="25000"/>
                  </a:prstClr>
                </a:solidFill>
              </a:rPr>
              <a:t>–</a:t>
            </a:r>
            <a:br>
              <a:rPr lang="ru-RU" sz="1600" dirty="0" smtClean="0">
                <a:solidFill>
                  <a:prstClr val="black">
                    <a:lumMod val="75000"/>
                    <a:lumOff val="25000"/>
                  </a:prstClr>
                </a:solidFill>
              </a:rPr>
            </a:br>
            <a:r>
              <a:rPr lang="ru-RU" sz="1600" dirty="0" smtClean="0">
                <a:solidFill>
                  <a:prstClr val="black">
                    <a:lumMod val="75000"/>
                    <a:lumOff val="25000"/>
                  </a:prstClr>
                </a:solidFill>
              </a:rPr>
              <a:t>из под действия Контрактной системы </a:t>
            </a:r>
            <a:r>
              <a:rPr lang="ru-RU" sz="1600" dirty="0">
                <a:solidFill>
                  <a:prstClr val="black">
                    <a:lumMod val="75000"/>
                    <a:lumOff val="25000"/>
                  </a:prstClr>
                </a:solidFill>
              </a:rPr>
              <a:t>исключены отношения, связанные с закупкой драгметаллов и камней для пополнения фондов регионов, на территориях которых они были добыты. Ранее данное изъятие касалось только закупок драгметаллов и камней для пополнения </a:t>
            </a:r>
            <a:r>
              <a:rPr lang="ru-RU" sz="1600" dirty="0" err="1">
                <a:solidFill>
                  <a:prstClr val="black">
                    <a:lumMod val="75000"/>
                    <a:lumOff val="25000"/>
                  </a:prstClr>
                </a:solidFill>
              </a:rPr>
              <a:t>Госфонда</a:t>
            </a:r>
            <a:r>
              <a:rPr lang="ru-RU" sz="1600" dirty="0">
                <a:solidFill>
                  <a:prstClr val="black">
                    <a:lumMod val="75000"/>
                    <a:lumOff val="25000"/>
                  </a:prstClr>
                </a:solidFill>
              </a:rPr>
              <a:t> России.</a:t>
            </a:r>
          </a:p>
          <a:p>
            <a:r>
              <a:rPr lang="ru-RU" sz="1600" dirty="0">
                <a:solidFill>
                  <a:prstClr val="black">
                    <a:lumMod val="75000"/>
                    <a:lumOff val="25000"/>
                  </a:prstClr>
                </a:solidFill>
              </a:rPr>
              <a:t>Данная мера обусловлена тем, что система формирования указанных фондов исключает проведение конкурсных процедур. Цены на драгметаллы и камни исходят из мировых цен и их конъюнктурных колебаний на день продажи, что несовместимо с правилами ценообразования в контрактной системе.</a:t>
            </a:r>
          </a:p>
          <a:p>
            <a:r>
              <a:rPr lang="ru-RU" sz="1600" dirty="0">
                <a:solidFill>
                  <a:prstClr val="black">
                    <a:lumMod val="75000"/>
                    <a:lumOff val="25000"/>
                  </a:prstClr>
                </a:solidFill>
              </a:rPr>
              <a:t>Производители драгметаллов обязаны предлагать их для приобретения в приоритетном порядке Гохрану России и уполномоченным региональным органам власти для пополнения соответствующих фондов. </a:t>
            </a:r>
            <a:r>
              <a:rPr lang="ru-RU" sz="1600" dirty="0" smtClean="0">
                <a:solidFill>
                  <a:prstClr val="black">
                    <a:lumMod val="75000"/>
                    <a:lumOff val="25000"/>
                  </a:prstClr>
                </a:solidFill>
              </a:rPr>
              <a:t>Закон </a:t>
            </a:r>
            <a:r>
              <a:rPr lang="ru-RU" sz="1600" dirty="0">
                <a:solidFill>
                  <a:prstClr val="black">
                    <a:lumMod val="75000"/>
                    <a:lumOff val="25000"/>
                  </a:prstClr>
                </a:solidFill>
              </a:rPr>
              <a:t>в предыдущей редакции не позволял реализовать эту обязанность</a:t>
            </a:r>
            <a:r>
              <a:rPr lang="ru-RU" sz="1600" dirty="0" smtClean="0">
                <a:solidFill>
                  <a:prstClr val="black">
                    <a:lumMod val="75000"/>
                    <a:lumOff val="25000"/>
                  </a:prstClr>
                </a:solidFill>
              </a:rPr>
              <a:t>.</a:t>
            </a:r>
            <a:br>
              <a:rPr lang="ru-RU" sz="1600" dirty="0" smtClean="0">
                <a:solidFill>
                  <a:prstClr val="black">
                    <a:lumMod val="75000"/>
                    <a:lumOff val="25000"/>
                  </a:prstClr>
                </a:solidFill>
              </a:rPr>
            </a:br>
            <a:endParaRPr lang="ru-RU" sz="1600" dirty="0">
              <a:solidFill>
                <a:prstClr val="black">
                  <a:lumMod val="75000"/>
                  <a:lumOff val="25000"/>
                </a:prstClr>
              </a:solidFill>
            </a:endParaRPr>
          </a:p>
        </p:txBody>
      </p:sp>
      <p:sp>
        <p:nvSpPr>
          <p:cNvPr id="8" name="Прямоугольник 7"/>
          <p:cNvSpPr/>
          <p:nvPr/>
        </p:nvSpPr>
        <p:spPr bwMode="auto">
          <a:xfrm>
            <a:off x="179512" y="1287341"/>
            <a:ext cx="2755095"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ru-RU" sz="1600" b="1" dirty="0" smtClean="0">
                <a:solidFill>
                  <a:prstClr val="white"/>
                </a:solidFill>
              </a:rPr>
              <a:t>203-ФЗ от 23 июня 2016 г. </a:t>
            </a:r>
            <a:endParaRPr lang="ru-RU" sz="1600" b="1" dirty="0">
              <a:solidFill>
                <a:prstClr val="white"/>
              </a:solidFill>
            </a:endParaRPr>
          </a:p>
        </p:txBody>
      </p:sp>
      <p:pic>
        <p:nvPicPr>
          <p:cNvPr id="1028" name="Picture 4" descr="http://ferruminat.ru/sites/default/files/category_pictures/Au_slitok_1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869160"/>
            <a:ext cx="1705372" cy="170537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6169868" y="1098332"/>
            <a:ext cx="2555776" cy="59798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TextBox 9"/>
          <p:cNvSpPr txBox="1"/>
          <p:nvPr/>
        </p:nvSpPr>
        <p:spPr>
          <a:xfrm>
            <a:off x="6377069" y="1196820"/>
            <a:ext cx="2060543" cy="400110"/>
          </a:xfrm>
          <a:prstGeom prst="rect">
            <a:avLst/>
          </a:prstGeom>
          <a:noFill/>
        </p:spPr>
        <p:txBody>
          <a:bodyPr wrap="square" rtlCol="0">
            <a:spAutoFit/>
          </a:bodyPr>
          <a:lstStyle/>
          <a:p>
            <a:r>
              <a:rPr lang="ru-RU" sz="2000" dirty="0" smtClean="0">
                <a:solidFill>
                  <a:prstClr val="black">
                    <a:lumMod val="75000"/>
                    <a:lumOff val="25000"/>
                  </a:prstClr>
                </a:solidFill>
              </a:rPr>
              <a:t>Вступил в силу</a:t>
            </a:r>
            <a:endParaRPr lang="ru-RU" sz="2000" dirty="0">
              <a:solidFill>
                <a:prstClr val="black">
                  <a:lumMod val="75000"/>
                  <a:lumOff val="25000"/>
                </a:prstClr>
              </a:solidFill>
            </a:endParaRPr>
          </a:p>
        </p:txBody>
      </p:sp>
    </p:spTree>
    <p:extLst>
      <p:ext uri="{BB962C8B-B14F-4D97-AF65-F5344CB8AC3E}">
        <p14:creationId xmlns:p14="http://schemas.microsoft.com/office/powerpoint/2010/main" val="602680303"/>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Актуальные изменения 2016</a:t>
            </a:r>
            <a:endParaRPr lang="ru-RU" sz="2000" b="1" dirty="0">
              <a:solidFill>
                <a:prstClr val="white"/>
              </a:solidFill>
              <a:latin typeface="Arial" panose="020B0604020202020204" pitchFamily="34" charset="0"/>
              <a:cs typeface="Arial" panose="020B0604020202020204" pitchFamily="34" charset="0"/>
            </a:endParaRPr>
          </a:p>
        </p:txBody>
      </p:sp>
      <p:sp>
        <p:nvSpPr>
          <p:cNvPr id="14" name="Rectangle 2"/>
          <p:cNvSpPr txBox="1">
            <a:spLocks noChangeArrowheads="1"/>
          </p:cNvSpPr>
          <p:nvPr/>
        </p:nvSpPr>
        <p:spPr bwMode="auto">
          <a:xfrm>
            <a:off x="489466" y="1772816"/>
            <a:ext cx="8331006" cy="4032448"/>
          </a:xfrm>
          <a:prstGeom prst="rect">
            <a:avLst/>
          </a:prstGeom>
          <a:noFill/>
          <a:ln w="9525">
            <a:noFill/>
            <a:miter lim="800000"/>
            <a:headEnd/>
            <a:tailEnd/>
          </a:ln>
        </p:spPr>
        <p:txBody>
          <a:bodyPr/>
          <a:lstStyle/>
          <a:p>
            <a:r>
              <a:rPr lang="ru-RU" sz="1600" dirty="0">
                <a:solidFill>
                  <a:prstClr val="black">
                    <a:lumMod val="75000"/>
                    <a:lumOff val="25000"/>
                  </a:prstClr>
                </a:solidFill>
              </a:rPr>
              <a:t>Дополнена ст. 21.1. -</a:t>
            </a:r>
          </a:p>
          <a:p>
            <a:r>
              <a:rPr lang="ru-RU" sz="1600" dirty="0">
                <a:solidFill>
                  <a:prstClr val="black">
                    <a:lumMod val="75000"/>
                    <a:lumOff val="25000"/>
                  </a:prstClr>
                </a:solidFill>
              </a:rPr>
              <a:t>Особенности определения цены контракта, </a:t>
            </a:r>
            <a:r>
              <a:rPr lang="ru-RU" sz="1600" b="1" dirty="0">
                <a:solidFill>
                  <a:prstClr val="black">
                    <a:lumMod val="75000"/>
                    <a:lumOff val="25000"/>
                  </a:prstClr>
                </a:solidFill>
              </a:rPr>
              <a:t>заключаемого с единственным поставщиком</a:t>
            </a:r>
            <a:r>
              <a:rPr lang="ru-RU" sz="1600" dirty="0">
                <a:solidFill>
                  <a:prstClr val="black">
                    <a:lumMod val="75000"/>
                    <a:lumOff val="25000"/>
                  </a:prstClr>
                </a:solidFill>
              </a:rPr>
              <a:t>, подрядчиком, исполнителем, при приобретении жилых помещений, которые соответствуют условиям отнесения к жилью экономического класса, установленным уполномоченным федеральным органом исполнительной власти, и построены на земельных участках, переданных </a:t>
            </a:r>
            <a:r>
              <a:rPr lang="ru-RU" sz="1600" b="1" dirty="0">
                <a:solidFill>
                  <a:prstClr val="black">
                    <a:lumMod val="75000"/>
                    <a:lumOff val="25000"/>
                  </a:prstClr>
                </a:solidFill>
              </a:rPr>
              <a:t>единым институтом развития в жилищной сфере</a:t>
            </a:r>
            <a:r>
              <a:rPr lang="ru-RU" sz="1600" dirty="0">
                <a:solidFill>
                  <a:prstClr val="black">
                    <a:lumMod val="75000"/>
                    <a:lumOff val="25000"/>
                  </a:prstClr>
                </a:solidFill>
              </a:rPr>
              <a:t> в безвозмездное пользование или аренду для строительства жилья экономического класса, для комплексного освоения территории, в рамках которого предусматривается в том числе строительство жилья экономического класса, либо для строительства в минимально требуемом объеме жилья экономического класса, для комплексного освоения территории, в рамках которого предусматриваются в том числе строительство в минимально требуемом объеме жилья экономического класса и иное жилищное строительство, в соответствии с Федеральным законом от 24 июля 2008 года N 161-ФЗ "О содействии развитию жилищного строительства", устанавливаются указанным Федеральным законом.</a:t>
            </a:r>
          </a:p>
        </p:txBody>
      </p:sp>
      <p:sp>
        <p:nvSpPr>
          <p:cNvPr id="8" name="Прямоугольник 7"/>
          <p:cNvSpPr/>
          <p:nvPr/>
        </p:nvSpPr>
        <p:spPr bwMode="auto">
          <a:xfrm>
            <a:off x="179512" y="1093852"/>
            <a:ext cx="2718226"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en-US" sz="1600" b="1" dirty="0">
                <a:solidFill>
                  <a:prstClr val="white"/>
                </a:solidFill>
              </a:rPr>
              <a:t>221-</a:t>
            </a:r>
            <a:r>
              <a:rPr lang="ru-RU" sz="1600" b="1" dirty="0" smtClean="0">
                <a:solidFill>
                  <a:prstClr val="white"/>
                </a:solidFill>
              </a:rPr>
              <a:t>ФЗ от 23 июня 2016 г.</a:t>
            </a:r>
            <a:endParaRPr lang="ru-RU" sz="1600" b="1" dirty="0">
              <a:solidFill>
                <a:prstClr val="white"/>
              </a:solidFill>
            </a:endParaRPr>
          </a:p>
        </p:txBody>
      </p:sp>
      <p:sp>
        <p:nvSpPr>
          <p:cNvPr id="9" name="Прямоугольник 8"/>
          <p:cNvSpPr/>
          <p:nvPr/>
        </p:nvSpPr>
        <p:spPr>
          <a:xfrm>
            <a:off x="5652120" y="995364"/>
            <a:ext cx="3456384" cy="59798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TextBox 9"/>
          <p:cNvSpPr txBox="1"/>
          <p:nvPr/>
        </p:nvSpPr>
        <p:spPr>
          <a:xfrm>
            <a:off x="5868144" y="1093852"/>
            <a:ext cx="2987824" cy="400110"/>
          </a:xfrm>
          <a:prstGeom prst="rect">
            <a:avLst/>
          </a:prstGeom>
          <a:noFill/>
        </p:spPr>
        <p:txBody>
          <a:bodyPr wrap="square" rtlCol="0">
            <a:spAutoFit/>
          </a:bodyPr>
          <a:lstStyle/>
          <a:p>
            <a:r>
              <a:rPr lang="ru-RU" sz="2000" dirty="0" smtClean="0">
                <a:solidFill>
                  <a:prstClr val="black">
                    <a:lumMod val="75000"/>
                    <a:lumOff val="25000"/>
                  </a:prstClr>
                </a:solidFill>
              </a:rPr>
              <a:t>Действует с 01.09.2016</a:t>
            </a:r>
            <a:endParaRPr lang="ru-RU" sz="2000" dirty="0">
              <a:solidFill>
                <a:prstClr val="black">
                  <a:lumMod val="75000"/>
                  <a:lumOff val="25000"/>
                </a:prstClr>
              </a:solidFill>
            </a:endParaRPr>
          </a:p>
        </p:txBody>
      </p:sp>
      <p:sp>
        <p:nvSpPr>
          <p:cNvPr id="11" name="Rectangle 2"/>
          <p:cNvSpPr txBox="1">
            <a:spLocks noChangeArrowheads="1"/>
          </p:cNvSpPr>
          <p:nvPr/>
        </p:nvSpPr>
        <p:spPr bwMode="auto">
          <a:xfrm>
            <a:off x="489466" y="5661248"/>
            <a:ext cx="8354781" cy="864096"/>
          </a:xfrm>
          <a:prstGeom prst="rect">
            <a:avLst/>
          </a:prstGeom>
          <a:noFill/>
          <a:ln w="9525">
            <a:noFill/>
            <a:miter lim="800000"/>
            <a:headEnd/>
            <a:tailEnd/>
          </a:ln>
        </p:spPr>
        <p:txBody>
          <a:bodyPr/>
          <a:lstStyle/>
          <a:p>
            <a:r>
              <a:rPr lang="ru-RU" sz="1600" dirty="0" smtClean="0">
                <a:solidFill>
                  <a:prstClr val="black">
                    <a:lumMod val="75000"/>
                    <a:lumOff val="25000"/>
                  </a:prstClr>
                </a:solidFill>
              </a:rPr>
              <a:t>Прежде действующий Фонд содействия развитию жилищного строительства ликвидируется.</a:t>
            </a:r>
            <a:endParaRPr lang="ru-RU" sz="1600" dirty="0">
              <a:solidFill>
                <a:prstClr val="black">
                  <a:lumMod val="75000"/>
                  <a:lumOff val="25000"/>
                </a:prstClr>
              </a:solidFill>
            </a:endParaRPr>
          </a:p>
        </p:txBody>
      </p:sp>
    </p:spTree>
    <p:extLst>
      <p:ext uri="{BB962C8B-B14F-4D97-AF65-F5344CB8AC3E}">
        <p14:creationId xmlns:p14="http://schemas.microsoft.com/office/powerpoint/2010/main" val="2044556254"/>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Актуальные изменения 2016</a:t>
            </a:r>
            <a:endParaRPr lang="ru-RU" sz="2000" b="1" dirty="0">
              <a:solidFill>
                <a:prstClr val="white"/>
              </a:solidFill>
              <a:latin typeface="Arial" panose="020B0604020202020204" pitchFamily="34" charset="0"/>
              <a:cs typeface="Arial" panose="020B0604020202020204" pitchFamily="34" charset="0"/>
            </a:endParaRPr>
          </a:p>
        </p:txBody>
      </p:sp>
      <p:sp>
        <p:nvSpPr>
          <p:cNvPr id="14" name="Rectangle 2"/>
          <p:cNvSpPr txBox="1">
            <a:spLocks noChangeArrowheads="1"/>
          </p:cNvSpPr>
          <p:nvPr/>
        </p:nvSpPr>
        <p:spPr bwMode="auto">
          <a:xfrm>
            <a:off x="280513" y="1786174"/>
            <a:ext cx="8186990" cy="4032448"/>
          </a:xfrm>
          <a:prstGeom prst="rect">
            <a:avLst/>
          </a:prstGeom>
          <a:noFill/>
          <a:ln w="9525">
            <a:noFill/>
            <a:miter lim="800000"/>
            <a:headEnd/>
            <a:tailEnd/>
          </a:ln>
        </p:spPr>
        <p:txBody>
          <a:bodyPr/>
          <a:lstStyle/>
          <a:p>
            <a:r>
              <a:rPr lang="ru-RU" sz="1600" dirty="0" smtClean="0">
                <a:solidFill>
                  <a:prstClr val="black">
                    <a:lumMod val="75000"/>
                    <a:lumOff val="25000"/>
                  </a:prstClr>
                </a:solidFill>
              </a:rPr>
              <a:t>Введен п.8 ч. 2. ст. 1. </a:t>
            </a:r>
            <a:r>
              <a:rPr lang="ru-RU" sz="1600" dirty="0">
                <a:solidFill>
                  <a:prstClr val="black">
                    <a:lumMod val="75000"/>
                    <a:lumOff val="25000"/>
                  </a:prstClr>
                </a:solidFill>
              </a:rPr>
              <a:t>-</a:t>
            </a:r>
          </a:p>
          <a:p>
            <a:r>
              <a:rPr lang="ru-RU" sz="1600" dirty="0">
                <a:solidFill>
                  <a:prstClr val="black">
                    <a:lumMod val="75000"/>
                    <a:lumOff val="25000"/>
                  </a:prstClr>
                </a:solidFill>
              </a:rPr>
              <a:t>Контрактная система не применяется к отношениям, связанным с</a:t>
            </a:r>
            <a:br>
              <a:rPr lang="ru-RU" sz="1600" dirty="0">
                <a:solidFill>
                  <a:prstClr val="black">
                    <a:lumMod val="75000"/>
                    <a:lumOff val="25000"/>
                  </a:prstClr>
                </a:solidFill>
              </a:rPr>
            </a:br>
            <a:r>
              <a:rPr lang="ru-RU" sz="1600" dirty="0">
                <a:solidFill>
                  <a:prstClr val="black">
                    <a:lumMod val="75000"/>
                    <a:lumOff val="25000"/>
                  </a:prstClr>
                </a:solidFill>
              </a:rPr>
              <a:t>осуществлением </a:t>
            </a:r>
            <a:r>
              <a:rPr lang="ru-RU" sz="1600" b="1" dirty="0">
                <a:solidFill>
                  <a:prstClr val="black">
                    <a:lumMod val="75000"/>
                    <a:lumOff val="25000"/>
                  </a:prstClr>
                </a:solidFill>
              </a:rPr>
              <a:t>строительного контроля </a:t>
            </a:r>
            <a:r>
              <a:rPr lang="ru-RU" sz="1600" dirty="0">
                <a:solidFill>
                  <a:prstClr val="black">
                    <a:lumMod val="75000"/>
                    <a:lumOff val="25000"/>
                  </a:prstClr>
                </a:solidFill>
              </a:rPr>
              <a:t>в процессе строительства, реконструкции и (или) капитального ремонта объектов инфраструктуры, предназначенных для подготовки и проведения чемпионата мира по футболу FIFA 2018 года и Кубка конфедераций FIFA 2017 года, закупкой товаров, работ, услуг, связанных с изготовлением, учетом, выдачей, заменой, использованием и поддержкой (обеспечением) </a:t>
            </a:r>
            <a:r>
              <a:rPr lang="ru-RU" sz="1600" b="1" dirty="0">
                <a:solidFill>
                  <a:prstClr val="black">
                    <a:lumMod val="75000"/>
                    <a:lumOff val="25000"/>
                  </a:prstClr>
                </a:solidFill>
              </a:rPr>
              <a:t>функционирования персонифицированных карт </a:t>
            </a:r>
            <a:r>
              <a:rPr lang="ru-RU" sz="1600" dirty="0">
                <a:solidFill>
                  <a:prstClr val="black">
                    <a:lumMod val="75000"/>
                    <a:lumOff val="25000"/>
                  </a:prstClr>
                </a:solidFill>
              </a:rPr>
              <a:t>зрителей чемпионата мира по футболу FIFA 2018 года и Кубка конфедераций FIFA 2017 года, созданием и эксплуатацией необходимых </a:t>
            </a:r>
            <a:r>
              <a:rPr lang="ru-RU" sz="1600" b="1" dirty="0">
                <a:solidFill>
                  <a:prstClr val="black">
                    <a:lumMod val="75000"/>
                    <a:lumOff val="25000"/>
                  </a:prstClr>
                </a:solidFill>
              </a:rPr>
              <a:t>информационных систем </a:t>
            </a:r>
            <a:r>
              <a:rPr lang="ru-RU" sz="1600" dirty="0">
                <a:solidFill>
                  <a:prstClr val="black">
                    <a:lumMod val="75000"/>
                    <a:lumOff val="25000"/>
                  </a:prstClr>
                </a:solidFill>
              </a:rPr>
              <a:t>в соответствии с Федеральным законом от 7 июня 2013 года N 108-ФЗ "О подготовке и проведении в Российской Федерации чемпионата мира по футболу FIFA 2018 года, Кубка конфедераций FIFA 2017 года и внесении изменений в отдельные законодательные акты Российской Федерации".</a:t>
            </a:r>
          </a:p>
        </p:txBody>
      </p:sp>
      <p:sp>
        <p:nvSpPr>
          <p:cNvPr id="8" name="Прямоугольник 7"/>
          <p:cNvSpPr/>
          <p:nvPr/>
        </p:nvSpPr>
        <p:spPr bwMode="auto">
          <a:xfrm>
            <a:off x="179512" y="1093852"/>
            <a:ext cx="2278683"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en-US" sz="1600" b="1" dirty="0">
                <a:solidFill>
                  <a:prstClr val="white"/>
                </a:solidFill>
              </a:rPr>
              <a:t>266-</a:t>
            </a:r>
            <a:r>
              <a:rPr lang="ru-RU" sz="1600" b="1" dirty="0" smtClean="0">
                <a:solidFill>
                  <a:prstClr val="white"/>
                </a:solidFill>
              </a:rPr>
              <a:t>ФЗ от 03.07.2016</a:t>
            </a:r>
            <a:endParaRPr lang="ru-RU" sz="1600" b="1" dirty="0">
              <a:solidFill>
                <a:prstClr val="white"/>
              </a:solidFill>
            </a:endParaRPr>
          </a:p>
        </p:txBody>
      </p:sp>
      <p:sp>
        <p:nvSpPr>
          <p:cNvPr id="9" name="Прямоугольник 8"/>
          <p:cNvSpPr/>
          <p:nvPr/>
        </p:nvSpPr>
        <p:spPr>
          <a:xfrm>
            <a:off x="2879304" y="5706776"/>
            <a:ext cx="4752528" cy="59798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TextBox 9"/>
          <p:cNvSpPr txBox="1"/>
          <p:nvPr/>
        </p:nvSpPr>
        <p:spPr>
          <a:xfrm>
            <a:off x="2987824" y="5805264"/>
            <a:ext cx="5004048" cy="400110"/>
          </a:xfrm>
          <a:prstGeom prst="rect">
            <a:avLst/>
          </a:prstGeom>
          <a:noFill/>
        </p:spPr>
        <p:txBody>
          <a:bodyPr wrap="square" rtlCol="0">
            <a:spAutoFit/>
          </a:bodyPr>
          <a:lstStyle/>
          <a:p>
            <a:r>
              <a:rPr lang="ru-RU" sz="2000" dirty="0" smtClean="0">
                <a:solidFill>
                  <a:prstClr val="black">
                    <a:lumMod val="75000"/>
                    <a:lumOff val="25000"/>
                  </a:prstClr>
                </a:solidFill>
              </a:rPr>
              <a:t>Действует с </a:t>
            </a:r>
            <a:r>
              <a:rPr lang="en-US" sz="2000" dirty="0" smtClean="0">
                <a:solidFill>
                  <a:prstClr val="black">
                    <a:lumMod val="75000"/>
                    <a:lumOff val="25000"/>
                  </a:prstClr>
                </a:solidFill>
              </a:rPr>
              <a:t>15.07</a:t>
            </a:r>
            <a:r>
              <a:rPr lang="ru-RU" sz="2000" dirty="0" smtClean="0">
                <a:solidFill>
                  <a:prstClr val="black">
                    <a:lumMod val="75000"/>
                    <a:lumOff val="25000"/>
                  </a:prstClr>
                </a:solidFill>
              </a:rPr>
              <a:t>.</a:t>
            </a:r>
            <a:r>
              <a:rPr lang="en-US" sz="2000" dirty="0" smtClean="0">
                <a:solidFill>
                  <a:prstClr val="black">
                    <a:lumMod val="75000"/>
                    <a:lumOff val="25000"/>
                  </a:prstClr>
                </a:solidFill>
              </a:rPr>
              <a:t>2016 </a:t>
            </a:r>
            <a:r>
              <a:rPr lang="ru-RU" sz="2000" dirty="0" smtClean="0">
                <a:solidFill>
                  <a:prstClr val="black">
                    <a:lumMod val="75000"/>
                    <a:lumOff val="25000"/>
                  </a:prstClr>
                </a:solidFill>
              </a:rPr>
              <a:t>по 30.07.2018 </a:t>
            </a:r>
            <a:endParaRPr lang="ru-RU" sz="2000" dirty="0">
              <a:solidFill>
                <a:prstClr val="black">
                  <a:lumMod val="75000"/>
                  <a:lumOff val="25000"/>
                </a:prstClr>
              </a:solidFill>
            </a:endParaRPr>
          </a:p>
        </p:txBody>
      </p:sp>
      <p:pic>
        <p:nvPicPr>
          <p:cNvPr id="2050" name="Picture 2" descr="http://logok.org/wp-content/uploads/2014/10/Russia-2018-logo-FIFA-world-c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863443"/>
            <a:ext cx="2516538" cy="184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803378"/>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29722"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Доступность</a:t>
            </a:r>
            <a:endParaRPr lang="ru-RU" sz="2000" b="1" dirty="0">
              <a:solidFill>
                <a:prstClr val="white"/>
              </a:solidFill>
              <a:latin typeface="Arial" panose="020B0604020202020204" pitchFamily="34" charset="0"/>
              <a:cs typeface="Arial" panose="020B0604020202020204" pitchFamily="34" charset="0"/>
            </a:endParaRPr>
          </a:p>
        </p:txBody>
      </p:sp>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07" y="1075942"/>
            <a:ext cx="7226293" cy="386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Прямоугольник 22"/>
          <p:cNvSpPr/>
          <p:nvPr/>
        </p:nvSpPr>
        <p:spPr>
          <a:xfrm>
            <a:off x="751183" y="5048016"/>
            <a:ext cx="3830561" cy="1477328"/>
          </a:xfrm>
          <a:prstGeom prst="rect">
            <a:avLst/>
          </a:prstGeom>
        </p:spPr>
        <p:txBody>
          <a:bodyPr wrap="square">
            <a:spAutoFit/>
          </a:bodyPr>
          <a:lstStyle/>
          <a:p>
            <a:pPr marL="285750" indent="-285750">
              <a:spcBef>
                <a:spcPts val="600"/>
              </a:spcBef>
              <a:buClr>
                <a:prstClr val="black">
                  <a:lumMod val="95000"/>
                  <a:lumOff val="5000"/>
                </a:prstClr>
              </a:buClr>
              <a:buFont typeface="Arial" pitchFamily="34" charset="0"/>
              <a:buChar char="•"/>
              <a:defRPr/>
            </a:pPr>
            <a:r>
              <a:rPr lang="ru-RU" altLang="ru-RU" sz="1600" dirty="0" smtClean="0">
                <a:solidFill>
                  <a:prstClr val="black">
                    <a:lumMod val="75000"/>
                    <a:lumOff val="25000"/>
                  </a:prstClr>
                </a:solidFill>
              </a:rPr>
              <a:t>Проведение </a:t>
            </a:r>
            <a:r>
              <a:rPr lang="ru-RU" altLang="ru-RU" sz="1600" dirty="0">
                <a:solidFill>
                  <a:prstClr val="black">
                    <a:lumMod val="75000"/>
                    <a:lumOff val="25000"/>
                  </a:prstClr>
                </a:solidFill>
              </a:rPr>
              <a:t>торговых процедур </a:t>
            </a:r>
            <a:r>
              <a:rPr lang="ru-RU" altLang="ru-RU" sz="1600" dirty="0" smtClean="0">
                <a:solidFill>
                  <a:prstClr val="black">
                    <a:lumMod val="75000"/>
                    <a:lumOff val="25000"/>
                  </a:prstClr>
                </a:solidFill>
              </a:rPr>
              <a:t/>
            </a:r>
            <a:br>
              <a:rPr lang="ru-RU" altLang="ru-RU" sz="1600" dirty="0" smtClean="0">
                <a:solidFill>
                  <a:prstClr val="black">
                    <a:lumMod val="75000"/>
                    <a:lumOff val="25000"/>
                  </a:prstClr>
                </a:solidFill>
              </a:rPr>
            </a:br>
            <a:r>
              <a:rPr lang="ru-RU" altLang="ru-RU" sz="1600" dirty="0" smtClean="0">
                <a:solidFill>
                  <a:prstClr val="black">
                    <a:lumMod val="75000"/>
                    <a:lumOff val="25000"/>
                  </a:prstClr>
                </a:solidFill>
              </a:rPr>
              <a:t>для </a:t>
            </a:r>
            <a:r>
              <a:rPr lang="ru-RU" altLang="ru-RU" sz="1600" dirty="0" err="1">
                <a:solidFill>
                  <a:prstClr val="black">
                    <a:lumMod val="75000"/>
                    <a:lumOff val="25000"/>
                  </a:prstClr>
                </a:solidFill>
              </a:rPr>
              <a:t>госзаказчиков</a:t>
            </a:r>
            <a:r>
              <a:rPr lang="ru-RU" altLang="ru-RU" sz="1600" dirty="0">
                <a:solidFill>
                  <a:prstClr val="black">
                    <a:lumMod val="75000"/>
                    <a:lumOff val="25000"/>
                  </a:prstClr>
                </a:solidFill>
              </a:rPr>
              <a:t> (44-ФЗ</a:t>
            </a:r>
            <a:r>
              <a:rPr lang="ru-RU" altLang="ru-RU" sz="1600" dirty="0" smtClean="0">
                <a:solidFill>
                  <a:prstClr val="black">
                    <a:lumMod val="75000"/>
                    <a:lumOff val="25000"/>
                  </a:prstClr>
                </a:solidFill>
              </a:rPr>
              <a:t>);</a:t>
            </a:r>
          </a:p>
          <a:p>
            <a:pPr marL="285750" indent="-285750">
              <a:spcBef>
                <a:spcPts val="600"/>
              </a:spcBef>
              <a:buClr>
                <a:prstClr val="black">
                  <a:lumMod val="95000"/>
                  <a:lumOff val="5000"/>
                </a:prstClr>
              </a:buClr>
              <a:buFont typeface="Arial" pitchFamily="34" charset="0"/>
              <a:buChar char="•"/>
              <a:defRPr/>
            </a:pPr>
            <a:r>
              <a:rPr lang="ru-RU" altLang="ru-RU" sz="1600" dirty="0" smtClean="0">
                <a:solidFill>
                  <a:prstClr val="black">
                    <a:lumMod val="75000"/>
                    <a:lumOff val="25000"/>
                  </a:prstClr>
                </a:solidFill>
              </a:rPr>
              <a:t>проведение торговых процедур </a:t>
            </a:r>
            <a:br>
              <a:rPr lang="ru-RU" altLang="ru-RU" sz="1600" dirty="0" smtClean="0">
                <a:solidFill>
                  <a:prstClr val="black">
                    <a:lumMod val="75000"/>
                    <a:lumOff val="25000"/>
                  </a:prstClr>
                </a:solidFill>
              </a:rPr>
            </a:br>
            <a:r>
              <a:rPr lang="ru-RU" altLang="ru-RU" sz="1600" dirty="0" smtClean="0">
                <a:solidFill>
                  <a:prstClr val="black">
                    <a:lumMod val="75000"/>
                    <a:lumOff val="25000"/>
                  </a:prstClr>
                </a:solidFill>
              </a:rPr>
              <a:t>для субъектов 223-ФЗ;</a:t>
            </a:r>
          </a:p>
          <a:p>
            <a:pPr marL="285750" indent="-285750">
              <a:spcBef>
                <a:spcPts val="600"/>
              </a:spcBef>
              <a:buClr>
                <a:prstClr val="black">
                  <a:lumMod val="95000"/>
                  <a:lumOff val="5000"/>
                </a:prstClr>
              </a:buClr>
              <a:buFont typeface="Arial" pitchFamily="34" charset="0"/>
              <a:buChar char="•"/>
              <a:defRPr/>
            </a:pPr>
            <a:r>
              <a:rPr lang="ru-RU" altLang="ru-RU" sz="1600" dirty="0" smtClean="0">
                <a:solidFill>
                  <a:prstClr val="black">
                    <a:lumMod val="75000"/>
                    <a:lumOff val="25000"/>
                  </a:prstClr>
                </a:solidFill>
              </a:rPr>
              <a:t>все </a:t>
            </a:r>
            <a:r>
              <a:rPr lang="ru-RU" altLang="ru-RU" sz="1600" dirty="0">
                <a:solidFill>
                  <a:prstClr val="black">
                    <a:lumMod val="75000"/>
                    <a:lumOff val="25000"/>
                  </a:prstClr>
                </a:solidFill>
              </a:rPr>
              <a:t>часовые пояса России;</a:t>
            </a:r>
            <a:endParaRPr lang="ru-RU" altLang="ru-RU" sz="1600" dirty="0" smtClean="0">
              <a:solidFill>
                <a:prstClr val="black">
                  <a:lumMod val="75000"/>
                  <a:lumOff val="25000"/>
                </a:prstClr>
              </a:solidFill>
            </a:endParaRPr>
          </a:p>
        </p:txBody>
      </p:sp>
      <p:sp>
        <p:nvSpPr>
          <p:cNvPr id="24" name="Прямоугольник 23"/>
          <p:cNvSpPr/>
          <p:nvPr/>
        </p:nvSpPr>
        <p:spPr>
          <a:xfrm>
            <a:off x="4716017" y="5048016"/>
            <a:ext cx="3672408" cy="1477328"/>
          </a:xfrm>
          <a:prstGeom prst="rect">
            <a:avLst/>
          </a:prstGeom>
        </p:spPr>
        <p:txBody>
          <a:bodyPr wrap="square">
            <a:spAutoFit/>
          </a:bodyPr>
          <a:lstStyle/>
          <a:p>
            <a:pPr marL="285750" indent="-285750">
              <a:spcBef>
                <a:spcPts val="600"/>
              </a:spcBef>
              <a:buClr>
                <a:prstClr val="black">
                  <a:lumMod val="95000"/>
                  <a:lumOff val="5000"/>
                </a:prstClr>
              </a:buClr>
              <a:buFont typeface="Arial" pitchFamily="34" charset="0"/>
              <a:buChar char="•"/>
              <a:defRPr/>
            </a:pPr>
            <a:r>
              <a:rPr lang="ru-RU" altLang="ru-RU" sz="1600" dirty="0" smtClean="0">
                <a:solidFill>
                  <a:prstClr val="black">
                    <a:lumMod val="75000"/>
                    <a:lumOff val="25000"/>
                  </a:prstClr>
                </a:solidFill>
              </a:rPr>
              <a:t>35 </a:t>
            </a:r>
            <a:r>
              <a:rPr lang="ru-RU" altLang="ru-RU" sz="1600" dirty="0">
                <a:solidFill>
                  <a:prstClr val="black">
                    <a:lumMod val="75000"/>
                    <a:lumOff val="25000"/>
                  </a:prstClr>
                </a:solidFill>
              </a:rPr>
              <a:t>авторизованных </a:t>
            </a:r>
            <a:r>
              <a:rPr lang="ru-RU" altLang="ru-RU" sz="1600" dirty="0" smtClean="0">
                <a:solidFill>
                  <a:prstClr val="black">
                    <a:lumMod val="75000"/>
                    <a:lumOff val="25000"/>
                  </a:prstClr>
                </a:solidFill>
              </a:rPr>
              <a:t>партнеров</a:t>
            </a:r>
            <a:r>
              <a:rPr lang="ru-RU" altLang="ru-RU" sz="1600" dirty="0">
                <a:solidFill>
                  <a:prstClr val="black">
                    <a:lumMod val="75000"/>
                    <a:lumOff val="25000"/>
                  </a:prstClr>
                </a:solidFill>
              </a:rPr>
              <a:t>;</a:t>
            </a:r>
          </a:p>
          <a:p>
            <a:pPr marL="285750" indent="-285750">
              <a:spcBef>
                <a:spcPts val="600"/>
              </a:spcBef>
              <a:buClr>
                <a:prstClr val="black">
                  <a:lumMod val="95000"/>
                  <a:lumOff val="5000"/>
                </a:prstClr>
              </a:buClr>
              <a:buFont typeface="Arial" pitchFamily="34" charset="0"/>
              <a:buChar char="•"/>
              <a:defRPr/>
            </a:pPr>
            <a:r>
              <a:rPr lang="ru-RU" altLang="ru-RU" sz="1600" dirty="0" smtClean="0">
                <a:solidFill>
                  <a:prstClr val="black">
                    <a:lumMod val="75000"/>
                    <a:lumOff val="25000"/>
                  </a:prstClr>
                </a:solidFill>
              </a:rPr>
              <a:t>проведение </a:t>
            </a:r>
            <a:r>
              <a:rPr lang="ru-RU" altLang="ru-RU" sz="1600" dirty="0">
                <a:solidFill>
                  <a:prstClr val="black">
                    <a:lumMod val="75000"/>
                    <a:lumOff val="25000"/>
                  </a:prstClr>
                </a:solidFill>
              </a:rPr>
              <a:t>торговых процедур </a:t>
            </a:r>
            <a:r>
              <a:rPr lang="ru-RU" altLang="ru-RU" sz="1600" dirty="0" smtClean="0">
                <a:solidFill>
                  <a:prstClr val="black">
                    <a:lumMod val="75000"/>
                    <a:lumOff val="25000"/>
                  </a:prstClr>
                </a:solidFill>
              </a:rPr>
              <a:t/>
            </a:r>
            <a:br>
              <a:rPr lang="ru-RU" altLang="ru-RU" sz="1600" dirty="0" smtClean="0">
                <a:solidFill>
                  <a:prstClr val="black">
                    <a:lumMod val="75000"/>
                    <a:lumOff val="25000"/>
                  </a:prstClr>
                </a:solidFill>
              </a:rPr>
            </a:br>
            <a:r>
              <a:rPr lang="ru-RU" altLang="ru-RU" sz="1600" dirty="0" smtClean="0">
                <a:solidFill>
                  <a:prstClr val="black">
                    <a:lumMod val="75000"/>
                    <a:lumOff val="25000"/>
                  </a:prstClr>
                </a:solidFill>
              </a:rPr>
              <a:t>для </a:t>
            </a:r>
            <a:r>
              <a:rPr lang="ru-RU" altLang="ru-RU" sz="1600" dirty="0">
                <a:solidFill>
                  <a:prstClr val="black">
                    <a:lumMod val="75000"/>
                    <a:lumOff val="25000"/>
                  </a:prstClr>
                </a:solidFill>
              </a:rPr>
              <a:t>коммерческих заказчиков;</a:t>
            </a:r>
          </a:p>
          <a:p>
            <a:pPr marL="285750" indent="-285750">
              <a:spcBef>
                <a:spcPts val="600"/>
              </a:spcBef>
              <a:buClr>
                <a:prstClr val="black">
                  <a:lumMod val="95000"/>
                  <a:lumOff val="5000"/>
                </a:prstClr>
              </a:buClr>
              <a:buFont typeface="Arial" pitchFamily="34" charset="0"/>
              <a:buChar char="•"/>
              <a:defRPr/>
            </a:pPr>
            <a:r>
              <a:rPr lang="ru-RU" altLang="ru-RU" sz="1600" dirty="0" smtClean="0">
                <a:solidFill>
                  <a:prstClr val="black">
                    <a:lumMod val="75000"/>
                    <a:lumOff val="25000"/>
                  </a:prstClr>
                </a:solidFill>
              </a:rPr>
              <a:t>каждый </a:t>
            </a:r>
            <a:r>
              <a:rPr lang="ru-RU" altLang="ru-RU" sz="1600" dirty="0">
                <a:solidFill>
                  <a:prstClr val="black">
                    <a:lumMod val="75000"/>
                    <a:lumOff val="25000"/>
                  </a:prstClr>
                </a:solidFill>
              </a:rPr>
              <a:t>5-ый контракт госзаказа подписан нашей подписью.</a:t>
            </a:r>
            <a:endParaRPr lang="ru-RU" altLang="ru-RU" sz="1600" dirty="0" smtClean="0">
              <a:solidFill>
                <a:prstClr val="black">
                  <a:lumMod val="75000"/>
                  <a:lumOff val="25000"/>
                </a:prstClr>
              </a:solidFill>
            </a:endParaRPr>
          </a:p>
        </p:txBody>
      </p:sp>
    </p:spTree>
    <p:custDataLst>
      <p:tags r:id="rId1"/>
    </p:custDataLst>
    <p:extLst>
      <p:ext uri="{BB962C8B-B14F-4D97-AF65-F5344CB8AC3E}">
        <p14:creationId xmlns:p14="http://schemas.microsoft.com/office/powerpoint/2010/main" val="942319789"/>
      </p:ext>
    </p:extLst>
  </p:cSld>
  <p:clrMapOvr>
    <a:masterClrMapping/>
  </p:clrMapOvr>
  <p:transition advTm="3557">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Актуальные изменения 2016</a:t>
            </a:r>
            <a:endParaRPr lang="ru-RU" sz="2000" b="1" dirty="0">
              <a:solidFill>
                <a:prstClr val="white"/>
              </a:solidFill>
              <a:latin typeface="Arial" panose="020B0604020202020204" pitchFamily="34" charset="0"/>
              <a:cs typeface="Arial" panose="020B0604020202020204" pitchFamily="34" charset="0"/>
            </a:endParaRPr>
          </a:p>
        </p:txBody>
      </p:sp>
      <p:sp>
        <p:nvSpPr>
          <p:cNvPr id="14" name="Rectangle 2"/>
          <p:cNvSpPr txBox="1">
            <a:spLocks noChangeArrowheads="1"/>
          </p:cNvSpPr>
          <p:nvPr/>
        </p:nvSpPr>
        <p:spPr bwMode="auto">
          <a:xfrm>
            <a:off x="489466" y="1772816"/>
            <a:ext cx="8331006" cy="1152128"/>
          </a:xfrm>
          <a:prstGeom prst="rect">
            <a:avLst/>
          </a:prstGeom>
          <a:noFill/>
          <a:ln w="9525">
            <a:noFill/>
            <a:miter lim="800000"/>
            <a:headEnd/>
            <a:tailEnd/>
          </a:ln>
        </p:spPr>
        <p:txBody>
          <a:bodyPr/>
          <a:lstStyle/>
          <a:p>
            <a:r>
              <a:rPr lang="ru-RU" sz="1600" dirty="0">
                <a:solidFill>
                  <a:prstClr val="black">
                    <a:lumMod val="75000"/>
                    <a:lumOff val="25000"/>
                  </a:prstClr>
                </a:solidFill>
              </a:rPr>
              <a:t>Введена ст. 110.1. Особенности заключения контракта, предметом которого являются создание произведения архитектуры, градостроительства или садово-паркового искусства и (или) разработка на его основе проектной документации объектов капитального строительства.</a:t>
            </a:r>
          </a:p>
          <a:p>
            <a:endParaRPr lang="ru-RU" sz="1600" dirty="0">
              <a:solidFill>
                <a:prstClr val="black">
                  <a:lumMod val="75000"/>
                  <a:lumOff val="25000"/>
                </a:prstClr>
              </a:solidFill>
            </a:endParaRPr>
          </a:p>
          <a:p>
            <a:r>
              <a:rPr lang="ru-RU" sz="1600" dirty="0">
                <a:solidFill>
                  <a:prstClr val="black">
                    <a:lumMod val="75000"/>
                    <a:lumOff val="25000"/>
                  </a:prstClr>
                </a:solidFill>
              </a:rPr>
              <a:t>1. Контракт по такому предмету должен содержать условия, согласно которым:</a:t>
            </a:r>
          </a:p>
          <a:p>
            <a:pPr marL="342900" indent="-342900">
              <a:buFontTx/>
              <a:buAutoNum type="arabicParenR"/>
            </a:pPr>
            <a:r>
              <a:rPr lang="ru-RU" sz="1600" dirty="0">
                <a:solidFill>
                  <a:prstClr val="black">
                    <a:lumMod val="75000"/>
                    <a:lumOff val="25000"/>
                  </a:prstClr>
                </a:solidFill>
              </a:rPr>
              <a:t>Российской Федерации, субъекту Российской Федерации, муниципальному образованию, от имени которых заключен контракт, принадлежит исключительное право использовать произведение, созданное в ходе выполнения такого контракта.</a:t>
            </a:r>
          </a:p>
          <a:p>
            <a:pPr marL="342900" indent="-342900">
              <a:buFontTx/>
              <a:buAutoNum type="arabicParenR"/>
            </a:pPr>
            <a:r>
              <a:rPr lang="ru-RU" sz="1600" dirty="0">
                <a:solidFill>
                  <a:prstClr val="black">
                    <a:lumMod val="75000"/>
                    <a:lumOff val="25000"/>
                  </a:prstClr>
                </a:solidFill>
              </a:rPr>
              <a:t>Заказчик имеет право на многократное использование проектной документации объекта капитального строительства, разработанной на основе произведения, без согласия автора </a:t>
            </a:r>
            <a:r>
              <a:rPr lang="ru-RU" sz="1600" dirty="0" smtClean="0">
                <a:solidFill>
                  <a:prstClr val="black">
                    <a:lumMod val="75000"/>
                    <a:lumOff val="25000"/>
                  </a:prstClr>
                </a:solidFill>
              </a:rPr>
              <a:t>произведения.</a:t>
            </a:r>
            <a:endParaRPr lang="ru-RU" sz="1600" dirty="0">
              <a:solidFill>
                <a:prstClr val="black">
                  <a:lumMod val="75000"/>
                  <a:lumOff val="25000"/>
                </a:prstClr>
              </a:solidFill>
            </a:endParaRPr>
          </a:p>
          <a:p>
            <a:r>
              <a:rPr lang="ru-RU" sz="1600" dirty="0">
                <a:solidFill>
                  <a:prstClr val="black">
                    <a:lumMod val="75000"/>
                    <a:lumOff val="25000"/>
                  </a:prstClr>
                </a:solidFill>
              </a:rPr>
              <a:t>2. Автор произведения архитектуры, градостроительства или садово-паркового искусства не вправе требовать от заказчика предоставление ему права заключать контракт на разработку такой проектной документации без использования конкурентных способов определения поставщиков (в будущем).</a:t>
            </a:r>
          </a:p>
        </p:txBody>
      </p:sp>
      <p:sp>
        <p:nvSpPr>
          <p:cNvPr id="8" name="Прямоугольник 7"/>
          <p:cNvSpPr/>
          <p:nvPr/>
        </p:nvSpPr>
        <p:spPr bwMode="auto">
          <a:xfrm>
            <a:off x="179512" y="1093852"/>
            <a:ext cx="2605695"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en-US" sz="1600" b="1" dirty="0">
                <a:solidFill>
                  <a:prstClr val="white"/>
                </a:solidFill>
              </a:rPr>
              <a:t>314-</a:t>
            </a:r>
            <a:r>
              <a:rPr lang="ru-RU" sz="1600" b="1" dirty="0" smtClean="0">
                <a:solidFill>
                  <a:prstClr val="white"/>
                </a:solidFill>
              </a:rPr>
              <a:t>ФЗ от 3 июля </a:t>
            </a:r>
            <a:r>
              <a:rPr lang="en-US" sz="1600" b="1" dirty="0" smtClean="0">
                <a:solidFill>
                  <a:prstClr val="white"/>
                </a:solidFill>
              </a:rPr>
              <a:t>2016 </a:t>
            </a:r>
            <a:r>
              <a:rPr lang="ru-RU" sz="1600" b="1" dirty="0" smtClean="0">
                <a:solidFill>
                  <a:prstClr val="white"/>
                </a:solidFill>
              </a:rPr>
              <a:t>г.</a:t>
            </a:r>
            <a:endParaRPr lang="ru-RU" sz="1600" b="1" dirty="0">
              <a:solidFill>
                <a:prstClr val="white"/>
              </a:solidFill>
            </a:endParaRPr>
          </a:p>
        </p:txBody>
      </p:sp>
      <p:sp>
        <p:nvSpPr>
          <p:cNvPr id="9" name="Прямоугольник 8"/>
          <p:cNvSpPr/>
          <p:nvPr/>
        </p:nvSpPr>
        <p:spPr>
          <a:xfrm>
            <a:off x="6552728" y="995364"/>
            <a:ext cx="2555776" cy="59798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TextBox 9"/>
          <p:cNvSpPr txBox="1"/>
          <p:nvPr/>
        </p:nvSpPr>
        <p:spPr>
          <a:xfrm>
            <a:off x="6759929" y="1093852"/>
            <a:ext cx="2060543" cy="400110"/>
          </a:xfrm>
          <a:prstGeom prst="rect">
            <a:avLst/>
          </a:prstGeom>
          <a:noFill/>
        </p:spPr>
        <p:txBody>
          <a:bodyPr wrap="square" rtlCol="0">
            <a:spAutoFit/>
          </a:bodyPr>
          <a:lstStyle/>
          <a:p>
            <a:r>
              <a:rPr lang="ru-RU" sz="2000" dirty="0" smtClean="0">
                <a:solidFill>
                  <a:prstClr val="black">
                    <a:lumMod val="75000"/>
                    <a:lumOff val="25000"/>
                  </a:prstClr>
                </a:solidFill>
              </a:rPr>
              <a:t>Вступил в силу</a:t>
            </a:r>
            <a:endParaRPr lang="ru-RU" sz="2000" dirty="0">
              <a:solidFill>
                <a:prstClr val="black">
                  <a:lumMod val="75000"/>
                  <a:lumOff val="25000"/>
                </a:prstClr>
              </a:solidFill>
            </a:endParaRPr>
          </a:p>
        </p:txBody>
      </p:sp>
    </p:spTree>
    <p:extLst>
      <p:ext uri="{BB962C8B-B14F-4D97-AF65-F5344CB8AC3E}">
        <p14:creationId xmlns:p14="http://schemas.microsoft.com/office/powerpoint/2010/main" val="1449980917"/>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Актуальные изменения 2016</a:t>
            </a:r>
            <a:endParaRPr lang="ru-RU" sz="2000" b="1" dirty="0">
              <a:solidFill>
                <a:prstClr val="white"/>
              </a:solidFill>
              <a:latin typeface="Arial" panose="020B0604020202020204" pitchFamily="34" charset="0"/>
              <a:cs typeface="Arial" panose="020B0604020202020204" pitchFamily="34" charset="0"/>
            </a:endParaRPr>
          </a:p>
        </p:txBody>
      </p:sp>
      <p:sp>
        <p:nvSpPr>
          <p:cNvPr id="14" name="Rectangle 2"/>
          <p:cNvSpPr txBox="1">
            <a:spLocks noChangeArrowheads="1"/>
          </p:cNvSpPr>
          <p:nvPr/>
        </p:nvSpPr>
        <p:spPr bwMode="auto">
          <a:xfrm>
            <a:off x="489466" y="1628800"/>
            <a:ext cx="8114982" cy="5616624"/>
          </a:xfrm>
          <a:prstGeom prst="rect">
            <a:avLst/>
          </a:prstGeom>
          <a:noFill/>
          <a:ln w="9525">
            <a:noFill/>
            <a:miter lim="800000"/>
            <a:headEnd/>
            <a:tailEnd/>
          </a:ln>
        </p:spPr>
        <p:txBody>
          <a:bodyPr/>
          <a:lstStyle/>
          <a:p>
            <a:r>
              <a:rPr lang="ru-RU" sz="1600" dirty="0">
                <a:solidFill>
                  <a:prstClr val="black">
                    <a:lumMod val="75000"/>
                    <a:lumOff val="25000"/>
                  </a:prstClr>
                </a:solidFill>
              </a:rPr>
              <a:t>Введена ст. </a:t>
            </a:r>
            <a:r>
              <a:rPr lang="ru-RU" sz="1600" dirty="0" smtClean="0">
                <a:solidFill>
                  <a:prstClr val="black">
                    <a:lumMod val="75000"/>
                    <a:lumOff val="25000"/>
                  </a:prstClr>
                </a:solidFill>
              </a:rPr>
              <a:t>110.2. </a:t>
            </a:r>
            <a:r>
              <a:rPr lang="ru-RU" sz="1600" dirty="0">
                <a:solidFill>
                  <a:prstClr val="black">
                    <a:lumMod val="75000"/>
                    <a:lumOff val="25000"/>
                  </a:prstClr>
                </a:solidFill>
              </a:rPr>
              <a:t>Особенности заключения и исполнения контракта, предметом которого является выполнение проектных и (или) изыскательских работ, и контрактов, предметом которых являются строительство, реконструкция объектов капитального </a:t>
            </a:r>
            <a:r>
              <a:rPr lang="ru-RU" sz="1600" dirty="0" smtClean="0">
                <a:solidFill>
                  <a:prstClr val="black">
                    <a:lumMod val="75000"/>
                    <a:lumOff val="25000"/>
                  </a:prstClr>
                </a:solidFill>
              </a:rPr>
              <a:t>строительства.</a:t>
            </a:r>
          </a:p>
          <a:p>
            <a:endParaRPr lang="ru-RU" sz="1600" dirty="0">
              <a:solidFill>
                <a:prstClr val="black">
                  <a:lumMod val="75000"/>
                  <a:lumOff val="25000"/>
                </a:prstClr>
              </a:solidFill>
            </a:endParaRPr>
          </a:p>
          <a:p>
            <a:r>
              <a:rPr lang="ru-RU" sz="1600" dirty="0">
                <a:solidFill>
                  <a:prstClr val="black">
                    <a:lumMod val="75000"/>
                    <a:lumOff val="25000"/>
                  </a:prstClr>
                </a:solidFill>
              </a:rPr>
              <a:t>Правительство РФ вправе установить виды и объем работ по строительству, реконструкции объектов капитального строительства, которые подрядчик обязан выполнить самостоятельно без привлечения других лиц.</a:t>
            </a:r>
          </a:p>
          <a:p>
            <a:r>
              <a:rPr lang="ru-RU" sz="1600" dirty="0" smtClean="0">
                <a:solidFill>
                  <a:prstClr val="black">
                    <a:lumMod val="75000"/>
                    <a:lumOff val="25000"/>
                  </a:prstClr>
                </a:solidFill>
              </a:rPr>
              <a:t>В </a:t>
            </a:r>
            <a:r>
              <a:rPr lang="ru-RU" sz="1600" dirty="0">
                <a:solidFill>
                  <a:prstClr val="black">
                    <a:lumMod val="75000"/>
                    <a:lumOff val="25000"/>
                  </a:prstClr>
                </a:solidFill>
              </a:rPr>
              <a:t>случае, если в соответствии с Градостроительным кодексом РФ проведение экспертизы является обязательным, проектная документация и (или) документ, содержащий результаты инженерных изысканий, признаются результатом выполненных работ по такому контракту при наличии положительного </a:t>
            </a:r>
            <a:r>
              <a:rPr lang="ru-RU" sz="1600" b="1" dirty="0">
                <a:solidFill>
                  <a:prstClr val="black">
                    <a:lumMod val="75000"/>
                    <a:lumOff val="25000"/>
                  </a:prstClr>
                </a:solidFill>
              </a:rPr>
              <a:t>заключения экспертизы</a:t>
            </a:r>
            <a:r>
              <a:rPr lang="ru-RU" sz="1600" dirty="0">
                <a:solidFill>
                  <a:prstClr val="black">
                    <a:lumMod val="75000"/>
                    <a:lumOff val="25000"/>
                  </a:prstClr>
                </a:solidFill>
              </a:rPr>
              <a:t>.</a:t>
            </a:r>
          </a:p>
          <a:p>
            <a:r>
              <a:rPr lang="ru-RU" sz="1600" dirty="0">
                <a:solidFill>
                  <a:prstClr val="black">
                    <a:lumMod val="75000"/>
                    <a:lumOff val="25000"/>
                  </a:prstClr>
                </a:solidFill>
              </a:rPr>
              <a:t>Контракт, предметом которого является строительство и (или) реконструкция, </a:t>
            </a:r>
            <a:r>
              <a:rPr lang="ru-RU" sz="1600" b="1" dirty="0">
                <a:solidFill>
                  <a:prstClr val="black">
                    <a:lumMod val="75000"/>
                    <a:lumOff val="25000"/>
                  </a:prstClr>
                </a:solidFill>
              </a:rPr>
              <a:t>должен содержать условие о поэтапной оплате выполненных работ исходя из их объема и цены контракта.</a:t>
            </a:r>
            <a:r>
              <a:rPr lang="ru-RU" sz="1600" dirty="0">
                <a:solidFill>
                  <a:prstClr val="black">
                    <a:lumMod val="75000"/>
                    <a:lumOff val="25000"/>
                  </a:prstClr>
                </a:solidFill>
              </a:rPr>
              <a:t> Установлены сроки </a:t>
            </a:r>
            <a:r>
              <a:rPr lang="ru-RU" sz="1600" dirty="0" smtClean="0">
                <a:solidFill>
                  <a:prstClr val="black">
                    <a:lumMod val="75000"/>
                    <a:lumOff val="25000"/>
                  </a:prstClr>
                </a:solidFill>
              </a:rPr>
              <a:t>(10 рабочих дней) </a:t>
            </a:r>
            <a:r>
              <a:rPr lang="ru-RU" sz="1600" dirty="0">
                <a:solidFill>
                  <a:prstClr val="black">
                    <a:lumMod val="75000"/>
                    <a:lumOff val="25000"/>
                  </a:prstClr>
                </a:solidFill>
              </a:rPr>
              <a:t>направления заказчиком </a:t>
            </a:r>
            <a:r>
              <a:rPr lang="ru-RU" sz="1600" dirty="0" smtClean="0">
                <a:solidFill>
                  <a:prstClr val="black">
                    <a:lumMod val="75000"/>
                    <a:lumOff val="25000"/>
                  </a:prstClr>
                </a:solidFill>
              </a:rPr>
              <a:t>необходимых </a:t>
            </a:r>
            <a:r>
              <a:rPr lang="ru-RU" sz="1600" dirty="0">
                <a:solidFill>
                  <a:prstClr val="black">
                    <a:lumMod val="75000"/>
                    <a:lumOff val="25000"/>
                  </a:prstClr>
                </a:solidFill>
              </a:rPr>
              <a:t>документов в органы, уполномоченные выдавать заключения на объект и разрешение на ввод его в эксплуатацию.</a:t>
            </a:r>
          </a:p>
          <a:p>
            <a:endParaRPr lang="ru-RU" sz="1600" dirty="0">
              <a:solidFill>
                <a:prstClr val="black"/>
              </a:solidFill>
            </a:endParaRPr>
          </a:p>
        </p:txBody>
      </p:sp>
      <p:sp>
        <p:nvSpPr>
          <p:cNvPr id="8" name="Прямоугольник 7"/>
          <p:cNvSpPr/>
          <p:nvPr/>
        </p:nvSpPr>
        <p:spPr bwMode="auto">
          <a:xfrm>
            <a:off x="179512" y="1093852"/>
            <a:ext cx="4172534"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en-US" sz="1600" b="1" dirty="0">
                <a:solidFill>
                  <a:prstClr val="white"/>
                </a:solidFill>
              </a:rPr>
              <a:t>314-</a:t>
            </a:r>
            <a:r>
              <a:rPr lang="ru-RU" sz="1600" b="1" dirty="0" smtClean="0">
                <a:solidFill>
                  <a:prstClr val="white"/>
                </a:solidFill>
              </a:rPr>
              <a:t>ФЗ от 3 июля </a:t>
            </a:r>
            <a:r>
              <a:rPr lang="en-US" sz="1600" b="1" dirty="0" smtClean="0">
                <a:solidFill>
                  <a:prstClr val="white"/>
                </a:solidFill>
              </a:rPr>
              <a:t>2016 </a:t>
            </a:r>
            <a:r>
              <a:rPr lang="ru-RU" sz="1600" b="1" dirty="0" smtClean="0">
                <a:solidFill>
                  <a:prstClr val="white"/>
                </a:solidFill>
              </a:rPr>
              <a:t>г. (продолжение)</a:t>
            </a:r>
            <a:endParaRPr lang="ru-RU" sz="1600" b="1" dirty="0">
              <a:solidFill>
                <a:prstClr val="white"/>
              </a:solidFill>
            </a:endParaRPr>
          </a:p>
        </p:txBody>
      </p:sp>
      <p:sp>
        <p:nvSpPr>
          <p:cNvPr id="6" name="Прямоугольник 5"/>
          <p:cNvSpPr/>
          <p:nvPr/>
        </p:nvSpPr>
        <p:spPr>
          <a:xfrm>
            <a:off x="6552728" y="995364"/>
            <a:ext cx="2555776" cy="59798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7" name="TextBox 6"/>
          <p:cNvSpPr txBox="1"/>
          <p:nvPr/>
        </p:nvSpPr>
        <p:spPr>
          <a:xfrm>
            <a:off x="6759929" y="1093852"/>
            <a:ext cx="2060543" cy="400110"/>
          </a:xfrm>
          <a:prstGeom prst="rect">
            <a:avLst/>
          </a:prstGeom>
          <a:noFill/>
        </p:spPr>
        <p:txBody>
          <a:bodyPr wrap="square" rtlCol="0">
            <a:spAutoFit/>
          </a:bodyPr>
          <a:lstStyle/>
          <a:p>
            <a:r>
              <a:rPr lang="ru-RU" sz="2000" dirty="0" smtClean="0">
                <a:solidFill>
                  <a:prstClr val="black">
                    <a:lumMod val="75000"/>
                    <a:lumOff val="25000"/>
                  </a:prstClr>
                </a:solidFill>
              </a:rPr>
              <a:t>Вступил в силу</a:t>
            </a:r>
            <a:endParaRPr lang="ru-RU" sz="2000" dirty="0">
              <a:solidFill>
                <a:prstClr val="black">
                  <a:lumMod val="75000"/>
                  <a:lumOff val="25000"/>
                </a:prstClr>
              </a:solidFill>
            </a:endParaRPr>
          </a:p>
        </p:txBody>
      </p:sp>
    </p:spTree>
    <p:extLst>
      <p:ext uri="{BB962C8B-B14F-4D97-AF65-F5344CB8AC3E}">
        <p14:creationId xmlns:p14="http://schemas.microsoft.com/office/powerpoint/2010/main" val="998531280"/>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dn.spectator.co.uk/content/uploads/2013/11/J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355" y="3942384"/>
            <a:ext cx="3647365" cy="2429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Актуальные изменения 2016</a:t>
            </a:r>
            <a:endParaRPr lang="ru-RU" sz="2000" b="1" dirty="0">
              <a:solidFill>
                <a:prstClr val="white"/>
              </a:solidFill>
              <a:latin typeface="Arial" panose="020B0604020202020204" pitchFamily="34" charset="0"/>
              <a:cs typeface="Arial" panose="020B0604020202020204" pitchFamily="34" charset="0"/>
            </a:endParaRPr>
          </a:p>
        </p:txBody>
      </p:sp>
      <p:sp>
        <p:nvSpPr>
          <p:cNvPr id="14" name="Rectangle 2"/>
          <p:cNvSpPr txBox="1">
            <a:spLocks noChangeArrowheads="1"/>
          </p:cNvSpPr>
          <p:nvPr/>
        </p:nvSpPr>
        <p:spPr bwMode="auto">
          <a:xfrm>
            <a:off x="489466" y="1844824"/>
            <a:ext cx="7106870" cy="3312368"/>
          </a:xfrm>
          <a:prstGeom prst="rect">
            <a:avLst/>
          </a:prstGeom>
          <a:noFill/>
          <a:ln w="9525">
            <a:noFill/>
            <a:miter lim="800000"/>
            <a:headEnd/>
            <a:tailEnd/>
          </a:ln>
        </p:spPr>
        <p:txBody>
          <a:bodyPr/>
          <a:lstStyle/>
          <a:p>
            <a:r>
              <a:rPr lang="ru-RU" sz="1600" dirty="0" smtClean="0">
                <a:solidFill>
                  <a:prstClr val="black">
                    <a:lumMod val="75000"/>
                    <a:lumOff val="25000"/>
                  </a:prstClr>
                </a:solidFill>
              </a:rPr>
              <a:t>Изменен п</a:t>
            </a:r>
            <a:r>
              <a:rPr lang="ru-RU" sz="1600" dirty="0">
                <a:solidFill>
                  <a:prstClr val="black">
                    <a:lumMod val="75000"/>
                    <a:lumOff val="25000"/>
                  </a:prstClr>
                </a:solidFill>
              </a:rPr>
              <a:t>. 34 ч. 1. ст. 93 и некоторые другие связанные с ним пункты -</a:t>
            </a:r>
          </a:p>
          <a:p>
            <a:endParaRPr lang="ru-RU" sz="1600" dirty="0">
              <a:solidFill>
                <a:prstClr val="black">
                  <a:lumMod val="75000"/>
                  <a:lumOff val="25000"/>
                </a:prstClr>
              </a:solidFill>
            </a:endParaRPr>
          </a:p>
          <a:p>
            <a:r>
              <a:rPr lang="ru-RU" sz="1600" dirty="0">
                <a:solidFill>
                  <a:prstClr val="black">
                    <a:lumMod val="75000"/>
                    <a:lumOff val="25000"/>
                  </a:prstClr>
                </a:solidFill>
              </a:rPr>
              <a:t>Изменения устанавливают возможность осуществления закупки при заключении федеральным органом исполнительной власти контракта с иностранной организацией на лечение гражданина Российской Федерации за пределами территории Российской Федерации только у единственного поставщика (подрядчика, исполнителя) и исключают возможность определения поставщика (подрядчика, исполнителя) методом запроса предложений.</a:t>
            </a:r>
          </a:p>
        </p:txBody>
      </p:sp>
      <p:sp>
        <p:nvSpPr>
          <p:cNvPr id="8" name="Прямоугольник 7"/>
          <p:cNvSpPr/>
          <p:nvPr/>
        </p:nvSpPr>
        <p:spPr bwMode="auto">
          <a:xfrm>
            <a:off x="179512" y="1093852"/>
            <a:ext cx="2674625"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en-US" sz="1600" b="1" dirty="0" smtClean="0">
                <a:solidFill>
                  <a:prstClr val="white"/>
                </a:solidFill>
              </a:rPr>
              <a:t>3</a:t>
            </a:r>
            <a:r>
              <a:rPr lang="ru-RU" sz="1600" b="1" dirty="0" smtClean="0">
                <a:solidFill>
                  <a:prstClr val="white"/>
                </a:solidFill>
              </a:rPr>
              <a:t>20</a:t>
            </a:r>
            <a:r>
              <a:rPr lang="en-US" sz="1600" b="1" dirty="0" smtClean="0">
                <a:solidFill>
                  <a:prstClr val="white"/>
                </a:solidFill>
              </a:rPr>
              <a:t>-</a:t>
            </a:r>
            <a:r>
              <a:rPr lang="ru-RU" sz="1600" b="1" dirty="0" smtClean="0">
                <a:solidFill>
                  <a:prstClr val="white"/>
                </a:solidFill>
              </a:rPr>
              <a:t>ФЗ от 3 июля </a:t>
            </a:r>
            <a:r>
              <a:rPr lang="en-US" sz="1600" b="1" dirty="0" smtClean="0">
                <a:solidFill>
                  <a:prstClr val="white"/>
                </a:solidFill>
              </a:rPr>
              <a:t>2016 </a:t>
            </a:r>
            <a:r>
              <a:rPr lang="ru-RU" sz="1600" b="1" dirty="0" smtClean="0">
                <a:solidFill>
                  <a:prstClr val="white"/>
                </a:solidFill>
              </a:rPr>
              <a:t>г.</a:t>
            </a:r>
            <a:endParaRPr lang="ru-RU" sz="1600" b="1" dirty="0">
              <a:solidFill>
                <a:prstClr val="white"/>
              </a:solidFill>
            </a:endParaRPr>
          </a:p>
        </p:txBody>
      </p:sp>
      <p:sp>
        <p:nvSpPr>
          <p:cNvPr id="9" name="Прямоугольник 8"/>
          <p:cNvSpPr/>
          <p:nvPr/>
        </p:nvSpPr>
        <p:spPr>
          <a:xfrm>
            <a:off x="5652120" y="995364"/>
            <a:ext cx="3456384" cy="59798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TextBox 9"/>
          <p:cNvSpPr txBox="1"/>
          <p:nvPr/>
        </p:nvSpPr>
        <p:spPr>
          <a:xfrm>
            <a:off x="5868144" y="1093852"/>
            <a:ext cx="2987824" cy="400110"/>
          </a:xfrm>
          <a:prstGeom prst="rect">
            <a:avLst/>
          </a:prstGeom>
          <a:noFill/>
        </p:spPr>
        <p:txBody>
          <a:bodyPr wrap="square" rtlCol="0">
            <a:spAutoFit/>
          </a:bodyPr>
          <a:lstStyle/>
          <a:p>
            <a:r>
              <a:rPr lang="ru-RU" sz="2000" dirty="0" smtClean="0">
                <a:solidFill>
                  <a:prstClr val="black">
                    <a:lumMod val="75000"/>
                    <a:lumOff val="25000"/>
                  </a:prstClr>
                </a:solidFill>
              </a:rPr>
              <a:t>Действует с 01.01.2017</a:t>
            </a:r>
            <a:endParaRPr lang="ru-RU" sz="2000" dirty="0">
              <a:solidFill>
                <a:prstClr val="black">
                  <a:lumMod val="75000"/>
                  <a:lumOff val="25000"/>
                </a:prstClr>
              </a:solidFill>
            </a:endParaRPr>
          </a:p>
        </p:txBody>
      </p:sp>
    </p:spTree>
    <p:extLst>
      <p:ext uri="{BB962C8B-B14F-4D97-AF65-F5344CB8AC3E}">
        <p14:creationId xmlns:p14="http://schemas.microsoft.com/office/powerpoint/2010/main" val="2684559097"/>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23528" y="231031"/>
            <a:ext cx="3286173" cy="400110"/>
          </a:xfrm>
          <a:prstGeom prst="rect">
            <a:avLst/>
          </a:prstGeom>
          <a:noFill/>
        </p:spPr>
        <p:txBody>
          <a:bodyPr wrap="square" rtlCol="0">
            <a:spAutoFit/>
          </a:bodyPr>
          <a:lstStyle/>
          <a:p>
            <a:r>
              <a:rPr lang="ru-RU" sz="2000" b="1" dirty="0" smtClean="0">
                <a:solidFill>
                  <a:schemeClr val="bg1"/>
                </a:solidFill>
                <a:latin typeface="Arial" panose="020B0604020202020204" pitchFamily="34" charset="0"/>
                <a:cs typeface="Arial" panose="020B0604020202020204" pitchFamily="34" charset="0"/>
              </a:rPr>
              <a:t>Профстандарты</a:t>
            </a:r>
            <a:endParaRPr lang="ru-RU" sz="2000" b="1" dirty="0">
              <a:solidFill>
                <a:schemeClr val="bg1"/>
              </a:solidFill>
              <a:latin typeface="Arial" panose="020B0604020202020204" pitchFamily="34" charset="0"/>
              <a:cs typeface="Arial" panose="020B0604020202020204" pitchFamily="34" charset="0"/>
            </a:endParaRPr>
          </a:p>
        </p:txBody>
      </p:sp>
      <p:sp>
        <p:nvSpPr>
          <p:cNvPr id="7" name="Пятиугольник 21"/>
          <p:cNvSpPr>
            <a:spLocks noChangeArrowheads="1"/>
          </p:cNvSpPr>
          <p:nvPr/>
        </p:nvSpPr>
        <p:spPr bwMode="auto">
          <a:xfrm>
            <a:off x="0" y="1141411"/>
            <a:ext cx="1710462" cy="318924"/>
          </a:xfrm>
          <a:prstGeom prst="homePlate">
            <a:avLst>
              <a:gd name="adj" fmla="val 21330"/>
            </a:avLst>
          </a:prstGeom>
          <a:solidFill>
            <a:srgbClr val="0070C0"/>
          </a:solidFill>
          <a:ln w="12700">
            <a:solidFill>
              <a:schemeClr val="tx1">
                <a:lumMod val="75000"/>
                <a:lumOff val="25000"/>
              </a:schemeClr>
            </a:solidFill>
          </a:ln>
          <a:extLst/>
        </p:spPr>
        <p:txBody>
          <a:bodyPr wrap="none" lIns="72000" tIns="36000" rIns="72000" bIns="36000">
            <a:spAutoFit/>
          </a:bodyPr>
          <a:lstStyle/>
          <a:p>
            <a:r>
              <a:rPr lang="ru-RU" sz="1600" b="1" dirty="0">
                <a:solidFill>
                  <a:schemeClr val="bg1"/>
                </a:solidFill>
                <a:latin typeface="Arial" charset="0"/>
                <a:cs typeface="Arial" charset="0"/>
              </a:rPr>
              <a:t>Ст. 195.3 ТК РФ</a:t>
            </a:r>
          </a:p>
        </p:txBody>
      </p:sp>
      <p:sp>
        <p:nvSpPr>
          <p:cNvPr id="8" name="Rectangle 2"/>
          <p:cNvSpPr txBox="1">
            <a:spLocks noChangeArrowheads="1"/>
          </p:cNvSpPr>
          <p:nvPr/>
        </p:nvSpPr>
        <p:spPr bwMode="auto">
          <a:xfrm>
            <a:off x="323528" y="1988840"/>
            <a:ext cx="8196860" cy="3672408"/>
          </a:xfrm>
          <a:prstGeom prst="rect">
            <a:avLst/>
          </a:prstGeom>
          <a:noFill/>
          <a:ln w="9525">
            <a:noFill/>
            <a:miter lim="800000"/>
            <a:headEnd/>
            <a:tailEnd/>
          </a:ln>
        </p:spPr>
        <p:txBody>
          <a:bodyPr/>
          <a:lstStyle/>
          <a:p>
            <a:pPr marL="342900" lvl="1" indent="-342900">
              <a:lnSpc>
                <a:spcPct val="75000"/>
              </a:lnSpc>
              <a:spcBef>
                <a:spcPts val="1200"/>
              </a:spcBef>
              <a:spcAft>
                <a:spcPts val="0"/>
              </a:spcAft>
              <a:buClr>
                <a:srgbClr val="193A06"/>
              </a:buClr>
              <a:buSzPct val="80000"/>
              <a:buFont typeface="Arial Narrow" pitchFamily="34" charset="0"/>
              <a:buChar char="▬"/>
              <a:defRPr/>
            </a:pPr>
            <a:r>
              <a:rPr lang="ru-RU" sz="1600" dirty="0" smtClean="0">
                <a:solidFill>
                  <a:schemeClr val="tx1">
                    <a:lumMod val="75000"/>
                    <a:lumOff val="25000"/>
                  </a:schemeClr>
                </a:solidFill>
                <a:latin typeface="Arial" panose="020B0604020202020204" pitchFamily="34" charset="0"/>
                <a:cs typeface="Arial" panose="020B0604020202020204" pitchFamily="34" charset="0"/>
              </a:rPr>
              <a:t>Если законодательством РФ установлены требования к квалификации, необходимой работнику для выполнения определённой трудовой функции, </a:t>
            </a:r>
            <a:r>
              <a:rPr lang="ru-RU" sz="1600" dirty="0" err="1" smtClean="0">
                <a:solidFill>
                  <a:schemeClr val="tx1">
                    <a:lumMod val="75000"/>
                    <a:lumOff val="25000"/>
                  </a:schemeClr>
                </a:solidFill>
                <a:latin typeface="Arial" panose="020B0604020202020204" pitchFamily="34" charset="0"/>
                <a:cs typeface="Arial" panose="020B0604020202020204" pitchFamily="34" charset="0"/>
              </a:rPr>
              <a:t>профстандарты</a:t>
            </a:r>
            <a:r>
              <a:rPr lang="ru-RU" sz="1600" dirty="0" smtClean="0">
                <a:solidFill>
                  <a:schemeClr val="tx1">
                    <a:lumMod val="75000"/>
                    <a:lumOff val="25000"/>
                  </a:schemeClr>
                </a:solidFill>
                <a:latin typeface="Arial" panose="020B0604020202020204" pitchFamily="34" charset="0"/>
                <a:cs typeface="Arial" panose="020B0604020202020204" pitchFamily="34" charset="0"/>
              </a:rPr>
              <a:t> обязательны для применения работодателями.</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lnSpc>
                <a:spcPct val="75000"/>
              </a:lnSpc>
              <a:spcBef>
                <a:spcPts val="1200"/>
              </a:spcBef>
              <a:spcAft>
                <a:spcPts val="0"/>
              </a:spcAft>
              <a:buClr>
                <a:srgbClr val="193A06"/>
              </a:buClr>
              <a:buSzPct val="80000"/>
              <a:buFont typeface="Arial Narrow" pitchFamily="34" charset="0"/>
              <a:buChar char="▬"/>
              <a:defRPr/>
            </a:pPr>
            <a:r>
              <a:rPr lang="ru-RU" sz="1600" dirty="0" smtClean="0">
                <a:solidFill>
                  <a:schemeClr val="tx1">
                    <a:lumMod val="75000"/>
                    <a:lumOff val="25000"/>
                  </a:schemeClr>
                </a:solidFill>
                <a:latin typeface="Arial" panose="020B0604020202020204" pitchFamily="34" charset="0"/>
                <a:cs typeface="Arial" panose="020B0604020202020204" pitchFamily="34" charset="0"/>
              </a:rPr>
              <a:t>Профстандарты «Специалист в сфере закупок», «Эксперт в сфере закупок» утверждены приказом Минтруда России от 10.09.2015 №625н, №626н.</a:t>
            </a:r>
          </a:p>
          <a:p>
            <a:pPr marL="342900" lvl="1" indent="-342900">
              <a:lnSpc>
                <a:spcPct val="75000"/>
              </a:lnSpc>
              <a:spcBef>
                <a:spcPts val="1200"/>
              </a:spcBef>
              <a:buClr>
                <a:srgbClr val="193A06"/>
              </a:buClr>
              <a:buSzPct val="80000"/>
              <a:buFont typeface="Arial Narrow" pitchFamily="34" charset="0"/>
              <a:buChar char="▬"/>
              <a:defRPr/>
            </a:pPr>
            <a:r>
              <a:rPr lang="ru-RU" sz="1600" dirty="0">
                <a:solidFill>
                  <a:schemeClr val="tx1">
                    <a:lumMod val="75000"/>
                    <a:lumOff val="25000"/>
                  </a:schemeClr>
                </a:solidFill>
                <a:latin typeface="Arial" panose="020B0604020202020204" pitchFamily="34" charset="0"/>
                <a:cs typeface="Arial" panose="020B0604020202020204" pitchFamily="34" charset="0"/>
              </a:rPr>
              <a:t>При этом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обязательными </a:t>
            </a:r>
            <a:r>
              <a:rPr lang="ru-RU" sz="1600" dirty="0">
                <a:solidFill>
                  <a:schemeClr val="tx1">
                    <a:lumMod val="75000"/>
                    <a:lumOff val="25000"/>
                  </a:schemeClr>
                </a:solidFill>
                <a:latin typeface="Arial" panose="020B0604020202020204" pitchFamily="34" charset="0"/>
                <a:cs typeface="Arial" panose="020B0604020202020204" pitchFamily="34" charset="0"/>
              </a:rPr>
              <a:t>такие стандарты будут только в части требований к наличию образования в сфере закупок, которые, помимо стандартов, установлены в ч. 6 ст. 38 Закона № 44-ФЗ.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Согласно </a:t>
            </a:r>
            <a:r>
              <a:rPr lang="ru-RU" sz="1600" dirty="0">
                <a:solidFill>
                  <a:schemeClr val="tx1">
                    <a:lumMod val="75000"/>
                    <a:lumOff val="25000"/>
                  </a:schemeClr>
                </a:solidFill>
                <a:latin typeface="Arial" panose="020B0604020202020204" pitchFamily="34" charset="0"/>
                <a:cs typeface="Arial" panose="020B0604020202020204" pitchFamily="34" charset="0"/>
              </a:rPr>
              <a:t>данной норме закона работники контрактной службы, контрактный управляющий должны иметь высшее образование или </a:t>
            </a:r>
            <a:r>
              <a:rPr lang="ru-RU" sz="1600" b="1" dirty="0">
                <a:solidFill>
                  <a:schemeClr val="tx1">
                    <a:lumMod val="75000"/>
                    <a:lumOff val="25000"/>
                  </a:schemeClr>
                </a:solidFill>
                <a:latin typeface="Arial" panose="020B0604020202020204" pitchFamily="34" charset="0"/>
                <a:cs typeface="Arial" panose="020B0604020202020204" pitchFamily="34" charset="0"/>
              </a:rPr>
              <a:t>дополнительное профессиональное образование </a:t>
            </a:r>
            <a:r>
              <a:rPr lang="ru-RU" sz="1600" dirty="0">
                <a:solidFill>
                  <a:schemeClr val="tx1">
                    <a:lumMod val="75000"/>
                    <a:lumOff val="25000"/>
                  </a:schemeClr>
                </a:solidFill>
                <a:latin typeface="Arial" panose="020B0604020202020204" pitchFamily="34" charset="0"/>
                <a:cs typeface="Arial" panose="020B0604020202020204" pitchFamily="34" charset="0"/>
              </a:rPr>
              <a:t>в сфере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закупок (повышение квалификации, либо профессиональная переподготовка). </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lnSpc>
                <a:spcPct val="75000"/>
              </a:lnSpc>
              <a:spcBef>
                <a:spcPts val="1200"/>
              </a:spcBef>
              <a:buClr>
                <a:srgbClr val="193A06"/>
              </a:buClr>
              <a:buSzPct val="80000"/>
              <a:buFont typeface="Arial Narrow" pitchFamily="34" charset="0"/>
              <a:buChar char="▬"/>
              <a:defRPr/>
            </a:pPr>
            <a:r>
              <a:rPr lang="ru-RU" sz="1600" dirty="0">
                <a:solidFill>
                  <a:schemeClr val="tx1">
                    <a:lumMod val="75000"/>
                    <a:lumOff val="25000"/>
                  </a:schemeClr>
                </a:solidFill>
                <a:latin typeface="Arial" panose="020B0604020202020204" pitchFamily="34" charset="0"/>
                <a:cs typeface="Arial" panose="020B0604020202020204" pitchFamily="34" charset="0"/>
              </a:rPr>
              <a:t>Во всем остальном (например, требование к опыту работы, трудовым функциям, навыкам, знаниям) стандарты носят рекомендательный характер и могут применяться работодателями в качестве основы для определения требований к квалификации сотрудников. </a:t>
            </a:r>
          </a:p>
          <a:p>
            <a:pPr marL="342900" lvl="1" indent="-342900">
              <a:lnSpc>
                <a:spcPct val="75000"/>
              </a:lnSpc>
              <a:spcBef>
                <a:spcPts val="1200"/>
              </a:spcBef>
              <a:spcAft>
                <a:spcPts val="0"/>
              </a:spcAft>
              <a:buClr>
                <a:srgbClr val="193A06"/>
              </a:buClr>
              <a:buSzPct val="80000"/>
              <a:buFont typeface="Arial Narrow" pitchFamily="34" charset="0"/>
              <a:buChar char="▬"/>
              <a:defRPr/>
            </a:pPr>
            <a:endParaRPr lang="ru-RU" sz="1600" dirty="0">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6004950"/>
            <a:ext cx="9144000" cy="489534"/>
          </a:xfrm>
          <a:prstGeom prst="rect">
            <a:avLst/>
          </a:prstGeom>
          <a:solidFill>
            <a:schemeClr val="bg1">
              <a:lumMod val="95000"/>
            </a:schemeClr>
          </a:solidFill>
          <a:ln w="12700">
            <a:noFill/>
          </a:ln>
          <a:extLst/>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defPPr>
              <a:defRPr lang="ru-RU"/>
            </a:defPPr>
            <a:lvl1pPr algn="ctr">
              <a:spcAft>
                <a:spcPts val="600"/>
              </a:spcAft>
              <a:defRPr sz="1400" b="1">
                <a:solidFill>
                  <a:srgbClr val="C00000"/>
                </a:solidFill>
                <a:latin typeface="Arial Narrow" pitchFamily="34" charset="0"/>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lvl="1"/>
            <a:r>
              <a:rPr lang="ru-RU" sz="2000" b="1" dirty="0">
                <a:solidFill>
                  <a:schemeClr val="tx1">
                    <a:lumMod val="75000"/>
                    <a:lumOff val="25000"/>
                  </a:schemeClr>
                </a:solidFill>
              </a:rPr>
              <a:t>Нормы вступили в силу с 1 июля 2016 года</a:t>
            </a:r>
          </a:p>
        </p:txBody>
      </p:sp>
    </p:spTree>
    <p:extLst>
      <p:ext uri="{BB962C8B-B14F-4D97-AF65-F5344CB8AC3E}">
        <p14:creationId xmlns:p14="http://schemas.microsoft.com/office/powerpoint/2010/main" val="390814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9512" y="225579"/>
            <a:ext cx="4104456" cy="400110"/>
          </a:xfrm>
          <a:prstGeom prst="rect">
            <a:avLst/>
          </a:prstGeom>
          <a:noFill/>
        </p:spPr>
        <p:txBody>
          <a:bodyPr wrap="square" rtlCol="0">
            <a:spAutoFit/>
          </a:bodyPr>
          <a:lstStyle/>
          <a:p>
            <a:r>
              <a:rPr lang="ru-RU" sz="2000" b="1" dirty="0" smtClean="0">
                <a:solidFill>
                  <a:schemeClr val="bg1"/>
                </a:solidFill>
                <a:latin typeface="Arial" panose="020B0604020202020204" pitchFamily="34" charset="0"/>
                <a:cs typeface="Arial" panose="020B0604020202020204" pitchFamily="34" charset="0"/>
              </a:rPr>
              <a:t>Профстандарты</a:t>
            </a:r>
            <a:endParaRPr lang="ru-RU" sz="2000" b="1" dirty="0">
              <a:solidFill>
                <a:schemeClr val="bg1"/>
              </a:solidFill>
              <a:latin typeface="Arial" panose="020B0604020202020204" pitchFamily="34" charset="0"/>
              <a:cs typeface="Arial" panose="020B0604020202020204" pitchFamily="34" charset="0"/>
            </a:endParaRPr>
          </a:p>
        </p:txBody>
      </p:sp>
      <p:sp>
        <p:nvSpPr>
          <p:cNvPr id="2" name="Прямоугольник 1"/>
          <p:cNvSpPr/>
          <p:nvPr/>
        </p:nvSpPr>
        <p:spPr>
          <a:xfrm>
            <a:off x="452594" y="2369200"/>
            <a:ext cx="8202300" cy="3724096"/>
          </a:xfrm>
          <a:prstGeom prst="rect">
            <a:avLst/>
          </a:prstGeom>
        </p:spPr>
        <p:txBody>
          <a:bodyPr wrap="square">
            <a:spAutoFit/>
          </a:bodyPr>
          <a:lstStyle/>
          <a:p>
            <a:pPr marL="0" lvl="1">
              <a:lnSpc>
                <a:spcPct val="75000"/>
              </a:lnSpc>
              <a:spcBef>
                <a:spcPts val="1200"/>
              </a:spcBef>
              <a:buClr>
                <a:srgbClr val="193A06"/>
              </a:buClr>
              <a:buSzPct val="80000"/>
              <a:defRPr/>
            </a:pPr>
            <a:r>
              <a:rPr lang="ru-RU" sz="1600" dirty="0">
                <a:solidFill>
                  <a:schemeClr val="tx1">
                    <a:lumMod val="75000"/>
                    <a:lumOff val="25000"/>
                  </a:schemeClr>
                </a:solidFill>
                <a:latin typeface="Arial" panose="020B0604020202020204" pitchFamily="34" charset="0"/>
                <a:cs typeface="Arial" panose="020B0604020202020204" pitchFamily="34" charset="0"/>
              </a:rPr>
              <a:t>О</a:t>
            </a:r>
            <a:r>
              <a:rPr lang="ru-RU" sz="1600" b="1" dirty="0">
                <a:solidFill>
                  <a:schemeClr val="tx1">
                    <a:lumMod val="75000"/>
                    <a:lumOff val="25000"/>
                  </a:schemeClr>
                </a:solidFill>
                <a:latin typeface="Arial" panose="020B0604020202020204" pitchFamily="34" charset="0"/>
                <a:cs typeface="Arial" panose="020B0604020202020204" pitchFamily="34" charset="0"/>
              </a:rPr>
              <a:t> </a:t>
            </a:r>
            <a:r>
              <a:rPr lang="ru-RU" sz="1600" dirty="0">
                <a:solidFill>
                  <a:schemeClr val="tx1">
                    <a:lumMod val="75000"/>
                    <a:lumOff val="25000"/>
                  </a:schemeClr>
                </a:solidFill>
                <a:latin typeface="Arial" panose="020B0604020202020204" pitchFamily="34" charset="0"/>
                <a:cs typeface="Arial" panose="020B0604020202020204" pitchFamily="34" charset="0"/>
              </a:rPr>
              <a:t>применении профстандартов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в части требований,</a:t>
            </a:r>
            <a:br>
              <a:rPr lang="ru-RU" sz="1600" dirty="0" smtClean="0">
                <a:solidFill>
                  <a:schemeClr val="tx1">
                    <a:lumMod val="75000"/>
                    <a:lumOff val="25000"/>
                  </a:schemeClr>
                </a:solidFill>
                <a:latin typeface="Arial" panose="020B0604020202020204" pitchFamily="34" charset="0"/>
                <a:cs typeface="Arial" panose="020B0604020202020204" pitchFamily="34" charset="0"/>
              </a:rPr>
            </a:br>
            <a:r>
              <a:rPr lang="ru-RU" sz="1600" dirty="0" smtClean="0">
                <a:solidFill>
                  <a:schemeClr val="tx1">
                    <a:lumMod val="75000"/>
                    <a:lumOff val="25000"/>
                  </a:schemeClr>
                </a:solidFill>
                <a:latin typeface="Arial" panose="020B0604020202020204" pitchFamily="34" charset="0"/>
                <a:cs typeface="Arial" panose="020B0604020202020204" pitchFamily="34" charset="0"/>
              </a:rPr>
              <a:t>обязательных для применения субъектами по 223-ФЗ:</a:t>
            </a:r>
          </a:p>
          <a:p>
            <a:pPr marL="342900" lvl="1" indent="-342900">
              <a:lnSpc>
                <a:spcPct val="75000"/>
              </a:lnSpc>
              <a:spcBef>
                <a:spcPts val="1200"/>
              </a:spcBef>
              <a:buClr>
                <a:srgbClr val="193A06"/>
              </a:buClr>
              <a:buSzPct val="80000"/>
              <a:buFont typeface="Arial Narrow" pitchFamily="34" charset="0"/>
              <a:buChar char="▬"/>
              <a:defRPr/>
            </a:pPr>
            <a:r>
              <a:rPr lang="ru-RU" sz="1600" dirty="0" smtClean="0">
                <a:solidFill>
                  <a:schemeClr val="tx1">
                    <a:lumMod val="75000"/>
                    <a:lumOff val="25000"/>
                  </a:schemeClr>
                </a:solidFill>
                <a:latin typeface="Arial" panose="020B0604020202020204" pitchFamily="34" charset="0"/>
                <a:cs typeface="Arial" panose="020B0604020202020204" pitchFamily="34" charset="0"/>
              </a:rPr>
              <a:t>Установлены </a:t>
            </a:r>
            <a:r>
              <a:rPr lang="ru-RU" sz="1600" dirty="0">
                <a:solidFill>
                  <a:schemeClr val="tx1">
                    <a:lumMod val="75000"/>
                    <a:lumOff val="25000"/>
                  </a:schemeClr>
                </a:solidFill>
                <a:latin typeface="Arial" panose="020B0604020202020204" pitchFamily="34" charset="0"/>
                <a:cs typeface="Arial" panose="020B0604020202020204" pitchFamily="34" charset="0"/>
              </a:rPr>
              <a:t>особенности применения профессиональных стандартов в государственных внебюджетных фондах, государственных и муниципальных учреждениях, унитарных предприятиях, в госкорпорациях, госкомпаниях и хозяйственных обществах, более 50% процентов акций (долей) в уставном капитале которых находится в государственной или муниципальной собственности</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p>
          <a:p>
            <a:pPr marL="342900" lvl="1" indent="-342900">
              <a:lnSpc>
                <a:spcPct val="75000"/>
              </a:lnSpc>
              <a:spcBef>
                <a:spcPts val="1200"/>
              </a:spcBef>
              <a:buClr>
                <a:srgbClr val="193A06"/>
              </a:buClr>
              <a:buSzPct val="80000"/>
              <a:buFont typeface="Arial Narrow" pitchFamily="34" charset="0"/>
              <a:buChar char="▬"/>
              <a:defRPr/>
            </a:pPr>
            <a:r>
              <a:rPr lang="ru-RU" sz="1600" dirty="0" smtClean="0">
                <a:solidFill>
                  <a:schemeClr val="tx1">
                    <a:lumMod val="75000"/>
                    <a:lumOff val="25000"/>
                  </a:schemeClr>
                </a:solidFill>
                <a:latin typeface="Arial" panose="020B0604020202020204" pitchFamily="34" charset="0"/>
                <a:cs typeface="Arial" panose="020B0604020202020204" pitchFamily="34" charset="0"/>
              </a:rPr>
              <a:t>Указанные </a:t>
            </a:r>
            <a:r>
              <a:rPr lang="ru-RU" sz="1600" dirty="0">
                <a:solidFill>
                  <a:schemeClr val="tx1">
                    <a:lumMod val="75000"/>
                    <a:lumOff val="25000"/>
                  </a:schemeClr>
                </a:solidFill>
                <a:latin typeface="Arial" panose="020B0604020202020204" pitchFamily="34" charset="0"/>
                <a:cs typeface="Arial" panose="020B0604020202020204" pitchFamily="34" charset="0"/>
              </a:rPr>
              <a:t>структуры утверждают с учетом мнения представительного органа работников планы по организации применения профстандартов</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r>
              <a:rPr lang="ru-RU" sz="1600" dirty="0">
                <a:solidFill>
                  <a:schemeClr val="tx1">
                    <a:lumMod val="75000"/>
                    <a:lumOff val="25000"/>
                  </a:schemeClr>
                </a:solidFill>
                <a:latin typeface="Arial" panose="020B0604020202020204" pitchFamily="34" charset="0"/>
                <a:cs typeface="Arial" panose="020B0604020202020204" pitchFamily="34" charset="0"/>
              </a:rPr>
              <a:t/>
            </a:r>
            <a:br>
              <a:rPr lang="ru-RU" sz="1600" dirty="0">
                <a:solidFill>
                  <a:schemeClr val="tx1">
                    <a:lumMod val="75000"/>
                    <a:lumOff val="25000"/>
                  </a:schemeClr>
                </a:solidFill>
                <a:latin typeface="Arial" panose="020B0604020202020204" pitchFamily="34" charset="0"/>
                <a:cs typeface="Arial" panose="020B0604020202020204" pitchFamily="34" charset="0"/>
              </a:rPr>
            </a:br>
            <a:r>
              <a:rPr lang="ru-RU" sz="1600" dirty="0">
                <a:solidFill>
                  <a:schemeClr val="tx1">
                    <a:lumMod val="75000"/>
                    <a:lumOff val="25000"/>
                  </a:schemeClr>
                </a:solidFill>
                <a:latin typeface="Arial" panose="020B0604020202020204" pitchFamily="34" charset="0"/>
                <a:cs typeface="Arial" panose="020B0604020202020204" pitchFamily="34" charset="0"/>
              </a:rPr>
              <a:t>Реализацию плановых мероприятий необходимо завершить до </a:t>
            </a:r>
            <a:r>
              <a:rPr lang="ru-RU" sz="1600" b="1" dirty="0">
                <a:solidFill>
                  <a:schemeClr val="tx1">
                    <a:lumMod val="75000"/>
                    <a:lumOff val="25000"/>
                  </a:schemeClr>
                </a:solidFill>
                <a:latin typeface="Arial" panose="020B0604020202020204" pitchFamily="34" charset="0"/>
                <a:cs typeface="Arial" panose="020B0604020202020204" pitchFamily="34" charset="0"/>
              </a:rPr>
              <a:t>1 января 2020 г.</a:t>
            </a:r>
            <a:br>
              <a:rPr lang="ru-RU" sz="1600" b="1" dirty="0">
                <a:solidFill>
                  <a:schemeClr val="tx1">
                    <a:lumMod val="75000"/>
                    <a:lumOff val="25000"/>
                  </a:schemeClr>
                </a:solidFill>
                <a:latin typeface="Arial" panose="020B0604020202020204" pitchFamily="34" charset="0"/>
                <a:cs typeface="Arial" panose="020B0604020202020204" pitchFamily="34" charset="0"/>
              </a:rPr>
            </a:br>
            <a:r>
              <a:rPr lang="ru-RU" sz="1600" dirty="0">
                <a:solidFill>
                  <a:schemeClr val="tx1">
                    <a:lumMod val="75000"/>
                    <a:lumOff val="25000"/>
                  </a:schemeClr>
                </a:solidFill>
                <a:latin typeface="Arial" panose="020B0604020202020204" pitchFamily="34" charset="0"/>
                <a:cs typeface="Arial" panose="020B0604020202020204" pitchFamily="34" charset="0"/>
              </a:rPr>
              <a:t>Органам и организациям рекомендуется направлять предложения по актуализации профессиональных стандартов (при наличии) в Минтруд России для организации их рассмотрения в Национальном совете при Президенте РФ по профессиональным квалификациям.</a:t>
            </a:r>
            <a:br>
              <a:rPr lang="ru-RU" sz="1600" dirty="0">
                <a:solidFill>
                  <a:schemeClr val="tx1">
                    <a:lumMod val="75000"/>
                    <a:lumOff val="25000"/>
                  </a:schemeClr>
                </a:solidFill>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
            </a:r>
            <a:br>
              <a:rPr lang="ru-RU" sz="1600" dirty="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
            </a:r>
            <a:br>
              <a:rPr lang="ru-RU" sz="1600" dirty="0">
                <a:latin typeface="Arial" panose="020B0604020202020204" pitchFamily="34" charset="0"/>
                <a:cs typeface="Arial" panose="020B0604020202020204" pitchFamily="34" charset="0"/>
              </a:rPr>
            </a:br>
            <a:endParaRPr lang="ru-RU" sz="1600" dirty="0">
              <a:latin typeface="Arial" panose="020B0604020202020204" pitchFamily="34" charset="0"/>
              <a:cs typeface="Arial" panose="020B0604020202020204" pitchFamily="34" charset="0"/>
            </a:endParaRPr>
          </a:p>
        </p:txBody>
      </p:sp>
      <p:sp>
        <p:nvSpPr>
          <p:cNvPr id="8" name="Пятиугольник 21"/>
          <p:cNvSpPr>
            <a:spLocks noChangeArrowheads="1"/>
          </p:cNvSpPr>
          <p:nvPr/>
        </p:nvSpPr>
        <p:spPr bwMode="auto">
          <a:xfrm>
            <a:off x="-3929" y="1268760"/>
            <a:ext cx="5420248" cy="318924"/>
          </a:xfrm>
          <a:prstGeom prst="homePlate">
            <a:avLst>
              <a:gd name="adj" fmla="val 21330"/>
            </a:avLst>
          </a:prstGeom>
          <a:solidFill>
            <a:srgbClr val="0070C0"/>
          </a:solidFill>
          <a:ln w="12700">
            <a:solidFill>
              <a:schemeClr val="tx1">
                <a:lumMod val="75000"/>
                <a:lumOff val="25000"/>
              </a:schemeClr>
            </a:solidFill>
          </a:ln>
          <a:extLst/>
        </p:spPr>
        <p:txBody>
          <a:bodyPr wrap="none" lIns="72000" tIns="36000" rIns="72000" bIns="36000">
            <a:spAutoFit/>
          </a:bodyPr>
          <a:lstStyle/>
          <a:p>
            <a:r>
              <a:rPr lang="ru-RU" sz="1600" b="1" dirty="0">
                <a:solidFill>
                  <a:schemeClr val="bg1"/>
                </a:solidFill>
                <a:latin typeface="Arial" charset="0"/>
                <a:cs typeface="Arial" charset="0"/>
              </a:rPr>
              <a:t>Постановление Правительства РФ </a:t>
            </a:r>
            <a:r>
              <a:rPr lang="en-US" sz="1600" b="1" dirty="0">
                <a:solidFill>
                  <a:schemeClr val="bg1"/>
                </a:solidFill>
                <a:latin typeface="Arial" charset="0"/>
                <a:cs typeface="Arial" charset="0"/>
              </a:rPr>
              <a:t>27.06.2016 </a:t>
            </a:r>
            <a:r>
              <a:rPr lang="ru-RU" sz="1600" b="1" dirty="0">
                <a:solidFill>
                  <a:schemeClr val="bg1"/>
                </a:solidFill>
                <a:latin typeface="Arial" charset="0"/>
                <a:cs typeface="Arial" charset="0"/>
              </a:rPr>
              <a:t>№584</a:t>
            </a:r>
          </a:p>
        </p:txBody>
      </p:sp>
      <p:sp>
        <p:nvSpPr>
          <p:cNvPr id="9" name="Rectangle 2"/>
          <p:cNvSpPr txBox="1">
            <a:spLocks noChangeArrowheads="1"/>
          </p:cNvSpPr>
          <p:nvPr/>
        </p:nvSpPr>
        <p:spPr bwMode="auto">
          <a:xfrm>
            <a:off x="0" y="6004950"/>
            <a:ext cx="9144000" cy="489534"/>
          </a:xfrm>
          <a:prstGeom prst="rect">
            <a:avLst/>
          </a:prstGeom>
          <a:solidFill>
            <a:schemeClr val="bg1">
              <a:lumMod val="95000"/>
            </a:schemeClr>
          </a:solidFill>
          <a:ln w="12700">
            <a:noFill/>
          </a:ln>
          <a:extLst/>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defPPr>
              <a:defRPr lang="ru-RU"/>
            </a:defPPr>
            <a:lvl1pPr algn="ctr">
              <a:spcAft>
                <a:spcPts val="600"/>
              </a:spcAft>
              <a:defRPr sz="1400" b="1">
                <a:solidFill>
                  <a:srgbClr val="C00000"/>
                </a:solidFill>
                <a:latin typeface="Arial Narrow" pitchFamily="34" charset="0"/>
                <a:cs typeface="+mn-cs"/>
              </a:defRPr>
            </a:lvl1pPr>
            <a:lvl2pPr lvl="1">
              <a:defRPr sz="2000" b="1">
                <a:solidFill>
                  <a:schemeClr val="tx1">
                    <a:lumMod val="75000"/>
                    <a:lumOff val="25000"/>
                  </a:schemeClr>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lvl="1"/>
            <a:r>
              <a:rPr lang="ru-RU" dirty="0"/>
              <a:t>Нормы вступили в силу с 1 июля 2016 года</a:t>
            </a:r>
          </a:p>
        </p:txBody>
      </p:sp>
      <p:pic>
        <p:nvPicPr>
          <p:cNvPr id="19458" name="Picture 2" descr="http://www.estudy.ru/files/treecontent/items/attaches/300/359/zoom-222618646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8912" y="1114405"/>
            <a:ext cx="1872208" cy="13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48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9855" y="225579"/>
            <a:ext cx="4642185" cy="400110"/>
          </a:xfrm>
          <a:prstGeom prst="rect">
            <a:avLst/>
          </a:prstGeom>
          <a:noFill/>
        </p:spPr>
        <p:txBody>
          <a:bodyPr wrap="square" rtlCol="0">
            <a:spAutoFit/>
          </a:bodyPr>
          <a:lstStyle/>
          <a:p>
            <a:pPr>
              <a:spcAft>
                <a:spcPts val="600"/>
              </a:spcAft>
            </a:pPr>
            <a:r>
              <a:rPr lang="ru-RU" sz="2000" b="1" dirty="0">
                <a:solidFill>
                  <a:prstClr val="white"/>
                </a:solidFill>
                <a:latin typeface="Arial" panose="020B0604020202020204" pitchFamily="34" charset="0"/>
                <a:cs typeface="Arial" panose="020B0604020202020204" pitchFamily="34" charset="0"/>
              </a:rPr>
              <a:t>Актуальные изменения 2016</a:t>
            </a:r>
          </a:p>
        </p:txBody>
      </p:sp>
      <p:sp>
        <p:nvSpPr>
          <p:cNvPr id="8" name="Прямоугольник 7"/>
          <p:cNvSpPr>
            <a:spLocks noChangeArrowheads="1"/>
          </p:cNvSpPr>
          <p:nvPr/>
        </p:nvSpPr>
        <p:spPr bwMode="auto">
          <a:xfrm>
            <a:off x="289853" y="2116908"/>
            <a:ext cx="7954553" cy="4741092"/>
          </a:xfrm>
          <a:prstGeom prst="rect">
            <a:avLst/>
          </a:prstGeom>
          <a:noFill/>
          <a:ln w="9525">
            <a:noFill/>
            <a:miter lim="800000"/>
            <a:headEnd/>
            <a:tailEnd/>
          </a:ln>
        </p:spPr>
        <p:txBody>
          <a:bodyPr wrap="square" lIns="360000" rIns="360000" bIns="108000">
            <a:spAutoFit/>
          </a:bodyPr>
          <a:lstStyle/>
          <a:p>
            <a:pPr marL="342900" lvl="1" indent="-342900">
              <a:lnSpc>
                <a:spcPct val="75000"/>
              </a:lnSpc>
              <a:spcBef>
                <a:spcPts val="1200"/>
              </a:spcBef>
              <a:spcAft>
                <a:spcPts val="1200"/>
              </a:spcAft>
              <a:buClr>
                <a:srgbClr val="193A06"/>
              </a:buClr>
              <a:buSzPct val="80000"/>
              <a:buFont typeface="Arial Narrow" pitchFamily="34" charset="0"/>
              <a:buChar char="▬"/>
              <a:defRPr/>
            </a:pPr>
            <a:r>
              <a:rPr lang="ru-RU" sz="1600" dirty="0">
                <a:solidFill>
                  <a:schemeClr val="tx1">
                    <a:lumMod val="75000"/>
                    <a:lumOff val="25000"/>
                  </a:schemeClr>
                </a:solidFill>
                <a:latin typeface="Arial" panose="020B0604020202020204" pitchFamily="34" charset="0"/>
                <a:cs typeface="Arial" panose="020B0604020202020204" pitchFamily="34" charset="0"/>
              </a:rPr>
              <a:t>Заказчики при осуществлении закупок по 44-ФЗ и 223-ФЗ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обязаны </a:t>
            </a:r>
            <a:r>
              <a:rPr lang="ru-RU" sz="1600" dirty="0">
                <a:solidFill>
                  <a:schemeClr val="tx1">
                    <a:lumMod val="75000"/>
                    <a:lumOff val="25000"/>
                  </a:schemeClr>
                </a:solidFill>
                <a:latin typeface="Arial" panose="020B0604020202020204" pitchFamily="34" charset="0"/>
                <a:cs typeface="Arial" panose="020B0604020202020204" pitchFamily="34" charset="0"/>
              </a:rPr>
              <a:t>при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составлении описания </a:t>
            </a:r>
            <a:r>
              <a:rPr lang="ru-RU" sz="1600" dirty="0">
                <a:solidFill>
                  <a:schemeClr val="tx1">
                    <a:lumMod val="75000"/>
                    <a:lumOff val="25000"/>
                  </a:schemeClr>
                </a:solidFill>
                <a:latin typeface="Arial" panose="020B0604020202020204" pitchFamily="34" charset="0"/>
                <a:cs typeface="Arial" panose="020B0604020202020204" pitchFamily="34" charset="0"/>
              </a:rPr>
              <a:t>объекта закупки </a:t>
            </a:r>
            <a:r>
              <a:rPr lang="ru-RU" sz="1600" b="1" dirty="0">
                <a:solidFill>
                  <a:schemeClr val="tx1">
                    <a:lumMod val="75000"/>
                    <a:lumOff val="25000"/>
                  </a:schemeClr>
                </a:solidFill>
                <a:latin typeface="Arial" panose="020B0604020202020204" pitchFamily="34" charset="0"/>
                <a:cs typeface="Arial" panose="020B0604020202020204" pitchFamily="34" charset="0"/>
              </a:rPr>
              <a:t>использовать</a:t>
            </a:r>
            <a:r>
              <a:rPr lang="ru-RU" sz="1600" dirty="0">
                <a:solidFill>
                  <a:schemeClr val="tx1">
                    <a:lumMod val="75000"/>
                    <a:lumOff val="25000"/>
                  </a:schemeClr>
                </a:solidFill>
                <a:latin typeface="Arial" panose="020B0604020202020204" pitchFamily="34" charset="0"/>
                <a:cs typeface="Arial" panose="020B0604020202020204" pitchFamily="34" charset="0"/>
              </a:rPr>
              <a:t> документы национальной системы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стандартизации (ГОСТы, ТУ, </a:t>
            </a:r>
            <a:r>
              <a:rPr lang="ru-RU" sz="1600" dirty="0" err="1" smtClean="0">
                <a:solidFill>
                  <a:schemeClr val="tx1">
                    <a:lumMod val="75000"/>
                    <a:lumOff val="25000"/>
                  </a:schemeClr>
                </a:solidFill>
                <a:latin typeface="Arial" panose="020B0604020202020204" pitchFamily="34" charset="0"/>
                <a:cs typeface="Arial" panose="020B0604020202020204" pitchFamily="34" charset="0"/>
              </a:rPr>
              <a:t>СНИПы</a:t>
            </a:r>
            <a:r>
              <a:rPr lang="ru-RU" sz="1600" dirty="0" smtClean="0">
                <a:solidFill>
                  <a:schemeClr val="tx1">
                    <a:lumMod val="75000"/>
                    <a:lumOff val="25000"/>
                  </a:schemeClr>
                </a:solidFill>
                <a:latin typeface="Arial" panose="020B0604020202020204" pitchFamily="34" charset="0"/>
                <a:cs typeface="Arial" panose="020B0604020202020204" pitchFamily="34" charset="0"/>
              </a:rPr>
              <a:t>, в случае, если они установлены по данным ТРУ).</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lnSpc>
                <a:spcPct val="75000"/>
              </a:lnSpc>
              <a:spcBef>
                <a:spcPts val="1200"/>
              </a:spcBef>
              <a:spcAft>
                <a:spcPts val="1200"/>
              </a:spcAft>
              <a:buClr>
                <a:srgbClr val="193A06"/>
              </a:buClr>
              <a:buSzPct val="80000"/>
              <a:buFont typeface="Arial Narrow" pitchFamily="34" charset="0"/>
              <a:buChar char="▬"/>
              <a:defRPr/>
            </a:pPr>
            <a:r>
              <a:rPr lang="ru-RU" sz="1600" dirty="0">
                <a:solidFill>
                  <a:schemeClr val="tx1">
                    <a:lumMod val="75000"/>
                    <a:lumOff val="25000"/>
                  </a:schemeClr>
                </a:solidFill>
                <a:latin typeface="Arial" panose="020B0604020202020204" pitchFamily="34" charset="0"/>
                <a:cs typeface="Arial" panose="020B0604020202020204" pitchFamily="34" charset="0"/>
              </a:rPr>
              <a:t>Вместе с тем, законом не исключается возможность описания объекта закупки через иные, </a:t>
            </a:r>
            <a:r>
              <a:rPr lang="ru-RU" sz="1600" dirty="0" err="1">
                <a:solidFill>
                  <a:schemeClr val="tx1">
                    <a:lumMod val="75000"/>
                    <a:lumOff val="25000"/>
                  </a:schemeClr>
                </a:solidFill>
                <a:latin typeface="Arial" panose="020B0604020202020204" pitchFamily="34" charset="0"/>
                <a:cs typeface="Arial" panose="020B0604020202020204" pitchFamily="34" charset="0"/>
              </a:rPr>
              <a:t>нестандартизированные</a:t>
            </a:r>
            <a:r>
              <a:rPr lang="ru-RU" sz="1600" dirty="0">
                <a:solidFill>
                  <a:schemeClr val="tx1">
                    <a:lumMod val="75000"/>
                    <a:lumOff val="25000"/>
                  </a:schemeClr>
                </a:solidFill>
                <a:latin typeface="Arial" panose="020B0604020202020204" pitchFamily="34" charset="0"/>
                <a:cs typeface="Arial" panose="020B0604020202020204" pitchFamily="34" charset="0"/>
              </a:rPr>
              <a:t> правила - к примеру, в случае необходимости закупок инновационной продукции. Если в закупочной документации не используются установленные законодательством требования, в документации должно </a:t>
            </a:r>
            <a:r>
              <a:rPr lang="ru-RU" sz="1600" b="1" dirty="0">
                <a:solidFill>
                  <a:schemeClr val="tx1">
                    <a:lumMod val="75000"/>
                    <a:lumOff val="25000"/>
                  </a:schemeClr>
                </a:solidFill>
                <a:latin typeface="Arial" panose="020B0604020202020204" pitchFamily="34" charset="0"/>
                <a:cs typeface="Arial" panose="020B0604020202020204" pitchFamily="34" charset="0"/>
              </a:rPr>
              <a:t>содержаться обоснование необходимости</a:t>
            </a:r>
            <a:r>
              <a:rPr lang="ru-RU" sz="1600" dirty="0">
                <a:solidFill>
                  <a:schemeClr val="tx1">
                    <a:lumMod val="75000"/>
                    <a:lumOff val="25000"/>
                  </a:schemeClr>
                </a:solidFill>
                <a:latin typeface="Arial" panose="020B0604020202020204" pitchFamily="34" charset="0"/>
                <a:cs typeface="Arial" panose="020B0604020202020204" pitchFamily="34" charset="0"/>
              </a:rPr>
              <a:t> использования иных требований, связанных с определением соответствия поставляемых ТРУ потребностям заказчика</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p>
          <a:p>
            <a:pPr marL="342900" lvl="1" indent="-342900">
              <a:lnSpc>
                <a:spcPct val="75000"/>
              </a:lnSpc>
              <a:spcBef>
                <a:spcPts val="1200"/>
              </a:spcBef>
              <a:spcAft>
                <a:spcPts val="1200"/>
              </a:spcAft>
              <a:buClr>
                <a:srgbClr val="193A06"/>
              </a:buClr>
              <a:buSzPct val="80000"/>
              <a:buFont typeface="Arial Narrow" pitchFamily="34" charset="0"/>
              <a:buChar char="▬"/>
              <a:defRPr/>
            </a:pPr>
            <a:r>
              <a:rPr lang="ru-RU" sz="1600" dirty="0">
                <a:solidFill>
                  <a:schemeClr val="tx1">
                    <a:lumMod val="75000"/>
                    <a:lumOff val="25000"/>
                  </a:schemeClr>
                </a:solidFill>
                <a:latin typeface="Arial" panose="020B0604020202020204" pitchFamily="34" charset="0"/>
                <a:cs typeface="Arial" panose="020B0604020202020204" pitchFamily="34" charset="0"/>
              </a:rPr>
              <a:t>Внесенные изменения позволят сократить сегмент закупок товаров по завышенным ценам в связи с «уникальными характеристиками».</a:t>
            </a:r>
          </a:p>
          <a:p>
            <a:pPr marL="342900" lvl="1" indent="-342900">
              <a:lnSpc>
                <a:spcPct val="75000"/>
              </a:lnSpc>
              <a:spcBef>
                <a:spcPts val="1200"/>
              </a:spcBef>
              <a:spcAft>
                <a:spcPts val="1200"/>
              </a:spcAft>
              <a:buClr>
                <a:srgbClr val="193A06"/>
              </a:buClr>
              <a:buSzPct val="80000"/>
              <a:buFont typeface="Arial Narrow" pitchFamily="34" charset="0"/>
              <a:buChar char="▬"/>
              <a:defRPr/>
            </a:pP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0" lvl="1">
              <a:lnSpc>
                <a:spcPct val="75000"/>
              </a:lnSpc>
              <a:spcBef>
                <a:spcPts val="1200"/>
              </a:spcBef>
              <a:spcAft>
                <a:spcPts val="1200"/>
              </a:spcAft>
              <a:buClr>
                <a:srgbClr val="193A06"/>
              </a:buClr>
              <a:buSzPct val="80000"/>
              <a:defRPr/>
            </a:pPr>
            <a:endParaRPr lang="ru-RU" sz="1600" dirty="0">
              <a:solidFill>
                <a:schemeClr val="tx1">
                  <a:lumMod val="75000"/>
                  <a:lumOff val="25000"/>
                </a:schemeClr>
              </a:solidFill>
              <a:latin typeface="Arial" panose="020B0604020202020204" pitchFamily="34" charset="0"/>
              <a:cs typeface="Arial" panose="020B0604020202020204" pitchFamily="34" charset="0"/>
            </a:endParaRPr>
          </a:p>
          <a:p>
            <a:pPr marL="0" lvl="1">
              <a:spcAft>
                <a:spcPts val="1200"/>
              </a:spcAft>
              <a:buClr>
                <a:srgbClr val="990033"/>
              </a:buClr>
              <a:buSzPct val="80000"/>
            </a:pP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sp>
        <p:nvSpPr>
          <p:cNvPr id="15" name="Пятиугольник 21"/>
          <p:cNvSpPr>
            <a:spLocks noChangeArrowheads="1"/>
          </p:cNvSpPr>
          <p:nvPr/>
        </p:nvSpPr>
        <p:spPr bwMode="auto">
          <a:xfrm>
            <a:off x="0" y="1332057"/>
            <a:ext cx="2300720" cy="318924"/>
          </a:xfrm>
          <a:prstGeom prst="homePlate">
            <a:avLst>
              <a:gd name="adj" fmla="val 21330"/>
            </a:avLst>
          </a:prstGeom>
          <a:solidFill>
            <a:srgbClr val="0070C0"/>
          </a:solidFill>
          <a:ln w="12700">
            <a:solidFill>
              <a:schemeClr val="tx1">
                <a:lumMod val="75000"/>
                <a:lumOff val="25000"/>
              </a:schemeClr>
            </a:solidFill>
          </a:ln>
          <a:extLst/>
        </p:spPr>
        <p:txBody>
          <a:bodyPr wrap="none" lIns="72000" tIns="36000" rIns="72000" bIns="36000">
            <a:spAutoFit/>
          </a:bodyPr>
          <a:lstStyle/>
          <a:p>
            <a:r>
              <a:rPr lang="ru-RU" sz="1600" b="1" dirty="0">
                <a:solidFill>
                  <a:schemeClr val="bg1"/>
                </a:solidFill>
                <a:latin typeface="Arial" charset="0"/>
                <a:cs typeface="Arial" charset="0"/>
              </a:rPr>
              <a:t>104-ФЗ от 05.04.2016 </a:t>
            </a:r>
          </a:p>
        </p:txBody>
      </p:sp>
      <p:sp>
        <p:nvSpPr>
          <p:cNvPr id="16" name="Rectangle 2"/>
          <p:cNvSpPr txBox="1">
            <a:spLocks noChangeArrowheads="1"/>
          </p:cNvSpPr>
          <p:nvPr/>
        </p:nvSpPr>
        <p:spPr bwMode="auto">
          <a:xfrm>
            <a:off x="0" y="5697173"/>
            <a:ext cx="9144000" cy="797311"/>
          </a:xfrm>
          <a:prstGeom prst="rect">
            <a:avLst/>
          </a:prstGeom>
          <a:solidFill>
            <a:schemeClr val="bg1">
              <a:lumMod val="95000"/>
            </a:schemeClr>
          </a:solidFill>
          <a:ln w="12700">
            <a:noFill/>
          </a:ln>
          <a:extLst/>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defPPr>
              <a:defRPr lang="ru-RU"/>
            </a:defPPr>
            <a:lvl1pPr algn="ctr">
              <a:spcAft>
                <a:spcPts val="600"/>
              </a:spcAft>
              <a:defRPr sz="1400" b="1">
                <a:solidFill>
                  <a:srgbClr val="C00000"/>
                </a:solidFill>
                <a:latin typeface="Arial Narrow" pitchFamily="34" charset="0"/>
                <a:cs typeface="+mn-cs"/>
              </a:defRPr>
            </a:lvl1pPr>
            <a:lvl2pPr lvl="1">
              <a:defRPr sz="2000" b="1">
                <a:solidFill>
                  <a:schemeClr val="tx1">
                    <a:lumMod val="75000"/>
                    <a:lumOff val="25000"/>
                  </a:schemeClr>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lvl="1"/>
            <a:r>
              <a:rPr lang="ru-RU" dirty="0"/>
              <a:t>Закон вступил в силу с 1 июля 2016 года одновременно с </a:t>
            </a:r>
            <a:br>
              <a:rPr lang="ru-RU" dirty="0"/>
            </a:br>
            <a:r>
              <a:rPr lang="ru-RU" dirty="0"/>
              <a:t>162-ФЗ «О стандартизации в РФ» от 29.06.2015 г.</a:t>
            </a:r>
          </a:p>
        </p:txBody>
      </p:sp>
    </p:spTree>
    <p:extLst>
      <p:ext uri="{BB962C8B-B14F-4D97-AF65-F5344CB8AC3E}">
        <p14:creationId xmlns:p14="http://schemas.microsoft.com/office/powerpoint/2010/main" val="202720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up)">
                                      <p:cBhvr>
                                        <p:cTn id="2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67083" y="231030"/>
            <a:ext cx="4160901" cy="400110"/>
          </a:xfrm>
          <a:prstGeom prst="rect">
            <a:avLst/>
          </a:prstGeom>
          <a:noFill/>
        </p:spPr>
        <p:txBody>
          <a:bodyPr wrap="square" rtlCol="0">
            <a:spAutoFit/>
          </a:bodyPr>
          <a:lstStyle/>
          <a:p>
            <a:pPr>
              <a:spcAft>
                <a:spcPts val="600"/>
              </a:spcAft>
            </a:pPr>
            <a:r>
              <a:rPr lang="ru-RU" sz="2000" b="1" dirty="0">
                <a:solidFill>
                  <a:prstClr val="white"/>
                </a:solidFill>
                <a:latin typeface="Arial" panose="020B0604020202020204" pitchFamily="34" charset="0"/>
                <a:cs typeface="Arial" panose="020B0604020202020204" pitchFamily="34" charset="0"/>
              </a:rPr>
              <a:t>Актуальные изменения 2016</a:t>
            </a:r>
          </a:p>
        </p:txBody>
      </p:sp>
      <p:sp>
        <p:nvSpPr>
          <p:cNvPr id="8" name="Прямоугольник 7"/>
          <p:cNvSpPr>
            <a:spLocks noChangeArrowheads="1"/>
          </p:cNvSpPr>
          <p:nvPr/>
        </p:nvSpPr>
        <p:spPr bwMode="auto">
          <a:xfrm>
            <a:off x="240686" y="1556792"/>
            <a:ext cx="6966382" cy="2771322"/>
          </a:xfrm>
          <a:prstGeom prst="rect">
            <a:avLst/>
          </a:prstGeom>
          <a:noFill/>
          <a:ln w="9525">
            <a:noFill/>
            <a:miter lim="800000"/>
            <a:headEnd/>
            <a:tailEnd/>
          </a:ln>
        </p:spPr>
        <p:txBody>
          <a:bodyPr wrap="square" lIns="360000" rIns="360000" bIns="108000">
            <a:spAutoFit/>
          </a:bodyPr>
          <a:lstStyle/>
          <a:p>
            <a:pPr marL="342900" lvl="1" indent="-342900">
              <a:spcBef>
                <a:spcPts val="1200"/>
              </a:spcBef>
              <a:spcAft>
                <a:spcPts val="1200"/>
              </a:spcAft>
              <a:buClr>
                <a:srgbClr val="193A06"/>
              </a:buClr>
              <a:buSzPct val="80000"/>
              <a:buFont typeface="Arial Narrow" pitchFamily="34" charset="0"/>
              <a:buChar char="▬"/>
              <a:defRPr/>
            </a:pPr>
            <a:r>
              <a:rPr lang="ru-RU" sz="1600" dirty="0">
                <a:solidFill>
                  <a:schemeClr val="tx1">
                    <a:lumMod val="75000"/>
                    <a:lumOff val="25000"/>
                  </a:schemeClr>
                </a:solidFill>
                <a:latin typeface="Arial" panose="020B0604020202020204" pitchFamily="34" charset="0"/>
                <a:cs typeface="Arial" panose="020B0604020202020204" pitchFamily="34" charset="0"/>
              </a:rPr>
              <a:t>Заказчики, составляя документацию о закупке, должны использовать при описании требований к закупаемой продукции, товарам или услугам стандарты «ГОСТ Р</a:t>
            </a:r>
            <a:r>
              <a:rPr lang="ru-RU" sz="1600" dirty="0" smtClean="0">
                <a:solidFill>
                  <a:schemeClr val="tx1">
                    <a:lumMod val="75000"/>
                    <a:lumOff val="25000"/>
                  </a:schemeClr>
                </a:solidFill>
                <a:latin typeface="Arial" panose="020B0604020202020204" pitchFamily="34" charset="0"/>
                <a:cs typeface="Arial" panose="020B0604020202020204" pitchFamily="34" charset="0"/>
              </a:rPr>
              <a:t>» (национальный). </a:t>
            </a:r>
            <a:r>
              <a:rPr lang="ru-RU" sz="1600" dirty="0">
                <a:solidFill>
                  <a:schemeClr val="tx1">
                    <a:lumMod val="75000"/>
                    <a:lumOff val="25000"/>
                  </a:schemeClr>
                </a:solidFill>
                <a:latin typeface="Arial" panose="020B0604020202020204" pitchFamily="34" charset="0"/>
                <a:cs typeface="Arial" panose="020B0604020202020204" pitchFamily="34" charset="0"/>
              </a:rPr>
              <a:t>Стандарт «ГОСТ</a:t>
            </a:r>
            <a:r>
              <a:rPr lang="ru-RU" sz="1600" dirty="0" smtClean="0">
                <a:solidFill>
                  <a:schemeClr val="tx1">
                    <a:lumMod val="75000"/>
                    <a:lumOff val="25000"/>
                  </a:schemeClr>
                </a:solidFill>
                <a:latin typeface="Arial" panose="020B0604020202020204" pitchFamily="34" charset="0"/>
                <a:cs typeface="Arial" panose="020B0604020202020204" pitchFamily="34" charset="0"/>
              </a:rPr>
              <a:t>» (межнациональный) </a:t>
            </a:r>
            <a:r>
              <a:rPr lang="ru-RU" sz="1600" dirty="0">
                <a:solidFill>
                  <a:schemeClr val="tx1">
                    <a:lumMod val="75000"/>
                    <a:lumOff val="25000"/>
                  </a:schemeClr>
                </a:solidFill>
                <a:latin typeface="Arial" panose="020B0604020202020204" pitchFamily="34" charset="0"/>
                <a:cs typeface="Arial" panose="020B0604020202020204" pitchFamily="34" charset="0"/>
              </a:rPr>
              <a:t>следует использовать, если в отношении закупаемого товара нет стандарта с обозначением «ГОСТ Р», а есть только с обозначением «ГОСТ».</a:t>
            </a:r>
          </a:p>
          <a:p>
            <a:pPr marL="0" lvl="1">
              <a:lnSpc>
                <a:spcPct val="75000"/>
              </a:lnSpc>
              <a:spcBef>
                <a:spcPts val="1200"/>
              </a:spcBef>
              <a:spcAft>
                <a:spcPts val="1200"/>
              </a:spcAft>
              <a:buClr>
                <a:srgbClr val="193A06"/>
              </a:buClr>
              <a:buSzPct val="80000"/>
              <a:defRPr/>
            </a:pPr>
            <a:endParaRPr lang="ru-RU" sz="1600" dirty="0">
              <a:latin typeface="Arial" panose="020B0604020202020204" pitchFamily="34" charset="0"/>
              <a:cs typeface="Arial" panose="020B0604020202020204" pitchFamily="34" charset="0"/>
            </a:endParaRPr>
          </a:p>
          <a:p>
            <a:pPr marL="0" lvl="1">
              <a:spcAft>
                <a:spcPts val="1200"/>
              </a:spcAft>
              <a:buClr>
                <a:srgbClr val="990033"/>
              </a:buClr>
              <a:buSzPct val="80000"/>
            </a:pPr>
            <a:r>
              <a:rPr lang="ru-RU" sz="1600" dirty="0" smtClean="0">
                <a:solidFill>
                  <a:prstClr val="black">
                    <a:lumMod val="75000"/>
                    <a:lumOff val="25000"/>
                  </a:prstClr>
                </a:solidFill>
                <a:latin typeface="Arial" pitchFamily="34" charset="0"/>
                <a:cs typeface="Arial" pitchFamily="34" charset="0"/>
              </a:rPr>
              <a:t>.</a:t>
            </a:r>
            <a:endParaRPr lang="ru-RU" sz="1600" dirty="0">
              <a:solidFill>
                <a:prstClr val="black">
                  <a:lumMod val="75000"/>
                  <a:lumOff val="25000"/>
                </a:prstClr>
              </a:solidFill>
              <a:latin typeface="Arial" pitchFamily="34" charset="0"/>
              <a:cs typeface="Arial" pitchFamily="34" charset="0"/>
            </a:endParaRPr>
          </a:p>
        </p:txBody>
      </p:sp>
      <p:sp>
        <p:nvSpPr>
          <p:cNvPr id="16" name="Rectangle 2"/>
          <p:cNvSpPr txBox="1">
            <a:spLocks noChangeArrowheads="1"/>
          </p:cNvSpPr>
          <p:nvPr/>
        </p:nvSpPr>
        <p:spPr bwMode="auto">
          <a:xfrm>
            <a:off x="0" y="5805264"/>
            <a:ext cx="9144000" cy="797311"/>
          </a:xfrm>
          <a:prstGeom prst="rect">
            <a:avLst/>
          </a:prstGeom>
          <a:solidFill>
            <a:schemeClr val="bg1">
              <a:lumMod val="95000"/>
            </a:schemeClr>
          </a:solidFill>
          <a:ln w="12700">
            <a:noFill/>
          </a:ln>
          <a:extLst/>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defPPr>
              <a:defRPr lang="ru-RU"/>
            </a:defPPr>
            <a:lvl1pPr algn="ctr">
              <a:spcAft>
                <a:spcPts val="600"/>
              </a:spcAft>
              <a:defRPr sz="1400" b="1">
                <a:solidFill>
                  <a:srgbClr val="C00000"/>
                </a:solidFill>
                <a:latin typeface="Arial Narrow" pitchFamily="34" charset="0"/>
                <a:cs typeface="+mn-cs"/>
              </a:defRPr>
            </a:lvl1pPr>
            <a:lvl2pPr lvl="1">
              <a:defRPr sz="2000" b="1">
                <a:solidFill>
                  <a:schemeClr val="tx1">
                    <a:lumMod val="75000"/>
                    <a:lumOff val="25000"/>
                  </a:schemeClr>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lvl="1" algn="ctr"/>
            <a:r>
              <a:rPr lang="ru-RU" dirty="0"/>
              <a:t>Закон вступил в силу с 1 июля 2016 года одновременно с </a:t>
            </a:r>
            <a:br>
              <a:rPr lang="ru-RU" dirty="0"/>
            </a:br>
            <a:r>
              <a:rPr lang="ru-RU" dirty="0"/>
              <a:t>162-ФЗ «О стандартизации в РФ» от 29.06.2015 г.</a:t>
            </a:r>
          </a:p>
        </p:txBody>
      </p:sp>
      <p:pic>
        <p:nvPicPr>
          <p:cNvPr id="1026" name="Picture 2" descr="http://draft.slaivi.ru/kartinki_statei/--kirpi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5914" flipH="1">
            <a:off x="7042100" y="1076286"/>
            <a:ext cx="1670327" cy="1205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92280" y="1476073"/>
            <a:ext cx="1483253" cy="584775"/>
          </a:xfrm>
          <a:prstGeom prst="rect">
            <a:avLst/>
          </a:prstGeom>
          <a:noFill/>
        </p:spPr>
        <p:txBody>
          <a:bodyPr wrap="square" rtlCol="0">
            <a:spAutoFit/>
          </a:bodyPr>
          <a:lstStyle/>
          <a:p>
            <a:pPr algn="ctr"/>
            <a:r>
              <a:rPr lang="ru-RU" sz="1600" b="1" dirty="0" smtClean="0">
                <a:solidFill>
                  <a:schemeClr val="bg1"/>
                </a:solidFill>
                <a:latin typeface="Arial" panose="020B0604020202020204" pitchFamily="34" charset="0"/>
                <a:cs typeface="Arial" panose="020B0604020202020204" pitchFamily="34" charset="0"/>
              </a:rPr>
              <a:t>ГОСТ 530-95</a:t>
            </a:r>
          </a:p>
          <a:p>
            <a:pPr algn="ctr"/>
            <a:r>
              <a:rPr lang="ru-RU" sz="1600" b="1" dirty="0" smtClean="0">
                <a:solidFill>
                  <a:schemeClr val="bg1"/>
                </a:solidFill>
                <a:latin typeface="Arial" panose="020B0604020202020204" pitchFamily="34" charset="0"/>
                <a:cs typeface="Arial" panose="020B0604020202020204" pitchFamily="34" charset="0"/>
              </a:rPr>
              <a:t>250*120*65</a:t>
            </a:r>
            <a:endParaRPr lang="ru-RU" sz="1600"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210112" y="980180"/>
            <a:ext cx="6378112" cy="489534"/>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lvl="1"/>
            <a:r>
              <a:rPr lang="ru-RU" sz="2000" b="1" dirty="0">
                <a:solidFill>
                  <a:schemeClr val="tx1">
                    <a:lumMod val="75000"/>
                    <a:lumOff val="25000"/>
                  </a:schemeClr>
                </a:solidFill>
                <a:latin typeface="Arial" panose="020B0604020202020204" pitchFamily="34" charset="0"/>
                <a:cs typeface="Arial" panose="020B0604020202020204" pitchFamily="34" charset="0"/>
              </a:rPr>
              <a:t>Применение национальных стандартов</a:t>
            </a:r>
          </a:p>
        </p:txBody>
      </p:sp>
      <p:sp>
        <p:nvSpPr>
          <p:cNvPr id="4" name="Прямоугольник 3"/>
          <p:cNvSpPr/>
          <p:nvPr/>
        </p:nvSpPr>
        <p:spPr>
          <a:xfrm>
            <a:off x="467544" y="3465582"/>
            <a:ext cx="7632848" cy="2123658"/>
          </a:xfrm>
          <a:prstGeom prst="rect">
            <a:avLst/>
          </a:prstGeom>
        </p:spPr>
        <p:txBody>
          <a:bodyPr wrap="square">
            <a:spAutoFit/>
          </a:bodyPr>
          <a:lstStyle/>
          <a:p>
            <a:pPr marL="342900" lvl="1" indent="-342900">
              <a:spcBef>
                <a:spcPts val="1200"/>
              </a:spcBef>
              <a:spcAft>
                <a:spcPts val="1200"/>
              </a:spcAft>
              <a:buClr>
                <a:srgbClr val="193A06"/>
              </a:buClr>
              <a:buSzPct val="80000"/>
              <a:buFont typeface="Arial Narrow" pitchFamily="34" charset="0"/>
              <a:buChar char="▬"/>
              <a:defRPr/>
            </a:pPr>
            <a:r>
              <a:rPr lang="ru-RU" sz="1600" dirty="0">
                <a:solidFill>
                  <a:schemeClr val="tx1">
                    <a:lumMod val="75000"/>
                    <a:lumOff val="25000"/>
                  </a:schemeClr>
                </a:solidFill>
                <a:latin typeface="Arial" panose="020B0604020202020204" pitchFamily="34" charset="0"/>
                <a:cs typeface="Arial" panose="020B0604020202020204" pitchFamily="34" charset="0"/>
              </a:rPr>
              <a:t>В настоящее время на сайте </a:t>
            </a:r>
            <a:r>
              <a:rPr lang="ru-RU" sz="1600" dirty="0" err="1">
                <a:solidFill>
                  <a:schemeClr val="tx1">
                    <a:lumMod val="75000"/>
                    <a:lumOff val="25000"/>
                  </a:schemeClr>
                </a:solidFill>
                <a:latin typeface="Arial" panose="020B0604020202020204" pitchFamily="34" charset="0"/>
                <a:cs typeface="Arial" panose="020B0604020202020204" pitchFamily="34" charset="0"/>
              </a:rPr>
              <a:t>Росстандарта</a:t>
            </a:r>
            <a:r>
              <a:rPr lang="ru-RU" sz="1600" dirty="0">
                <a:solidFill>
                  <a:schemeClr val="tx1">
                    <a:lumMod val="75000"/>
                    <a:lumOff val="25000"/>
                  </a:schemeClr>
                </a:solidFill>
                <a:latin typeface="Arial" panose="020B0604020202020204" pitchFamily="34" charset="0"/>
                <a:cs typeface="Arial" panose="020B0604020202020204" pitchFamily="34" charset="0"/>
              </a:rPr>
              <a:t> - </a:t>
            </a:r>
            <a:r>
              <a:rPr lang="en-US" sz="1600" dirty="0">
                <a:solidFill>
                  <a:schemeClr val="tx1">
                    <a:lumMod val="75000"/>
                    <a:lumOff val="25000"/>
                  </a:schemeClr>
                </a:solidFill>
                <a:latin typeface="Arial" panose="020B0604020202020204" pitchFamily="34" charset="0"/>
                <a:cs typeface="Arial" panose="020B0604020202020204" pitchFamily="34" charset="0"/>
                <a:hlinkClick r:id="rId4"/>
              </a:rPr>
              <a:t>www.gost.ru</a:t>
            </a:r>
            <a:r>
              <a:rPr lang="ru-RU" sz="1600" dirty="0">
                <a:solidFill>
                  <a:schemeClr val="tx1">
                    <a:lumMod val="75000"/>
                    <a:lumOff val="25000"/>
                  </a:schemeClr>
                </a:solidFill>
                <a:latin typeface="Arial" panose="020B0604020202020204" pitchFamily="34" charset="0"/>
                <a:cs typeface="Arial" panose="020B0604020202020204" pitchFamily="34" charset="0"/>
              </a:rPr>
              <a:t> насчитывается около 40 000 национальных стандартов. </a:t>
            </a:r>
          </a:p>
          <a:p>
            <a:pPr marL="342900" lvl="1" indent="-342900">
              <a:spcBef>
                <a:spcPts val="1200"/>
              </a:spcBef>
              <a:spcAft>
                <a:spcPts val="1200"/>
              </a:spcAft>
              <a:buClr>
                <a:srgbClr val="193A06"/>
              </a:buClr>
              <a:buSzPct val="80000"/>
              <a:buFont typeface="Arial Narrow" pitchFamily="34" charset="0"/>
              <a:buChar char="▬"/>
              <a:defRPr/>
            </a:pPr>
            <a:r>
              <a:rPr lang="ru-RU" sz="1600" dirty="0">
                <a:solidFill>
                  <a:schemeClr val="tx1">
                    <a:lumMod val="75000"/>
                    <a:lumOff val="25000"/>
                  </a:schemeClr>
                </a:solidFill>
                <a:latin typeface="Arial" panose="020B0604020202020204" pitchFamily="34" charset="0"/>
                <a:cs typeface="Arial" panose="020B0604020202020204" pitchFamily="34" charset="0"/>
              </a:rPr>
              <a:t>Виды продукции, которые подлежат обязательному подтверждению соответствия — обязательной сертификации (например, цемент) или принятию их производителем декларации о соответствии (например, минеральные удобрения), поэтому при закупке такой продукции данные документы должны быть представлены поставщиком.</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83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Актуальные изменения 2016</a:t>
            </a:r>
            <a:endParaRPr lang="ru-RU" sz="2000" b="1" dirty="0">
              <a:solidFill>
                <a:prstClr val="white"/>
              </a:solidFill>
              <a:latin typeface="Arial" panose="020B0604020202020204" pitchFamily="34" charset="0"/>
              <a:cs typeface="Arial" panose="020B0604020202020204" pitchFamily="34" charset="0"/>
            </a:endParaRPr>
          </a:p>
        </p:txBody>
      </p:sp>
      <p:sp>
        <p:nvSpPr>
          <p:cNvPr id="14" name="Rectangle 2"/>
          <p:cNvSpPr txBox="1">
            <a:spLocks noChangeArrowheads="1"/>
          </p:cNvSpPr>
          <p:nvPr/>
        </p:nvSpPr>
        <p:spPr bwMode="auto">
          <a:xfrm>
            <a:off x="323528" y="1772816"/>
            <a:ext cx="8352928" cy="4608512"/>
          </a:xfrm>
          <a:prstGeom prst="rect">
            <a:avLst/>
          </a:prstGeom>
          <a:noFill/>
          <a:ln w="9525">
            <a:noFill/>
            <a:miter lim="800000"/>
            <a:headEnd/>
            <a:tailEnd/>
          </a:ln>
        </p:spPr>
        <p:txBody>
          <a:bodyPr/>
          <a:lstStyle/>
          <a:p>
            <a:r>
              <a:rPr lang="ru-RU" sz="1600" b="1" dirty="0" smtClean="0">
                <a:solidFill>
                  <a:prstClr val="black">
                    <a:lumMod val="75000"/>
                    <a:lumOff val="25000"/>
                  </a:prstClr>
                </a:solidFill>
              </a:rPr>
              <a:t>Предусматривается особый порядок для закупок инновационной и высокотехнологичной продукции.</a:t>
            </a:r>
            <a:endParaRPr lang="ru-RU" sz="1600" b="1" dirty="0">
              <a:solidFill>
                <a:prstClr val="black">
                  <a:lumMod val="75000"/>
                  <a:lumOff val="25000"/>
                </a:prstClr>
              </a:solidFill>
            </a:endParaRPr>
          </a:p>
          <a:p>
            <a:r>
              <a:rPr lang="ru-RU" sz="1600" dirty="0" smtClean="0">
                <a:solidFill>
                  <a:prstClr val="black">
                    <a:lumMod val="75000"/>
                    <a:lumOff val="25000"/>
                  </a:prstClr>
                </a:solidFill>
              </a:rPr>
              <a:t>Предусматривается возможность заключения специального </a:t>
            </a:r>
            <a:r>
              <a:rPr lang="ru-RU" sz="1600" b="1" dirty="0" smtClean="0">
                <a:solidFill>
                  <a:prstClr val="black">
                    <a:lumMod val="75000"/>
                    <a:lumOff val="25000"/>
                  </a:prstClr>
                </a:solidFill>
              </a:rPr>
              <a:t>инвестиционного контракта</a:t>
            </a:r>
            <a:r>
              <a:rPr lang="ru-RU" sz="1600" dirty="0">
                <a:solidFill>
                  <a:prstClr val="black">
                    <a:lumMod val="75000"/>
                    <a:lumOff val="25000"/>
                  </a:prstClr>
                </a:solidFill>
              </a:rPr>
              <a:t> </a:t>
            </a:r>
            <a:r>
              <a:rPr lang="ru-RU" sz="1600" dirty="0" smtClean="0">
                <a:solidFill>
                  <a:prstClr val="black">
                    <a:lumMod val="75000"/>
                    <a:lumOff val="25000"/>
                  </a:prstClr>
                </a:solidFill>
              </a:rPr>
              <a:t>со стороной-инвестором (российским юридическим лицом), определенным Правительством РФ в соответствии с введенными статьями </a:t>
            </a:r>
          </a:p>
          <a:p>
            <a:r>
              <a:rPr lang="ru-RU" sz="1600" dirty="0" smtClean="0">
                <a:solidFill>
                  <a:prstClr val="black">
                    <a:lumMod val="75000"/>
                    <a:lumOff val="25000"/>
                  </a:prstClr>
                </a:solidFill>
              </a:rPr>
              <a:t>111.3 (для нужд РФ) и 111.4 (для нужд субъекта РФ). </a:t>
            </a:r>
          </a:p>
          <a:p>
            <a:r>
              <a:rPr lang="ru-RU" sz="1600" dirty="0" smtClean="0">
                <a:solidFill>
                  <a:prstClr val="black">
                    <a:lumMod val="75000"/>
                    <a:lumOff val="25000"/>
                  </a:prstClr>
                </a:solidFill>
              </a:rPr>
              <a:t>Дополнена ч. 2. ст. 57. – предусмотрена возможность проведения двухэтапного конкурса на поставку инновационной и высокотехнологичной продукции.</a:t>
            </a:r>
            <a:br>
              <a:rPr lang="ru-RU" sz="1600" dirty="0" smtClean="0">
                <a:solidFill>
                  <a:prstClr val="black">
                    <a:lumMod val="75000"/>
                    <a:lumOff val="25000"/>
                  </a:prstClr>
                </a:solidFill>
              </a:rPr>
            </a:br>
            <a:r>
              <a:rPr lang="ru-RU" sz="1600" dirty="0" smtClean="0">
                <a:solidFill>
                  <a:prstClr val="black">
                    <a:lumMod val="75000"/>
                    <a:lumOff val="25000"/>
                  </a:prstClr>
                </a:solidFill>
              </a:rPr>
              <a:t>Введены п.47-48 ч. 1. ст. 93 – возможность заключения контрактов с единственным поставщиком (поставщиком-инвестором) в случае проведения закупок в случаях, устанавливаемых ст. </a:t>
            </a:r>
            <a:r>
              <a:rPr lang="en-US" sz="1600" dirty="0" smtClean="0">
                <a:solidFill>
                  <a:prstClr val="black">
                    <a:lumMod val="75000"/>
                    <a:lumOff val="25000"/>
                  </a:prstClr>
                </a:solidFill>
              </a:rPr>
              <a:t>111.3 </a:t>
            </a:r>
            <a:r>
              <a:rPr lang="ru-RU" sz="1600" dirty="0" smtClean="0">
                <a:solidFill>
                  <a:prstClr val="black">
                    <a:lumMod val="75000"/>
                    <a:lumOff val="25000"/>
                  </a:prstClr>
                </a:solidFill>
              </a:rPr>
              <a:t>и </a:t>
            </a:r>
            <a:r>
              <a:rPr lang="en-US" sz="1600" dirty="0" smtClean="0">
                <a:solidFill>
                  <a:prstClr val="black">
                    <a:lumMod val="75000"/>
                    <a:lumOff val="25000"/>
                  </a:prstClr>
                </a:solidFill>
              </a:rPr>
              <a:t>111.4</a:t>
            </a:r>
            <a:r>
              <a:rPr lang="ru-RU" sz="1600" dirty="0" smtClean="0">
                <a:solidFill>
                  <a:prstClr val="black">
                    <a:lumMod val="75000"/>
                    <a:lumOff val="25000"/>
                  </a:prstClr>
                </a:solidFill>
              </a:rPr>
              <a:t>.</a:t>
            </a:r>
          </a:p>
          <a:p>
            <a:r>
              <a:rPr lang="ru-RU" sz="1600" dirty="0" smtClean="0">
                <a:solidFill>
                  <a:prstClr val="black">
                    <a:lumMod val="75000"/>
                    <a:lumOff val="25000"/>
                  </a:prstClr>
                </a:solidFill>
              </a:rPr>
              <a:t>Предусмотрено </a:t>
            </a:r>
            <a:r>
              <a:rPr lang="ru-RU" sz="1600" dirty="0">
                <a:solidFill>
                  <a:prstClr val="black">
                    <a:lumMod val="75000"/>
                    <a:lumOff val="25000"/>
                  </a:prstClr>
                </a:solidFill>
              </a:rPr>
              <a:t>создание в ЕИС реестра единственных поставщиков товара, производство которого создается или модернизируется и (или) осваивается на территории Российской </a:t>
            </a:r>
            <a:r>
              <a:rPr lang="ru-RU" sz="1600" dirty="0" smtClean="0">
                <a:solidFill>
                  <a:prstClr val="black">
                    <a:lumMod val="75000"/>
                    <a:lumOff val="25000"/>
                  </a:prstClr>
                </a:solidFill>
              </a:rPr>
              <a:t>Федерации, определяемых </a:t>
            </a:r>
            <a:r>
              <a:rPr lang="ru-RU" sz="1600" dirty="0">
                <a:solidFill>
                  <a:prstClr val="black">
                    <a:lumMod val="75000"/>
                    <a:lumOff val="25000"/>
                  </a:prstClr>
                </a:solidFill>
              </a:rPr>
              <a:t>Правительством РФ на основании Федерального закона от </a:t>
            </a:r>
            <a:r>
              <a:rPr lang="ru-RU" sz="1600" dirty="0" smtClean="0">
                <a:solidFill>
                  <a:prstClr val="black">
                    <a:lumMod val="75000"/>
                    <a:lumOff val="25000"/>
                  </a:prstClr>
                </a:solidFill>
              </a:rPr>
              <a:t>31.12.2014 </a:t>
            </a:r>
            <a:r>
              <a:rPr lang="ru-RU" sz="1600" dirty="0">
                <a:solidFill>
                  <a:prstClr val="black">
                    <a:lumMod val="75000"/>
                    <a:lumOff val="25000"/>
                  </a:prstClr>
                </a:solidFill>
              </a:rPr>
              <a:t>года N </a:t>
            </a:r>
            <a:r>
              <a:rPr lang="ru-RU" sz="1600" dirty="0" smtClean="0">
                <a:solidFill>
                  <a:prstClr val="black">
                    <a:lumMod val="75000"/>
                    <a:lumOff val="25000"/>
                  </a:prstClr>
                </a:solidFill>
              </a:rPr>
              <a:t>488-ФЗ</a:t>
            </a:r>
            <a:br>
              <a:rPr lang="ru-RU" sz="1600" dirty="0" smtClean="0">
                <a:solidFill>
                  <a:prstClr val="black">
                    <a:lumMod val="75000"/>
                    <a:lumOff val="25000"/>
                  </a:prstClr>
                </a:solidFill>
              </a:rPr>
            </a:br>
            <a:r>
              <a:rPr lang="ru-RU" sz="1600" dirty="0" smtClean="0">
                <a:solidFill>
                  <a:prstClr val="black">
                    <a:lumMod val="75000"/>
                    <a:lumOff val="25000"/>
                  </a:prstClr>
                </a:solidFill>
              </a:rPr>
              <a:t> </a:t>
            </a:r>
            <a:r>
              <a:rPr lang="ru-RU" sz="1600" dirty="0">
                <a:solidFill>
                  <a:prstClr val="black">
                    <a:lumMod val="75000"/>
                    <a:lumOff val="25000"/>
                  </a:prstClr>
                </a:solidFill>
              </a:rPr>
              <a:t>"О промышленной политике в Российской </a:t>
            </a:r>
            <a:r>
              <a:rPr lang="ru-RU" sz="1600" dirty="0" smtClean="0">
                <a:solidFill>
                  <a:prstClr val="black">
                    <a:lumMod val="75000"/>
                    <a:lumOff val="25000"/>
                  </a:prstClr>
                </a:solidFill>
              </a:rPr>
              <a:t>Федерации». </a:t>
            </a:r>
            <a:endParaRPr lang="ru-RU" sz="1600" dirty="0">
              <a:solidFill>
                <a:prstClr val="black">
                  <a:lumMod val="75000"/>
                  <a:lumOff val="25000"/>
                </a:prstClr>
              </a:solidFill>
            </a:endParaRPr>
          </a:p>
          <a:p>
            <a:endParaRPr lang="ru-RU" sz="1600" dirty="0">
              <a:solidFill>
                <a:prstClr val="black">
                  <a:lumMod val="75000"/>
                  <a:lumOff val="25000"/>
                </a:prstClr>
              </a:solidFill>
            </a:endParaRPr>
          </a:p>
        </p:txBody>
      </p:sp>
      <p:sp>
        <p:nvSpPr>
          <p:cNvPr id="8" name="Прямоугольник 7"/>
          <p:cNvSpPr/>
          <p:nvPr/>
        </p:nvSpPr>
        <p:spPr bwMode="auto">
          <a:xfrm>
            <a:off x="179512" y="1093852"/>
            <a:ext cx="2719509"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en-US" sz="1600" b="1" dirty="0">
                <a:solidFill>
                  <a:prstClr val="white"/>
                </a:solidFill>
              </a:rPr>
              <a:t>365-</a:t>
            </a:r>
            <a:r>
              <a:rPr lang="ru-RU" sz="1600" b="1" dirty="0" smtClean="0">
                <a:solidFill>
                  <a:prstClr val="white"/>
                </a:solidFill>
              </a:rPr>
              <a:t>ФЗ от </a:t>
            </a:r>
            <a:r>
              <a:rPr lang="en-US" sz="1600" b="1" dirty="0" smtClean="0">
                <a:solidFill>
                  <a:prstClr val="white"/>
                </a:solidFill>
              </a:rPr>
              <a:t>03</a:t>
            </a:r>
            <a:r>
              <a:rPr lang="ru-RU" sz="1600" b="1" dirty="0" smtClean="0">
                <a:solidFill>
                  <a:prstClr val="white"/>
                </a:solidFill>
              </a:rPr>
              <a:t> июля </a:t>
            </a:r>
            <a:r>
              <a:rPr lang="en-US" sz="1600" b="1" dirty="0" smtClean="0">
                <a:solidFill>
                  <a:prstClr val="white"/>
                </a:solidFill>
              </a:rPr>
              <a:t>2016</a:t>
            </a:r>
            <a:r>
              <a:rPr lang="ru-RU" sz="1600" b="1" dirty="0" smtClean="0">
                <a:solidFill>
                  <a:prstClr val="white"/>
                </a:solidFill>
              </a:rPr>
              <a:t> г.</a:t>
            </a:r>
            <a:endParaRPr lang="ru-RU" sz="1600" b="1" dirty="0">
              <a:solidFill>
                <a:prstClr val="white"/>
              </a:solidFill>
            </a:endParaRPr>
          </a:p>
        </p:txBody>
      </p:sp>
      <p:sp>
        <p:nvSpPr>
          <p:cNvPr id="9" name="Прямоугольник 8"/>
          <p:cNvSpPr/>
          <p:nvPr/>
        </p:nvSpPr>
        <p:spPr>
          <a:xfrm>
            <a:off x="5652120" y="995364"/>
            <a:ext cx="3456384" cy="59798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TextBox 9"/>
          <p:cNvSpPr txBox="1"/>
          <p:nvPr/>
        </p:nvSpPr>
        <p:spPr>
          <a:xfrm>
            <a:off x="5868144" y="1093852"/>
            <a:ext cx="2987824" cy="400110"/>
          </a:xfrm>
          <a:prstGeom prst="rect">
            <a:avLst/>
          </a:prstGeom>
          <a:noFill/>
        </p:spPr>
        <p:txBody>
          <a:bodyPr wrap="square" rtlCol="0">
            <a:spAutoFit/>
          </a:bodyPr>
          <a:lstStyle/>
          <a:p>
            <a:r>
              <a:rPr lang="ru-RU" sz="2000" dirty="0" smtClean="0">
                <a:solidFill>
                  <a:prstClr val="black">
                    <a:lumMod val="75000"/>
                    <a:lumOff val="25000"/>
                  </a:prstClr>
                </a:solidFill>
              </a:rPr>
              <a:t>Действует с 01.09.2016</a:t>
            </a:r>
            <a:endParaRPr lang="ru-RU" sz="2000" dirty="0">
              <a:solidFill>
                <a:prstClr val="black">
                  <a:lumMod val="75000"/>
                  <a:lumOff val="25000"/>
                </a:prstClr>
              </a:solidFill>
            </a:endParaRPr>
          </a:p>
        </p:txBody>
      </p:sp>
      <p:pic>
        <p:nvPicPr>
          <p:cNvPr id="8194" name="Picture 2" descr="http://socol.com.ua/images/script_main/ZAVOD/zav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08" y="5029449"/>
            <a:ext cx="4201596"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684070"/>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Актуальные изменения 2016</a:t>
            </a:r>
            <a:endParaRPr lang="ru-RU" sz="2000" b="1" dirty="0">
              <a:solidFill>
                <a:prstClr val="white"/>
              </a:solidFill>
              <a:latin typeface="Arial" panose="020B0604020202020204" pitchFamily="34" charset="0"/>
              <a:cs typeface="Arial" panose="020B0604020202020204" pitchFamily="34" charset="0"/>
            </a:endParaRPr>
          </a:p>
        </p:txBody>
      </p:sp>
      <p:sp>
        <p:nvSpPr>
          <p:cNvPr id="14" name="Rectangle 2"/>
          <p:cNvSpPr txBox="1">
            <a:spLocks noChangeArrowheads="1"/>
          </p:cNvSpPr>
          <p:nvPr/>
        </p:nvSpPr>
        <p:spPr bwMode="auto">
          <a:xfrm>
            <a:off x="489466" y="1844824"/>
            <a:ext cx="7970966" cy="3312368"/>
          </a:xfrm>
          <a:prstGeom prst="rect">
            <a:avLst/>
          </a:prstGeom>
          <a:noFill/>
          <a:ln w="9525">
            <a:noFill/>
            <a:miter lim="800000"/>
            <a:headEnd/>
            <a:tailEnd/>
          </a:ln>
        </p:spPr>
        <p:txBody>
          <a:bodyPr/>
          <a:lstStyle/>
          <a:p>
            <a:r>
              <a:rPr lang="ru-RU" sz="1600" b="1" dirty="0">
                <a:solidFill>
                  <a:prstClr val="black">
                    <a:lumMod val="75000"/>
                    <a:lumOff val="25000"/>
                  </a:prstClr>
                </a:solidFill>
              </a:rPr>
              <a:t>Унитарные предприятия теперь осуществляют закупки в соответствии с Законом о контрактной системе.</a:t>
            </a:r>
          </a:p>
          <a:p>
            <a:r>
              <a:rPr lang="ru-RU" sz="1600" dirty="0">
                <a:solidFill>
                  <a:prstClr val="black">
                    <a:lumMod val="75000"/>
                    <a:lumOff val="25000"/>
                  </a:prstClr>
                </a:solidFill>
              </a:rPr>
              <a:t>Согласно поправкам в Закон о контрактной системе в сфере закупок действие указанного закона распространено на все закупки государственных и муниципальных унитарных предприятий.</a:t>
            </a:r>
          </a:p>
          <a:p>
            <a:r>
              <a:rPr lang="ru-RU" sz="1600" dirty="0">
                <a:solidFill>
                  <a:prstClr val="black">
                    <a:lumMod val="75000"/>
                    <a:lumOff val="25000"/>
                  </a:prstClr>
                </a:solidFill>
              </a:rPr>
              <a:t>Исключение составляют закупки за счет безвозмездных и безвозвратных грантов, субсидий, предоставляемых на конкурсной основе, а также закупок, осуществляемых в качестве исполнителя по контракту в случае привлечения на основании договора других лиц для выполнения обязательств.</a:t>
            </a:r>
          </a:p>
          <a:p>
            <a:r>
              <a:rPr lang="ru-RU" sz="1600" dirty="0">
                <a:solidFill>
                  <a:prstClr val="black">
                    <a:lumMod val="75000"/>
                    <a:lumOff val="25000"/>
                  </a:prstClr>
                </a:solidFill>
              </a:rPr>
              <a:t>До 31 декабря 2016 г. унитарные предприятия должны создать контрактную службу и зарегистрироваться в ЕИС. Также они должны планировать закупки на 2017 г. и последующие годы в соответствии с требованиями закона о контрактной системе.</a:t>
            </a:r>
          </a:p>
          <a:p>
            <a:r>
              <a:rPr lang="ru-RU" sz="1600" dirty="0">
                <a:solidFill>
                  <a:prstClr val="black">
                    <a:lumMod val="75000"/>
                    <a:lumOff val="25000"/>
                  </a:prstClr>
                </a:solidFill>
              </a:rPr>
              <a:t>Ранее унитарные предприятия осуществляли закупки в соответствии с требованиями </a:t>
            </a:r>
            <a:r>
              <a:rPr lang="ru-RU" sz="1600" dirty="0" smtClean="0">
                <a:solidFill>
                  <a:prstClr val="black">
                    <a:lumMod val="75000"/>
                    <a:lumOff val="25000"/>
                  </a:prstClr>
                </a:solidFill>
              </a:rPr>
              <a:t>223-ФЗ «О </a:t>
            </a:r>
            <a:r>
              <a:rPr lang="ru-RU" sz="1600" dirty="0">
                <a:solidFill>
                  <a:prstClr val="black">
                    <a:lumMod val="75000"/>
                    <a:lumOff val="25000"/>
                  </a:prstClr>
                </a:solidFill>
              </a:rPr>
              <a:t>закупках товаров, работ, услуг отдельными видами </a:t>
            </a:r>
            <a:r>
              <a:rPr lang="ru-RU" sz="1600" dirty="0" smtClean="0">
                <a:solidFill>
                  <a:prstClr val="black">
                    <a:lumMod val="75000"/>
                    <a:lumOff val="25000"/>
                  </a:prstClr>
                </a:solidFill>
              </a:rPr>
              <a:t>юридических лиц»</a:t>
            </a:r>
            <a:endParaRPr lang="ru-RU" sz="1600" dirty="0">
              <a:solidFill>
                <a:prstClr val="black">
                  <a:lumMod val="75000"/>
                  <a:lumOff val="25000"/>
                </a:prstClr>
              </a:solidFill>
            </a:endParaRPr>
          </a:p>
        </p:txBody>
      </p:sp>
      <p:sp>
        <p:nvSpPr>
          <p:cNvPr id="8" name="Прямоугольник 7"/>
          <p:cNvSpPr/>
          <p:nvPr/>
        </p:nvSpPr>
        <p:spPr bwMode="auto">
          <a:xfrm>
            <a:off x="179512" y="1093852"/>
            <a:ext cx="2719509"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r>
              <a:rPr lang="en-US" sz="1600" b="1" dirty="0" smtClean="0">
                <a:solidFill>
                  <a:prstClr val="white"/>
                </a:solidFill>
              </a:rPr>
              <a:t>321-</a:t>
            </a:r>
            <a:r>
              <a:rPr lang="ru-RU" sz="1600" b="1" dirty="0" smtClean="0">
                <a:solidFill>
                  <a:prstClr val="white"/>
                </a:solidFill>
              </a:rPr>
              <a:t>ФЗ от </a:t>
            </a:r>
            <a:r>
              <a:rPr lang="en-US" sz="1600" b="1" dirty="0" smtClean="0">
                <a:solidFill>
                  <a:prstClr val="white"/>
                </a:solidFill>
              </a:rPr>
              <a:t>03</a:t>
            </a:r>
            <a:r>
              <a:rPr lang="ru-RU" sz="1600" b="1" dirty="0" smtClean="0">
                <a:solidFill>
                  <a:prstClr val="white"/>
                </a:solidFill>
              </a:rPr>
              <a:t> июля </a:t>
            </a:r>
            <a:r>
              <a:rPr lang="en-US" sz="1600" b="1" dirty="0" smtClean="0">
                <a:solidFill>
                  <a:prstClr val="white"/>
                </a:solidFill>
              </a:rPr>
              <a:t>2016</a:t>
            </a:r>
            <a:r>
              <a:rPr lang="ru-RU" sz="1600" b="1" dirty="0" smtClean="0">
                <a:solidFill>
                  <a:prstClr val="white"/>
                </a:solidFill>
              </a:rPr>
              <a:t> г.</a:t>
            </a:r>
            <a:endParaRPr lang="ru-RU" sz="1600" b="1" dirty="0">
              <a:solidFill>
                <a:prstClr val="white"/>
              </a:solidFill>
            </a:endParaRPr>
          </a:p>
        </p:txBody>
      </p:sp>
      <p:sp>
        <p:nvSpPr>
          <p:cNvPr id="9" name="Прямоугольник 8"/>
          <p:cNvSpPr/>
          <p:nvPr/>
        </p:nvSpPr>
        <p:spPr>
          <a:xfrm>
            <a:off x="5652120" y="995364"/>
            <a:ext cx="3456384" cy="59798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10" name="TextBox 9"/>
          <p:cNvSpPr txBox="1"/>
          <p:nvPr/>
        </p:nvSpPr>
        <p:spPr>
          <a:xfrm>
            <a:off x="5868144" y="1093852"/>
            <a:ext cx="2987824" cy="400110"/>
          </a:xfrm>
          <a:prstGeom prst="rect">
            <a:avLst/>
          </a:prstGeom>
          <a:noFill/>
        </p:spPr>
        <p:txBody>
          <a:bodyPr wrap="square" rtlCol="0">
            <a:spAutoFit/>
          </a:bodyPr>
          <a:lstStyle/>
          <a:p>
            <a:r>
              <a:rPr lang="ru-RU" sz="2000" dirty="0" smtClean="0">
                <a:solidFill>
                  <a:prstClr val="black">
                    <a:lumMod val="75000"/>
                    <a:lumOff val="25000"/>
                  </a:prstClr>
                </a:solidFill>
              </a:rPr>
              <a:t>Действует с 01.01.2017</a:t>
            </a:r>
            <a:endParaRPr lang="ru-RU" sz="2000" dirty="0">
              <a:solidFill>
                <a:prstClr val="black">
                  <a:lumMod val="75000"/>
                  <a:lumOff val="25000"/>
                </a:prstClr>
              </a:solidFill>
            </a:endParaRPr>
          </a:p>
        </p:txBody>
      </p:sp>
    </p:spTree>
    <p:extLst>
      <p:ext uri="{BB962C8B-B14F-4D97-AF65-F5344CB8AC3E}">
        <p14:creationId xmlns:p14="http://schemas.microsoft.com/office/powerpoint/2010/main" val="1716651688"/>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Текст 5"/>
          <p:cNvSpPr txBox="1">
            <a:spLocks/>
          </p:cNvSpPr>
          <p:nvPr/>
        </p:nvSpPr>
        <p:spPr>
          <a:xfrm>
            <a:off x="129630" y="1258612"/>
            <a:ext cx="4442370" cy="142875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lvl="1" indent="0" eaLnBrk="1" hangingPunct="1">
              <a:spcBef>
                <a:spcPts val="1200"/>
              </a:spcBef>
              <a:spcAft>
                <a:spcPts val="0"/>
              </a:spcAft>
              <a:buClr>
                <a:srgbClr val="990033"/>
              </a:buClr>
              <a:buSzPct val="80000"/>
              <a:buNone/>
              <a:defRPr/>
            </a:pPr>
            <a:endParaRPr lang="ru-RU" sz="1600" dirty="0" smtClean="0">
              <a:solidFill>
                <a:schemeClr val="tx1">
                  <a:lumMod val="75000"/>
                  <a:lumOff val="25000"/>
                </a:schemeClr>
              </a:solidFill>
              <a:latin typeface="Arial" pitchFamily="34" charset="0"/>
              <a:cs typeface="Arial" pitchFamily="34" charset="0"/>
            </a:endParaRPr>
          </a:p>
        </p:txBody>
      </p:sp>
      <p:sp>
        <p:nvSpPr>
          <p:cNvPr id="16" name="Прямоугольник 15"/>
          <p:cNvSpPr/>
          <p:nvPr/>
        </p:nvSpPr>
        <p:spPr>
          <a:xfrm>
            <a:off x="1461413" y="3240107"/>
            <a:ext cx="3438069" cy="830997"/>
          </a:xfrm>
          <a:prstGeom prst="rect">
            <a:avLst/>
          </a:prstGeom>
        </p:spPr>
        <p:txBody>
          <a:bodyPr wrap="square">
            <a:spAutoFit/>
          </a:bodyPr>
          <a:lstStyle/>
          <a:p>
            <a:pPr defTabSz="457200" fontAlgn="auto">
              <a:spcBef>
                <a:spcPts val="0"/>
              </a:spcBef>
              <a:spcAft>
                <a:spcPts val="0"/>
              </a:spcAft>
              <a:defRPr/>
            </a:pPr>
            <a:r>
              <a:rPr lang="ru-RU" sz="1600" dirty="0" smtClean="0">
                <a:solidFill>
                  <a:prstClr val="black">
                    <a:lumMod val="65000"/>
                    <a:lumOff val="35000"/>
                  </a:prstClr>
                </a:solidFill>
                <a:latin typeface="Arial" pitchFamily="34" charset="0"/>
                <a:cs typeface="Arial" pitchFamily="34" charset="0"/>
              </a:rPr>
              <a:t>Выполнение </a:t>
            </a:r>
            <a:r>
              <a:rPr lang="ru-RU" sz="1600" dirty="0">
                <a:solidFill>
                  <a:prstClr val="black">
                    <a:lumMod val="65000"/>
                    <a:lumOff val="35000"/>
                  </a:prstClr>
                </a:solidFill>
                <a:latin typeface="Arial" pitchFamily="34" charset="0"/>
                <a:cs typeface="Arial" pitchFamily="34" charset="0"/>
              </a:rPr>
              <a:t>публичных обязательств государства, адекватное его потребностям </a:t>
            </a:r>
          </a:p>
        </p:txBody>
      </p:sp>
      <p:sp>
        <p:nvSpPr>
          <p:cNvPr id="18" name="Прямоугольник 17"/>
          <p:cNvSpPr/>
          <p:nvPr/>
        </p:nvSpPr>
        <p:spPr>
          <a:xfrm>
            <a:off x="5724128" y="3209330"/>
            <a:ext cx="2592288" cy="830997"/>
          </a:xfrm>
          <a:prstGeom prst="rect">
            <a:avLst/>
          </a:prstGeom>
        </p:spPr>
        <p:txBody>
          <a:bodyPr wrap="square">
            <a:spAutoFit/>
          </a:bodyPr>
          <a:lstStyle/>
          <a:p>
            <a:pPr lvl="0"/>
            <a:r>
              <a:rPr lang="ru-RU" sz="1600" dirty="0" smtClean="0">
                <a:solidFill>
                  <a:prstClr val="black">
                    <a:lumMod val="65000"/>
                    <a:lumOff val="35000"/>
                  </a:prstClr>
                </a:solidFill>
                <a:latin typeface="Arial" pitchFamily="34" charset="0"/>
                <a:cs typeface="Arial" pitchFamily="34" charset="0"/>
              </a:rPr>
              <a:t>Повышение качества </a:t>
            </a:r>
            <a:r>
              <a:rPr lang="ru-RU" sz="1600" dirty="0">
                <a:solidFill>
                  <a:prstClr val="black">
                    <a:lumMod val="65000"/>
                    <a:lumOff val="35000"/>
                  </a:prstClr>
                </a:solidFill>
                <a:latin typeface="Arial" pitchFamily="34" charset="0"/>
                <a:cs typeface="Arial" pitchFamily="34" charset="0"/>
              </a:rPr>
              <a:t>поставляемых товаров, работ и </a:t>
            </a:r>
            <a:r>
              <a:rPr lang="ru-RU" sz="1600" dirty="0" smtClean="0">
                <a:solidFill>
                  <a:prstClr val="black">
                    <a:lumMod val="65000"/>
                    <a:lumOff val="35000"/>
                  </a:prstClr>
                </a:solidFill>
                <a:latin typeface="Arial" pitchFamily="34" charset="0"/>
                <a:cs typeface="Arial" pitchFamily="34" charset="0"/>
              </a:rPr>
              <a:t>услуг</a:t>
            </a:r>
            <a:endParaRPr lang="ru-RU" sz="1600" dirty="0">
              <a:solidFill>
                <a:prstClr val="black">
                  <a:lumMod val="65000"/>
                  <a:lumOff val="35000"/>
                </a:prstClr>
              </a:solidFill>
              <a:latin typeface="Arial" pitchFamily="34" charset="0"/>
              <a:cs typeface="Arial" pitchFamily="34" charset="0"/>
            </a:endParaRPr>
          </a:p>
        </p:txBody>
      </p:sp>
      <p:sp>
        <p:nvSpPr>
          <p:cNvPr id="20" name="Прямоугольник 19"/>
          <p:cNvSpPr/>
          <p:nvPr/>
        </p:nvSpPr>
        <p:spPr>
          <a:xfrm>
            <a:off x="1461413" y="4372170"/>
            <a:ext cx="2030467" cy="830997"/>
          </a:xfrm>
          <a:prstGeom prst="rect">
            <a:avLst/>
          </a:prstGeom>
        </p:spPr>
        <p:txBody>
          <a:bodyPr wrap="square">
            <a:spAutoFit/>
          </a:bodyPr>
          <a:lstStyle/>
          <a:p>
            <a:r>
              <a:rPr lang="ru-RU" sz="1600" dirty="0" smtClean="0">
                <a:solidFill>
                  <a:prstClr val="black">
                    <a:lumMod val="65000"/>
                    <a:lumOff val="35000"/>
                  </a:prstClr>
                </a:solidFill>
                <a:latin typeface="Arial" pitchFamily="34" charset="0"/>
                <a:cs typeface="Arial" pitchFamily="34" charset="0"/>
              </a:rPr>
              <a:t>Эффективное использование </a:t>
            </a:r>
            <a:r>
              <a:rPr lang="ru-RU" sz="1600" dirty="0">
                <a:solidFill>
                  <a:prstClr val="black">
                    <a:lumMod val="65000"/>
                    <a:lumOff val="35000"/>
                  </a:prstClr>
                </a:solidFill>
                <a:latin typeface="Arial" pitchFamily="34" charset="0"/>
                <a:cs typeface="Arial" pitchFamily="34" charset="0"/>
              </a:rPr>
              <a:t>ресурсов</a:t>
            </a:r>
          </a:p>
        </p:txBody>
      </p:sp>
      <p:sp>
        <p:nvSpPr>
          <p:cNvPr id="22" name="Прямоугольник 21"/>
          <p:cNvSpPr/>
          <p:nvPr/>
        </p:nvSpPr>
        <p:spPr>
          <a:xfrm>
            <a:off x="5724128" y="4434133"/>
            <a:ext cx="3096344" cy="830997"/>
          </a:xfrm>
          <a:prstGeom prst="rect">
            <a:avLst/>
          </a:prstGeom>
        </p:spPr>
        <p:txBody>
          <a:bodyPr wrap="square">
            <a:spAutoFit/>
          </a:bodyPr>
          <a:lstStyle/>
          <a:p>
            <a:pPr lvl="0"/>
            <a:r>
              <a:rPr lang="ru-RU" sz="1600" dirty="0" smtClean="0">
                <a:solidFill>
                  <a:prstClr val="black">
                    <a:lumMod val="65000"/>
                    <a:lumOff val="35000"/>
                  </a:prstClr>
                </a:solidFill>
                <a:latin typeface="Arial" pitchFamily="34" charset="0"/>
                <a:cs typeface="Arial" pitchFamily="34" charset="0"/>
              </a:rPr>
              <a:t>Надежное </a:t>
            </a:r>
            <a:r>
              <a:rPr lang="ru-RU" sz="1600" dirty="0">
                <a:solidFill>
                  <a:prstClr val="black">
                    <a:lumMod val="65000"/>
                    <a:lumOff val="35000"/>
                  </a:prstClr>
                </a:solidFill>
                <a:latin typeface="Arial" pitchFamily="34" charset="0"/>
                <a:cs typeface="Arial" pitchFamily="34" charset="0"/>
              </a:rPr>
              <a:t>управление технологическими и экономическими рисками </a:t>
            </a:r>
          </a:p>
        </p:txBody>
      </p:sp>
      <p:sp>
        <p:nvSpPr>
          <p:cNvPr id="24" name="Прямоугольник 23"/>
          <p:cNvSpPr/>
          <p:nvPr/>
        </p:nvSpPr>
        <p:spPr>
          <a:xfrm>
            <a:off x="3347864" y="5445224"/>
            <a:ext cx="3456384" cy="830997"/>
          </a:xfrm>
          <a:prstGeom prst="rect">
            <a:avLst/>
          </a:prstGeom>
        </p:spPr>
        <p:txBody>
          <a:bodyPr wrap="square">
            <a:spAutoFit/>
          </a:bodyPr>
          <a:lstStyle/>
          <a:p>
            <a:r>
              <a:rPr lang="ru-RU" sz="1600" dirty="0" smtClean="0">
                <a:solidFill>
                  <a:prstClr val="black">
                    <a:lumMod val="65000"/>
                    <a:lumOff val="35000"/>
                  </a:prstClr>
                </a:solidFill>
                <a:latin typeface="Arial" pitchFamily="34" charset="0"/>
                <a:cs typeface="Arial" pitchFamily="34" charset="0"/>
              </a:rPr>
              <a:t>Существенное </a:t>
            </a:r>
            <a:r>
              <a:rPr lang="ru-RU" sz="1600" dirty="0">
                <a:solidFill>
                  <a:prstClr val="black">
                    <a:lumMod val="65000"/>
                    <a:lumOff val="35000"/>
                  </a:prstClr>
                </a:solidFill>
                <a:latin typeface="Arial" pitchFamily="34" charset="0"/>
                <a:cs typeface="Arial" pitchFamily="34" charset="0"/>
              </a:rPr>
              <a:t>снижение коррупции в государственном секторе</a:t>
            </a:r>
          </a:p>
        </p:txBody>
      </p:sp>
      <p:sp>
        <p:nvSpPr>
          <p:cNvPr id="25" name="Скругленный прямоугольник 24"/>
          <p:cNvSpPr/>
          <p:nvPr/>
        </p:nvSpPr>
        <p:spPr>
          <a:xfrm>
            <a:off x="114553" y="1610037"/>
            <a:ext cx="8633911" cy="725907"/>
          </a:xfrm>
          <a:prstGeom prst="roundRect">
            <a:avLst/>
          </a:prstGeom>
          <a:solidFill>
            <a:schemeClr val="bg1">
              <a:lumMod val="95000"/>
            </a:schemeClr>
          </a:solidFill>
        </p:spPr>
        <p:txBody>
          <a:bodyPr wrap="square" lIns="360000" rIns="360000" bIns="108000">
            <a:spAutoFit/>
          </a:bodyPr>
          <a:lstStyle/>
          <a:p>
            <a:pPr algn="ctr"/>
            <a:r>
              <a:rPr lang="ru-RU" sz="1600" dirty="0">
                <a:solidFill>
                  <a:schemeClr val="tx1">
                    <a:lumMod val="75000"/>
                    <a:lumOff val="25000"/>
                  </a:schemeClr>
                </a:solidFill>
                <a:latin typeface="Arial" pitchFamily="34" charset="0"/>
                <a:cs typeface="Arial" pitchFamily="34" charset="0"/>
              </a:rPr>
              <a:t>Реализация единого цикла формирования, </a:t>
            </a:r>
            <a:r>
              <a:rPr lang="ru-RU" sz="1600" dirty="0" smtClean="0">
                <a:solidFill>
                  <a:schemeClr val="tx1">
                    <a:lumMod val="75000"/>
                    <a:lumOff val="25000"/>
                  </a:schemeClr>
                </a:solidFill>
                <a:latin typeface="Arial" pitchFamily="34" charset="0"/>
                <a:cs typeface="Arial" pitchFamily="34" charset="0"/>
              </a:rPr>
              <a:t>размещения </a:t>
            </a:r>
            <a:r>
              <a:rPr lang="ru-RU" sz="1600" dirty="0">
                <a:solidFill>
                  <a:schemeClr val="tx1">
                    <a:lumMod val="75000"/>
                    <a:lumOff val="25000"/>
                  </a:schemeClr>
                </a:solidFill>
                <a:latin typeface="Arial" pitchFamily="34" charset="0"/>
                <a:cs typeface="Arial" pitchFamily="34" charset="0"/>
              </a:rPr>
              <a:t>государственного заказа и исполнения  государственных контрактов</a:t>
            </a:r>
          </a:p>
        </p:txBody>
      </p:sp>
      <p:sp>
        <p:nvSpPr>
          <p:cNvPr id="26" name="Text Box 5"/>
          <p:cNvSpPr txBox="1">
            <a:spLocks noChangeArrowheads="1"/>
          </p:cNvSpPr>
          <p:nvPr/>
        </p:nvSpPr>
        <p:spPr bwMode="auto">
          <a:xfrm>
            <a:off x="187788" y="2708920"/>
            <a:ext cx="5450464" cy="387798"/>
          </a:xfrm>
          <a:prstGeom prst="rect">
            <a:avLst/>
          </a:prstGeom>
          <a:noFill/>
          <a:ln w="9525">
            <a:noFill/>
            <a:miter lim="800000"/>
            <a:headEnd/>
            <a:tailEnd/>
          </a:ln>
        </p:spPr>
        <p:txBody>
          <a:bodyPr wrap="square">
            <a:spAutoFit/>
          </a:bodyPr>
          <a:lstStyle/>
          <a:p>
            <a:pPr>
              <a:lnSpc>
                <a:spcPct val="120000"/>
              </a:lnSpc>
              <a:defRPr/>
            </a:pPr>
            <a:r>
              <a:rPr lang="ru-RU" sz="1600" b="1" dirty="0" smtClean="0">
                <a:solidFill>
                  <a:schemeClr val="tx1">
                    <a:lumMod val="65000"/>
                    <a:lumOff val="35000"/>
                  </a:schemeClr>
                </a:solidFill>
                <a:latin typeface="Arial" pitchFamily="34" charset="0"/>
                <a:cs typeface="Arial" pitchFamily="34" charset="0"/>
              </a:rPr>
              <a:t>Задачи контрактной системы:</a:t>
            </a:r>
            <a:endParaRPr lang="ru-RU" sz="1600" b="1" dirty="0">
              <a:solidFill>
                <a:schemeClr val="tx1">
                  <a:lumMod val="65000"/>
                  <a:lumOff val="35000"/>
                </a:schemeClr>
              </a:solidFill>
              <a:latin typeface="Arial" pitchFamily="34" charset="0"/>
              <a:cs typeface="Arial" pitchFamily="34" charset="0"/>
            </a:endParaRPr>
          </a:p>
        </p:txBody>
      </p:sp>
      <p:sp>
        <p:nvSpPr>
          <p:cNvPr id="27" name="Text Box 5"/>
          <p:cNvSpPr txBox="1">
            <a:spLocks noChangeArrowheads="1"/>
          </p:cNvSpPr>
          <p:nvPr/>
        </p:nvSpPr>
        <p:spPr bwMode="auto">
          <a:xfrm>
            <a:off x="138865" y="1096986"/>
            <a:ext cx="5880481" cy="387798"/>
          </a:xfrm>
          <a:prstGeom prst="rect">
            <a:avLst/>
          </a:prstGeom>
          <a:noFill/>
          <a:ln w="9525">
            <a:noFill/>
            <a:miter lim="800000"/>
            <a:headEnd/>
            <a:tailEnd/>
          </a:ln>
        </p:spPr>
        <p:txBody>
          <a:bodyPr wrap="square">
            <a:spAutoFit/>
          </a:bodyPr>
          <a:lstStyle/>
          <a:p>
            <a:pPr>
              <a:lnSpc>
                <a:spcPct val="120000"/>
              </a:lnSpc>
              <a:defRPr/>
            </a:pPr>
            <a:r>
              <a:rPr lang="ru-RU" sz="1600" b="1" dirty="0" smtClean="0">
                <a:solidFill>
                  <a:schemeClr val="tx1">
                    <a:lumMod val="65000"/>
                    <a:lumOff val="35000"/>
                  </a:schemeClr>
                </a:solidFill>
                <a:latin typeface="Arial" pitchFamily="34" charset="0"/>
                <a:cs typeface="Arial" pitchFamily="34" charset="0"/>
              </a:rPr>
              <a:t>Цель контрактной системы:</a:t>
            </a:r>
            <a:endParaRPr lang="ru-RU" sz="1600" b="1" dirty="0">
              <a:solidFill>
                <a:schemeClr val="tx1">
                  <a:lumMod val="65000"/>
                  <a:lumOff val="35000"/>
                </a:schemeClr>
              </a:solidFill>
              <a:latin typeface="Arial" pitchFamily="34" charset="0"/>
              <a:cs typeface="Arial" pitchFamily="34" charset="0"/>
            </a:endParaRPr>
          </a:p>
        </p:txBody>
      </p:sp>
      <p:sp>
        <p:nvSpPr>
          <p:cNvPr id="28" name="TextBox 2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Цель контрактной системы</a:t>
            </a:r>
            <a:endParaRPr lang="ru-RU" sz="2000" b="1" dirty="0">
              <a:solidFill>
                <a:schemeClr val="bg1"/>
              </a:solidFill>
              <a:latin typeface="Arial" panose="020B0604020202020204" pitchFamily="34" charset="0"/>
              <a:cs typeface="Arial" panose="020B0604020202020204" pitchFamily="34" charset="0"/>
            </a:endParaRPr>
          </a:p>
        </p:txBody>
      </p:sp>
      <p:pic>
        <p:nvPicPr>
          <p:cNvPr id="4099" name="Picture 3" descr="D:\RET\МАТЕРИАЛЫ\2016\новый дизайн\иконки\иконки\Иконки-6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5373216"/>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ET\МАТЕРИАЛЫ\2016\новый дизайн\иконки\иконки\Иконки-6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293096"/>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RET\МАТЕРИАЛЫ\2016\новый дизайн\иконки\иконки\Иконки-8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140968"/>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RET\МАТЕРИАЛЫ\2016\новый дизайн\иконки\иконки\Иконки-4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735" y="3140968"/>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RET\МАТЕРИАЛЫ\2016\новый дизайн\иконки\иконки\Иконки-5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3215" y="4347121"/>
            <a:ext cx="950913"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26156"/>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1520" y="4149080"/>
            <a:ext cx="4672204" cy="661720"/>
          </a:xfrm>
          <a:prstGeom prst="rect">
            <a:avLst/>
          </a:prstGeom>
          <a:noFill/>
        </p:spPr>
        <p:txBody>
          <a:bodyPr wrap="square">
            <a:spAutoFit/>
          </a:bodyPr>
          <a:lstStyle/>
          <a:p>
            <a:pPr marL="324000" lvl="2" indent="-324000">
              <a:spcBef>
                <a:spcPts val="600"/>
              </a:spcBef>
              <a:spcAft>
                <a:spcPts val="0"/>
              </a:spcAft>
              <a:buClr>
                <a:srgbClr val="193A06"/>
              </a:buClr>
              <a:buSzPct val="80000"/>
              <a:buFont typeface="Arial" panose="020B0604020202020204" pitchFamily="34" charset="0"/>
              <a:buChar char="•"/>
              <a:defRPr/>
            </a:pPr>
            <a:r>
              <a:rPr lang="ru-RU" sz="1600" dirty="0">
                <a:solidFill>
                  <a:prstClr val="black">
                    <a:lumMod val="75000"/>
                    <a:lumOff val="25000"/>
                  </a:prstClr>
                </a:solidFill>
                <a:latin typeface="Arial" panose="020B0604020202020204" pitchFamily="34" charset="0"/>
                <a:cs typeface="Arial" panose="020B0604020202020204" pitchFamily="34" charset="0"/>
              </a:rPr>
              <a:t>Единая база поставщиков </a:t>
            </a:r>
          </a:p>
          <a:p>
            <a:pPr marL="324000" lvl="2" indent="-324000">
              <a:spcBef>
                <a:spcPts val="600"/>
              </a:spcBef>
              <a:spcAft>
                <a:spcPts val="0"/>
              </a:spcAft>
              <a:buClr>
                <a:srgbClr val="193A06"/>
              </a:buClr>
              <a:buSzPct val="80000"/>
              <a:buFont typeface="Arial" panose="020B0604020202020204" pitchFamily="34" charset="0"/>
              <a:buChar char="•"/>
              <a:defRPr/>
            </a:pPr>
            <a:r>
              <a:rPr lang="ru-RU" sz="1600" dirty="0">
                <a:solidFill>
                  <a:prstClr val="black">
                    <a:lumMod val="75000"/>
                    <a:lumOff val="25000"/>
                  </a:prstClr>
                </a:solidFill>
                <a:latin typeface="Arial" panose="020B0604020202020204" pitchFamily="34" charset="0"/>
                <a:cs typeface="Arial" panose="020B0604020202020204" pitchFamily="34" charset="0"/>
              </a:rPr>
              <a:t>Один логин и пароль на две площадки </a:t>
            </a:r>
          </a:p>
        </p:txBody>
      </p:sp>
      <p:sp>
        <p:nvSpPr>
          <p:cNvPr id="13" name="TextBox 12"/>
          <p:cNvSpPr txBox="1"/>
          <p:nvPr/>
        </p:nvSpPr>
        <p:spPr>
          <a:xfrm>
            <a:off x="3105809" y="1817529"/>
            <a:ext cx="5786671" cy="1323439"/>
          </a:xfrm>
          <a:prstGeom prst="rect">
            <a:avLst/>
          </a:prstGeom>
          <a:noFill/>
        </p:spPr>
        <p:txBody>
          <a:bodyPr wrap="square">
            <a:spAutoFit/>
          </a:bodyPr>
          <a:lstStyle/>
          <a:p>
            <a:pPr>
              <a:spcBef>
                <a:spcPts val="600"/>
              </a:spcBef>
              <a:defRPr/>
            </a:pPr>
            <a:r>
              <a:rPr lang="ru-RU" sz="1600" dirty="0">
                <a:solidFill>
                  <a:prstClr val="black">
                    <a:lumMod val="75000"/>
                    <a:lumOff val="25000"/>
                  </a:prstClr>
                </a:solidFill>
                <a:latin typeface="Arial" panose="020B0604020202020204" pitchFamily="34" charset="0"/>
                <a:cs typeface="Arial" panose="020B0604020202020204" pitchFamily="34" charset="0"/>
              </a:rPr>
              <a:t>Система площадки построена таким образом, </a:t>
            </a:r>
            <a:r>
              <a:rPr lang="ru-RU" sz="1600" dirty="0" smtClean="0">
                <a:solidFill>
                  <a:prstClr val="black">
                    <a:lumMod val="75000"/>
                    <a:lumOff val="25000"/>
                  </a:prstClr>
                </a:solidFill>
                <a:latin typeface="Arial" panose="020B0604020202020204" pitchFamily="34" charset="0"/>
                <a:cs typeface="Arial" panose="020B0604020202020204" pitchFamily="34" charset="0"/>
              </a:rPr>
              <a:t/>
            </a:r>
            <a:br>
              <a:rPr lang="ru-RU" sz="1600" dirty="0" smtClean="0">
                <a:solidFill>
                  <a:prstClr val="black">
                    <a:lumMod val="75000"/>
                    <a:lumOff val="25000"/>
                  </a:prstClr>
                </a:solidFill>
                <a:latin typeface="Arial" panose="020B0604020202020204" pitchFamily="34" charset="0"/>
                <a:cs typeface="Arial" panose="020B0604020202020204" pitchFamily="34" charset="0"/>
              </a:rPr>
            </a:br>
            <a:r>
              <a:rPr lang="ru-RU" sz="1600" dirty="0" smtClean="0">
                <a:solidFill>
                  <a:prstClr val="black">
                    <a:lumMod val="75000"/>
                    <a:lumOff val="25000"/>
                  </a:prstClr>
                </a:solidFill>
                <a:latin typeface="Arial" panose="020B0604020202020204" pitchFamily="34" charset="0"/>
                <a:cs typeface="Arial" panose="020B0604020202020204" pitchFamily="34" charset="0"/>
              </a:rPr>
              <a:t>что </a:t>
            </a:r>
            <a:r>
              <a:rPr lang="ru-RU" sz="1600" dirty="0">
                <a:solidFill>
                  <a:prstClr val="black">
                    <a:lumMod val="75000"/>
                    <a:lumOff val="25000"/>
                  </a:prstClr>
                </a:solidFill>
                <a:latin typeface="Arial" panose="020B0604020202020204" pitchFamily="34" charset="0"/>
                <a:cs typeface="Arial" panose="020B0604020202020204" pitchFamily="34" charset="0"/>
              </a:rPr>
              <a:t>абсолютно </a:t>
            </a:r>
            <a:r>
              <a:rPr lang="ru-RU" sz="1600" b="1" dirty="0">
                <a:solidFill>
                  <a:prstClr val="black">
                    <a:lumMod val="75000"/>
                    <a:lumOff val="25000"/>
                  </a:prstClr>
                </a:solidFill>
                <a:latin typeface="Arial" panose="020B0604020202020204" pitchFamily="34" charset="0"/>
                <a:cs typeface="Arial" panose="020B0604020202020204" pitchFamily="34" charset="0"/>
              </a:rPr>
              <a:t>все аккредитованные поставщики</a:t>
            </a:r>
            <a:r>
              <a:rPr lang="ru-RU" sz="1600" dirty="0">
                <a:solidFill>
                  <a:prstClr val="black">
                    <a:lumMod val="75000"/>
                    <a:lumOff val="25000"/>
                  </a:prstClr>
                </a:solidFill>
                <a:latin typeface="Arial" panose="020B0604020202020204" pitchFamily="34" charset="0"/>
                <a:cs typeface="Arial" panose="020B0604020202020204" pitchFamily="34" charset="0"/>
              </a:rPr>
              <a:t>, участвующие в </a:t>
            </a:r>
            <a:r>
              <a:rPr lang="ru-RU" sz="1600" dirty="0" smtClean="0">
                <a:solidFill>
                  <a:prstClr val="black">
                    <a:lumMod val="75000"/>
                    <a:lumOff val="25000"/>
                  </a:prstClr>
                </a:solidFill>
                <a:latin typeface="Arial" panose="020B0604020202020204" pitchFamily="34" charset="0"/>
                <a:cs typeface="Arial" panose="020B0604020202020204" pitchFamily="34" charset="0"/>
              </a:rPr>
              <a:t>размещении </a:t>
            </a:r>
            <a:r>
              <a:rPr lang="ru-RU" sz="1600" dirty="0">
                <a:solidFill>
                  <a:prstClr val="black">
                    <a:lumMod val="75000"/>
                    <a:lumOff val="25000"/>
                  </a:prstClr>
                </a:solidFill>
                <a:latin typeface="Arial" panose="020B0604020202020204" pitchFamily="34" charset="0"/>
                <a:cs typeface="Arial" panose="020B0604020202020204" pitchFamily="34" charset="0"/>
              </a:rPr>
              <a:t>государственного заказа, </a:t>
            </a:r>
            <a:r>
              <a:rPr lang="ru-RU" sz="1600" b="1" dirty="0">
                <a:solidFill>
                  <a:prstClr val="black">
                    <a:lumMod val="75000"/>
                    <a:lumOff val="25000"/>
                  </a:prstClr>
                </a:solidFill>
                <a:latin typeface="Arial" panose="020B0604020202020204" pitchFamily="34" charset="0"/>
                <a:cs typeface="Arial" panose="020B0604020202020204" pitchFamily="34" charset="0"/>
              </a:rPr>
              <a:t>автоматически аккредитованы на коммерческой площадке</a:t>
            </a:r>
            <a:r>
              <a:rPr lang="ru-RU" sz="1600"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14" name="TextBox 13"/>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prstClr val="white"/>
                </a:solidFill>
                <a:latin typeface="Arial" panose="020B0604020202020204" pitchFamily="34" charset="0"/>
                <a:cs typeface="Arial" panose="020B0604020202020204" pitchFamily="34" charset="0"/>
              </a:rPr>
              <a:t>Интеграция систем</a:t>
            </a:r>
            <a:endParaRPr lang="ru-RU" sz="2000" b="1" dirty="0">
              <a:solidFill>
                <a:prstClr val="white"/>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2641949" cy="1840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788024" y="4135432"/>
            <a:ext cx="3744416" cy="661720"/>
          </a:xfrm>
          <a:prstGeom prst="rect">
            <a:avLst/>
          </a:prstGeom>
          <a:noFill/>
        </p:spPr>
        <p:txBody>
          <a:bodyPr wrap="square">
            <a:spAutoFit/>
          </a:bodyPr>
          <a:lstStyle/>
          <a:p>
            <a:pPr marL="324000" lvl="2" indent="-324000">
              <a:spcBef>
                <a:spcPts val="600"/>
              </a:spcBef>
              <a:spcAft>
                <a:spcPts val="0"/>
              </a:spcAft>
              <a:buClr>
                <a:srgbClr val="193A06"/>
              </a:buClr>
              <a:buSzPct val="80000"/>
              <a:buFont typeface="Arial" panose="020B0604020202020204" pitchFamily="34" charset="0"/>
              <a:buChar char="•"/>
              <a:defRPr/>
            </a:pPr>
            <a:r>
              <a:rPr lang="ru-RU" sz="1600" dirty="0">
                <a:solidFill>
                  <a:prstClr val="black">
                    <a:lumMod val="75000"/>
                    <a:lumOff val="25000"/>
                  </a:prstClr>
                </a:solidFill>
                <a:latin typeface="Arial" panose="020B0604020202020204" pitchFamily="34" charset="0"/>
                <a:cs typeface="Arial" panose="020B0604020202020204" pitchFamily="34" charset="0"/>
              </a:rPr>
              <a:t>Одна ЭП на две площадки</a:t>
            </a:r>
          </a:p>
          <a:p>
            <a:pPr marL="324000" lvl="2" indent="-324000">
              <a:spcBef>
                <a:spcPts val="600"/>
              </a:spcBef>
              <a:spcAft>
                <a:spcPts val="0"/>
              </a:spcAft>
              <a:buClr>
                <a:srgbClr val="193A06"/>
              </a:buClr>
              <a:buSzPct val="80000"/>
              <a:buFont typeface="Arial" panose="020B0604020202020204" pitchFamily="34" charset="0"/>
              <a:buChar char="•"/>
              <a:defRPr/>
            </a:pPr>
            <a:r>
              <a:rPr lang="ru-RU" sz="1600" dirty="0">
                <a:solidFill>
                  <a:prstClr val="black">
                    <a:lumMod val="75000"/>
                    <a:lumOff val="25000"/>
                  </a:prstClr>
                </a:solidFill>
                <a:latin typeface="Arial" panose="020B0604020202020204" pitchFamily="34" charset="0"/>
                <a:cs typeface="Arial" panose="020B0604020202020204" pitchFamily="34" charset="0"/>
              </a:rPr>
              <a:t>Общий лицевой счет</a:t>
            </a:r>
          </a:p>
        </p:txBody>
      </p:sp>
      <p:sp>
        <p:nvSpPr>
          <p:cNvPr id="15" name="Прямоугольник 14"/>
          <p:cNvSpPr/>
          <p:nvPr/>
        </p:nvSpPr>
        <p:spPr>
          <a:xfrm>
            <a:off x="395536" y="5337739"/>
            <a:ext cx="8374725" cy="6262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251520" y="5450821"/>
            <a:ext cx="8627674" cy="400110"/>
          </a:xfrm>
          <a:prstGeom prst="rect">
            <a:avLst/>
          </a:prstGeom>
        </p:spPr>
        <p:txBody>
          <a:bodyPr wrap="square">
            <a:spAutoFit/>
          </a:bodyPr>
          <a:lstStyle/>
          <a:p>
            <a:pPr algn="ctr"/>
            <a:r>
              <a:rPr lang="ru-RU" altLang="ru-RU" sz="2000" b="1" dirty="0" smtClean="0">
                <a:solidFill>
                  <a:prstClr val="white"/>
                </a:solidFill>
                <a:latin typeface="Arial" panose="020B0604020202020204" pitchFamily="34" charset="0"/>
                <a:cs typeface="Arial" panose="020B0604020202020204" pitchFamily="34" charset="0"/>
              </a:rPr>
              <a:t>301 799 поставщиков на площадке</a:t>
            </a:r>
            <a:endParaRPr lang="ru-RU" altLang="ru-RU"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397588"/>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223279" y="3645024"/>
            <a:ext cx="1512168" cy="830997"/>
          </a:xfrm>
          <a:prstGeom prst="rect">
            <a:avLst/>
          </a:prstGeom>
        </p:spPr>
        <p:txBody>
          <a:bodyPr wrap="square">
            <a:spAutoFit/>
          </a:bodyPr>
          <a:lstStyle/>
          <a:p>
            <a:pPr lvl="0"/>
            <a:r>
              <a:rPr lang="ru-RU" sz="1600" dirty="0" smtClean="0">
                <a:solidFill>
                  <a:prstClr val="black">
                    <a:lumMod val="65000"/>
                    <a:lumOff val="35000"/>
                  </a:prstClr>
                </a:solidFill>
                <a:latin typeface="Arial" pitchFamily="34" charset="0"/>
                <a:cs typeface="Arial" pitchFamily="34" charset="0"/>
              </a:rPr>
              <a:t>Принципы </a:t>
            </a:r>
            <a:r>
              <a:rPr lang="ru-RU" sz="1600" dirty="0">
                <a:solidFill>
                  <a:prstClr val="black">
                    <a:lumMod val="65000"/>
                    <a:lumOff val="35000"/>
                  </a:prstClr>
                </a:solidFill>
                <a:latin typeface="Arial" pitchFamily="34" charset="0"/>
                <a:cs typeface="Arial" pitchFamily="34" charset="0"/>
              </a:rPr>
              <a:t>открытости и прозрачности</a:t>
            </a:r>
          </a:p>
        </p:txBody>
      </p:sp>
      <p:sp>
        <p:nvSpPr>
          <p:cNvPr id="31" name="Прямоугольник 30"/>
          <p:cNvSpPr/>
          <p:nvPr/>
        </p:nvSpPr>
        <p:spPr>
          <a:xfrm>
            <a:off x="1763688" y="2824047"/>
            <a:ext cx="1584176" cy="830997"/>
          </a:xfrm>
          <a:prstGeom prst="rect">
            <a:avLst/>
          </a:prstGeom>
        </p:spPr>
        <p:txBody>
          <a:bodyPr wrap="square">
            <a:spAutoFit/>
          </a:bodyPr>
          <a:lstStyle/>
          <a:p>
            <a:r>
              <a:rPr lang="ru-RU" sz="1600" dirty="0" smtClean="0">
                <a:solidFill>
                  <a:prstClr val="black">
                    <a:lumMod val="65000"/>
                    <a:lumOff val="35000"/>
                  </a:prstClr>
                </a:solidFill>
                <a:latin typeface="Arial" pitchFamily="34" charset="0"/>
                <a:cs typeface="Arial" pitchFamily="34" charset="0"/>
              </a:rPr>
              <a:t>Принцип обеспечения конкуренции</a:t>
            </a:r>
            <a:endParaRPr lang="ru-RU" sz="1600" dirty="0">
              <a:solidFill>
                <a:prstClr val="black">
                  <a:lumMod val="65000"/>
                  <a:lumOff val="35000"/>
                </a:prstClr>
              </a:solidFill>
              <a:latin typeface="Arial" pitchFamily="34" charset="0"/>
              <a:cs typeface="Arial" pitchFamily="34" charset="0"/>
            </a:endParaRPr>
          </a:p>
        </p:txBody>
      </p:sp>
      <p:sp>
        <p:nvSpPr>
          <p:cNvPr id="32" name="Прямоугольник 31"/>
          <p:cNvSpPr/>
          <p:nvPr/>
        </p:nvSpPr>
        <p:spPr>
          <a:xfrm>
            <a:off x="3483667" y="3645024"/>
            <a:ext cx="2096445" cy="830997"/>
          </a:xfrm>
          <a:prstGeom prst="rect">
            <a:avLst/>
          </a:prstGeom>
        </p:spPr>
        <p:txBody>
          <a:bodyPr wrap="square">
            <a:spAutoFit/>
          </a:bodyPr>
          <a:lstStyle/>
          <a:p>
            <a:pPr lvl="0"/>
            <a:r>
              <a:rPr lang="ru-RU" sz="1600" dirty="0" smtClean="0">
                <a:solidFill>
                  <a:prstClr val="black">
                    <a:lumMod val="65000"/>
                    <a:lumOff val="35000"/>
                  </a:prstClr>
                </a:solidFill>
                <a:latin typeface="Arial" pitchFamily="34" charset="0"/>
                <a:cs typeface="Arial" pitchFamily="34" charset="0"/>
              </a:rPr>
              <a:t>Принцип </a:t>
            </a:r>
            <a:r>
              <a:rPr lang="ru-RU" sz="1600" dirty="0">
                <a:solidFill>
                  <a:prstClr val="black">
                    <a:lumMod val="65000"/>
                    <a:lumOff val="35000"/>
                  </a:prstClr>
                </a:solidFill>
                <a:latin typeface="Arial" pitchFamily="34" charset="0"/>
                <a:cs typeface="Arial" pitchFamily="34" charset="0"/>
              </a:rPr>
              <a:t>профессионализма заказчика</a:t>
            </a:r>
          </a:p>
        </p:txBody>
      </p:sp>
      <p:sp>
        <p:nvSpPr>
          <p:cNvPr id="33" name="Прямоугольник 32"/>
          <p:cNvSpPr/>
          <p:nvPr/>
        </p:nvSpPr>
        <p:spPr>
          <a:xfrm>
            <a:off x="5268937" y="2814027"/>
            <a:ext cx="1823343" cy="830997"/>
          </a:xfrm>
          <a:prstGeom prst="rect">
            <a:avLst/>
          </a:prstGeom>
        </p:spPr>
        <p:txBody>
          <a:bodyPr wrap="square">
            <a:spAutoFit/>
          </a:bodyPr>
          <a:lstStyle/>
          <a:p>
            <a:r>
              <a:rPr lang="ru-RU" sz="1600" dirty="0" smtClean="0">
                <a:solidFill>
                  <a:prstClr val="black">
                    <a:lumMod val="65000"/>
                    <a:lumOff val="35000"/>
                  </a:prstClr>
                </a:solidFill>
                <a:latin typeface="Arial" pitchFamily="34" charset="0"/>
                <a:cs typeface="Arial" pitchFamily="34" charset="0"/>
              </a:rPr>
              <a:t>Принцип </a:t>
            </a:r>
            <a:r>
              <a:rPr lang="ru-RU" sz="1600" dirty="0">
                <a:solidFill>
                  <a:prstClr val="black">
                    <a:lumMod val="65000"/>
                    <a:lumOff val="35000"/>
                  </a:prstClr>
                </a:solidFill>
                <a:latin typeface="Arial" pitchFamily="34" charset="0"/>
                <a:cs typeface="Arial" pitchFamily="34" charset="0"/>
              </a:rPr>
              <a:t>стимулирования инноваций</a:t>
            </a:r>
          </a:p>
        </p:txBody>
      </p:sp>
      <p:sp>
        <p:nvSpPr>
          <p:cNvPr id="34" name="Прямоугольник 33"/>
          <p:cNvSpPr/>
          <p:nvPr/>
        </p:nvSpPr>
        <p:spPr>
          <a:xfrm>
            <a:off x="6924200" y="3645024"/>
            <a:ext cx="2093946" cy="830997"/>
          </a:xfrm>
          <a:prstGeom prst="rect">
            <a:avLst/>
          </a:prstGeom>
        </p:spPr>
        <p:txBody>
          <a:bodyPr wrap="square">
            <a:spAutoFit/>
          </a:bodyPr>
          <a:lstStyle/>
          <a:p>
            <a:pPr lvl="0"/>
            <a:r>
              <a:rPr lang="ru-RU" sz="1600" dirty="0" smtClean="0">
                <a:solidFill>
                  <a:prstClr val="black">
                    <a:lumMod val="65000"/>
                    <a:lumOff val="35000"/>
                  </a:prstClr>
                </a:solidFill>
                <a:latin typeface="Arial" pitchFamily="34" charset="0"/>
                <a:cs typeface="Arial" pitchFamily="34" charset="0"/>
              </a:rPr>
              <a:t>Принцип </a:t>
            </a:r>
            <a:r>
              <a:rPr lang="ru-RU" sz="1600" dirty="0">
                <a:solidFill>
                  <a:prstClr val="black">
                    <a:lumMod val="65000"/>
                    <a:lumOff val="35000"/>
                  </a:prstClr>
                </a:solidFill>
                <a:latin typeface="Arial" pitchFamily="34" charset="0"/>
                <a:cs typeface="Arial" pitchFamily="34" charset="0"/>
              </a:rPr>
              <a:t>ответственности за результативность </a:t>
            </a:r>
          </a:p>
        </p:txBody>
      </p:sp>
      <p:sp>
        <p:nvSpPr>
          <p:cNvPr id="36" name="Восьмиугольник 35"/>
          <p:cNvSpPr/>
          <p:nvPr/>
        </p:nvSpPr>
        <p:spPr>
          <a:xfrm>
            <a:off x="467544" y="4797152"/>
            <a:ext cx="8352928" cy="564504"/>
          </a:xfrm>
          <a:prstGeom prst="octagon">
            <a:avLst/>
          </a:prstGeom>
          <a:solidFill>
            <a:schemeClr val="bg1">
              <a:lumMod val="95000"/>
            </a:schemeClr>
          </a:solidFill>
        </p:spPr>
        <p:txBody>
          <a:bodyPr wrap="square" lIns="360000" rIns="360000" bIns="108000">
            <a:spAutoFit/>
          </a:bodyPr>
          <a:lstStyle/>
          <a:p>
            <a:pPr algn="ctr"/>
            <a:r>
              <a:rPr lang="ru-RU" sz="1600" dirty="0">
                <a:solidFill>
                  <a:schemeClr val="tx1">
                    <a:lumMod val="75000"/>
                    <a:lumOff val="25000"/>
                  </a:schemeClr>
                </a:solidFill>
                <a:latin typeface="Arial" pitchFamily="34" charset="0"/>
                <a:cs typeface="Arial" pitchFamily="34" charset="0"/>
              </a:rPr>
              <a:t>Принцип единства контрактной системы</a:t>
            </a:r>
          </a:p>
        </p:txBody>
      </p:sp>
      <p:sp>
        <p:nvSpPr>
          <p:cNvPr id="16" name="TextBox 15"/>
          <p:cNvSpPr txBox="1"/>
          <p:nvPr/>
        </p:nvSpPr>
        <p:spPr>
          <a:xfrm>
            <a:off x="1259632" y="1124744"/>
            <a:ext cx="6844168" cy="523220"/>
          </a:xfrm>
          <a:prstGeom prst="rect">
            <a:avLst/>
          </a:prstGeom>
          <a:noFill/>
        </p:spPr>
        <p:txBody>
          <a:bodyPr wrap="square" rtlCol="0">
            <a:spAutoFit/>
          </a:bodyPr>
          <a:lstStyle/>
          <a:p>
            <a:r>
              <a:rPr lang="ru-RU" sz="2800" b="1" dirty="0" smtClean="0">
                <a:solidFill>
                  <a:schemeClr val="tx1">
                    <a:lumMod val="65000"/>
                    <a:lumOff val="35000"/>
                  </a:schemeClr>
                </a:solidFill>
                <a:latin typeface="Arial" pitchFamily="34" charset="0"/>
                <a:cs typeface="Arial" pitchFamily="34" charset="0"/>
              </a:rPr>
              <a:t>Принципы Контрактной системы</a:t>
            </a:r>
            <a:endParaRPr lang="ru-RU" sz="2800" b="1" dirty="0">
              <a:solidFill>
                <a:schemeClr val="tx1">
                  <a:lumMod val="65000"/>
                  <a:lumOff val="35000"/>
                </a:schemeClr>
              </a:solidFill>
              <a:latin typeface="Arial" pitchFamily="34" charset="0"/>
              <a:cs typeface="Arial" pitchFamily="34" charset="0"/>
            </a:endParaRPr>
          </a:p>
        </p:txBody>
      </p:sp>
      <p:sp>
        <p:nvSpPr>
          <p:cNvPr id="41" name="TextBox 40"/>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Основы контрактной системы</a:t>
            </a:r>
            <a:endParaRPr lang="ru-RU" sz="2000" b="1" dirty="0">
              <a:solidFill>
                <a:schemeClr val="bg1"/>
              </a:solidFill>
              <a:latin typeface="Arial" panose="020B0604020202020204" pitchFamily="34" charset="0"/>
              <a:cs typeface="Arial" panose="020B0604020202020204" pitchFamily="34" charset="0"/>
            </a:endParaRPr>
          </a:p>
        </p:txBody>
      </p:sp>
      <p:pic>
        <p:nvPicPr>
          <p:cNvPr id="42" name="Picture 5" descr="C:\Users\Полина\Desktop\иконка-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752039"/>
            <a:ext cx="1039812" cy="9382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C:\Users\Полина\Desktop\иконка-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636912"/>
            <a:ext cx="1039812" cy="9382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Полина\Desktop\иконка-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1844824"/>
            <a:ext cx="1039812" cy="9382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C:\Users\Полина\Desktop\иконка-0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1844824"/>
            <a:ext cx="1039812" cy="9382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Полина\Desktop\иконка-0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2708920"/>
            <a:ext cx="1039812" cy="93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35869"/>
      </p:ext>
    </p:extLst>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331640" y="5304110"/>
            <a:ext cx="1944216"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defPPr>
              <a:defRPr lang="ru-RU"/>
            </a:defPPr>
            <a:lvl1pPr algn="ctr">
              <a:defRPr sz="2000" b="0">
                <a:ln w="12700">
                  <a:solidFill>
                    <a:schemeClr val="tx2">
                      <a:satMod val="155000"/>
                    </a:schemeClr>
                  </a:solidFill>
                  <a:prstDash val="solid"/>
                </a:ln>
                <a:solidFill>
                  <a:schemeClr val="tx1">
                    <a:lumMod val="75000"/>
                    <a:lumOff val="25000"/>
                  </a:schemeClr>
                </a:solidFill>
                <a:effectLst/>
                <a:latin typeface="Arial" pitchFamily="34" charset="0"/>
                <a:cs typeface="Arial" pitchFamily="34" charset="0"/>
              </a:defRPr>
            </a:lvl1pPr>
          </a:lstStyle>
          <a:p>
            <a:r>
              <a:rPr lang="ru-RU" dirty="0"/>
              <a:t>План и </a:t>
            </a:r>
            <a:br>
              <a:rPr lang="ru-RU" dirty="0"/>
            </a:br>
            <a:r>
              <a:rPr lang="ru-RU" dirty="0"/>
              <a:t>план-график</a:t>
            </a:r>
          </a:p>
        </p:txBody>
      </p:sp>
      <p:sp>
        <p:nvSpPr>
          <p:cNvPr id="23" name="TextBox 22"/>
          <p:cNvSpPr txBox="1"/>
          <p:nvPr/>
        </p:nvSpPr>
        <p:spPr>
          <a:xfrm>
            <a:off x="4860032" y="1651446"/>
            <a:ext cx="2448272"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defPPr>
              <a:defRPr lang="ru-RU"/>
            </a:defPPr>
            <a:lvl1pPr algn="ctr">
              <a:defRPr sz="1600" b="1">
                <a:ln w="12700">
                  <a:solidFill>
                    <a:schemeClr val="tx2">
                      <a:satMod val="155000"/>
                    </a:schemeClr>
                  </a:solidFill>
                  <a:prstDash val="solid"/>
                </a:ln>
                <a:solidFill>
                  <a:schemeClr val="tx1">
                    <a:lumMod val="75000"/>
                    <a:lumOff val="25000"/>
                  </a:schemeClr>
                </a:solidFill>
                <a:effectLst>
                  <a:outerShdw blurRad="41275" dist="20320" dir="1800000" algn="tl" rotWithShape="0">
                    <a:srgbClr val="000000">
                      <a:alpha val="40000"/>
                    </a:srgbClr>
                  </a:outerShdw>
                </a:effectLst>
                <a:latin typeface="Arial" pitchFamily="34" charset="0"/>
                <a:cs typeface="Arial" pitchFamily="34" charset="0"/>
              </a:defRPr>
            </a:lvl1pPr>
          </a:lstStyle>
          <a:p>
            <a:r>
              <a:rPr lang="ru-RU" sz="2000" b="0" dirty="0">
                <a:effectLst/>
              </a:rPr>
              <a:t>Извещение и ЗД</a:t>
            </a:r>
          </a:p>
        </p:txBody>
      </p:sp>
      <p:sp>
        <p:nvSpPr>
          <p:cNvPr id="18" name="Заголовок 1"/>
          <p:cNvSpPr txBox="1">
            <a:spLocks/>
          </p:cNvSpPr>
          <p:nvPr/>
        </p:nvSpPr>
        <p:spPr>
          <a:xfrm>
            <a:off x="323528" y="1052736"/>
            <a:ext cx="529258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800" b="1" dirty="0" smtClean="0">
                <a:solidFill>
                  <a:schemeClr val="tx1">
                    <a:lumMod val="75000"/>
                    <a:lumOff val="25000"/>
                  </a:schemeClr>
                </a:solidFill>
                <a:latin typeface="Arial" pitchFamily="34" charset="0"/>
                <a:cs typeface="Arial" pitchFamily="34" charset="0"/>
              </a:rPr>
              <a:t>Цикл закупочных процедур</a:t>
            </a:r>
            <a:endParaRPr lang="ru-RU" sz="2800" b="1" dirty="0">
              <a:solidFill>
                <a:schemeClr val="tx1">
                  <a:lumMod val="75000"/>
                  <a:lumOff val="25000"/>
                </a:schemeClr>
              </a:solidFill>
              <a:latin typeface="Arial" pitchFamily="34" charset="0"/>
              <a:cs typeface="Arial" pitchFamily="34" charset="0"/>
            </a:endParaRPr>
          </a:p>
        </p:txBody>
      </p:sp>
      <p:graphicFrame>
        <p:nvGraphicFramePr>
          <p:cNvPr id="20" name="Объект 8"/>
          <p:cNvGraphicFramePr>
            <a:graphicFrameLocks/>
          </p:cNvGraphicFramePr>
          <p:nvPr>
            <p:extLst>
              <p:ext uri="{D42A27DB-BD31-4B8C-83A1-F6EECF244321}">
                <p14:modId xmlns:p14="http://schemas.microsoft.com/office/powerpoint/2010/main" val="751058570"/>
              </p:ext>
            </p:extLst>
          </p:nvPr>
        </p:nvGraphicFramePr>
        <p:xfrm>
          <a:off x="1043608" y="1772816"/>
          <a:ext cx="7128792" cy="4497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p:cNvSpPr txBox="1"/>
          <p:nvPr/>
        </p:nvSpPr>
        <p:spPr>
          <a:xfrm>
            <a:off x="6156176" y="5621178"/>
            <a:ext cx="151216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nchorCtr="0">
            <a:spAutoFit/>
          </a:bodyPr>
          <a:lstStyle>
            <a:defPPr>
              <a:defRPr lang="ru-RU"/>
            </a:defPPr>
            <a:lvl1pPr algn="ctr">
              <a:defRPr sz="2000" b="0">
                <a:ln w="12700">
                  <a:solidFill>
                    <a:schemeClr val="tx2">
                      <a:satMod val="155000"/>
                    </a:schemeClr>
                  </a:solidFill>
                  <a:prstDash val="solid"/>
                </a:ln>
                <a:solidFill>
                  <a:schemeClr val="tx1">
                    <a:lumMod val="75000"/>
                    <a:lumOff val="25000"/>
                  </a:schemeClr>
                </a:solidFill>
                <a:effectLst/>
                <a:latin typeface="Arial" pitchFamily="34" charset="0"/>
                <a:cs typeface="Arial" pitchFamily="34" charset="0"/>
              </a:defRPr>
            </a:lvl1pPr>
          </a:lstStyle>
          <a:p>
            <a:r>
              <a:rPr lang="ru-RU" dirty="0"/>
              <a:t>Контракт</a:t>
            </a:r>
          </a:p>
        </p:txBody>
      </p:sp>
      <p:pic>
        <p:nvPicPr>
          <p:cNvPr id="5123" name="Picture 3" descr="D:\RET\МАТЕРИАЛЫ\2016\новый дизайн\иконки\иконки\Иконки-7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8184" y="1979548"/>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RET\МАТЕРИАЛЫ\2016\новый дизайн\иконки\иконки\Иконки-8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696" y="4481845"/>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RET\МАТЕРИАЛЫ\2016\новый дизайн\иконки\иконки\Иконки-4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0192" y="4715852"/>
            <a:ext cx="950913" cy="95408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Основы контрактной системы</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604272"/>
      </p:ext>
    </p:extLst>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827584" y="1440057"/>
            <a:ext cx="1872208" cy="1463351"/>
            <a:chOff x="0" y="894873"/>
            <a:chExt cx="1728192" cy="996585"/>
          </a:xfrm>
        </p:grpSpPr>
        <p:sp>
          <p:nvSpPr>
            <p:cNvPr id="41" name="Скругленный прямоугольник 40"/>
            <p:cNvSpPr/>
            <p:nvPr/>
          </p:nvSpPr>
          <p:spPr>
            <a:xfrm>
              <a:off x="0" y="894873"/>
              <a:ext cx="1660975" cy="996585"/>
            </a:xfrm>
            <a:prstGeom prst="roundRect">
              <a:avLst>
                <a:gd name="adj" fmla="val 10000"/>
              </a:avLst>
            </a:prstGeom>
            <a:solidFill>
              <a:srgbClr val="CCECFF"/>
            </a:solidFill>
            <a:ln w="38100">
              <a:noFill/>
            </a:ln>
          </p:spPr>
          <p:style>
            <a:lnRef idx="2">
              <a:schemeClr val="accent1">
                <a:shade val="50000"/>
              </a:schemeClr>
            </a:lnRef>
            <a:fillRef idx="1">
              <a:schemeClr val="accent1"/>
            </a:fillRef>
            <a:effectRef idx="0">
              <a:schemeClr val="accent1"/>
            </a:effectRef>
            <a:fontRef idx="minor">
              <a:schemeClr val="lt1"/>
            </a:fontRef>
          </p:style>
        </p:sp>
        <p:sp>
          <p:nvSpPr>
            <p:cNvPr id="42" name="Скругленный прямоугольник 4"/>
            <p:cNvSpPr/>
            <p:nvPr/>
          </p:nvSpPr>
          <p:spPr>
            <a:xfrm>
              <a:off x="0" y="894873"/>
              <a:ext cx="1728192" cy="664390"/>
            </a:xfrm>
            <a:prstGeom prst="rect">
              <a:avLst/>
            </a:prstGeom>
            <a:solidFill>
              <a:srgbClr val="CCEC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0">
              <a:noAutofit/>
            </a:bodyPr>
            <a:lstStyle/>
            <a:p>
              <a:pPr algn="ctr"/>
              <a:r>
                <a:rPr lang="ru-RU" sz="1600" b="1" dirty="0">
                  <a:solidFill>
                    <a:srgbClr val="17649A"/>
                  </a:solidFill>
                  <a:latin typeface="Arial" pitchFamily="34" charset="0"/>
                  <a:cs typeface="Arial" pitchFamily="34" charset="0"/>
                </a:rPr>
                <a:t>Планирование закупки</a:t>
              </a:r>
            </a:p>
          </p:txBody>
        </p:sp>
      </p:grpSp>
      <p:grpSp>
        <p:nvGrpSpPr>
          <p:cNvPr id="14" name="Группа 13"/>
          <p:cNvGrpSpPr/>
          <p:nvPr/>
        </p:nvGrpSpPr>
        <p:grpSpPr>
          <a:xfrm>
            <a:off x="1115616" y="2255759"/>
            <a:ext cx="1996847" cy="3920988"/>
            <a:chOff x="343852" y="1572747"/>
            <a:chExt cx="1660975" cy="2847487"/>
          </a:xfrm>
        </p:grpSpPr>
        <p:sp>
          <p:nvSpPr>
            <p:cNvPr id="39" name="Скругленный прямоугольник 38"/>
            <p:cNvSpPr/>
            <p:nvPr/>
          </p:nvSpPr>
          <p:spPr>
            <a:xfrm>
              <a:off x="343852" y="1572747"/>
              <a:ext cx="1660975" cy="284748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40" name="Скругленный прямоугольник 6"/>
            <p:cNvSpPr/>
            <p:nvPr/>
          </p:nvSpPr>
          <p:spPr>
            <a:xfrm>
              <a:off x="463644" y="1621395"/>
              <a:ext cx="1430948" cy="2750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Обоснование потребностей заказчика</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Формирование планов и план-графиков (на год + на период действия бюджета);</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Определение сроков и форм процедур, начальных цен контрактов  </a:t>
              </a:r>
              <a:endParaRPr lang="ru-RU" sz="1600" kern="1200" dirty="0">
                <a:solidFill>
                  <a:schemeClr val="tx1">
                    <a:lumMod val="75000"/>
                    <a:lumOff val="25000"/>
                  </a:schemeClr>
                </a:solidFill>
                <a:latin typeface="Arial" pitchFamily="34" charset="0"/>
                <a:cs typeface="Arial" pitchFamily="34" charset="0"/>
              </a:endParaRPr>
            </a:p>
          </p:txBody>
        </p:sp>
      </p:grpSp>
      <p:grpSp>
        <p:nvGrpSpPr>
          <p:cNvPr id="15" name="Группа 14"/>
          <p:cNvGrpSpPr/>
          <p:nvPr/>
        </p:nvGrpSpPr>
        <p:grpSpPr>
          <a:xfrm>
            <a:off x="2906614" y="1669617"/>
            <a:ext cx="535754" cy="607219"/>
            <a:chOff x="2016001" y="1142065"/>
            <a:chExt cx="535754" cy="413534"/>
          </a:xfrm>
        </p:grpSpPr>
        <p:sp>
          <p:nvSpPr>
            <p:cNvPr id="37" name="Стрелка вправо 36"/>
            <p:cNvSpPr/>
            <p:nvPr/>
          </p:nvSpPr>
          <p:spPr>
            <a:xfrm rot="17349">
              <a:off x="2016001" y="1142065"/>
              <a:ext cx="535754" cy="413534"/>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38" name="Стрелка вправо 8"/>
            <p:cNvSpPr/>
            <p:nvPr/>
          </p:nvSpPr>
          <p:spPr>
            <a:xfrm rot="17349">
              <a:off x="2016002" y="1224459"/>
              <a:ext cx="411694" cy="2481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600" kern="1200">
                <a:solidFill>
                  <a:srgbClr val="0081CA"/>
                </a:solidFill>
                <a:latin typeface="Arial" pitchFamily="34" charset="0"/>
                <a:cs typeface="Arial" pitchFamily="34" charset="0"/>
              </a:endParaRPr>
            </a:p>
          </p:txBody>
        </p:sp>
      </p:grpSp>
      <p:grpSp>
        <p:nvGrpSpPr>
          <p:cNvPr id="16" name="Группа 15"/>
          <p:cNvGrpSpPr/>
          <p:nvPr/>
        </p:nvGrpSpPr>
        <p:grpSpPr>
          <a:xfrm>
            <a:off x="3562433" y="1435910"/>
            <a:ext cx="1801655" cy="1463351"/>
            <a:chOff x="2671820" y="908357"/>
            <a:chExt cx="1660975" cy="996585"/>
          </a:xfrm>
        </p:grpSpPr>
        <p:sp>
          <p:nvSpPr>
            <p:cNvPr id="35" name="Скругленный прямоугольник 34"/>
            <p:cNvSpPr/>
            <p:nvPr/>
          </p:nvSpPr>
          <p:spPr>
            <a:xfrm>
              <a:off x="2671820" y="908357"/>
              <a:ext cx="1660975" cy="996585"/>
            </a:xfrm>
            <a:prstGeom prst="roundRect">
              <a:avLst>
                <a:gd name="adj" fmla="val 10000"/>
              </a:avLst>
            </a:prstGeom>
            <a:solidFill>
              <a:srgbClr val="CCECFF"/>
            </a:solidFill>
            <a:ln w="38100">
              <a:noFill/>
            </a:ln>
          </p:spPr>
          <p:style>
            <a:lnRef idx="2">
              <a:schemeClr val="accent1">
                <a:shade val="50000"/>
              </a:schemeClr>
            </a:lnRef>
            <a:fillRef idx="1">
              <a:schemeClr val="accent1"/>
            </a:fillRef>
            <a:effectRef idx="0">
              <a:schemeClr val="accent1"/>
            </a:effectRef>
            <a:fontRef idx="minor">
              <a:schemeClr val="lt1"/>
            </a:fontRef>
          </p:style>
        </p:sp>
        <p:sp>
          <p:nvSpPr>
            <p:cNvPr id="36" name="Скругленный прямоугольник 10"/>
            <p:cNvSpPr/>
            <p:nvPr/>
          </p:nvSpPr>
          <p:spPr>
            <a:xfrm>
              <a:off x="2671820" y="908357"/>
              <a:ext cx="1660975" cy="664390"/>
            </a:xfrm>
            <a:prstGeom prst="rect">
              <a:avLst/>
            </a:prstGeom>
            <a:solidFill>
              <a:srgbClr val="CCEC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0">
              <a:noAutofit/>
            </a:bodyPr>
            <a:lstStyle/>
            <a:p>
              <a:pPr algn="ctr"/>
              <a:r>
                <a:rPr lang="ru-RU" sz="1600" b="1" dirty="0">
                  <a:solidFill>
                    <a:srgbClr val="17649A"/>
                  </a:solidFill>
                  <a:latin typeface="Arial" pitchFamily="34" charset="0"/>
                  <a:cs typeface="Arial" pitchFamily="34" charset="0"/>
                </a:rPr>
                <a:t>Осуществление закупки</a:t>
              </a:r>
            </a:p>
          </p:txBody>
        </p:sp>
      </p:grpSp>
      <p:grpSp>
        <p:nvGrpSpPr>
          <p:cNvPr id="17" name="Группа 16"/>
          <p:cNvGrpSpPr/>
          <p:nvPr/>
        </p:nvGrpSpPr>
        <p:grpSpPr>
          <a:xfrm>
            <a:off x="3951281" y="2270151"/>
            <a:ext cx="1663999" cy="4011299"/>
            <a:chOff x="3060668" y="1688421"/>
            <a:chExt cx="1663999" cy="2731813"/>
          </a:xfrm>
        </p:grpSpPr>
        <p:sp>
          <p:nvSpPr>
            <p:cNvPr id="33" name="Скругленный прямоугольник 32"/>
            <p:cNvSpPr/>
            <p:nvPr/>
          </p:nvSpPr>
          <p:spPr>
            <a:xfrm>
              <a:off x="3063692" y="1688421"/>
              <a:ext cx="1660975" cy="2731813"/>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4" name="Скругленный прямоугольник 12"/>
            <p:cNvSpPr/>
            <p:nvPr/>
          </p:nvSpPr>
          <p:spPr>
            <a:xfrm>
              <a:off x="3060668" y="1775485"/>
              <a:ext cx="1563679" cy="25961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Подготовка Извещения и ЗД</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Подготовка разъяснений по запросу поставщиков</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Проведение процедур (рассмотрение заявок)</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Проверка  поставщика</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Заключение контракта</a:t>
              </a:r>
              <a:endParaRPr lang="ru-RU" sz="1600" kern="1200" dirty="0">
                <a:solidFill>
                  <a:schemeClr val="tx1">
                    <a:lumMod val="75000"/>
                    <a:lumOff val="25000"/>
                  </a:schemeClr>
                </a:solidFill>
                <a:latin typeface="Arial" pitchFamily="34" charset="0"/>
                <a:cs typeface="Arial" pitchFamily="34" charset="0"/>
              </a:endParaRPr>
            </a:p>
          </p:txBody>
        </p:sp>
      </p:grpSp>
      <p:grpSp>
        <p:nvGrpSpPr>
          <p:cNvPr id="18" name="Группа 17"/>
          <p:cNvGrpSpPr/>
          <p:nvPr/>
        </p:nvGrpSpPr>
        <p:grpSpPr>
          <a:xfrm>
            <a:off x="5597166" y="1668272"/>
            <a:ext cx="533811" cy="607219"/>
            <a:chOff x="4706553" y="1140720"/>
            <a:chExt cx="533811" cy="413534"/>
          </a:xfrm>
        </p:grpSpPr>
        <p:sp>
          <p:nvSpPr>
            <p:cNvPr id="31" name="Стрелка вправо 30"/>
            <p:cNvSpPr/>
            <p:nvPr/>
          </p:nvSpPr>
          <p:spPr>
            <a:xfrm>
              <a:off x="4706553" y="1140720"/>
              <a:ext cx="533811" cy="413534"/>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32" name="Стрелка вправо 14"/>
            <p:cNvSpPr/>
            <p:nvPr/>
          </p:nvSpPr>
          <p:spPr>
            <a:xfrm>
              <a:off x="4706553" y="1223427"/>
              <a:ext cx="409751" cy="2481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600" kern="1200">
                <a:latin typeface="Arial" pitchFamily="34" charset="0"/>
                <a:cs typeface="Arial" pitchFamily="34" charset="0"/>
              </a:endParaRPr>
            </a:p>
          </p:txBody>
        </p:sp>
      </p:grpSp>
      <p:grpSp>
        <p:nvGrpSpPr>
          <p:cNvPr id="25" name="Группа 24"/>
          <p:cNvGrpSpPr/>
          <p:nvPr/>
        </p:nvGrpSpPr>
        <p:grpSpPr>
          <a:xfrm>
            <a:off x="6230600" y="1435910"/>
            <a:ext cx="1941800" cy="1463351"/>
            <a:chOff x="5339987" y="908357"/>
            <a:chExt cx="1725776" cy="996585"/>
          </a:xfrm>
        </p:grpSpPr>
        <p:sp>
          <p:nvSpPr>
            <p:cNvPr id="29" name="Скругленный прямоугольник 28"/>
            <p:cNvSpPr/>
            <p:nvPr/>
          </p:nvSpPr>
          <p:spPr>
            <a:xfrm>
              <a:off x="5339987" y="908357"/>
              <a:ext cx="1660975" cy="996585"/>
            </a:xfrm>
            <a:prstGeom prst="roundRect">
              <a:avLst>
                <a:gd name="adj" fmla="val 10000"/>
              </a:avLst>
            </a:prstGeom>
            <a:solidFill>
              <a:srgbClr val="CCECFF"/>
            </a:solidFill>
            <a:ln w="38100">
              <a:noFill/>
            </a:ln>
          </p:spPr>
          <p:style>
            <a:lnRef idx="2">
              <a:schemeClr val="accent1">
                <a:shade val="50000"/>
              </a:schemeClr>
            </a:lnRef>
            <a:fillRef idx="1">
              <a:schemeClr val="accent1"/>
            </a:fillRef>
            <a:effectRef idx="0">
              <a:schemeClr val="accent1"/>
            </a:effectRef>
            <a:fontRef idx="minor">
              <a:schemeClr val="lt1"/>
            </a:fontRef>
          </p:style>
        </p:sp>
        <p:sp>
          <p:nvSpPr>
            <p:cNvPr id="30" name="Скругленный прямоугольник 16"/>
            <p:cNvSpPr/>
            <p:nvPr/>
          </p:nvSpPr>
          <p:spPr>
            <a:xfrm>
              <a:off x="5339987" y="908357"/>
              <a:ext cx="1725776" cy="664390"/>
            </a:xfrm>
            <a:prstGeom prst="rect">
              <a:avLst/>
            </a:prstGeom>
            <a:solidFill>
              <a:srgbClr val="CCEC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nchorCtr="0">
              <a:noAutofit/>
            </a:bodyPr>
            <a:lstStyle/>
            <a:p>
              <a:pPr algn="ctr"/>
              <a:r>
                <a:rPr lang="ru-RU" sz="1600" b="1" dirty="0">
                  <a:solidFill>
                    <a:srgbClr val="17649A"/>
                  </a:solidFill>
                  <a:latin typeface="Arial" pitchFamily="34" charset="0"/>
                  <a:cs typeface="Arial" pitchFamily="34" charset="0"/>
                </a:rPr>
                <a:t>Анализ эффективности закупки</a:t>
              </a:r>
            </a:p>
          </p:txBody>
        </p:sp>
      </p:grpSp>
      <p:grpSp>
        <p:nvGrpSpPr>
          <p:cNvPr id="26" name="Группа 25"/>
          <p:cNvGrpSpPr/>
          <p:nvPr/>
        </p:nvGrpSpPr>
        <p:grpSpPr>
          <a:xfrm>
            <a:off x="6619448" y="2415624"/>
            <a:ext cx="1660975" cy="3794394"/>
            <a:chOff x="5680187" y="1572747"/>
            <a:chExt cx="1660975" cy="2847487"/>
          </a:xfrm>
        </p:grpSpPr>
        <p:sp>
          <p:nvSpPr>
            <p:cNvPr id="27" name="Скругленный прямоугольник 26"/>
            <p:cNvSpPr/>
            <p:nvPr/>
          </p:nvSpPr>
          <p:spPr>
            <a:xfrm>
              <a:off x="5680187" y="1572747"/>
              <a:ext cx="1660975" cy="284748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8" name="Скругленный прямоугольник 18"/>
            <p:cNvSpPr/>
            <p:nvPr/>
          </p:nvSpPr>
          <p:spPr>
            <a:xfrm>
              <a:off x="5728835" y="1630735"/>
              <a:ext cx="1563679" cy="27408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Контроль за исполнением контракта</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Размещение информации об исполнении контракта</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Анализ эффективности закупки</a:t>
              </a:r>
              <a:endParaRPr lang="ru-RU" sz="1600" kern="1200" dirty="0">
                <a:solidFill>
                  <a:schemeClr val="tx1">
                    <a:lumMod val="75000"/>
                    <a:lumOff val="25000"/>
                  </a:schemeClr>
                </a:solidFill>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ru-RU" sz="1600" kern="1200" dirty="0" smtClean="0">
                  <a:solidFill>
                    <a:schemeClr val="tx1">
                      <a:lumMod val="75000"/>
                      <a:lumOff val="25000"/>
                    </a:schemeClr>
                  </a:solidFill>
                  <a:latin typeface="Arial" pitchFamily="34" charset="0"/>
                  <a:cs typeface="Arial" pitchFamily="34" charset="0"/>
                </a:rPr>
                <a:t>Внесение изменений в планы закупок</a:t>
              </a:r>
              <a:endParaRPr lang="ru-RU" sz="1600" kern="1200" dirty="0">
                <a:solidFill>
                  <a:schemeClr val="tx1">
                    <a:lumMod val="75000"/>
                    <a:lumOff val="25000"/>
                  </a:schemeClr>
                </a:solidFill>
                <a:latin typeface="Arial" pitchFamily="34" charset="0"/>
                <a:cs typeface="Arial" pitchFamily="34" charset="0"/>
              </a:endParaRPr>
            </a:p>
          </p:txBody>
        </p:sp>
      </p:grpSp>
      <p:sp>
        <p:nvSpPr>
          <p:cNvPr id="46" name="TextBox 45"/>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Основы контрактной системы</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856615"/>
      </p:ext>
    </p:extLst>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1. Задачи ЕЭТП\! Элементы стиля\Логотип_ЕЭТП-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9436" y="95213"/>
            <a:ext cx="2202684" cy="597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79512" y="2420888"/>
            <a:ext cx="8640959" cy="2448272"/>
          </a:xfrm>
          <a:prstGeom prst="rect">
            <a:avLst/>
          </a:prstGeom>
          <a:noFill/>
          <a:ln w="9525">
            <a:noFill/>
            <a:miter lim="800000"/>
            <a:headEnd/>
            <a:tailEnd/>
          </a:ln>
        </p:spPr>
        <p:txBody>
          <a:bodyPr lIns="216000" tIns="36000" rIns="180000" bIns="36000" anchor="t"/>
          <a:lstStyle/>
          <a:p>
            <a:pPr algn="ctr">
              <a:lnSpc>
                <a:spcPct val="80000"/>
              </a:lnSpc>
              <a:spcBef>
                <a:spcPts val="600"/>
              </a:spcBef>
              <a:defRPr/>
            </a:pPr>
            <a:r>
              <a:rPr lang="ru-RU" sz="3000" b="1" dirty="0" smtClean="0">
                <a:solidFill>
                  <a:prstClr val="white"/>
                </a:solidFill>
                <a:latin typeface="Arial" panose="020B0604020202020204" pitchFamily="34" charset="0"/>
                <a:cs typeface="Arial" panose="020B0604020202020204" pitchFamily="34" charset="0"/>
              </a:rPr>
              <a:t>Часть 2</a:t>
            </a:r>
          </a:p>
          <a:p>
            <a:pPr algn="ctr">
              <a:lnSpc>
                <a:spcPct val="80000"/>
              </a:lnSpc>
              <a:spcBef>
                <a:spcPts val="600"/>
              </a:spcBef>
              <a:defRPr/>
            </a:pPr>
            <a:r>
              <a:rPr lang="ru-RU" sz="4400" b="1" dirty="0" smtClean="0">
                <a:solidFill>
                  <a:prstClr val="white"/>
                </a:solidFill>
                <a:latin typeface="Arial" panose="020B0604020202020204" pitchFamily="34" charset="0"/>
                <a:cs typeface="Arial" panose="020B0604020202020204" pitchFamily="34" charset="0"/>
              </a:rPr>
              <a:t>Контрактная система: организация закупок</a:t>
            </a:r>
            <a:endParaRPr lang="ru-RU" sz="4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9684038"/>
      </p:ext>
    </p:extLst>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52"/>
          <p:cNvGraphicFramePr>
            <a:graphicFrameLocks noGrp="1"/>
          </p:cNvGraphicFramePr>
          <p:nvPr>
            <p:extLst>
              <p:ext uri="{D42A27DB-BD31-4B8C-83A1-F6EECF244321}">
                <p14:modId xmlns:p14="http://schemas.microsoft.com/office/powerpoint/2010/main" val="1445283334"/>
              </p:ext>
            </p:extLst>
          </p:nvPr>
        </p:nvGraphicFramePr>
        <p:xfrm>
          <a:off x="188894" y="1772816"/>
          <a:ext cx="8766212" cy="4497107"/>
        </p:xfrm>
        <a:graphic>
          <a:graphicData uri="http://schemas.openxmlformats.org/drawingml/2006/table">
            <a:tbl>
              <a:tblPr/>
              <a:tblGrid>
                <a:gridCol w="1934834"/>
                <a:gridCol w="6831378"/>
              </a:tblGrid>
              <a:tr h="1479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600" b="1" kern="1200" dirty="0" smtClean="0">
                          <a:solidFill>
                            <a:schemeClr val="tx1">
                              <a:lumMod val="65000"/>
                              <a:lumOff val="35000"/>
                            </a:schemeClr>
                          </a:solidFill>
                          <a:latin typeface="Arial" pitchFamily="34" charset="0"/>
                          <a:ea typeface="+mn-ea"/>
                          <a:cs typeface="Arial" pitchFamily="34" charset="0"/>
                        </a:rPr>
                        <a:t>Бюджетные учреждения </a:t>
                      </a:r>
                      <a:br>
                        <a:rPr lang="ru-RU" sz="1600" b="1" kern="1200" dirty="0" smtClean="0">
                          <a:solidFill>
                            <a:schemeClr val="tx1">
                              <a:lumMod val="65000"/>
                              <a:lumOff val="35000"/>
                            </a:schemeClr>
                          </a:solidFill>
                          <a:latin typeface="Arial" pitchFamily="34" charset="0"/>
                          <a:ea typeface="+mn-ea"/>
                          <a:cs typeface="Arial" pitchFamily="34" charset="0"/>
                        </a:rPr>
                      </a:br>
                      <a:endParaRPr kumimoji="0" lang="ru-RU" sz="1200" b="1"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pitchFamily="34" charset="0"/>
                        <a:buNone/>
                        <a:tabLst/>
                      </a:pPr>
                      <a:r>
                        <a:rPr lang="ru-RU" sz="1600" kern="1200" dirty="0" smtClean="0">
                          <a:solidFill>
                            <a:schemeClr val="tx1">
                              <a:lumMod val="65000"/>
                              <a:lumOff val="35000"/>
                            </a:schemeClr>
                          </a:solidFill>
                          <a:latin typeface="Arial" pitchFamily="34" charset="0"/>
                          <a:ea typeface="+mn-ea"/>
                          <a:cs typeface="Arial" pitchFamily="34" charset="0"/>
                        </a:rPr>
                        <a:t>Действуют в полном объеме в рамках законодательства о КС.</a:t>
                      </a:r>
                    </a:p>
                    <a:p>
                      <a:pPr marL="0" marR="0" lvl="0" indent="0" algn="l" defTabSz="914400" rtl="0" eaLnBrk="0" fontAlgn="base" latinLnBrk="0" hangingPunct="0">
                        <a:lnSpc>
                          <a:spcPct val="100000"/>
                        </a:lnSpc>
                        <a:spcBef>
                          <a:spcPts val="0"/>
                        </a:spcBef>
                        <a:spcAft>
                          <a:spcPct val="0"/>
                        </a:spcAft>
                        <a:buClrTx/>
                        <a:buSzTx/>
                        <a:buFont typeface="Arial" pitchFamily="34" charset="0"/>
                        <a:buNone/>
                        <a:tabLst/>
                      </a:pPr>
                      <a:r>
                        <a:rPr lang="ru-RU" sz="1600" kern="1200" dirty="0" smtClean="0">
                          <a:solidFill>
                            <a:schemeClr val="tx1">
                              <a:lumMod val="65000"/>
                              <a:lumOff val="35000"/>
                            </a:schemeClr>
                          </a:solidFill>
                          <a:latin typeface="Arial" pitchFamily="34" charset="0"/>
                          <a:ea typeface="+mn-ea"/>
                          <a:cs typeface="Arial" pitchFamily="34" charset="0"/>
                        </a:rPr>
                        <a:t>Исключение: предоставлено право осуществлять в соответствии с требованиями 223-ФЗ закупки</a:t>
                      </a:r>
                      <a:r>
                        <a:rPr lang="ru-RU" sz="1600" kern="1200" baseline="0" dirty="0" smtClean="0">
                          <a:solidFill>
                            <a:schemeClr val="tx1">
                              <a:lumMod val="65000"/>
                              <a:lumOff val="35000"/>
                            </a:schemeClr>
                          </a:solidFill>
                          <a:latin typeface="Arial" pitchFamily="34" charset="0"/>
                          <a:ea typeface="+mn-ea"/>
                          <a:cs typeface="Arial" pitchFamily="34" charset="0"/>
                        </a:rPr>
                        <a:t>:</a:t>
                      </a:r>
                    </a:p>
                    <a:p>
                      <a:pPr marL="0" marR="0" lvl="0" indent="0" algn="l" defTabSz="914400" rtl="0" eaLnBrk="0" fontAlgn="base" latinLnBrk="0" hangingPunct="0">
                        <a:lnSpc>
                          <a:spcPct val="100000"/>
                        </a:lnSpc>
                        <a:spcBef>
                          <a:spcPts val="0"/>
                        </a:spcBef>
                        <a:spcAft>
                          <a:spcPct val="0"/>
                        </a:spcAft>
                        <a:buClrTx/>
                        <a:buSzTx/>
                        <a:buFont typeface="Arial" pitchFamily="34" charset="0"/>
                        <a:buNone/>
                        <a:tabLst/>
                      </a:pPr>
                      <a:r>
                        <a:rPr lang="ru-RU" sz="1600" kern="1200" baseline="0" dirty="0" smtClean="0">
                          <a:solidFill>
                            <a:schemeClr val="tx1">
                              <a:lumMod val="65000"/>
                              <a:lumOff val="35000"/>
                            </a:schemeClr>
                          </a:solidFill>
                          <a:latin typeface="Arial" pitchFamily="34" charset="0"/>
                          <a:ea typeface="+mn-ea"/>
                          <a:cs typeface="Arial" pitchFamily="34" charset="0"/>
                        </a:rPr>
                        <a:t>- </a:t>
                      </a:r>
                      <a:r>
                        <a:rPr lang="ru-RU" sz="1600" kern="1200" dirty="0" smtClean="0">
                          <a:solidFill>
                            <a:schemeClr val="tx1">
                              <a:lumMod val="65000"/>
                              <a:lumOff val="35000"/>
                            </a:schemeClr>
                          </a:solidFill>
                          <a:latin typeface="Arial" pitchFamily="34" charset="0"/>
                          <a:ea typeface="+mn-ea"/>
                          <a:cs typeface="Arial" pitchFamily="34" charset="0"/>
                        </a:rPr>
                        <a:t>за счет средств от приносящей доход деятельности; за счет грантов; </a:t>
                      </a:r>
                    </a:p>
                    <a:p>
                      <a:pPr marL="0" marR="0" lvl="0" indent="0" algn="l" defTabSz="914400" rtl="0" eaLnBrk="0" fontAlgn="base" latinLnBrk="0" hangingPunct="0">
                        <a:lnSpc>
                          <a:spcPct val="100000"/>
                        </a:lnSpc>
                        <a:spcBef>
                          <a:spcPts val="0"/>
                        </a:spcBef>
                        <a:spcAft>
                          <a:spcPct val="0"/>
                        </a:spcAft>
                        <a:buClrTx/>
                        <a:buSzTx/>
                        <a:buFont typeface="Arial" pitchFamily="34" charset="0"/>
                        <a:buNone/>
                        <a:tabLst/>
                      </a:pPr>
                      <a:r>
                        <a:rPr lang="ru-RU" sz="1600" kern="1200" dirty="0" smtClean="0">
                          <a:solidFill>
                            <a:schemeClr val="tx1">
                              <a:lumMod val="65000"/>
                              <a:lumOff val="35000"/>
                            </a:schemeClr>
                          </a:solidFill>
                          <a:latin typeface="Arial" pitchFamily="34" charset="0"/>
                          <a:ea typeface="+mn-ea"/>
                          <a:cs typeface="Arial" pitchFamily="34" charset="0"/>
                        </a:rPr>
                        <a:t>- при привлечении БУ- исполнителем по контракту иных лиц.</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9288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600" b="1" kern="1200" dirty="0" smtClean="0">
                          <a:solidFill>
                            <a:schemeClr val="tx1">
                              <a:lumMod val="65000"/>
                              <a:lumOff val="35000"/>
                            </a:schemeClr>
                          </a:solidFill>
                          <a:latin typeface="Arial" pitchFamily="34" charset="0"/>
                          <a:ea typeface="+mn-ea"/>
                          <a:cs typeface="Arial" pitchFamily="34" charset="0"/>
                        </a:rPr>
                        <a:t>Автономные учреждения, </a:t>
                      </a:r>
                      <a:br>
                        <a:rPr lang="ru-RU" sz="1600" b="1" kern="1200" dirty="0" smtClean="0">
                          <a:solidFill>
                            <a:schemeClr val="tx1">
                              <a:lumMod val="65000"/>
                              <a:lumOff val="35000"/>
                            </a:schemeClr>
                          </a:solidFill>
                          <a:latin typeface="Arial" pitchFamily="34" charset="0"/>
                          <a:ea typeface="+mn-ea"/>
                          <a:cs typeface="Arial" pitchFamily="34" charset="0"/>
                        </a:rPr>
                      </a:br>
                      <a:r>
                        <a:rPr lang="ru-RU" sz="1600" b="1" kern="1200" dirty="0" smtClean="0">
                          <a:solidFill>
                            <a:schemeClr val="tx1">
                              <a:lumMod val="65000"/>
                              <a:lumOff val="35000"/>
                            </a:schemeClr>
                          </a:solidFill>
                          <a:latin typeface="Arial" pitchFamily="34" charset="0"/>
                          <a:ea typeface="+mn-ea"/>
                          <a:cs typeface="Arial" pitchFamily="34" charset="0"/>
                        </a:rPr>
                        <a:t>ГУП (МУП) </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20000"/>
                        </a:spcBef>
                        <a:spcAft>
                          <a:spcPct val="0"/>
                        </a:spcAft>
                        <a:buClrTx/>
                        <a:buSzTx/>
                        <a:buFont typeface="Arial" pitchFamily="34" charset="0"/>
                        <a:buNone/>
                        <a:tabLst/>
                      </a:pPr>
                      <a:r>
                        <a:rPr lang="ru-RU" sz="1600" kern="1200" dirty="0" smtClean="0">
                          <a:solidFill>
                            <a:schemeClr val="tx1">
                              <a:lumMod val="65000"/>
                              <a:lumOff val="35000"/>
                            </a:schemeClr>
                          </a:solidFill>
                          <a:latin typeface="Arial" pitchFamily="34" charset="0"/>
                          <a:ea typeface="+mn-ea"/>
                          <a:cs typeface="Arial" pitchFamily="34" charset="0"/>
                        </a:rPr>
                        <a:t>При предоставлении средств из бюджетов бюджетной системы РФ на осуществление капитальных вложений в объекты государственной, муниципальной собственности.</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013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600" b="1" kern="1200" dirty="0" smtClean="0">
                          <a:solidFill>
                            <a:schemeClr val="tx1">
                              <a:lumMod val="65000"/>
                              <a:lumOff val="35000"/>
                            </a:schemeClr>
                          </a:solidFill>
                          <a:latin typeface="Arial" pitchFamily="34" charset="0"/>
                          <a:ea typeface="+mn-ea"/>
                          <a:cs typeface="Arial" pitchFamily="34" charset="0"/>
                        </a:rPr>
                        <a:t>Иные ЮЛ  – получатели бюджетных инвестиций </a:t>
                      </a:r>
                    </a:p>
                    <a:p>
                      <a:pPr marL="0" marR="0" lvl="0" indent="0" algn="l" defTabSz="914400" rtl="0" eaLnBrk="1" fontAlgn="base" latinLnBrk="0" hangingPunct="1">
                        <a:lnSpc>
                          <a:spcPct val="100000"/>
                        </a:lnSpc>
                        <a:spcBef>
                          <a:spcPct val="0"/>
                        </a:spcBef>
                        <a:spcAft>
                          <a:spcPct val="0"/>
                        </a:spcAft>
                        <a:buClrTx/>
                        <a:buSzTx/>
                        <a:buFontTx/>
                        <a:buNone/>
                        <a:tabLst/>
                      </a:pPr>
                      <a:r>
                        <a:rPr lang="ru-RU" sz="1600" b="1" kern="1200" dirty="0" smtClean="0">
                          <a:solidFill>
                            <a:schemeClr val="tx1">
                              <a:lumMod val="65000"/>
                              <a:lumOff val="35000"/>
                            </a:schemeClr>
                          </a:solidFill>
                          <a:latin typeface="Arial" pitchFamily="34" charset="0"/>
                          <a:ea typeface="+mn-ea"/>
                          <a:cs typeface="Arial" pitchFamily="34" charset="0"/>
                        </a:rPr>
                        <a:t>(не являющиеся АУ, ГУП, МУП)</a:t>
                      </a:r>
                      <a:endParaRPr kumimoji="0" lang="ru-RU" sz="1600" b="1"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lang="ru-RU" sz="1600" kern="1200" dirty="0" smtClean="0">
                          <a:solidFill>
                            <a:schemeClr val="tx1">
                              <a:lumMod val="65000"/>
                              <a:lumOff val="35000"/>
                            </a:schemeClr>
                          </a:solidFill>
                          <a:latin typeface="Arial" pitchFamily="34" charset="0"/>
                          <a:ea typeface="+mn-ea"/>
                          <a:cs typeface="Arial" pitchFamily="34" charset="0"/>
                        </a:rPr>
                        <a:t>При предоставлении бюджетных инвестиций юридическому лицу, в случае реализации инвестиционных проектов по строительству, реконструкции и техническому перевооружению объектов капитального строительства в случаях и в пределах, которые определены в рамках договоров об участии РФ, субъекта РФ или муниципального образования в собственности субъекта инвестиций.</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r>
            </a:tbl>
          </a:graphicData>
        </a:graphic>
      </p:graphicFrame>
      <p:sp>
        <p:nvSpPr>
          <p:cNvPr id="3" name="TextBox 2"/>
          <p:cNvSpPr txBox="1"/>
          <p:nvPr/>
        </p:nvSpPr>
        <p:spPr>
          <a:xfrm>
            <a:off x="246715" y="1178853"/>
            <a:ext cx="7632848" cy="338554"/>
          </a:xfrm>
          <a:prstGeom prst="rect">
            <a:avLst/>
          </a:prstGeom>
          <a:noFill/>
        </p:spPr>
        <p:txBody>
          <a:bodyPr wrap="square" rtlCol="0">
            <a:spAutoFit/>
          </a:bodyPr>
          <a:lstStyle/>
          <a:p>
            <a:r>
              <a:rPr lang="ru-RU" sz="1600" b="1" dirty="0" smtClean="0">
                <a:solidFill>
                  <a:schemeClr val="tx1">
                    <a:lumMod val="65000"/>
                    <a:lumOff val="35000"/>
                  </a:schemeClr>
                </a:solidFill>
                <a:latin typeface="Arial" pitchFamily="34" charset="0"/>
                <a:cs typeface="Arial" pitchFamily="34" charset="0"/>
              </a:rPr>
              <a:t>Применение положений 44-ФЗ при закупках отдельных видов юр. лиц:</a:t>
            </a:r>
            <a:endParaRPr lang="ru-RU" sz="1600" b="1" dirty="0">
              <a:solidFill>
                <a:schemeClr val="tx1">
                  <a:lumMod val="65000"/>
                  <a:lumOff val="35000"/>
                </a:schemeClr>
              </a:solidFill>
              <a:latin typeface="Arial" pitchFamily="34" charset="0"/>
              <a:cs typeface="Arial" pitchFamily="34" charset="0"/>
            </a:endParaRPr>
          </a:p>
        </p:txBody>
      </p:sp>
      <p:sp>
        <p:nvSpPr>
          <p:cNvPr id="8" name="Прямоугольник 7"/>
          <p:cNvSpPr/>
          <p:nvPr/>
        </p:nvSpPr>
        <p:spPr>
          <a:xfrm>
            <a:off x="2549638" y="6093296"/>
            <a:ext cx="6201634" cy="584775"/>
          </a:xfrm>
          <a:prstGeom prst="rect">
            <a:avLst/>
          </a:prstGeom>
        </p:spPr>
        <p:txBody>
          <a:bodyPr wrap="none">
            <a:spAutoFit/>
          </a:bodyPr>
          <a:lstStyle/>
          <a:p>
            <a:pPr algn="ctr" eaLnBrk="1" hangingPunct="1"/>
            <a:r>
              <a:rPr lang="ru-RU" sz="1600" b="1" dirty="0" smtClean="0">
                <a:solidFill>
                  <a:schemeClr val="tx2"/>
                </a:solidFill>
                <a:latin typeface="Arial" pitchFamily="34" charset="0"/>
                <a:cs typeface="Arial" pitchFamily="34" charset="0"/>
              </a:rPr>
              <a:t>Обязанность ГУП и МУП проводить закупки по 44-ФЗ </a:t>
            </a:r>
            <a:br>
              <a:rPr lang="ru-RU" sz="1600" b="1" dirty="0" smtClean="0">
                <a:solidFill>
                  <a:schemeClr val="tx2"/>
                </a:solidFill>
                <a:latin typeface="Arial" pitchFamily="34" charset="0"/>
                <a:cs typeface="Arial" pitchFamily="34" charset="0"/>
              </a:rPr>
            </a:br>
            <a:r>
              <a:rPr lang="ru-RU" sz="1600" b="1" dirty="0" smtClean="0">
                <a:solidFill>
                  <a:schemeClr val="tx2"/>
                </a:solidFill>
                <a:latin typeface="Arial" pitchFamily="34" charset="0"/>
                <a:cs typeface="Arial" pitchFamily="34" charset="0"/>
              </a:rPr>
              <a:t>при предоставлении бюджетных инвестиций - с 01.01.2017</a:t>
            </a:r>
            <a:endParaRPr lang="ru-RU" sz="1600" b="1" dirty="0">
              <a:solidFill>
                <a:schemeClr val="tx2"/>
              </a:solidFill>
              <a:latin typeface="Arial" pitchFamily="34" charset="0"/>
              <a:cs typeface="Arial" pitchFamily="34" charset="0"/>
            </a:endParaRP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Организация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935004"/>
      </p:ext>
    </p:extLst>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
          <p:cNvSpPr>
            <a:spLocks noChangeArrowheads="1"/>
          </p:cNvSpPr>
          <p:nvPr/>
        </p:nvSpPr>
        <p:spPr bwMode="auto">
          <a:xfrm>
            <a:off x="697111" y="2887737"/>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sz="1600" dirty="0">
                <a:solidFill>
                  <a:schemeClr val="bg1"/>
                </a:solidFill>
                <a:latin typeface="Arial" pitchFamily="34" charset="0"/>
                <a:cs typeface="Arial" pitchFamily="34" charset="0"/>
              </a:rPr>
              <a:t>Закупка драгоценных камней </a:t>
            </a:r>
            <a:br>
              <a:rPr lang="ru-RU" sz="1600" dirty="0">
                <a:solidFill>
                  <a:schemeClr val="bg1"/>
                </a:solidFill>
                <a:latin typeface="Arial" pitchFamily="34" charset="0"/>
                <a:cs typeface="Arial" pitchFamily="34" charset="0"/>
              </a:rPr>
            </a:br>
            <a:r>
              <a:rPr lang="ru-RU" sz="1600" dirty="0">
                <a:solidFill>
                  <a:schemeClr val="bg1"/>
                </a:solidFill>
                <a:latin typeface="Arial" pitchFamily="34" charset="0"/>
                <a:cs typeface="Arial" pitchFamily="34" charset="0"/>
              </a:rPr>
              <a:t>и драгоценных металлов </a:t>
            </a:r>
            <a:br>
              <a:rPr lang="ru-RU" sz="1600" dirty="0">
                <a:solidFill>
                  <a:schemeClr val="bg1"/>
                </a:solidFill>
                <a:latin typeface="Arial" pitchFamily="34" charset="0"/>
                <a:cs typeface="Arial" pitchFamily="34" charset="0"/>
              </a:rPr>
            </a:br>
            <a:r>
              <a:rPr lang="ru-RU" sz="1600" dirty="0">
                <a:solidFill>
                  <a:schemeClr val="bg1"/>
                </a:solidFill>
                <a:latin typeface="Arial" pitchFamily="34" charset="0"/>
                <a:cs typeface="Arial" pitchFamily="34" charset="0"/>
              </a:rPr>
              <a:t>в ГОХРАН РОССИИ</a:t>
            </a:r>
          </a:p>
        </p:txBody>
      </p:sp>
      <p:sp>
        <p:nvSpPr>
          <p:cNvPr id="20" name="Прямоугольник 19"/>
          <p:cNvSpPr>
            <a:spLocks noChangeArrowheads="1"/>
          </p:cNvSpPr>
          <p:nvPr/>
        </p:nvSpPr>
        <p:spPr bwMode="auto">
          <a:xfrm>
            <a:off x="697111" y="4224412"/>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sz="1600" dirty="0">
                <a:solidFill>
                  <a:schemeClr val="bg1"/>
                </a:solidFill>
                <a:latin typeface="Arial" pitchFamily="34" charset="0"/>
                <a:cs typeface="Arial" pitchFamily="34" charset="0"/>
              </a:rPr>
              <a:t>Назначение адвоката органом дознания, предварительного следствия, судом </a:t>
            </a:r>
            <a:br>
              <a:rPr lang="ru-RU" sz="1600" dirty="0">
                <a:solidFill>
                  <a:schemeClr val="bg1"/>
                </a:solidFill>
                <a:latin typeface="Arial" pitchFamily="34" charset="0"/>
                <a:cs typeface="Arial" pitchFamily="34" charset="0"/>
              </a:rPr>
            </a:br>
            <a:r>
              <a:rPr lang="ru-RU" sz="1600" dirty="0">
                <a:solidFill>
                  <a:schemeClr val="bg1"/>
                </a:solidFill>
                <a:latin typeface="Arial" pitchFamily="34" charset="0"/>
                <a:cs typeface="Arial" pitchFamily="34" charset="0"/>
              </a:rPr>
              <a:t>в соответствии с УК РФ или ГПК РФ</a:t>
            </a:r>
          </a:p>
        </p:txBody>
      </p:sp>
      <p:sp>
        <p:nvSpPr>
          <p:cNvPr id="22" name="Прямоугольник 21"/>
          <p:cNvSpPr>
            <a:spLocks noChangeArrowheads="1"/>
          </p:cNvSpPr>
          <p:nvPr/>
        </p:nvSpPr>
        <p:spPr bwMode="auto">
          <a:xfrm>
            <a:off x="697111" y="5572200"/>
            <a:ext cx="4248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sz="1600" dirty="0">
                <a:solidFill>
                  <a:schemeClr val="bg1"/>
                </a:solidFill>
                <a:latin typeface="Arial" pitchFamily="34" charset="0"/>
                <a:cs typeface="Arial" pitchFamily="34" charset="0"/>
              </a:rPr>
              <a:t>Привлечение адвоката к оказанию юридической помощи бесплатно</a:t>
            </a:r>
          </a:p>
        </p:txBody>
      </p:sp>
      <p:sp>
        <p:nvSpPr>
          <p:cNvPr id="4" name="Прямоугольник 3"/>
          <p:cNvSpPr/>
          <p:nvPr/>
        </p:nvSpPr>
        <p:spPr>
          <a:xfrm>
            <a:off x="539552" y="1196752"/>
            <a:ext cx="6541290" cy="523220"/>
          </a:xfrm>
          <a:prstGeom prst="rect">
            <a:avLst/>
          </a:prstGeom>
        </p:spPr>
        <p:txBody>
          <a:bodyPr wrap="square">
            <a:spAutoFit/>
          </a:bodyPr>
          <a:lstStyle/>
          <a:p>
            <a:pPr eaLnBrk="1" hangingPunct="1">
              <a:defRPr/>
            </a:pPr>
            <a:r>
              <a:rPr lang="ru-RU" sz="2800" b="1" dirty="0" smtClean="0">
                <a:solidFill>
                  <a:schemeClr val="tx1">
                    <a:lumMod val="65000"/>
                    <a:lumOff val="35000"/>
                  </a:schemeClr>
                </a:solidFill>
                <a:latin typeface="Arial" pitchFamily="34" charset="0"/>
                <a:cs typeface="Arial" pitchFamily="34" charset="0"/>
              </a:rPr>
              <a:t>44-ФЗ не применяется:</a:t>
            </a:r>
            <a:endParaRPr lang="ru-RU" sz="2800" b="1" dirty="0">
              <a:solidFill>
                <a:schemeClr val="tx1">
                  <a:lumMod val="65000"/>
                  <a:lumOff val="35000"/>
                </a:schemeClr>
              </a:solidFill>
              <a:latin typeface="Arial" pitchFamily="34" charset="0"/>
              <a:cs typeface="Arial" pitchFamily="34" charset="0"/>
            </a:endParaRPr>
          </a:p>
        </p:txBody>
      </p:sp>
      <p:graphicFrame>
        <p:nvGraphicFramePr>
          <p:cNvPr id="6" name="Схема 5"/>
          <p:cNvGraphicFramePr/>
          <p:nvPr>
            <p:extLst>
              <p:ext uri="{D42A27DB-BD31-4B8C-83A1-F6EECF244321}">
                <p14:modId xmlns:p14="http://schemas.microsoft.com/office/powerpoint/2010/main" val="2676986188"/>
              </p:ext>
            </p:extLst>
          </p:nvPr>
        </p:nvGraphicFramePr>
        <p:xfrm>
          <a:off x="107504" y="1916832"/>
          <a:ext cx="9036496"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Исключения</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410259"/>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151179" y="1070976"/>
            <a:ext cx="6350342" cy="3754874"/>
          </a:xfrm>
          <a:prstGeom prst="rect">
            <a:avLst/>
          </a:prstGeom>
        </p:spPr>
        <p:txBody>
          <a:bodyPr wrap="square">
            <a:spAutoFit/>
          </a:bodyPr>
          <a:lstStyle/>
          <a:p>
            <a:pPr marL="0" lvl="1">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Национальный режим закупок:</a:t>
            </a:r>
          </a:p>
          <a:p>
            <a:pPr marL="0" lvl="1">
              <a:spcAft>
                <a:spcPts val="600"/>
              </a:spcAft>
              <a:buClr>
                <a:srgbClr val="990033"/>
              </a:buClr>
              <a:buSzPct val="80000"/>
            </a:pPr>
            <a:endParaRPr lang="ru-RU" sz="1600" b="1" dirty="0" smtClean="0">
              <a:solidFill>
                <a:schemeClr val="tx1">
                  <a:lumMod val="65000"/>
                  <a:lumOff val="35000"/>
                </a:schemeClr>
              </a:solidFill>
              <a:latin typeface="Arial" pitchFamily="34" charset="0"/>
              <a:cs typeface="Arial" pitchFamily="34" charset="0"/>
            </a:endParaRPr>
          </a:p>
          <a:p>
            <a:pPr marL="342900" lvl="1" indent="-342900">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Равные условия для товаров иностранного и российского происхождения;</a:t>
            </a:r>
          </a:p>
          <a:p>
            <a:pPr marL="342900" lvl="1" indent="-342900">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Введение ограничений только в целях защиты основ конституционного строя, обеспечения обороны страны и безопасности государства, защиты внутреннего рынка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Российской Федерации и т.п.;</a:t>
            </a:r>
          </a:p>
          <a:p>
            <a:pPr marL="342900" lvl="1" indent="-342900">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Установление национального режима устанавливается специальным постановлением Правительства РФ;</a:t>
            </a:r>
          </a:p>
          <a:p>
            <a:pPr marL="342900" lvl="1" indent="-342900">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Национальный режим распространяется на Республики Беларусь и Казахстан (с 2014 г.).</a:t>
            </a:r>
          </a:p>
          <a:p>
            <a:pPr marL="342900" lvl="1" indent="-342900">
              <a:spcAft>
                <a:spcPts val="600"/>
              </a:spcAft>
              <a:buClr>
                <a:srgbClr val="990033"/>
              </a:buClr>
              <a:buSzPct val="80000"/>
              <a:buFont typeface="Arial Narrow" pitchFamily="34" charset="0"/>
              <a:buChar char="▬"/>
            </a:pPr>
            <a:endParaRPr lang="ru-RU" sz="1600" dirty="0" smtClean="0">
              <a:solidFill>
                <a:schemeClr val="tx1">
                  <a:lumMod val="65000"/>
                  <a:lumOff val="35000"/>
                </a:schemeClr>
              </a:solidFill>
              <a:latin typeface="Arial" pitchFamily="34" charset="0"/>
              <a:cs typeface="Arial" pitchFamily="34" charset="0"/>
            </a:endParaRPr>
          </a:p>
        </p:txBody>
      </p:sp>
      <p:sp>
        <p:nvSpPr>
          <p:cNvPr id="12" name="Прямоугольник 11"/>
          <p:cNvSpPr/>
          <p:nvPr/>
        </p:nvSpPr>
        <p:spPr>
          <a:xfrm>
            <a:off x="251520" y="5013176"/>
            <a:ext cx="8607456" cy="67420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r>
              <a:rPr lang="ru-RU" sz="1600" dirty="0">
                <a:solidFill>
                  <a:schemeClr val="tx1">
                    <a:lumMod val="75000"/>
                    <a:lumOff val="25000"/>
                  </a:schemeClr>
                </a:solidFill>
                <a:latin typeface="Arial" pitchFamily="34" charset="0"/>
                <a:cs typeface="Arial" pitchFamily="34" charset="0"/>
              </a:rPr>
              <a:t>Национальный режим применяется в случаях и на условиях, предусмотренных международными договорами Российской Федерации</a:t>
            </a:r>
          </a:p>
        </p:txBody>
      </p:sp>
      <p:pic>
        <p:nvPicPr>
          <p:cNvPr id="3094" name="Picture 22" descr="http://f8.ifotki.info/org/04486f1beac079036b34d3138c9f08385cf3a68809624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903" y="1988840"/>
            <a:ext cx="2376264" cy="23858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Национальный режим</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6372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1268760"/>
            <a:ext cx="6192688" cy="1815882"/>
          </a:xfrm>
          <a:prstGeom prst="rect">
            <a:avLst/>
          </a:prstGeom>
        </p:spPr>
        <p:txBody>
          <a:bodyPr wrap="square">
            <a:spAutoFit/>
          </a:bodyPr>
          <a:lstStyle/>
          <a:p>
            <a:pPr>
              <a:spcBef>
                <a:spcPts val="600"/>
              </a:spcBef>
            </a:pPr>
            <a:r>
              <a:rPr lang="ru-RU" sz="1600" dirty="0">
                <a:solidFill>
                  <a:schemeClr val="tx1">
                    <a:lumMod val="65000"/>
                    <a:lumOff val="35000"/>
                  </a:schemeClr>
                </a:solidFill>
                <a:latin typeface="Arial" pitchFamily="34" charset="0"/>
                <a:cs typeface="Arial" pitchFamily="34" charset="0"/>
              </a:rPr>
              <a:t>Приказ Минэкономразвития «Об условиях допуска товаров,</a:t>
            </a:r>
            <a:br>
              <a:rPr lang="ru-RU" sz="1600" dirty="0">
                <a:solidFill>
                  <a:schemeClr val="tx1">
                    <a:lumMod val="65000"/>
                    <a:lumOff val="35000"/>
                  </a:schemeClr>
                </a:solidFill>
                <a:latin typeface="Arial" pitchFamily="34" charset="0"/>
                <a:cs typeface="Arial" pitchFamily="34" charset="0"/>
              </a:rPr>
            </a:br>
            <a:r>
              <a:rPr lang="ru-RU" sz="1600" dirty="0">
                <a:solidFill>
                  <a:schemeClr val="tx1">
                    <a:lumMod val="65000"/>
                    <a:lumOff val="35000"/>
                  </a:schemeClr>
                </a:solidFill>
                <a:latin typeface="Arial" pitchFamily="34" charset="0"/>
                <a:cs typeface="Arial" pitchFamily="34" charset="0"/>
              </a:rPr>
              <a:t>происходящих из иностранных государств, для целей </a:t>
            </a:r>
            <a:br>
              <a:rPr lang="ru-RU" sz="1600" dirty="0">
                <a:solidFill>
                  <a:schemeClr val="tx1">
                    <a:lumMod val="65000"/>
                    <a:lumOff val="35000"/>
                  </a:schemeClr>
                </a:solidFill>
                <a:latin typeface="Arial" pitchFamily="34" charset="0"/>
                <a:cs typeface="Arial" pitchFamily="34" charset="0"/>
              </a:rPr>
            </a:br>
            <a:r>
              <a:rPr lang="ru-RU" sz="1600" dirty="0">
                <a:solidFill>
                  <a:schemeClr val="tx1">
                    <a:lumMod val="65000"/>
                    <a:lumOff val="35000"/>
                  </a:schemeClr>
                </a:solidFill>
                <a:latin typeface="Arial" pitchFamily="34" charset="0"/>
                <a:cs typeface="Arial" pitchFamily="34" charset="0"/>
              </a:rPr>
              <a:t>размещения заказов на поставки товаров для нужд </a:t>
            </a:r>
            <a:br>
              <a:rPr lang="ru-RU" sz="1600" dirty="0">
                <a:solidFill>
                  <a:schemeClr val="tx1">
                    <a:lumMod val="65000"/>
                    <a:lumOff val="35000"/>
                  </a:schemeClr>
                </a:solidFill>
                <a:latin typeface="Arial" pitchFamily="34" charset="0"/>
                <a:cs typeface="Arial" pitchFamily="34" charset="0"/>
              </a:rPr>
            </a:br>
            <a:r>
              <a:rPr lang="ru-RU" sz="1600" dirty="0">
                <a:solidFill>
                  <a:schemeClr val="tx1">
                    <a:lumMod val="65000"/>
                    <a:lumOff val="35000"/>
                  </a:schemeClr>
                </a:solidFill>
                <a:latin typeface="Arial" pitchFamily="34" charset="0"/>
                <a:cs typeface="Arial" pitchFamily="34" charset="0"/>
              </a:rPr>
              <a:t>заказчиков»: участникам, заявки которых содержат </a:t>
            </a:r>
            <a:br>
              <a:rPr lang="ru-RU" sz="1600" dirty="0">
                <a:solidFill>
                  <a:schemeClr val="tx1">
                    <a:lumMod val="65000"/>
                    <a:lumOff val="35000"/>
                  </a:schemeClr>
                </a:solidFill>
                <a:latin typeface="Arial" pitchFamily="34" charset="0"/>
                <a:cs typeface="Arial" pitchFamily="34" charset="0"/>
              </a:rPr>
            </a:br>
            <a:r>
              <a:rPr lang="ru-RU" sz="1600" dirty="0">
                <a:solidFill>
                  <a:schemeClr val="tx1">
                    <a:lumMod val="65000"/>
                    <a:lumOff val="35000"/>
                  </a:schemeClr>
                </a:solidFill>
                <a:latin typeface="Arial" pitchFamily="34" charset="0"/>
                <a:cs typeface="Arial" pitchFamily="34" charset="0"/>
              </a:rPr>
              <a:t>предложения о поставке товаров РФ и (или) белорусского происхождения, предоставляются преференции в отношении цены ГК в размере до 15 %.</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anose="020B0604020202020204" pitchFamily="34" charset="0"/>
                <a:cs typeface="Arial" panose="020B0604020202020204" pitchFamily="34" charset="0"/>
              </a:rPr>
              <a:t>Преференции</a:t>
            </a:r>
            <a:endParaRPr lang="ru-RU" sz="2000" b="1" dirty="0">
              <a:solidFill>
                <a:schemeClr val="bg1"/>
              </a:solidFill>
              <a:latin typeface="Arial" panose="020B0604020202020204" pitchFamily="34" charset="0"/>
              <a:cs typeface="Arial" panose="020B0604020202020204" pitchFamily="34" charset="0"/>
            </a:endParaRPr>
          </a:p>
        </p:txBody>
      </p:sp>
      <p:sp>
        <p:nvSpPr>
          <p:cNvPr id="7" name="Прямоугольник 6"/>
          <p:cNvSpPr/>
          <p:nvPr/>
        </p:nvSpPr>
        <p:spPr>
          <a:xfrm>
            <a:off x="323528" y="3284984"/>
            <a:ext cx="8820472" cy="2447832"/>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8" name="TextBox 7"/>
          <p:cNvSpPr txBox="1"/>
          <p:nvPr/>
        </p:nvSpPr>
        <p:spPr>
          <a:xfrm>
            <a:off x="467544" y="3429000"/>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9" name="TextBox 8"/>
          <p:cNvSpPr txBox="1"/>
          <p:nvPr/>
        </p:nvSpPr>
        <p:spPr>
          <a:xfrm>
            <a:off x="7884368" y="4365104"/>
            <a:ext cx="720080" cy="1323439"/>
          </a:xfrm>
          <a:prstGeom prst="rect">
            <a:avLst/>
          </a:prstGeom>
          <a:noFill/>
        </p:spPr>
        <p:txBody>
          <a:bodyPr wrap="square" rtlCol="0">
            <a:spAutoFit/>
          </a:bodyPr>
          <a:lstStyle/>
          <a:p>
            <a:r>
              <a:rPr lang="ru-RU" sz="8000" dirty="0" smtClean="0">
                <a:solidFill>
                  <a:schemeClr val="bg1"/>
                </a:solidFill>
              </a:rPr>
              <a:t>»</a:t>
            </a:r>
            <a:endParaRPr lang="ru-RU" sz="8000" dirty="0">
              <a:solidFill>
                <a:schemeClr val="bg1"/>
              </a:solidFill>
            </a:endParaRPr>
          </a:p>
        </p:txBody>
      </p:sp>
      <p:sp>
        <p:nvSpPr>
          <p:cNvPr id="2" name="Прямоугольник 1"/>
          <p:cNvSpPr/>
          <p:nvPr/>
        </p:nvSpPr>
        <p:spPr>
          <a:xfrm>
            <a:off x="1403648" y="3789040"/>
            <a:ext cx="6264696" cy="1569660"/>
          </a:xfrm>
          <a:prstGeom prst="rect">
            <a:avLst/>
          </a:prstGeom>
        </p:spPr>
        <p:txBody>
          <a:bodyPr wrap="square">
            <a:spAutoFit/>
          </a:bodyPr>
          <a:lstStyle/>
          <a:p>
            <a:pPr>
              <a:spcBef>
                <a:spcPts val="600"/>
              </a:spcBef>
            </a:pPr>
            <a:r>
              <a:rPr lang="ru-RU" sz="1600" dirty="0" smtClean="0">
                <a:solidFill>
                  <a:schemeClr val="tx1">
                    <a:lumMod val="65000"/>
                    <a:lumOff val="35000"/>
                  </a:schemeClr>
                </a:solidFill>
                <a:latin typeface="Arial" pitchFamily="34" charset="0"/>
                <a:cs typeface="Arial" pitchFamily="34" charset="0"/>
              </a:rPr>
              <a:t>В </a:t>
            </a:r>
            <a:r>
              <a:rPr lang="ru-RU" sz="1600" dirty="0">
                <a:solidFill>
                  <a:schemeClr val="tx1">
                    <a:lumMod val="65000"/>
                    <a:lumOff val="35000"/>
                  </a:schemeClr>
                </a:solidFill>
                <a:latin typeface="Arial" pitchFamily="34" charset="0"/>
                <a:cs typeface="Arial" pitchFamily="34" charset="0"/>
              </a:rPr>
              <a:t>случае, если победителем аукциона представлена заявка, которая содержит предложение о поставке товаров, происходящих из иностранных государств, за исключением товаров, происходящих из Республики Беларусь, ГК с таким победителем заключаются по цене, предложенной участником аукциона, сниженной на 15% от предложенной цены ГК.</a:t>
            </a:r>
            <a:endParaRPr lang="ru-RU" sz="1600" dirty="0" smtClean="0">
              <a:solidFill>
                <a:schemeClr val="tx1">
                  <a:lumMod val="75000"/>
                  <a:lumOff val="25000"/>
                </a:schemeClr>
              </a:solidFill>
              <a:latin typeface="Arial" panose="020B0604020202020204" pitchFamily="34" charset="0"/>
              <a:cs typeface="Arial" panose="020B0604020202020204" pitchFamily="34" charset="0"/>
            </a:endParaRPr>
          </a:p>
        </p:txBody>
      </p:sp>
      <p:pic>
        <p:nvPicPr>
          <p:cNvPr id="11" name="Picture 7" descr="http://certificationlab.ru/upload/iblock/960/96094cb3dc4737fb5df30b8cb28d3c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052736"/>
            <a:ext cx="2232248" cy="168162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с двумя скругленными противолежащими углами 11"/>
          <p:cNvSpPr/>
          <p:nvPr/>
        </p:nvSpPr>
        <p:spPr bwMode="auto">
          <a:xfrm>
            <a:off x="467544" y="5733256"/>
            <a:ext cx="8532440" cy="775797"/>
          </a:xfrm>
          <a:prstGeom prst="round2DiagRect">
            <a:avLst>
              <a:gd name="adj1" fmla="val 7096"/>
              <a:gd name="adj2"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44000" bIns="72000">
            <a:spAutoFit/>
          </a:bodyPr>
          <a:lstStyle/>
          <a:p>
            <a:r>
              <a:rPr lang="ru-RU" sz="1600" dirty="0" smtClean="0">
                <a:solidFill>
                  <a:schemeClr val="tx1">
                    <a:lumMod val="65000"/>
                    <a:lumOff val="35000"/>
                  </a:schemeClr>
                </a:solidFill>
                <a:latin typeface="Arial" pitchFamily="34" charset="0"/>
                <a:cs typeface="Arial" pitchFamily="34" charset="0"/>
              </a:rPr>
              <a:t>Указанные преференции действовали до </a:t>
            </a:r>
            <a:r>
              <a:rPr lang="ru-RU" sz="1600" dirty="0">
                <a:solidFill>
                  <a:schemeClr val="tx1">
                    <a:lumMod val="65000"/>
                    <a:lumOff val="35000"/>
                  </a:schemeClr>
                </a:solidFill>
                <a:latin typeface="Arial" pitchFamily="34" charset="0"/>
                <a:cs typeface="Arial" pitchFamily="34" charset="0"/>
              </a:rPr>
              <a:t>31 декабря 2014 </a:t>
            </a:r>
            <a:r>
              <a:rPr lang="ru-RU" sz="1600" dirty="0" smtClean="0">
                <a:solidFill>
                  <a:schemeClr val="tx1">
                    <a:lumMod val="65000"/>
                    <a:lumOff val="35000"/>
                  </a:schemeClr>
                </a:solidFill>
                <a:latin typeface="Arial" pitchFamily="34" charset="0"/>
                <a:cs typeface="Arial" pitchFamily="34" charset="0"/>
              </a:rPr>
              <a:t>г.,</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в настоящее время действие приказа продлено</a:t>
            </a:r>
            <a:endParaRPr lang="ru-RU" sz="16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414450737"/>
      </p:ext>
    </p:extLst>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
          <p:cNvSpPr txBox="1">
            <a:spLocks noChangeArrowheads="1"/>
          </p:cNvSpPr>
          <p:nvPr/>
        </p:nvSpPr>
        <p:spPr bwMode="auto">
          <a:xfrm>
            <a:off x="0" y="116632"/>
            <a:ext cx="9144000" cy="646113"/>
          </a:xfrm>
          <a:prstGeom prst="rect">
            <a:avLst/>
          </a:prstGeom>
          <a:noFill/>
          <a:ln w="9525">
            <a:noFill/>
            <a:round/>
            <a:headEnd/>
            <a:tailEnd/>
          </a:ln>
        </p:spPr>
        <p:txBody>
          <a:bodyPr lIns="216000" tIns="36000" rIns="180000" bIns="36000"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dirty="0" smtClean="0">
                <a:solidFill>
                  <a:srgbClr val="FFFFFF"/>
                </a:solidFill>
                <a:latin typeface="Arial" pitchFamily="34" charset="0"/>
                <a:cs typeface="Arial" pitchFamily="34" charset="0"/>
              </a:rPr>
              <a:t>Применение преференций</a:t>
            </a:r>
            <a:endParaRPr lang="ru-RU" sz="2000" dirty="0">
              <a:solidFill>
                <a:srgbClr val="FFFFFF"/>
              </a:solidFill>
              <a:latin typeface="Arial" pitchFamily="34" charset="0"/>
              <a:cs typeface="Arial" pitchFamily="34" charset="0"/>
            </a:endParaRPr>
          </a:p>
        </p:txBody>
      </p:sp>
      <p:sp>
        <p:nvSpPr>
          <p:cNvPr id="9" name="Прямоугольник 2"/>
          <p:cNvSpPr>
            <a:spLocks noChangeArrowheads="1"/>
          </p:cNvSpPr>
          <p:nvPr/>
        </p:nvSpPr>
        <p:spPr bwMode="auto">
          <a:xfrm>
            <a:off x="467544" y="2924944"/>
            <a:ext cx="8208912" cy="3046988"/>
          </a:xfrm>
          <a:prstGeom prst="rect">
            <a:avLst/>
          </a:prstGeom>
          <a:noFill/>
          <a:ln w="9525">
            <a:noFill/>
            <a:miter lim="800000"/>
            <a:headEnd/>
            <a:tailEnd/>
          </a:ln>
        </p:spPr>
        <p:txBody>
          <a:bodyPr wrap="square">
            <a:spAutoFit/>
          </a:bodyPr>
          <a:lstStyle/>
          <a:p>
            <a:r>
              <a:rPr lang="ru-RU" sz="1600" b="1" dirty="0">
                <a:solidFill>
                  <a:schemeClr val="tx1">
                    <a:lumMod val="65000"/>
                    <a:lumOff val="35000"/>
                  </a:schemeClr>
                </a:solidFill>
                <a:effectLst/>
                <a:latin typeface="Arial" pitchFamily="34" charset="0"/>
                <a:cs typeface="Arial" pitchFamily="34" charset="0"/>
              </a:rPr>
              <a:t>Преференции не применяются если</a:t>
            </a:r>
            <a:r>
              <a:rPr lang="ru-RU" sz="1600" b="1" dirty="0" smtClean="0">
                <a:solidFill>
                  <a:schemeClr val="tx1">
                    <a:lumMod val="65000"/>
                    <a:lumOff val="35000"/>
                  </a:schemeClr>
                </a:solidFill>
                <a:effectLst/>
                <a:latin typeface="Arial" pitchFamily="34" charset="0"/>
                <a:cs typeface="Arial" pitchFamily="34" charset="0"/>
              </a:rPr>
              <a:t>:</a:t>
            </a:r>
            <a:r>
              <a:rPr lang="ru-RU" sz="1600" dirty="0" smtClean="0">
                <a:solidFill>
                  <a:schemeClr val="tx1">
                    <a:lumMod val="65000"/>
                    <a:lumOff val="35000"/>
                  </a:schemeClr>
                </a:solidFill>
                <a:latin typeface="Arial" pitchFamily="34" charset="0"/>
                <a:cs typeface="Arial" pitchFamily="34" charset="0"/>
              </a:rPr>
              <a:t> </a:t>
            </a:r>
          </a:p>
          <a:p>
            <a:r>
              <a:rPr lang="ru-RU" sz="1600" dirty="0" smtClean="0">
                <a:solidFill>
                  <a:schemeClr val="tx1">
                    <a:lumMod val="65000"/>
                    <a:lumOff val="35000"/>
                  </a:schemeClr>
                </a:solidFill>
                <a:latin typeface="Arial" pitchFamily="34" charset="0"/>
                <a:cs typeface="Arial" pitchFamily="34" charset="0"/>
              </a:rPr>
              <a:t>а) в рамках одного конкурса (лота) или аукциона (лота) поставка товаров, только часть из которых включена в перечень товаров, определенный приказом;</a:t>
            </a:r>
            <a:endParaRPr lang="ru-RU" sz="1600" dirty="0" smtClean="0">
              <a:solidFill>
                <a:schemeClr val="tx1">
                  <a:lumMod val="65000"/>
                  <a:lumOff val="35000"/>
                </a:schemeClr>
              </a:solidFill>
              <a:latin typeface="Arial" pitchFamily="34" charset="0"/>
              <a:cs typeface="Arial" pitchFamily="34" charset="0"/>
              <a:hlinkClick r:id="rId2"/>
            </a:endParaRPr>
          </a:p>
          <a:p>
            <a:r>
              <a:rPr lang="ru-RU" sz="1600" dirty="0" smtClean="0">
                <a:solidFill>
                  <a:schemeClr val="tx1">
                    <a:lumMod val="65000"/>
                    <a:lumOff val="35000"/>
                  </a:schemeClr>
                </a:solidFill>
                <a:latin typeface="Arial" pitchFamily="34" charset="0"/>
                <a:cs typeface="Arial" pitchFamily="34" charset="0"/>
              </a:rPr>
              <a:t>б) конкурс или аукцион признан несостоявшимся;</a:t>
            </a:r>
          </a:p>
          <a:p>
            <a:r>
              <a:rPr lang="ru-RU" sz="1600" dirty="0" smtClean="0">
                <a:solidFill>
                  <a:schemeClr val="tx1">
                    <a:lumMod val="65000"/>
                    <a:lumOff val="35000"/>
                  </a:schemeClr>
                </a:solidFill>
                <a:latin typeface="Arial" pitchFamily="34" charset="0"/>
                <a:cs typeface="Arial" pitchFamily="34" charset="0"/>
              </a:rPr>
              <a:t>в) в заявках на участие в конкурсе </a:t>
            </a:r>
            <a:r>
              <a:rPr lang="ru-RU" sz="1600" dirty="0">
                <a:solidFill>
                  <a:schemeClr val="tx1">
                    <a:lumMod val="65000"/>
                    <a:lumOff val="35000"/>
                  </a:schemeClr>
                </a:solidFill>
                <a:latin typeface="Arial" pitchFamily="34" charset="0"/>
                <a:cs typeface="Arial" pitchFamily="34" charset="0"/>
              </a:rPr>
              <a:t>или </a:t>
            </a:r>
            <a:r>
              <a:rPr lang="ru-RU" sz="1600" dirty="0" smtClean="0">
                <a:solidFill>
                  <a:schemeClr val="tx1">
                    <a:lumMod val="65000"/>
                    <a:lumOff val="35000"/>
                  </a:schemeClr>
                </a:solidFill>
                <a:latin typeface="Arial" pitchFamily="34" charset="0"/>
                <a:cs typeface="Arial" pitchFamily="34" charset="0"/>
              </a:rPr>
              <a:t>аукционе не содержится предложений о поставке товаров российского и (или) белорусского/казахстанского происхождения;</a:t>
            </a:r>
            <a:endParaRPr lang="ru-RU" sz="1600" dirty="0" smtClean="0">
              <a:solidFill>
                <a:schemeClr val="tx1">
                  <a:lumMod val="65000"/>
                  <a:lumOff val="35000"/>
                </a:schemeClr>
              </a:solidFill>
              <a:latin typeface="Arial" pitchFamily="34" charset="0"/>
              <a:cs typeface="Arial" pitchFamily="34" charset="0"/>
              <a:hlinkClick r:id="rId2"/>
            </a:endParaRPr>
          </a:p>
          <a:p>
            <a:r>
              <a:rPr lang="ru-RU" sz="1600" dirty="0" smtClean="0">
                <a:solidFill>
                  <a:schemeClr val="tx1">
                    <a:lumMod val="65000"/>
                    <a:lumOff val="35000"/>
                  </a:schemeClr>
                </a:solidFill>
                <a:latin typeface="Arial" pitchFamily="34" charset="0"/>
                <a:cs typeface="Arial" pitchFamily="34" charset="0"/>
              </a:rPr>
              <a:t>г) в заявках на участие в конкурсе </a:t>
            </a:r>
            <a:r>
              <a:rPr lang="ru-RU" sz="1600" dirty="0">
                <a:solidFill>
                  <a:schemeClr val="tx1">
                    <a:lumMod val="65000"/>
                    <a:lumOff val="35000"/>
                  </a:schemeClr>
                </a:solidFill>
                <a:latin typeface="Arial" pitchFamily="34" charset="0"/>
                <a:cs typeface="Arial" pitchFamily="34" charset="0"/>
              </a:rPr>
              <a:t>или аукционе не </a:t>
            </a:r>
            <a:r>
              <a:rPr lang="ru-RU" sz="1600" dirty="0" smtClean="0">
                <a:solidFill>
                  <a:schemeClr val="tx1">
                    <a:lumMod val="65000"/>
                    <a:lumOff val="35000"/>
                  </a:schemeClr>
                </a:solidFill>
                <a:latin typeface="Arial" pitchFamily="34" charset="0"/>
                <a:cs typeface="Arial" pitchFamily="34" charset="0"/>
              </a:rPr>
              <a:t>содержится предложений о поставке товаров иностранного происхождения</a:t>
            </a:r>
            <a:r>
              <a:rPr lang="ru-RU" sz="1600" dirty="0">
                <a:solidFill>
                  <a:schemeClr val="tx1">
                    <a:lumMod val="65000"/>
                    <a:lumOff val="35000"/>
                  </a:schemeClr>
                </a:solidFill>
                <a:latin typeface="Arial" pitchFamily="34" charset="0"/>
                <a:cs typeface="Arial" pitchFamily="34" charset="0"/>
              </a:rPr>
              <a:t>;</a:t>
            </a:r>
            <a:endParaRPr lang="ru-RU" sz="1600" dirty="0" smtClean="0">
              <a:solidFill>
                <a:schemeClr val="tx1">
                  <a:lumMod val="65000"/>
                  <a:lumOff val="35000"/>
                </a:schemeClr>
              </a:solidFill>
              <a:latin typeface="Arial" pitchFamily="34" charset="0"/>
              <a:cs typeface="Arial" pitchFamily="34" charset="0"/>
              <a:hlinkClick r:id="rId2"/>
            </a:endParaRPr>
          </a:p>
          <a:p>
            <a:r>
              <a:rPr lang="ru-RU" sz="1600" dirty="0" smtClean="0">
                <a:solidFill>
                  <a:schemeClr val="tx1">
                    <a:lumMod val="65000"/>
                    <a:lumOff val="35000"/>
                  </a:schemeClr>
                </a:solidFill>
                <a:latin typeface="Arial" pitchFamily="34" charset="0"/>
                <a:cs typeface="Arial" pitchFamily="34" charset="0"/>
              </a:rPr>
              <a:t>д) победителем торгов в заявке предлагаются к поставке товары российского (белорусского, казахстанского) и </a:t>
            </a:r>
            <a:r>
              <a:rPr lang="ru-RU" sz="1600" dirty="0">
                <a:solidFill>
                  <a:schemeClr val="tx1">
                    <a:lumMod val="65000"/>
                    <a:lumOff val="35000"/>
                  </a:schemeClr>
                </a:solidFill>
                <a:latin typeface="Arial" pitchFamily="34" charset="0"/>
                <a:cs typeface="Arial" pitchFamily="34" charset="0"/>
              </a:rPr>
              <a:t>иностранного </a:t>
            </a:r>
            <a:r>
              <a:rPr lang="ru-RU" sz="1600" dirty="0" smtClean="0">
                <a:solidFill>
                  <a:schemeClr val="tx1">
                    <a:lumMod val="65000"/>
                    <a:lumOff val="35000"/>
                  </a:schemeClr>
                </a:solidFill>
                <a:latin typeface="Arial" pitchFamily="34" charset="0"/>
                <a:cs typeface="Arial" pitchFamily="34" charset="0"/>
              </a:rPr>
              <a:t>происхождения, при этом </a:t>
            </a:r>
            <a:r>
              <a:rPr lang="ru-RU" sz="1600" dirty="0">
                <a:solidFill>
                  <a:schemeClr val="tx1">
                    <a:lumMod val="65000"/>
                    <a:lumOff val="35000"/>
                  </a:schemeClr>
                </a:solidFill>
                <a:latin typeface="Arial" pitchFamily="34" charset="0"/>
                <a:cs typeface="Arial" pitchFamily="34" charset="0"/>
              </a:rPr>
              <a:t>стоимость </a:t>
            </a:r>
            <a:r>
              <a:rPr lang="ru-RU" sz="1600" dirty="0" smtClean="0">
                <a:solidFill>
                  <a:schemeClr val="tx1">
                    <a:lumMod val="65000"/>
                    <a:lumOff val="35000"/>
                  </a:schemeClr>
                </a:solidFill>
                <a:latin typeface="Arial" pitchFamily="34" charset="0"/>
                <a:cs typeface="Arial" pitchFamily="34" charset="0"/>
              </a:rPr>
              <a:t>товаров </a:t>
            </a:r>
            <a:r>
              <a:rPr lang="ru-RU" sz="1600" dirty="0">
                <a:solidFill>
                  <a:schemeClr val="tx1">
                    <a:lumMod val="65000"/>
                    <a:lumOff val="35000"/>
                  </a:schemeClr>
                </a:solidFill>
                <a:latin typeface="Arial" pitchFamily="34" charset="0"/>
                <a:cs typeface="Arial" pitchFamily="34" charset="0"/>
              </a:rPr>
              <a:t>российского (белорусского, казахстанского) происхождения </a:t>
            </a:r>
            <a:r>
              <a:rPr lang="ru-RU" sz="1600" dirty="0" smtClean="0">
                <a:solidFill>
                  <a:schemeClr val="tx1">
                    <a:lumMod val="65000"/>
                    <a:lumOff val="35000"/>
                  </a:schemeClr>
                </a:solidFill>
                <a:latin typeface="Arial" pitchFamily="34" charset="0"/>
                <a:cs typeface="Arial" pitchFamily="34" charset="0"/>
              </a:rPr>
              <a:t>более 50% стоимости всех предложенных таким участником товаров.</a:t>
            </a:r>
          </a:p>
        </p:txBody>
      </p:sp>
      <p:sp>
        <p:nvSpPr>
          <p:cNvPr id="13" name="Rectangle 3"/>
          <p:cNvSpPr>
            <a:spLocks noChangeArrowheads="1"/>
          </p:cNvSpPr>
          <p:nvPr/>
        </p:nvSpPr>
        <p:spPr bwMode="auto">
          <a:xfrm>
            <a:off x="1619672" y="1412776"/>
            <a:ext cx="6406745" cy="1224136"/>
          </a:xfrm>
          <a:prstGeom prst="rect">
            <a:avLst/>
          </a:prstGeom>
          <a:noFill/>
          <a:ln w="9525">
            <a:noFill/>
            <a:miter lim="800000"/>
            <a:headEnd/>
            <a:tailEnd/>
          </a:ln>
        </p:spPr>
        <p:txBody>
          <a:bodyPr/>
          <a:lstStyle/>
          <a:p>
            <a:pPr marL="342900" indent="-342900">
              <a:spcBef>
                <a:spcPct val="20000"/>
              </a:spcBef>
            </a:pPr>
            <a:r>
              <a:rPr lang="ru-RU" sz="2000" b="1" dirty="0" smtClean="0">
                <a:solidFill>
                  <a:schemeClr val="tx1">
                    <a:lumMod val="65000"/>
                    <a:lumOff val="35000"/>
                  </a:schemeClr>
                </a:solidFill>
                <a:latin typeface="Arial" pitchFamily="34" charset="0"/>
                <a:cs typeface="Arial" pitchFamily="34" charset="0"/>
              </a:rPr>
              <a:t>     При </a:t>
            </a:r>
            <a:r>
              <a:rPr lang="ru-RU" sz="2000" b="1" dirty="0">
                <a:solidFill>
                  <a:schemeClr val="tx1">
                    <a:lumMod val="65000"/>
                    <a:lumOff val="35000"/>
                  </a:schemeClr>
                </a:solidFill>
                <a:latin typeface="Arial" pitchFamily="34" charset="0"/>
                <a:cs typeface="Arial" pitchFamily="34" charset="0"/>
              </a:rPr>
              <a:t>установленных </a:t>
            </a:r>
            <a:r>
              <a:rPr lang="ru-RU" sz="2000" b="1" dirty="0" smtClean="0">
                <a:solidFill>
                  <a:schemeClr val="tx1">
                    <a:lumMod val="65000"/>
                    <a:lumOff val="35000"/>
                  </a:schemeClr>
                </a:solidFill>
                <a:latin typeface="Arial" pitchFamily="34" charset="0"/>
                <a:cs typeface="Arial" pitchFamily="34" charset="0"/>
              </a:rPr>
              <a:t>преференциях, </a:t>
            </a:r>
            <a:br>
              <a:rPr lang="ru-RU" sz="2000" b="1" dirty="0" smtClean="0">
                <a:solidFill>
                  <a:schemeClr val="tx1">
                    <a:lumMod val="65000"/>
                    <a:lumOff val="35000"/>
                  </a:schemeClr>
                </a:solidFill>
                <a:latin typeface="Arial" pitchFamily="34" charset="0"/>
                <a:cs typeface="Arial" pitchFamily="34" charset="0"/>
              </a:rPr>
            </a:br>
            <a:r>
              <a:rPr lang="ru-RU" sz="2000" b="1" dirty="0" smtClean="0">
                <a:solidFill>
                  <a:schemeClr val="tx1">
                    <a:lumMod val="65000"/>
                    <a:lumOff val="35000"/>
                  </a:schemeClr>
                </a:solidFill>
                <a:latin typeface="Arial" pitchFamily="34" charset="0"/>
                <a:cs typeface="Arial" pitchFamily="34" charset="0"/>
              </a:rPr>
              <a:t>с </a:t>
            </a:r>
            <a:r>
              <a:rPr lang="ru-RU" sz="2000" b="1" dirty="0">
                <a:solidFill>
                  <a:schemeClr val="tx1">
                    <a:lumMod val="65000"/>
                    <a:lumOff val="35000"/>
                  </a:schemeClr>
                </a:solidFill>
                <a:latin typeface="Arial" pitchFamily="34" charset="0"/>
                <a:cs typeface="Arial" pitchFamily="34" charset="0"/>
              </a:rPr>
              <a:t>победителем </a:t>
            </a:r>
            <a:r>
              <a:rPr lang="ru-RU" sz="2000" b="1" dirty="0" smtClean="0">
                <a:solidFill>
                  <a:schemeClr val="tx1">
                    <a:lumMod val="65000"/>
                    <a:lumOff val="35000"/>
                  </a:schemeClr>
                </a:solidFill>
                <a:latin typeface="Arial" pitchFamily="34" charset="0"/>
                <a:cs typeface="Arial" pitchFamily="34" charset="0"/>
              </a:rPr>
              <a:t>заключается </a:t>
            </a:r>
            <a:r>
              <a:rPr lang="ru-RU" sz="2000" b="1" dirty="0">
                <a:solidFill>
                  <a:schemeClr val="tx1">
                    <a:lumMod val="65000"/>
                    <a:lumOff val="35000"/>
                  </a:schemeClr>
                </a:solidFill>
                <a:latin typeface="Arial" pitchFamily="34" charset="0"/>
                <a:cs typeface="Arial" pitchFamily="34" charset="0"/>
              </a:rPr>
              <a:t>контракт, </a:t>
            </a:r>
            <a:br>
              <a:rPr lang="ru-RU" sz="2000" b="1" dirty="0">
                <a:solidFill>
                  <a:schemeClr val="tx1">
                    <a:lumMod val="65000"/>
                    <a:lumOff val="35000"/>
                  </a:schemeClr>
                </a:solidFill>
                <a:latin typeface="Arial" pitchFamily="34" charset="0"/>
                <a:cs typeface="Arial" pitchFamily="34" charset="0"/>
              </a:rPr>
            </a:br>
            <a:r>
              <a:rPr lang="ru-RU" sz="2000" b="1" dirty="0" smtClean="0">
                <a:solidFill>
                  <a:schemeClr val="tx1">
                    <a:lumMod val="65000"/>
                    <a:lumOff val="35000"/>
                  </a:schemeClr>
                </a:solidFill>
                <a:latin typeface="Arial" pitchFamily="34" charset="0"/>
                <a:cs typeface="Arial" pitchFamily="34" charset="0"/>
              </a:rPr>
              <a:t>по цене, сниженной </a:t>
            </a:r>
            <a:r>
              <a:rPr lang="ru-RU" sz="2000" b="1" dirty="0">
                <a:solidFill>
                  <a:schemeClr val="tx1">
                    <a:lumMod val="65000"/>
                    <a:lumOff val="35000"/>
                  </a:schemeClr>
                </a:solidFill>
                <a:latin typeface="Arial" pitchFamily="34" charset="0"/>
                <a:cs typeface="Arial" pitchFamily="34" charset="0"/>
              </a:rPr>
              <a:t>на </a:t>
            </a:r>
            <a:r>
              <a:rPr lang="ru-RU" sz="2000" b="1" dirty="0" smtClean="0">
                <a:solidFill>
                  <a:schemeClr val="tx1">
                    <a:lumMod val="65000"/>
                    <a:lumOff val="35000"/>
                  </a:schemeClr>
                </a:solidFill>
                <a:latin typeface="Arial" pitchFamily="34" charset="0"/>
                <a:cs typeface="Arial" pitchFamily="34" charset="0"/>
              </a:rPr>
              <a:t>15% (</a:t>
            </a:r>
            <a:r>
              <a:rPr lang="ru-RU" sz="2000" b="1" dirty="0" err="1">
                <a:solidFill>
                  <a:schemeClr val="tx1">
                    <a:lumMod val="65000"/>
                    <a:lumOff val="35000"/>
                  </a:schemeClr>
                </a:solidFill>
                <a:latin typeface="Arial" pitchFamily="34" charset="0"/>
                <a:cs typeface="Arial" pitchFamily="34" charset="0"/>
              </a:rPr>
              <a:t>Bh</a:t>
            </a:r>
            <a:r>
              <a:rPr lang="ru-RU" sz="2000" b="1" dirty="0">
                <a:solidFill>
                  <a:schemeClr val="tx1">
                    <a:lumMod val="65000"/>
                    <a:lumOff val="35000"/>
                  </a:schemeClr>
                </a:solidFill>
                <a:latin typeface="Arial" pitchFamily="34" charset="0"/>
                <a:cs typeface="Arial" pitchFamily="34" charset="0"/>
              </a:rPr>
              <a:t> = H * </a:t>
            </a:r>
            <a:r>
              <a:rPr lang="ru-RU" sz="2000" b="1" dirty="0" smtClean="0">
                <a:solidFill>
                  <a:schemeClr val="tx1">
                    <a:lumMod val="65000"/>
                    <a:lumOff val="35000"/>
                  </a:schemeClr>
                </a:solidFill>
                <a:latin typeface="Arial" pitchFamily="34" charset="0"/>
                <a:cs typeface="Arial" pitchFamily="34" charset="0"/>
              </a:rPr>
              <a:t>0,85</a:t>
            </a:r>
            <a:r>
              <a:rPr lang="ru-RU" sz="2000" b="1" dirty="0">
                <a:solidFill>
                  <a:schemeClr val="tx1">
                    <a:lumMod val="65000"/>
                    <a:lumOff val="35000"/>
                  </a:schemeClr>
                </a:solidFill>
                <a:latin typeface="Arial" pitchFamily="34" charset="0"/>
                <a:cs typeface="Arial" pitchFamily="34" charset="0"/>
              </a:rPr>
              <a:t>)</a:t>
            </a:r>
          </a:p>
        </p:txBody>
      </p:sp>
      <p:sp>
        <p:nvSpPr>
          <p:cNvPr id="5" name="AutoShape 4" descr="https://www.purduefed.com/images/pages/0254-preference.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sz="1600">
              <a:latin typeface="Arial" pitchFamily="34" charset="0"/>
              <a:cs typeface="Arial" pitchFamily="34" charset="0"/>
            </a:endParaRPr>
          </a:p>
        </p:txBody>
      </p:sp>
      <p:pic>
        <p:nvPicPr>
          <p:cNvPr id="6146" name="Picture 2" descr="D:\RET\МАТЕРИАЛЫ\2016\новый дизайн\иконки\иконки\Иконки-8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484784"/>
            <a:ext cx="950913"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051351"/>
      </p:ext>
    </p:extLst>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4"/>
          <p:cNvSpPr txBox="1">
            <a:spLocks noGrp="1"/>
          </p:cNvSpPr>
          <p:nvPr/>
        </p:nvSpPr>
        <p:spPr>
          <a:xfrm>
            <a:off x="6481730" y="5799097"/>
            <a:ext cx="2133600" cy="365125"/>
          </a:xfrm>
          <a:prstGeom prst="rect">
            <a:avLst/>
          </a:prstGeom>
          <a:noFill/>
        </p:spPr>
        <p:txBody>
          <a:bodyPr anchor="ctr"/>
          <a:lstStyle/>
          <a:p>
            <a:pPr algn="r" fontAlgn="auto">
              <a:spcBef>
                <a:spcPts val="0"/>
              </a:spcBef>
              <a:spcAft>
                <a:spcPts val="0"/>
              </a:spcAft>
              <a:defRPr/>
            </a:pPr>
            <a:endParaRPr lang="ru-RU" sz="1600" dirty="0">
              <a:solidFill>
                <a:schemeClr val="tx1">
                  <a:tint val="75000"/>
                </a:schemeClr>
              </a:solidFill>
              <a:latin typeface="Arial" pitchFamily="34" charset="0"/>
              <a:cs typeface="Arial" pitchFamily="34" charset="0"/>
            </a:endParaRPr>
          </a:p>
        </p:txBody>
      </p:sp>
      <p:sp>
        <p:nvSpPr>
          <p:cNvPr id="8" name="Text Box 6"/>
          <p:cNvSpPr txBox="1">
            <a:spLocks noChangeArrowheads="1"/>
          </p:cNvSpPr>
          <p:nvPr/>
        </p:nvSpPr>
        <p:spPr bwMode="auto">
          <a:xfrm>
            <a:off x="142844" y="1661899"/>
            <a:ext cx="8858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ts val="600"/>
              </a:spcBef>
            </a:pPr>
            <a:r>
              <a:rPr lang="ru-RU" sz="1600" dirty="0" smtClean="0">
                <a:solidFill>
                  <a:schemeClr val="tx1">
                    <a:lumMod val="65000"/>
                    <a:lumOff val="35000"/>
                  </a:schemeClr>
                </a:solidFill>
                <a:cs typeface="Arial" pitchFamily="34" charset="0"/>
              </a:rPr>
              <a:t>Государственные заказчики </a:t>
            </a:r>
            <a:r>
              <a:rPr lang="ru-RU" sz="1600" b="1" dirty="0" smtClean="0">
                <a:solidFill>
                  <a:schemeClr val="tx1">
                    <a:lumMod val="65000"/>
                    <a:lumOff val="35000"/>
                  </a:schemeClr>
                </a:solidFill>
                <a:cs typeface="Arial" pitchFamily="34" charset="0"/>
              </a:rPr>
              <a:t>обязаны</a:t>
            </a:r>
            <a:r>
              <a:rPr lang="ru-RU" sz="1600" dirty="0" smtClean="0">
                <a:solidFill>
                  <a:schemeClr val="tx1">
                    <a:lumMod val="65000"/>
                    <a:lumOff val="35000"/>
                  </a:schemeClr>
                </a:solidFill>
                <a:cs typeface="Arial" pitchFamily="34" charset="0"/>
              </a:rPr>
              <a:t> проводить закупки у предприятий малого бизнеса и социально ориентированных НКО в размере не менее </a:t>
            </a:r>
            <a:r>
              <a:rPr lang="ru-RU" sz="1600" b="1" dirty="0" smtClean="0">
                <a:solidFill>
                  <a:schemeClr val="tx1">
                    <a:lumMod val="65000"/>
                    <a:lumOff val="35000"/>
                  </a:schemeClr>
                </a:solidFill>
                <a:cs typeface="Arial" pitchFamily="34" charset="0"/>
              </a:rPr>
              <a:t>15%</a:t>
            </a:r>
            <a:r>
              <a:rPr lang="ru-RU" sz="1600" dirty="0" smtClean="0">
                <a:solidFill>
                  <a:schemeClr val="tx1">
                    <a:lumMod val="65000"/>
                    <a:lumOff val="35000"/>
                  </a:schemeClr>
                </a:solidFill>
                <a:cs typeface="Arial" pitchFamily="34" charset="0"/>
              </a:rPr>
              <a:t> совокупного годового объема закупок, максимальная цена не может превышать </a:t>
            </a:r>
            <a:r>
              <a:rPr lang="ru-RU" sz="1600" b="1" dirty="0" smtClean="0">
                <a:solidFill>
                  <a:schemeClr val="tx1">
                    <a:lumMod val="65000"/>
                    <a:lumOff val="35000"/>
                  </a:schemeClr>
                </a:solidFill>
                <a:cs typeface="Arial" pitchFamily="34" charset="0"/>
              </a:rPr>
              <a:t>20 млн. </a:t>
            </a:r>
            <a:r>
              <a:rPr lang="ru-RU" sz="1600" dirty="0" smtClean="0">
                <a:solidFill>
                  <a:schemeClr val="tx1">
                    <a:lumMod val="65000"/>
                    <a:lumOff val="35000"/>
                  </a:schemeClr>
                </a:solidFill>
                <a:cs typeface="Arial" pitchFamily="34" charset="0"/>
              </a:rPr>
              <a:t>рублей</a:t>
            </a:r>
          </a:p>
        </p:txBody>
      </p:sp>
      <p:sp>
        <p:nvSpPr>
          <p:cNvPr id="14" name="Text Box 6"/>
          <p:cNvSpPr txBox="1">
            <a:spLocks noChangeArrowheads="1"/>
          </p:cNvSpPr>
          <p:nvPr/>
        </p:nvSpPr>
        <p:spPr bwMode="auto">
          <a:xfrm>
            <a:off x="142844" y="2708920"/>
            <a:ext cx="85011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ts val="0"/>
              </a:spcBef>
            </a:pPr>
            <a:r>
              <a:rPr lang="ru-RU" sz="1600" dirty="0" smtClean="0">
                <a:solidFill>
                  <a:schemeClr val="tx1">
                    <a:lumMod val="65000"/>
                    <a:lumOff val="35000"/>
                  </a:schemeClr>
                </a:solidFill>
                <a:cs typeface="Arial" pitchFamily="34" charset="0"/>
              </a:rPr>
              <a:t>В случае проведения закупки для СМП и СО НКО в </a:t>
            </a:r>
            <a:r>
              <a:rPr lang="ru-RU" sz="1600" dirty="0">
                <a:solidFill>
                  <a:schemeClr val="tx1">
                    <a:lumMod val="65000"/>
                    <a:lumOff val="35000"/>
                  </a:schemeClr>
                </a:solidFill>
                <a:cs typeface="Arial" pitchFamily="34" charset="0"/>
              </a:rPr>
              <a:t>контракт включается обязательное </a:t>
            </a:r>
            <a:r>
              <a:rPr lang="ru-RU" sz="1600" dirty="0" smtClean="0">
                <a:solidFill>
                  <a:schemeClr val="tx1">
                    <a:lumMod val="65000"/>
                    <a:lumOff val="35000"/>
                  </a:schemeClr>
                </a:solidFill>
                <a:cs typeface="Arial" pitchFamily="34" charset="0"/>
              </a:rPr>
              <a:t>условие </a:t>
            </a:r>
            <a:r>
              <a:rPr lang="ru-RU" sz="1600" dirty="0">
                <a:solidFill>
                  <a:schemeClr val="tx1">
                    <a:lumMod val="65000"/>
                    <a:lumOff val="35000"/>
                  </a:schemeClr>
                </a:solidFill>
                <a:cs typeface="Arial" pitchFamily="34" charset="0"/>
              </a:rPr>
              <a:t>об оплате заказчиком </a:t>
            </a:r>
            <a:r>
              <a:rPr lang="ru-RU" sz="1600" dirty="0" smtClean="0">
                <a:solidFill>
                  <a:schemeClr val="tx1">
                    <a:lumMod val="65000"/>
                    <a:lumOff val="35000"/>
                  </a:schemeClr>
                </a:solidFill>
                <a:cs typeface="Arial" pitchFamily="34" charset="0"/>
              </a:rPr>
              <a:t>поставленных </a:t>
            </a:r>
            <a:r>
              <a:rPr lang="ru-RU" sz="1600" dirty="0">
                <a:solidFill>
                  <a:schemeClr val="tx1">
                    <a:lumMod val="65000"/>
                    <a:lumOff val="35000"/>
                  </a:schemeClr>
                </a:solidFill>
                <a:cs typeface="Arial" pitchFamily="34" charset="0"/>
              </a:rPr>
              <a:t>товаров, выполненных </a:t>
            </a:r>
          </a:p>
          <a:p>
            <a:pPr>
              <a:spcBef>
                <a:spcPts val="0"/>
              </a:spcBef>
            </a:pPr>
            <a:r>
              <a:rPr lang="ru-RU" sz="1600" dirty="0">
                <a:solidFill>
                  <a:schemeClr val="tx1">
                    <a:lumMod val="65000"/>
                    <a:lumOff val="35000"/>
                  </a:schemeClr>
                </a:solidFill>
                <a:cs typeface="Arial" pitchFamily="34" charset="0"/>
              </a:rPr>
              <a:t>работ, оказанных услуг (отдельных </a:t>
            </a:r>
            <a:r>
              <a:rPr lang="ru-RU" sz="1600" dirty="0" smtClean="0">
                <a:solidFill>
                  <a:schemeClr val="tx1">
                    <a:lumMod val="65000"/>
                    <a:lumOff val="35000"/>
                  </a:schemeClr>
                </a:solidFill>
                <a:cs typeface="Arial" pitchFamily="34" charset="0"/>
              </a:rPr>
              <a:t>этапов</a:t>
            </a:r>
            <a:r>
              <a:rPr lang="ru-RU" sz="1600" dirty="0">
                <a:solidFill>
                  <a:schemeClr val="tx1">
                    <a:lumMod val="65000"/>
                    <a:lumOff val="35000"/>
                  </a:schemeClr>
                </a:solidFill>
                <a:cs typeface="Arial" pitchFamily="34" charset="0"/>
              </a:rPr>
              <a:t>) в срок не более 30 дней с </a:t>
            </a:r>
          </a:p>
          <a:p>
            <a:pPr>
              <a:spcBef>
                <a:spcPts val="0"/>
              </a:spcBef>
            </a:pPr>
            <a:r>
              <a:rPr lang="ru-RU" sz="1600" dirty="0">
                <a:solidFill>
                  <a:schemeClr val="tx1">
                    <a:lumMod val="65000"/>
                    <a:lumOff val="35000"/>
                  </a:schemeClr>
                </a:solidFill>
                <a:cs typeface="Arial" pitchFamily="34" charset="0"/>
              </a:rPr>
              <a:t>даты подписания документов о </a:t>
            </a:r>
            <a:r>
              <a:rPr lang="ru-RU" sz="1600" dirty="0" smtClean="0">
                <a:solidFill>
                  <a:schemeClr val="tx1">
                    <a:lumMod val="65000"/>
                    <a:lumOff val="35000"/>
                  </a:schemeClr>
                </a:solidFill>
                <a:cs typeface="Arial" pitchFamily="34" charset="0"/>
              </a:rPr>
              <a:t>приемке </a:t>
            </a:r>
            <a:r>
              <a:rPr lang="en-US" sz="1600" dirty="0" smtClean="0">
                <a:solidFill>
                  <a:schemeClr val="tx1">
                    <a:lumMod val="65000"/>
                    <a:lumOff val="35000"/>
                  </a:schemeClr>
                </a:solidFill>
                <a:cs typeface="Arial" pitchFamily="34" charset="0"/>
              </a:rPr>
              <a:t>(ч</a:t>
            </a:r>
            <a:r>
              <a:rPr lang="en-US" sz="1600" dirty="0">
                <a:solidFill>
                  <a:schemeClr val="tx1">
                    <a:lumMod val="65000"/>
                    <a:lumOff val="35000"/>
                  </a:schemeClr>
                </a:solidFill>
                <a:cs typeface="Arial" pitchFamily="34" charset="0"/>
              </a:rPr>
              <a:t>. 8 </a:t>
            </a:r>
            <a:r>
              <a:rPr lang="en-US" sz="1600" dirty="0" err="1">
                <a:solidFill>
                  <a:schemeClr val="tx1">
                    <a:lumMod val="65000"/>
                    <a:lumOff val="35000"/>
                  </a:schemeClr>
                </a:solidFill>
                <a:cs typeface="Arial" pitchFamily="34" charset="0"/>
              </a:rPr>
              <a:t>ст</a:t>
            </a:r>
            <a:r>
              <a:rPr lang="en-US" sz="1600" dirty="0">
                <a:solidFill>
                  <a:schemeClr val="tx1">
                    <a:lumMod val="65000"/>
                    <a:lumOff val="35000"/>
                  </a:schemeClr>
                </a:solidFill>
                <a:cs typeface="Arial" pitchFamily="34" charset="0"/>
              </a:rPr>
              <a:t>. </a:t>
            </a:r>
            <a:r>
              <a:rPr lang="en-US" sz="1600" dirty="0" smtClean="0">
                <a:solidFill>
                  <a:schemeClr val="tx1">
                    <a:lumMod val="65000"/>
                    <a:lumOff val="35000"/>
                  </a:schemeClr>
                </a:solidFill>
                <a:cs typeface="Arial" pitchFamily="34" charset="0"/>
              </a:rPr>
              <a:t>30</a:t>
            </a:r>
            <a:r>
              <a:rPr lang="ru-RU" sz="1600" dirty="0" smtClean="0">
                <a:solidFill>
                  <a:schemeClr val="tx1">
                    <a:lumMod val="65000"/>
                    <a:lumOff val="35000"/>
                  </a:schemeClr>
                </a:solidFill>
                <a:cs typeface="Arial" pitchFamily="34" charset="0"/>
              </a:rPr>
              <a:t>).</a:t>
            </a:r>
          </a:p>
        </p:txBody>
      </p:sp>
      <p:sp>
        <p:nvSpPr>
          <p:cNvPr id="13" name="Скругленный прямоугольник 12"/>
          <p:cNvSpPr/>
          <p:nvPr/>
        </p:nvSpPr>
        <p:spPr>
          <a:xfrm>
            <a:off x="323528" y="4941168"/>
            <a:ext cx="8518207" cy="745924"/>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r>
              <a:rPr lang="ru-RU" sz="1600" dirty="0">
                <a:solidFill>
                  <a:schemeClr val="tx1">
                    <a:lumMod val="75000"/>
                    <a:lumOff val="25000"/>
                  </a:schemeClr>
                </a:solidFill>
                <a:latin typeface="Arial" pitchFamily="34" charset="0"/>
                <a:cs typeface="Arial" pitchFamily="34" charset="0"/>
              </a:rPr>
              <a:t>В случае признания процедуры несостоявшейся, количество ТРУ,  не учитываются в совокупном годовом объеме закупок</a:t>
            </a:r>
          </a:p>
        </p:txBody>
      </p:sp>
      <p:sp>
        <p:nvSpPr>
          <p:cNvPr id="3" name="Прямоугольник 2"/>
          <p:cNvSpPr/>
          <p:nvPr/>
        </p:nvSpPr>
        <p:spPr>
          <a:xfrm>
            <a:off x="149865" y="1052736"/>
            <a:ext cx="3673185" cy="400110"/>
          </a:xfrm>
          <a:prstGeom prst="rect">
            <a:avLst/>
          </a:prstGeom>
        </p:spPr>
        <p:txBody>
          <a:bodyPr wrap="none">
            <a:spAutoFit/>
          </a:bodyPr>
          <a:lstStyle/>
          <a:p>
            <a:pPr>
              <a:spcAft>
                <a:spcPts val="0"/>
              </a:spcAft>
            </a:pPr>
            <a:r>
              <a:rPr lang="ru-RU" sz="2000" b="1" dirty="0">
                <a:solidFill>
                  <a:schemeClr val="tx1">
                    <a:lumMod val="65000"/>
                    <a:lumOff val="35000"/>
                  </a:schemeClr>
                </a:solidFill>
                <a:latin typeface="Arial" pitchFamily="34" charset="0"/>
                <a:cs typeface="Arial" pitchFamily="34" charset="0"/>
              </a:rPr>
              <a:t>Поддержка малого бизнеса</a:t>
            </a:r>
          </a:p>
        </p:txBody>
      </p:sp>
      <p:sp>
        <p:nvSpPr>
          <p:cNvPr id="15" name="Скругленный прямоугольник 14"/>
          <p:cNvSpPr/>
          <p:nvPr/>
        </p:nvSpPr>
        <p:spPr>
          <a:xfrm>
            <a:off x="323528" y="4005064"/>
            <a:ext cx="8424936" cy="745924"/>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r>
              <a:rPr lang="ru-RU" sz="1600" dirty="0">
                <a:solidFill>
                  <a:schemeClr val="tx1">
                    <a:lumMod val="75000"/>
                    <a:lumOff val="25000"/>
                  </a:schemeClr>
                </a:solidFill>
                <a:latin typeface="Arial" pitchFamily="34" charset="0"/>
                <a:cs typeface="Arial" pitchFamily="34" charset="0"/>
              </a:rPr>
              <a:t>Принадлежность к СМП – декларируется в заявке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(п.1 ч.2 ст. 51,  п. 7 ч. 5 ст. 66, п. 5 ч.3 ст.73)</a:t>
            </a:r>
          </a:p>
        </p:txBody>
      </p:sp>
      <p:sp>
        <p:nvSpPr>
          <p:cNvPr id="4" name="Прямоугольник 3"/>
          <p:cNvSpPr/>
          <p:nvPr/>
        </p:nvSpPr>
        <p:spPr>
          <a:xfrm>
            <a:off x="388399" y="5851144"/>
            <a:ext cx="8432073" cy="67420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r>
              <a:rPr lang="ru-RU" sz="1600" dirty="0">
                <a:solidFill>
                  <a:schemeClr val="tx1">
                    <a:lumMod val="75000"/>
                    <a:lumOff val="25000"/>
                  </a:schemeClr>
                </a:solidFill>
                <a:latin typeface="Arial" pitchFamily="34" charset="0"/>
                <a:cs typeface="Arial" pitchFamily="34" charset="0"/>
              </a:rPr>
              <a:t>Принадлежность к СМП: 209-ФЗ от 24.07.2007: выручка </a:t>
            </a:r>
            <a:r>
              <a:rPr lang="en-US" sz="1600" dirty="0">
                <a:solidFill>
                  <a:schemeClr val="tx1">
                    <a:lumMod val="75000"/>
                    <a:lumOff val="25000"/>
                  </a:schemeClr>
                </a:solidFill>
                <a:latin typeface="Arial" pitchFamily="34" charset="0"/>
                <a:cs typeface="Arial" pitchFamily="34" charset="0"/>
              </a:rPr>
              <a:t>&lt; </a:t>
            </a:r>
            <a:r>
              <a:rPr lang="ru-RU" sz="1600" dirty="0">
                <a:solidFill>
                  <a:schemeClr val="tx1">
                    <a:lumMod val="75000"/>
                    <a:lumOff val="25000"/>
                  </a:schemeClr>
                </a:solidFill>
                <a:latin typeface="Arial" pitchFamily="34" charset="0"/>
                <a:cs typeface="Arial" pitchFamily="34" charset="0"/>
              </a:rPr>
              <a:t>800 </a:t>
            </a:r>
            <a:r>
              <a:rPr lang="ru-RU" sz="1600" dirty="0" err="1" smtClean="0">
                <a:solidFill>
                  <a:schemeClr val="tx1">
                    <a:lumMod val="75000"/>
                    <a:lumOff val="25000"/>
                  </a:schemeClr>
                </a:solidFill>
                <a:latin typeface="Arial" pitchFamily="34" charset="0"/>
                <a:cs typeface="Arial" pitchFamily="34" charset="0"/>
              </a:rPr>
              <a:t>млн.руб</a:t>
            </a:r>
            <a:r>
              <a:rPr lang="ru-RU" sz="1600" dirty="0" smtClean="0">
                <a:solidFill>
                  <a:schemeClr val="tx1">
                    <a:lumMod val="75000"/>
                    <a:lumOff val="25000"/>
                  </a:schemeClr>
                </a:solidFill>
                <a:latin typeface="Arial" pitchFamily="34" charset="0"/>
                <a:cs typeface="Arial" pitchFamily="34" charset="0"/>
              </a:rPr>
              <a:t>.,</a:t>
            </a:r>
            <a:r>
              <a:rPr lang="en-US" sz="1600" dirty="0" smtClean="0">
                <a:solidFill>
                  <a:schemeClr val="tx1">
                    <a:lumMod val="75000"/>
                    <a:lumOff val="25000"/>
                  </a:schemeClr>
                </a:solidFill>
                <a:latin typeface="Arial" pitchFamily="34" charset="0"/>
                <a:cs typeface="Arial" pitchFamily="34" charset="0"/>
              </a:rPr>
              <a:t>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работников </a:t>
            </a:r>
            <a:r>
              <a:rPr lang="en-US" sz="1600" dirty="0">
                <a:solidFill>
                  <a:schemeClr val="tx1">
                    <a:lumMod val="75000"/>
                    <a:lumOff val="25000"/>
                  </a:schemeClr>
                </a:solidFill>
                <a:latin typeface="Arial" pitchFamily="34" charset="0"/>
                <a:cs typeface="Arial" pitchFamily="34" charset="0"/>
              </a:rPr>
              <a:t>&lt; 100</a:t>
            </a:r>
            <a:r>
              <a:rPr lang="ru-RU" sz="1600" dirty="0">
                <a:solidFill>
                  <a:schemeClr val="tx1">
                    <a:lumMod val="75000"/>
                    <a:lumOff val="25000"/>
                  </a:schemeClr>
                </a:solidFill>
                <a:latin typeface="Arial" pitchFamily="34" charset="0"/>
                <a:cs typeface="Arial" pitchFamily="34" charset="0"/>
              </a:rPr>
              <a:t> ч.</a:t>
            </a:r>
          </a:p>
        </p:txBody>
      </p:sp>
      <p:sp>
        <p:nvSpPr>
          <p:cNvPr id="17" name="TextBox 16"/>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СМП</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784388"/>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9552" y="188640"/>
            <a:ext cx="3159519" cy="400110"/>
          </a:xfrm>
          <a:prstGeom prst="rect">
            <a:avLst/>
          </a:prstGeom>
          <a:noFill/>
        </p:spPr>
        <p:txBody>
          <a:bodyPr wrap="none" rtlCol="0">
            <a:spAutoFit/>
          </a:bodyPr>
          <a:lstStyle/>
          <a:p>
            <a:r>
              <a:rPr lang="ru-RU" sz="2000" dirty="0" smtClean="0">
                <a:solidFill>
                  <a:schemeClr val="bg1"/>
                </a:solidFill>
                <a:latin typeface="Arial" pitchFamily="34" charset="0"/>
                <a:cs typeface="Arial" pitchFamily="34" charset="0"/>
              </a:rPr>
              <a:t>Анонимность участников</a:t>
            </a:r>
            <a:endParaRPr lang="ru-RU" sz="2000" dirty="0">
              <a:solidFill>
                <a:schemeClr val="bg1"/>
              </a:solidFill>
              <a:latin typeface="Arial" pitchFamily="34" charset="0"/>
              <a:cs typeface="Arial" pitchFamily="34" charset="0"/>
            </a:endParaRPr>
          </a:p>
        </p:txBody>
      </p:sp>
      <p:pic>
        <p:nvPicPr>
          <p:cNvPr id="12" name="Рисунок 11"/>
          <p:cNvPicPr/>
          <p:nvPr/>
        </p:nvPicPr>
        <p:blipFill>
          <a:blip r:embed="rId3" cstate="print"/>
          <a:srcRect l="13420" t="27851" r="14976" b="14008"/>
          <a:stretch>
            <a:fillRect/>
          </a:stretch>
        </p:blipFill>
        <p:spPr bwMode="auto">
          <a:xfrm>
            <a:off x="611560" y="1196752"/>
            <a:ext cx="7488832" cy="3816424"/>
          </a:xfrm>
          <a:prstGeom prst="rect">
            <a:avLst/>
          </a:prstGeom>
          <a:noFill/>
          <a:ln w="9525">
            <a:noFill/>
            <a:miter lim="800000"/>
            <a:headEnd/>
            <a:tailEnd/>
          </a:ln>
        </p:spPr>
      </p:pic>
      <p:sp>
        <p:nvSpPr>
          <p:cNvPr id="17" name="Прямоугольник 16"/>
          <p:cNvSpPr/>
          <p:nvPr/>
        </p:nvSpPr>
        <p:spPr>
          <a:xfrm>
            <a:off x="899592" y="2780928"/>
            <a:ext cx="1296144" cy="158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latin typeface="Arial" pitchFamily="34" charset="0"/>
              <a:cs typeface="Arial" pitchFamily="34" charset="0"/>
            </a:endParaRPr>
          </a:p>
        </p:txBody>
      </p:sp>
      <p:pic>
        <p:nvPicPr>
          <p:cNvPr id="14" name="Picture 5" descr="C:\Users\user1\Desktop\Без имени-1.png"/>
          <p:cNvPicPr>
            <a:picLocks noChangeAspect="1" noChangeArrowheads="1"/>
          </p:cNvPicPr>
          <p:nvPr/>
        </p:nvPicPr>
        <p:blipFill>
          <a:blip r:embed="rId4" cstate="print"/>
          <a:srcRect/>
          <a:stretch>
            <a:fillRect/>
          </a:stretch>
        </p:blipFill>
        <p:spPr bwMode="auto">
          <a:xfrm>
            <a:off x="6409290" y="1772816"/>
            <a:ext cx="2734710" cy="2808312"/>
          </a:xfrm>
          <a:prstGeom prst="rect">
            <a:avLst/>
          </a:prstGeom>
          <a:noFill/>
          <a:ln w="9525">
            <a:noFill/>
            <a:miter lim="800000"/>
            <a:headEnd/>
            <a:tailEnd/>
          </a:ln>
        </p:spPr>
      </p:pic>
      <p:sp>
        <p:nvSpPr>
          <p:cNvPr id="3" name="Прямоугольник 2"/>
          <p:cNvSpPr/>
          <p:nvPr/>
        </p:nvSpPr>
        <p:spPr>
          <a:xfrm>
            <a:off x="683568" y="5085184"/>
            <a:ext cx="7272808" cy="338554"/>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В ходе торгов предложения участников </a:t>
            </a:r>
            <a:r>
              <a:rPr lang="ru-RU" sz="1600" dirty="0" smtClean="0">
                <a:solidFill>
                  <a:schemeClr val="tx1">
                    <a:lumMod val="75000"/>
                    <a:lumOff val="25000"/>
                  </a:schemeClr>
                </a:solidFill>
                <a:latin typeface="Arial" pitchFamily="34" charset="0"/>
                <a:cs typeface="Arial" pitchFamily="34" charset="0"/>
              </a:rPr>
              <a:t>обезличены.</a:t>
            </a:r>
            <a:endParaRPr lang="ru-RU" sz="1600" dirty="0">
              <a:solidFill>
                <a:schemeClr val="tx1">
                  <a:lumMod val="75000"/>
                  <a:lumOff val="25000"/>
                </a:schemeClr>
              </a:solidFill>
              <a:latin typeface="Arial" pitchFamily="34" charset="0"/>
              <a:cs typeface="Arial" pitchFamily="34" charset="0"/>
            </a:endParaRPr>
          </a:p>
        </p:txBody>
      </p:sp>
      <p:sp>
        <p:nvSpPr>
          <p:cNvPr id="8" name="TextBox 7"/>
          <p:cNvSpPr txBox="1"/>
          <p:nvPr/>
        </p:nvSpPr>
        <p:spPr>
          <a:xfrm>
            <a:off x="683568" y="5517232"/>
            <a:ext cx="8208912" cy="584775"/>
          </a:xfrm>
          <a:prstGeom prst="rect">
            <a:avLst/>
          </a:prstGeom>
          <a:noFill/>
        </p:spPr>
        <p:txBody>
          <a:bodyPr wrap="square" rtlCol="0">
            <a:spAutoFit/>
          </a:bodyPr>
          <a:lstStyle/>
          <a:p>
            <a:r>
              <a:rPr lang="ru-RU" sz="1600" dirty="0" smtClean="0">
                <a:solidFill>
                  <a:schemeClr val="tx1">
                    <a:lumMod val="75000"/>
                    <a:lumOff val="25000"/>
                  </a:schemeClr>
                </a:solidFill>
                <a:latin typeface="Arial" pitchFamily="34" charset="0"/>
                <a:cs typeface="Arial" pitchFamily="34" charset="0"/>
              </a:rPr>
              <a:t>Предложения участника, находящегося в Реестре недобросовестных поставщиков подсвечиваются специальным знаком</a:t>
            </a:r>
            <a:endParaRPr lang="ru-RU" sz="1600" dirty="0">
              <a:solidFill>
                <a:schemeClr val="tx1">
                  <a:lumMod val="75000"/>
                  <a:lumOff val="25000"/>
                </a:schemeClr>
              </a:solidFill>
              <a:latin typeface="Arial" pitchFamily="34" charset="0"/>
              <a:cs typeface="Arial" pitchFamily="34" charset="0"/>
            </a:endParaRPr>
          </a:p>
        </p:txBody>
      </p:sp>
      <p:pic>
        <p:nvPicPr>
          <p:cNvPr id="9" name="Picture 2" descr="C:\Users\user1\Desktop\delete_128x128.png"/>
          <p:cNvPicPr>
            <a:picLocks noChangeAspect="1" noChangeArrowheads="1"/>
          </p:cNvPicPr>
          <p:nvPr/>
        </p:nvPicPr>
        <p:blipFill>
          <a:blip r:embed="rId5" cstate="print"/>
          <a:srcRect/>
          <a:stretch>
            <a:fillRect/>
          </a:stretch>
        </p:blipFill>
        <p:spPr bwMode="auto">
          <a:xfrm>
            <a:off x="4427984" y="5805264"/>
            <a:ext cx="432048" cy="432048"/>
          </a:xfrm>
          <a:prstGeom prst="rect">
            <a:avLst/>
          </a:prstGeom>
          <a:noFill/>
        </p:spPr>
      </p:pic>
      <p:pic>
        <p:nvPicPr>
          <p:cNvPr id="10" name="Picture 2" descr="C:\Users\user1\Desktop\delete_128x128.png"/>
          <p:cNvPicPr>
            <a:picLocks noChangeAspect="1" noChangeArrowheads="1"/>
          </p:cNvPicPr>
          <p:nvPr/>
        </p:nvPicPr>
        <p:blipFill>
          <a:blip r:embed="rId5" cstate="print"/>
          <a:srcRect/>
          <a:stretch>
            <a:fillRect/>
          </a:stretch>
        </p:blipFill>
        <p:spPr bwMode="auto">
          <a:xfrm>
            <a:off x="1547664" y="3573016"/>
            <a:ext cx="144016" cy="144016"/>
          </a:xfrm>
          <a:prstGeom prst="rect">
            <a:avLst/>
          </a:prstGeom>
          <a:noFill/>
        </p:spPr>
      </p:pic>
    </p:spTree>
    <p:extLst>
      <p:ext uri="{BB962C8B-B14F-4D97-AF65-F5344CB8AC3E}">
        <p14:creationId xmlns:p14="http://schemas.microsoft.com/office/powerpoint/2010/main" val="2712565351"/>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197886" y="1340768"/>
            <a:ext cx="8929750" cy="1477328"/>
          </a:xfrm>
          <a:prstGeom prst="rect">
            <a:avLst/>
          </a:prstGeom>
        </p:spPr>
        <p:txBody>
          <a:bodyPr wrap="square">
            <a:spAutoFit/>
          </a:bodyPr>
          <a:lstStyle/>
          <a:p>
            <a:pPr marL="0" lvl="1">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Единая информационная система (ЕИС)</a:t>
            </a:r>
            <a:r>
              <a:rPr lang="ru-RU" sz="1600" dirty="0" smtClean="0">
                <a:solidFill>
                  <a:schemeClr val="tx1">
                    <a:lumMod val="65000"/>
                    <a:lumOff val="35000"/>
                  </a:schemeClr>
                </a:solidFill>
                <a:latin typeface="Arial" pitchFamily="34" charset="0"/>
                <a:cs typeface="Arial" pitchFamily="34" charset="0"/>
              </a:rPr>
              <a:t> обеспечивает формирование, обработку, хранение информации, а также ее предоставление с использованием официального сайта. Функции официального сайта ЕИС выполняет сайт </a:t>
            </a:r>
            <a:r>
              <a:rPr lang="en-US" sz="1600" dirty="0" smtClean="0">
                <a:solidFill>
                  <a:schemeClr val="tx1">
                    <a:lumMod val="65000"/>
                    <a:lumOff val="35000"/>
                  </a:schemeClr>
                </a:solidFill>
                <a:latin typeface="Arial" pitchFamily="34" charset="0"/>
                <a:cs typeface="Arial" pitchFamily="34" charset="0"/>
              </a:rPr>
              <a:t>zakupki.gov.ru </a:t>
            </a:r>
            <a:endParaRPr lang="ru-RU" sz="1600" dirty="0" smtClean="0">
              <a:solidFill>
                <a:schemeClr val="tx1">
                  <a:lumMod val="65000"/>
                  <a:lumOff val="35000"/>
                </a:schemeClr>
              </a:solidFill>
              <a:latin typeface="Arial" pitchFamily="34" charset="0"/>
              <a:cs typeface="Arial" pitchFamily="34" charset="0"/>
            </a:endParaRPr>
          </a:p>
          <a:p>
            <a:pPr marL="0" lvl="1" algn="ctr">
              <a:spcAft>
                <a:spcPts val="600"/>
              </a:spcAft>
              <a:buClr>
                <a:srgbClr val="990033"/>
              </a:buClr>
              <a:buSzPct val="80000"/>
            </a:pPr>
            <a:endParaRPr lang="ru-RU" sz="1600" b="1" dirty="0" smtClean="0">
              <a:solidFill>
                <a:schemeClr val="tx1">
                  <a:lumMod val="65000"/>
                  <a:lumOff val="35000"/>
                </a:schemeClr>
              </a:solidFill>
              <a:latin typeface="Arial" pitchFamily="34" charset="0"/>
              <a:cs typeface="Arial" pitchFamily="34" charset="0"/>
            </a:endParaRPr>
          </a:p>
          <a:p>
            <a:pPr marL="0" lvl="1" algn="ctr">
              <a:spcAft>
                <a:spcPts val="6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ЕИС позволяет обеспечить:</a:t>
            </a:r>
            <a:endParaRPr lang="ru-RU" sz="1600" dirty="0" smtClean="0">
              <a:solidFill>
                <a:schemeClr val="bg2">
                  <a:lumMod val="50000"/>
                </a:schemeClr>
              </a:solidFill>
              <a:latin typeface="Arial" pitchFamily="34" charset="0"/>
              <a:cs typeface="Arial" pitchFamily="34" charset="0"/>
            </a:endParaRPr>
          </a:p>
        </p:txBody>
      </p:sp>
      <p:sp>
        <p:nvSpPr>
          <p:cNvPr id="12" name="TextBox 11"/>
          <p:cNvSpPr txBox="1"/>
          <p:nvPr/>
        </p:nvSpPr>
        <p:spPr>
          <a:xfrm>
            <a:off x="323528" y="2924944"/>
            <a:ext cx="7917460" cy="2234458"/>
          </a:xfrm>
          <a:prstGeom prst="rect">
            <a:avLst/>
          </a:prstGeom>
          <a:noFill/>
        </p:spPr>
        <p:txBody>
          <a:bodyPr wrap="square" lIns="0" tIns="0" rIns="0" bIns="0" rtlCol="0">
            <a:spAutoFit/>
          </a:bodyPr>
          <a:lstStyle/>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Формирование, обработку, хранение и предоставление данных участникам контрактной системы;</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Контроль  информации о закупках;   </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Использование усиленной электронной подписи;</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Получение информации о закупке в режиме реального времени; </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Предоставление информации </a:t>
            </a:r>
            <a:r>
              <a:rPr lang="ru-RU" sz="1600" dirty="0">
                <a:solidFill>
                  <a:schemeClr val="tx1">
                    <a:lumMod val="65000"/>
                    <a:lumOff val="35000"/>
                  </a:schemeClr>
                </a:solidFill>
                <a:latin typeface="Arial" pitchFamily="34" charset="0"/>
                <a:cs typeface="Arial" pitchFamily="34" charset="0"/>
              </a:rPr>
              <a:t>с помощью официального </a:t>
            </a:r>
            <a:r>
              <a:rPr lang="ru-RU" sz="1600" dirty="0" smtClean="0">
                <a:solidFill>
                  <a:schemeClr val="tx1">
                    <a:lumMod val="65000"/>
                    <a:lumOff val="35000"/>
                  </a:schemeClr>
                </a:solidFill>
                <a:latin typeface="Arial" pitchFamily="34" charset="0"/>
                <a:cs typeface="Arial" pitchFamily="34" charset="0"/>
              </a:rPr>
              <a:t>сайта.</a:t>
            </a:r>
            <a:endParaRPr lang="ru-RU" sz="1600" dirty="0">
              <a:solidFill>
                <a:schemeClr val="tx1">
                  <a:lumMod val="65000"/>
                  <a:lumOff val="3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endParaRPr lang="ru-RU" sz="1600" dirty="0" smtClean="0">
              <a:solidFill>
                <a:schemeClr val="tx1">
                  <a:lumMod val="65000"/>
                  <a:lumOff val="35000"/>
                </a:schemeClr>
              </a:solidFill>
              <a:latin typeface="Arial" pitchFamily="34" charset="0"/>
              <a:cs typeface="Arial" pitchFamily="34" charset="0"/>
            </a:endParaRPr>
          </a:p>
        </p:txBody>
      </p:sp>
      <p:sp>
        <p:nvSpPr>
          <p:cNvPr id="8" name="TextBox 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ЕИС</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309755"/>
      </p:ext>
    </p:extLst>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одержимое 9"/>
          <p:cNvGraphicFramePr>
            <a:graphicFrameLocks/>
          </p:cNvGraphicFramePr>
          <p:nvPr>
            <p:extLst>
              <p:ext uri="{D42A27DB-BD31-4B8C-83A1-F6EECF244321}">
                <p14:modId xmlns:p14="http://schemas.microsoft.com/office/powerpoint/2010/main" val="1759957262"/>
              </p:ext>
            </p:extLst>
          </p:nvPr>
        </p:nvGraphicFramePr>
        <p:xfrm>
          <a:off x="294867" y="1592585"/>
          <a:ext cx="8640960"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619672" y="1095708"/>
            <a:ext cx="6084676" cy="677108"/>
          </a:xfrm>
          <a:prstGeom prst="rect">
            <a:avLst/>
          </a:prstGeom>
          <a:noFill/>
        </p:spPr>
        <p:txBody>
          <a:bodyPr wrap="square" rtlCol="0">
            <a:spAutoFit/>
          </a:bodyPr>
          <a:lstStyle/>
          <a:p>
            <a:r>
              <a:rPr lang="ru-RU" sz="2000" b="1" dirty="0">
                <a:solidFill>
                  <a:schemeClr val="tx1">
                    <a:lumMod val="65000"/>
                    <a:lumOff val="35000"/>
                  </a:schemeClr>
                </a:solidFill>
                <a:latin typeface="Arial" pitchFamily="34" charset="0"/>
                <a:cs typeface="Arial" pitchFamily="34" charset="0"/>
              </a:rPr>
              <a:t>Единая информационная система </a:t>
            </a:r>
            <a:r>
              <a:rPr lang="ru-RU" sz="2000" b="1" dirty="0" smtClean="0">
                <a:solidFill>
                  <a:schemeClr val="tx1">
                    <a:lumMod val="65000"/>
                    <a:lumOff val="35000"/>
                  </a:schemeClr>
                </a:solidFill>
                <a:latin typeface="Arial" pitchFamily="34" charset="0"/>
                <a:cs typeface="Arial" pitchFamily="34" charset="0"/>
              </a:rPr>
              <a:t>содержит:</a:t>
            </a:r>
            <a:endParaRPr lang="ru-RU" sz="2000" b="1" dirty="0">
              <a:solidFill>
                <a:schemeClr val="tx1">
                  <a:lumMod val="65000"/>
                  <a:lumOff val="35000"/>
                </a:schemeClr>
              </a:solidFill>
              <a:latin typeface="Arial" pitchFamily="34" charset="0"/>
              <a:cs typeface="Arial" pitchFamily="34" charset="0"/>
            </a:endParaRPr>
          </a:p>
          <a:p>
            <a:endParaRPr lang="ru-RU" dirty="0">
              <a:solidFill>
                <a:schemeClr val="tx1">
                  <a:lumMod val="65000"/>
                  <a:lumOff val="35000"/>
                </a:schemeClr>
              </a:solidFill>
              <a:latin typeface="Arial" pitchFamily="34" charset="0"/>
              <a:cs typeface="Arial" pitchFamily="34" charset="0"/>
            </a:endParaRP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ЕИС</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675750"/>
      </p:ext>
    </p:extLst>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980728"/>
            <a:ext cx="88583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ru-RU" sz="1600" b="1" dirty="0">
                <a:solidFill>
                  <a:schemeClr val="tx1">
                    <a:lumMod val="75000"/>
                    <a:lumOff val="25000"/>
                  </a:schemeClr>
                </a:solidFill>
                <a:cs typeface="Arial" pitchFamily="34" charset="0"/>
              </a:rPr>
              <a:t>Идентификационный код закупки </a:t>
            </a:r>
            <a:r>
              <a:rPr lang="ru-RU" sz="1600" b="1" dirty="0" smtClean="0">
                <a:solidFill>
                  <a:schemeClr val="tx1">
                    <a:lumMod val="75000"/>
                    <a:lumOff val="25000"/>
                  </a:schemeClr>
                </a:solidFill>
                <a:cs typeface="Arial" pitchFamily="34" charset="0"/>
              </a:rPr>
              <a:t>– это 36-значный цифровой код закупки, </a:t>
            </a:r>
            <a:br>
              <a:rPr lang="ru-RU" sz="1600" b="1" dirty="0" smtClean="0">
                <a:solidFill>
                  <a:schemeClr val="tx1">
                    <a:lumMod val="75000"/>
                    <a:lumOff val="25000"/>
                  </a:schemeClr>
                </a:solidFill>
                <a:cs typeface="Arial" pitchFamily="34" charset="0"/>
              </a:rPr>
            </a:br>
            <a:r>
              <a:rPr lang="ru-RU" sz="1600" dirty="0" smtClean="0">
                <a:solidFill>
                  <a:schemeClr val="tx1">
                    <a:lumMod val="75000"/>
                    <a:lumOff val="25000"/>
                  </a:schemeClr>
                </a:solidFill>
                <a:cs typeface="Arial" pitchFamily="34" charset="0"/>
              </a:rPr>
              <a:t>который формируется на основе кодов </a:t>
            </a:r>
            <a:r>
              <a:rPr lang="ru-RU" sz="1600" dirty="0">
                <a:solidFill>
                  <a:schemeClr val="tx1">
                    <a:lumMod val="75000"/>
                    <a:lumOff val="25000"/>
                  </a:schemeClr>
                </a:solidFill>
                <a:cs typeface="Arial" pitchFamily="34" charset="0"/>
              </a:rPr>
              <a:t>бюджетной классификации, </a:t>
            </a:r>
            <a:r>
              <a:rPr lang="ru-RU" sz="1600" dirty="0" smtClean="0">
                <a:solidFill>
                  <a:schemeClr val="tx1">
                    <a:lumMod val="75000"/>
                    <a:lumOff val="25000"/>
                  </a:schemeClr>
                </a:solidFill>
                <a:cs typeface="Arial" pitchFamily="34" charset="0"/>
              </a:rPr>
              <a:t>общероссийских классификаторов для </a:t>
            </a:r>
            <a:r>
              <a:rPr lang="ru-RU" sz="1600" dirty="0">
                <a:solidFill>
                  <a:schemeClr val="tx1">
                    <a:lumMod val="75000"/>
                    <a:lumOff val="25000"/>
                  </a:schemeClr>
                </a:solidFill>
                <a:cs typeface="Arial" pitchFamily="34" charset="0"/>
              </a:rPr>
              <a:t>обеспечения государственных и </a:t>
            </a:r>
            <a:r>
              <a:rPr lang="ru-RU" sz="1600" dirty="0" smtClean="0">
                <a:solidFill>
                  <a:schemeClr val="tx1">
                    <a:lumMod val="75000"/>
                    <a:lumOff val="25000"/>
                  </a:schemeClr>
                </a:solidFill>
                <a:cs typeface="Arial" pitchFamily="34" charset="0"/>
              </a:rPr>
              <a:t>муниципальных нужд.</a:t>
            </a:r>
          </a:p>
          <a:p>
            <a:pPr>
              <a:spcBef>
                <a:spcPct val="50000"/>
              </a:spcBef>
            </a:pPr>
            <a:endParaRPr lang="ru-RU" sz="1600" dirty="0">
              <a:solidFill>
                <a:schemeClr val="tx1">
                  <a:lumMod val="75000"/>
                  <a:lumOff val="25000"/>
                </a:schemeClr>
              </a:solidFill>
              <a:cs typeface="Arial" pitchFamily="34" charset="0"/>
            </a:endParaRPr>
          </a:p>
        </p:txBody>
      </p:sp>
      <p:sp>
        <p:nvSpPr>
          <p:cNvPr id="12" name="Text Box 7"/>
          <p:cNvSpPr txBox="1">
            <a:spLocks noChangeArrowheads="1"/>
          </p:cNvSpPr>
          <p:nvPr/>
        </p:nvSpPr>
        <p:spPr bwMode="auto">
          <a:xfrm>
            <a:off x="179512" y="3789040"/>
            <a:ext cx="8786874" cy="234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a:spcBef>
                <a:spcPts val="600"/>
              </a:spcBef>
              <a:spcAft>
                <a:spcPts val="600"/>
              </a:spcAft>
            </a:pPr>
            <a:r>
              <a:rPr lang="ru-RU" sz="1600" b="1" dirty="0">
                <a:solidFill>
                  <a:schemeClr val="tx1">
                    <a:lumMod val="75000"/>
                    <a:lumOff val="25000"/>
                  </a:schemeClr>
                </a:solidFill>
                <a:cs typeface="Arial" pitchFamily="34" charset="0"/>
              </a:rPr>
              <a:t>Указывается в следующих </a:t>
            </a:r>
            <a:r>
              <a:rPr lang="ru-RU" sz="1600" b="1" dirty="0" smtClean="0">
                <a:solidFill>
                  <a:schemeClr val="tx1">
                    <a:lumMod val="75000"/>
                    <a:lumOff val="25000"/>
                  </a:schemeClr>
                </a:solidFill>
                <a:cs typeface="Arial" pitchFamily="34" charset="0"/>
              </a:rPr>
              <a:t>документах (с 2016 г.):</a:t>
            </a:r>
            <a:endParaRPr lang="ru-RU" sz="1600" b="1" dirty="0">
              <a:solidFill>
                <a:schemeClr val="tx1">
                  <a:lumMod val="75000"/>
                  <a:lumOff val="25000"/>
                </a:schemeClr>
              </a:solidFill>
              <a:cs typeface="Arial" pitchFamily="34" charset="0"/>
            </a:endParaRPr>
          </a:p>
          <a:p>
            <a:pPr marL="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cs typeface="Arial" pitchFamily="34" charset="0"/>
              </a:rPr>
              <a:t>Плане закупок; </a:t>
            </a:r>
            <a:endParaRPr lang="ru-RU" sz="1600" dirty="0">
              <a:solidFill>
                <a:schemeClr val="tx1">
                  <a:lumMod val="75000"/>
                  <a:lumOff val="25000"/>
                </a:schemeClr>
              </a:solidFill>
              <a:cs typeface="Arial" pitchFamily="34" charset="0"/>
            </a:endParaRPr>
          </a:p>
          <a:p>
            <a:pPr marL="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cs typeface="Arial" pitchFamily="34" charset="0"/>
              </a:rPr>
              <a:t>Плане-графике; </a:t>
            </a:r>
            <a:endParaRPr lang="ru-RU" sz="1600" dirty="0">
              <a:solidFill>
                <a:schemeClr val="tx1">
                  <a:lumMod val="75000"/>
                  <a:lumOff val="25000"/>
                </a:schemeClr>
              </a:solidFill>
              <a:cs typeface="Arial" pitchFamily="34" charset="0"/>
            </a:endParaRPr>
          </a:p>
          <a:p>
            <a:pPr marL="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cs typeface="Arial" pitchFamily="34" charset="0"/>
              </a:rPr>
              <a:t>Извещении </a:t>
            </a:r>
            <a:r>
              <a:rPr lang="ru-RU" sz="1600" dirty="0">
                <a:solidFill>
                  <a:schemeClr val="tx1">
                    <a:lumMod val="75000"/>
                    <a:lumOff val="25000"/>
                  </a:schemeClr>
                </a:solidFill>
                <a:cs typeface="Arial" pitchFamily="34" charset="0"/>
              </a:rPr>
              <a:t>об осуществлении </a:t>
            </a:r>
            <a:r>
              <a:rPr lang="ru-RU" sz="1600" dirty="0" smtClean="0">
                <a:solidFill>
                  <a:schemeClr val="tx1">
                    <a:lumMod val="75000"/>
                    <a:lumOff val="25000"/>
                  </a:schemeClr>
                </a:solidFill>
                <a:cs typeface="Arial" pitchFamily="34" charset="0"/>
              </a:rPr>
              <a:t>закупки;</a:t>
            </a:r>
            <a:endParaRPr lang="ru-RU" sz="1600" dirty="0">
              <a:solidFill>
                <a:schemeClr val="tx1">
                  <a:lumMod val="75000"/>
                  <a:lumOff val="25000"/>
                </a:schemeClr>
              </a:solidFill>
              <a:cs typeface="Arial" pitchFamily="34" charset="0"/>
            </a:endParaRPr>
          </a:p>
          <a:p>
            <a:pPr marL="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cs typeface="Arial" pitchFamily="34" charset="0"/>
              </a:rPr>
              <a:t>Приглашении </a:t>
            </a:r>
            <a:r>
              <a:rPr lang="ru-RU" sz="1600" dirty="0">
                <a:solidFill>
                  <a:schemeClr val="tx1">
                    <a:lumMod val="75000"/>
                    <a:lumOff val="25000"/>
                  </a:schemeClr>
                </a:solidFill>
                <a:cs typeface="Arial" pitchFamily="34" charset="0"/>
              </a:rPr>
              <a:t>принять участие в определении </a:t>
            </a:r>
            <a:r>
              <a:rPr lang="ru-RU" sz="1600" dirty="0" smtClean="0">
                <a:solidFill>
                  <a:schemeClr val="tx1">
                    <a:lumMod val="75000"/>
                    <a:lumOff val="25000"/>
                  </a:schemeClr>
                </a:solidFill>
                <a:cs typeface="Arial" pitchFamily="34" charset="0"/>
              </a:rPr>
              <a:t>поставщика;</a:t>
            </a:r>
          </a:p>
          <a:p>
            <a:pPr marL="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cs typeface="Arial" pitchFamily="34" charset="0"/>
              </a:rPr>
              <a:t>Документации </a:t>
            </a:r>
            <a:r>
              <a:rPr lang="ru-RU" sz="1600" dirty="0">
                <a:solidFill>
                  <a:schemeClr val="tx1">
                    <a:lumMod val="75000"/>
                    <a:lumOff val="25000"/>
                  </a:schemeClr>
                </a:solidFill>
                <a:cs typeface="Arial" pitchFamily="34" charset="0"/>
              </a:rPr>
              <a:t>о </a:t>
            </a:r>
            <a:r>
              <a:rPr lang="ru-RU" sz="1600" dirty="0" smtClean="0">
                <a:solidFill>
                  <a:schemeClr val="tx1">
                    <a:lumMod val="75000"/>
                    <a:lumOff val="25000"/>
                  </a:schemeClr>
                </a:solidFill>
                <a:cs typeface="Arial" pitchFamily="34" charset="0"/>
              </a:rPr>
              <a:t>закупке; </a:t>
            </a:r>
            <a:endParaRPr lang="ru-RU" sz="1600" dirty="0">
              <a:solidFill>
                <a:schemeClr val="tx1">
                  <a:lumMod val="75000"/>
                  <a:lumOff val="25000"/>
                </a:schemeClr>
              </a:solidFill>
              <a:cs typeface="Arial" pitchFamily="34" charset="0"/>
            </a:endParaRPr>
          </a:p>
          <a:p>
            <a:pPr marL="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cs typeface="Arial" pitchFamily="34" charset="0"/>
              </a:rPr>
              <a:t>В контракте; </a:t>
            </a:r>
            <a:endParaRPr lang="ru-RU" sz="1600" dirty="0">
              <a:solidFill>
                <a:schemeClr val="tx1">
                  <a:lumMod val="75000"/>
                  <a:lumOff val="25000"/>
                </a:schemeClr>
              </a:solidFill>
              <a:cs typeface="Arial" pitchFamily="34" charset="0"/>
            </a:endParaRPr>
          </a:p>
          <a:p>
            <a:pPr marL="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cs typeface="Arial" pitchFamily="34" charset="0"/>
              </a:rPr>
              <a:t>В </a:t>
            </a:r>
            <a:r>
              <a:rPr lang="ru-RU" sz="1600" dirty="0">
                <a:solidFill>
                  <a:schemeClr val="tx1">
                    <a:lumMod val="75000"/>
                    <a:lumOff val="25000"/>
                  </a:schemeClr>
                </a:solidFill>
                <a:cs typeface="Arial" pitchFamily="34" charset="0"/>
              </a:rPr>
              <a:t>иных </a:t>
            </a:r>
            <a:r>
              <a:rPr lang="ru-RU" sz="1600" dirty="0" smtClean="0">
                <a:solidFill>
                  <a:schemeClr val="tx1">
                    <a:lumMod val="75000"/>
                    <a:lumOff val="25000"/>
                  </a:schemeClr>
                </a:solidFill>
                <a:cs typeface="Arial" pitchFamily="34" charset="0"/>
              </a:rPr>
              <a:t>документах.</a:t>
            </a:r>
            <a:endParaRPr lang="ru-RU" sz="1600" dirty="0">
              <a:solidFill>
                <a:schemeClr val="tx1">
                  <a:lumMod val="75000"/>
                  <a:lumOff val="25000"/>
                </a:schemeClr>
              </a:solidFill>
              <a:cs typeface="Arial" pitchFamily="34" charset="0"/>
            </a:endParaRPr>
          </a:p>
        </p:txBody>
      </p:sp>
      <p:sp>
        <p:nvSpPr>
          <p:cNvPr id="13" name="Text Box 6"/>
          <p:cNvSpPr txBox="1">
            <a:spLocks noChangeArrowheads="1"/>
          </p:cNvSpPr>
          <p:nvPr/>
        </p:nvSpPr>
        <p:spPr bwMode="auto">
          <a:xfrm>
            <a:off x="179512" y="1988840"/>
            <a:ext cx="88583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ru-RU" sz="1600" dirty="0" smtClean="0">
                <a:solidFill>
                  <a:schemeClr val="tx1">
                    <a:lumMod val="75000"/>
                    <a:lumOff val="25000"/>
                  </a:schemeClr>
                </a:solidFill>
                <a:cs typeface="Arial" pitchFamily="34" charset="0"/>
              </a:rPr>
              <a:t>Порядок формирования кода утвержден Приказом МЭР №422 от 29.06.2015.</a:t>
            </a:r>
          </a:p>
          <a:p>
            <a:pPr>
              <a:spcBef>
                <a:spcPct val="50000"/>
              </a:spcBef>
            </a:pPr>
            <a:endParaRPr lang="ru-RU" sz="1600" dirty="0">
              <a:solidFill>
                <a:schemeClr val="tx1">
                  <a:lumMod val="75000"/>
                  <a:lumOff val="25000"/>
                </a:schemeClr>
              </a:solidFill>
              <a:cs typeface="Arial" pitchFamily="34" charset="0"/>
            </a:endParaRPr>
          </a:p>
        </p:txBody>
      </p:sp>
      <p:sp>
        <p:nvSpPr>
          <p:cNvPr id="14" name="Text Box 6"/>
          <p:cNvSpPr txBox="1">
            <a:spLocks noChangeArrowheads="1"/>
          </p:cNvSpPr>
          <p:nvPr/>
        </p:nvSpPr>
        <p:spPr bwMode="auto">
          <a:xfrm>
            <a:off x="107504" y="2420888"/>
            <a:ext cx="9217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ru-RU" sz="2400" spc="600" dirty="0" smtClean="0">
                <a:solidFill>
                  <a:schemeClr val="tx1">
                    <a:lumMod val="75000"/>
                    <a:lumOff val="25000"/>
                  </a:schemeClr>
                </a:solidFill>
                <a:cs typeface="Arial" pitchFamily="34" charset="0"/>
              </a:rPr>
              <a:t>123456789012345678901234567890123456</a:t>
            </a:r>
          </a:p>
          <a:p>
            <a:pPr>
              <a:spcBef>
                <a:spcPct val="50000"/>
              </a:spcBef>
            </a:pPr>
            <a:endParaRPr lang="ru-RU" sz="1600" spc="600" dirty="0">
              <a:solidFill>
                <a:schemeClr val="tx1">
                  <a:lumMod val="75000"/>
                  <a:lumOff val="25000"/>
                </a:schemeClr>
              </a:solidFill>
              <a:cs typeface="Arial" pitchFamily="34" charset="0"/>
            </a:endParaRPr>
          </a:p>
        </p:txBody>
      </p:sp>
      <p:sp>
        <p:nvSpPr>
          <p:cNvPr id="3" name="Правая фигурная скобка 2"/>
          <p:cNvSpPr/>
          <p:nvPr/>
        </p:nvSpPr>
        <p:spPr>
          <a:xfrm rot="5400000">
            <a:off x="251520" y="2708920"/>
            <a:ext cx="360040" cy="504056"/>
          </a:xfrm>
          <a:prstGeom prst="rightBrace">
            <a:avLst>
              <a:gd name="adj1" fmla="val 8333"/>
              <a:gd name="adj2" fmla="val 54838"/>
            </a:avLst>
          </a:prstGeom>
          <a:ln>
            <a:solidFill>
              <a:srgbClr val="B3051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600">
              <a:latin typeface="Arial" pitchFamily="34" charset="0"/>
              <a:cs typeface="Arial" pitchFamily="34" charset="0"/>
            </a:endParaRPr>
          </a:p>
        </p:txBody>
      </p:sp>
      <p:sp>
        <p:nvSpPr>
          <p:cNvPr id="15" name="Правая фигурная скобка 14"/>
          <p:cNvSpPr/>
          <p:nvPr/>
        </p:nvSpPr>
        <p:spPr>
          <a:xfrm rot="5400000">
            <a:off x="2915816" y="548680"/>
            <a:ext cx="360040" cy="4824536"/>
          </a:xfrm>
          <a:prstGeom prst="rightBrace">
            <a:avLst>
              <a:gd name="adj1" fmla="val 8333"/>
              <a:gd name="adj2" fmla="val 54838"/>
            </a:avLst>
          </a:prstGeom>
          <a:ln>
            <a:solidFill>
              <a:srgbClr val="B3051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600">
              <a:latin typeface="Arial" pitchFamily="34" charset="0"/>
              <a:cs typeface="Arial" pitchFamily="34" charset="0"/>
            </a:endParaRPr>
          </a:p>
        </p:txBody>
      </p:sp>
      <p:sp>
        <p:nvSpPr>
          <p:cNvPr id="16" name="Text Box 6"/>
          <p:cNvSpPr txBox="1">
            <a:spLocks noChangeArrowheads="1"/>
          </p:cNvSpPr>
          <p:nvPr/>
        </p:nvSpPr>
        <p:spPr bwMode="auto">
          <a:xfrm>
            <a:off x="179512" y="3068960"/>
            <a:ext cx="1008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ru-RU" sz="1600" dirty="0">
                <a:solidFill>
                  <a:schemeClr val="tx1">
                    <a:lumMod val="75000"/>
                    <a:lumOff val="25000"/>
                  </a:schemeClr>
                </a:solidFill>
                <a:cs typeface="Arial" pitchFamily="34" charset="0"/>
              </a:rPr>
              <a:t>Г</a:t>
            </a:r>
            <a:r>
              <a:rPr lang="ru-RU" sz="1600" dirty="0" smtClean="0">
                <a:solidFill>
                  <a:schemeClr val="tx1">
                    <a:lumMod val="75000"/>
                    <a:lumOff val="25000"/>
                  </a:schemeClr>
                </a:solidFill>
                <a:cs typeface="Arial" pitchFamily="34" charset="0"/>
              </a:rPr>
              <a:t>од</a:t>
            </a:r>
            <a:endParaRPr lang="ru-RU" sz="1600" dirty="0">
              <a:solidFill>
                <a:schemeClr val="tx1">
                  <a:lumMod val="75000"/>
                  <a:lumOff val="25000"/>
                </a:schemeClr>
              </a:solidFill>
              <a:cs typeface="Arial" pitchFamily="34" charset="0"/>
            </a:endParaRPr>
          </a:p>
        </p:txBody>
      </p:sp>
      <p:sp>
        <p:nvSpPr>
          <p:cNvPr id="17" name="Text Box 6"/>
          <p:cNvSpPr txBox="1">
            <a:spLocks noChangeArrowheads="1"/>
          </p:cNvSpPr>
          <p:nvPr/>
        </p:nvSpPr>
        <p:spPr bwMode="auto">
          <a:xfrm>
            <a:off x="1043608" y="3068960"/>
            <a:ext cx="40324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ru-RU" sz="1600" dirty="0">
                <a:solidFill>
                  <a:schemeClr val="tx1">
                    <a:lumMod val="75000"/>
                    <a:lumOff val="25000"/>
                  </a:schemeClr>
                </a:solidFill>
                <a:cs typeface="Arial" pitchFamily="34" charset="0"/>
              </a:rPr>
              <a:t>И</a:t>
            </a:r>
            <a:r>
              <a:rPr lang="ru-RU" sz="1600" dirty="0" smtClean="0">
                <a:solidFill>
                  <a:schemeClr val="tx1">
                    <a:lumMod val="75000"/>
                    <a:lumOff val="25000"/>
                  </a:schemeClr>
                </a:solidFill>
                <a:cs typeface="Arial" pitchFamily="34" charset="0"/>
              </a:rPr>
              <a:t>дентификационный код заказчика</a:t>
            </a:r>
            <a:endParaRPr lang="ru-RU" sz="1600" dirty="0">
              <a:solidFill>
                <a:schemeClr val="tx1">
                  <a:lumMod val="75000"/>
                  <a:lumOff val="25000"/>
                </a:schemeClr>
              </a:solidFill>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780928"/>
            <a:ext cx="100811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780928"/>
            <a:ext cx="72008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6"/>
          <p:cNvSpPr txBox="1">
            <a:spLocks noChangeArrowheads="1"/>
          </p:cNvSpPr>
          <p:nvPr/>
        </p:nvSpPr>
        <p:spPr bwMode="auto">
          <a:xfrm>
            <a:off x="5220072" y="3068960"/>
            <a:ext cx="40324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ru-RU" sz="1600" dirty="0" smtClean="0">
                <a:solidFill>
                  <a:schemeClr val="tx1">
                    <a:lumMod val="75000"/>
                    <a:lumOff val="25000"/>
                  </a:schemeClr>
                </a:solidFill>
                <a:cs typeface="Arial" pitchFamily="34" charset="0"/>
              </a:rPr>
              <a:t>№ закупки по плану</a:t>
            </a:r>
            <a:endParaRPr lang="ru-RU" sz="1600" dirty="0">
              <a:solidFill>
                <a:schemeClr val="tx1">
                  <a:lumMod val="75000"/>
                  <a:lumOff val="25000"/>
                </a:schemeClr>
              </a:solidFill>
              <a:cs typeface="Arial" pitchFamily="34" charset="0"/>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2780928"/>
            <a:ext cx="172819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6"/>
          <p:cNvSpPr txBox="1">
            <a:spLocks noChangeArrowheads="1"/>
          </p:cNvSpPr>
          <p:nvPr/>
        </p:nvSpPr>
        <p:spPr bwMode="auto">
          <a:xfrm>
            <a:off x="7452320" y="3068960"/>
            <a:ext cx="40324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ru-RU" sz="1600" dirty="0" smtClean="0">
                <a:solidFill>
                  <a:schemeClr val="tx1">
                    <a:lumMod val="75000"/>
                    <a:lumOff val="25000"/>
                  </a:schemeClr>
                </a:solidFill>
                <a:cs typeface="Arial" pitchFamily="34" charset="0"/>
              </a:rPr>
              <a:t>Код ОКВЭД</a:t>
            </a:r>
            <a:endParaRPr lang="ru-RU" sz="1600" dirty="0">
              <a:solidFill>
                <a:schemeClr val="tx1">
                  <a:lumMod val="75000"/>
                  <a:lumOff val="25000"/>
                </a:schemeClr>
              </a:solidFill>
              <a:cs typeface="Arial" pitchFamily="34" charset="0"/>
            </a:endParaRPr>
          </a:p>
        </p:txBody>
      </p:sp>
      <p:pic>
        <p:nvPicPr>
          <p:cNvPr id="1030" name="Picture 6" descr="https://qph.is.quoracdn.net/main-thumb-t-4586-200-RBkqmUJ20Jp9S5QMcaiUDzCIVFvdwvOR.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36510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Идентификационный код</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758876"/>
      </p:ext>
    </p:extLst>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12776"/>
            <a:ext cx="8064896" cy="469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СГОЗ</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889028"/>
      </p:ext>
    </p:extLst>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268760"/>
            <a:ext cx="8430535" cy="241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39552" y="1412776"/>
            <a:ext cx="1873398" cy="400110"/>
          </a:xfrm>
          <a:prstGeom prst="rect">
            <a:avLst/>
          </a:prstGeom>
        </p:spPr>
        <p:txBody>
          <a:bodyPr wrap="none">
            <a:spAutoFit/>
          </a:bodyPr>
          <a:lstStyle/>
          <a:p>
            <a:r>
              <a:rPr lang="ru-RU" sz="2000" b="1" dirty="0" smtClean="0">
                <a:solidFill>
                  <a:schemeClr val="tx1">
                    <a:lumMod val="75000"/>
                    <a:lumOff val="25000"/>
                  </a:schemeClr>
                </a:solidFill>
                <a:latin typeface="Arial" pitchFamily="34" charset="0"/>
                <a:cs typeface="Arial" pitchFamily="34" charset="0"/>
              </a:rPr>
              <a:t>Расчет СГОЗ </a:t>
            </a:r>
            <a:endParaRPr lang="ru-RU" sz="2000" dirty="0">
              <a:latin typeface="Arial" pitchFamily="34" charset="0"/>
              <a:cs typeface="Arial" pitchFamily="34"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861048"/>
            <a:ext cx="7312647" cy="253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Расчет СГОЗ</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532069"/>
      </p:ext>
    </p:extLst>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1268760"/>
            <a:ext cx="5192832" cy="400110"/>
          </a:xfrm>
          <a:prstGeom prst="rect">
            <a:avLst/>
          </a:prstGeom>
        </p:spPr>
        <p:txBody>
          <a:bodyPr wrap="none">
            <a:spAutoFit/>
          </a:bodyPr>
          <a:lstStyle/>
          <a:p>
            <a:r>
              <a:rPr lang="ru-RU" sz="2000" b="1" dirty="0" smtClean="0">
                <a:solidFill>
                  <a:schemeClr val="tx1">
                    <a:lumMod val="75000"/>
                    <a:lumOff val="25000"/>
                  </a:schemeClr>
                </a:solidFill>
                <a:latin typeface="Arial" pitchFamily="34" charset="0"/>
                <a:cs typeface="Arial" pitchFamily="34" charset="0"/>
              </a:rPr>
              <a:t>Расчет </a:t>
            </a:r>
            <a:r>
              <a:rPr lang="ru-RU" sz="2000" b="1" dirty="0">
                <a:solidFill>
                  <a:schemeClr val="tx1">
                    <a:lumMod val="75000"/>
                    <a:lumOff val="25000"/>
                  </a:schemeClr>
                </a:solidFill>
                <a:latin typeface="Arial" pitchFamily="34" charset="0"/>
                <a:cs typeface="Arial" pitchFamily="34" charset="0"/>
              </a:rPr>
              <a:t>нормы закупок </a:t>
            </a:r>
            <a:r>
              <a:rPr lang="ru-RU" sz="2000" b="1" dirty="0" smtClean="0">
                <a:solidFill>
                  <a:schemeClr val="tx1">
                    <a:lumMod val="75000"/>
                    <a:lumOff val="25000"/>
                  </a:schemeClr>
                </a:solidFill>
                <a:latin typeface="Arial" pitchFamily="34" charset="0"/>
                <a:cs typeface="Arial" pitchFamily="34" charset="0"/>
              </a:rPr>
              <a:t>у </a:t>
            </a:r>
            <a:r>
              <a:rPr lang="ru-RU" sz="2000" b="1" dirty="0">
                <a:solidFill>
                  <a:schemeClr val="tx1">
                    <a:lumMod val="75000"/>
                    <a:lumOff val="25000"/>
                  </a:schemeClr>
                </a:solidFill>
                <a:latin typeface="Arial" pitchFamily="34" charset="0"/>
                <a:cs typeface="Arial" pitchFamily="34" charset="0"/>
              </a:rPr>
              <a:t>СМП и СО НКО</a:t>
            </a:r>
            <a:endParaRPr lang="ru-RU" sz="20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700808"/>
            <a:ext cx="7056784" cy="434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Расчет нормы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767659"/>
      </p:ext>
    </p:extLst>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1268760"/>
            <a:ext cx="7648184" cy="338554"/>
          </a:xfrm>
          <a:prstGeom prst="rect">
            <a:avLst/>
          </a:prstGeom>
        </p:spPr>
        <p:txBody>
          <a:bodyPr wrap="none">
            <a:spAutoFit/>
          </a:bodyPr>
          <a:lstStyle/>
          <a:p>
            <a:r>
              <a:rPr lang="ru-RU" sz="1600" b="1" dirty="0" smtClean="0">
                <a:solidFill>
                  <a:schemeClr val="tx1">
                    <a:lumMod val="75000"/>
                    <a:lumOff val="25000"/>
                  </a:schemeClr>
                </a:solidFill>
                <a:latin typeface="+mn-lt"/>
              </a:rPr>
              <a:t>Расчет фактического объема закупок, осуществленных </a:t>
            </a:r>
            <a:r>
              <a:rPr lang="ru-RU" sz="1600" b="1" dirty="0">
                <a:solidFill>
                  <a:schemeClr val="tx1">
                    <a:lumMod val="75000"/>
                    <a:lumOff val="25000"/>
                  </a:schemeClr>
                </a:solidFill>
                <a:latin typeface="+mn-lt"/>
              </a:rPr>
              <a:t>у СМП и СО НКО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628800"/>
            <a:ext cx="7632848" cy="470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Организация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005473"/>
      </p:ext>
    </p:extLst>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14282" y="1142983"/>
            <a:ext cx="8715436" cy="3077766"/>
          </a:xfrm>
          <a:prstGeom prst="rect">
            <a:avLst/>
          </a:prstGeom>
        </p:spPr>
        <p:txBody>
          <a:bodyPr wrap="square">
            <a:spAutoFit/>
          </a:bodyPr>
          <a:lstStyle/>
          <a:p>
            <a:pPr marL="0" lvl="1">
              <a:spcBef>
                <a:spcPts val="1200"/>
              </a:spcBef>
              <a:spcAft>
                <a:spcPts val="0"/>
              </a:spcAft>
              <a:buClr>
                <a:srgbClr val="990033"/>
              </a:buClr>
              <a:buSzPct val="80000"/>
              <a:defRPr/>
            </a:pPr>
            <a:r>
              <a:rPr lang="ru-RU" sz="1600" dirty="0" smtClean="0">
                <a:solidFill>
                  <a:schemeClr val="tx1">
                    <a:lumMod val="75000"/>
                    <a:lumOff val="25000"/>
                  </a:schemeClr>
                </a:solidFill>
                <a:latin typeface="Arial" pitchFamily="34" charset="0"/>
                <a:cs typeface="Arial" pitchFamily="34" charset="0"/>
              </a:rPr>
              <a:t>Планирование закупок осуществляется с помощью:	</a:t>
            </a:r>
          </a:p>
          <a:p>
            <a:pPr marL="273050" lvl="1" indent="-273050">
              <a:spcBef>
                <a:spcPts val="1200"/>
              </a:spcBef>
              <a:spcAft>
                <a:spcPts val="0"/>
              </a:spcAft>
              <a:buClr>
                <a:srgbClr val="990033"/>
              </a:buClr>
              <a:buSzPct val="80000"/>
              <a:buFont typeface="+mj-lt"/>
              <a:buAutoNum type="arabicPeriod"/>
              <a:defRPr/>
            </a:pPr>
            <a:r>
              <a:rPr lang="ru-RU" sz="1600" b="1" dirty="0" smtClean="0">
                <a:solidFill>
                  <a:schemeClr val="tx1">
                    <a:lumMod val="75000"/>
                    <a:lumOff val="25000"/>
                  </a:schemeClr>
                </a:solidFill>
                <a:latin typeface="Arial" pitchFamily="34" charset="0"/>
                <a:cs typeface="Arial" pitchFamily="34" charset="0"/>
              </a:rPr>
              <a:t>Планов закупок </a:t>
            </a:r>
            <a:r>
              <a:rPr lang="ru-RU" sz="1600" dirty="0" smtClean="0">
                <a:solidFill>
                  <a:schemeClr val="tx1">
                    <a:lumMod val="75000"/>
                    <a:lumOff val="25000"/>
                  </a:schemeClr>
                </a:solidFill>
                <a:latin typeface="Arial" pitchFamily="34" charset="0"/>
                <a:cs typeface="Arial" pitchFamily="34" charset="0"/>
              </a:rPr>
              <a:t>(составляется на срок действия бюджета);</a:t>
            </a:r>
          </a:p>
          <a:p>
            <a:pPr marL="273050" lvl="1" indent="-273050">
              <a:spcBef>
                <a:spcPts val="1200"/>
              </a:spcBef>
              <a:spcAft>
                <a:spcPts val="0"/>
              </a:spcAft>
              <a:buClr>
                <a:srgbClr val="990033"/>
              </a:buClr>
              <a:buSzPct val="80000"/>
              <a:buFont typeface="+mj-lt"/>
              <a:buAutoNum type="arabicPeriod"/>
              <a:defRPr/>
            </a:pPr>
            <a:r>
              <a:rPr lang="ru-RU" sz="1600" b="1" dirty="0" smtClean="0">
                <a:solidFill>
                  <a:schemeClr val="tx1">
                    <a:lumMod val="75000"/>
                    <a:lumOff val="25000"/>
                  </a:schemeClr>
                </a:solidFill>
                <a:latin typeface="Arial" pitchFamily="34" charset="0"/>
                <a:cs typeface="Arial" pitchFamily="34" charset="0"/>
              </a:rPr>
              <a:t>Планов-графиков</a:t>
            </a:r>
            <a:r>
              <a:rPr lang="ru-RU" sz="1600" dirty="0" smtClean="0">
                <a:solidFill>
                  <a:schemeClr val="tx1">
                    <a:lumMod val="75000"/>
                    <a:lumOff val="25000"/>
                  </a:schemeClr>
                </a:solidFill>
                <a:latin typeface="Arial" pitchFamily="34" charset="0"/>
                <a:cs typeface="Arial" pitchFamily="34" charset="0"/>
              </a:rPr>
              <a:t> (составляется на 1 год).</a:t>
            </a:r>
          </a:p>
          <a:p>
            <a:pPr marL="273050" lvl="1" indent="-273050">
              <a:spcBef>
                <a:spcPts val="1200"/>
              </a:spcBef>
              <a:spcAft>
                <a:spcPts val="0"/>
              </a:spcAft>
              <a:buClr>
                <a:srgbClr val="990033"/>
              </a:buClr>
              <a:buSzPct val="80000"/>
              <a:buFont typeface="+mj-lt"/>
              <a:buAutoNum type="arabicPeriod"/>
              <a:defRPr/>
            </a:pPr>
            <a:endParaRPr lang="ru-RU" sz="1600" dirty="0" smtClean="0">
              <a:solidFill>
                <a:schemeClr val="tx1">
                  <a:lumMod val="75000"/>
                  <a:lumOff val="25000"/>
                </a:schemeClr>
              </a:solidFill>
              <a:latin typeface="Arial" pitchFamily="34" charset="0"/>
              <a:cs typeface="Arial" pitchFamily="34" charset="0"/>
            </a:endParaRPr>
          </a:p>
          <a:p>
            <a:pPr marL="0" lvl="1">
              <a:spcBef>
                <a:spcPts val="1200"/>
              </a:spcBef>
              <a:spcAft>
                <a:spcPts val="0"/>
              </a:spcAft>
              <a:buClr>
                <a:srgbClr val="990033"/>
              </a:buClr>
              <a:buSzPct val="80000"/>
              <a:defRPr/>
            </a:pPr>
            <a:r>
              <a:rPr lang="ru-RU" sz="1600" dirty="0" smtClean="0">
                <a:solidFill>
                  <a:schemeClr val="tx1">
                    <a:lumMod val="75000"/>
                    <a:lumOff val="25000"/>
                  </a:schemeClr>
                </a:solidFill>
                <a:latin typeface="Arial" pitchFamily="34" charset="0"/>
                <a:cs typeface="Arial" pitchFamily="34" charset="0"/>
              </a:rPr>
              <a:t>В планах закупок необходимо будет обосновывать, каким именно образом объект закупки послужит достижению указанных целей. В планах-графиках будет обосновываться НМЦК и способ определения поставщика.</a:t>
            </a:r>
          </a:p>
          <a:p>
            <a:pPr marL="0" lvl="1">
              <a:spcBef>
                <a:spcPts val="1200"/>
              </a:spcBef>
              <a:spcAft>
                <a:spcPts val="0"/>
              </a:spcAft>
              <a:buClr>
                <a:srgbClr val="990033"/>
              </a:buClr>
              <a:buSzPct val="80000"/>
              <a:defRPr/>
            </a:pPr>
            <a:r>
              <a:rPr lang="ru-RU" sz="1600" dirty="0" smtClean="0">
                <a:solidFill>
                  <a:schemeClr val="tx1">
                    <a:lumMod val="75000"/>
                    <a:lumOff val="25000"/>
                  </a:schemeClr>
                </a:solidFill>
                <a:latin typeface="Arial" pitchFamily="34" charset="0"/>
                <a:cs typeface="Arial" pitchFamily="34" charset="0"/>
              </a:rPr>
              <a:t>Требования </a:t>
            </a:r>
            <a:r>
              <a:rPr lang="ru-RU" sz="1600" dirty="0">
                <a:solidFill>
                  <a:schemeClr val="tx1">
                    <a:lumMod val="75000"/>
                    <a:lumOff val="25000"/>
                  </a:schemeClr>
                </a:solidFill>
                <a:latin typeface="Arial" pitchFamily="34" charset="0"/>
                <a:cs typeface="Arial" pitchFamily="34" charset="0"/>
              </a:rPr>
              <a:t>о включении в </a:t>
            </a:r>
            <a:r>
              <a:rPr lang="ru-RU" sz="1600" dirty="0" smtClean="0">
                <a:solidFill>
                  <a:schemeClr val="tx1">
                    <a:lumMod val="75000"/>
                    <a:lumOff val="25000"/>
                  </a:schemeClr>
                </a:solidFill>
                <a:latin typeface="Arial" pitchFamily="34" charset="0"/>
                <a:cs typeface="Arial" pitchFamily="34" charset="0"/>
              </a:rPr>
              <a:t>ЕИС планов </a:t>
            </a:r>
            <a:r>
              <a:rPr lang="ru-RU" sz="1600" dirty="0">
                <a:solidFill>
                  <a:schemeClr val="tx1">
                    <a:lumMod val="75000"/>
                    <a:lumOff val="25000"/>
                  </a:schemeClr>
                </a:solidFill>
                <a:latin typeface="Arial" pitchFamily="34" charset="0"/>
                <a:cs typeface="Arial" pitchFamily="34" charset="0"/>
              </a:rPr>
              <a:t>закупок, планов-графиков вступают в силу </a:t>
            </a:r>
            <a:br>
              <a:rPr lang="ru-RU" sz="1600" dirty="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с 01.01.2017 года.</a:t>
            </a:r>
            <a:endParaRPr lang="ru-RU" sz="1600" dirty="0">
              <a:solidFill>
                <a:schemeClr val="tx1">
                  <a:lumMod val="75000"/>
                  <a:lumOff val="25000"/>
                </a:schemeClr>
              </a:solidFill>
              <a:latin typeface="Arial" pitchFamily="34" charset="0"/>
              <a:cs typeface="Arial" pitchFamily="34" charset="0"/>
            </a:endParaRPr>
          </a:p>
        </p:txBody>
      </p:sp>
      <p:sp>
        <p:nvSpPr>
          <p:cNvPr id="13" name="Скругленный прямоугольник 12"/>
          <p:cNvSpPr/>
          <p:nvPr/>
        </p:nvSpPr>
        <p:spPr>
          <a:xfrm>
            <a:off x="284379" y="5085184"/>
            <a:ext cx="8568952" cy="1018339"/>
          </a:xfrm>
          <a:prstGeom prst="round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lvl="1" algn="ctr"/>
            <a:r>
              <a:rPr lang="ru-RU" sz="1600" dirty="0">
                <a:solidFill>
                  <a:schemeClr val="tx1">
                    <a:lumMod val="75000"/>
                    <a:lumOff val="25000"/>
                  </a:schemeClr>
                </a:solidFill>
              </a:rPr>
              <a:t>Особенности планирования закупок в рамках государственного оборонного заказа устанавливаются Федеральным законом от 29 декабря 2012 года </a:t>
            </a:r>
            <a:r>
              <a:rPr lang="ru-RU" sz="1600" dirty="0" smtClean="0">
                <a:solidFill>
                  <a:schemeClr val="tx1">
                    <a:lumMod val="75000"/>
                    <a:lumOff val="25000"/>
                  </a:schemeClr>
                </a:solidFill>
              </a:rPr>
              <a:t/>
            </a:r>
            <a:br>
              <a:rPr lang="ru-RU" sz="1600" dirty="0" smtClean="0">
                <a:solidFill>
                  <a:schemeClr val="tx1">
                    <a:lumMod val="75000"/>
                    <a:lumOff val="25000"/>
                  </a:schemeClr>
                </a:solidFill>
              </a:rPr>
            </a:br>
            <a:r>
              <a:rPr lang="ru-RU" sz="1600" dirty="0" smtClean="0">
                <a:solidFill>
                  <a:schemeClr val="tx1">
                    <a:lumMod val="75000"/>
                    <a:lumOff val="25000"/>
                  </a:schemeClr>
                </a:solidFill>
              </a:rPr>
              <a:t>N </a:t>
            </a:r>
            <a:r>
              <a:rPr lang="ru-RU" sz="1600" dirty="0">
                <a:solidFill>
                  <a:schemeClr val="tx1">
                    <a:lumMod val="75000"/>
                    <a:lumOff val="25000"/>
                  </a:schemeClr>
                </a:solidFill>
              </a:rPr>
              <a:t>275-ФЗ "О государственном оборонном заказе".</a:t>
            </a:r>
          </a:p>
        </p:txBody>
      </p:sp>
      <p:pic>
        <p:nvPicPr>
          <p:cNvPr id="6146" name="Picture 2" descr="D:\RET\МАТЕРИАЛЫ\2016\новый дизайн\иконки\иконки\Иконки-8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196752"/>
            <a:ext cx="950913" cy="9540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618864"/>
      </p:ext>
    </p:extLst>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3246086434"/>
              </p:ext>
            </p:extLst>
          </p:nvPr>
        </p:nvGraphicFramePr>
        <p:xfrm>
          <a:off x="467544" y="1124744"/>
          <a:ext cx="8496944"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059136"/>
      </p:ext>
    </p:extLst>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79512" y="1052736"/>
            <a:ext cx="8964488" cy="1508105"/>
          </a:xfrm>
          <a:prstGeom prst="rect">
            <a:avLst/>
          </a:prstGeom>
        </p:spPr>
        <p:txBody>
          <a:bodyPr wrap="square">
            <a:spAutoFit/>
          </a:bodyPr>
          <a:lstStyle/>
          <a:p>
            <a:pPr marL="0" lvl="1">
              <a:spcBef>
                <a:spcPts val="1200"/>
              </a:spcBef>
              <a:spcAft>
                <a:spcPts val="0"/>
              </a:spcAft>
              <a:buClr>
                <a:srgbClr val="990033"/>
              </a:buClr>
              <a:buSzPct val="80000"/>
              <a:defRPr/>
            </a:pPr>
            <a:r>
              <a:rPr lang="ru-RU" sz="1600" dirty="0" smtClean="0">
                <a:solidFill>
                  <a:schemeClr val="tx1">
                    <a:lumMod val="75000"/>
                    <a:lumOff val="25000"/>
                  </a:schemeClr>
                </a:solidFill>
                <a:latin typeface="Arial" pitchFamily="34" charset="0"/>
                <a:cs typeface="Arial" pitchFamily="34" charset="0"/>
              </a:rPr>
              <a:t>При планировании закупок товаров, работ, услуг на переходный </a:t>
            </a:r>
            <a:r>
              <a:rPr lang="ru-RU" sz="1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период 2015-2016 гг. </a:t>
            </a:r>
            <a:r>
              <a:rPr lang="ru-RU" sz="1600" dirty="0" smtClean="0">
                <a:solidFill>
                  <a:schemeClr val="tx1">
                    <a:lumMod val="75000"/>
                    <a:lumOff val="25000"/>
                  </a:schemeClr>
                </a:solidFill>
                <a:latin typeface="Arial" pitchFamily="34" charset="0"/>
                <a:cs typeface="Arial" pitchFamily="34" charset="0"/>
              </a:rPr>
              <a:t>необходимо руководствоваться совместными приказами Минэкономразвития России </a:t>
            </a:r>
            <a:r>
              <a:rPr lang="ru-RU" sz="1600" dirty="0">
                <a:solidFill>
                  <a:schemeClr val="tx1">
                    <a:lumMod val="75000"/>
                    <a:lumOff val="25000"/>
                  </a:schemeClr>
                </a:solidFill>
                <a:latin typeface="Arial" pitchFamily="34" charset="0"/>
                <a:cs typeface="Arial" pitchFamily="34" charset="0"/>
              </a:rPr>
              <a:t>и Федерального казначейства — приказ </a:t>
            </a:r>
            <a:r>
              <a:rPr lang="ru-RU" sz="1600" dirty="0" smtClean="0">
                <a:solidFill>
                  <a:schemeClr val="tx1">
                    <a:lumMod val="75000"/>
                    <a:lumOff val="25000"/>
                  </a:schemeClr>
                </a:solidFill>
                <a:latin typeface="Arial" pitchFamily="34" charset="0"/>
                <a:cs typeface="Arial" pitchFamily="34" charset="0"/>
              </a:rPr>
              <a:t>N 761/20н </a:t>
            </a:r>
            <a:r>
              <a:rPr lang="ru-RU" sz="1600" dirty="0">
                <a:solidFill>
                  <a:schemeClr val="tx1">
                    <a:lumMod val="75000"/>
                    <a:lumOff val="25000"/>
                  </a:schemeClr>
                </a:solidFill>
                <a:latin typeface="Arial" pitchFamily="34" charset="0"/>
                <a:cs typeface="Arial" pitchFamily="34" charset="0"/>
              </a:rPr>
              <a:t>от 27.12.2011 (ред. от 10.06.2013), приказ </a:t>
            </a:r>
            <a:r>
              <a:rPr lang="ru-RU" sz="1600" dirty="0" smtClean="0">
                <a:solidFill>
                  <a:schemeClr val="tx1">
                    <a:lumMod val="75000"/>
                    <a:lumOff val="25000"/>
                  </a:schemeClr>
                </a:solidFill>
                <a:latin typeface="Arial" pitchFamily="34" charset="0"/>
                <a:cs typeface="Arial" pitchFamily="34" charset="0"/>
              </a:rPr>
              <a:t>N 182/7н </a:t>
            </a:r>
            <a:r>
              <a:rPr lang="ru-RU" sz="1600" dirty="0">
                <a:solidFill>
                  <a:schemeClr val="tx1">
                    <a:lumMod val="75000"/>
                    <a:lumOff val="25000"/>
                  </a:schemeClr>
                </a:solidFill>
                <a:latin typeface="Arial" pitchFamily="34" charset="0"/>
                <a:cs typeface="Arial" pitchFamily="34" charset="0"/>
              </a:rPr>
              <a:t>от 31.03.2015 (ред. от 03.11.2015</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a:p>
            <a:pPr marL="0" lvl="1">
              <a:spcBef>
                <a:spcPts val="1200"/>
              </a:spcBef>
              <a:spcAft>
                <a:spcPts val="0"/>
              </a:spcAft>
              <a:buClr>
                <a:srgbClr val="990033"/>
              </a:buClr>
              <a:buSzPct val="80000"/>
              <a:defRPr/>
            </a:pPr>
            <a:endParaRPr lang="ru-RU" sz="1600" dirty="0">
              <a:solidFill>
                <a:schemeClr val="tx1">
                  <a:lumMod val="75000"/>
                  <a:lumOff val="25000"/>
                </a:schemeClr>
              </a:solidFill>
              <a:latin typeface="Arial" pitchFamily="34" charset="0"/>
              <a:cs typeface="Arial" pitchFamily="34" charset="0"/>
            </a:endParaRPr>
          </a:p>
        </p:txBody>
      </p:sp>
      <p:sp>
        <p:nvSpPr>
          <p:cNvPr id="4" name="Прямоугольник 3"/>
          <p:cNvSpPr/>
          <p:nvPr/>
        </p:nvSpPr>
        <p:spPr>
          <a:xfrm>
            <a:off x="251520" y="2348880"/>
            <a:ext cx="8568952" cy="3600986"/>
          </a:xfrm>
          <a:prstGeom prst="rect">
            <a:avLst/>
          </a:prstGeom>
        </p:spPr>
        <p:txBody>
          <a:bodyPr wrap="square">
            <a:spAutoFit/>
          </a:bodyPr>
          <a:lstStyle/>
          <a:p>
            <a:pPr marL="0" lvl="1">
              <a:spcBef>
                <a:spcPts val="1200"/>
              </a:spcBef>
              <a:spcAft>
                <a:spcPts val="0"/>
              </a:spcAft>
              <a:buClr>
                <a:srgbClr val="990033"/>
              </a:buClr>
              <a:buSzPct val="80000"/>
              <a:defRPr/>
            </a:pPr>
            <a:r>
              <a:rPr lang="ru-RU" sz="1600" dirty="0">
                <a:solidFill>
                  <a:schemeClr val="tx1">
                    <a:lumMod val="75000"/>
                    <a:lumOff val="25000"/>
                  </a:schemeClr>
                </a:solidFill>
                <a:latin typeface="Arial" pitchFamily="34" charset="0"/>
                <a:cs typeface="Arial" pitchFamily="34" charset="0"/>
              </a:rPr>
              <a:t>1. Размещение плана-графика на 2016 год в ЕИС  производится только в структурированном виде с помощью средств, предусмотренных программно-аппаратным комплексом данной информационной системы (за исключением планов-графиков </a:t>
            </a:r>
            <a:r>
              <a:rPr lang="ru-RU" sz="1600" dirty="0" smtClean="0">
                <a:solidFill>
                  <a:schemeClr val="tx1">
                    <a:lumMod val="75000"/>
                    <a:lumOff val="25000"/>
                  </a:schemeClr>
                </a:solidFill>
                <a:latin typeface="Arial" pitchFamily="34" charset="0"/>
                <a:cs typeface="Arial" pitchFamily="34" charset="0"/>
              </a:rPr>
              <a:t>ФОИВ, федеральных КУ).</a:t>
            </a:r>
            <a:endParaRPr lang="ru-RU" sz="1600" dirty="0">
              <a:solidFill>
                <a:schemeClr val="tx1">
                  <a:lumMod val="75000"/>
                  <a:lumOff val="25000"/>
                </a:schemeClr>
              </a:solidFill>
              <a:latin typeface="Arial" pitchFamily="34" charset="0"/>
              <a:cs typeface="Arial" pitchFamily="34" charset="0"/>
            </a:endParaRPr>
          </a:p>
          <a:p>
            <a:pPr marL="0" lvl="1">
              <a:spcBef>
                <a:spcPts val="1200"/>
              </a:spcBef>
              <a:spcAft>
                <a:spcPts val="0"/>
              </a:spcAft>
              <a:buClr>
                <a:srgbClr val="990033"/>
              </a:buClr>
              <a:buSzPct val="80000"/>
              <a:defRPr/>
            </a:pPr>
            <a:r>
              <a:rPr lang="ru-RU" sz="1600" dirty="0">
                <a:solidFill>
                  <a:schemeClr val="tx1">
                    <a:lumMod val="75000"/>
                    <a:lumOff val="25000"/>
                  </a:schemeClr>
                </a:solidFill>
                <a:latin typeface="Arial" pitchFamily="34" charset="0"/>
                <a:cs typeface="Arial" pitchFamily="34" charset="0"/>
              </a:rPr>
              <a:t>2. Формирование и размещение на официальном сайте ЕИС планов-графиков </a:t>
            </a:r>
            <a:r>
              <a:rPr lang="ru-RU" sz="1600" dirty="0" smtClean="0">
                <a:solidFill>
                  <a:schemeClr val="tx1">
                    <a:lumMod val="75000"/>
                    <a:lumOff val="25000"/>
                  </a:schemeClr>
                </a:solidFill>
                <a:latin typeface="Arial" pitchFamily="34" charset="0"/>
                <a:cs typeface="Arial" pitchFamily="34" charset="0"/>
              </a:rPr>
              <a:t>ФОИВ, </a:t>
            </a:r>
            <a:r>
              <a:rPr lang="ru-RU" sz="1600" dirty="0">
                <a:solidFill>
                  <a:schemeClr val="tx1">
                    <a:lumMod val="75000"/>
                    <a:lumOff val="25000"/>
                  </a:schemeClr>
                </a:solidFill>
                <a:latin typeface="Arial" pitchFamily="34" charset="0"/>
                <a:cs typeface="Arial" pitchFamily="34" charset="0"/>
              </a:rPr>
              <a:t>федеральных государственных органов, федеральных </a:t>
            </a:r>
            <a:r>
              <a:rPr lang="ru-RU" sz="1600" dirty="0" smtClean="0">
                <a:solidFill>
                  <a:schemeClr val="tx1">
                    <a:lumMod val="75000"/>
                    <a:lumOff val="25000"/>
                  </a:schemeClr>
                </a:solidFill>
                <a:latin typeface="Arial" pitchFamily="34" charset="0"/>
                <a:cs typeface="Arial" pitchFamily="34" charset="0"/>
              </a:rPr>
              <a:t>КУ на </a:t>
            </a:r>
            <a:r>
              <a:rPr lang="ru-RU" sz="1600" dirty="0">
                <a:solidFill>
                  <a:schemeClr val="tx1">
                    <a:lumMod val="75000"/>
                    <a:lumOff val="25000"/>
                  </a:schemeClr>
                </a:solidFill>
                <a:latin typeface="Arial" pitchFamily="34" charset="0"/>
                <a:cs typeface="Arial" pitchFamily="34" charset="0"/>
              </a:rPr>
              <a:t>2016 год осуществляется посредством информационного взаимодействия официального сайта с государственной интегрированной информационной системой управления общественными финансами «Электронный </a:t>
            </a:r>
            <a:r>
              <a:rPr lang="ru-RU" sz="1600" dirty="0" smtClean="0">
                <a:solidFill>
                  <a:schemeClr val="tx1">
                    <a:lumMod val="75000"/>
                    <a:lumOff val="25000"/>
                  </a:schemeClr>
                </a:solidFill>
                <a:latin typeface="Arial" pitchFamily="34" charset="0"/>
                <a:cs typeface="Arial" pitchFamily="34" charset="0"/>
              </a:rPr>
              <a:t>бюджет».</a:t>
            </a:r>
          </a:p>
          <a:p>
            <a:pPr marL="0" lvl="1">
              <a:spcBef>
                <a:spcPts val="1200"/>
              </a:spcBef>
              <a:spcAft>
                <a:spcPts val="0"/>
              </a:spcAft>
              <a:buClr>
                <a:srgbClr val="990033"/>
              </a:buClr>
              <a:buSzPct val="80000"/>
              <a:defRPr/>
            </a:pPr>
            <a:r>
              <a:rPr lang="ru-RU" sz="1600" dirty="0" smtClean="0">
                <a:solidFill>
                  <a:schemeClr val="tx1">
                    <a:lumMod val="75000"/>
                    <a:lumOff val="25000"/>
                  </a:schemeClr>
                </a:solidFill>
                <a:latin typeface="Arial" pitchFamily="34" charset="0"/>
                <a:cs typeface="Arial" pitchFamily="34" charset="0"/>
              </a:rPr>
              <a:t>3</a:t>
            </a:r>
            <a:r>
              <a:rPr lang="ru-RU" sz="1600" dirty="0">
                <a:solidFill>
                  <a:schemeClr val="tx1">
                    <a:lumMod val="75000"/>
                    <a:lumOff val="25000"/>
                  </a:schemeClr>
                </a:solidFill>
                <a:latin typeface="Arial" pitchFamily="34" charset="0"/>
                <a:cs typeface="Arial" pitchFamily="34" charset="0"/>
              </a:rPr>
              <a:t>. При составлении и исполнении бюджетов, начиная с бюджетов на 2016 год, КОСГУ не применяется  (</a:t>
            </a:r>
            <a:r>
              <a:rPr lang="ru-RU" sz="1600" dirty="0" smtClean="0">
                <a:solidFill>
                  <a:schemeClr val="tx1">
                    <a:lumMod val="75000"/>
                    <a:lumOff val="25000"/>
                  </a:schemeClr>
                </a:solidFill>
                <a:latin typeface="Arial" pitchFamily="34" charset="0"/>
                <a:cs typeface="Arial" pitchFamily="34" charset="0"/>
              </a:rPr>
              <a:t>п. </a:t>
            </a:r>
            <a:r>
              <a:rPr lang="ru-RU" sz="1600" dirty="0">
                <a:solidFill>
                  <a:schemeClr val="tx1">
                    <a:lumMod val="75000"/>
                    <a:lumOff val="25000"/>
                  </a:schemeClr>
                </a:solidFill>
                <a:latin typeface="Arial" pitchFamily="34" charset="0"/>
                <a:cs typeface="Arial" pitchFamily="34" charset="0"/>
              </a:rPr>
              <a:t>7 </a:t>
            </a:r>
            <a:r>
              <a:rPr lang="ru-RU" sz="1600" dirty="0" smtClean="0">
                <a:solidFill>
                  <a:schemeClr val="tx1">
                    <a:lumMod val="75000"/>
                    <a:lumOff val="25000"/>
                  </a:schemeClr>
                </a:solidFill>
                <a:latin typeface="Arial" pitchFamily="34" charset="0"/>
                <a:cs typeface="Arial" pitchFamily="34" charset="0"/>
              </a:rPr>
              <a:t>ст. </a:t>
            </a:r>
            <a:r>
              <a:rPr lang="ru-RU" sz="1600" dirty="0">
                <a:solidFill>
                  <a:schemeClr val="tx1">
                    <a:lumMod val="75000"/>
                    <a:lumOff val="25000"/>
                  </a:schemeClr>
                </a:solidFill>
                <a:latin typeface="Arial" pitchFamily="34" charset="0"/>
                <a:cs typeface="Arial" pitchFamily="34" charset="0"/>
              </a:rPr>
              <a:t>4 311-ФЗ </a:t>
            </a:r>
            <a:r>
              <a:rPr lang="ru-RU" sz="1600" dirty="0" smtClean="0">
                <a:solidFill>
                  <a:schemeClr val="tx1">
                    <a:lumMod val="75000"/>
                    <a:lumOff val="25000"/>
                  </a:schemeClr>
                </a:solidFill>
                <a:latin typeface="Arial" pitchFamily="34" charset="0"/>
                <a:cs typeface="Arial" pitchFamily="34" charset="0"/>
              </a:rPr>
              <a:t>от 22.10.2014 </a:t>
            </a:r>
            <a:r>
              <a:rPr lang="ru-RU" sz="1600" dirty="0">
                <a:solidFill>
                  <a:schemeClr val="tx1">
                    <a:lumMod val="75000"/>
                    <a:lumOff val="25000"/>
                  </a:schemeClr>
                </a:solidFill>
                <a:latin typeface="Arial" pitchFamily="34" charset="0"/>
                <a:cs typeface="Arial" pitchFamily="34" charset="0"/>
              </a:rPr>
              <a:t>г. </a:t>
            </a:r>
            <a:r>
              <a:rPr lang="ru-RU" sz="1600" dirty="0" smtClean="0">
                <a:solidFill>
                  <a:schemeClr val="tx1">
                    <a:lumMod val="75000"/>
                    <a:lumOff val="25000"/>
                  </a:schemeClr>
                </a:solidFill>
                <a:latin typeface="Arial" pitchFamily="34" charset="0"/>
                <a:cs typeface="Arial" pitchFamily="34" charset="0"/>
              </a:rPr>
              <a:t>№). В планах-графиках </a:t>
            </a:r>
            <a:r>
              <a:rPr lang="ru-RU" sz="1600" dirty="0">
                <a:solidFill>
                  <a:schemeClr val="tx1">
                    <a:lumMod val="75000"/>
                    <a:lumOff val="25000"/>
                  </a:schemeClr>
                </a:solidFill>
                <a:latin typeface="Arial" pitchFamily="34" charset="0"/>
                <a:cs typeface="Arial" pitchFamily="34" charset="0"/>
              </a:rPr>
              <a:t>на 2016 год КБК указываются не полностью, а только в части кода вида расходов (КВР), детализированного до уровня подгруппы и элемента КВР (15-17 разряды КБК).</a:t>
            </a: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794304"/>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1. Задачи ЕЭТП\! Элементы стиля\Логотип_ЕЭТП-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9436" y="95213"/>
            <a:ext cx="2202684" cy="597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79512" y="2420888"/>
            <a:ext cx="8640959" cy="2448272"/>
          </a:xfrm>
          <a:prstGeom prst="rect">
            <a:avLst/>
          </a:prstGeom>
          <a:noFill/>
          <a:ln w="9525">
            <a:noFill/>
            <a:miter lim="800000"/>
            <a:headEnd/>
            <a:tailEnd/>
          </a:ln>
        </p:spPr>
        <p:txBody>
          <a:bodyPr lIns="216000" tIns="36000" rIns="180000" bIns="36000" anchor="t"/>
          <a:lstStyle/>
          <a:p>
            <a:pPr algn="ctr">
              <a:lnSpc>
                <a:spcPct val="80000"/>
              </a:lnSpc>
              <a:spcBef>
                <a:spcPts val="600"/>
              </a:spcBef>
              <a:defRPr/>
            </a:pPr>
            <a:r>
              <a:rPr lang="ru-RU" sz="3000" b="1" dirty="0" smtClean="0">
                <a:solidFill>
                  <a:prstClr val="white"/>
                </a:solidFill>
                <a:latin typeface="Arial" panose="020B0604020202020204" pitchFamily="34" charset="0"/>
                <a:cs typeface="Arial" panose="020B0604020202020204" pitchFamily="34" charset="0"/>
              </a:rPr>
              <a:t>Часть 1</a:t>
            </a:r>
          </a:p>
          <a:p>
            <a:pPr algn="ctr">
              <a:lnSpc>
                <a:spcPct val="80000"/>
              </a:lnSpc>
              <a:spcBef>
                <a:spcPts val="600"/>
              </a:spcBef>
              <a:defRPr/>
            </a:pPr>
            <a:r>
              <a:rPr lang="ru-RU" sz="4400" b="1" dirty="0" smtClean="0">
                <a:solidFill>
                  <a:prstClr val="white"/>
                </a:solidFill>
                <a:latin typeface="Arial" panose="020B0604020202020204" pitchFamily="34" charset="0"/>
                <a:cs typeface="Arial" panose="020B0604020202020204" pitchFamily="34" charset="0"/>
              </a:rPr>
              <a:t>Нормативно-правовая база </a:t>
            </a:r>
            <a:br>
              <a:rPr lang="ru-RU" sz="4400" b="1" dirty="0" smtClean="0">
                <a:solidFill>
                  <a:prstClr val="white"/>
                </a:solidFill>
                <a:latin typeface="Arial" panose="020B0604020202020204" pitchFamily="34" charset="0"/>
                <a:cs typeface="Arial" panose="020B0604020202020204" pitchFamily="34" charset="0"/>
              </a:rPr>
            </a:br>
            <a:r>
              <a:rPr lang="ru-RU" sz="4400" b="1" dirty="0" smtClean="0">
                <a:solidFill>
                  <a:prstClr val="white"/>
                </a:solidFill>
                <a:latin typeface="Arial" panose="020B0604020202020204" pitchFamily="34" charset="0"/>
                <a:cs typeface="Arial" panose="020B0604020202020204" pitchFamily="34" charset="0"/>
              </a:rPr>
              <a:t>и актуальные изменения законодательства</a:t>
            </a:r>
            <a:endParaRPr lang="ru-RU" sz="4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542176"/>
      </p:ext>
    </p:extLst>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14282" y="1772816"/>
            <a:ext cx="8715436" cy="3631763"/>
          </a:xfrm>
          <a:prstGeom prst="rect">
            <a:avLst/>
          </a:prstGeom>
        </p:spPr>
        <p:txBody>
          <a:bodyPr wrap="square">
            <a:spAutoFit/>
          </a:bodyPr>
          <a:lstStyle/>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Идентификационный код закупки;</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Цель осуществления закупки;</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Наименование объекта и его описание, а также объем закупаемых ТРУ;</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Объем финансового обеспечения для осуществления закупки;</a:t>
            </a:r>
          </a:p>
          <a:p>
            <a:pPr marL="342900" lvl="1" indent="-342900">
              <a:spcBef>
                <a:spcPts val="1200"/>
              </a:spcBef>
              <a:spcAft>
                <a:spcPts val="0"/>
              </a:spcAft>
              <a:buClr>
                <a:srgbClr val="990033"/>
              </a:buClr>
              <a:buSzPct val="80000"/>
              <a:buFont typeface="+mj-lt"/>
              <a:buAutoNum type="arabicPeriod"/>
              <a:defRPr/>
            </a:pPr>
            <a:r>
              <a:rPr lang="ru-RU" sz="1600" dirty="0">
                <a:solidFill>
                  <a:schemeClr val="tx1">
                    <a:lumMod val="75000"/>
                    <a:lumOff val="25000"/>
                  </a:schemeClr>
                </a:solidFill>
                <a:latin typeface="+mn-lt"/>
                <a:cs typeface="Arial" pitchFamily="34" charset="0"/>
              </a:rPr>
              <a:t>С</a:t>
            </a:r>
            <a:r>
              <a:rPr lang="ru-RU" sz="1600" dirty="0" smtClean="0">
                <a:solidFill>
                  <a:schemeClr val="tx1">
                    <a:lumMod val="75000"/>
                    <a:lumOff val="25000"/>
                  </a:schemeClr>
                </a:solidFill>
                <a:latin typeface="+mn-lt"/>
                <a:cs typeface="Arial" pitchFamily="34" charset="0"/>
              </a:rPr>
              <a:t>роки (периодичность) осуществления планируемых закупок;</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Обоснование закупки;</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Информация о закупках ТРУ, которые способны выполнить только поставщики, имеющие необходимый уровень квалификации, а также предназначенных для проведения научных исследований, экспериментов, изысканий, проектных работ;</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Информация об обязательном общественном обсуждении закупки</a:t>
            </a:r>
            <a:endParaRPr lang="ru-RU" sz="1600" dirty="0" smtClean="0">
              <a:solidFill>
                <a:srgbClr val="0081CA"/>
              </a:solidFill>
              <a:latin typeface="+mn-lt"/>
              <a:cs typeface="Arial" pitchFamily="34" charset="0"/>
            </a:endParaRPr>
          </a:p>
        </p:txBody>
      </p:sp>
      <p:sp>
        <p:nvSpPr>
          <p:cNvPr id="3" name="TextBox 2"/>
          <p:cNvSpPr txBox="1"/>
          <p:nvPr/>
        </p:nvSpPr>
        <p:spPr>
          <a:xfrm>
            <a:off x="214282" y="1239431"/>
            <a:ext cx="7128792" cy="400110"/>
          </a:xfrm>
          <a:prstGeom prst="rect">
            <a:avLst/>
          </a:prstGeom>
          <a:noFill/>
        </p:spPr>
        <p:txBody>
          <a:bodyPr wrap="square" rtlCol="0">
            <a:spAutoFit/>
          </a:bodyPr>
          <a:lstStyle/>
          <a:p>
            <a:r>
              <a:rPr lang="ru-RU" sz="2000" b="1" dirty="0" smtClean="0">
                <a:solidFill>
                  <a:schemeClr val="tx1">
                    <a:lumMod val="75000"/>
                    <a:lumOff val="25000"/>
                  </a:schemeClr>
                </a:solidFill>
                <a:latin typeface="+mn-lt"/>
              </a:rPr>
              <a:t>План закупок включает в себя:</a:t>
            </a:r>
            <a:endParaRPr lang="ru-RU" sz="2000" b="1" dirty="0">
              <a:solidFill>
                <a:schemeClr val="tx1">
                  <a:lumMod val="75000"/>
                  <a:lumOff val="25000"/>
                </a:schemeClr>
              </a:solidFill>
              <a:latin typeface="+mn-lt"/>
            </a:endParaRP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7456692"/>
      </p:ext>
    </p:extLst>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14282" y="1772816"/>
            <a:ext cx="8715436" cy="3862596"/>
          </a:xfrm>
          <a:prstGeom prst="rect">
            <a:avLst/>
          </a:prstGeom>
        </p:spPr>
        <p:txBody>
          <a:bodyPr wrap="square">
            <a:spAutoFit/>
          </a:bodyPr>
          <a:lstStyle/>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mn-lt"/>
              </a:rPr>
              <a:t>План закупок формируется при планировании бюджета / плана финансово-хозяйственной деятельности и утверждается в течение 10 рабочих дней после утверждения бюджета / плана финансово-хозяйственной деятельности.</a:t>
            </a:r>
          </a:p>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mn-lt"/>
              </a:rPr>
              <a:t>Утвержденный план закупок подлежит размещению в ЕИС в течение 3 рабочих дней со дня утверждения или изменения такого плана, за исключением сведений, составляющих государственную тайну.</a:t>
            </a:r>
          </a:p>
          <a:p>
            <a:pPr marL="360000" lvl="1" indent="-342900">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mn-lt"/>
              </a:rPr>
              <a:t>Планы </a:t>
            </a:r>
            <a:r>
              <a:rPr lang="ru-RU" sz="1600" dirty="0">
                <a:solidFill>
                  <a:schemeClr val="tx1">
                    <a:lumMod val="75000"/>
                    <a:lumOff val="25000"/>
                  </a:schemeClr>
                </a:solidFill>
                <a:latin typeface="+mn-lt"/>
              </a:rPr>
              <a:t>закупок подлежат изменению в случае изменений объема получаемых бюджетных средств, реализации законов, решений, поручений, указаний Президента/Правительства, принятых после утверждения планов закупки; по итогам общественного обсуждения, для использования экономии, полученной при осуществлении закупки.</a:t>
            </a:r>
          </a:p>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mn-lt"/>
              </a:rPr>
              <a:t>Заказчики также вправе размещать планы закупок на своих сайтах в </a:t>
            </a:r>
            <a:r>
              <a:rPr lang="ru-RU" sz="1600" dirty="0" smtClean="0">
                <a:solidFill>
                  <a:schemeClr val="tx1">
                    <a:lumMod val="75000"/>
                    <a:lumOff val="25000"/>
                  </a:schemeClr>
                </a:solidFill>
                <a:latin typeface="+mn-lt"/>
              </a:rPr>
              <a:t>информационно-телекоммуникационной </a:t>
            </a:r>
            <a:r>
              <a:rPr lang="ru-RU" sz="1600" dirty="0">
                <a:solidFill>
                  <a:schemeClr val="tx1">
                    <a:lumMod val="75000"/>
                    <a:lumOff val="25000"/>
                  </a:schemeClr>
                </a:solidFill>
                <a:latin typeface="+mn-lt"/>
              </a:rPr>
              <a:t>сети "Интернет", а также </a:t>
            </a:r>
            <a:r>
              <a:rPr lang="ru-RU" sz="1600" dirty="0" smtClean="0">
                <a:solidFill>
                  <a:schemeClr val="tx1">
                    <a:lumMod val="75000"/>
                    <a:lumOff val="25000"/>
                  </a:schemeClr>
                </a:solidFill>
                <a:latin typeface="+mn-lt"/>
              </a:rPr>
              <a:t>опубликовывать </a:t>
            </a:r>
            <a:r>
              <a:rPr lang="ru-RU" sz="1600" dirty="0">
                <a:solidFill>
                  <a:schemeClr val="tx1">
                    <a:lumMod val="75000"/>
                    <a:lumOff val="25000"/>
                  </a:schemeClr>
                </a:solidFill>
                <a:latin typeface="+mn-lt"/>
              </a:rPr>
              <a:t>в любых печатных изданиях.</a:t>
            </a:r>
          </a:p>
        </p:txBody>
      </p:sp>
      <p:sp>
        <p:nvSpPr>
          <p:cNvPr id="3" name="TextBox 2"/>
          <p:cNvSpPr txBox="1"/>
          <p:nvPr/>
        </p:nvSpPr>
        <p:spPr>
          <a:xfrm>
            <a:off x="214282" y="1239431"/>
            <a:ext cx="7128792" cy="400110"/>
          </a:xfrm>
          <a:prstGeom prst="rect">
            <a:avLst/>
          </a:prstGeom>
          <a:noFill/>
        </p:spPr>
        <p:txBody>
          <a:bodyPr wrap="square" rtlCol="0">
            <a:spAutoFit/>
          </a:bodyPr>
          <a:lstStyle/>
          <a:p>
            <a:r>
              <a:rPr lang="ru-RU" sz="2000" b="1" dirty="0" smtClean="0">
                <a:solidFill>
                  <a:schemeClr val="tx1">
                    <a:lumMod val="75000"/>
                    <a:lumOff val="25000"/>
                  </a:schemeClr>
                </a:solidFill>
                <a:latin typeface="+mn-lt"/>
              </a:rPr>
              <a:t>Формирование плана закупок:</a:t>
            </a:r>
            <a:endParaRPr lang="ru-RU" sz="2000" b="1" dirty="0">
              <a:solidFill>
                <a:schemeClr val="tx1">
                  <a:lumMod val="75000"/>
                  <a:lumOff val="25000"/>
                </a:schemeClr>
              </a:solidFill>
              <a:latin typeface="+mn-lt"/>
            </a:endParaRP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564021"/>
      </p:ext>
    </p:extLst>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14282" y="1844824"/>
            <a:ext cx="8715436" cy="4031873"/>
          </a:xfrm>
          <a:prstGeom prst="rect">
            <a:avLst/>
          </a:prstGeom>
        </p:spPr>
        <p:txBody>
          <a:bodyPr wrap="square">
            <a:spAutoFit/>
          </a:bodyPr>
          <a:lstStyle/>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Идентификационный код закупки;</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Наименование и описание объекта закупки, количество ТРУ, планируемые сроки, периодичность, НМЦК, обоснование закупки, размер аванса (если предусмотрена выплата аванса), этапы оплаты;</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Дополнительные требования к участникам закупки (при наличии таких требований) и обоснование таких требований;</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Способ определения поставщика и обоснование выбора этого способа;</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Дата начала закупки;</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Информация о размере обеспечения заявки и исполнения контракта;</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Информация о применении критерия стоимости жизненного цикла;</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mn-lt"/>
                <a:cs typeface="Arial" pitchFamily="34" charset="0"/>
              </a:rPr>
              <a:t>Информация о банковском сопровождении контракта</a:t>
            </a:r>
          </a:p>
        </p:txBody>
      </p:sp>
      <p:sp>
        <p:nvSpPr>
          <p:cNvPr id="7" name="TextBox 6"/>
          <p:cNvSpPr txBox="1"/>
          <p:nvPr/>
        </p:nvSpPr>
        <p:spPr>
          <a:xfrm>
            <a:off x="214282" y="1233865"/>
            <a:ext cx="7128792" cy="400110"/>
          </a:xfrm>
          <a:prstGeom prst="rect">
            <a:avLst/>
          </a:prstGeom>
          <a:noFill/>
        </p:spPr>
        <p:txBody>
          <a:bodyPr wrap="square" rtlCol="0">
            <a:spAutoFit/>
          </a:bodyPr>
          <a:lstStyle/>
          <a:p>
            <a:r>
              <a:rPr lang="ru-RU" sz="2000" b="1" dirty="0" smtClean="0">
                <a:solidFill>
                  <a:schemeClr val="tx1">
                    <a:lumMod val="75000"/>
                    <a:lumOff val="25000"/>
                  </a:schemeClr>
                </a:solidFill>
              </a:rPr>
              <a:t>План-график закупок включает в себя:</a:t>
            </a:r>
            <a:endParaRPr lang="ru-RU" sz="2000" b="1" dirty="0">
              <a:solidFill>
                <a:schemeClr val="tx1">
                  <a:lumMod val="75000"/>
                  <a:lumOff val="25000"/>
                </a:schemeClr>
              </a:solidFill>
            </a:endParaRP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981130"/>
      </p:ext>
    </p:extLst>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14282" y="1666684"/>
            <a:ext cx="8715436" cy="4016484"/>
          </a:xfrm>
          <a:prstGeom prst="rect">
            <a:avLst/>
          </a:prstGeom>
        </p:spPr>
        <p:txBody>
          <a:bodyPr wrap="square">
            <a:spAutoFit/>
          </a:bodyPr>
          <a:lstStyle/>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План-график разрабатывается ежегодно на </a:t>
            </a:r>
            <a:r>
              <a:rPr lang="en-US" sz="1600" dirty="0">
                <a:solidFill>
                  <a:schemeClr val="tx1">
                    <a:lumMod val="75000"/>
                    <a:lumOff val="25000"/>
                  </a:schemeClr>
                </a:solidFill>
                <a:latin typeface="Arial" pitchFamily="34" charset="0"/>
                <a:cs typeface="Arial" pitchFamily="34" charset="0"/>
              </a:rPr>
              <a:t>1</a:t>
            </a:r>
            <a:r>
              <a:rPr lang="ru-RU" sz="1600" dirty="0">
                <a:solidFill>
                  <a:schemeClr val="tx1">
                    <a:lumMod val="75000"/>
                    <a:lumOff val="25000"/>
                  </a:schemeClr>
                </a:solidFill>
                <a:latin typeface="Arial" pitchFamily="34" charset="0"/>
                <a:cs typeface="Arial" pitchFamily="34" charset="0"/>
              </a:rPr>
              <a:t> год и утверждается заказчиком в течение десяти рабочих дней после получения им объема прав в денежном выражении на принятие и (или) исполнение обязательств или утверждения плана финансово-хозяйственной деятельности в соответствии с законодательством Российской Федерации.</a:t>
            </a:r>
          </a:p>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Заказчики осуществляют закупки в соответствии с информацией, включенной в планы-графики. Закупки, не предусмотренные планами-графиками, не могут быть осуществлены.</a:t>
            </a:r>
          </a:p>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Внесение изменений в план-график по каждому объекту закупки может осуществляться не позднее чем за 10 календарных дней до дня размещения в ЕИС извещения об осуществлении закупки или направления приглашения принять участие в определении поставщика закрытым способом.</a:t>
            </a:r>
          </a:p>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Утвержденный заказчиком план-график и внесенные в него изменения подлежат размещению в ЕИС в течение 3 рабочих дней с даты утверждения или изменения плана-графика, за исключением сведений, составляющих государственную тайну.</a:t>
            </a:r>
          </a:p>
        </p:txBody>
      </p:sp>
      <p:sp>
        <p:nvSpPr>
          <p:cNvPr id="3" name="TextBox 2"/>
          <p:cNvSpPr txBox="1"/>
          <p:nvPr/>
        </p:nvSpPr>
        <p:spPr>
          <a:xfrm>
            <a:off x="214282" y="1239431"/>
            <a:ext cx="7128792" cy="400110"/>
          </a:xfrm>
          <a:prstGeom prst="rect">
            <a:avLst/>
          </a:prstGeom>
          <a:noFill/>
        </p:spPr>
        <p:txBody>
          <a:bodyPr wrap="square" rtlCol="0">
            <a:spAutoFit/>
          </a:bodyPr>
          <a:lstStyle/>
          <a:p>
            <a:r>
              <a:rPr lang="ru-RU" sz="2000" b="1" dirty="0" smtClean="0">
                <a:solidFill>
                  <a:schemeClr val="tx1">
                    <a:lumMod val="75000"/>
                    <a:lumOff val="25000"/>
                  </a:schemeClr>
                </a:solidFill>
                <a:latin typeface="Arial" pitchFamily="34" charset="0"/>
                <a:cs typeface="Arial" pitchFamily="34" charset="0"/>
              </a:rPr>
              <a:t>Формирование плана-графика закупок:</a:t>
            </a:r>
            <a:endParaRPr lang="ru-RU" sz="2000" b="1" dirty="0">
              <a:solidFill>
                <a:schemeClr val="tx1">
                  <a:lumMod val="75000"/>
                  <a:lumOff val="25000"/>
                </a:schemeClr>
              </a:solidFill>
              <a:latin typeface="Arial" pitchFamily="34" charset="0"/>
              <a:cs typeface="Arial" pitchFamily="34" charset="0"/>
            </a:endParaRP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143252"/>
      </p:ext>
    </p:extLst>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12861" y="1556792"/>
            <a:ext cx="8929718" cy="4339650"/>
          </a:xfrm>
          <a:prstGeom prst="rect">
            <a:avLst/>
          </a:prstGeom>
        </p:spPr>
        <p:txBody>
          <a:bodyPr wrap="square">
            <a:spAutoFit/>
          </a:bodyPr>
          <a:lstStyle/>
          <a:p>
            <a:pPr marL="0" lvl="1">
              <a:spcBef>
                <a:spcPts val="1200"/>
              </a:spcBef>
              <a:spcAft>
                <a:spcPts val="0"/>
              </a:spcAft>
              <a:buClr>
                <a:srgbClr val="990033"/>
              </a:buClr>
              <a:buSzPct val="80000"/>
              <a:defRPr/>
            </a:pPr>
            <a:r>
              <a:rPr lang="ru-RU" sz="1600" dirty="0">
                <a:solidFill>
                  <a:schemeClr val="tx1">
                    <a:lumMod val="75000"/>
                    <a:lumOff val="25000"/>
                  </a:schemeClr>
                </a:solidFill>
                <a:latin typeface="Arial" pitchFamily="34" charset="0"/>
                <a:cs typeface="Arial" pitchFamily="34" charset="0"/>
              </a:rPr>
              <a:t>План-график подлежит изменению заказчиком в случае внесения изменения в план закупок, а также в следующих случаях:</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Arial" pitchFamily="34" charset="0"/>
                <a:cs typeface="Arial" pitchFamily="34" charset="0"/>
              </a:rPr>
              <a:t>увеличение </a:t>
            </a:r>
            <a:r>
              <a:rPr lang="ru-RU" sz="1600" dirty="0">
                <a:solidFill>
                  <a:schemeClr val="tx1">
                    <a:lumMod val="75000"/>
                    <a:lumOff val="25000"/>
                  </a:schemeClr>
                </a:solidFill>
                <a:latin typeface="Arial" pitchFamily="34" charset="0"/>
                <a:cs typeface="Arial" pitchFamily="34" charset="0"/>
              </a:rPr>
              <a:t>или уменьшение </a:t>
            </a:r>
            <a:r>
              <a:rPr lang="ru-RU" sz="1600" dirty="0" smtClean="0">
                <a:solidFill>
                  <a:schemeClr val="tx1">
                    <a:lumMod val="75000"/>
                    <a:lumOff val="25000"/>
                  </a:schemeClr>
                </a:solidFill>
                <a:latin typeface="Arial" pitchFamily="34" charset="0"/>
                <a:cs typeface="Arial" pitchFamily="34" charset="0"/>
              </a:rPr>
              <a:t>НМЦК, </a:t>
            </a:r>
            <a:r>
              <a:rPr lang="ru-RU" sz="1600" dirty="0">
                <a:solidFill>
                  <a:schemeClr val="tx1">
                    <a:lumMod val="75000"/>
                    <a:lumOff val="25000"/>
                  </a:schemeClr>
                </a:solidFill>
                <a:latin typeface="Arial" pitchFamily="34" charset="0"/>
                <a:cs typeface="Arial" pitchFamily="34" charset="0"/>
              </a:rPr>
              <a:t>цены контракта, заключаемого с единственным поставщиком (подрядчиком, исполнителем);</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Arial" pitchFamily="34" charset="0"/>
                <a:cs typeface="Arial" pitchFamily="34" charset="0"/>
              </a:rPr>
              <a:t>изменение </a:t>
            </a:r>
            <a:r>
              <a:rPr lang="ru-RU" sz="1600" dirty="0">
                <a:solidFill>
                  <a:schemeClr val="tx1">
                    <a:lumMod val="75000"/>
                    <a:lumOff val="25000"/>
                  </a:schemeClr>
                </a:solidFill>
                <a:latin typeface="Arial" pitchFamily="34" charset="0"/>
                <a:cs typeface="Arial" pitchFamily="34" charset="0"/>
              </a:rPr>
              <a:t>до начала закупки срока исполнения контракта, порядка оплаты или размера аванса;</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Arial" pitchFamily="34" charset="0"/>
                <a:cs typeface="Arial" pitchFamily="34" charset="0"/>
              </a:rPr>
              <a:t>изменение </a:t>
            </a:r>
            <a:r>
              <a:rPr lang="ru-RU" sz="1600" dirty="0">
                <a:solidFill>
                  <a:schemeClr val="tx1">
                    <a:lumMod val="75000"/>
                    <a:lumOff val="25000"/>
                  </a:schemeClr>
                </a:solidFill>
                <a:latin typeface="Arial" pitchFamily="34" charset="0"/>
                <a:cs typeface="Arial" pitchFamily="34" charset="0"/>
              </a:rPr>
              <a:t>даты начала закупки и (или) способа определения </a:t>
            </a:r>
            <a:r>
              <a:rPr lang="ru-RU" sz="1600" dirty="0" smtClean="0">
                <a:solidFill>
                  <a:schemeClr val="tx1">
                    <a:lumMod val="75000"/>
                    <a:lumOff val="25000"/>
                  </a:schemeClr>
                </a:solidFill>
                <a:latin typeface="Arial" pitchFamily="34" charset="0"/>
                <a:cs typeface="Arial" pitchFamily="34" charset="0"/>
              </a:rPr>
              <a:t>поставщика, отмена </a:t>
            </a:r>
            <a:r>
              <a:rPr lang="ru-RU" sz="1600" dirty="0">
                <a:solidFill>
                  <a:schemeClr val="tx1">
                    <a:lumMod val="75000"/>
                    <a:lumOff val="25000"/>
                  </a:schemeClr>
                </a:solidFill>
                <a:latin typeface="Arial" pitchFamily="34" charset="0"/>
                <a:cs typeface="Arial" pitchFamily="34" charset="0"/>
              </a:rPr>
              <a:t>заказчиком закупки, предусмотренной планом-графиком;</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Arial" pitchFamily="34" charset="0"/>
                <a:cs typeface="Arial" pitchFamily="34" charset="0"/>
              </a:rPr>
              <a:t>реализация </a:t>
            </a:r>
            <a:r>
              <a:rPr lang="ru-RU" sz="1600" dirty="0">
                <a:solidFill>
                  <a:schemeClr val="tx1">
                    <a:lumMod val="75000"/>
                    <a:lumOff val="25000"/>
                  </a:schemeClr>
                </a:solidFill>
                <a:latin typeface="Arial" pitchFamily="34" charset="0"/>
                <a:cs typeface="Arial" pitchFamily="34" charset="0"/>
              </a:rPr>
              <a:t>решения, принятого заказчиком по итогам проведенного в соответствии со ст.20 44-ФЗ обязательного общественного обсуждения закупок и не требующего внесения изменения в план закупок;</a:t>
            </a:r>
          </a:p>
          <a:p>
            <a:pPr marL="342900" lvl="1" indent="-342900">
              <a:spcBef>
                <a:spcPts val="1200"/>
              </a:spcBef>
              <a:spcAft>
                <a:spcPts val="0"/>
              </a:spcAft>
              <a:buClr>
                <a:srgbClr val="990033"/>
              </a:buClr>
              <a:buSzPct val="80000"/>
              <a:buFont typeface="+mj-lt"/>
              <a:buAutoNum type="arabicPeriod"/>
              <a:defRPr/>
            </a:pPr>
            <a:r>
              <a:rPr lang="ru-RU" sz="1600" dirty="0" smtClean="0">
                <a:solidFill>
                  <a:schemeClr val="tx1">
                    <a:lumMod val="75000"/>
                    <a:lumOff val="25000"/>
                  </a:schemeClr>
                </a:solidFill>
                <a:latin typeface="Arial" pitchFamily="34" charset="0"/>
                <a:cs typeface="Arial" pitchFamily="34" charset="0"/>
              </a:rPr>
              <a:t>в </a:t>
            </a:r>
            <a:r>
              <a:rPr lang="ru-RU" sz="1600" dirty="0">
                <a:solidFill>
                  <a:schemeClr val="tx1">
                    <a:lumMod val="75000"/>
                    <a:lumOff val="25000"/>
                  </a:schemeClr>
                </a:solidFill>
                <a:latin typeface="Arial" pitchFamily="34" charset="0"/>
                <a:cs typeface="Arial" pitchFamily="34" charset="0"/>
              </a:rPr>
              <a:t>иных случаях в соответствии с Постановлениями Правительства РФ и высших исполнительных ОВ субъектов РФ.</a:t>
            </a:r>
          </a:p>
          <a:p>
            <a:endParaRPr lang="ru-RU" sz="1600" dirty="0" smtClean="0">
              <a:solidFill>
                <a:schemeClr val="tx1">
                  <a:lumMod val="75000"/>
                  <a:lumOff val="25000"/>
                </a:schemeClr>
              </a:solidFill>
              <a:latin typeface="Arial" pitchFamily="34" charset="0"/>
              <a:cs typeface="Arial" pitchFamily="34" charset="0"/>
            </a:endParaRPr>
          </a:p>
        </p:txBody>
      </p:sp>
      <p:sp>
        <p:nvSpPr>
          <p:cNvPr id="7" name="TextBox 6"/>
          <p:cNvSpPr txBox="1"/>
          <p:nvPr/>
        </p:nvSpPr>
        <p:spPr>
          <a:xfrm>
            <a:off x="203624" y="1020766"/>
            <a:ext cx="7128792" cy="400110"/>
          </a:xfrm>
          <a:prstGeom prst="rect">
            <a:avLst/>
          </a:prstGeom>
          <a:noFill/>
        </p:spPr>
        <p:txBody>
          <a:bodyPr wrap="square" rtlCol="0">
            <a:spAutoFit/>
          </a:bodyPr>
          <a:lstStyle/>
          <a:p>
            <a:r>
              <a:rPr lang="ru-RU" sz="2000" b="1" dirty="0" smtClean="0">
                <a:solidFill>
                  <a:schemeClr val="tx1">
                    <a:lumMod val="75000"/>
                    <a:lumOff val="25000"/>
                  </a:schemeClr>
                </a:solidFill>
                <a:latin typeface="Arial" pitchFamily="34" charset="0"/>
                <a:cs typeface="Arial" pitchFamily="34" charset="0"/>
              </a:rPr>
              <a:t>Изменения в План-график:</a:t>
            </a:r>
            <a:endParaRPr lang="ru-RU" sz="2000" b="1" dirty="0">
              <a:solidFill>
                <a:schemeClr val="tx1">
                  <a:lumMod val="75000"/>
                  <a:lumOff val="25000"/>
                </a:schemeClr>
              </a:solidFill>
              <a:latin typeface="Arial" pitchFamily="34" charset="0"/>
              <a:cs typeface="Arial" pitchFamily="34" charset="0"/>
            </a:endParaRP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484482"/>
      </p:ext>
    </p:extLst>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624" y="1020766"/>
            <a:ext cx="7128792" cy="400110"/>
          </a:xfrm>
          <a:prstGeom prst="rect">
            <a:avLst/>
          </a:prstGeom>
          <a:noFill/>
        </p:spPr>
        <p:txBody>
          <a:bodyPr wrap="square" rtlCol="0">
            <a:spAutoFit/>
          </a:bodyPr>
          <a:lstStyle/>
          <a:p>
            <a:r>
              <a:rPr lang="ru-RU" sz="2000" b="1" dirty="0">
                <a:solidFill>
                  <a:schemeClr val="tx1">
                    <a:lumMod val="75000"/>
                    <a:lumOff val="25000"/>
                  </a:schemeClr>
                </a:solidFill>
              </a:rPr>
              <a:t>Содержание плана-графика на 2015 - 2016 годы</a:t>
            </a:r>
          </a:p>
        </p:txBody>
      </p:sp>
      <p:graphicFrame>
        <p:nvGraphicFramePr>
          <p:cNvPr id="3" name="Таблица 2"/>
          <p:cNvGraphicFramePr>
            <a:graphicFrameLocks noGrp="1"/>
          </p:cNvGraphicFramePr>
          <p:nvPr>
            <p:extLst>
              <p:ext uri="{D42A27DB-BD31-4B8C-83A1-F6EECF244321}">
                <p14:modId xmlns:p14="http://schemas.microsoft.com/office/powerpoint/2010/main" val="2281619937"/>
              </p:ext>
            </p:extLst>
          </p:nvPr>
        </p:nvGraphicFramePr>
        <p:xfrm>
          <a:off x="539552" y="1556792"/>
          <a:ext cx="8208912" cy="4663048"/>
        </p:xfrm>
        <a:graphic>
          <a:graphicData uri="http://schemas.openxmlformats.org/drawingml/2006/table">
            <a:tbl>
              <a:tblPr firstRow="1" bandRow="1">
                <a:tableStyleId>{5C22544A-7EE6-4342-B048-85BDC9FD1C3A}</a:tableStyleId>
              </a:tblPr>
              <a:tblGrid>
                <a:gridCol w="526761"/>
                <a:gridCol w="2137535"/>
                <a:gridCol w="5544616"/>
              </a:tblGrid>
              <a:tr h="432048">
                <a:tc>
                  <a:txBody>
                    <a:bodyPr/>
                    <a:lstStyle/>
                    <a:p>
                      <a:r>
                        <a:rPr lang="ru-RU" sz="1600" dirty="0" err="1" smtClean="0">
                          <a:latin typeface="Arial" pitchFamily="34" charset="0"/>
                          <a:cs typeface="Arial" pitchFamily="34" charset="0"/>
                        </a:rPr>
                        <a:t>Пп</a:t>
                      </a:r>
                      <a:endParaRPr lang="ru-RU" sz="1600" dirty="0">
                        <a:latin typeface="Arial" pitchFamily="34" charset="0"/>
                        <a:cs typeface="Arial" pitchFamily="34" charset="0"/>
                      </a:endParaRPr>
                    </a:p>
                  </a:txBody>
                  <a:tcPr/>
                </a:tc>
                <a:tc>
                  <a:txBody>
                    <a:bodyPr/>
                    <a:lstStyle/>
                    <a:p>
                      <a:r>
                        <a:rPr lang="ru-RU" sz="1600" dirty="0" smtClean="0">
                          <a:latin typeface="Arial" pitchFamily="34" charset="0"/>
                          <a:cs typeface="Arial" pitchFamily="34" charset="0"/>
                        </a:rPr>
                        <a:t>Наименование</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latin typeface="Arial" pitchFamily="34" charset="0"/>
                          <a:cs typeface="Arial" pitchFamily="34" charset="0"/>
                        </a:rPr>
                        <a:t>Содержание</a:t>
                      </a:r>
                    </a:p>
                  </a:txBody>
                  <a:tcPr/>
                </a:tc>
              </a:tr>
              <a:tr h="504056">
                <a:tc>
                  <a:txBody>
                    <a:bodyPr/>
                    <a:lstStyle/>
                    <a:p>
                      <a:r>
                        <a:rPr lang="ru-RU" sz="1400" dirty="0" smtClean="0">
                          <a:latin typeface="Arial" pitchFamily="34" charset="0"/>
                          <a:cs typeface="Arial" pitchFamily="34" charset="0"/>
                        </a:rPr>
                        <a:t>1</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КБК</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КБК части кода вида расходов (КВР), детализированного до уровня подгруппы и элемента КВР 	</a:t>
                      </a:r>
                    </a:p>
                  </a:txBody>
                  <a:tcPr/>
                </a:tc>
              </a:tr>
              <a:tr h="165720">
                <a:tc>
                  <a:txBody>
                    <a:bodyPr/>
                    <a:lstStyle/>
                    <a:p>
                      <a:r>
                        <a:rPr lang="ru-RU" sz="1400" dirty="0" smtClean="0">
                          <a:latin typeface="Arial" pitchFamily="34" charset="0"/>
                          <a:cs typeface="Arial" pitchFamily="34" charset="0"/>
                        </a:rPr>
                        <a:t>2</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ОКВЭД</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ОКВЭД 2(ХХ.ХХ.ХХ), соответствующий ОКПД 	</a:t>
                      </a:r>
                    </a:p>
                  </a:txBody>
                  <a:tcPr/>
                </a:tc>
              </a:tr>
              <a:tr h="360040">
                <a:tc>
                  <a:txBody>
                    <a:bodyPr/>
                    <a:lstStyle/>
                    <a:p>
                      <a:r>
                        <a:rPr lang="ru-RU" sz="1400" dirty="0" smtClean="0">
                          <a:latin typeface="Arial" pitchFamily="34" charset="0"/>
                          <a:cs typeface="Arial" pitchFamily="34" charset="0"/>
                        </a:rPr>
                        <a:t>3</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ОКДП 	</a:t>
                      </a: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ОКПД 2 (ХХ.ХХ.ХХ) 	</a:t>
                      </a:r>
                    </a:p>
                  </a:txBody>
                  <a:tcPr/>
                </a:tc>
              </a:tr>
              <a:tr h="597768">
                <a:tc>
                  <a:txBody>
                    <a:bodyPr/>
                    <a:lstStyle/>
                    <a:p>
                      <a:r>
                        <a:rPr lang="ru-RU" sz="1400" dirty="0" smtClean="0">
                          <a:latin typeface="Arial" pitchFamily="34" charset="0"/>
                          <a:cs typeface="Arial" pitchFamily="34" charset="0"/>
                        </a:rPr>
                        <a:t>4</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 заказа 	</a:t>
                      </a:r>
                    </a:p>
                    <a:p>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Порядковый номер закупки (последовательно с начала года в соответствии со сквозной нумерацией, начинающейся с единицы) </a:t>
                      </a:r>
                    </a:p>
                  </a:txBody>
                  <a:tcPr/>
                </a:tc>
              </a:tr>
              <a:tr h="494888">
                <a:tc>
                  <a:txBody>
                    <a:bodyPr/>
                    <a:lstStyle/>
                    <a:p>
                      <a:r>
                        <a:rPr lang="ru-RU" sz="1400" dirty="0" smtClean="0">
                          <a:latin typeface="Arial" pitchFamily="34" charset="0"/>
                          <a:cs typeface="Arial" pitchFamily="34" charset="0"/>
                        </a:rPr>
                        <a:t>5</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Наименование предмета контракта </a:t>
                      </a: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Наименование ТРУ (отдельно по каждому лоту) </a:t>
                      </a:r>
                    </a:p>
                    <a:p>
                      <a:endParaRPr lang="ru-RU" sz="1400" b="0" i="0" u="none" strike="noStrike" kern="1200" baseline="0" dirty="0" smtClean="0">
                        <a:solidFill>
                          <a:schemeClr val="dk1"/>
                        </a:solidFill>
                        <a:latin typeface="Arial" pitchFamily="34" charset="0"/>
                        <a:ea typeface="+mn-ea"/>
                        <a:cs typeface="Arial" pitchFamily="34" charset="0"/>
                      </a:endParaRPr>
                    </a:p>
                  </a:txBody>
                  <a:tcPr/>
                </a:tc>
              </a:tr>
              <a:tr h="710708">
                <a:tc>
                  <a:txBody>
                    <a:bodyPr/>
                    <a:lstStyle/>
                    <a:p>
                      <a:r>
                        <a:rPr lang="ru-RU" sz="1400" dirty="0" smtClean="0">
                          <a:latin typeface="Arial" pitchFamily="34" charset="0"/>
                          <a:cs typeface="Arial" pitchFamily="34" charset="0"/>
                        </a:rPr>
                        <a:t>6</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Минимально необходимые требования … 	</a:t>
                      </a:r>
                    </a:p>
                    <a:p>
                      <a:endParaRPr lang="ru-RU" sz="1400" b="0" i="0" u="none" strike="noStrike" kern="1200" baseline="0" dirty="0" smtClean="0">
                        <a:solidFill>
                          <a:schemeClr val="dk1"/>
                        </a:solidFill>
                        <a:latin typeface="Arial" pitchFamily="34" charset="0"/>
                        <a:ea typeface="+mn-ea"/>
                        <a:cs typeface="Arial" pitchFamily="34" charset="0"/>
                      </a:endParaRPr>
                    </a:p>
                  </a:txBody>
                  <a:tcPr/>
                </a:tc>
                <a:tc>
                  <a:txBody>
                    <a:bodyPr/>
                    <a:lstStyle/>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Минимально необходимые требования, связанные с определением соответствия продукции потребностям заказчика</a:t>
                      </a: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МНН лекарства</a:t>
                      </a: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запреты, ограничения допуска иностранных ТРУ</a:t>
                      </a: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преимущества, предоставляемые участникам</a:t>
                      </a: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дополнительные требования к участникам</a:t>
                      </a: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обязательное общественное обсуждение</a:t>
                      </a:r>
                    </a:p>
                  </a:txBody>
                  <a:tcPr/>
                </a:tc>
              </a:tr>
            </a:tbl>
          </a:graphicData>
        </a:graphic>
      </p:graphicFrame>
      <p:sp>
        <p:nvSpPr>
          <p:cNvPr id="8" name="TextBox 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488138"/>
      </p:ext>
    </p:extLst>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624" y="1020766"/>
            <a:ext cx="7128792" cy="400110"/>
          </a:xfrm>
          <a:prstGeom prst="rect">
            <a:avLst/>
          </a:prstGeom>
          <a:noFill/>
        </p:spPr>
        <p:txBody>
          <a:bodyPr wrap="square" rtlCol="0">
            <a:spAutoFit/>
          </a:bodyPr>
          <a:lstStyle/>
          <a:p>
            <a:r>
              <a:rPr lang="ru-RU" sz="2000" b="1" dirty="0">
                <a:solidFill>
                  <a:schemeClr val="tx1">
                    <a:lumMod val="75000"/>
                    <a:lumOff val="25000"/>
                  </a:schemeClr>
                </a:solidFill>
              </a:rPr>
              <a:t>Содержание плана-графика на 2015 - 2016 годы</a:t>
            </a:r>
          </a:p>
        </p:txBody>
      </p:sp>
      <p:graphicFrame>
        <p:nvGraphicFramePr>
          <p:cNvPr id="3" name="Таблица 2"/>
          <p:cNvGraphicFramePr>
            <a:graphicFrameLocks noGrp="1"/>
          </p:cNvGraphicFramePr>
          <p:nvPr>
            <p:extLst>
              <p:ext uri="{D42A27DB-BD31-4B8C-83A1-F6EECF244321}">
                <p14:modId xmlns:p14="http://schemas.microsoft.com/office/powerpoint/2010/main" val="1581502500"/>
              </p:ext>
            </p:extLst>
          </p:nvPr>
        </p:nvGraphicFramePr>
        <p:xfrm>
          <a:off x="539552" y="1556792"/>
          <a:ext cx="7992888" cy="4609688"/>
        </p:xfrm>
        <a:graphic>
          <a:graphicData uri="http://schemas.openxmlformats.org/drawingml/2006/table">
            <a:tbl>
              <a:tblPr firstRow="1" bandRow="1">
                <a:tableStyleId>{5C22544A-7EE6-4342-B048-85BDC9FD1C3A}</a:tableStyleId>
              </a:tblPr>
              <a:tblGrid>
                <a:gridCol w="504056"/>
                <a:gridCol w="2308256"/>
                <a:gridCol w="5180576"/>
              </a:tblGrid>
              <a:tr h="432048">
                <a:tc>
                  <a:txBody>
                    <a:bodyPr/>
                    <a:lstStyle/>
                    <a:p>
                      <a:r>
                        <a:rPr lang="ru-RU" sz="1600" dirty="0" err="1" smtClean="0">
                          <a:latin typeface="Arial" pitchFamily="34" charset="0"/>
                          <a:cs typeface="Arial" pitchFamily="34" charset="0"/>
                        </a:rPr>
                        <a:t>Пп</a:t>
                      </a:r>
                      <a:endParaRPr lang="ru-RU" sz="1600" dirty="0">
                        <a:latin typeface="Arial" pitchFamily="34" charset="0"/>
                        <a:cs typeface="Arial" pitchFamily="34" charset="0"/>
                      </a:endParaRPr>
                    </a:p>
                  </a:txBody>
                  <a:tcPr/>
                </a:tc>
                <a:tc>
                  <a:txBody>
                    <a:bodyPr/>
                    <a:lstStyle/>
                    <a:p>
                      <a:r>
                        <a:rPr lang="ru-RU" sz="1600" dirty="0" smtClean="0">
                          <a:latin typeface="Arial" pitchFamily="34" charset="0"/>
                          <a:cs typeface="Arial" pitchFamily="34" charset="0"/>
                        </a:rPr>
                        <a:t>Наименование</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latin typeface="Arial" pitchFamily="34" charset="0"/>
                          <a:cs typeface="Arial" pitchFamily="34" charset="0"/>
                        </a:rPr>
                        <a:t>Содержание</a:t>
                      </a:r>
                    </a:p>
                  </a:txBody>
                  <a:tcPr/>
                </a:tc>
              </a:tr>
              <a:tr h="432048">
                <a:tc>
                  <a:txBody>
                    <a:bodyPr/>
                    <a:lstStyle/>
                    <a:p>
                      <a:r>
                        <a:rPr lang="ru-RU" sz="1400" dirty="0" smtClean="0">
                          <a:latin typeface="Arial" pitchFamily="34" charset="0"/>
                          <a:cs typeface="Arial" pitchFamily="34" charset="0"/>
                        </a:rPr>
                        <a:t>7</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Ед. измерения 	</a:t>
                      </a: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по </a:t>
                      </a:r>
                      <a:r>
                        <a:rPr lang="ru-RU" sz="1400" b="1" i="0" u="none" strike="noStrike" kern="1200" baseline="0" dirty="0" smtClean="0">
                          <a:solidFill>
                            <a:schemeClr val="dk1"/>
                          </a:solidFill>
                          <a:latin typeface="Arial" pitchFamily="34" charset="0"/>
                          <a:ea typeface="+mn-ea"/>
                          <a:cs typeface="Arial" pitchFamily="34" charset="0"/>
                        </a:rPr>
                        <a:t>ОКЕИ </a:t>
                      </a:r>
                      <a:r>
                        <a:rPr lang="ru-RU" sz="1400" b="0" i="0" u="none" strike="noStrike" kern="1200" baseline="0" dirty="0" smtClean="0">
                          <a:solidFill>
                            <a:schemeClr val="dk1"/>
                          </a:solidFill>
                          <a:latin typeface="Arial" pitchFamily="34" charset="0"/>
                          <a:ea typeface="+mn-ea"/>
                          <a:cs typeface="Arial" pitchFamily="34" charset="0"/>
                        </a:rPr>
                        <a:t>(если объект закупки может быть количественно измерен) 	</a:t>
                      </a:r>
                    </a:p>
                  </a:txBody>
                  <a:tcPr/>
                </a:tc>
              </a:tr>
              <a:tr h="1221080">
                <a:tc>
                  <a:txBody>
                    <a:bodyPr/>
                    <a:lstStyle/>
                    <a:p>
                      <a:r>
                        <a:rPr lang="ru-RU" sz="1400" dirty="0" smtClean="0">
                          <a:latin typeface="Arial" pitchFamily="34" charset="0"/>
                          <a:cs typeface="Arial" pitchFamily="34" charset="0"/>
                        </a:rPr>
                        <a:t>8</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Количество (объем) 	</a:t>
                      </a:r>
                    </a:p>
                    <a:p>
                      <a:endParaRPr lang="ru-RU" sz="1400" dirty="0">
                        <a:latin typeface="Arial" pitchFamily="34" charset="0"/>
                        <a:cs typeface="Arial" pitchFamily="34" charset="0"/>
                      </a:endParaRPr>
                    </a:p>
                  </a:txBody>
                  <a:tcPr/>
                </a:tc>
                <a:tc>
                  <a:txBody>
                    <a:bodyPr/>
                    <a:lstStyle/>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если объект закупки может быть количественно измерен </a:t>
                      </a: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если период осуществления закупки товаров &gt; 1 года, через символ "/" также указывается количество товара, планируемого к поставке в текущем году </a:t>
                      </a:r>
                    </a:p>
                  </a:txBody>
                  <a:tcPr/>
                </a:tc>
              </a:tr>
              <a:tr h="360040">
                <a:tc>
                  <a:txBody>
                    <a:bodyPr/>
                    <a:lstStyle/>
                    <a:p>
                      <a:r>
                        <a:rPr lang="ru-RU" sz="1400" dirty="0" smtClean="0">
                          <a:latin typeface="Arial" pitchFamily="34" charset="0"/>
                          <a:cs typeface="Arial" pitchFamily="34" charset="0"/>
                        </a:rPr>
                        <a:t>9</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Ориентировочная НМЦК 	</a:t>
                      </a:r>
                    </a:p>
                    <a:p>
                      <a:endParaRPr lang="ru-RU" sz="1400" b="0" i="0" u="none" strike="noStrike" kern="1200" baseline="0" dirty="0" smtClean="0">
                        <a:solidFill>
                          <a:schemeClr val="dk1"/>
                        </a:solidFill>
                        <a:latin typeface="Arial" pitchFamily="34" charset="0"/>
                        <a:ea typeface="+mn-ea"/>
                        <a:cs typeface="Arial" pitchFamily="34" charset="0"/>
                      </a:endParaRPr>
                    </a:p>
                  </a:txBody>
                  <a:tcPr/>
                </a:tc>
                <a:tc>
                  <a:txBody>
                    <a:bodyPr/>
                    <a:lstStyle/>
                    <a:p>
                      <a:pPr marL="285750" indent="-285750">
                        <a:buFont typeface="Arial" pitchFamily="34" charset="0"/>
                        <a:buChar char="•"/>
                      </a:pPr>
                      <a:r>
                        <a:rPr lang="ru-RU" sz="1400" b="1" i="0" u="none" strike="noStrike" kern="1200" baseline="0" dirty="0" smtClean="0">
                          <a:solidFill>
                            <a:schemeClr val="dk1"/>
                          </a:solidFill>
                          <a:latin typeface="Arial" pitchFamily="34" charset="0"/>
                          <a:ea typeface="+mn-ea"/>
                          <a:cs typeface="Arial" pitchFamily="34" charset="0"/>
                        </a:rPr>
                        <a:t>НМЦК по ст. 22 Закона № 44-ФЗ </a:t>
                      </a:r>
                      <a:endParaRPr lang="ru-RU" sz="1400" b="0" i="0" u="none" strike="noStrike" kern="1200" baseline="0" dirty="0" smtClean="0">
                        <a:solidFill>
                          <a:schemeClr val="dk1"/>
                        </a:solidFill>
                        <a:latin typeface="Arial" pitchFamily="34" charset="0"/>
                        <a:ea typeface="+mn-ea"/>
                        <a:cs typeface="Arial" pitchFamily="34" charset="0"/>
                      </a:endParaRP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в тыс. руб. </a:t>
                      </a: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если период осуществления закупки товаров &gt; 1 года, через символ "/" также указывается размер выплат в текущем году </a:t>
                      </a:r>
                      <a:r>
                        <a:rPr lang="ru-RU" sz="1400" b="0" i="1" u="none" strike="noStrike" kern="1200" baseline="0" dirty="0" smtClean="0">
                          <a:solidFill>
                            <a:schemeClr val="dk1"/>
                          </a:solidFill>
                          <a:latin typeface="Arial" pitchFamily="34" charset="0"/>
                          <a:ea typeface="+mn-ea"/>
                          <a:cs typeface="Arial" pitchFamily="34" charset="0"/>
                        </a:rPr>
                        <a:t>+ распределение КБК в текущем году </a:t>
                      </a:r>
                      <a:endParaRPr lang="ru-RU" sz="1400" b="0" i="0" u="none" strike="noStrike" kern="1200" baseline="0" dirty="0" smtClean="0">
                        <a:solidFill>
                          <a:schemeClr val="dk1"/>
                        </a:solidFill>
                        <a:latin typeface="Arial" pitchFamily="34" charset="0"/>
                        <a:ea typeface="+mn-ea"/>
                        <a:cs typeface="Arial" pitchFamily="34" charset="0"/>
                      </a:endParaRPr>
                    </a:p>
                    <a:p>
                      <a:pPr marL="285750" indent="-285750">
                        <a:buFont typeface="Arial" pitchFamily="34" charset="0"/>
                        <a:buChar char="•"/>
                      </a:pPr>
                      <a:r>
                        <a:rPr lang="ru-RU" sz="1400" b="0" i="0" u="none" strike="noStrike" kern="1200" baseline="0" dirty="0" smtClean="0">
                          <a:solidFill>
                            <a:schemeClr val="dk1"/>
                          </a:solidFill>
                          <a:latin typeface="Arial" pitchFamily="34" charset="0"/>
                          <a:ea typeface="+mn-ea"/>
                          <a:cs typeface="Arial" pitchFamily="34" charset="0"/>
                        </a:rPr>
                        <a:t>Если в специальных случаях (п. 2 ст. 42) невозможно определить объем работ (услуг), указывается цена запасных частей или каждой запасной части к технике, оборудованию, цена единицы работы или услуги, а также через символ "/" максимальный размер оплаты по контракту </a:t>
                      </a:r>
                    </a:p>
                  </a:txBody>
                  <a:tcPr/>
                </a:tc>
              </a:tr>
            </a:tbl>
          </a:graphicData>
        </a:graphic>
      </p:graphicFrame>
      <p:sp>
        <p:nvSpPr>
          <p:cNvPr id="8" name="TextBox 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136577"/>
      </p:ext>
    </p:extLst>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624" y="1020766"/>
            <a:ext cx="7128792" cy="400110"/>
          </a:xfrm>
          <a:prstGeom prst="rect">
            <a:avLst/>
          </a:prstGeom>
          <a:noFill/>
        </p:spPr>
        <p:txBody>
          <a:bodyPr wrap="square" rtlCol="0">
            <a:spAutoFit/>
          </a:bodyPr>
          <a:lstStyle/>
          <a:p>
            <a:r>
              <a:rPr lang="ru-RU" sz="2000" b="1" dirty="0">
                <a:solidFill>
                  <a:schemeClr val="tx1">
                    <a:lumMod val="75000"/>
                    <a:lumOff val="25000"/>
                  </a:schemeClr>
                </a:solidFill>
              </a:rPr>
              <a:t>Содержание плана-графика на 2015 - 2016 годы</a:t>
            </a:r>
          </a:p>
        </p:txBody>
      </p:sp>
      <p:graphicFrame>
        <p:nvGraphicFramePr>
          <p:cNvPr id="3" name="Таблица 2"/>
          <p:cNvGraphicFramePr>
            <a:graphicFrameLocks noGrp="1"/>
          </p:cNvGraphicFramePr>
          <p:nvPr>
            <p:extLst>
              <p:ext uri="{D42A27DB-BD31-4B8C-83A1-F6EECF244321}">
                <p14:modId xmlns:p14="http://schemas.microsoft.com/office/powerpoint/2010/main" val="999750336"/>
              </p:ext>
            </p:extLst>
          </p:nvPr>
        </p:nvGraphicFramePr>
        <p:xfrm>
          <a:off x="539552" y="1556792"/>
          <a:ext cx="7992888" cy="3800832"/>
        </p:xfrm>
        <a:graphic>
          <a:graphicData uri="http://schemas.openxmlformats.org/drawingml/2006/table">
            <a:tbl>
              <a:tblPr firstRow="1" bandRow="1">
                <a:tableStyleId>{5C22544A-7EE6-4342-B048-85BDC9FD1C3A}</a:tableStyleId>
              </a:tblPr>
              <a:tblGrid>
                <a:gridCol w="504056"/>
                <a:gridCol w="2308256"/>
                <a:gridCol w="5180576"/>
              </a:tblGrid>
              <a:tr h="432048">
                <a:tc>
                  <a:txBody>
                    <a:bodyPr/>
                    <a:lstStyle/>
                    <a:p>
                      <a:r>
                        <a:rPr lang="ru-RU" sz="1600" dirty="0" err="1" smtClean="0">
                          <a:latin typeface="Arial" pitchFamily="34" charset="0"/>
                          <a:cs typeface="Arial" pitchFamily="34" charset="0"/>
                        </a:rPr>
                        <a:t>Пп</a:t>
                      </a:r>
                      <a:endParaRPr lang="ru-RU" sz="1600" dirty="0">
                        <a:latin typeface="Arial" pitchFamily="34" charset="0"/>
                        <a:cs typeface="Arial" pitchFamily="34" charset="0"/>
                      </a:endParaRPr>
                    </a:p>
                  </a:txBody>
                  <a:tcPr/>
                </a:tc>
                <a:tc>
                  <a:txBody>
                    <a:bodyPr/>
                    <a:lstStyle/>
                    <a:p>
                      <a:r>
                        <a:rPr lang="ru-RU" sz="1600" dirty="0" smtClean="0">
                          <a:latin typeface="Arial" pitchFamily="34" charset="0"/>
                          <a:cs typeface="Arial" pitchFamily="34" charset="0"/>
                        </a:rPr>
                        <a:t>Наименование</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latin typeface="Arial" pitchFamily="34" charset="0"/>
                          <a:cs typeface="Arial" pitchFamily="34" charset="0"/>
                        </a:rPr>
                        <a:t>Содержание</a:t>
                      </a:r>
                    </a:p>
                  </a:txBody>
                  <a:tcPr/>
                </a:tc>
              </a:tr>
              <a:tr h="432048">
                <a:tc>
                  <a:txBody>
                    <a:bodyPr/>
                    <a:lstStyle/>
                    <a:p>
                      <a:r>
                        <a:rPr lang="ru-RU" sz="1400" dirty="0" smtClean="0">
                          <a:latin typeface="Arial" pitchFamily="34" charset="0"/>
                          <a:cs typeface="Arial" pitchFamily="34" charset="0"/>
                        </a:rPr>
                        <a:t>10</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Условия фин. обеспечения 	</a:t>
                      </a: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через символ "/" размер обеспечения заявки (в тыс. рублей), размер обеспечения исполнения контракта (в тыс. рублей) и размер аванса (в процентах) 	</a:t>
                      </a:r>
                    </a:p>
                  </a:txBody>
                  <a:tcPr/>
                </a:tc>
              </a:tr>
              <a:tr h="656064">
                <a:tc>
                  <a:txBody>
                    <a:bodyPr/>
                    <a:lstStyle/>
                    <a:p>
                      <a:r>
                        <a:rPr lang="ru-RU" sz="1400" dirty="0" smtClean="0">
                          <a:latin typeface="Arial" pitchFamily="34" charset="0"/>
                          <a:cs typeface="Arial" pitchFamily="34" charset="0"/>
                        </a:rPr>
                        <a:t>11</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Срок размещения заказа (месяц, год)</a:t>
                      </a: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планируемый срок размещения извещения или заключения контракта 	</a:t>
                      </a:r>
                    </a:p>
                  </a:txBody>
                  <a:tcPr/>
                </a:tc>
              </a:tr>
              <a:tr h="360040">
                <a:tc>
                  <a:txBody>
                    <a:bodyPr/>
                    <a:lstStyle/>
                    <a:p>
                      <a:r>
                        <a:rPr lang="ru-RU" sz="1400" dirty="0" smtClean="0">
                          <a:latin typeface="Arial" pitchFamily="34" charset="0"/>
                          <a:cs typeface="Arial" pitchFamily="34" charset="0"/>
                        </a:rPr>
                        <a:t>12</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Срок исполнения контракта </a:t>
                      </a:r>
                    </a:p>
                    <a:p>
                      <a:r>
                        <a:rPr lang="ru-RU" sz="1400" b="0" i="0" u="none" strike="noStrike" kern="1200" baseline="0" dirty="0" smtClean="0">
                          <a:solidFill>
                            <a:schemeClr val="dk1"/>
                          </a:solidFill>
                          <a:latin typeface="Arial" pitchFamily="34" charset="0"/>
                          <a:ea typeface="+mn-ea"/>
                          <a:cs typeface="Arial" pitchFamily="34" charset="0"/>
                        </a:rPr>
                        <a:t>(месяц, год) 	</a:t>
                      </a: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если контрактом предусмотрены поэтапное исполнение контракта и его оплата, указываются сроки исполнения </a:t>
                      </a:r>
                      <a:r>
                        <a:rPr lang="ru-RU" sz="1400" b="1" i="0" u="none" strike="noStrike" kern="1200" baseline="0" dirty="0" smtClean="0">
                          <a:solidFill>
                            <a:schemeClr val="dk1"/>
                          </a:solidFill>
                          <a:latin typeface="Arial" pitchFamily="34" charset="0"/>
                          <a:ea typeface="+mn-ea"/>
                          <a:cs typeface="Arial" pitchFamily="34" charset="0"/>
                        </a:rPr>
                        <a:t>отдельных этапов</a:t>
                      </a:r>
                      <a:r>
                        <a:rPr lang="ru-RU" sz="1400" b="0" i="0" u="none" strike="noStrike" kern="1200" baseline="0" dirty="0" smtClean="0">
                          <a:solidFill>
                            <a:schemeClr val="dk1"/>
                          </a:solidFill>
                          <a:latin typeface="Arial" pitchFamily="34" charset="0"/>
                          <a:ea typeface="+mn-ea"/>
                          <a:cs typeface="Arial" pitchFamily="34" charset="0"/>
                        </a:rPr>
                        <a:t>, если периодичная поставка товаров, выполнение работ, оказание услуг - </a:t>
                      </a:r>
                      <a:r>
                        <a:rPr lang="ru-RU" sz="1400" b="1" i="0" u="none" strike="noStrike" kern="1200" baseline="0" dirty="0" smtClean="0">
                          <a:solidFill>
                            <a:schemeClr val="dk1"/>
                          </a:solidFill>
                          <a:latin typeface="Arial" pitchFamily="34" charset="0"/>
                          <a:ea typeface="+mn-ea"/>
                          <a:cs typeface="Arial" pitchFamily="34" charset="0"/>
                        </a:rPr>
                        <a:t>периодичность </a:t>
                      </a:r>
                      <a:r>
                        <a:rPr lang="ru-RU" sz="1400" b="0" i="0" u="none" strike="noStrike" kern="1200" baseline="0" dirty="0" smtClean="0">
                          <a:solidFill>
                            <a:schemeClr val="dk1"/>
                          </a:solidFill>
                          <a:latin typeface="Arial" pitchFamily="34" charset="0"/>
                          <a:ea typeface="+mn-ea"/>
                          <a:cs typeface="Arial" pitchFamily="34" charset="0"/>
                        </a:rPr>
                        <a:t>	</a:t>
                      </a:r>
                    </a:p>
                  </a:txBody>
                  <a:tcPr/>
                </a:tc>
              </a:tr>
              <a:tr h="360040">
                <a:tc>
                  <a:txBody>
                    <a:bodyPr/>
                    <a:lstStyle/>
                    <a:p>
                      <a:r>
                        <a:rPr lang="ru-RU" sz="1400" dirty="0" smtClean="0">
                          <a:latin typeface="Arial" pitchFamily="34" charset="0"/>
                          <a:cs typeface="Arial" pitchFamily="34" charset="0"/>
                        </a:rPr>
                        <a:t>13</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Способ размещения заказа 	</a:t>
                      </a: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способ определения поставщика 	</a:t>
                      </a:r>
                    </a:p>
                  </a:txBody>
                  <a:tcPr/>
                </a:tc>
              </a:tr>
              <a:tr h="360040">
                <a:tc>
                  <a:txBody>
                    <a:bodyPr/>
                    <a:lstStyle/>
                    <a:p>
                      <a:r>
                        <a:rPr lang="ru-RU" sz="1400" dirty="0" smtClean="0">
                          <a:latin typeface="Arial" pitchFamily="34" charset="0"/>
                          <a:cs typeface="Arial" pitchFamily="34" charset="0"/>
                        </a:rPr>
                        <a:t>14</a:t>
                      </a:r>
                      <a:endParaRPr lang="ru-RU" sz="1400" dirty="0">
                        <a:latin typeface="Arial" pitchFamily="34" charset="0"/>
                        <a:cs typeface="Arial" pitchFamily="34" charset="0"/>
                      </a:endParaRP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Обоснование внесения изменений </a:t>
                      </a:r>
                    </a:p>
                  </a:txBody>
                  <a:tcPr/>
                </a:tc>
                <a:tc>
                  <a:txBody>
                    <a:bodyPr/>
                    <a:lstStyle/>
                    <a:p>
                      <a:r>
                        <a:rPr lang="ru-RU" sz="1400" b="0" i="0" u="none" strike="noStrike" kern="1200" baseline="0" dirty="0" smtClean="0">
                          <a:solidFill>
                            <a:schemeClr val="dk1"/>
                          </a:solidFill>
                          <a:latin typeface="Arial" pitchFamily="34" charset="0"/>
                          <a:ea typeface="+mn-ea"/>
                          <a:cs typeface="Arial" pitchFamily="34" charset="0"/>
                        </a:rPr>
                        <a:t>основание для принятия соответствующего решения</a:t>
                      </a:r>
                      <a:r>
                        <a:rPr lang="ru-RU" sz="1400" b="0" i="0" u="none" strike="noStrike" kern="1200" baseline="0" dirty="0" smtClean="0">
                          <a:solidFill>
                            <a:schemeClr val="dk1"/>
                          </a:solidFill>
                          <a:latin typeface="Arial" pitchFamily="34" charset="0"/>
                          <a:ea typeface="+mn-ea"/>
                          <a:cs typeface="Arial" pitchFamily="34" charset="0"/>
                        </a:rPr>
                        <a:t>	</a:t>
                      </a:r>
                    </a:p>
                  </a:txBody>
                  <a:tcPr/>
                </a:tc>
              </a:tr>
            </a:tbl>
          </a:graphicData>
        </a:graphic>
      </p:graphicFrame>
      <p:sp>
        <p:nvSpPr>
          <p:cNvPr id="8" name="TextBox 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062081"/>
      </p:ext>
    </p:extLst>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624" y="1020766"/>
            <a:ext cx="7128792" cy="400110"/>
          </a:xfrm>
          <a:prstGeom prst="rect">
            <a:avLst/>
          </a:prstGeom>
          <a:noFill/>
        </p:spPr>
        <p:txBody>
          <a:bodyPr wrap="square" rtlCol="0">
            <a:spAutoFit/>
          </a:bodyPr>
          <a:lstStyle/>
          <a:p>
            <a:r>
              <a:rPr lang="ru-RU" sz="2000" b="1" dirty="0">
                <a:solidFill>
                  <a:schemeClr val="tx1">
                    <a:lumMod val="75000"/>
                    <a:lumOff val="25000"/>
                  </a:schemeClr>
                </a:solidFill>
              </a:rPr>
              <a:t>Содержание плана-графика на 2015 - 2016 годы</a:t>
            </a:r>
          </a:p>
        </p:txBody>
      </p:sp>
      <p:sp>
        <p:nvSpPr>
          <p:cNvPr id="5" name="Прямоугольник 4"/>
          <p:cNvSpPr/>
          <p:nvPr/>
        </p:nvSpPr>
        <p:spPr>
          <a:xfrm>
            <a:off x="467544" y="1556792"/>
            <a:ext cx="8136904" cy="3831818"/>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После </a:t>
            </a:r>
            <a:r>
              <a:rPr lang="ru-RU" sz="1600" dirty="0" err="1">
                <a:solidFill>
                  <a:schemeClr val="tx1">
                    <a:lumMod val="75000"/>
                    <a:lumOff val="25000"/>
                  </a:schemeClr>
                </a:solidFill>
                <a:latin typeface="Arial" pitchFamily="34" charset="0"/>
                <a:cs typeface="Arial" pitchFamily="34" charset="0"/>
              </a:rPr>
              <a:t>пообъектного</a:t>
            </a:r>
            <a:r>
              <a:rPr lang="ru-RU" sz="1600" dirty="0">
                <a:solidFill>
                  <a:schemeClr val="tx1">
                    <a:lumMod val="75000"/>
                    <a:lumOff val="25000"/>
                  </a:schemeClr>
                </a:solidFill>
                <a:latin typeface="Arial" pitchFamily="34" charset="0"/>
                <a:cs typeface="Arial" pitchFamily="34" charset="0"/>
              </a:rPr>
              <a:t> перечня закупок указывается информация:</a:t>
            </a:r>
          </a:p>
          <a:p>
            <a:pPr marL="360000" lvl="1" indent="-342900">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по </a:t>
            </a:r>
            <a:r>
              <a:rPr lang="ru-RU" sz="1600" dirty="0">
                <a:solidFill>
                  <a:schemeClr val="tx1">
                    <a:lumMod val="75000"/>
                    <a:lumOff val="25000"/>
                  </a:schemeClr>
                </a:solidFill>
                <a:latin typeface="Arial" pitchFamily="34" charset="0"/>
                <a:cs typeface="Arial" pitchFamily="34" charset="0"/>
              </a:rPr>
              <a:t>запросам предложений по п. 7 ч. 2 ст. 83 (лекарства) - в столбцах 1, 5, 9, 13 одной строкой в размере годового объема денежных средств</a:t>
            </a:r>
          </a:p>
          <a:p>
            <a:pPr marL="360000" lvl="1" indent="-342900">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по </a:t>
            </a:r>
            <a:r>
              <a:rPr lang="ru-RU" sz="1600" dirty="0">
                <a:solidFill>
                  <a:schemeClr val="tx1">
                    <a:lumMod val="75000"/>
                    <a:lumOff val="25000"/>
                  </a:schemeClr>
                </a:solidFill>
                <a:latin typeface="Arial" pitchFamily="34" charset="0"/>
                <a:cs typeface="Arial" pitchFamily="34" charset="0"/>
              </a:rPr>
              <a:t>закупкам по </a:t>
            </a:r>
            <a:r>
              <a:rPr lang="ru-RU" sz="1600" dirty="0" err="1">
                <a:solidFill>
                  <a:schemeClr val="tx1">
                    <a:lumMod val="75000"/>
                    <a:lumOff val="25000"/>
                  </a:schemeClr>
                </a:solidFill>
                <a:latin typeface="Arial" pitchFamily="34" charset="0"/>
                <a:cs typeface="Arial" pitchFamily="34" charset="0"/>
              </a:rPr>
              <a:t>пп</a:t>
            </a:r>
            <a:r>
              <a:rPr lang="ru-RU" sz="1600" dirty="0">
                <a:solidFill>
                  <a:schemeClr val="tx1">
                    <a:lumMod val="75000"/>
                    <a:lumOff val="25000"/>
                  </a:schemeClr>
                </a:solidFill>
                <a:latin typeface="Arial" pitchFamily="34" charset="0"/>
                <a:cs typeface="Arial" pitchFamily="34" charset="0"/>
              </a:rPr>
              <a:t>. 4, 5, 23, 26, 33, 42 ч. 1 ст. 93 (по каждому пункту отдельно, по п. 33 - отдельно преподавательские услуги и услуги гида) - в столбцах 1, 9 и 13 по каждому КБК в размере годового объема денежных средств</a:t>
            </a:r>
          </a:p>
          <a:p>
            <a:pPr marL="17100" lvl="1">
              <a:spcAft>
                <a:spcPts val="600"/>
              </a:spcAft>
              <a:buClr>
                <a:srgbClr val="990033"/>
              </a:buClr>
              <a:buSzPct val="80000"/>
            </a:pPr>
            <a:r>
              <a:rPr lang="ru-RU" sz="1600" dirty="0" smtClean="0">
                <a:solidFill>
                  <a:schemeClr val="tx1">
                    <a:lumMod val="75000"/>
                    <a:lumOff val="25000"/>
                  </a:schemeClr>
                </a:solidFill>
                <a:latin typeface="Arial" pitchFamily="34" charset="0"/>
                <a:cs typeface="Arial" pitchFamily="34" charset="0"/>
              </a:rPr>
              <a:t>Итоговая </a:t>
            </a:r>
            <a:r>
              <a:rPr lang="ru-RU" sz="1600" dirty="0">
                <a:solidFill>
                  <a:schemeClr val="tx1">
                    <a:lumMod val="75000"/>
                    <a:lumOff val="25000"/>
                  </a:schemeClr>
                </a:solidFill>
                <a:latin typeface="Arial" pitchFamily="34" charset="0"/>
                <a:cs typeface="Arial" pitchFamily="34" charset="0"/>
              </a:rPr>
              <a:t>информация о совокупных годовых объемах закупок (тыс. рублей):</a:t>
            </a:r>
          </a:p>
          <a:p>
            <a:pPr marL="360000" lvl="1" indent="-342900">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у </a:t>
            </a:r>
            <a:r>
              <a:rPr lang="ru-RU" sz="1600" dirty="0">
                <a:solidFill>
                  <a:schemeClr val="tx1">
                    <a:lumMod val="75000"/>
                    <a:lumOff val="25000"/>
                  </a:schemeClr>
                </a:solidFill>
                <a:latin typeface="Arial" pitchFamily="34" charset="0"/>
                <a:cs typeface="Arial" pitchFamily="34" charset="0"/>
              </a:rPr>
              <a:t>единственного поставщика по п. 4 ч. 1 ст. 93</a:t>
            </a:r>
          </a:p>
          <a:p>
            <a:pPr marL="360000" lvl="1" indent="-342900">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у </a:t>
            </a:r>
            <a:r>
              <a:rPr lang="ru-RU" sz="1600" dirty="0">
                <a:solidFill>
                  <a:schemeClr val="tx1">
                    <a:lumMod val="75000"/>
                    <a:lumOff val="25000"/>
                  </a:schemeClr>
                </a:solidFill>
                <a:latin typeface="Arial" pitchFamily="34" charset="0"/>
                <a:cs typeface="Arial" pitchFamily="34" charset="0"/>
              </a:rPr>
              <a:t>единственного поставщика по п. 5 ч. 1 ст. 93</a:t>
            </a:r>
          </a:p>
          <a:p>
            <a:pPr marL="360000" lvl="1" indent="-342900">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у </a:t>
            </a:r>
            <a:r>
              <a:rPr lang="ru-RU" sz="1600" dirty="0">
                <a:solidFill>
                  <a:schemeClr val="tx1">
                    <a:lumMod val="75000"/>
                    <a:lumOff val="25000"/>
                  </a:schemeClr>
                </a:solidFill>
                <a:latin typeface="Arial" pitchFamily="34" charset="0"/>
                <a:cs typeface="Arial" pitchFamily="34" charset="0"/>
              </a:rPr>
              <a:t>СМП, СОНКО</a:t>
            </a:r>
          </a:p>
          <a:p>
            <a:pPr marL="360000" lvl="1" indent="-342900">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осуществляемых </a:t>
            </a:r>
            <a:r>
              <a:rPr lang="ru-RU" sz="1600" dirty="0">
                <a:solidFill>
                  <a:schemeClr val="tx1">
                    <a:lumMod val="75000"/>
                    <a:lumOff val="25000"/>
                  </a:schemeClr>
                </a:solidFill>
                <a:latin typeface="Arial" pitchFamily="34" charset="0"/>
                <a:cs typeface="Arial" pitchFamily="34" charset="0"/>
              </a:rPr>
              <a:t>путем проведения запроса котировок</a:t>
            </a:r>
          </a:p>
          <a:p>
            <a:pPr marL="360000" lvl="1" indent="-342900">
              <a:spcAft>
                <a:spcPts val="6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всего </a:t>
            </a:r>
            <a:r>
              <a:rPr lang="ru-RU" sz="1600" dirty="0">
                <a:solidFill>
                  <a:schemeClr val="tx1">
                    <a:lumMod val="75000"/>
                    <a:lumOff val="25000"/>
                  </a:schemeClr>
                </a:solidFill>
                <a:latin typeface="Arial" pitchFamily="34" charset="0"/>
                <a:cs typeface="Arial" pitchFamily="34" charset="0"/>
              </a:rPr>
              <a:t>планируемых в текущем году. Через символ "/" указывается также СГОЗ по п.16 ст. 3 Закона № 44-ФЗ</a:t>
            </a:r>
          </a:p>
        </p:txBody>
      </p:sp>
      <p:sp>
        <p:nvSpPr>
          <p:cNvPr id="8" name="TextBox 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Планирование</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937084"/>
      </p:ext>
    </p:extLst>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214282" y="1500174"/>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grpSp>
        <p:nvGrpSpPr>
          <p:cNvPr id="16" name="Группа 15"/>
          <p:cNvGrpSpPr/>
          <p:nvPr/>
        </p:nvGrpSpPr>
        <p:grpSpPr>
          <a:xfrm>
            <a:off x="2267744" y="4509120"/>
            <a:ext cx="5256584" cy="829257"/>
            <a:chOff x="12" y="3372570"/>
            <a:chExt cx="7337947" cy="747972"/>
          </a:xfrm>
        </p:grpSpPr>
        <p:sp>
          <p:nvSpPr>
            <p:cNvPr id="17" name="Прямоугольник 16"/>
            <p:cNvSpPr/>
            <p:nvPr/>
          </p:nvSpPr>
          <p:spPr>
            <a:xfrm>
              <a:off x="12" y="3372570"/>
              <a:ext cx="7337947" cy="747971"/>
            </a:xfrm>
            <a:prstGeom prst="rect">
              <a:avLst/>
            </a:prstGeom>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8" name="Прямоугольник 17"/>
            <p:cNvSpPr/>
            <p:nvPr/>
          </p:nvSpPr>
          <p:spPr>
            <a:xfrm>
              <a:off x="12" y="3372571"/>
              <a:ext cx="7138490" cy="747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0" rIns="25400" bIns="0" numCol="1" spcCol="1270" anchor="ctr" anchorCtr="0">
              <a:noAutofit/>
            </a:bodyPr>
            <a:lstStyle/>
            <a:p>
              <a:pPr lvl="0" algn="ctr" defTabSz="889000">
                <a:lnSpc>
                  <a:spcPct val="90000"/>
                </a:lnSpc>
                <a:spcBef>
                  <a:spcPct val="0"/>
                </a:spcBef>
                <a:spcAft>
                  <a:spcPct val="35000"/>
                </a:spcAft>
              </a:pPr>
              <a:r>
                <a:rPr lang="ru-RU" sz="1600" b="1" kern="1200" dirty="0" smtClean="0">
                  <a:effectLst>
                    <a:outerShdw blurRad="38100" dist="38100" dir="2700000" algn="tl">
                      <a:srgbClr val="000000">
                        <a:alpha val="43137"/>
                      </a:srgbClr>
                    </a:outerShdw>
                  </a:effectLst>
                  <a:latin typeface="Arial" pitchFamily="34" charset="0"/>
                  <a:cs typeface="Arial" pitchFamily="34" charset="0"/>
                </a:rPr>
                <a:t>Нормы об обосновании закупок </a:t>
              </a:r>
              <a:br>
                <a:rPr lang="ru-RU" sz="1600" b="1" kern="1200" dirty="0" smtClean="0">
                  <a:effectLst>
                    <a:outerShdw blurRad="38100" dist="38100" dir="2700000" algn="tl">
                      <a:srgbClr val="000000">
                        <a:alpha val="43137"/>
                      </a:srgbClr>
                    </a:outerShdw>
                  </a:effectLst>
                  <a:latin typeface="Arial" pitchFamily="34" charset="0"/>
                  <a:cs typeface="Arial" pitchFamily="34" charset="0"/>
                </a:rPr>
              </a:br>
              <a:r>
                <a:rPr lang="ru-RU" sz="1600" b="1" kern="1200" dirty="0" smtClean="0">
                  <a:effectLst>
                    <a:outerShdw blurRad="38100" dist="38100" dir="2700000" algn="tl">
                      <a:srgbClr val="000000">
                        <a:alpha val="43137"/>
                      </a:srgbClr>
                    </a:outerShdw>
                  </a:effectLst>
                  <a:latin typeface="Arial" pitchFamily="34" charset="0"/>
                  <a:cs typeface="Arial" pitchFamily="34" charset="0"/>
                </a:rPr>
                <a:t>вступили в силу с 1 января 2016 г.</a:t>
              </a:r>
              <a:endParaRPr lang="ru-RU" sz="1600" b="1" kern="1200" dirty="0">
                <a:effectLst>
                  <a:outerShdw blurRad="38100" dist="38100" dir="2700000" algn="tl">
                    <a:srgbClr val="000000">
                      <a:alpha val="43137"/>
                    </a:srgbClr>
                  </a:outerShdw>
                </a:effectLst>
                <a:latin typeface="Arial" pitchFamily="34" charset="0"/>
                <a:cs typeface="Arial" pitchFamily="34" charset="0"/>
              </a:endParaRPr>
            </a:p>
          </p:txBody>
        </p:sp>
      </p:grpSp>
      <p:sp>
        <p:nvSpPr>
          <p:cNvPr id="3" name="Прямоугольник 2"/>
          <p:cNvSpPr/>
          <p:nvPr/>
        </p:nvSpPr>
        <p:spPr>
          <a:xfrm>
            <a:off x="467544" y="1196752"/>
            <a:ext cx="8136904" cy="3016210"/>
          </a:xfrm>
          <a:prstGeom prst="rect">
            <a:avLst/>
          </a:prstGeom>
        </p:spPr>
        <p:txBody>
          <a:bodyPr wrap="square">
            <a:spAutoFit/>
          </a:bodyPr>
          <a:lstStyle/>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При формировании плана закупок обоснованию подлежат </a:t>
            </a:r>
            <a:r>
              <a:rPr lang="ru-RU" sz="1600" b="1" dirty="0">
                <a:solidFill>
                  <a:schemeClr val="tx1">
                    <a:lumMod val="75000"/>
                    <a:lumOff val="25000"/>
                  </a:schemeClr>
                </a:solidFill>
                <a:latin typeface="Arial" pitchFamily="34" charset="0"/>
                <a:cs typeface="Arial" pitchFamily="34" charset="0"/>
              </a:rPr>
              <a:t>объект </a:t>
            </a:r>
            <a:r>
              <a:rPr lang="ru-RU" sz="1600" b="1" dirty="0" smtClean="0">
                <a:solidFill>
                  <a:schemeClr val="tx1">
                    <a:lumMod val="75000"/>
                    <a:lumOff val="25000"/>
                  </a:schemeClr>
                </a:solidFill>
                <a:latin typeface="Arial" pitchFamily="34" charset="0"/>
                <a:cs typeface="Arial" pitchFamily="34" charset="0"/>
              </a:rPr>
              <a:t>закупки</a:t>
            </a:r>
            <a:r>
              <a:rPr lang="ru-RU" sz="1600" dirty="0" smtClean="0">
                <a:solidFill>
                  <a:schemeClr val="tx1">
                    <a:lumMod val="75000"/>
                    <a:lumOff val="25000"/>
                  </a:schemeClr>
                </a:solidFill>
                <a:latin typeface="Arial" pitchFamily="34" charset="0"/>
                <a:cs typeface="Arial" pitchFamily="34" charset="0"/>
              </a:rPr>
              <a:t>, исходя </a:t>
            </a:r>
            <a:r>
              <a:rPr lang="ru-RU" sz="1600" dirty="0">
                <a:solidFill>
                  <a:schemeClr val="tx1">
                    <a:lumMod val="75000"/>
                    <a:lumOff val="25000"/>
                  </a:schemeClr>
                </a:solidFill>
                <a:latin typeface="Arial" pitchFamily="34" charset="0"/>
                <a:cs typeface="Arial" pitchFamily="34" charset="0"/>
              </a:rPr>
              <a:t>из необходимости реализации конкретной цели осуществления закупки, установленных требований к </a:t>
            </a:r>
            <a:r>
              <a:rPr lang="ru-RU" sz="1600" dirty="0" smtClean="0">
                <a:solidFill>
                  <a:schemeClr val="tx1">
                    <a:lumMod val="75000"/>
                    <a:lumOff val="25000"/>
                  </a:schemeClr>
                </a:solidFill>
                <a:latin typeface="Arial" pitchFamily="34" charset="0"/>
                <a:cs typeface="Arial" pitchFamily="34" charset="0"/>
              </a:rPr>
              <a:t>закупаемому </a:t>
            </a:r>
            <a:r>
              <a:rPr lang="ru-RU" sz="1600" dirty="0">
                <a:solidFill>
                  <a:schemeClr val="tx1">
                    <a:lumMod val="75000"/>
                    <a:lumOff val="25000"/>
                  </a:schemeClr>
                </a:solidFill>
                <a:latin typeface="Arial" pitchFamily="34" charset="0"/>
                <a:cs typeface="Arial" pitchFamily="34" charset="0"/>
              </a:rPr>
              <a:t>заказчиком товару, работе, услуге (в том числе предельной цены товара, работы, услуги) и (или) нормативных затрат на обеспечение функций заказчика.</a:t>
            </a:r>
          </a:p>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При формировании плана-графика обоснованию подлежат:</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1) начальная (максимальная) цена контракта;</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2) способ определения поставщика (подрядчика, исполнителя), </a:t>
            </a:r>
            <a:br>
              <a:rPr lang="ru-RU" sz="1600" dirty="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3) </a:t>
            </a:r>
            <a:r>
              <a:rPr lang="ru-RU" sz="1600" dirty="0">
                <a:solidFill>
                  <a:schemeClr val="tx1">
                    <a:lumMod val="75000"/>
                    <a:lumOff val="25000"/>
                  </a:schemeClr>
                </a:solidFill>
                <a:latin typeface="Arial" pitchFamily="34" charset="0"/>
                <a:cs typeface="Arial" pitchFamily="34" charset="0"/>
              </a:rPr>
              <a:t>дополнительные требования к участникам закупки.</a:t>
            </a:r>
          </a:p>
          <a:p>
            <a:pPr marL="360000" lvl="1" indent="-342900">
              <a:spcAft>
                <a:spcPts val="6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Обоснование формируется в виде приложения </a:t>
            </a:r>
            <a:r>
              <a:rPr lang="ru-RU" sz="1600" dirty="0" smtClean="0">
                <a:solidFill>
                  <a:schemeClr val="tx1">
                    <a:lumMod val="75000"/>
                    <a:lumOff val="25000"/>
                  </a:schemeClr>
                </a:solidFill>
                <a:latin typeface="Arial" pitchFamily="34" charset="0"/>
                <a:cs typeface="Arial" pitchFamily="34" charset="0"/>
              </a:rPr>
              <a:t>к плану и плану-графику (</a:t>
            </a:r>
            <a:r>
              <a:rPr lang="ru-RU" sz="1600" dirty="0">
                <a:solidFill>
                  <a:schemeClr val="tx1">
                    <a:lumMod val="75000"/>
                    <a:lumOff val="25000"/>
                  </a:schemeClr>
                </a:solidFill>
                <a:latin typeface="Arial" pitchFamily="34" charset="0"/>
                <a:cs typeface="Arial" pitchFamily="34" charset="0"/>
              </a:rPr>
              <a:t>форма, предусмотрена ПП РФ № 555</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pic>
        <p:nvPicPr>
          <p:cNvPr id="7170" name="Picture 2" descr="D:\RET\МАТЕРИАЛЫ\2016\новый дизайн\иконки\иконки\Иконки-8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4437112"/>
            <a:ext cx="950913" cy="9540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Обоснование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041762"/>
      </p:ext>
    </p:extLst>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8"/>
          <p:cNvGrpSpPr>
            <a:grpSpLocks/>
          </p:cNvGrpSpPr>
          <p:nvPr/>
        </p:nvGrpSpPr>
        <p:grpSpPr bwMode="auto">
          <a:xfrm>
            <a:off x="214313" y="1412776"/>
            <a:ext cx="8643937" cy="977409"/>
            <a:chOff x="214313" y="1902897"/>
            <a:chExt cx="8643937" cy="977196"/>
          </a:xfrm>
        </p:grpSpPr>
        <p:sp>
          <p:nvSpPr>
            <p:cNvPr id="7" name="Прямоугольник с двумя скругленными противолежащими углами 6"/>
            <p:cNvSpPr/>
            <p:nvPr/>
          </p:nvSpPr>
          <p:spPr>
            <a:xfrm>
              <a:off x="357188" y="2104465"/>
              <a:ext cx="8501062" cy="775628"/>
            </a:xfrm>
            <a:prstGeom prst="round2DiagRect">
              <a:avLst>
                <a:gd name="adj1" fmla="val 7096"/>
                <a:gd name="adj2" fmla="val 0"/>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 bIns="72000">
              <a:spAutoFit/>
            </a:bodyPr>
            <a:lstStyle/>
            <a:p>
              <a:pPr>
                <a:defRPr/>
              </a:pPr>
              <a:r>
                <a:rPr lang="ru-RU" sz="1600" dirty="0" smtClean="0">
                  <a:solidFill>
                    <a:schemeClr val="tx1">
                      <a:lumMod val="75000"/>
                      <a:lumOff val="25000"/>
                    </a:schemeClr>
                  </a:solidFill>
                  <a:latin typeface="Arial" pitchFamily="34" charset="0"/>
                  <a:cs typeface="Arial" pitchFamily="34" charset="0"/>
                </a:rPr>
                <a:t>Регламентирует общие понятия процедуры закупки и обязательства по проведению конкурсных процедур.</a:t>
              </a:r>
              <a:endParaRPr lang="ru-RU" sz="1600" dirty="0">
                <a:solidFill>
                  <a:schemeClr val="tx1">
                    <a:lumMod val="75000"/>
                    <a:lumOff val="25000"/>
                  </a:schemeClr>
                </a:solidFill>
                <a:latin typeface="Arial" pitchFamily="34" charset="0"/>
                <a:cs typeface="Arial" pitchFamily="34" charset="0"/>
              </a:endParaRPr>
            </a:p>
          </p:txBody>
        </p:sp>
        <p:sp>
          <p:nvSpPr>
            <p:cNvPr id="8" name="Прямоугольник 7"/>
            <p:cNvSpPr/>
            <p:nvPr/>
          </p:nvSpPr>
          <p:spPr>
            <a:xfrm>
              <a:off x="214313" y="1902897"/>
              <a:ext cx="2579406" cy="31885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spcAft>
                  <a:spcPts val="600"/>
                </a:spcAft>
                <a:defRPr/>
              </a:pPr>
              <a:r>
                <a:rPr lang="ru-RU" sz="1600" b="1" dirty="0">
                  <a:solidFill>
                    <a:schemeClr val="bg1"/>
                  </a:solidFill>
                  <a:latin typeface="Arial" pitchFamily="34" charset="0"/>
                  <a:cs typeface="Arial" pitchFamily="34" charset="0"/>
                </a:rPr>
                <a:t>Гражданский кодекс РФ</a:t>
              </a:r>
            </a:p>
          </p:txBody>
        </p:sp>
      </p:grpSp>
      <p:grpSp>
        <p:nvGrpSpPr>
          <p:cNvPr id="9" name="Группа 9"/>
          <p:cNvGrpSpPr>
            <a:grpSpLocks/>
          </p:cNvGrpSpPr>
          <p:nvPr/>
        </p:nvGrpSpPr>
        <p:grpSpPr bwMode="auto">
          <a:xfrm>
            <a:off x="214313" y="2698648"/>
            <a:ext cx="8643937" cy="716900"/>
            <a:chOff x="214313" y="3478213"/>
            <a:chExt cx="8643937" cy="716906"/>
          </a:xfrm>
        </p:grpSpPr>
        <p:sp>
          <p:nvSpPr>
            <p:cNvPr id="10" name="Прямоугольник с двумя скругленными противолежащими углами 9"/>
            <p:cNvSpPr/>
            <p:nvPr/>
          </p:nvSpPr>
          <p:spPr>
            <a:xfrm>
              <a:off x="357188" y="3675064"/>
              <a:ext cx="8501062" cy="520055"/>
            </a:xfrm>
            <a:prstGeom prst="round2DiagRect">
              <a:avLst>
                <a:gd name="adj1" fmla="val 7096"/>
                <a:gd name="adj2" fmla="val 0"/>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 bIns="72000">
              <a:spAutoFit/>
            </a:bodyPr>
            <a:lstStyle/>
            <a:p>
              <a:pPr>
                <a:spcAft>
                  <a:spcPts val="500"/>
                </a:spcAft>
                <a:defRPr/>
              </a:pPr>
              <a:r>
                <a:rPr lang="ru-RU" sz="1600" dirty="0">
                  <a:solidFill>
                    <a:schemeClr val="tx1">
                      <a:lumMod val="75000"/>
                      <a:lumOff val="25000"/>
                    </a:schemeClr>
                  </a:solidFill>
                  <a:latin typeface="Arial" pitchFamily="34" charset="0"/>
                  <a:cs typeface="Arial" pitchFamily="34" charset="0"/>
                </a:rPr>
                <a:t>Определяет виды и классификацию расходов </a:t>
              </a:r>
              <a:r>
                <a:rPr lang="ru-RU" sz="1600" dirty="0" smtClean="0">
                  <a:solidFill>
                    <a:schemeClr val="tx1">
                      <a:lumMod val="75000"/>
                      <a:lumOff val="25000"/>
                    </a:schemeClr>
                  </a:solidFill>
                  <a:latin typeface="Arial" pitchFamily="34" charset="0"/>
                  <a:cs typeface="Arial" pitchFamily="34" charset="0"/>
                </a:rPr>
                <a:t>бюджета.</a:t>
              </a:r>
              <a:endParaRPr lang="ru-RU" sz="1600" dirty="0">
                <a:solidFill>
                  <a:schemeClr val="tx1">
                    <a:lumMod val="75000"/>
                    <a:lumOff val="25000"/>
                  </a:schemeClr>
                </a:solidFill>
                <a:latin typeface="Arial" pitchFamily="34" charset="0"/>
                <a:cs typeface="Arial" pitchFamily="34" charset="0"/>
              </a:endParaRPr>
            </a:p>
          </p:txBody>
        </p:sp>
        <p:sp>
          <p:nvSpPr>
            <p:cNvPr id="11" name="Прямоугольник 10"/>
            <p:cNvSpPr/>
            <p:nvPr/>
          </p:nvSpPr>
          <p:spPr>
            <a:xfrm>
              <a:off x="214313" y="3478213"/>
              <a:ext cx="2478161" cy="318927"/>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spcAft>
                  <a:spcPts val="600"/>
                </a:spcAft>
                <a:defRPr/>
              </a:pPr>
              <a:r>
                <a:rPr lang="ru-RU" sz="1600" b="1" dirty="0">
                  <a:solidFill>
                    <a:schemeClr val="bg1"/>
                  </a:solidFill>
                  <a:latin typeface="Arial" pitchFamily="34" charset="0"/>
                  <a:cs typeface="Arial" pitchFamily="34" charset="0"/>
                </a:rPr>
                <a:t>Бюджетный кодекс РФ</a:t>
              </a:r>
            </a:p>
          </p:txBody>
        </p:sp>
      </p:grpSp>
      <p:grpSp>
        <p:nvGrpSpPr>
          <p:cNvPr id="12" name="Группа 10"/>
          <p:cNvGrpSpPr>
            <a:grpSpLocks/>
          </p:cNvGrpSpPr>
          <p:nvPr/>
        </p:nvGrpSpPr>
        <p:grpSpPr bwMode="auto">
          <a:xfrm>
            <a:off x="214313" y="3698774"/>
            <a:ext cx="8643937" cy="975822"/>
            <a:chOff x="214313" y="5046663"/>
            <a:chExt cx="8643937" cy="975181"/>
          </a:xfrm>
        </p:grpSpPr>
        <p:sp>
          <p:nvSpPr>
            <p:cNvPr id="13" name="Прямоугольник с двумя скругленными противолежащими углами 12"/>
            <p:cNvSpPr/>
            <p:nvPr/>
          </p:nvSpPr>
          <p:spPr>
            <a:xfrm>
              <a:off x="357188" y="5246557"/>
              <a:ext cx="8501062" cy="775287"/>
            </a:xfrm>
            <a:prstGeom prst="round2DiagRect">
              <a:avLst>
                <a:gd name="adj1" fmla="val 7096"/>
                <a:gd name="adj2" fmla="val 0"/>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 bIns="72000">
              <a:spAutoFit/>
            </a:bodyPr>
            <a:lstStyle/>
            <a:p>
              <a:pPr>
                <a:spcAft>
                  <a:spcPts val="500"/>
                </a:spcAft>
                <a:defRPr/>
              </a:pPr>
              <a:r>
                <a:rPr lang="ru-RU" sz="1600" dirty="0">
                  <a:solidFill>
                    <a:schemeClr val="tx1">
                      <a:lumMod val="75000"/>
                      <a:lumOff val="25000"/>
                    </a:schemeClr>
                  </a:solidFill>
                  <a:latin typeface="Arial" pitchFamily="34" charset="0"/>
                  <a:cs typeface="Arial" pitchFamily="34" charset="0"/>
                </a:rPr>
                <a:t>Устанавливает ответственность </a:t>
              </a:r>
              <a:r>
                <a:rPr lang="ru-RU" sz="1600" dirty="0" smtClean="0">
                  <a:solidFill>
                    <a:schemeClr val="tx1">
                      <a:lumMod val="75000"/>
                      <a:lumOff val="25000"/>
                    </a:schemeClr>
                  </a:solidFill>
                  <a:latin typeface="Arial" pitchFamily="34" charset="0"/>
                  <a:cs typeface="Arial" pitchFamily="34" charset="0"/>
                </a:rPr>
                <a:t>должностных лиц заказчика </a:t>
              </a:r>
              <a:r>
                <a:rPr lang="ru-RU" sz="1600" dirty="0">
                  <a:solidFill>
                    <a:schemeClr val="tx1">
                      <a:lumMod val="75000"/>
                      <a:lumOff val="25000"/>
                    </a:schemeClr>
                  </a:solidFill>
                  <a:latin typeface="Arial" pitchFamily="34" charset="0"/>
                  <a:cs typeface="Arial" pitchFamily="34" charset="0"/>
                </a:rPr>
                <a:t>за исполнение законодательства при размещении </a:t>
              </a:r>
              <a:r>
                <a:rPr lang="ru-RU" sz="1600" dirty="0" smtClean="0">
                  <a:solidFill>
                    <a:schemeClr val="tx1">
                      <a:lumMod val="75000"/>
                      <a:lumOff val="25000"/>
                    </a:schemeClr>
                  </a:solidFill>
                  <a:latin typeface="Arial" pitchFamily="34" charset="0"/>
                  <a:cs typeface="Arial" pitchFamily="34" charset="0"/>
                </a:rPr>
                <a:t>заказа.</a:t>
              </a:r>
              <a:endParaRPr lang="ru-RU" sz="1600" dirty="0">
                <a:solidFill>
                  <a:schemeClr val="tx1">
                    <a:lumMod val="75000"/>
                    <a:lumOff val="25000"/>
                  </a:schemeClr>
                </a:solidFill>
                <a:latin typeface="Arial" pitchFamily="34" charset="0"/>
                <a:cs typeface="Arial" pitchFamily="34" charset="0"/>
              </a:endParaRPr>
            </a:p>
          </p:txBody>
        </p:sp>
        <p:sp>
          <p:nvSpPr>
            <p:cNvPr id="14" name="Прямоугольник 13"/>
            <p:cNvSpPr/>
            <p:nvPr/>
          </p:nvSpPr>
          <p:spPr>
            <a:xfrm>
              <a:off x="214313" y="5046663"/>
              <a:ext cx="1053732" cy="318715"/>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spcAft>
                  <a:spcPts val="600"/>
                </a:spcAft>
                <a:defRPr/>
              </a:pPr>
              <a:r>
                <a:rPr lang="ru-RU" sz="1600" b="1" dirty="0" err="1">
                  <a:solidFill>
                    <a:schemeClr val="bg1"/>
                  </a:solidFill>
                  <a:latin typeface="Arial" pitchFamily="34" charset="0"/>
                  <a:cs typeface="Arial" pitchFamily="34" charset="0"/>
                </a:rPr>
                <a:t>КоАП</a:t>
              </a:r>
              <a:r>
                <a:rPr lang="ru-RU" sz="1600" b="1" dirty="0">
                  <a:solidFill>
                    <a:schemeClr val="bg1"/>
                  </a:solidFill>
                  <a:latin typeface="Arial" pitchFamily="34" charset="0"/>
                  <a:cs typeface="Arial" pitchFamily="34" charset="0"/>
                </a:rPr>
                <a:t> РФ</a:t>
              </a:r>
            </a:p>
          </p:txBody>
        </p:sp>
      </p:grpSp>
      <p:grpSp>
        <p:nvGrpSpPr>
          <p:cNvPr id="15" name="Группа 10"/>
          <p:cNvGrpSpPr>
            <a:grpSpLocks/>
          </p:cNvGrpSpPr>
          <p:nvPr/>
        </p:nvGrpSpPr>
        <p:grpSpPr bwMode="auto">
          <a:xfrm>
            <a:off x="214313" y="5030686"/>
            <a:ext cx="8643937" cy="975822"/>
            <a:chOff x="214313" y="5046663"/>
            <a:chExt cx="8643937" cy="975181"/>
          </a:xfrm>
        </p:grpSpPr>
        <p:sp>
          <p:nvSpPr>
            <p:cNvPr id="16" name="Прямоугольник с двумя скругленными противолежащими углами 15"/>
            <p:cNvSpPr/>
            <p:nvPr/>
          </p:nvSpPr>
          <p:spPr>
            <a:xfrm>
              <a:off x="357188" y="5246557"/>
              <a:ext cx="8501062" cy="775287"/>
            </a:xfrm>
            <a:prstGeom prst="round2DiagRect">
              <a:avLst>
                <a:gd name="adj1" fmla="val 7096"/>
                <a:gd name="adj2" fmla="val 0"/>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 bIns="72000">
              <a:spAutoFit/>
            </a:bodyPr>
            <a:lstStyle/>
            <a:p>
              <a:pPr>
                <a:spcAft>
                  <a:spcPts val="500"/>
                </a:spcAft>
                <a:defRPr/>
              </a:pPr>
              <a:r>
                <a:rPr lang="ru-RU" sz="1600" dirty="0">
                  <a:solidFill>
                    <a:schemeClr val="tx1">
                      <a:lumMod val="75000"/>
                      <a:lumOff val="25000"/>
                    </a:schemeClr>
                  </a:solidFill>
                  <a:latin typeface="Arial" pitchFamily="34" charset="0"/>
                  <a:cs typeface="Arial" pitchFamily="34" charset="0"/>
                </a:rPr>
                <a:t>Устанавливает ответственность организатора торгов за нарушение антимонопольных требований к </a:t>
              </a:r>
              <a:r>
                <a:rPr lang="ru-RU" sz="1600" dirty="0" smtClean="0">
                  <a:solidFill>
                    <a:schemeClr val="tx1">
                      <a:lumMod val="75000"/>
                      <a:lumOff val="25000"/>
                    </a:schemeClr>
                  </a:solidFill>
                  <a:latin typeface="Arial" pitchFamily="34" charset="0"/>
                  <a:cs typeface="Arial" pitchFamily="34" charset="0"/>
                </a:rPr>
                <a:t>закупкам.</a:t>
              </a:r>
              <a:endParaRPr lang="ru-RU" sz="1600" dirty="0">
                <a:solidFill>
                  <a:schemeClr val="tx1">
                    <a:lumMod val="75000"/>
                    <a:lumOff val="25000"/>
                  </a:schemeClr>
                </a:solidFill>
                <a:latin typeface="Arial" pitchFamily="34" charset="0"/>
                <a:cs typeface="Arial" pitchFamily="34" charset="0"/>
              </a:endParaRPr>
            </a:p>
          </p:txBody>
        </p:sp>
        <p:sp>
          <p:nvSpPr>
            <p:cNvPr id="17" name="Прямоугольник 16"/>
            <p:cNvSpPr/>
            <p:nvPr/>
          </p:nvSpPr>
          <p:spPr>
            <a:xfrm>
              <a:off x="214313" y="5046663"/>
              <a:ext cx="4814570" cy="318715"/>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spcAft>
                  <a:spcPts val="600"/>
                </a:spcAft>
                <a:defRPr/>
              </a:pPr>
              <a:r>
                <a:rPr lang="ru-RU" sz="1600" b="1" dirty="0">
                  <a:solidFill>
                    <a:schemeClr val="bg1"/>
                  </a:solidFill>
                  <a:latin typeface="Arial" pitchFamily="34" charset="0"/>
                  <a:cs typeface="Arial" pitchFamily="34" charset="0"/>
                </a:rPr>
                <a:t>135-ФЗ от 26.07.2006 «О защите конкуренции»</a:t>
              </a:r>
            </a:p>
          </p:txBody>
        </p:sp>
      </p:grpSp>
      <p:sp>
        <p:nvSpPr>
          <p:cNvPr id="18" name="Прямоугольник 17"/>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2583899725"/>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214282" y="1500174"/>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7" y="1916832"/>
            <a:ext cx="7272808" cy="293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img.liveinternet.ru/images/attach/2/14848/14848626_formula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941168"/>
            <a:ext cx="2267744" cy="140004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rot="19909484">
            <a:off x="5871562" y="5596186"/>
            <a:ext cx="2801476" cy="107503"/>
          </a:xfrm>
          <a:prstGeom prst="rect">
            <a:avLst/>
          </a:prstGeom>
          <a:solidFill>
            <a:srgbClr val="B3051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4" name="TextBox 13"/>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Обоснование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501663"/>
      </p:ext>
    </p:extLst>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7-tub-ru.yandex.net/i?id=152267602-20-73&amp;n=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908720"/>
            <a:ext cx="3548554" cy="2016224"/>
          </a:xfrm>
          <a:prstGeom prst="rect">
            <a:avLst/>
          </a:prstGeom>
          <a:gradFill flip="none" rotWithShape="1">
            <a:gsLst>
              <a:gs pos="0">
                <a:schemeClr val="bg1">
                  <a:alpha val="0"/>
                </a:schemeClr>
              </a:gs>
              <a:gs pos="50000">
                <a:schemeClr val="bg1"/>
              </a:gs>
              <a:gs pos="100000">
                <a:schemeClr val="tx1">
                  <a:lumMod val="85000"/>
                  <a:lumOff val="15000"/>
                  <a:alpha val="0"/>
                </a:schemeClr>
              </a:gs>
            </a:gsLst>
            <a:lin ang="18900000" scaled="1"/>
            <a:tileRect/>
          </a:gradFill>
        </p:spPr>
      </p:pic>
      <p:sp>
        <p:nvSpPr>
          <p:cNvPr id="13" name="Скругленный прямоугольник 12"/>
          <p:cNvSpPr/>
          <p:nvPr/>
        </p:nvSpPr>
        <p:spPr>
          <a:xfrm>
            <a:off x="358429" y="1523537"/>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sp>
        <p:nvSpPr>
          <p:cNvPr id="3" name="Прямоугольник 2"/>
          <p:cNvSpPr/>
          <p:nvPr/>
        </p:nvSpPr>
        <p:spPr>
          <a:xfrm>
            <a:off x="467544" y="2838415"/>
            <a:ext cx="8424936" cy="1815882"/>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требования к количеству, качеству, потребительским свойствам и иным характеристикам товаров, работ, услуг, позволяющие обеспечить государственные и муниципальные нужды, но не приводящие к закупкам товаров, работ, услуг, которые имеют избыточные потребительские свойства или являются предметами роскоши в соответствии с </a:t>
            </a:r>
            <a:r>
              <a:rPr lang="ru-RU" sz="1600" dirty="0" smtClean="0">
                <a:solidFill>
                  <a:schemeClr val="tx1">
                    <a:lumMod val="75000"/>
                    <a:lumOff val="25000"/>
                  </a:schemeClr>
                </a:solidFill>
                <a:latin typeface="Arial" pitchFamily="34" charset="0"/>
                <a:cs typeface="Arial" pitchFamily="34" charset="0"/>
              </a:rPr>
              <a:t>законодательством РФ.</a:t>
            </a:r>
            <a:r>
              <a:rPr lang="ru-RU" sz="1600" dirty="0">
                <a:solidFill>
                  <a:schemeClr val="tx1">
                    <a:lumMod val="75000"/>
                    <a:lumOff val="25000"/>
                  </a:schemeClr>
                </a:solidFill>
                <a:latin typeface="Arial" pitchFamily="34" charset="0"/>
                <a:cs typeface="Arial" pitchFamily="34" charset="0"/>
              </a:rPr>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
            </a:r>
            <a:br>
              <a:rPr lang="ru-RU" sz="1600" dirty="0">
                <a:solidFill>
                  <a:schemeClr val="tx1">
                    <a:lumMod val="75000"/>
                    <a:lumOff val="25000"/>
                  </a:schemeClr>
                </a:solidFill>
                <a:latin typeface="Arial" pitchFamily="34" charset="0"/>
                <a:cs typeface="Arial" pitchFamily="34" charset="0"/>
              </a:rPr>
            </a:br>
            <a:endParaRPr lang="ru-RU" sz="1600" dirty="0">
              <a:solidFill>
                <a:schemeClr val="tx1">
                  <a:lumMod val="75000"/>
                  <a:lumOff val="25000"/>
                </a:schemeClr>
              </a:solidFill>
              <a:latin typeface="Arial" pitchFamily="34" charset="0"/>
              <a:cs typeface="Arial" pitchFamily="34" charset="0"/>
            </a:endParaRPr>
          </a:p>
        </p:txBody>
      </p:sp>
      <p:sp>
        <p:nvSpPr>
          <p:cNvPr id="4" name="Прямоугольник 3"/>
          <p:cNvSpPr/>
          <p:nvPr/>
        </p:nvSpPr>
        <p:spPr>
          <a:xfrm>
            <a:off x="462258" y="1375608"/>
            <a:ext cx="4253758" cy="1200329"/>
          </a:xfrm>
          <a:prstGeom prst="rect">
            <a:avLst/>
          </a:prstGeom>
        </p:spPr>
        <p:txBody>
          <a:bodyPr wrap="square">
            <a:spAutoFit/>
          </a:bodyPr>
          <a:lstStyle/>
          <a:p>
            <a:pPr lvl="0" defTabSz="622300">
              <a:lnSpc>
                <a:spcPct val="90000"/>
              </a:lnSpc>
            </a:pPr>
            <a:r>
              <a:rPr lang="ru-RU" sz="1600" dirty="0">
                <a:solidFill>
                  <a:schemeClr val="tx1">
                    <a:lumMod val="75000"/>
                    <a:lumOff val="25000"/>
                  </a:schemeClr>
                </a:solidFill>
                <a:latin typeface="Arial" pitchFamily="34" charset="0"/>
                <a:cs typeface="Arial" pitchFamily="34" charset="0"/>
              </a:rPr>
              <a:t>Вводится понятие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a:t>
            </a:r>
            <a:r>
              <a:rPr lang="ru-RU" sz="1600" dirty="0">
                <a:solidFill>
                  <a:schemeClr val="tx1">
                    <a:lumMod val="75000"/>
                    <a:lumOff val="25000"/>
                  </a:schemeClr>
                </a:solidFill>
                <a:latin typeface="Arial" pitchFamily="34" charset="0"/>
                <a:cs typeface="Arial" pitchFamily="34" charset="0"/>
              </a:rPr>
              <a:t>Нормирования в сфере закупок товаров, работ, услуг, для обеспечения государственных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и </a:t>
            </a:r>
            <a:r>
              <a:rPr lang="ru-RU" sz="1600" dirty="0">
                <a:solidFill>
                  <a:schemeClr val="tx1">
                    <a:lumMod val="75000"/>
                    <a:lumOff val="25000"/>
                  </a:schemeClr>
                </a:solidFill>
                <a:latin typeface="Arial" pitchFamily="34" charset="0"/>
                <a:cs typeface="Arial" pitchFamily="34" charset="0"/>
              </a:rPr>
              <a:t>муниципальных нужд» - </a:t>
            </a:r>
          </a:p>
        </p:txBody>
      </p:sp>
      <p:sp>
        <p:nvSpPr>
          <p:cNvPr id="6" name="Прямоугольник 5"/>
          <p:cNvSpPr/>
          <p:nvPr/>
        </p:nvSpPr>
        <p:spPr>
          <a:xfrm>
            <a:off x="467544" y="4509120"/>
            <a:ext cx="8676456" cy="1569660"/>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Правительство РФ приняло Постановления </a:t>
            </a:r>
            <a:r>
              <a:rPr lang="ru-RU" sz="1600" dirty="0" smtClean="0">
                <a:solidFill>
                  <a:schemeClr val="tx1">
                    <a:lumMod val="75000"/>
                    <a:lumOff val="25000"/>
                  </a:schemeClr>
                </a:solidFill>
                <a:latin typeface="Arial" pitchFamily="34" charset="0"/>
                <a:cs typeface="Arial" pitchFamily="34" charset="0"/>
              </a:rPr>
              <a:t>№476 </a:t>
            </a:r>
            <a:r>
              <a:rPr lang="ru-RU" sz="1600" dirty="0">
                <a:solidFill>
                  <a:schemeClr val="tx1">
                    <a:lumMod val="75000"/>
                    <a:lumOff val="25000"/>
                  </a:schemeClr>
                </a:solidFill>
                <a:latin typeface="Arial" pitchFamily="34" charset="0"/>
                <a:cs typeface="Arial" pitchFamily="34" charset="0"/>
              </a:rPr>
              <a:t>от 18.05.2015 и </a:t>
            </a:r>
            <a:r>
              <a:rPr lang="ru-RU" sz="1600" dirty="0" smtClean="0">
                <a:solidFill>
                  <a:schemeClr val="tx1">
                    <a:lumMod val="75000"/>
                    <a:lumOff val="25000"/>
                  </a:schemeClr>
                </a:solidFill>
                <a:latin typeface="Arial" pitchFamily="34" charset="0"/>
                <a:cs typeface="Arial" pitchFamily="34" charset="0"/>
              </a:rPr>
              <a:t>№479 </a:t>
            </a:r>
            <a:r>
              <a:rPr lang="ru-RU" sz="1600" dirty="0">
                <a:solidFill>
                  <a:schemeClr val="tx1">
                    <a:lumMod val="75000"/>
                    <a:lumOff val="25000"/>
                  </a:schemeClr>
                </a:solidFill>
                <a:latin typeface="Arial" pitchFamily="34" charset="0"/>
                <a:cs typeface="Arial" pitchFamily="34" charset="0"/>
              </a:rPr>
              <a:t>от 19.05.2015 </a:t>
            </a:r>
            <a:r>
              <a:rPr lang="ru-RU" sz="1600" dirty="0" smtClean="0">
                <a:solidFill>
                  <a:schemeClr val="tx1">
                    <a:lumMod val="75000"/>
                    <a:lumOff val="25000"/>
                  </a:schemeClr>
                </a:solidFill>
                <a:latin typeface="Arial" pitchFamily="34" charset="0"/>
                <a:cs typeface="Arial" pitchFamily="34" charset="0"/>
              </a:rPr>
              <a:t>- данные </a:t>
            </a:r>
            <a:r>
              <a:rPr lang="ru-RU" sz="1600" dirty="0">
                <a:solidFill>
                  <a:schemeClr val="tx1">
                    <a:lumMod val="75000"/>
                    <a:lumOff val="25000"/>
                  </a:schemeClr>
                </a:solidFill>
                <a:latin typeface="Arial" pitchFamily="34" charset="0"/>
                <a:cs typeface="Arial" pitchFamily="34" charset="0"/>
              </a:rPr>
              <a:t>документы устанавливают как общие требования к порядку разработки и принятия актов о нормировании закупок, так и соответствующие требования в сфере закупок для обеспечения федеральных нужд.</a:t>
            </a:r>
            <a:br>
              <a:rPr lang="ru-RU" sz="1600" dirty="0">
                <a:solidFill>
                  <a:schemeClr val="tx1">
                    <a:lumMod val="75000"/>
                    <a:lumOff val="25000"/>
                  </a:schemeClr>
                </a:solidFill>
                <a:latin typeface="Arial" pitchFamily="34" charset="0"/>
                <a:cs typeface="Arial" pitchFamily="34" charset="0"/>
              </a:rPr>
            </a:br>
            <a:r>
              <a:rPr lang="ru-RU" sz="1600" dirty="0">
                <a:latin typeface="Arial" pitchFamily="34" charset="0"/>
                <a:cs typeface="Arial" pitchFamily="34" charset="0"/>
              </a:rPr>
              <a:t/>
            </a:r>
            <a:br>
              <a:rPr lang="ru-RU" sz="1600" dirty="0">
                <a:latin typeface="Arial" pitchFamily="34" charset="0"/>
                <a:cs typeface="Arial" pitchFamily="34" charset="0"/>
              </a:rPr>
            </a:br>
            <a:endParaRPr lang="ru-RU" sz="1600" dirty="0">
              <a:latin typeface="Arial" pitchFamily="34" charset="0"/>
              <a:cs typeface="Arial" pitchFamily="34" charset="0"/>
            </a:endParaRP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Нормирование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893419"/>
      </p:ext>
    </p:extLst>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358429" y="1523537"/>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Схема 11"/>
          <p:cNvGraphicFramePr/>
          <p:nvPr>
            <p:extLst>
              <p:ext uri="{D42A27DB-BD31-4B8C-83A1-F6EECF244321}">
                <p14:modId xmlns:p14="http://schemas.microsoft.com/office/powerpoint/2010/main" val="3475445056"/>
              </p:ext>
            </p:extLst>
          </p:nvPr>
        </p:nvGraphicFramePr>
        <p:xfrm>
          <a:off x="467544" y="1124744"/>
          <a:ext cx="8208912"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Прямоугольник 13"/>
          <p:cNvSpPr/>
          <p:nvPr/>
        </p:nvSpPr>
        <p:spPr>
          <a:xfrm>
            <a:off x="1331640" y="6021288"/>
            <a:ext cx="6480720" cy="598419"/>
          </a:xfrm>
          <a:prstGeom prst="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Нормирование применяется по подведомственности.</a:t>
            </a:r>
          </a:p>
          <a:p>
            <a:pPr>
              <a:lnSpc>
                <a:spcPct val="90000"/>
              </a:lnSpc>
            </a:pPr>
            <a:r>
              <a:rPr lang="ru-RU" sz="1600" dirty="0">
                <a:solidFill>
                  <a:schemeClr val="tx1">
                    <a:lumMod val="75000"/>
                    <a:lumOff val="25000"/>
                  </a:schemeClr>
                </a:solidFill>
                <a:latin typeface="Arial" pitchFamily="34" charset="0"/>
                <a:cs typeface="Arial" pitchFamily="34" charset="0"/>
              </a:rPr>
              <a:t>Формировать нормативы должен каждый ГРБС</a:t>
            </a:r>
          </a:p>
        </p:txBody>
      </p:sp>
      <p:sp>
        <p:nvSpPr>
          <p:cNvPr id="16" name="TextBox 15"/>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Нормирование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391102"/>
      </p:ext>
    </p:extLst>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502445" y="2330141"/>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sp>
        <p:nvSpPr>
          <p:cNvPr id="8" name="Прямоугольник 7"/>
          <p:cNvSpPr/>
          <p:nvPr/>
        </p:nvSpPr>
        <p:spPr>
          <a:xfrm>
            <a:off x="467544" y="3438287"/>
            <a:ext cx="8352928" cy="1323439"/>
          </a:xfrm>
          <a:prstGeom prst="rect">
            <a:avLst/>
          </a:prstGeom>
        </p:spPr>
        <p:txBody>
          <a:bodyPr wrap="square">
            <a:spAutoFit/>
          </a:bodyPr>
          <a:lstStyle/>
          <a:p>
            <a:r>
              <a:rPr lang="ru-RU" sz="1600" dirty="0" smtClean="0">
                <a:solidFill>
                  <a:schemeClr val="tx1">
                    <a:lumMod val="75000"/>
                    <a:lumOff val="25000"/>
                  </a:schemeClr>
                </a:solidFill>
                <a:latin typeface="Arial" pitchFamily="34" charset="0"/>
                <a:cs typeface="Arial" pitchFamily="34" charset="0"/>
              </a:rPr>
              <a:t>ПП </a:t>
            </a:r>
            <a:r>
              <a:rPr lang="ru-RU" sz="1600" dirty="0">
                <a:solidFill>
                  <a:schemeClr val="tx1">
                    <a:lumMod val="75000"/>
                    <a:lumOff val="25000"/>
                  </a:schemeClr>
                </a:solidFill>
                <a:latin typeface="Arial" pitchFamily="34" charset="0"/>
                <a:cs typeface="Arial" pitchFamily="34" charset="0"/>
              </a:rPr>
              <a:t>РФ от 18.05.2015 № 476 </a:t>
            </a:r>
            <a:r>
              <a:rPr lang="ru-RU" sz="1600" dirty="0" smtClean="0">
                <a:solidFill>
                  <a:schemeClr val="tx1">
                    <a:lumMod val="75000"/>
                    <a:lumOff val="25000"/>
                  </a:schemeClr>
                </a:solidFill>
                <a:latin typeface="Arial" pitchFamily="34" charset="0"/>
                <a:cs typeface="Arial" pitchFamily="34" charset="0"/>
              </a:rPr>
              <a:t>(с </a:t>
            </a:r>
            <a:r>
              <a:rPr lang="ru-RU" sz="1600" dirty="0">
                <a:solidFill>
                  <a:schemeClr val="tx1">
                    <a:lumMod val="75000"/>
                    <a:lumOff val="25000"/>
                  </a:schemeClr>
                </a:solidFill>
                <a:latin typeface="Arial" pitchFamily="34" charset="0"/>
                <a:cs typeface="Arial" pitchFamily="34" charset="0"/>
              </a:rPr>
              <a:t>01.01.2016 г</a:t>
            </a:r>
            <a:r>
              <a:rPr lang="ru-RU" sz="1600" dirty="0" smtClean="0">
                <a:solidFill>
                  <a:schemeClr val="tx1">
                    <a:lumMod val="75000"/>
                    <a:lumOff val="25000"/>
                  </a:schemeClr>
                </a:solidFill>
                <a:latin typeface="Arial" pitchFamily="34" charset="0"/>
                <a:cs typeface="Arial" pitchFamily="34" charset="0"/>
              </a:rPr>
              <a:t>.)</a:t>
            </a:r>
            <a:r>
              <a:rPr lang="ru-RU" sz="1600" dirty="0">
                <a:solidFill>
                  <a:schemeClr val="tx1">
                    <a:lumMod val="75000"/>
                    <a:lumOff val="25000"/>
                  </a:schemeClr>
                </a:solidFill>
                <a:latin typeface="Arial" pitchFamily="34" charset="0"/>
                <a:cs typeface="Arial" pitchFamily="34" charset="0"/>
              </a:rPr>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Общие требования к актам о нормировании </a:t>
            </a:r>
            <a:r>
              <a:rPr lang="ru-RU" sz="1600" dirty="0" smtClean="0">
                <a:solidFill>
                  <a:schemeClr val="tx1">
                    <a:lumMod val="75000"/>
                    <a:lumOff val="25000"/>
                  </a:schemeClr>
                </a:solidFill>
                <a:latin typeface="Arial" pitchFamily="34" charset="0"/>
                <a:cs typeface="Arial" pitchFamily="34" charset="0"/>
              </a:rPr>
              <a:t>- </a:t>
            </a:r>
            <a:r>
              <a:rPr lang="ru-RU" sz="1600" dirty="0">
                <a:solidFill>
                  <a:schemeClr val="tx1">
                    <a:lumMod val="75000"/>
                    <a:lumOff val="25000"/>
                  </a:schemeClr>
                </a:solidFill>
                <a:latin typeface="Arial" pitchFamily="34" charset="0"/>
                <a:cs typeface="Arial" pitchFamily="34" charset="0"/>
              </a:rPr>
              <a:t>формы актов, порядок принятия, требования к актам об определении нормативных затрат и требований к товарам, работам, </a:t>
            </a:r>
            <a:r>
              <a:rPr lang="ru-RU" sz="1600" dirty="0" smtClean="0">
                <a:solidFill>
                  <a:schemeClr val="tx1">
                    <a:lumMod val="75000"/>
                    <a:lumOff val="25000"/>
                  </a:schemeClr>
                </a:solidFill>
                <a:latin typeface="Arial" pitchFamily="34" charset="0"/>
                <a:cs typeface="Arial" pitchFamily="34" charset="0"/>
              </a:rPr>
              <a:t>услугам.</a:t>
            </a:r>
            <a:endParaRPr lang="ru-RU" sz="1600" dirty="0">
              <a:solidFill>
                <a:schemeClr val="tx1">
                  <a:lumMod val="75000"/>
                  <a:lumOff val="25000"/>
                </a:schemeClr>
              </a:solidFill>
              <a:latin typeface="Arial" pitchFamily="34" charset="0"/>
              <a:cs typeface="Arial" pitchFamily="34" charset="0"/>
            </a:endParaRPr>
          </a:p>
          <a:p>
            <a:endParaRPr lang="ru-RU" sz="1600" dirty="0">
              <a:latin typeface="Arial" pitchFamily="34" charset="0"/>
              <a:cs typeface="Arial" pitchFamily="34" charset="0"/>
            </a:endParaRPr>
          </a:p>
        </p:txBody>
      </p:sp>
      <p:sp>
        <p:nvSpPr>
          <p:cNvPr id="15" name="Прямоугольник 14"/>
          <p:cNvSpPr/>
          <p:nvPr/>
        </p:nvSpPr>
        <p:spPr>
          <a:xfrm>
            <a:off x="467544" y="2003356"/>
            <a:ext cx="7992888" cy="1077218"/>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ПП РФ от 13.10.2014 № 1047 </a:t>
            </a:r>
            <a:r>
              <a:rPr lang="ru-RU" sz="1600" dirty="0" smtClean="0">
                <a:solidFill>
                  <a:schemeClr val="tx1">
                    <a:lumMod val="75000"/>
                    <a:lumOff val="25000"/>
                  </a:schemeClr>
                </a:solidFill>
                <a:latin typeface="Arial" pitchFamily="34" charset="0"/>
                <a:cs typeface="Arial" pitchFamily="34" charset="0"/>
              </a:rPr>
              <a:t>(</a:t>
            </a:r>
            <a:r>
              <a:rPr lang="ru-RU" sz="1600" dirty="0">
                <a:solidFill>
                  <a:schemeClr val="tx1">
                    <a:lumMod val="75000"/>
                    <a:lumOff val="25000"/>
                  </a:schemeClr>
                </a:solidFill>
                <a:latin typeface="Arial" pitchFamily="34" charset="0"/>
                <a:cs typeface="Arial" pitchFamily="34" charset="0"/>
              </a:rPr>
              <a:t>вступил в силу </a:t>
            </a:r>
            <a:r>
              <a:rPr lang="ru-RU" sz="1600" dirty="0" smtClean="0">
                <a:solidFill>
                  <a:schemeClr val="tx1">
                    <a:lumMod val="75000"/>
                    <a:lumOff val="25000"/>
                  </a:schemeClr>
                </a:solidFill>
                <a:latin typeface="Arial" pitchFamily="34" charset="0"/>
                <a:cs typeface="Arial" pitchFamily="34" charset="0"/>
              </a:rPr>
              <a:t>с </a:t>
            </a:r>
            <a:r>
              <a:rPr lang="ru-RU" sz="1600" dirty="0">
                <a:solidFill>
                  <a:schemeClr val="tx1">
                    <a:lumMod val="75000"/>
                    <a:lumOff val="25000"/>
                  </a:schemeClr>
                </a:solidFill>
                <a:latin typeface="Arial" pitchFamily="34" charset="0"/>
                <a:cs typeface="Arial" pitchFamily="34" charset="0"/>
              </a:rPr>
              <a:t>01.01.2015 г.)</a:t>
            </a:r>
          </a:p>
          <a:p>
            <a:r>
              <a:rPr lang="ru-RU" sz="1600" dirty="0">
                <a:solidFill>
                  <a:schemeClr val="tx1">
                    <a:lumMod val="75000"/>
                    <a:lumOff val="25000"/>
                  </a:schemeClr>
                </a:solidFill>
                <a:latin typeface="Arial" pitchFamily="34" charset="0"/>
                <a:cs typeface="Arial" pitchFamily="34" charset="0"/>
              </a:rPr>
              <a:t>Общие требования к определению нормативных затрат</a:t>
            </a:r>
          </a:p>
          <a:p>
            <a:r>
              <a:rPr lang="ru-RU" sz="1600" dirty="0">
                <a:solidFill>
                  <a:schemeClr val="tx1">
                    <a:lumMod val="75000"/>
                    <a:lumOff val="25000"/>
                  </a:schemeClr>
                </a:solidFill>
                <a:latin typeface="Arial" pitchFamily="34" charset="0"/>
                <a:cs typeface="Arial" pitchFamily="34" charset="0"/>
              </a:rPr>
              <a:t>- </a:t>
            </a:r>
            <a:r>
              <a:rPr lang="ru-RU" sz="1600" dirty="0" smtClean="0">
                <a:solidFill>
                  <a:schemeClr val="tx1">
                    <a:lumMod val="75000"/>
                    <a:lumOff val="25000"/>
                  </a:schemeClr>
                </a:solidFill>
                <a:latin typeface="Arial" pitchFamily="34" charset="0"/>
                <a:cs typeface="Arial" pitchFamily="34" charset="0"/>
              </a:rPr>
              <a:t>виды </a:t>
            </a:r>
            <a:r>
              <a:rPr lang="ru-RU" sz="1600" dirty="0">
                <a:solidFill>
                  <a:schemeClr val="tx1">
                    <a:lumMod val="75000"/>
                    <a:lumOff val="25000"/>
                  </a:schemeClr>
                </a:solidFill>
                <a:latin typeface="Arial" pitchFamily="34" charset="0"/>
                <a:cs typeface="Arial" pitchFamily="34" charset="0"/>
              </a:rPr>
              <a:t>нормативных затрат, требования к расчету на основе формул (нормативы МТО, сроки эксплуатации, численность работников, остатки ОС, норматив цены</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sp>
        <p:nvSpPr>
          <p:cNvPr id="16" name="Прямоугольник 15"/>
          <p:cNvSpPr/>
          <p:nvPr/>
        </p:nvSpPr>
        <p:spPr>
          <a:xfrm>
            <a:off x="467544" y="4811668"/>
            <a:ext cx="7704856" cy="1569660"/>
          </a:xfrm>
          <a:prstGeom prst="rect">
            <a:avLst/>
          </a:prstGeom>
        </p:spPr>
        <p:txBody>
          <a:bodyPr wrap="square">
            <a:spAutoFit/>
          </a:bodyPr>
          <a:lstStyle/>
          <a:p>
            <a:r>
              <a:rPr lang="ru-RU" sz="1600" dirty="0" smtClean="0">
                <a:solidFill>
                  <a:schemeClr val="tx1">
                    <a:lumMod val="75000"/>
                    <a:lumOff val="25000"/>
                  </a:schemeClr>
                </a:solidFill>
                <a:latin typeface="Arial" pitchFamily="34" charset="0"/>
                <a:cs typeface="Arial" pitchFamily="34" charset="0"/>
              </a:rPr>
              <a:t>ПП </a:t>
            </a:r>
            <a:r>
              <a:rPr lang="ru-RU" sz="1600" dirty="0">
                <a:solidFill>
                  <a:schemeClr val="tx1">
                    <a:lumMod val="75000"/>
                    <a:lumOff val="25000"/>
                  </a:schemeClr>
                </a:solidFill>
                <a:latin typeface="Arial" pitchFamily="34" charset="0"/>
                <a:cs typeface="Arial" pitchFamily="34" charset="0"/>
              </a:rPr>
              <a:t>РФ от 02.09.2015 № 926 (с 01.01.2016 г.)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Общие правила определения требований к товарам, работам услугам (в том числе предельных цен товаров, работ, услуг) - вид продукции по 6-значному коду, обязательный перечень и его форма, порядок формирования ведомственного </a:t>
            </a:r>
            <a:r>
              <a:rPr lang="ru-RU" sz="1600" dirty="0" smtClean="0">
                <a:solidFill>
                  <a:schemeClr val="tx1">
                    <a:lumMod val="75000"/>
                    <a:lumOff val="25000"/>
                  </a:schemeClr>
                </a:solidFill>
                <a:latin typeface="Arial" pitchFamily="34" charset="0"/>
                <a:cs typeface="Arial" pitchFamily="34" charset="0"/>
              </a:rPr>
              <a:t>перечня.</a:t>
            </a:r>
            <a:endParaRPr lang="ru-RU" sz="1600" dirty="0">
              <a:solidFill>
                <a:schemeClr val="tx1">
                  <a:lumMod val="75000"/>
                  <a:lumOff val="25000"/>
                </a:schemeClr>
              </a:solidFill>
              <a:latin typeface="Arial" pitchFamily="34" charset="0"/>
              <a:cs typeface="Arial" pitchFamily="34" charset="0"/>
            </a:endParaRPr>
          </a:p>
          <a:p>
            <a:endParaRPr lang="ru-RU" sz="1600" dirty="0">
              <a:latin typeface="Arial" pitchFamily="34" charset="0"/>
              <a:cs typeface="Arial" pitchFamily="34" charset="0"/>
            </a:endParaRPr>
          </a:p>
        </p:txBody>
      </p:sp>
      <p:sp>
        <p:nvSpPr>
          <p:cNvPr id="14" name="TextBox 13"/>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Нормирование закупок</a:t>
            </a:r>
            <a:endParaRPr lang="ru-RU" sz="2000" b="1" dirty="0">
              <a:solidFill>
                <a:schemeClr val="bg1"/>
              </a:solidFill>
              <a:latin typeface="Arial" panose="020B0604020202020204" pitchFamily="34" charset="0"/>
              <a:cs typeface="Arial" panose="020B0604020202020204" pitchFamily="34" charset="0"/>
            </a:endParaRPr>
          </a:p>
        </p:txBody>
      </p:sp>
      <p:sp>
        <p:nvSpPr>
          <p:cNvPr id="17" name="Прямоугольник 16"/>
          <p:cNvSpPr/>
          <p:nvPr/>
        </p:nvSpPr>
        <p:spPr>
          <a:xfrm>
            <a:off x="251520" y="1052736"/>
            <a:ext cx="8280920" cy="709219"/>
          </a:xfrm>
          <a:prstGeom prst="rect">
            <a:avLst/>
          </a:prstGeom>
          <a:solidFill>
            <a:schemeClr val="bg1">
              <a:lumMod val="95000"/>
            </a:schemeClr>
          </a:solidFill>
        </p:spPr>
        <p:txBody>
          <a:bodyPr wrap="square" lIns="360000" rIns="360000" bIns="108000">
            <a:spAutoFit/>
          </a:bodyPr>
          <a:lstStyle/>
          <a:p>
            <a:pPr>
              <a:lnSpc>
                <a:spcPct val="90000"/>
              </a:lnSpc>
            </a:pPr>
            <a:r>
              <a:rPr lang="ru-RU" sz="2000" dirty="0" smtClean="0">
                <a:solidFill>
                  <a:schemeClr val="tx1">
                    <a:lumMod val="75000"/>
                    <a:lumOff val="25000"/>
                  </a:schemeClr>
                </a:solidFill>
                <a:latin typeface="Arial" pitchFamily="34" charset="0"/>
                <a:cs typeface="Arial" pitchFamily="34" charset="0"/>
              </a:rPr>
              <a:t>Основные требования по нормированию установлены  следующими Постановлениях Правительства РФ:</a:t>
            </a:r>
            <a:endParaRPr lang="ru-RU" sz="20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419285274"/>
      </p:ext>
    </p:extLst>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358429" y="1523537"/>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sp>
        <p:nvSpPr>
          <p:cNvPr id="15" name="Прямоугольник 14"/>
          <p:cNvSpPr/>
          <p:nvPr/>
        </p:nvSpPr>
        <p:spPr>
          <a:xfrm>
            <a:off x="323528" y="1340768"/>
            <a:ext cx="8280920" cy="3345531"/>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Требования к порядку разработки и принятия правовых актов о нормировании в сфере закупок, содержанию указанных актов и обеспечению их исполнения </a:t>
            </a:r>
            <a:r>
              <a:rPr lang="ru-RU" sz="1600" dirty="0" smtClean="0">
                <a:solidFill>
                  <a:schemeClr val="tx1">
                    <a:lumMod val="75000"/>
                    <a:lumOff val="25000"/>
                  </a:schemeClr>
                </a:solidFill>
                <a:latin typeface="Arial" pitchFamily="34" charset="0"/>
                <a:cs typeface="Arial" pitchFamily="34" charset="0"/>
              </a:rPr>
              <a:t>устанавливают:</a:t>
            </a:r>
          </a:p>
          <a:p>
            <a:endParaRPr lang="ru-RU" sz="1600" dirty="0">
              <a:solidFill>
                <a:schemeClr val="tx1">
                  <a:lumMod val="75000"/>
                  <a:lumOff val="2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требования </a:t>
            </a:r>
            <a:r>
              <a:rPr lang="ru-RU" sz="1600" dirty="0">
                <a:solidFill>
                  <a:schemeClr val="tx1">
                    <a:lumMod val="65000"/>
                    <a:lumOff val="35000"/>
                  </a:schemeClr>
                </a:solidFill>
                <a:latin typeface="Arial" pitchFamily="34" charset="0"/>
                <a:cs typeface="Arial" pitchFamily="34" charset="0"/>
              </a:rPr>
              <a:t>к правилам определения нормативных затрат и требований к </a:t>
            </a:r>
            <a:r>
              <a:rPr lang="ru-RU" sz="1600" dirty="0" smtClean="0">
                <a:solidFill>
                  <a:schemeClr val="tx1">
                    <a:lumMod val="65000"/>
                    <a:lumOff val="35000"/>
                  </a:schemeClr>
                </a:solidFill>
                <a:latin typeface="Arial" pitchFamily="34" charset="0"/>
                <a:cs typeface="Arial" pitchFamily="34" charset="0"/>
              </a:rPr>
              <a:t>ТРУ;</a:t>
            </a:r>
            <a:endParaRPr lang="ru-RU" sz="1600" dirty="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т</a:t>
            </a:r>
            <a:r>
              <a:rPr lang="ru-RU" sz="1600" dirty="0" smtClean="0">
                <a:solidFill>
                  <a:schemeClr val="tx1">
                    <a:lumMod val="65000"/>
                    <a:lumOff val="35000"/>
                  </a:schemeClr>
                </a:solidFill>
                <a:latin typeface="Arial" pitchFamily="34" charset="0"/>
                <a:cs typeface="Arial" pitchFamily="34" charset="0"/>
              </a:rPr>
              <a:t>ребования </a:t>
            </a:r>
            <a:r>
              <a:rPr lang="ru-RU" sz="1600" dirty="0">
                <a:solidFill>
                  <a:schemeClr val="tx1">
                    <a:lumMod val="65000"/>
                    <a:lumOff val="35000"/>
                  </a:schemeClr>
                </a:solidFill>
                <a:latin typeface="Arial" pitchFamily="34" charset="0"/>
                <a:cs typeface="Arial" pitchFamily="34" charset="0"/>
              </a:rPr>
              <a:t>к актам </a:t>
            </a:r>
            <a:r>
              <a:rPr lang="ru-RU" sz="1600" dirty="0" smtClean="0">
                <a:solidFill>
                  <a:schemeClr val="tx1">
                    <a:lumMod val="65000"/>
                    <a:lumOff val="35000"/>
                  </a:schemeClr>
                </a:solidFill>
                <a:latin typeface="Arial" pitchFamily="34" charset="0"/>
                <a:cs typeface="Arial" pitchFamily="34" charset="0"/>
              </a:rPr>
              <a:t>ГРБС;</a:t>
            </a:r>
            <a:endParaRPr lang="ru-RU" sz="1600" dirty="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требования </a:t>
            </a:r>
            <a:r>
              <a:rPr lang="ru-RU" sz="1600" dirty="0">
                <a:solidFill>
                  <a:schemeClr val="tx1">
                    <a:lumMod val="65000"/>
                    <a:lumOff val="35000"/>
                  </a:schemeClr>
                </a:solidFill>
                <a:latin typeface="Arial" pitchFamily="34" charset="0"/>
                <a:cs typeface="Arial" pitchFamily="34" charset="0"/>
              </a:rPr>
              <a:t>к правовой форме, порядку согласования указанных актов, срокам утверждения и размещения в единой информационной системе в сфере закупок;</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случаи </a:t>
            </a:r>
            <a:r>
              <a:rPr lang="ru-RU" sz="1600" dirty="0">
                <a:solidFill>
                  <a:schemeClr val="tx1">
                    <a:lumMod val="65000"/>
                    <a:lumOff val="35000"/>
                  </a:schemeClr>
                </a:solidFill>
                <a:latin typeface="Arial" pitchFamily="34" charset="0"/>
                <a:cs typeface="Arial" pitchFamily="34" charset="0"/>
              </a:rPr>
              <a:t>внесения </a:t>
            </a:r>
            <a:r>
              <a:rPr lang="ru-RU" sz="1600" dirty="0" smtClean="0">
                <a:solidFill>
                  <a:schemeClr val="tx1">
                    <a:lumMod val="65000"/>
                    <a:lumOff val="35000"/>
                  </a:schemeClr>
                </a:solidFill>
                <a:latin typeface="Arial" pitchFamily="34" charset="0"/>
                <a:cs typeface="Arial" pitchFamily="34" charset="0"/>
              </a:rPr>
              <a:t>изменений;</a:t>
            </a:r>
            <a:endParaRPr lang="ru-RU" sz="1600" dirty="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требование </a:t>
            </a:r>
            <a:r>
              <a:rPr lang="ru-RU" sz="1600" dirty="0">
                <a:solidFill>
                  <a:schemeClr val="tx1">
                    <a:lumMod val="65000"/>
                    <a:lumOff val="35000"/>
                  </a:schemeClr>
                </a:solidFill>
                <a:latin typeface="Arial" pitchFamily="34" charset="0"/>
                <a:cs typeface="Arial" pitchFamily="34" charset="0"/>
              </a:rPr>
              <a:t>об обязательном обсуждении указанных актов в целях осуществления общественного контроля, а также порядок такого обсуждения;</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порядок </a:t>
            </a:r>
            <a:r>
              <a:rPr lang="ru-RU" sz="1600" dirty="0">
                <a:solidFill>
                  <a:schemeClr val="tx1">
                    <a:lumMod val="65000"/>
                    <a:lumOff val="35000"/>
                  </a:schemeClr>
                </a:solidFill>
                <a:latin typeface="Arial" pitchFamily="34" charset="0"/>
                <a:cs typeface="Arial" pitchFamily="34" charset="0"/>
              </a:rPr>
              <a:t>рассмотрения проектов актов о требованиях к ТРУ на заседаниях общественных </a:t>
            </a:r>
            <a:r>
              <a:rPr lang="ru-RU" sz="1600" dirty="0" smtClean="0">
                <a:solidFill>
                  <a:schemeClr val="tx1">
                    <a:lumMod val="65000"/>
                    <a:lumOff val="35000"/>
                  </a:schemeClr>
                </a:solidFill>
                <a:latin typeface="Arial" pitchFamily="34" charset="0"/>
                <a:cs typeface="Arial" pitchFamily="34" charset="0"/>
              </a:rPr>
              <a:t>советов.</a:t>
            </a:r>
            <a:endParaRPr lang="ru-RU" sz="1600" dirty="0">
              <a:solidFill>
                <a:schemeClr val="tx1">
                  <a:lumMod val="65000"/>
                  <a:lumOff val="35000"/>
                </a:schemeClr>
              </a:solidFill>
              <a:latin typeface="Arial" pitchFamily="34" charset="0"/>
              <a:cs typeface="Arial" pitchFamily="34" charset="0"/>
            </a:endParaRPr>
          </a:p>
        </p:txBody>
      </p:sp>
      <p:sp>
        <p:nvSpPr>
          <p:cNvPr id="8" name="TextBox 7"/>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Нормирование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1392569"/>
      </p:ext>
    </p:extLst>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358429" y="1523537"/>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sp>
        <p:nvSpPr>
          <p:cNvPr id="15" name="Прямоугольник 14"/>
          <p:cNvSpPr/>
          <p:nvPr/>
        </p:nvSpPr>
        <p:spPr>
          <a:xfrm>
            <a:off x="323528" y="1078226"/>
            <a:ext cx="8280920" cy="2206758"/>
          </a:xfrm>
          <a:prstGeom prst="rect">
            <a:avLst/>
          </a:prstGeom>
        </p:spPr>
        <p:txBody>
          <a:bodyPr wrap="square">
            <a:spAutoFit/>
          </a:bodyPr>
          <a:lstStyle/>
          <a:p>
            <a:pPr marL="0" lvl="1">
              <a:lnSpc>
                <a:spcPct val="85000"/>
              </a:lnSpc>
              <a:spcAft>
                <a:spcPts val="600"/>
              </a:spcAft>
              <a:buClr>
                <a:srgbClr val="990033"/>
              </a:buClr>
              <a:buSzPct val="80000"/>
            </a:pPr>
            <a:r>
              <a:rPr lang="ru-RU" sz="1600" b="1" dirty="0">
                <a:solidFill>
                  <a:schemeClr val="tx1">
                    <a:lumMod val="75000"/>
                    <a:lumOff val="25000"/>
                  </a:schemeClr>
                </a:solidFill>
                <a:latin typeface="Arial" pitchFamily="34" charset="0"/>
                <a:cs typeface="Arial" pitchFamily="34" charset="0"/>
              </a:rPr>
              <a:t>Правила определения нормативных </a:t>
            </a:r>
            <a:r>
              <a:rPr lang="ru-RU" sz="1600" b="1" dirty="0" smtClean="0">
                <a:solidFill>
                  <a:schemeClr val="tx1">
                    <a:lumMod val="75000"/>
                    <a:lumOff val="25000"/>
                  </a:schemeClr>
                </a:solidFill>
                <a:latin typeface="Arial" pitchFamily="34" charset="0"/>
                <a:cs typeface="Arial" pitchFamily="34" charset="0"/>
              </a:rPr>
              <a:t>затрат </a:t>
            </a:r>
            <a:r>
              <a:rPr lang="ru-RU" sz="1600" b="1" dirty="0">
                <a:solidFill>
                  <a:schemeClr val="tx1">
                    <a:lumMod val="75000"/>
                    <a:lumOff val="25000"/>
                  </a:schemeClr>
                </a:solidFill>
                <a:latin typeface="Arial" pitchFamily="34" charset="0"/>
                <a:cs typeface="Arial" pitchFamily="34" charset="0"/>
              </a:rPr>
              <a:t>д</a:t>
            </a:r>
            <a:r>
              <a:rPr lang="ru-RU" sz="1600" b="1" dirty="0" smtClean="0">
                <a:solidFill>
                  <a:schemeClr val="tx1">
                    <a:lumMod val="75000"/>
                    <a:lumOff val="25000"/>
                  </a:schemeClr>
                </a:solidFill>
                <a:latin typeface="Arial" pitchFamily="34" charset="0"/>
                <a:cs typeface="Arial" pitchFamily="34" charset="0"/>
              </a:rPr>
              <a:t>олжны содержать: </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а</a:t>
            </a:r>
            <a:r>
              <a:rPr lang="ru-RU" sz="1600" dirty="0">
                <a:solidFill>
                  <a:schemeClr val="tx1">
                    <a:lumMod val="65000"/>
                    <a:lumOff val="35000"/>
                  </a:schemeClr>
                </a:solidFill>
                <a:latin typeface="Arial" pitchFamily="34" charset="0"/>
                <a:cs typeface="Arial" pitchFamily="34" charset="0"/>
              </a:rPr>
              <a:t>) классификацию затрат, связанных с закупкой товаров, работ, услуг; </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б</a:t>
            </a:r>
            <a:r>
              <a:rPr lang="ru-RU" sz="1600" dirty="0">
                <a:solidFill>
                  <a:schemeClr val="tx1">
                    <a:lumMod val="65000"/>
                    <a:lumOff val="35000"/>
                  </a:schemeClr>
                </a:solidFill>
                <a:latin typeface="Arial" pitchFamily="34" charset="0"/>
                <a:cs typeface="Arial" pitchFamily="34" charset="0"/>
              </a:rPr>
              <a:t>) условия определения порядка расчета затрат на обеспечение функций государственных органов, органов управления государственными внебюджетными фондами, муниципальных органов (включая соответственно территориальные органы и подведомственные казенные учреждения); </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в</a:t>
            </a:r>
            <a:r>
              <a:rPr lang="ru-RU" sz="1600" dirty="0">
                <a:solidFill>
                  <a:schemeClr val="tx1">
                    <a:lumMod val="65000"/>
                    <a:lumOff val="35000"/>
                  </a:schemeClr>
                </a:solidFill>
                <a:latin typeface="Arial" pitchFamily="34" charset="0"/>
                <a:cs typeface="Arial" pitchFamily="34" charset="0"/>
              </a:rPr>
              <a:t>) порядок определения показателя численности основных работников указанных органов и учреждений, применяемого при необходимости для расчета нормативных затрат</a:t>
            </a:r>
            <a:r>
              <a:rPr lang="ru-RU" sz="1600" dirty="0" smtClean="0">
                <a:solidFill>
                  <a:schemeClr val="tx1">
                    <a:lumMod val="65000"/>
                    <a:lumOff val="35000"/>
                  </a:schemeClr>
                </a:solidFill>
                <a:latin typeface="Arial" pitchFamily="34" charset="0"/>
                <a:cs typeface="Arial" pitchFamily="34" charset="0"/>
              </a:rPr>
              <a:t>.</a:t>
            </a:r>
            <a:endParaRPr lang="ru-RU" sz="1600" dirty="0">
              <a:solidFill>
                <a:schemeClr val="tx1">
                  <a:lumMod val="65000"/>
                  <a:lumOff val="35000"/>
                </a:schemeClr>
              </a:solidFill>
              <a:latin typeface="Arial" pitchFamily="34" charset="0"/>
              <a:cs typeface="Arial" pitchFamily="34" charset="0"/>
            </a:endParaRPr>
          </a:p>
        </p:txBody>
      </p:sp>
      <p:sp>
        <p:nvSpPr>
          <p:cNvPr id="4" name="Прямоугольник 3"/>
          <p:cNvSpPr/>
          <p:nvPr/>
        </p:nvSpPr>
        <p:spPr>
          <a:xfrm>
            <a:off x="323528" y="3501008"/>
            <a:ext cx="8496944" cy="2416046"/>
          </a:xfrm>
          <a:prstGeom prst="rect">
            <a:avLst/>
          </a:prstGeom>
        </p:spPr>
        <p:txBody>
          <a:bodyPr wrap="square">
            <a:spAutoFit/>
          </a:bodyPr>
          <a:lstStyle/>
          <a:p>
            <a:pPr marL="0" lvl="1">
              <a:lnSpc>
                <a:spcPct val="85000"/>
              </a:lnSpc>
              <a:spcAft>
                <a:spcPts val="600"/>
              </a:spcAft>
              <a:buClr>
                <a:srgbClr val="990033"/>
              </a:buClr>
              <a:buSzPct val="80000"/>
            </a:pPr>
            <a:r>
              <a:rPr lang="ru-RU" sz="1600" b="1" dirty="0">
                <a:solidFill>
                  <a:schemeClr val="tx1">
                    <a:lumMod val="75000"/>
                    <a:lumOff val="25000"/>
                  </a:schemeClr>
                </a:solidFill>
                <a:latin typeface="Arial" pitchFamily="34" charset="0"/>
                <a:cs typeface="Arial" pitchFamily="34" charset="0"/>
              </a:rPr>
              <a:t>Правовые акты федеральных государственных органов, органов управления государственными внебюджетными фондами </a:t>
            </a:r>
            <a:r>
              <a:rPr lang="ru-RU" sz="1600" b="1" dirty="0" smtClean="0">
                <a:solidFill>
                  <a:schemeClr val="tx1">
                    <a:lumMod val="75000"/>
                    <a:lumOff val="25000"/>
                  </a:schemeClr>
                </a:solidFill>
                <a:latin typeface="Arial" pitchFamily="34" charset="0"/>
                <a:cs typeface="Arial" pitchFamily="34" charset="0"/>
              </a:rPr>
              <a:t>РФ, </a:t>
            </a:r>
            <a:r>
              <a:rPr lang="ru-RU" sz="1600" b="1" dirty="0">
                <a:solidFill>
                  <a:schemeClr val="tx1">
                    <a:lumMod val="75000"/>
                    <a:lumOff val="25000"/>
                  </a:schemeClr>
                </a:solidFill>
                <a:latin typeface="Arial" pitchFamily="34" charset="0"/>
                <a:cs typeface="Arial" pitchFamily="34" charset="0"/>
              </a:rPr>
              <a:t>утверждающие нормативные затраты, должны определять:</a:t>
            </a:r>
          </a:p>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а) порядок расчета нормативных затрат, для которых правилами определения нормативных затрат не установлен порядок расчета;</a:t>
            </a:r>
          </a:p>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б) нормативы количества и (или) цены товаров, работ, услуг, в том числе сгруппированные по должностям работников и (или) категориям должностей работников.</a:t>
            </a:r>
          </a:p>
          <a:p>
            <a:pPr marL="0" lvl="1">
              <a:lnSpc>
                <a:spcPct val="85000"/>
              </a:lnSpc>
              <a:spcAft>
                <a:spcPts val="600"/>
              </a:spcAft>
              <a:buClr>
                <a:srgbClr val="990033"/>
              </a:buClr>
              <a:buSzPct val="80000"/>
            </a:pPr>
            <a:r>
              <a:rPr lang="ru-RU" sz="1600" dirty="0">
                <a:solidFill>
                  <a:schemeClr val="tx1">
                    <a:lumMod val="65000"/>
                    <a:lumOff val="35000"/>
                  </a:schemeClr>
                </a:solidFill>
                <a:latin typeface="Arial" pitchFamily="34" charset="0"/>
                <a:cs typeface="Arial" pitchFamily="34" charset="0"/>
              </a:rPr>
              <a:t>Могут разрабатываться для всех, группироваться по территориальному признаку, устанавливаться отдельно для казенных учреждений</a:t>
            </a: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Нормирование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0665"/>
      </p:ext>
    </p:extLst>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358429" y="1523537"/>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sp>
        <p:nvSpPr>
          <p:cNvPr id="15" name="Прямоугольник 14"/>
          <p:cNvSpPr/>
          <p:nvPr/>
        </p:nvSpPr>
        <p:spPr>
          <a:xfrm>
            <a:off x="323528" y="1052736"/>
            <a:ext cx="7992888" cy="338554"/>
          </a:xfrm>
          <a:prstGeom prst="rect">
            <a:avLst/>
          </a:prstGeom>
        </p:spPr>
        <p:txBody>
          <a:bodyPr wrap="square">
            <a:spAutoFit/>
          </a:bodyPr>
          <a:lstStyle/>
          <a:p>
            <a:r>
              <a:rPr lang="ru-RU" sz="1600" b="1" dirty="0" smtClean="0">
                <a:latin typeface="Arial" pitchFamily="34" charset="0"/>
                <a:cs typeface="Arial" pitchFamily="34" charset="0"/>
              </a:rPr>
              <a:t>Правила </a:t>
            </a:r>
            <a:r>
              <a:rPr lang="ru-RU" sz="1600" b="1" dirty="0">
                <a:latin typeface="Arial" pitchFamily="34" charset="0"/>
                <a:cs typeface="Arial" pitchFamily="34" charset="0"/>
              </a:rPr>
              <a:t>определения </a:t>
            </a:r>
            <a:r>
              <a:rPr lang="ru-RU" sz="1600" b="1" dirty="0" smtClean="0">
                <a:latin typeface="Arial" pitchFamily="34" charset="0"/>
                <a:cs typeface="Arial" pitchFamily="34" charset="0"/>
              </a:rPr>
              <a:t>требований к ТРУ </a:t>
            </a:r>
            <a:r>
              <a:rPr lang="ru-RU" sz="1600" b="1" dirty="0">
                <a:latin typeface="Arial" pitchFamily="34" charset="0"/>
                <a:cs typeface="Arial" pitchFamily="34" charset="0"/>
              </a:rPr>
              <a:t>должны </a:t>
            </a:r>
            <a:r>
              <a:rPr lang="ru-RU" sz="1600" b="1" dirty="0" smtClean="0">
                <a:latin typeface="Arial" pitchFamily="34" charset="0"/>
                <a:cs typeface="Arial" pitchFamily="34" charset="0"/>
              </a:rPr>
              <a:t>содержать:</a:t>
            </a:r>
            <a:endParaRPr lang="ru-RU" sz="1600" dirty="0">
              <a:solidFill>
                <a:schemeClr val="tx1">
                  <a:lumMod val="75000"/>
                  <a:lumOff val="25000"/>
                </a:schemeClr>
              </a:solidFill>
              <a:latin typeface="Arial" pitchFamily="34" charset="0"/>
              <a:cs typeface="Arial" pitchFamily="34" charset="0"/>
            </a:endParaRPr>
          </a:p>
        </p:txBody>
      </p:sp>
      <p:sp>
        <p:nvSpPr>
          <p:cNvPr id="16" name="Прямоугольник 15"/>
          <p:cNvSpPr/>
          <p:nvPr/>
        </p:nvSpPr>
        <p:spPr>
          <a:xfrm>
            <a:off x="395536" y="1484784"/>
            <a:ext cx="8208912" cy="2129814"/>
          </a:xfrm>
          <a:prstGeom prst="rect">
            <a:avLst/>
          </a:prstGeom>
        </p:spPr>
        <p:txBody>
          <a:bodyPr wrap="square">
            <a:spAutoFit/>
          </a:bodyPr>
          <a:lstStyle/>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а) обязательный перечень отдельных ТРУ, их потребительские свойства и иные </a:t>
            </a:r>
            <a:r>
              <a:rPr lang="ru-RU" sz="1600" dirty="0" smtClean="0">
                <a:solidFill>
                  <a:schemeClr val="tx1">
                    <a:lumMod val="65000"/>
                    <a:lumOff val="35000"/>
                  </a:schemeClr>
                </a:solidFill>
                <a:latin typeface="Arial" pitchFamily="34" charset="0"/>
                <a:cs typeface="Arial" pitchFamily="34" charset="0"/>
              </a:rPr>
              <a:t>характеристики</a:t>
            </a:r>
            <a:r>
              <a:rPr lang="ru-RU" sz="1600" dirty="0">
                <a:solidFill>
                  <a:schemeClr val="tx1">
                    <a:lumMod val="65000"/>
                    <a:lumOff val="35000"/>
                  </a:schemeClr>
                </a:solidFill>
                <a:latin typeface="Arial" pitchFamily="34" charset="0"/>
                <a:cs typeface="Arial" pitchFamily="34" charset="0"/>
              </a:rPr>
              <a:t> </a:t>
            </a:r>
            <a:r>
              <a:rPr lang="ru-RU" sz="1600" dirty="0" smtClean="0">
                <a:solidFill>
                  <a:schemeClr val="tx1">
                    <a:lumMod val="65000"/>
                    <a:lumOff val="35000"/>
                  </a:schemeClr>
                </a:solidFill>
                <a:latin typeface="Arial" pitchFamily="34" charset="0"/>
                <a:cs typeface="Arial" pitchFamily="34" charset="0"/>
              </a:rPr>
              <a:t>(в </a:t>
            </a:r>
            <a:r>
              <a:rPr lang="ru-RU" sz="1600" dirty="0">
                <a:solidFill>
                  <a:schemeClr val="tx1">
                    <a:lumMod val="65000"/>
                    <a:lumOff val="35000"/>
                  </a:schemeClr>
                </a:solidFill>
                <a:latin typeface="Arial" pitchFamily="34" charset="0"/>
                <a:cs typeface="Arial" pitchFamily="34" charset="0"/>
              </a:rPr>
              <a:t>том числе предельные </a:t>
            </a:r>
            <a:r>
              <a:rPr lang="ru-RU" sz="1600" dirty="0" smtClean="0">
                <a:solidFill>
                  <a:schemeClr val="tx1">
                    <a:lumMod val="65000"/>
                    <a:lumOff val="35000"/>
                  </a:schemeClr>
                </a:solidFill>
                <a:latin typeface="Arial" pitchFamily="34" charset="0"/>
                <a:cs typeface="Arial" pitchFamily="34" charset="0"/>
              </a:rPr>
              <a:t>цены) </a:t>
            </a:r>
            <a:r>
              <a:rPr lang="ru-RU" sz="1600" dirty="0">
                <a:solidFill>
                  <a:schemeClr val="tx1">
                    <a:lumMod val="65000"/>
                    <a:lumOff val="35000"/>
                  </a:schemeClr>
                </a:solidFill>
                <a:latin typeface="Arial" pitchFamily="34" charset="0"/>
                <a:cs typeface="Arial" pitchFamily="34" charset="0"/>
              </a:rPr>
              <a:t>и (или) обязанность заказчиков устанавливать значения указанных свойств и характеристик; </a:t>
            </a:r>
          </a:p>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б) порядок формирования и ведения ведомственного перечня, а также его примерную форму; </a:t>
            </a:r>
          </a:p>
          <a:p>
            <a:pPr marL="342900" lvl="1" indent="-342900">
              <a:lnSpc>
                <a:spcPct val="85000"/>
              </a:lnSpc>
              <a:spcAft>
                <a:spcPts val="600"/>
              </a:spcAft>
              <a:buClr>
                <a:srgbClr val="990033"/>
              </a:buClr>
              <a:buSzPct val="80000"/>
              <a:buFont typeface="Arial Narrow" pitchFamily="34" charset="0"/>
              <a:buChar char="▬"/>
            </a:pPr>
            <a:r>
              <a:rPr lang="ru-RU" sz="1600" dirty="0">
                <a:solidFill>
                  <a:schemeClr val="tx1">
                    <a:lumMod val="65000"/>
                    <a:lumOff val="35000"/>
                  </a:schemeClr>
                </a:solidFill>
                <a:latin typeface="Arial" pitchFamily="34" charset="0"/>
                <a:cs typeface="Arial" pitchFamily="34" charset="0"/>
              </a:rPr>
              <a:t>в) порядок применения обязательных критериев отбора отдельных видов товаров, работ, услуг, значения этих критериев, а также дополнительные критерии, не </a:t>
            </a:r>
            <a:r>
              <a:rPr lang="ru-RU" sz="1600" dirty="0" smtClean="0">
                <a:solidFill>
                  <a:schemeClr val="tx1">
                    <a:lumMod val="65000"/>
                    <a:lumOff val="35000"/>
                  </a:schemeClr>
                </a:solidFill>
                <a:latin typeface="Arial" pitchFamily="34" charset="0"/>
                <a:cs typeface="Arial" pitchFamily="34" charset="0"/>
              </a:rPr>
              <a:t>определенные, не </a:t>
            </a:r>
            <a:r>
              <a:rPr lang="ru-RU" sz="1600" dirty="0">
                <a:solidFill>
                  <a:schemeClr val="tx1">
                    <a:lumMod val="65000"/>
                    <a:lumOff val="35000"/>
                  </a:schemeClr>
                </a:solidFill>
                <a:latin typeface="Arial" pitchFamily="34" charset="0"/>
                <a:cs typeface="Arial" pitchFamily="34" charset="0"/>
              </a:rPr>
              <a:t>приводящие к сужению ведомственного перечня, и порядок их применения. </a:t>
            </a:r>
          </a:p>
        </p:txBody>
      </p:sp>
      <p:sp>
        <p:nvSpPr>
          <p:cNvPr id="3" name="Прямоугольник 2"/>
          <p:cNvSpPr/>
          <p:nvPr/>
        </p:nvSpPr>
        <p:spPr>
          <a:xfrm>
            <a:off x="395536" y="3861048"/>
            <a:ext cx="8424936" cy="1711238"/>
          </a:xfrm>
          <a:prstGeom prst="rect">
            <a:avLst/>
          </a:prstGeom>
        </p:spPr>
        <p:txBody>
          <a:bodyPr wrap="square">
            <a:spAutoFit/>
          </a:bodyPr>
          <a:lstStyle/>
          <a:p>
            <a:pPr marL="0" lvl="1">
              <a:lnSpc>
                <a:spcPct val="85000"/>
              </a:lnSpc>
              <a:spcAft>
                <a:spcPts val="600"/>
              </a:spcAft>
              <a:buClr>
                <a:srgbClr val="990033"/>
              </a:buClr>
              <a:buSzPct val="80000"/>
            </a:pPr>
            <a:r>
              <a:rPr lang="ru-RU" sz="1600" b="1" dirty="0" smtClean="0">
                <a:solidFill>
                  <a:schemeClr val="tx1">
                    <a:lumMod val="75000"/>
                    <a:lumOff val="25000"/>
                  </a:schemeClr>
                </a:solidFill>
                <a:latin typeface="Arial" pitchFamily="34" charset="0"/>
                <a:cs typeface="Arial" pitchFamily="34" charset="0"/>
              </a:rPr>
              <a:t>Правовые </a:t>
            </a:r>
            <a:r>
              <a:rPr lang="ru-RU" sz="1600" b="1" dirty="0">
                <a:solidFill>
                  <a:schemeClr val="tx1">
                    <a:lumMod val="75000"/>
                    <a:lumOff val="25000"/>
                  </a:schemeClr>
                </a:solidFill>
                <a:latin typeface="Arial" pitchFamily="34" charset="0"/>
                <a:cs typeface="Arial" pitchFamily="34" charset="0"/>
              </a:rPr>
              <a:t>акты федеральных государственных органов, органов управления государственными внебюджетными фондами </a:t>
            </a:r>
            <a:r>
              <a:rPr lang="ru-RU" sz="1600" b="1" dirty="0" smtClean="0">
                <a:solidFill>
                  <a:schemeClr val="tx1">
                    <a:lumMod val="75000"/>
                    <a:lumOff val="25000"/>
                  </a:schemeClr>
                </a:solidFill>
                <a:latin typeface="Arial" pitchFamily="34" charset="0"/>
                <a:cs typeface="Arial" pitchFamily="34" charset="0"/>
              </a:rPr>
              <a:t>РФ, </a:t>
            </a:r>
            <a:r>
              <a:rPr lang="ru-RU" sz="1600" b="1" dirty="0">
                <a:solidFill>
                  <a:schemeClr val="tx1">
                    <a:lumMod val="75000"/>
                    <a:lumOff val="25000"/>
                  </a:schemeClr>
                </a:solidFill>
                <a:latin typeface="Arial" pitchFamily="34" charset="0"/>
                <a:cs typeface="Arial" pitchFamily="34" charset="0"/>
              </a:rPr>
              <a:t>утверждающие требования к отдельным видам </a:t>
            </a:r>
            <a:r>
              <a:rPr lang="ru-RU" sz="1600" b="1" dirty="0" smtClean="0">
                <a:solidFill>
                  <a:schemeClr val="tx1">
                    <a:lumMod val="75000"/>
                    <a:lumOff val="25000"/>
                  </a:schemeClr>
                </a:solidFill>
                <a:latin typeface="Arial" pitchFamily="34" charset="0"/>
                <a:cs typeface="Arial" pitchFamily="34" charset="0"/>
              </a:rPr>
              <a:t>ТРУ, </a:t>
            </a:r>
            <a:r>
              <a:rPr lang="ru-RU" sz="1600" b="1" dirty="0">
                <a:solidFill>
                  <a:schemeClr val="tx1">
                    <a:lumMod val="75000"/>
                    <a:lumOff val="25000"/>
                  </a:schemeClr>
                </a:solidFill>
                <a:latin typeface="Arial" pitchFamily="34" charset="0"/>
                <a:cs typeface="Arial" pitchFamily="34" charset="0"/>
              </a:rPr>
              <a:t>должны содержать следующие сведения: </a:t>
            </a:r>
            <a:endParaRPr lang="ru-RU" sz="1600" b="1" dirty="0" smtClean="0">
              <a:solidFill>
                <a:schemeClr val="tx1">
                  <a:lumMod val="75000"/>
                  <a:lumOff val="2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а</a:t>
            </a:r>
            <a:r>
              <a:rPr lang="ru-RU" sz="1600" dirty="0">
                <a:solidFill>
                  <a:schemeClr val="tx1">
                    <a:lumMod val="65000"/>
                    <a:lumOff val="35000"/>
                  </a:schemeClr>
                </a:solidFill>
                <a:latin typeface="Arial" pitchFamily="34" charset="0"/>
                <a:cs typeface="Arial" pitchFamily="34" charset="0"/>
              </a:rPr>
              <a:t>) наименования заказчиков (подразделений заказчиков), в отношении которых устанавливаются требования к отдельным видам товаров, работ, услуг (в том числе предельные цены </a:t>
            </a:r>
            <a:r>
              <a:rPr lang="ru-RU" sz="1600" dirty="0" smtClean="0">
                <a:solidFill>
                  <a:schemeClr val="tx1">
                    <a:lumMod val="65000"/>
                    <a:lumOff val="35000"/>
                  </a:schemeClr>
                </a:solidFill>
                <a:latin typeface="Arial" pitchFamily="34" charset="0"/>
                <a:cs typeface="Arial" pitchFamily="34" charset="0"/>
              </a:rPr>
              <a:t>ТРУ); </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б</a:t>
            </a:r>
            <a:r>
              <a:rPr lang="ru-RU" sz="1600" dirty="0">
                <a:solidFill>
                  <a:schemeClr val="tx1">
                    <a:lumMod val="65000"/>
                    <a:lumOff val="35000"/>
                  </a:schemeClr>
                </a:solidFill>
                <a:latin typeface="Arial" pitchFamily="34" charset="0"/>
                <a:cs typeface="Arial" pitchFamily="34" charset="0"/>
              </a:rPr>
              <a:t>) перечень отдельных видов </a:t>
            </a:r>
            <a:r>
              <a:rPr lang="ru-RU" sz="1600" dirty="0" smtClean="0">
                <a:solidFill>
                  <a:schemeClr val="tx1">
                    <a:lumMod val="65000"/>
                    <a:lumOff val="35000"/>
                  </a:schemeClr>
                </a:solidFill>
                <a:latin typeface="Arial" pitchFamily="34" charset="0"/>
                <a:cs typeface="Arial" pitchFamily="34" charset="0"/>
              </a:rPr>
              <a:t>ТРУ с </a:t>
            </a:r>
            <a:r>
              <a:rPr lang="ru-RU" sz="1600" dirty="0">
                <a:solidFill>
                  <a:schemeClr val="tx1">
                    <a:lumMod val="65000"/>
                    <a:lumOff val="35000"/>
                  </a:schemeClr>
                </a:solidFill>
                <a:latin typeface="Arial" pitchFamily="34" charset="0"/>
                <a:cs typeface="Arial" pitchFamily="34" charset="0"/>
              </a:rPr>
              <a:t>указанием </a:t>
            </a:r>
            <a:r>
              <a:rPr lang="ru-RU" sz="1600" dirty="0" smtClean="0">
                <a:solidFill>
                  <a:schemeClr val="tx1">
                    <a:lumMod val="65000"/>
                    <a:lumOff val="35000"/>
                  </a:schemeClr>
                </a:solidFill>
                <a:latin typeface="Arial" pitchFamily="34" charset="0"/>
                <a:cs typeface="Arial" pitchFamily="34" charset="0"/>
              </a:rPr>
              <a:t>характеристик </a:t>
            </a:r>
            <a:r>
              <a:rPr lang="ru-RU" sz="1600" dirty="0">
                <a:solidFill>
                  <a:schemeClr val="tx1">
                    <a:lumMod val="65000"/>
                    <a:lumOff val="35000"/>
                  </a:schemeClr>
                </a:solidFill>
                <a:latin typeface="Arial" pitchFamily="34" charset="0"/>
                <a:cs typeface="Arial" pitchFamily="34" charset="0"/>
              </a:rPr>
              <a:t>и их значений. </a:t>
            </a:r>
          </a:p>
        </p:txBody>
      </p:sp>
      <p:sp>
        <p:nvSpPr>
          <p:cNvPr id="12" name="TextBox 11"/>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Нормирование закупок</a:t>
            </a:r>
            <a:endParaRPr lang="ru-RU"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635430"/>
      </p:ext>
    </p:extLst>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395536" y="1628800"/>
            <a:ext cx="7992888" cy="1766637"/>
          </a:xfrm>
          <a:prstGeom prst="rect">
            <a:avLst/>
          </a:prstGeom>
        </p:spPr>
        <p:txBody>
          <a:bodyPr wrap="square">
            <a:spAutoFit/>
          </a:bodyPr>
          <a:lstStyle/>
          <a:p>
            <a:pPr marL="0" lvl="1" algn="just">
              <a:lnSpc>
                <a:spcPct val="85000"/>
              </a:lnSpc>
              <a:buClr>
                <a:srgbClr val="990033"/>
              </a:buClr>
              <a:buSzPct val="80000"/>
            </a:pPr>
            <a:r>
              <a:rPr lang="ru-RU" sz="1600" b="1" dirty="0" smtClean="0">
                <a:solidFill>
                  <a:schemeClr val="tx1">
                    <a:lumMod val="65000"/>
                    <a:lumOff val="35000"/>
                  </a:schemeClr>
                </a:solidFill>
                <a:latin typeface="Arial" pitchFamily="34" charset="0"/>
                <a:cs typeface="Arial" pitchFamily="34" charset="0"/>
              </a:rPr>
              <a:t>Банковское сопровождение контрактов  </a:t>
            </a:r>
            <a:r>
              <a:rPr lang="ru-RU" sz="1600" dirty="0">
                <a:solidFill>
                  <a:schemeClr val="tx1">
                    <a:lumMod val="65000"/>
                    <a:lumOff val="35000"/>
                  </a:schemeClr>
                </a:solidFill>
                <a:latin typeface="Arial" pitchFamily="34" charset="0"/>
                <a:cs typeface="Arial" pitchFamily="34" charset="0"/>
              </a:rPr>
              <a:t>- это открытие счета в банке по сопровождению контракта, на котором отображаются все расчеты в ходе исполнения данного контракта</a:t>
            </a:r>
            <a:r>
              <a:rPr lang="ru-RU" sz="1600" dirty="0" smtClean="0">
                <a:solidFill>
                  <a:schemeClr val="tx1">
                    <a:lumMod val="65000"/>
                    <a:lumOff val="35000"/>
                  </a:schemeClr>
                </a:solidFill>
                <a:latin typeface="Arial" pitchFamily="34" charset="0"/>
                <a:cs typeface="Arial" pitchFamily="34" charset="0"/>
              </a:rPr>
              <a:t>.</a:t>
            </a:r>
          </a:p>
          <a:p>
            <a:pPr marL="0" lvl="1" algn="just">
              <a:lnSpc>
                <a:spcPct val="85000"/>
              </a:lnSpc>
              <a:buClr>
                <a:srgbClr val="990033"/>
              </a:buClr>
              <a:buSzPct val="80000"/>
            </a:pPr>
            <a:r>
              <a:rPr lang="ru-RU" sz="1600" dirty="0">
                <a:solidFill>
                  <a:schemeClr val="tx1">
                    <a:lumMod val="65000"/>
                    <a:lumOff val="35000"/>
                  </a:schemeClr>
                </a:solidFill>
                <a:latin typeface="Arial" pitchFamily="34" charset="0"/>
                <a:cs typeface="Arial" pitchFamily="34" charset="0"/>
              </a:rPr>
              <a:t/>
            </a:r>
            <a:br>
              <a:rPr lang="ru-RU" sz="1600" dirty="0">
                <a:solidFill>
                  <a:schemeClr val="tx1">
                    <a:lumMod val="65000"/>
                    <a:lumOff val="35000"/>
                  </a:schemeClr>
                </a:solidFill>
                <a:latin typeface="Arial" pitchFamily="34" charset="0"/>
                <a:cs typeface="Arial" pitchFamily="34" charset="0"/>
              </a:rPr>
            </a:br>
            <a:r>
              <a:rPr lang="ru-RU" sz="1600" dirty="0">
                <a:solidFill>
                  <a:schemeClr val="tx1">
                    <a:lumMod val="65000"/>
                    <a:lumOff val="35000"/>
                  </a:schemeClr>
                </a:solidFill>
                <a:latin typeface="Arial" pitchFamily="34" charset="0"/>
                <a:cs typeface="Arial" pitchFamily="34" charset="0"/>
              </a:rPr>
              <a:t>Порядок осуществления банковского сопровождения установлен Постановлением  Правительства РФ № 963 от </a:t>
            </a:r>
            <a:r>
              <a:rPr lang="ru-RU" sz="1600" dirty="0" smtClean="0">
                <a:solidFill>
                  <a:schemeClr val="tx1">
                    <a:lumMod val="65000"/>
                    <a:lumOff val="35000"/>
                  </a:schemeClr>
                </a:solidFill>
                <a:latin typeface="Arial" pitchFamily="34" charset="0"/>
                <a:cs typeface="Arial" pitchFamily="34" charset="0"/>
              </a:rPr>
              <a:t>20.09.2014 </a:t>
            </a:r>
            <a:r>
              <a:rPr lang="ru-RU" sz="1600" dirty="0">
                <a:solidFill>
                  <a:schemeClr val="tx1">
                    <a:lumMod val="65000"/>
                    <a:lumOff val="35000"/>
                  </a:schemeClr>
                </a:solidFill>
                <a:latin typeface="Arial" pitchFamily="34" charset="0"/>
                <a:cs typeface="Arial" pitchFamily="34" charset="0"/>
              </a:rPr>
              <a:t>«Об осуществлении банковского сопровождения контрактов»</a:t>
            </a:r>
          </a:p>
          <a:p>
            <a:pPr marL="0" lvl="1">
              <a:lnSpc>
                <a:spcPct val="85000"/>
              </a:lnSpc>
              <a:spcAft>
                <a:spcPts val="600"/>
              </a:spcAft>
              <a:buClr>
                <a:srgbClr val="990033"/>
              </a:buClr>
              <a:buSzPct val="80000"/>
            </a:pPr>
            <a:endParaRPr lang="ru-RU" sz="1600" dirty="0" smtClean="0">
              <a:solidFill>
                <a:schemeClr val="tx1">
                  <a:lumMod val="65000"/>
                  <a:lumOff val="35000"/>
                </a:schemeClr>
              </a:solidFill>
              <a:latin typeface="Arial" pitchFamily="34" charset="0"/>
              <a:cs typeface="Arial" pitchFamily="34" charset="0"/>
            </a:endParaRPr>
          </a:p>
        </p:txBody>
      </p:sp>
      <p:sp>
        <p:nvSpPr>
          <p:cNvPr id="13" name="Прямоугольник 12"/>
          <p:cNvSpPr/>
          <p:nvPr/>
        </p:nvSpPr>
        <p:spPr>
          <a:xfrm>
            <a:off x="395536" y="3298339"/>
            <a:ext cx="7992888" cy="1138773"/>
          </a:xfrm>
          <a:prstGeom prst="rect">
            <a:avLst/>
          </a:prstGeom>
        </p:spPr>
        <p:txBody>
          <a:bodyPr wrap="square">
            <a:spAutoFit/>
          </a:bodyPr>
          <a:lstStyle/>
          <a:p>
            <a:pPr marL="0" lvl="1" algn="just">
              <a:lnSpc>
                <a:spcPct val="85000"/>
              </a:lnSpc>
              <a:buClr>
                <a:srgbClr val="990033"/>
              </a:buClr>
              <a:buSzPct val="80000"/>
            </a:pPr>
            <a:r>
              <a:rPr lang="ru-RU" sz="1600" dirty="0">
                <a:solidFill>
                  <a:schemeClr val="tx1">
                    <a:lumMod val="65000"/>
                    <a:lumOff val="35000"/>
                  </a:schemeClr>
                </a:solidFill>
                <a:latin typeface="Arial" pitchFamily="34" charset="0"/>
                <a:cs typeface="Arial" pitchFamily="34" charset="0"/>
              </a:rPr>
              <a:t>В постановление определены случаи установления банковского сопровождения – при заключении контракта по НМЦК (либо закупки у ед. поставщика),  превышающей 10 млрд. рублей (за исключением нужд обороны и проведении закупок организаций-субъектов 223-ФЗ</a:t>
            </a:r>
            <a:r>
              <a:rPr lang="en-US" sz="1600" dirty="0">
                <a:solidFill>
                  <a:schemeClr val="tx1">
                    <a:lumMod val="65000"/>
                    <a:lumOff val="35000"/>
                  </a:schemeClr>
                </a:solidFill>
                <a:latin typeface="Arial" pitchFamily="34" charset="0"/>
                <a:cs typeface="Arial" pitchFamily="34" charset="0"/>
              </a:rPr>
              <a:t>)</a:t>
            </a:r>
            <a:r>
              <a:rPr lang="ru-RU" sz="1600" dirty="0">
                <a:solidFill>
                  <a:schemeClr val="tx1">
                    <a:lumMod val="65000"/>
                    <a:lumOff val="35000"/>
                  </a:schemeClr>
                </a:solidFill>
                <a:latin typeface="Arial" pitchFamily="34" charset="0"/>
                <a:cs typeface="Arial" pitchFamily="34" charset="0"/>
              </a:rPr>
              <a:t>.</a:t>
            </a:r>
            <a:endParaRPr lang="en-US" sz="1600" dirty="0">
              <a:solidFill>
                <a:schemeClr val="tx1">
                  <a:lumMod val="65000"/>
                  <a:lumOff val="35000"/>
                </a:schemeClr>
              </a:solidFill>
              <a:latin typeface="Arial" pitchFamily="34" charset="0"/>
              <a:cs typeface="Arial" pitchFamily="34" charset="0"/>
            </a:endParaRPr>
          </a:p>
          <a:p>
            <a:pPr marL="0" lvl="1">
              <a:lnSpc>
                <a:spcPct val="85000"/>
              </a:lnSpc>
              <a:spcAft>
                <a:spcPts val="600"/>
              </a:spcAft>
              <a:buClr>
                <a:srgbClr val="990033"/>
              </a:buClr>
              <a:buSzPct val="80000"/>
            </a:pPr>
            <a:endParaRPr lang="ru-RU" sz="1600" dirty="0">
              <a:solidFill>
                <a:schemeClr val="tx1">
                  <a:lumMod val="65000"/>
                  <a:lumOff val="35000"/>
                </a:schemeClr>
              </a:solidFill>
              <a:latin typeface="Arial" pitchFamily="34" charset="0"/>
              <a:cs typeface="Arial" pitchFamily="34" charset="0"/>
            </a:endParaRP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Банковское сопровождение</a:t>
            </a:r>
            <a:endParaRPr lang="ru-RU" sz="2300" spc="-130" dirty="0">
              <a:solidFill>
                <a:schemeClr val="bg1"/>
              </a:solidFill>
              <a:latin typeface="Arial" pitchFamily="34" charset="0"/>
              <a:cs typeface="Arial" pitchFamily="34" charset="0"/>
            </a:endParaRPr>
          </a:p>
        </p:txBody>
      </p:sp>
      <p:sp>
        <p:nvSpPr>
          <p:cNvPr id="4" name="Прямоугольник 3"/>
          <p:cNvSpPr/>
          <p:nvPr/>
        </p:nvSpPr>
        <p:spPr>
          <a:xfrm>
            <a:off x="395536" y="4337809"/>
            <a:ext cx="8064896" cy="1569660"/>
          </a:xfrm>
          <a:prstGeom prst="rect">
            <a:avLst/>
          </a:prstGeom>
        </p:spPr>
        <p:txBody>
          <a:bodyPr wrap="square">
            <a:spAutoFit/>
          </a:bodyPr>
          <a:lstStyle/>
          <a:p>
            <a:pPr algn="just"/>
            <a:r>
              <a:rPr lang="ru-RU" sz="1600" dirty="0" smtClean="0">
                <a:solidFill>
                  <a:schemeClr val="tx1">
                    <a:lumMod val="65000"/>
                    <a:lumOff val="35000"/>
                  </a:schemeClr>
                </a:solidFill>
                <a:latin typeface="Arial" pitchFamily="34" charset="0"/>
                <a:cs typeface="Arial" pitchFamily="34" charset="0"/>
              </a:rPr>
              <a:t>Рекомендовано  дополнительно определить ВОИВ субъектов РФ и органам МСУ</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суммы в размере: не </a:t>
            </a:r>
            <a:r>
              <a:rPr lang="ru-RU" sz="1600" dirty="0">
                <a:solidFill>
                  <a:schemeClr val="tx1">
                    <a:lumMod val="65000"/>
                    <a:lumOff val="35000"/>
                  </a:schemeClr>
                </a:solidFill>
                <a:latin typeface="Arial" pitchFamily="34" charset="0"/>
                <a:cs typeface="Arial" pitchFamily="34" charset="0"/>
              </a:rPr>
              <a:t>менее 1 млрд. рублей (для субъекта </a:t>
            </a:r>
            <a:r>
              <a:rPr lang="ru-RU" sz="1600" dirty="0" smtClean="0">
                <a:solidFill>
                  <a:schemeClr val="tx1">
                    <a:lumMod val="65000"/>
                    <a:lumOff val="35000"/>
                  </a:schemeClr>
                </a:solidFill>
                <a:latin typeface="Arial" pitchFamily="34" charset="0"/>
                <a:cs typeface="Arial" pitchFamily="34" charset="0"/>
              </a:rPr>
              <a:t>РФ), </a:t>
            </a:r>
            <a:r>
              <a:rPr lang="ru-RU" sz="1600" dirty="0">
                <a:solidFill>
                  <a:schemeClr val="tx1">
                    <a:lumMod val="65000"/>
                    <a:lumOff val="35000"/>
                  </a:schemeClr>
                </a:solidFill>
                <a:latin typeface="Arial" pitchFamily="34" charset="0"/>
                <a:cs typeface="Arial" pitchFamily="34" charset="0"/>
              </a:rPr>
              <a:t>не менее 200 млн. рублей (для муниципального образования</a:t>
            </a:r>
            <a:r>
              <a:rPr lang="ru-RU" sz="1600" dirty="0" smtClean="0">
                <a:solidFill>
                  <a:schemeClr val="tx1">
                    <a:lumMod val="65000"/>
                    <a:lumOff val="35000"/>
                  </a:schemeClr>
                </a:solidFill>
                <a:latin typeface="Arial" pitchFamily="34" charset="0"/>
                <a:cs typeface="Arial" pitchFamily="34" charset="0"/>
              </a:rPr>
              <a:t>) </a:t>
            </a:r>
            <a:r>
              <a:rPr lang="ru-RU" sz="1600" dirty="0">
                <a:solidFill>
                  <a:schemeClr val="tx1">
                    <a:lumMod val="65000"/>
                    <a:lumOff val="35000"/>
                  </a:schemeClr>
                </a:solidFill>
                <a:latin typeface="Arial" pitchFamily="34" charset="0"/>
                <a:cs typeface="Arial" pitchFamily="34" charset="0"/>
              </a:rPr>
              <a:t>- условие о банковском сопровождении контракта, заключающееся в проведении банком, привлеченным поставщиком или заказчиком, мониторинга расчетов в рамках исполнения </a:t>
            </a:r>
            <a:r>
              <a:rPr lang="ru-RU" sz="1600" dirty="0" smtClean="0">
                <a:solidFill>
                  <a:schemeClr val="tx1">
                    <a:lumMod val="65000"/>
                    <a:lumOff val="35000"/>
                  </a:schemeClr>
                </a:solidFill>
                <a:latin typeface="Arial" pitchFamily="34" charset="0"/>
                <a:cs typeface="Arial" pitchFamily="34" charset="0"/>
              </a:rPr>
              <a:t>контракта.</a:t>
            </a:r>
            <a:endParaRPr lang="ru-RU" sz="16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225462931"/>
      </p:ext>
    </p:extLst>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214282" y="3917399"/>
            <a:ext cx="4503643" cy="1083237"/>
          </a:xfrm>
          <a:prstGeom prst="roundRect">
            <a:avLst/>
          </a:prstGeom>
          <a:noFill/>
          <a:ln w="38100">
            <a:noFill/>
          </a:ln>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sp>
      <p:sp>
        <p:nvSpPr>
          <p:cNvPr id="4" name="Прямоугольник 3"/>
          <p:cNvSpPr/>
          <p:nvPr/>
        </p:nvSpPr>
        <p:spPr>
          <a:xfrm>
            <a:off x="472108" y="1052736"/>
            <a:ext cx="8370872" cy="1421928"/>
          </a:xfrm>
          <a:prstGeom prst="rect">
            <a:avLst/>
          </a:prstGeom>
        </p:spPr>
        <p:txBody>
          <a:bodyPr wrap="square">
            <a:spAutoFit/>
          </a:bodyPr>
          <a:lstStyle/>
          <a:p>
            <a:pPr lvl="0" defTabSz="622300">
              <a:lnSpc>
                <a:spcPct val="90000"/>
              </a:lnSpc>
            </a:pPr>
            <a:r>
              <a:rPr lang="ru-RU" sz="1600" dirty="0" smtClean="0">
                <a:solidFill>
                  <a:schemeClr val="tx1">
                    <a:lumMod val="75000"/>
                    <a:lumOff val="25000"/>
                  </a:schemeClr>
                </a:solidFill>
                <a:latin typeface="Arial" pitchFamily="34" charset="0"/>
                <a:cs typeface="Arial" pitchFamily="34" charset="0"/>
              </a:rPr>
              <a:t>Общественное обсуждение </a:t>
            </a:r>
            <a:r>
              <a:rPr lang="ru-RU" sz="1600" dirty="0">
                <a:solidFill>
                  <a:schemeClr val="tx1">
                    <a:lumMod val="75000"/>
                    <a:lumOff val="25000"/>
                  </a:schemeClr>
                </a:solidFill>
                <a:latin typeface="Arial" pitchFamily="34" charset="0"/>
                <a:cs typeface="Arial" pitchFamily="34" charset="0"/>
              </a:rPr>
              <a:t>должно начинаться с даты размещения планов закупок </a:t>
            </a:r>
            <a:r>
              <a:rPr lang="ru-RU" sz="1600" dirty="0" smtClean="0">
                <a:solidFill>
                  <a:schemeClr val="tx1">
                    <a:lumMod val="75000"/>
                    <a:lumOff val="25000"/>
                  </a:schemeClr>
                </a:solidFill>
                <a:latin typeface="Arial" pitchFamily="34" charset="0"/>
                <a:cs typeface="Arial" pitchFamily="34" charset="0"/>
              </a:rPr>
              <a:t>в ЕИС, </a:t>
            </a:r>
            <a:r>
              <a:rPr lang="ru-RU" sz="1600" dirty="0">
                <a:solidFill>
                  <a:schemeClr val="tx1">
                    <a:lumMod val="75000"/>
                    <a:lumOff val="25000"/>
                  </a:schemeClr>
                </a:solidFill>
                <a:latin typeface="Arial" pitchFamily="34" charset="0"/>
                <a:cs typeface="Arial" pitchFamily="34" charset="0"/>
              </a:rPr>
              <a:t>а заканчиваться не позднее чем за </a:t>
            </a:r>
            <a:r>
              <a:rPr lang="ru-RU" sz="1600" dirty="0" smtClean="0">
                <a:solidFill>
                  <a:schemeClr val="tx1">
                    <a:lumMod val="75000"/>
                    <a:lumOff val="25000"/>
                  </a:schemeClr>
                </a:solidFill>
                <a:latin typeface="Arial" pitchFamily="34" charset="0"/>
                <a:cs typeface="Arial" pitchFamily="34" charset="0"/>
              </a:rPr>
              <a:t>5 </a:t>
            </a:r>
            <a:r>
              <a:rPr lang="ru-RU" sz="1600" dirty="0">
                <a:solidFill>
                  <a:schemeClr val="tx1">
                    <a:lumMod val="75000"/>
                    <a:lumOff val="25000"/>
                  </a:schemeClr>
                </a:solidFill>
                <a:latin typeface="Arial" pitchFamily="34" charset="0"/>
                <a:cs typeface="Arial" pitchFamily="34" charset="0"/>
              </a:rPr>
              <a:t>дней до даты окончания срока подачи заявок на участие в конкурсе или аукционе либо не позднее чем за </a:t>
            </a:r>
            <a:r>
              <a:rPr lang="ru-RU" sz="1600" dirty="0" smtClean="0">
                <a:solidFill>
                  <a:schemeClr val="tx1">
                    <a:lumMod val="75000"/>
                    <a:lumOff val="25000"/>
                  </a:schemeClr>
                </a:solidFill>
                <a:latin typeface="Arial" pitchFamily="34" charset="0"/>
                <a:cs typeface="Arial" pitchFamily="34" charset="0"/>
              </a:rPr>
              <a:t>2 </a:t>
            </a:r>
            <a:r>
              <a:rPr lang="ru-RU" sz="1600" dirty="0">
                <a:solidFill>
                  <a:schemeClr val="tx1">
                    <a:lumMod val="75000"/>
                    <a:lumOff val="25000"/>
                  </a:schemeClr>
                </a:solidFill>
                <a:latin typeface="Arial" pitchFamily="34" charset="0"/>
                <a:cs typeface="Arial" pitchFamily="34" charset="0"/>
              </a:rPr>
              <a:t>дня до даты окончания срока подачи заявок на участие в запросе </a:t>
            </a:r>
            <a:r>
              <a:rPr lang="ru-RU" sz="1600" dirty="0" smtClean="0">
                <a:solidFill>
                  <a:schemeClr val="tx1">
                    <a:lumMod val="75000"/>
                    <a:lumOff val="25000"/>
                  </a:schemeClr>
                </a:solidFill>
                <a:latin typeface="Arial" pitchFamily="34" charset="0"/>
                <a:cs typeface="Arial" pitchFamily="34" charset="0"/>
              </a:rPr>
              <a:t>котировок (вступает в силу с 01.01.2017). Обсуждение проходит в два этапа, на сайте ЕИС в соответствующем разделе, также предусмотрено проведение очного обсуждения.</a:t>
            </a:r>
            <a:endParaRPr lang="ru-RU" sz="1600" dirty="0">
              <a:solidFill>
                <a:schemeClr val="tx1">
                  <a:lumMod val="75000"/>
                  <a:lumOff val="25000"/>
                </a:schemeClr>
              </a:solidFill>
              <a:latin typeface="Arial" pitchFamily="34" charset="0"/>
              <a:cs typeface="Arial" pitchFamily="34" charset="0"/>
            </a:endParaRPr>
          </a:p>
        </p:txBody>
      </p:sp>
      <p:sp>
        <p:nvSpPr>
          <p:cNvPr id="5" name="Прямоугольник 4"/>
          <p:cNvSpPr/>
          <p:nvPr/>
        </p:nvSpPr>
        <p:spPr>
          <a:xfrm>
            <a:off x="453650" y="2807062"/>
            <a:ext cx="8128337" cy="830997"/>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В </a:t>
            </a:r>
            <a:r>
              <a:rPr lang="ru-RU" sz="1600" dirty="0" smtClean="0">
                <a:solidFill>
                  <a:schemeClr val="tx1">
                    <a:lumMod val="75000"/>
                    <a:lumOff val="25000"/>
                  </a:schemeClr>
                </a:solidFill>
                <a:latin typeface="Arial" pitchFamily="34" charset="0"/>
                <a:cs typeface="Arial" pitchFamily="34" charset="0"/>
              </a:rPr>
              <a:t> 2016 г</a:t>
            </a:r>
            <a:r>
              <a:rPr lang="ru-RU" sz="1600" dirty="0">
                <a:solidFill>
                  <a:schemeClr val="tx1">
                    <a:lumMod val="75000"/>
                    <a:lumOff val="25000"/>
                  </a:schemeClr>
                </a:solidFill>
                <a:latin typeface="Arial" pitchFamily="34" charset="0"/>
                <a:cs typeface="Arial" pitchFamily="34" charset="0"/>
              </a:rPr>
              <a:t>. </a:t>
            </a:r>
            <a:r>
              <a:rPr lang="ru-RU" sz="1600" dirty="0" smtClean="0">
                <a:solidFill>
                  <a:schemeClr val="tx1">
                    <a:lumMod val="75000"/>
                    <a:lumOff val="25000"/>
                  </a:schemeClr>
                </a:solidFill>
                <a:latin typeface="Arial" pitchFamily="34" charset="0"/>
                <a:cs typeface="Arial" pitchFamily="34" charset="0"/>
              </a:rPr>
              <a:t>общественному </a:t>
            </a:r>
            <a:r>
              <a:rPr lang="ru-RU" sz="1600" dirty="0">
                <a:solidFill>
                  <a:schemeClr val="tx1">
                    <a:lumMod val="75000"/>
                    <a:lumOff val="25000"/>
                  </a:schemeClr>
                </a:solidFill>
                <a:latin typeface="Arial" pitchFamily="34" charset="0"/>
                <a:cs typeface="Arial" pitchFamily="34" charset="0"/>
              </a:rPr>
              <a:t>обсуждению подлежат закупки, </a:t>
            </a:r>
            <a:r>
              <a:rPr lang="ru-RU" sz="1600" dirty="0" smtClean="0">
                <a:solidFill>
                  <a:schemeClr val="tx1">
                    <a:lumMod val="75000"/>
                    <a:lumOff val="25000"/>
                  </a:schemeClr>
                </a:solidFill>
                <a:latin typeface="Arial" pitchFamily="34" charset="0"/>
                <a:cs typeface="Arial" pitchFamily="34" charset="0"/>
              </a:rPr>
              <a:t>НМЦК которых превышает </a:t>
            </a:r>
            <a:r>
              <a:rPr lang="ru-RU" sz="1600" dirty="0">
                <a:solidFill>
                  <a:schemeClr val="tx1">
                    <a:lumMod val="75000"/>
                    <a:lumOff val="25000"/>
                  </a:schemeClr>
                </a:solidFill>
                <a:latin typeface="Arial" pitchFamily="34" charset="0"/>
                <a:cs typeface="Arial" pitchFamily="34" charset="0"/>
              </a:rPr>
              <a:t>1 млрд </a:t>
            </a:r>
            <a:r>
              <a:rPr lang="ru-RU" sz="1600" dirty="0" smtClean="0">
                <a:solidFill>
                  <a:schemeClr val="tx1">
                    <a:lumMod val="75000"/>
                    <a:lumOff val="25000"/>
                  </a:schemeClr>
                </a:solidFill>
                <a:latin typeface="Arial" pitchFamily="34" charset="0"/>
                <a:cs typeface="Arial" pitchFamily="34" charset="0"/>
              </a:rPr>
              <a:t>рублей.</a:t>
            </a:r>
            <a:r>
              <a:rPr lang="ru-RU" sz="1600" dirty="0">
                <a:latin typeface="Arial" pitchFamily="34" charset="0"/>
                <a:cs typeface="Arial" pitchFamily="34" charset="0"/>
              </a:rPr>
              <a:t/>
            </a:r>
            <a:br>
              <a:rPr lang="ru-RU" sz="1600" dirty="0">
                <a:latin typeface="Arial" pitchFamily="34" charset="0"/>
                <a:cs typeface="Arial" pitchFamily="34" charset="0"/>
              </a:rPr>
            </a:br>
            <a:endParaRPr lang="ru-RU" sz="1600" dirty="0">
              <a:latin typeface="Arial" pitchFamily="34" charset="0"/>
              <a:cs typeface="Arial" pitchFamily="34" charset="0"/>
            </a:endParaRPr>
          </a:p>
        </p:txBody>
      </p:sp>
      <p:sp>
        <p:nvSpPr>
          <p:cNvPr id="14" name="Прямоугольник 13"/>
          <p:cNvSpPr/>
          <p:nvPr/>
        </p:nvSpPr>
        <p:spPr>
          <a:xfrm>
            <a:off x="3010913" y="3801610"/>
            <a:ext cx="5832067" cy="1197251"/>
          </a:xfrm>
          <a:prstGeom prst="rect">
            <a:avLst/>
          </a:prstGeom>
        </p:spPr>
        <p:txBody>
          <a:bodyPr wrap="square">
            <a:spAutoFit/>
          </a:bodyPr>
          <a:lstStyle/>
          <a:p>
            <a:pPr>
              <a:spcAft>
                <a:spcPts val="600"/>
              </a:spcAft>
            </a:pPr>
            <a:r>
              <a:rPr lang="ru-RU" sz="1600" b="1" dirty="0" smtClean="0">
                <a:solidFill>
                  <a:schemeClr val="tx1">
                    <a:lumMod val="65000"/>
                    <a:lumOff val="35000"/>
                  </a:schemeClr>
                </a:solidFill>
                <a:latin typeface="Arial" pitchFamily="34" charset="0"/>
                <a:cs typeface="Arial" pitchFamily="34" charset="0"/>
              </a:rPr>
              <a:t>Общественное обсуждение не проводится в случаях:</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Закрытых закупок</a:t>
            </a: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Закупок в рамках </a:t>
            </a:r>
            <a:r>
              <a:rPr lang="ru-RU" sz="1600" dirty="0" err="1" smtClean="0">
                <a:solidFill>
                  <a:schemeClr val="tx1">
                    <a:lumMod val="65000"/>
                    <a:lumOff val="35000"/>
                  </a:schemeClr>
                </a:solidFill>
                <a:latin typeface="Arial" pitchFamily="34" charset="0"/>
                <a:cs typeface="Arial" pitchFamily="34" charset="0"/>
              </a:rPr>
              <a:t>гособоронзаказа</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6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Закупок у единственного поставщика</a:t>
            </a:r>
          </a:p>
        </p:txBody>
      </p:sp>
      <p:sp>
        <p:nvSpPr>
          <p:cNvPr id="16" name="Скругленный прямоугольник 15"/>
          <p:cNvSpPr/>
          <p:nvPr/>
        </p:nvSpPr>
        <p:spPr>
          <a:xfrm>
            <a:off x="453650" y="5661045"/>
            <a:ext cx="8476067" cy="662081"/>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Предусмотрено право общественных объединений обращаться в надзорные, контрольные, правоохранительные, судебные органы с жалобами на заказчика.</a:t>
            </a: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Общественное обсуждение</a:t>
            </a:r>
            <a:endParaRPr lang="ru-RU" sz="2300" spc="-130" dirty="0">
              <a:solidFill>
                <a:schemeClr val="bg1"/>
              </a:solidFill>
              <a:latin typeface="Arial" pitchFamily="34" charset="0"/>
              <a:cs typeface="Arial" pitchFamily="34" charset="0"/>
            </a:endParaRPr>
          </a:p>
        </p:txBody>
      </p:sp>
      <p:pic>
        <p:nvPicPr>
          <p:cNvPr id="14338" name="Picture 2" descr="D:\RET\МАТЕРИАЛЫ\2016\новый дизайн\иконки\иконки\Иконки-2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4005064"/>
            <a:ext cx="954087"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49461"/>
      </p:ext>
    </p:extLst>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4"/>
          <p:cNvSpPr txBox="1">
            <a:spLocks noGrp="1"/>
          </p:cNvSpPr>
          <p:nvPr/>
        </p:nvSpPr>
        <p:spPr>
          <a:xfrm>
            <a:off x="6481730" y="5799097"/>
            <a:ext cx="2133600" cy="365125"/>
          </a:xfrm>
          <a:prstGeom prst="rect">
            <a:avLst/>
          </a:prstGeom>
          <a:noFill/>
        </p:spPr>
        <p:txBody>
          <a:bodyPr anchor="ctr"/>
          <a:lstStyle/>
          <a:p>
            <a:pPr algn="r" fontAlgn="auto">
              <a:spcBef>
                <a:spcPts val="0"/>
              </a:spcBef>
              <a:spcAft>
                <a:spcPts val="0"/>
              </a:spcAft>
              <a:defRPr/>
            </a:pPr>
            <a:fld id="{5740952D-D0EB-4307-A916-9C384C31C87F}" type="slidenum">
              <a:rPr lang="ru-RU" sz="1200">
                <a:solidFill>
                  <a:schemeClr val="tx1">
                    <a:tint val="75000"/>
                  </a:schemeClr>
                </a:solidFill>
                <a:latin typeface="+mn-lt"/>
              </a:rPr>
              <a:pPr algn="r" fontAlgn="auto">
                <a:spcBef>
                  <a:spcPts val="0"/>
                </a:spcBef>
                <a:spcAft>
                  <a:spcPts val="0"/>
                </a:spcAft>
                <a:defRPr/>
              </a:pPr>
              <a:t>79</a:t>
            </a:fld>
            <a:endParaRPr lang="ru-RU" sz="1200">
              <a:solidFill>
                <a:schemeClr val="tx1">
                  <a:tint val="75000"/>
                </a:schemeClr>
              </a:solidFill>
              <a:latin typeface="+mn-lt"/>
            </a:endParaRPr>
          </a:p>
        </p:txBody>
      </p:sp>
      <p:graphicFrame>
        <p:nvGraphicFramePr>
          <p:cNvPr id="17" name="Схема 16"/>
          <p:cNvGraphicFramePr/>
          <p:nvPr>
            <p:extLst>
              <p:ext uri="{D42A27DB-BD31-4B8C-83A1-F6EECF244321}">
                <p14:modId xmlns:p14="http://schemas.microsoft.com/office/powerpoint/2010/main" val="1836273147"/>
              </p:ext>
            </p:extLst>
          </p:nvPr>
        </p:nvGraphicFramePr>
        <p:xfrm>
          <a:off x="-77564" y="1484784"/>
          <a:ext cx="9299128" cy="509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99592" y="1052736"/>
            <a:ext cx="7801176" cy="400110"/>
          </a:xfrm>
          <a:prstGeom prst="rect">
            <a:avLst/>
          </a:prstGeom>
          <a:noFill/>
        </p:spPr>
        <p:txBody>
          <a:bodyPr wrap="square" rtlCol="0">
            <a:spAutoFit/>
          </a:bodyPr>
          <a:lstStyle/>
          <a:p>
            <a:r>
              <a:rPr lang="ru-RU" sz="2000" b="1" dirty="0" smtClean="0">
                <a:solidFill>
                  <a:schemeClr val="tx1">
                    <a:lumMod val="65000"/>
                    <a:lumOff val="35000"/>
                  </a:schemeClr>
                </a:solidFill>
                <a:latin typeface="Arial" pitchFamily="34" charset="0"/>
                <a:cs typeface="Arial" pitchFamily="34" charset="0"/>
              </a:rPr>
              <a:t>Определение начальной (максимальной) цены контракта</a:t>
            </a:r>
            <a:endParaRPr lang="ru-RU" sz="2000" b="1" dirty="0">
              <a:solidFill>
                <a:schemeClr val="tx1">
                  <a:lumMod val="65000"/>
                  <a:lumOff val="35000"/>
                </a:schemeClr>
              </a:solidFill>
              <a:latin typeface="Arial" pitchFamily="34" charset="0"/>
              <a:cs typeface="Arial" pitchFamily="34" charset="0"/>
            </a:endParaRPr>
          </a:p>
        </p:txBody>
      </p:sp>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НМЦК</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26181007"/>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9"/>
          <p:cNvGrpSpPr>
            <a:grpSpLocks/>
          </p:cNvGrpSpPr>
          <p:nvPr/>
        </p:nvGrpSpPr>
        <p:grpSpPr bwMode="auto">
          <a:xfrm>
            <a:off x="248543" y="2595608"/>
            <a:ext cx="8643937" cy="972647"/>
            <a:chOff x="214313" y="3478213"/>
            <a:chExt cx="8643937" cy="972006"/>
          </a:xfrm>
        </p:grpSpPr>
        <p:sp>
          <p:nvSpPr>
            <p:cNvPr id="9" name="Прямоугольник с двумя скругленными противолежащими углами 8"/>
            <p:cNvSpPr/>
            <p:nvPr/>
          </p:nvSpPr>
          <p:spPr>
            <a:xfrm>
              <a:off x="357188" y="3674933"/>
              <a:ext cx="8501062" cy="775286"/>
            </a:xfrm>
            <a:prstGeom prst="round2DiagRect">
              <a:avLst>
                <a:gd name="adj1" fmla="val 7096"/>
                <a:gd name="adj2" fmla="val 0"/>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 bIns="72000">
              <a:spAutoFit/>
            </a:bodyPr>
            <a:lstStyle/>
            <a:p>
              <a:pPr>
                <a:defRPr/>
              </a:pPr>
              <a:r>
                <a:rPr lang="ru-RU" sz="1600" dirty="0">
                  <a:solidFill>
                    <a:schemeClr val="tx1">
                      <a:lumMod val="75000"/>
                      <a:lumOff val="25000"/>
                    </a:schemeClr>
                  </a:solidFill>
                  <a:latin typeface="Arial" pitchFamily="34" charset="0"/>
                  <a:cs typeface="Arial" pitchFamily="34" charset="0"/>
                </a:rPr>
                <a:t>Определяет понятие электронного документа и его юридической значимости, а также требования к </a:t>
              </a:r>
              <a:r>
                <a:rPr lang="ru-RU" sz="1600" dirty="0" smtClean="0">
                  <a:solidFill>
                    <a:schemeClr val="tx1">
                      <a:lumMod val="75000"/>
                      <a:lumOff val="25000"/>
                    </a:schemeClr>
                  </a:solidFill>
                  <a:latin typeface="Arial" pitchFamily="34" charset="0"/>
                  <a:cs typeface="Arial" pitchFamily="34" charset="0"/>
                </a:rPr>
                <a:t>ЭП </a:t>
              </a:r>
              <a:r>
                <a:rPr lang="ru-RU" sz="1600" dirty="0">
                  <a:solidFill>
                    <a:schemeClr val="tx1">
                      <a:lumMod val="75000"/>
                      <a:lumOff val="25000"/>
                    </a:schemeClr>
                  </a:solidFill>
                  <a:latin typeface="Arial" pitchFamily="34" charset="0"/>
                  <a:cs typeface="Arial" pitchFamily="34" charset="0"/>
                </a:rPr>
                <a:t>и к порядку ее получения.</a:t>
              </a:r>
            </a:p>
          </p:txBody>
        </p:sp>
        <p:sp>
          <p:nvSpPr>
            <p:cNvPr id="10" name="Прямоугольник 9"/>
            <p:cNvSpPr/>
            <p:nvPr/>
          </p:nvSpPr>
          <p:spPr>
            <a:xfrm>
              <a:off x="214313" y="3478213"/>
              <a:ext cx="4951466" cy="31871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spcAft>
                  <a:spcPts val="600"/>
                </a:spcAft>
                <a:defRPr/>
              </a:pPr>
              <a:r>
                <a:rPr lang="ru-RU" sz="1600" b="1" dirty="0">
                  <a:solidFill>
                    <a:schemeClr val="bg1"/>
                  </a:solidFill>
                  <a:latin typeface="Arial" pitchFamily="34" charset="0"/>
                  <a:cs typeface="Arial" pitchFamily="34" charset="0"/>
                </a:rPr>
                <a:t>63-ФЗ от 06.04.2011 «Об электронной подписи»</a:t>
              </a:r>
            </a:p>
          </p:txBody>
        </p:sp>
      </p:grpSp>
      <p:grpSp>
        <p:nvGrpSpPr>
          <p:cNvPr id="11" name="Группа 10"/>
          <p:cNvGrpSpPr>
            <a:grpSpLocks/>
          </p:cNvGrpSpPr>
          <p:nvPr/>
        </p:nvGrpSpPr>
        <p:grpSpPr bwMode="auto">
          <a:xfrm>
            <a:off x="251520" y="1227456"/>
            <a:ext cx="8643937" cy="975822"/>
            <a:chOff x="214313" y="5046663"/>
            <a:chExt cx="8643937" cy="975181"/>
          </a:xfrm>
        </p:grpSpPr>
        <p:sp>
          <p:nvSpPr>
            <p:cNvPr id="12" name="Прямоугольник с двумя скругленными противолежащими углами 11"/>
            <p:cNvSpPr/>
            <p:nvPr/>
          </p:nvSpPr>
          <p:spPr>
            <a:xfrm>
              <a:off x="357188" y="5246557"/>
              <a:ext cx="8501062" cy="775287"/>
            </a:xfrm>
            <a:prstGeom prst="round2DiagRect">
              <a:avLst>
                <a:gd name="adj1" fmla="val 7096"/>
                <a:gd name="adj2" fmla="val 0"/>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 bIns="72000">
              <a:spAutoFit/>
            </a:bodyPr>
            <a:lstStyle/>
            <a:p>
              <a:pPr>
                <a:spcAft>
                  <a:spcPts val="500"/>
                </a:spcAft>
                <a:defRPr/>
              </a:pPr>
              <a:r>
                <a:rPr lang="ru-RU" sz="1600" dirty="0">
                  <a:solidFill>
                    <a:schemeClr val="tx1">
                      <a:lumMod val="75000"/>
                      <a:lumOff val="25000"/>
                    </a:schemeClr>
                  </a:solidFill>
                  <a:latin typeface="Arial" pitchFamily="34" charset="0"/>
                  <a:cs typeface="Arial" pitchFamily="34" charset="0"/>
                </a:rPr>
                <a:t>Определяет понятие электронного документа и требования к нему, а также порядок применения таких документов</a:t>
              </a:r>
            </a:p>
          </p:txBody>
        </p:sp>
        <p:sp>
          <p:nvSpPr>
            <p:cNvPr id="13" name="Прямоугольник 12"/>
            <p:cNvSpPr/>
            <p:nvPr/>
          </p:nvSpPr>
          <p:spPr>
            <a:xfrm>
              <a:off x="214313" y="5046663"/>
              <a:ext cx="7586802" cy="318715"/>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spcAft>
                  <a:spcPts val="600"/>
                </a:spcAft>
                <a:defRPr/>
              </a:pPr>
              <a:r>
                <a:rPr lang="ru-RU" sz="1600" b="1" dirty="0">
                  <a:solidFill>
                    <a:schemeClr val="bg1"/>
                  </a:solidFill>
                  <a:latin typeface="Arial" pitchFamily="34" charset="0"/>
                  <a:cs typeface="Arial" pitchFamily="34" charset="0"/>
                </a:rPr>
                <a:t>149-ФЗ от 27.07.2006 «Об информации и информационных технологиях»</a:t>
              </a:r>
            </a:p>
          </p:txBody>
        </p:sp>
      </p:grpSp>
      <p:sp>
        <p:nvSpPr>
          <p:cNvPr id="17" name="Прямоугольник 16"/>
          <p:cNvSpPr/>
          <p:nvPr/>
        </p:nvSpPr>
        <p:spPr>
          <a:xfrm>
            <a:off x="251520" y="260648"/>
            <a:ext cx="3700628" cy="400110"/>
          </a:xfrm>
          <a:prstGeom prst="rect">
            <a:avLst/>
          </a:prstGeom>
        </p:spPr>
        <p:txBody>
          <a:bodyPr wrap="none">
            <a:spAutoFit/>
          </a:bodyPr>
          <a:lstStyle/>
          <a:p>
            <a:pPr>
              <a:spcAft>
                <a:spcPts val="600"/>
              </a:spcAft>
              <a:defRPr/>
            </a:pPr>
            <a:r>
              <a:rPr lang="ru-RU" sz="2000" b="1" dirty="0" smtClean="0">
                <a:solidFill>
                  <a:schemeClr val="bg1"/>
                </a:solidFill>
                <a:latin typeface="Arial" pitchFamily="34" charset="0"/>
                <a:cs typeface="Arial" panose="020B0604020202020204" pitchFamily="34" charset="0"/>
              </a:rPr>
              <a:t>Нормативно-правовая база</a:t>
            </a:r>
            <a:endParaRPr lang="ru-RU" sz="2000" b="1" dirty="0">
              <a:solidFill>
                <a:schemeClr val="bg1"/>
              </a:solidFill>
              <a:latin typeface="Arial" pitchFamily="34" charset="0"/>
              <a:cs typeface="Arial" panose="020B0604020202020204" pitchFamily="34" charset="0"/>
            </a:endParaRPr>
          </a:p>
        </p:txBody>
      </p:sp>
      <p:grpSp>
        <p:nvGrpSpPr>
          <p:cNvPr id="19" name="Группа 8"/>
          <p:cNvGrpSpPr>
            <a:grpSpLocks/>
          </p:cNvGrpSpPr>
          <p:nvPr/>
        </p:nvGrpSpPr>
        <p:grpSpPr bwMode="auto">
          <a:xfrm>
            <a:off x="214313" y="4035768"/>
            <a:ext cx="8643937" cy="977408"/>
            <a:chOff x="214313" y="1902898"/>
            <a:chExt cx="8643937" cy="977197"/>
          </a:xfrm>
        </p:grpSpPr>
        <p:sp>
          <p:nvSpPr>
            <p:cNvPr id="20" name="Прямоугольник с двумя скругленными противолежащими углами 19"/>
            <p:cNvSpPr/>
            <p:nvPr/>
          </p:nvSpPr>
          <p:spPr>
            <a:xfrm>
              <a:off x="357188" y="2104466"/>
              <a:ext cx="8501062" cy="775629"/>
            </a:xfrm>
            <a:prstGeom prst="round2DiagRect">
              <a:avLst>
                <a:gd name="adj1" fmla="val 7096"/>
                <a:gd name="adj2" fmla="val 0"/>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 bIns="72000">
              <a:spAutoFit/>
            </a:bodyPr>
            <a:lstStyle/>
            <a:p>
              <a:pPr>
                <a:defRPr/>
              </a:pPr>
              <a:r>
                <a:rPr lang="ru-RU" sz="1600" dirty="0">
                  <a:solidFill>
                    <a:schemeClr val="tx1">
                      <a:lumMod val="75000"/>
                      <a:lumOff val="25000"/>
                    </a:schemeClr>
                  </a:solidFill>
                  <a:latin typeface="Arial" pitchFamily="34" charset="0"/>
                  <a:cs typeface="Arial" pitchFamily="34" charset="0"/>
                </a:rPr>
                <a:t>Определяет порядок проведения закупок для </a:t>
              </a:r>
              <a:r>
                <a:rPr lang="ru-RU" sz="1600" dirty="0" smtClean="0">
                  <a:solidFill>
                    <a:schemeClr val="tx1">
                      <a:lumMod val="75000"/>
                      <a:lumOff val="25000"/>
                    </a:schemeClr>
                  </a:solidFill>
                  <a:latin typeface="Arial" pitchFamily="34" charset="0"/>
                  <a:cs typeface="Arial" pitchFamily="34" charset="0"/>
                </a:rPr>
                <a:t>государственных нужд</a:t>
              </a:r>
              <a:r>
                <a:rPr lang="ru-RU" sz="1600" dirty="0">
                  <a:solidFill>
                    <a:schemeClr val="tx1">
                      <a:lumMod val="75000"/>
                      <a:lumOff val="25000"/>
                    </a:schemeClr>
                  </a:solidFill>
                  <a:latin typeface="Arial" pitchFamily="34" charset="0"/>
                  <a:cs typeface="Arial" pitchFamily="34" charset="0"/>
                </a:rPr>
                <a:t>, в том числе путем проведения </a:t>
              </a:r>
              <a:r>
                <a:rPr lang="ru-RU" sz="1600" dirty="0" smtClean="0">
                  <a:solidFill>
                    <a:schemeClr val="tx1">
                      <a:lumMod val="75000"/>
                      <a:lumOff val="25000"/>
                    </a:schemeClr>
                  </a:solidFill>
                  <a:latin typeface="Arial" pitchFamily="34" charset="0"/>
                  <a:cs typeface="Arial" pitchFamily="34" charset="0"/>
                </a:rPr>
                <a:t>электронных аукционов (ст. 59-71)</a:t>
              </a:r>
              <a:endParaRPr lang="ru-RU" sz="1600" dirty="0">
                <a:solidFill>
                  <a:schemeClr val="tx1">
                    <a:lumMod val="75000"/>
                    <a:lumOff val="25000"/>
                  </a:schemeClr>
                </a:solidFill>
                <a:latin typeface="Arial" pitchFamily="34" charset="0"/>
                <a:cs typeface="Arial" pitchFamily="34" charset="0"/>
              </a:endParaRPr>
            </a:p>
          </p:txBody>
        </p:sp>
        <p:sp>
          <p:nvSpPr>
            <p:cNvPr id="21" name="Прямоугольник 20"/>
            <p:cNvSpPr/>
            <p:nvPr/>
          </p:nvSpPr>
          <p:spPr>
            <a:xfrm>
              <a:off x="214313" y="1902898"/>
              <a:ext cx="4767569" cy="318855"/>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spcAft>
                  <a:spcPts val="600"/>
                </a:spcAft>
                <a:defRPr/>
              </a:pPr>
              <a:r>
                <a:rPr lang="ru-RU" sz="1600" b="1" dirty="0">
                  <a:solidFill>
                    <a:schemeClr val="bg1"/>
                  </a:solidFill>
                  <a:effectLst>
                    <a:outerShdw blurRad="38100" dist="38100" dir="2700000" algn="tl">
                      <a:srgbClr val="000000">
                        <a:alpha val="43137"/>
                      </a:srgbClr>
                    </a:outerShdw>
                  </a:effectLst>
                  <a:latin typeface="Arial" pitchFamily="34" charset="0"/>
                  <a:cs typeface="Arial" pitchFamily="34" charset="0"/>
                </a:rPr>
                <a:t>4</a:t>
              </a:r>
              <a:r>
                <a:rPr lang="ru-RU"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4-ФЗ </a:t>
              </a:r>
              <a:r>
                <a:rPr lang="ru-RU" sz="1600" b="1" dirty="0">
                  <a:solidFill>
                    <a:schemeClr val="bg1"/>
                  </a:solidFill>
                  <a:effectLst>
                    <a:outerShdw blurRad="38100" dist="38100" dir="2700000" algn="tl">
                      <a:srgbClr val="000000">
                        <a:alpha val="43137"/>
                      </a:srgbClr>
                    </a:outerShdw>
                  </a:effectLst>
                  <a:latin typeface="Arial" pitchFamily="34" charset="0"/>
                  <a:cs typeface="Arial" pitchFamily="34" charset="0"/>
                </a:rPr>
                <a:t>от </a:t>
              </a:r>
              <a:r>
                <a:rPr lang="en-US"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05.04.201</a:t>
              </a:r>
              <a:r>
                <a:rPr lang="ru-RU"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a:t>
              </a:r>
              <a:r>
                <a:rPr lang="en-US"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ru-RU"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ru-RU" sz="1600" b="1" dirty="0">
                  <a:solidFill>
                    <a:schemeClr val="bg1"/>
                  </a:solidFill>
                  <a:effectLst>
                    <a:outerShdw blurRad="38100" dist="38100" dir="2700000" algn="tl">
                      <a:srgbClr val="000000">
                        <a:alpha val="43137"/>
                      </a:srgbClr>
                    </a:outerShdw>
                  </a:effectLst>
                  <a:latin typeface="Arial" pitchFamily="34" charset="0"/>
                  <a:cs typeface="Arial" pitchFamily="34" charset="0"/>
                </a:rPr>
                <a:t>О </a:t>
              </a:r>
              <a:r>
                <a:rPr lang="ru-RU"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контрактной системе»</a:t>
              </a:r>
              <a:endParaRPr lang="ru-RU" sz="16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3823943550"/>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1084674"/>
            <a:ext cx="7801176" cy="338554"/>
          </a:xfrm>
          <a:prstGeom prst="rect">
            <a:avLst/>
          </a:prstGeom>
          <a:noFill/>
        </p:spPr>
        <p:txBody>
          <a:bodyPr wrap="square" rtlCol="0">
            <a:spAutoFit/>
          </a:bodyPr>
          <a:lstStyle/>
          <a:p>
            <a:r>
              <a:rPr lang="ru-RU" sz="1600" b="1" dirty="0" smtClean="0">
                <a:solidFill>
                  <a:schemeClr val="tx1">
                    <a:lumMod val="65000"/>
                    <a:lumOff val="35000"/>
                  </a:schemeClr>
                </a:solidFill>
                <a:latin typeface="Arial" pitchFamily="34" charset="0"/>
                <a:cs typeface="Arial" pitchFamily="34" charset="0"/>
              </a:rPr>
              <a:t>Определение начальной (максимальной) цены контракта (ч.18 ст.22)</a:t>
            </a:r>
            <a:endParaRPr lang="ru-RU" sz="1600" b="1" dirty="0">
              <a:solidFill>
                <a:schemeClr val="tx1">
                  <a:lumMod val="65000"/>
                  <a:lumOff val="35000"/>
                </a:schemeClr>
              </a:solidFill>
              <a:latin typeface="Arial" pitchFamily="34" charset="0"/>
              <a:cs typeface="Arial" pitchFamily="34" charset="0"/>
            </a:endParaRPr>
          </a:p>
        </p:txBody>
      </p:sp>
      <p:sp>
        <p:nvSpPr>
          <p:cNvPr id="4" name="Прямоугольник 3"/>
          <p:cNvSpPr/>
          <p:nvPr/>
        </p:nvSpPr>
        <p:spPr>
          <a:xfrm>
            <a:off x="179512" y="1484784"/>
            <a:ext cx="8856983" cy="4370427"/>
          </a:xfrm>
          <a:prstGeom prst="rect">
            <a:avLst/>
          </a:prstGeom>
        </p:spPr>
        <p:txBody>
          <a:bodyPr wrap="square">
            <a:spAutoFit/>
          </a:bodyPr>
          <a:lstStyle/>
          <a:p>
            <a:r>
              <a:rPr lang="ru-RU" sz="1600" dirty="0">
                <a:solidFill>
                  <a:schemeClr val="tx1">
                    <a:lumMod val="75000"/>
                    <a:lumOff val="25000"/>
                  </a:schemeClr>
                </a:solidFill>
                <a:latin typeface="Arial" pitchFamily="34" charset="0"/>
                <a:cs typeface="Arial" pitchFamily="34" charset="0"/>
              </a:rPr>
              <a:t>К общедоступной информации о ценах </a:t>
            </a:r>
            <a:r>
              <a:rPr lang="ru-RU" sz="1600" dirty="0" smtClean="0">
                <a:solidFill>
                  <a:schemeClr val="tx1">
                    <a:lumMod val="75000"/>
                    <a:lumOff val="25000"/>
                  </a:schemeClr>
                </a:solidFill>
                <a:latin typeface="Arial" pitchFamily="34" charset="0"/>
                <a:cs typeface="Arial" pitchFamily="34" charset="0"/>
              </a:rPr>
              <a:t>ТРУ, </a:t>
            </a:r>
            <a:r>
              <a:rPr lang="ru-RU" sz="1600" dirty="0">
                <a:solidFill>
                  <a:schemeClr val="tx1">
                    <a:lumMod val="75000"/>
                    <a:lumOff val="25000"/>
                  </a:schemeClr>
                </a:solidFill>
                <a:latin typeface="Arial" pitchFamily="34" charset="0"/>
                <a:cs typeface="Arial" pitchFamily="34" charset="0"/>
              </a:rPr>
              <a:t>которая может быть использована для целей определения </a:t>
            </a:r>
            <a:r>
              <a:rPr lang="ru-RU" sz="1600" dirty="0" smtClean="0">
                <a:solidFill>
                  <a:schemeClr val="tx1">
                    <a:lumMod val="75000"/>
                    <a:lumOff val="25000"/>
                  </a:schemeClr>
                </a:solidFill>
                <a:latin typeface="Arial" pitchFamily="34" charset="0"/>
                <a:cs typeface="Arial" pitchFamily="34" charset="0"/>
              </a:rPr>
              <a:t>НМЦК относятся</a:t>
            </a:r>
            <a:r>
              <a:rPr lang="ru-RU" sz="1600" dirty="0">
                <a:solidFill>
                  <a:schemeClr val="tx1">
                    <a:lumMod val="75000"/>
                    <a:lumOff val="25000"/>
                  </a:schemeClr>
                </a:solidFill>
                <a:latin typeface="Arial" pitchFamily="34" charset="0"/>
                <a:cs typeface="Arial" pitchFamily="34" charset="0"/>
              </a:rPr>
              <a:t>:</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информация </a:t>
            </a:r>
            <a:r>
              <a:rPr lang="ru-RU" sz="1600" dirty="0">
                <a:solidFill>
                  <a:schemeClr val="tx1">
                    <a:lumMod val="75000"/>
                    <a:lumOff val="25000"/>
                  </a:schemeClr>
                </a:solidFill>
                <a:latin typeface="Arial" pitchFamily="34" charset="0"/>
                <a:cs typeface="Arial" pitchFamily="34" charset="0"/>
              </a:rPr>
              <a:t>о ценах </a:t>
            </a:r>
            <a:r>
              <a:rPr lang="ru-RU" sz="1600" dirty="0" smtClean="0">
                <a:solidFill>
                  <a:schemeClr val="tx1">
                    <a:lumMod val="75000"/>
                    <a:lumOff val="25000"/>
                  </a:schemeClr>
                </a:solidFill>
                <a:latin typeface="Arial" pitchFamily="34" charset="0"/>
                <a:cs typeface="Arial" pitchFamily="34" charset="0"/>
              </a:rPr>
              <a:t>ТРУ, содержащаяся </a:t>
            </a:r>
            <a:r>
              <a:rPr lang="ru-RU" sz="1600" dirty="0">
                <a:solidFill>
                  <a:schemeClr val="tx1">
                    <a:lumMod val="75000"/>
                    <a:lumOff val="25000"/>
                  </a:schemeClr>
                </a:solidFill>
                <a:latin typeface="Arial" pitchFamily="34" charset="0"/>
                <a:cs typeface="Arial" pitchFamily="34" charset="0"/>
              </a:rPr>
              <a:t>в контрактах, которые исполнены и по которым не взыскивались неустойки (</a:t>
            </a:r>
            <a:r>
              <a:rPr lang="ru-RU" sz="1600" dirty="0" smtClean="0">
                <a:solidFill>
                  <a:schemeClr val="tx1">
                    <a:lumMod val="75000"/>
                    <a:lumOff val="25000"/>
                  </a:schemeClr>
                </a:solidFill>
                <a:latin typeface="Arial" pitchFamily="34" charset="0"/>
                <a:cs typeface="Arial" pitchFamily="34" charset="0"/>
              </a:rPr>
              <a:t>штрафы, пени);</a:t>
            </a:r>
          </a:p>
          <a:p>
            <a:pPr marL="342900" indent="-342900">
              <a:buClr>
                <a:srgbClr val="C00000"/>
              </a:buClr>
              <a:buSzPct val="80000"/>
              <a:buAutoNum type="arabicPeriod"/>
            </a:pPr>
            <a:r>
              <a:rPr lang="ru-RU" sz="1600" dirty="0" smtClean="0">
                <a:solidFill>
                  <a:schemeClr val="tx1">
                    <a:lumMod val="75000"/>
                    <a:lumOff val="25000"/>
                  </a:schemeClr>
                </a:solidFill>
                <a:latin typeface="Arial" pitchFamily="34" charset="0"/>
                <a:cs typeface="Arial" pitchFamily="34" charset="0"/>
              </a:rPr>
              <a:t>информация </a:t>
            </a:r>
            <a:r>
              <a:rPr lang="ru-RU" sz="1600" dirty="0">
                <a:solidFill>
                  <a:schemeClr val="tx1">
                    <a:lumMod val="75000"/>
                    <a:lumOff val="25000"/>
                  </a:schemeClr>
                </a:solidFill>
                <a:latin typeface="Arial" pitchFamily="34" charset="0"/>
                <a:cs typeface="Arial" pitchFamily="34" charset="0"/>
              </a:rPr>
              <a:t>о ценах </a:t>
            </a:r>
            <a:r>
              <a:rPr lang="ru-RU" sz="1600" dirty="0" smtClean="0">
                <a:solidFill>
                  <a:schemeClr val="tx1">
                    <a:lumMod val="75000"/>
                    <a:lumOff val="25000"/>
                  </a:schemeClr>
                </a:solidFill>
                <a:latin typeface="Arial" pitchFamily="34" charset="0"/>
                <a:cs typeface="Arial" pitchFamily="34" charset="0"/>
              </a:rPr>
              <a:t>ТРУ, содержащаяся </a:t>
            </a:r>
            <a:r>
              <a:rPr lang="ru-RU" sz="1600" dirty="0">
                <a:solidFill>
                  <a:schemeClr val="tx1">
                    <a:lumMod val="75000"/>
                    <a:lumOff val="25000"/>
                  </a:schemeClr>
                </a:solidFill>
                <a:latin typeface="Arial" pitchFamily="34" charset="0"/>
                <a:cs typeface="Arial" pitchFamily="34" charset="0"/>
              </a:rPr>
              <a:t>в рекламе, каталогах, описаниях товаров и в других предложениях, обращенных к неопределенному кругу лиц и </a:t>
            </a:r>
            <a:r>
              <a:rPr lang="ru-RU" sz="1600" dirty="0" smtClean="0">
                <a:solidFill>
                  <a:schemeClr val="tx1">
                    <a:lumMod val="75000"/>
                    <a:lumOff val="25000"/>
                  </a:schemeClr>
                </a:solidFill>
                <a:latin typeface="Arial" pitchFamily="34" charset="0"/>
                <a:cs typeface="Arial" pitchFamily="34" charset="0"/>
              </a:rPr>
              <a:t>признаваемых</a:t>
            </a:r>
            <a:r>
              <a:rPr lang="ru-RU" sz="1600" dirty="0">
                <a:solidFill>
                  <a:schemeClr val="tx1">
                    <a:lumMod val="75000"/>
                    <a:lumOff val="25000"/>
                  </a:schemeClr>
                </a:solidFill>
                <a:latin typeface="Arial" pitchFamily="34" charset="0"/>
                <a:cs typeface="Arial" pitchFamily="34" charset="0"/>
              </a:rPr>
              <a:t> публичными офертами;</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информация </a:t>
            </a:r>
            <a:r>
              <a:rPr lang="ru-RU" sz="1600" dirty="0">
                <a:solidFill>
                  <a:schemeClr val="tx1">
                    <a:lumMod val="75000"/>
                    <a:lumOff val="25000"/>
                  </a:schemeClr>
                </a:solidFill>
                <a:latin typeface="Arial" pitchFamily="34" charset="0"/>
                <a:cs typeface="Arial" pitchFamily="34" charset="0"/>
              </a:rPr>
              <a:t>о котировках на российских биржах и иностранных биржах;</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информация </a:t>
            </a:r>
            <a:r>
              <a:rPr lang="ru-RU" sz="1600" dirty="0">
                <a:solidFill>
                  <a:schemeClr val="tx1">
                    <a:lumMod val="75000"/>
                    <a:lumOff val="25000"/>
                  </a:schemeClr>
                </a:solidFill>
                <a:latin typeface="Arial" pitchFamily="34" charset="0"/>
                <a:cs typeface="Arial" pitchFamily="34" charset="0"/>
              </a:rPr>
              <a:t>о котировках на электронных площадках;</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данные </a:t>
            </a:r>
            <a:r>
              <a:rPr lang="ru-RU" sz="1600" dirty="0">
                <a:solidFill>
                  <a:schemeClr val="tx1">
                    <a:lumMod val="75000"/>
                    <a:lumOff val="25000"/>
                  </a:schemeClr>
                </a:solidFill>
                <a:latin typeface="Arial" pitchFamily="34" charset="0"/>
                <a:cs typeface="Arial" pitchFamily="34" charset="0"/>
              </a:rPr>
              <a:t>государственной статистической отчетности о ценах </a:t>
            </a:r>
            <a:r>
              <a:rPr lang="ru-RU" sz="1600" dirty="0" smtClean="0">
                <a:solidFill>
                  <a:schemeClr val="tx1">
                    <a:lumMod val="75000"/>
                    <a:lumOff val="25000"/>
                  </a:schemeClr>
                </a:solidFill>
                <a:latin typeface="Arial" pitchFamily="34" charset="0"/>
                <a:cs typeface="Arial" pitchFamily="34" charset="0"/>
              </a:rPr>
              <a:t>ТРУ;</a:t>
            </a: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информация </a:t>
            </a:r>
            <a:r>
              <a:rPr lang="ru-RU" sz="1600" dirty="0">
                <a:solidFill>
                  <a:schemeClr val="tx1">
                    <a:lumMod val="75000"/>
                    <a:lumOff val="25000"/>
                  </a:schemeClr>
                </a:solidFill>
                <a:latin typeface="Arial" pitchFamily="34" charset="0"/>
                <a:cs typeface="Arial" pitchFamily="34" charset="0"/>
              </a:rPr>
              <a:t>о ценах </a:t>
            </a:r>
            <a:r>
              <a:rPr lang="ru-RU" sz="1600" dirty="0" smtClean="0">
                <a:solidFill>
                  <a:schemeClr val="tx1">
                    <a:lumMod val="75000"/>
                    <a:lumOff val="25000"/>
                  </a:schemeClr>
                </a:solidFill>
                <a:latin typeface="Arial" pitchFamily="34" charset="0"/>
                <a:cs typeface="Arial" pitchFamily="34" charset="0"/>
              </a:rPr>
              <a:t>ТРУ, содержащаяся </a:t>
            </a:r>
            <a:r>
              <a:rPr lang="ru-RU" sz="1600" dirty="0">
                <a:solidFill>
                  <a:schemeClr val="tx1">
                    <a:lumMod val="75000"/>
                    <a:lumOff val="25000"/>
                  </a:schemeClr>
                </a:solidFill>
                <a:latin typeface="Arial" pitchFamily="34" charset="0"/>
                <a:cs typeface="Arial" pitchFamily="34" charset="0"/>
              </a:rPr>
              <a:t>в официальных источниках информации </a:t>
            </a:r>
            <a:r>
              <a:rPr lang="ru-RU" sz="1600" dirty="0" smtClean="0">
                <a:solidFill>
                  <a:schemeClr val="tx1">
                    <a:lumMod val="75000"/>
                    <a:lumOff val="25000"/>
                  </a:schemeClr>
                </a:solidFill>
                <a:latin typeface="Arial" pitchFamily="34" charset="0"/>
                <a:cs typeface="Arial" pitchFamily="34" charset="0"/>
              </a:rPr>
              <a:t>государственных органов;</a:t>
            </a: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информация </a:t>
            </a:r>
            <a:r>
              <a:rPr lang="ru-RU" sz="1600" dirty="0">
                <a:solidFill>
                  <a:schemeClr val="tx1">
                    <a:lumMod val="75000"/>
                    <a:lumOff val="25000"/>
                  </a:schemeClr>
                </a:solidFill>
                <a:latin typeface="Arial" pitchFamily="34" charset="0"/>
                <a:cs typeface="Arial" pitchFamily="34" charset="0"/>
              </a:rPr>
              <a:t>о рыночной стоимости объектов оценки, определенной в соответствии с </a:t>
            </a:r>
            <a:r>
              <a:rPr lang="ru-RU" sz="1600" dirty="0" smtClean="0">
                <a:solidFill>
                  <a:schemeClr val="tx1">
                    <a:lumMod val="75000"/>
                    <a:lumOff val="25000"/>
                  </a:schemeClr>
                </a:solidFill>
                <a:latin typeface="Arial" pitchFamily="34" charset="0"/>
                <a:cs typeface="Arial" pitchFamily="34" charset="0"/>
              </a:rPr>
              <a:t>законодательством;</a:t>
            </a: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информация </a:t>
            </a:r>
            <a:r>
              <a:rPr lang="ru-RU" sz="1600" dirty="0">
                <a:solidFill>
                  <a:schemeClr val="tx1">
                    <a:lumMod val="75000"/>
                    <a:lumOff val="25000"/>
                  </a:schemeClr>
                </a:solidFill>
                <a:latin typeface="Arial" pitchFamily="34" charset="0"/>
                <a:cs typeface="Arial" pitchFamily="34" charset="0"/>
              </a:rPr>
              <a:t>информационно-ценовых агентств, общедоступные результаты изучения рынка, а также результаты изучения рынка, </a:t>
            </a:r>
            <a:r>
              <a:rPr lang="ru-RU" sz="1600" dirty="0" smtClean="0">
                <a:solidFill>
                  <a:schemeClr val="tx1">
                    <a:lumMod val="75000"/>
                    <a:lumOff val="25000"/>
                  </a:schemeClr>
                </a:solidFill>
                <a:latin typeface="Arial" pitchFamily="34" charset="0"/>
                <a:cs typeface="Arial" pitchFamily="34" charset="0"/>
              </a:rPr>
              <a:t>при </a:t>
            </a:r>
            <a:r>
              <a:rPr lang="ru-RU" sz="1600" dirty="0">
                <a:solidFill>
                  <a:schemeClr val="tx1">
                    <a:lumMod val="75000"/>
                    <a:lumOff val="25000"/>
                  </a:schemeClr>
                </a:solidFill>
                <a:latin typeface="Arial" pitchFamily="34" charset="0"/>
                <a:cs typeface="Arial" pitchFamily="34" charset="0"/>
              </a:rPr>
              <a:t>условии раскрытия методологии расчета цен, иные источники информации</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НМЦК</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37415785"/>
      </p:ext>
    </p:extLst>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0709" y="1340768"/>
            <a:ext cx="8903291" cy="2800767"/>
          </a:xfrm>
          <a:prstGeom prst="rect">
            <a:avLst/>
          </a:prstGeom>
        </p:spPr>
        <p:txBody>
          <a:bodyPr wrap="square">
            <a:spAutoFit/>
          </a:bodyPr>
          <a:lstStyle/>
          <a:p>
            <a:r>
              <a:rPr lang="ru-RU" sz="1600" b="1" dirty="0" smtClean="0">
                <a:solidFill>
                  <a:schemeClr val="tx1">
                    <a:lumMod val="75000"/>
                    <a:lumOff val="25000"/>
                  </a:schemeClr>
                </a:solidFill>
                <a:latin typeface="Arial" pitchFamily="34" charset="0"/>
                <a:cs typeface="Arial" pitchFamily="34" charset="0"/>
              </a:rPr>
              <a:t>Постановлением Правительства РФ от 17.10.2013 </a:t>
            </a:r>
            <a:r>
              <a:rPr lang="ru-RU" sz="1600" b="1" dirty="0">
                <a:solidFill>
                  <a:schemeClr val="tx1">
                    <a:lumMod val="75000"/>
                    <a:lumOff val="25000"/>
                  </a:schemeClr>
                </a:solidFill>
                <a:latin typeface="Arial" pitchFamily="34" charset="0"/>
                <a:cs typeface="Arial" pitchFamily="34" charset="0"/>
              </a:rPr>
              <a:t>г. N 929 </a:t>
            </a:r>
            <a:r>
              <a:rPr lang="ru-RU" sz="1600" dirty="0" smtClean="0">
                <a:solidFill>
                  <a:schemeClr val="tx1">
                    <a:lumMod val="75000"/>
                    <a:lumOff val="25000"/>
                  </a:schemeClr>
                </a:solidFill>
                <a:latin typeface="Arial" pitchFamily="34" charset="0"/>
                <a:cs typeface="Arial" pitchFamily="34" charset="0"/>
              </a:rPr>
              <a:t>установлено </a:t>
            </a:r>
            <a:r>
              <a:rPr lang="ru-RU" sz="1600" dirty="0">
                <a:solidFill>
                  <a:schemeClr val="tx1">
                    <a:lumMod val="75000"/>
                    <a:lumOff val="25000"/>
                  </a:schemeClr>
                </a:solidFill>
                <a:latin typeface="Arial" pitchFamily="34" charset="0"/>
                <a:cs typeface="Arial" pitchFamily="34" charset="0"/>
              </a:rPr>
              <a:t>предельное значение </a:t>
            </a:r>
            <a:r>
              <a:rPr lang="ru-RU" sz="1600" dirty="0" smtClean="0">
                <a:solidFill>
                  <a:schemeClr val="tx1">
                    <a:lumMod val="75000"/>
                    <a:lumOff val="25000"/>
                  </a:schemeClr>
                </a:solidFill>
                <a:latin typeface="Arial" pitchFamily="34" charset="0"/>
                <a:cs typeface="Arial" pitchFamily="34" charset="0"/>
              </a:rPr>
              <a:t>НМЦК </a:t>
            </a:r>
            <a:r>
              <a:rPr lang="ru-RU" sz="1600" dirty="0">
                <a:solidFill>
                  <a:schemeClr val="tx1">
                    <a:lumMod val="75000"/>
                    <a:lumOff val="25000"/>
                  </a:schemeClr>
                </a:solidFill>
                <a:latin typeface="Arial" pitchFamily="34" charset="0"/>
                <a:cs typeface="Arial" pitchFamily="34" charset="0"/>
              </a:rPr>
              <a:t>(цены лота), при превышении которого не могут быть предметом одного контракта (одного лота) лекарственные средства с различными международными непатентованными наименованиями или при отсутствии таких наименований с химическими, </a:t>
            </a:r>
            <a:r>
              <a:rPr lang="ru-RU" sz="1600" dirty="0" err="1">
                <a:solidFill>
                  <a:schemeClr val="tx1">
                    <a:lumMod val="75000"/>
                    <a:lumOff val="25000"/>
                  </a:schemeClr>
                </a:solidFill>
                <a:latin typeface="Arial" pitchFamily="34" charset="0"/>
                <a:cs typeface="Arial" pitchFamily="34" charset="0"/>
              </a:rPr>
              <a:t>группировочными</a:t>
            </a:r>
            <a:r>
              <a:rPr lang="ru-RU" sz="1600" dirty="0">
                <a:solidFill>
                  <a:schemeClr val="tx1">
                    <a:lumMod val="75000"/>
                    <a:lumOff val="25000"/>
                  </a:schemeClr>
                </a:solidFill>
                <a:latin typeface="Arial" pitchFamily="34" charset="0"/>
                <a:cs typeface="Arial" pitchFamily="34" charset="0"/>
              </a:rPr>
              <a:t> наименованиями, в </a:t>
            </a:r>
            <a:r>
              <a:rPr lang="ru-RU" sz="1600" dirty="0" smtClean="0">
                <a:solidFill>
                  <a:schemeClr val="tx1">
                    <a:lumMod val="75000"/>
                    <a:lumOff val="25000"/>
                  </a:schemeClr>
                </a:solidFill>
                <a:latin typeface="Arial" pitchFamily="34" charset="0"/>
                <a:cs typeface="Arial" pitchFamily="34" charset="0"/>
              </a:rPr>
              <a:t>размере: </a:t>
            </a:r>
            <a:endParaRPr lang="ru-RU" sz="1600" dirty="0">
              <a:solidFill>
                <a:schemeClr val="tx1">
                  <a:lumMod val="75000"/>
                  <a:lumOff val="25000"/>
                </a:schemeClr>
              </a:solidFill>
              <a:latin typeface="Arial" pitchFamily="34" charset="0"/>
              <a:cs typeface="Arial" pitchFamily="34" charset="0"/>
            </a:endParaRPr>
          </a:p>
          <a:p>
            <a:r>
              <a:rPr lang="ru-RU" sz="1600" dirty="0">
                <a:solidFill>
                  <a:schemeClr val="tx1">
                    <a:lumMod val="75000"/>
                    <a:lumOff val="25000"/>
                  </a:schemeClr>
                </a:solidFill>
                <a:latin typeface="Arial" pitchFamily="34" charset="0"/>
                <a:cs typeface="Arial" pitchFamily="34" charset="0"/>
              </a:rPr>
              <a:t>1 млн. рублей - для заказчиков, у которых объем денежных средств, направленных на закупку лекарственных средств в предшествующем году, составил менее 500 млн. </a:t>
            </a:r>
            <a:r>
              <a:rPr lang="ru-RU" sz="1600" dirty="0" smtClean="0">
                <a:solidFill>
                  <a:schemeClr val="tx1">
                    <a:lumMod val="75000"/>
                    <a:lumOff val="25000"/>
                  </a:schemeClr>
                </a:solidFill>
                <a:latin typeface="Arial" pitchFamily="34" charset="0"/>
                <a:cs typeface="Arial" pitchFamily="34" charset="0"/>
              </a:rPr>
              <a:t>руб.; </a:t>
            </a:r>
            <a:endParaRPr lang="ru-RU" sz="1600" dirty="0">
              <a:solidFill>
                <a:schemeClr val="tx1">
                  <a:lumMod val="75000"/>
                  <a:lumOff val="25000"/>
                </a:schemeClr>
              </a:solidFill>
              <a:latin typeface="Arial" pitchFamily="34" charset="0"/>
              <a:cs typeface="Arial" pitchFamily="34" charset="0"/>
            </a:endParaRPr>
          </a:p>
          <a:p>
            <a:r>
              <a:rPr lang="ru-RU" sz="1600" dirty="0">
                <a:solidFill>
                  <a:schemeClr val="tx1">
                    <a:lumMod val="75000"/>
                    <a:lumOff val="25000"/>
                  </a:schemeClr>
                </a:solidFill>
                <a:latin typeface="Arial" pitchFamily="34" charset="0"/>
                <a:cs typeface="Arial" pitchFamily="34" charset="0"/>
              </a:rPr>
              <a:t>2,5 млн. рублей - для заказчиков, у которых объем денежных средств</a:t>
            </a:r>
            <a:r>
              <a:rPr lang="ru-RU" sz="1600" dirty="0" smtClean="0">
                <a:solidFill>
                  <a:schemeClr val="tx1">
                    <a:lumMod val="75000"/>
                    <a:lumOff val="25000"/>
                  </a:schemeClr>
                </a:solidFill>
                <a:latin typeface="Arial" pitchFamily="34" charset="0"/>
                <a:cs typeface="Arial" pitchFamily="34" charset="0"/>
              </a:rPr>
              <a:t>,</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 </a:t>
            </a:r>
            <a:r>
              <a:rPr lang="ru-RU" sz="1600" dirty="0">
                <a:solidFill>
                  <a:schemeClr val="tx1">
                    <a:lumMod val="75000"/>
                    <a:lumOff val="25000"/>
                  </a:schemeClr>
                </a:solidFill>
                <a:latin typeface="Arial" pitchFamily="34" charset="0"/>
                <a:cs typeface="Arial" pitchFamily="34" charset="0"/>
              </a:rPr>
              <a:t>составил от 500 млн. рублей до 5 млрд. рублей; </a:t>
            </a:r>
          </a:p>
          <a:p>
            <a:r>
              <a:rPr lang="ru-RU" sz="1600" dirty="0">
                <a:solidFill>
                  <a:schemeClr val="tx1">
                    <a:lumMod val="75000"/>
                    <a:lumOff val="25000"/>
                  </a:schemeClr>
                </a:solidFill>
                <a:latin typeface="Arial" pitchFamily="34" charset="0"/>
                <a:cs typeface="Arial" pitchFamily="34" charset="0"/>
              </a:rPr>
              <a:t>5 млн. рублей - для заказчиков, у которых объем денежных средств,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составил </a:t>
            </a:r>
            <a:r>
              <a:rPr lang="ru-RU" sz="1600" dirty="0">
                <a:solidFill>
                  <a:schemeClr val="tx1">
                    <a:lumMod val="75000"/>
                    <a:lumOff val="25000"/>
                  </a:schemeClr>
                </a:solidFill>
                <a:latin typeface="Arial" pitchFamily="34" charset="0"/>
                <a:cs typeface="Arial" pitchFamily="34" charset="0"/>
              </a:rPr>
              <a:t>более 5 млрд. рублей.</a:t>
            </a:r>
          </a:p>
        </p:txBody>
      </p:sp>
      <p:sp>
        <p:nvSpPr>
          <p:cNvPr id="12" name="Скругленный прямоугольник 11"/>
          <p:cNvSpPr/>
          <p:nvPr/>
        </p:nvSpPr>
        <p:spPr>
          <a:xfrm>
            <a:off x="1835696" y="4437112"/>
            <a:ext cx="6336703" cy="1642775"/>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Предельное значение НМЦК в размере 1 тыс. рублей, если предметом одного контракта является поставка </a:t>
            </a:r>
          </a:p>
          <a:p>
            <a:pPr>
              <a:lnSpc>
                <a:spcPct val="90000"/>
              </a:lnSpc>
            </a:pPr>
            <a:r>
              <a:rPr lang="ru-RU" sz="1600" dirty="0">
                <a:solidFill>
                  <a:schemeClr val="tx1">
                    <a:lumMod val="75000"/>
                    <a:lumOff val="25000"/>
                  </a:schemeClr>
                </a:solidFill>
                <a:latin typeface="Arial" pitchFamily="34" charset="0"/>
                <a:cs typeface="Arial" pitchFamily="34" charset="0"/>
              </a:rPr>
              <a:t>лекарственного средства с отсутствующими зарегистрированными аналогами, наркотического; психотропного, радиофармацевтического лекарственного средства. </a:t>
            </a:r>
          </a:p>
        </p:txBody>
      </p:sp>
      <p:pic>
        <p:nvPicPr>
          <p:cNvPr id="8194" name="Picture 2" descr="D:\RET\МАТЕРИАЛЫ\2016\новый дизайн\иконки\иконки\Иконки-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1588" y="4507084"/>
            <a:ext cx="1220064" cy="12241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Особенности закупок лекарственных средств</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08016403"/>
      </p:ext>
    </p:extLst>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0709" y="941819"/>
            <a:ext cx="8903291" cy="830997"/>
          </a:xfrm>
          <a:prstGeom prst="rect">
            <a:avLst/>
          </a:prstGeom>
        </p:spPr>
        <p:txBody>
          <a:bodyPr wrap="square">
            <a:spAutoFit/>
          </a:bodyPr>
          <a:lstStyle/>
          <a:p>
            <a:r>
              <a:rPr lang="ru-RU" sz="1600" b="1" dirty="0" smtClean="0">
                <a:solidFill>
                  <a:schemeClr val="tx1">
                    <a:lumMod val="75000"/>
                    <a:lumOff val="25000"/>
                  </a:schemeClr>
                </a:solidFill>
                <a:latin typeface="Arial" pitchFamily="34" charset="0"/>
                <a:cs typeface="Arial" pitchFamily="34" charset="0"/>
              </a:rPr>
              <a:t>Постановлением Правительства РФ от 28.11.2013 </a:t>
            </a:r>
            <a:r>
              <a:rPr lang="ru-RU" sz="1600" b="1" dirty="0">
                <a:solidFill>
                  <a:schemeClr val="tx1">
                    <a:lumMod val="75000"/>
                    <a:lumOff val="25000"/>
                  </a:schemeClr>
                </a:solidFill>
                <a:latin typeface="Arial" pitchFamily="34" charset="0"/>
                <a:cs typeface="Arial" pitchFamily="34" charset="0"/>
              </a:rPr>
              <a:t>г. </a:t>
            </a:r>
            <a:r>
              <a:rPr lang="ru-RU" sz="1600" b="1" dirty="0" smtClean="0">
                <a:solidFill>
                  <a:schemeClr val="tx1">
                    <a:lumMod val="75000"/>
                    <a:lumOff val="25000"/>
                  </a:schemeClr>
                </a:solidFill>
                <a:latin typeface="Arial" pitchFamily="34" charset="0"/>
                <a:cs typeface="Arial" pitchFamily="34" charset="0"/>
              </a:rPr>
              <a:t>N1087 </a:t>
            </a:r>
            <a:br>
              <a:rPr lang="ru-RU" sz="1600" b="1" dirty="0" smtClean="0">
                <a:solidFill>
                  <a:schemeClr val="tx1">
                    <a:lumMod val="75000"/>
                    <a:lumOff val="25000"/>
                  </a:schemeClr>
                </a:solidFill>
                <a:latin typeface="Arial" pitchFamily="34" charset="0"/>
                <a:cs typeface="Arial" pitchFamily="34" charset="0"/>
              </a:rPr>
            </a:br>
            <a:r>
              <a:rPr lang="ru-RU" sz="1600" b="1" dirty="0" smtClean="0">
                <a:solidFill>
                  <a:schemeClr val="tx1">
                    <a:lumMod val="75000"/>
                    <a:lumOff val="25000"/>
                  </a:schemeClr>
                </a:solidFill>
                <a:latin typeface="Arial" pitchFamily="34" charset="0"/>
                <a:cs typeface="Arial" pitchFamily="34" charset="0"/>
              </a:rPr>
              <a:t>установлены следующие случаи заключения контрактов жизненного цикла </a:t>
            </a:r>
            <a:r>
              <a:rPr lang="en-US" sz="1600" b="1" dirty="0" smtClean="0">
                <a:solidFill>
                  <a:schemeClr val="tx1">
                    <a:lumMod val="75000"/>
                    <a:lumOff val="25000"/>
                  </a:schemeClr>
                </a:solidFill>
                <a:latin typeface="Arial" pitchFamily="34" charset="0"/>
                <a:cs typeface="Arial" pitchFamily="34" charset="0"/>
              </a:rPr>
              <a:t/>
            </a:r>
            <a:br>
              <a:rPr lang="en-US" sz="1600" b="1" dirty="0" smtClean="0">
                <a:solidFill>
                  <a:schemeClr val="tx1">
                    <a:lumMod val="75000"/>
                    <a:lumOff val="25000"/>
                  </a:schemeClr>
                </a:solidFill>
                <a:latin typeface="Arial" pitchFamily="34" charset="0"/>
                <a:cs typeface="Arial" pitchFamily="34" charset="0"/>
              </a:rPr>
            </a:br>
            <a:r>
              <a:rPr lang="ru-RU" sz="1600" b="1" dirty="0" smtClean="0">
                <a:solidFill>
                  <a:schemeClr val="tx1">
                    <a:lumMod val="75000"/>
                    <a:lumOff val="25000"/>
                  </a:schemeClr>
                </a:solidFill>
                <a:latin typeface="Arial" pitchFamily="34" charset="0"/>
                <a:cs typeface="Arial" pitchFamily="34" charset="0"/>
              </a:rPr>
              <a:t>(с доп., внесенными Постановлением Правительства 29.12.2015 </a:t>
            </a:r>
            <a:r>
              <a:rPr lang="en-US" sz="1600" b="1" dirty="0" smtClean="0">
                <a:solidFill>
                  <a:schemeClr val="tx1">
                    <a:lumMod val="75000"/>
                    <a:lumOff val="25000"/>
                  </a:schemeClr>
                </a:solidFill>
                <a:latin typeface="Arial" pitchFamily="34" charset="0"/>
                <a:cs typeface="Arial" pitchFamily="34" charset="0"/>
              </a:rPr>
              <a:t>N</a:t>
            </a:r>
            <a:r>
              <a:rPr lang="ru-RU" sz="1600" b="1" dirty="0" smtClean="0">
                <a:solidFill>
                  <a:schemeClr val="tx1">
                    <a:lumMod val="75000"/>
                    <a:lumOff val="25000"/>
                  </a:schemeClr>
                </a:solidFill>
                <a:latin typeface="Arial" pitchFamily="34" charset="0"/>
                <a:cs typeface="Arial" pitchFamily="34" charset="0"/>
              </a:rPr>
              <a:t> 1480</a:t>
            </a:r>
            <a:r>
              <a:rPr lang="en-US" sz="1600" b="1" dirty="0" smtClean="0">
                <a:solidFill>
                  <a:schemeClr val="tx1">
                    <a:lumMod val="75000"/>
                    <a:lumOff val="25000"/>
                  </a:schemeClr>
                </a:solidFill>
                <a:latin typeface="Arial" pitchFamily="34" charset="0"/>
                <a:cs typeface="Arial" pitchFamily="34" charset="0"/>
              </a:rPr>
              <a:t>)</a:t>
            </a:r>
            <a:r>
              <a:rPr lang="ru-RU" sz="1600" b="1" dirty="0" smtClean="0">
                <a:solidFill>
                  <a:schemeClr val="tx1">
                    <a:lumMod val="75000"/>
                    <a:lumOff val="25000"/>
                  </a:schemeClr>
                </a:solidFill>
                <a:latin typeface="Arial" pitchFamily="34" charset="0"/>
                <a:cs typeface="Arial" pitchFamily="34" charset="0"/>
              </a:rPr>
              <a:t>:</a:t>
            </a:r>
            <a:endParaRPr lang="ru-RU" sz="1600" b="1" dirty="0">
              <a:solidFill>
                <a:schemeClr val="tx1">
                  <a:lumMod val="75000"/>
                  <a:lumOff val="25000"/>
                </a:schemeClr>
              </a:solidFill>
              <a:latin typeface="Arial" pitchFamily="34" charset="0"/>
              <a:cs typeface="Arial" pitchFamily="34" charset="0"/>
            </a:endParaRPr>
          </a:p>
        </p:txBody>
      </p:sp>
      <p:sp>
        <p:nvSpPr>
          <p:cNvPr id="3" name="Прямоугольник 2"/>
          <p:cNvSpPr/>
          <p:nvPr/>
        </p:nvSpPr>
        <p:spPr>
          <a:xfrm>
            <a:off x="251520" y="1556792"/>
            <a:ext cx="8784976" cy="6494085"/>
          </a:xfrm>
          <a:prstGeom prst="rect">
            <a:avLst/>
          </a:prstGeom>
        </p:spPr>
        <p:txBody>
          <a:bodyPr wrap="square">
            <a:spAutoFit/>
          </a:bodyPr>
          <a:lstStyle/>
          <a:p>
            <a:endParaRPr lang="ru-RU" sz="1600" dirty="0">
              <a:latin typeface="Arial" pitchFamily="34" charset="0"/>
              <a:cs typeface="Arial" pitchFamily="34" charset="0"/>
            </a:endParaRP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выполнение </a:t>
            </a:r>
            <a:r>
              <a:rPr lang="ru-RU" sz="1600" dirty="0">
                <a:solidFill>
                  <a:schemeClr val="tx1">
                    <a:lumMod val="75000"/>
                    <a:lumOff val="25000"/>
                  </a:schemeClr>
                </a:solidFill>
                <a:latin typeface="Arial" pitchFamily="34" charset="0"/>
                <a:cs typeface="Arial" pitchFamily="34" charset="0"/>
              </a:rPr>
              <a:t>работ по проектированию и строительству </a:t>
            </a:r>
            <a:r>
              <a:rPr lang="ru-RU" sz="1600" dirty="0" smtClean="0">
                <a:solidFill>
                  <a:schemeClr val="tx1">
                    <a:lumMod val="75000"/>
                    <a:lumOff val="25000"/>
                  </a:schemeClr>
                </a:solidFill>
                <a:latin typeface="Arial" pitchFamily="34" charset="0"/>
                <a:cs typeface="Arial" pitchFamily="34" charset="0"/>
              </a:rPr>
              <a:t>дорог, дорожных сооружений; </a:t>
            </a: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выполнение </a:t>
            </a:r>
            <a:r>
              <a:rPr lang="ru-RU" sz="1600" dirty="0">
                <a:solidFill>
                  <a:schemeClr val="tx1">
                    <a:lumMod val="75000"/>
                    <a:lumOff val="25000"/>
                  </a:schemeClr>
                </a:solidFill>
                <a:latin typeface="Arial" pitchFamily="34" charset="0"/>
                <a:cs typeface="Arial" pitchFamily="34" charset="0"/>
              </a:rPr>
              <a:t>работ по проектированию и </a:t>
            </a:r>
            <a:r>
              <a:rPr lang="ru-RU" sz="1600" dirty="0" smtClean="0">
                <a:solidFill>
                  <a:schemeClr val="tx1">
                    <a:lumMod val="75000"/>
                    <a:lumOff val="25000"/>
                  </a:schemeClr>
                </a:solidFill>
                <a:latin typeface="Arial" pitchFamily="34" charset="0"/>
                <a:cs typeface="Arial" pitchFamily="34" charset="0"/>
              </a:rPr>
              <a:t>строительству </a:t>
            </a:r>
            <a:r>
              <a:rPr lang="ru-RU" sz="1600" dirty="0">
                <a:solidFill>
                  <a:schemeClr val="tx1">
                    <a:lumMod val="75000"/>
                    <a:lumOff val="25000"/>
                  </a:schemeClr>
                </a:solidFill>
                <a:latin typeface="Arial" pitchFamily="34" charset="0"/>
                <a:cs typeface="Arial" pitchFamily="34" charset="0"/>
              </a:rPr>
              <a:t>морских и речных </a:t>
            </a:r>
            <a:r>
              <a:rPr lang="ru-RU" sz="1600" dirty="0" smtClean="0">
                <a:solidFill>
                  <a:schemeClr val="tx1">
                    <a:lumMod val="75000"/>
                    <a:lumOff val="25000"/>
                  </a:schemeClr>
                </a:solidFill>
                <a:latin typeface="Arial" pitchFamily="34" charset="0"/>
                <a:cs typeface="Arial" pitchFamily="34" charset="0"/>
              </a:rPr>
              <a:t>портов; </a:t>
            </a: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выполнение </a:t>
            </a:r>
            <a:r>
              <a:rPr lang="ru-RU" sz="1600" dirty="0">
                <a:solidFill>
                  <a:schemeClr val="tx1">
                    <a:lumMod val="75000"/>
                    <a:lumOff val="25000"/>
                  </a:schemeClr>
                </a:solidFill>
                <a:latin typeface="Arial" pitchFamily="34" charset="0"/>
                <a:cs typeface="Arial" pitchFamily="34" charset="0"/>
              </a:rPr>
              <a:t>работ по проектированию и строительству аэродромов; </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выполнение </a:t>
            </a:r>
            <a:r>
              <a:rPr lang="ru-RU" sz="1600" dirty="0">
                <a:solidFill>
                  <a:schemeClr val="tx1">
                    <a:lumMod val="75000"/>
                    <a:lumOff val="25000"/>
                  </a:schemeClr>
                </a:solidFill>
                <a:latin typeface="Arial" pitchFamily="34" charset="0"/>
                <a:cs typeface="Arial" pitchFamily="34" charset="0"/>
              </a:rPr>
              <a:t>работ по проектированию и строительству объектов </a:t>
            </a:r>
            <a:r>
              <a:rPr lang="ru-RU" sz="1600" dirty="0" smtClean="0">
                <a:solidFill>
                  <a:schemeClr val="tx1">
                    <a:lumMod val="75000"/>
                    <a:lumOff val="25000"/>
                  </a:schemeClr>
                </a:solidFill>
                <a:latin typeface="Arial" pitchFamily="34" charset="0"/>
                <a:cs typeface="Arial" pitchFamily="34" charset="0"/>
              </a:rPr>
              <a:t>системы ЖКХ, </a:t>
            </a:r>
            <a:r>
              <a:rPr lang="ru-RU" sz="1600" dirty="0">
                <a:solidFill>
                  <a:schemeClr val="tx1">
                    <a:lumMod val="75000"/>
                    <a:lumOff val="25000"/>
                  </a:schemeClr>
                </a:solidFill>
                <a:latin typeface="Arial" pitchFamily="34" charset="0"/>
                <a:cs typeface="Arial" pitchFamily="34" charset="0"/>
              </a:rPr>
              <a:t>в том числе объектов водо-, тепло-, газо- и энергоснабжения, водоотведения, </a:t>
            </a:r>
            <a:r>
              <a:rPr lang="ru-RU" sz="1600" dirty="0" smtClean="0">
                <a:solidFill>
                  <a:schemeClr val="tx1">
                    <a:lumMod val="75000"/>
                    <a:lumOff val="25000"/>
                  </a:schemeClr>
                </a:solidFill>
                <a:latin typeface="Arial" pitchFamily="34" charset="0"/>
                <a:cs typeface="Arial" pitchFamily="34" charset="0"/>
              </a:rPr>
              <a:t>ТБО.</a:t>
            </a: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выполнение </a:t>
            </a:r>
            <a:r>
              <a:rPr lang="ru-RU" sz="1600" dirty="0">
                <a:solidFill>
                  <a:schemeClr val="tx1">
                    <a:lumMod val="75000"/>
                    <a:lumOff val="25000"/>
                  </a:schemeClr>
                </a:solidFill>
                <a:latin typeface="Arial" pitchFamily="34" charset="0"/>
                <a:cs typeface="Arial" pitchFamily="34" charset="0"/>
              </a:rPr>
              <a:t>работ по проектированию и строительству объектов инфраструктуры метрополитена, внеуличного транспорта </a:t>
            </a:r>
            <a:r>
              <a:rPr lang="ru-RU" sz="1600" dirty="0" smtClean="0">
                <a:solidFill>
                  <a:schemeClr val="tx1">
                    <a:lumMod val="75000"/>
                    <a:lumOff val="25000"/>
                  </a:schemeClr>
                </a:solidFill>
                <a:latin typeface="Arial" pitchFamily="34" charset="0"/>
                <a:cs typeface="Arial" pitchFamily="34" charset="0"/>
              </a:rPr>
              <a:t>и </a:t>
            </a:r>
            <a:r>
              <a:rPr lang="ru-RU" sz="1600" dirty="0">
                <a:solidFill>
                  <a:schemeClr val="tx1">
                    <a:lumMod val="75000"/>
                    <a:lumOff val="25000"/>
                  </a:schemeClr>
                </a:solidFill>
                <a:latin typeface="Arial" pitchFamily="34" charset="0"/>
                <a:cs typeface="Arial" pitchFamily="34" charset="0"/>
              </a:rPr>
              <a:t>наземного электрического транспорта</a:t>
            </a:r>
            <a:r>
              <a:rPr lang="ru-RU" sz="1600" dirty="0" smtClean="0">
                <a:solidFill>
                  <a:schemeClr val="tx1">
                    <a:lumMod val="75000"/>
                    <a:lumOff val="25000"/>
                  </a:schemeClr>
                </a:solidFill>
                <a:latin typeface="Arial" pitchFamily="34" charset="0"/>
                <a:cs typeface="Arial" pitchFamily="34" charset="0"/>
              </a:rPr>
              <a:t>;</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выполнение </a:t>
            </a:r>
            <a:r>
              <a:rPr lang="ru-RU" sz="1600" dirty="0">
                <a:solidFill>
                  <a:schemeClr val="tx1">
                    <a:lumMod val="75000"/>
                    <a:lumOff val="25000"/>
                  </a:schemeClr>
                </a:solidFill>
                <a:latin typeface="Arial" pitchFamily="34" charset="0"/>
                <a:cs typeface="Arial" pitchFamily="34" charset="0"/>
              </a:rPr>
              <a:t>работ по проектированию и строительству объектов инфраструктуры железнодорожного транспорта общего пользования; </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проектирование </a:t>
            </a:r>
            <a:r>
              <a:rPr lang="ru-RU" sz="1600" dirty="0">
                <a:solidFill>
                  <a:schemeClr val="tx1">
                    <a:lumMod val="75000"/>
                    <a:lumOff val="25000"/>
                  </a:schemeClr>
                </a:solidFill>
                <a:latin typeface="Arial" pitchFamily="34" charset="0"/>
                <a:cs typeface="Arial" pitchFamily="34" charset="0"/>
              </a:rPr>
              <a:t>и </a:t>
            </a:r>
            <a:r>
              <a:rPr lang="ru-RU" sz="1600" dirty="0" smtClean="0">
                <a:solidFill>
                  <a:schemeClr val="tx1">
                    <a:lumMod val="75000"/>
                    <a:lumOff val="25000"/>
                  </a:schemeClr>
                </a:solidFill>
                <a:latin typeface="Arial" pitchFamily="34" charset="0"/>
                <a:cs typeface="Arial" pitchFamily="34" charset="0"/>
              </a:rPr>
              <a:t>строительство </a:t>
            </a:r>
            <a:r>
              <a:rPr lang="ru-RU" sz="1600" dirty="0">
                <a:solidFill>
                  <a:schemeClr val="tx1">
                    <a:lumMod val="75000"/>
                    <a:lumOff val="25000"/>
                  </a:schemeClr>
                </a:solidFill>
                <a:latin typeface="Arial" pitchFamily="34" charset="0"/>
                <a:cs typeface="Arial" pitchFamily="34" charset="0"/>
              </a:rPr>
              <a:t>уникальных объектов </a:t>
            </a:r>
            <a:r>
              <a:rPr lang="ru-RU" sz="1600" dirty="0" smtClean="0">
                <a:solidFill>
                  <a:schemeClr val="tx1">
                    <a:lumMod val="75000"/>
                    <a:lumOff val="25000"/>
                  </a:schemeClr>
                </a:solidFill>
                <a:latin typeface="Arial" pitchFamily="34" charset="0"/>
                <a:cs typeface="Arial" pitchFamily="34" charset="0"/>
              </a:rPr>
              <a:t>кап. строительства</a:t>
            </a:r>
            <a:r>
              <a:rPr lang="ru-RU" sz="1600" dirty="0">
                <a:solidFill>
                  <a:schemeClr val="tx1">
                    <a:lumMod val="75000"/>
                    <a:lumOff val="25000"/>
                  </a:schemeClr>
                </a:solidFill>
                <a:latin typeface="Arial" pitchFamily="34" charset="0"/>
                <a:cs typeface="Arial" pitchFamily="34" charset="0"/>
              </a:rPr>
              <a:t>; </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закупка </a:t>
            </a:r>
            <a:r>
              <a:rPr lang="ru-RU" sz="1600" dirty="0">
                <a:solidFill>
                  <a:schemeClr val="tx1">
                    <a:lumMod val="75000"/>
                    <a:lumOff val="25000"/>
                  </a:schemeClr>
                </a:solidFill>
                <a:latin typeface="Arial" pitchFamily="34" charset="0"/>
                <a:cs typeface="Arial" pitchFamily="34" charset="0"/>
              </a:rPr>
              <a:t>железнодорожного подвижного состава, транспортных средств </a:t>
            </a:r>
            <a:r>
              <a:rPr lang="ru-RU" sz="1600" dirty="0" smtClean="0">
                <a:solidFill>
                  <a:schemeClr val="tx1">
                    <a:lumMod val="75000"/>
                    <a:lumOff val="25000"/>
                  </a:schemeClr>
                </a:solidFill>
                <a:latin typeface="Arial" pitchFamily="34" charset="0"/>
                <a:cs typeface="Arial" pitchFamily="34" charset="0"/>
              </a:rPr>
              <a:t>метрополитена; </a:t>
            </a: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закупка </a:t>
            </a:r>
            <a:r>
              <a:rPr lang="ru-RU" sz="1600" dirty="0">
                <a:solidFill>
                  <a:schemeClr val="tx1">
                    <a:lumMod val="75000"/>
                    <a:lumOff val="25000"/>
                  </a:schemeClr>
                </a:solidFill>
                <a:latin typeface="Arial" pitchFamily="34" charset="0"/>
                <a:cs typeface="Arial" pitchFamily="34" charset="0"/>
              </a:rPr>
              <a:t>воздушных судов, морских и речных </a:t>
            </a:r>
            <a:r>
              <a:rPr lang="ru-RU" sz="1600" dirty="0" smtClean="0">
                <a:solidFill>
                  <a:schemeClr val="tx1">
                    <a:lumMod val="75000"/>
                    <a:lumOff val="25000"/>
                  </a:schemeClr>
                </a:solidFill>
                <a:latin typeface="Arial" pitchFamily="34" charset="0"/>
                <a:cs typeface="Arial" pitchFamily="34" charset="0"/>
              </a:rPr>
              <a:t>судов;</a:t>
            </a:r>
          </a:p>
          <a:p>
            <a:pPr marL="342900" indent="-342900">
              <a:buClr>
                <a:srgbClr val="C00000"/>
              </a:buClr>
              <a:buSzPct val="80000"/>
              <a:buFont typeface="+mj-lt"/>
              <a:buAutoNum type="arabicPeriod"/>
            </a:pPr>
            <a:r>
              <a:rPr lang="ru-RU" sz="1600" dirty="0" smtClean="0">
                <a:solidFill>
                  <a:schemeClr val="tx1">
                    <a:lumMod val="75000"/>
                    <a:lumOff val="25000"/>
                  </a:schemeClr>
                </a:solidFill>
                <a:latin typeface="Arial" pitchFamily="34" charset="0"/>
                <a:cs typeface="Arial" pitchFamily="34" charset="0"/>
              </a:rPr>
              <a:t>выполнение </a:t>
            </a:r>
            <a:r>
              <a:rPr lang="ru-RU" sz="1600" dirty="0">
                <a:solidFill>
                  <a:schemeClr val="tx1">
                    <a:lumMod val="75000"/>
                    <a:lumOff val="25000"/>
                  </a:schemeClr>
                </a:solidFill>
                <a:latin typeface="Arial" pitchFamily="34" charset="0"/>
                <a:cs typeface="Arial" pitchFamily="34" charset="0"/>
              </a:rPr>
              <a:t>работ по проектированию и строительству </a:t>
            </a:r>
            <a:r>
              <a:rPr lang="ru-RU" sz="1600" dirty="0" smtClean="0">
                <a:solidFill>
                  <a:schemeClr val="tx1">
                    <a:lumMod val="75000"/>
                    <a:lumOff val="25000"/>
                  </a:schemeClr>
                </a:solidFill>
                <a:latin typeface="Arial" pitchFamily="34" charset="0"/>
                <a:cs typeface="Arial" pitchFamily="34" charset="0"/>
              </a:rPr>
              <a:t>в сфере здравоохранения; </a:t>
            </a:r>
          </a:p>
          <a:p>
            <a:pPr marL="342900" indent="-342900">
              <a:buClr>
                <a:srgbClr val="C00000"/>
              </a:buClr>
              <a:buSzPct val="80000"/>
              <a:buFont typeface="+mj-lt"/>
              <a:buAutoNum type="arabicPeriod"/>
            </a:pPr>
            <a:r>
              <a:rPr lang="ru-RU" sz="1600" dirty="0">
                <a:solidFill>
                  <a:schemeClr val="tx1">
                    <a:lumMod val="75000"/>
                    <a:lumOff val="25000"/>
                  </a:schemeClr>
                </a:solidFill>
                <a:latin typeface="Arial" pitchFamily="34" charset="0"/>
                <a:cs typeface="Arial" pitchFamily="34" charset="0"/>
              </a:rPr>
              <a:t>выполнение работ по проектированию и строительству </a:t>
            </a:r>
            <a:r>
              <a:rPr lang="ru-RU" sz="1600" dirty="0" smtClean="0">
                <a:solidFill>
                  <a:schemeClr val="tx1">
                    <a:lumMod val="75000"/>
                    <a:lumOff val="25000"/>
                  </a:schemeClr>
                </a:solidFill>
                <a:latin typeface="Arial" pitchFamily="34" charset="0"/>
                <a:cs typeface="Arial" pitchFamily="34" charset="0"/>
              </a:rPr>
              <a:t>жилья для военнослужащих; </a:t>
            </a:r>
          </a:p>
          <a:p>
            <a:pPr marL="342900" indent="-342900">
              <a:buClr>
                <a:srgbClr val="C00000"/>
              </a:buClr>
              <a:buSzPct val="80000"/>
              <a:buFont typeface="+mj-lt"/>
              <a:buAutoNum type="arabicPeriod"/>
            </a:pPr>
            <a:r>
              <a:rPr lang="ru-RU" sz="1600" dirty="0">
                <a:solidFill>
                  <a:schemeClr val="tx1">
                    <a:lumMod val="75000"/>
                    <a:lumOff val="25000"/>
                  </a:schemeClr>
                </a:solidFill>
                <a:latin typeface="Arial" pitchFamily="34" charset="0"/>
                <a:cs typeface="Arial" pitchFamily="34" charset="0"/>
              </a:rPr>
              <a:t>выполнение работ по проектированию и </a:t>
            </a:r>
            <a:r>
              <a:rPr lang="ru-RU" sz="1600" dirty="0" smtClean="0">
                <a:solidFill>
                  <a:schemeClr val="tx1">
                    <a:lumMod val="75000"/>
                    <a:lumOff val="25000"/>
                  </a:schemeClr>
                </a:solidFill>
                <a:latin typeface="Arial" pitchFamily="34" charset="0"/>
                <a:cs typeface="Arial" pitchFamily="34" charset="0"/>
              </a:rPr>
              <a:t>строительству объектов соц. обслуживания;</a:t>
            </a:r>
          </a:p>
          <a:p>
            <a:pPr marL="342900" indent="-342900">
              <a:buClr>
                <a:srgbClr val="C00000"/>
              </a:buClr>
              <a:buSzPct val="80000"/>
              <a:buFont typeface="+mj-lt"/>
              <a:buAutoNum type="arabicPeriod"/>
            </a:pPr>
            <a:r>
              <a:rPr lang="ru-RU" sz="1600" dirty="0">
                <a:solidFill>
                  <a:schemeClr val="tx1">
                    <a:lumMod val="75000"/>
                    <a:lumOff val="25000"/>
                  </a:schemeClr>
                </a:solidFill>
                <a:latin typeface="Arial" pitchFamily="34" charset="0"/>
                <a:cs typeface="Arial" pitchFamily="34" charset="0"/>
              </a:rPr>
              <a:t>выполнение работ по проектированию и строительству объектов </a:t>
            </a:r>
            <a:r>
              <a:rPr lang="ru-RU" sz="1600" dirty="0" smtClean="0">
                <a:solidFill>
                  <a:schemeClr val="tx1">
                    <a:lumMod val="75000"/>
                    <a:lumOff val="25000"/>
                  </a:schemeClr>
                </a:solidFill>
                <a:latin typeface="Arial" pitchFamily="34" charset="0"/>
                <a:cs typeface="Arial" pitchFamily="34" charset="0"/>
              </a:rPr>
              <a:t>в сфере культуры;</a:t>
            </a:r>
          </a:p>
          <a:p>
            <a:pPr marL="342900" indent="-342900">
              <a:buClr>
                <a:srgbClr val="C00000"/>
              </a:buClr>
              <a:buSzPct val="80000"/>
              <a:buFont typeface="+mj-lt"/>
              <a:buAutoNum type="arabicPeriod"/>
            </a:pPr>
            <a:r>
              <a:rPr lang="ru-RU" sz="1600" dirty="0">
                <a:solidFill>
                  <a:schemeClr val="tx1">
                    <a:lumMod val="75000"/>
                    <a:lumOff val="25000"/>
                  </a:schemeClr>
                </a:solidFill>
                <a:latin typeface="Arial" pitchFamily="34" charset="0"/>
                <a:cs typeface="Arial" pitchFamily="34" charset="0"/>
              </a:rPr>
              <a:t>выполнение работ по проектированию и строительству объектов </a:t>
            </a:r>
            <a:r>
              <a:rPr lang="ru-RU" sz="1600" dirty="0" smtClean="0">
                <a:solidFill>
                  <a:schemeClr val="tx1">
                    <a:lumMod val="75000"/>
                    <a:lumOff val="25000"/>
                  </a:schemeClr>
                </a:solidFill>
                <a:latin typeface="Arial" pitchFamily="34" charset="0"/>
                <a:cs typeface="Arial" pitchFamily="34" charset="0"/>
              </a:rPr>
              <a:t>культурного наследия.</a:t>
            </a: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endParaRPr lang="ru-RU" sz="1600" dirty="0" smtClean="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endParaRPr lang="ru-RU" sz="1600" dirty="0">
              <a:solidFill>
                <a:schemeClr val="tx1">
                  <a:lumMod val="75000"/>
                  <a:lumOff val="25000"/>
                </a:schemeClr>
              </a:solidFill>
              <a:latin typeface="Arial" pitchFamily="34" charset="0"/>
              <a:cs typeface="Arial" pitchFamily="34" charset="0"/>
            </a:endParaRPr>
          </a:p>
          <a:p>
            <a:pPr marL="342900" indent="-342900">
              <a:buClr>
                <a:srgbClr val="C00000"/>
              </a:buClr>
              <a:buSzPct val="80000"/>
              <a:buFont typeface="+mj-lt"/>
              <a:buAutoNum type="arabicPeriod"/>
            </a:pPr>
            <a:endParaRPr lang="ru-RU" sz="1600" dirty="0">
              <a:solidFill>
                <a:schemeClr val="tx1">
                  <a:lumMod val="75000"/>
                  <a:lumOff val="25000"/>
                </a:schemeClr>
              </a:solidFill>
              <a:latin typeface="Arial" pitchFamily="34" charset="0"/>
              <a:cs typeface="Arial" pitchFamily="34" charset="0"/>
            </a:endParaRPr>
          </a:p>
        </p:txBody>
      </p:sp>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Контракты жизненного цикла</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04965081"/>
      </p:ext>
    </p:extLst>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285720" y="5625769"/>
            <a:ext cx="8715436" cy="662081"/>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Работники контрактной службы, контрактный управляющий должны иметь высшее образование или доп. проф. образование в сфере закупок.</a:t>
            </a:r>
          </a:p>
        </p:txBody>
      </p:sp>
      <p:graphicFrame>
        <p:nvGraphicFramePr>
          <p:cNvPr id="12" name="Схема 11"/>
          <p:cNvGraphicFramePr/>
          <p:nvPr>
            <p:extLst>
              <p:ext uri="{D42A27DB-BD31-4B8C-83A1-F6EECF244321}">
                <p14:modId xmlns:p14="http://schemas.microsoft.com/office/powerpoint/2010/main" val="1257176236"/>
              </p:ext>
            </p:extLst>
          </p:nvPr>
        </p:nvGraphicFramePr>
        <p:xfrm>
          <a:off x="1115616" y="1412776"/>
          <a:ext cx="6624736" cy="4060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8" name="Picture 2" descr="D:\RET\МАТЕРИАЛЫ\2016\новый дизайн\иконки\иконки\Иконки-2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1628800"/>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RET\МАТЕРИАЛЫ\2016\новый дизайн\иконки\иконки\Иконки-2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4288" y="1556792"/>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Кадровые изменения</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28662476"/>
      </p:ext>
    </p:extLst>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79512" y="1052736"/>
            <a:ext cx="8805721" cy="3945696"/>
          </a:xfrm>
          <a:prstGeom prst="rect">
            <a:avLst/>
          </a:prstGeom>
        </p:spPr>
        <p:txBody>
          <a:bodyPr wrap="square">
            <a:spAutoFit/>
          </a:bodyPr>
          <a:lstStyle/>
          <a:p>
            <a:pPr marL="342900" lvl="1" indent="-342900">
              <a:lnSpc>
                <a:spcPct val="85000"/>
              </a:lnSpc>
              <a:spcAft>
                <a:spcPts val="12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Контрактная служба, контрактный управляющий:</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Разрабатывают план, план-график закупок, вносят в них изменения;</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Подготавливают и размещают в ЕИС извещения, документацию о закупках и проекты контрактов, подготавливают и направляют приглашения на закрытые закупки;</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Обеспечивают осуществление закупок, в том числе заключение контрактов;</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Участвуют в рассмотрении дел об обжаловании результатов определения поставщиков и осуществляют подготовку материалов для претензионной работы;</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Организуют консультации </a:t>
            </a:r>
            <a:r>
              <a:rPr lang="ru-RU" sz="1600" dirty="0">
                <a:solidFill>
                  <a:schemeClr val="tx1">
                    <a:lumMod val="65000"/>
                    <a:lumOff val="35000"/>
                  </a:schemeClr>
                </a:solidFill>
                <a:latin typeface="Arial" pitchFamily="34" charset="0"/>
                <a:cs typeface="Arial" pitchFamily="34" charset="0"/>
              </a:rPr>
              <a:t>с поставщиками </a:t>
            </a:r>
            <a:r>
              <a:rPr lang="ru-RU" sz="1600" dirty="0" smtClean="0">
                <a:solidFill>
                  <a:schemeClr val="tx1">
                    <a:lumMod val="65000"/>
                    <a:lumOff val="35000"/>
                  </a:schemeClr>
                </a:solidFill>
                <a:latin typeface="Arial" pitchFamily="34" charset="0"/>
                <a:cs typeface="Arial" pitchFamily="34" charset="0"/>
              </a:rPr>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и </a:t>
            </a:r>
            <a:r>
              <a:rPr lang="ru-RU" sz="1600" dirty="0">
                <a:solidFill>
                  <a:schemeClr val="tx1">
                    <a:lumMod val="65000"/>
                    <a:lumOff val="35000"/>
                  </a:schemeClr>
                </a:solidFill>
                <a:latin typeface="Arial" pitchFamily="34" charset="0"/>
                <a:cs typeface="Arial" pitchFamily="34" charset="0"/>
              </a:rPr>
              <a:t>участвуют </a:t>
            </a:r>
            <a:r>
              <a:rPr lang="ru-RU" sz="1600" dirty="0" smtClean="0">
                <a:solidFill>
                  <a:schemeClr val="tx1">
                    <a:lumMod val="65000"/>
                    <a:lumOff val="35000"/>
                  </a:schemeClr>
                </a:solidFill>
                <a:latin typeface="Arial" pitchFamily="34" charset="0"/>
                <a:cs typeface="Arial" pitchFamily="34" charset="0"/>
              </a:rPr>
              <a:t>в них, в случае необходимости,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на стадии планирования закупок для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определения состояния конкурентной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среды;</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Осуществляют иные полномочия,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предусмотренные 44-ФЗ.</a:t>
            </a:r>
          </a:p>
        </p:txBody>
      </p:sp>
      <p:pic>
        <p:nvPicPr>
          <p:cNvPr id="10242" name="Picture 2" descr="D:\RET\МАТЕРИАЛЫ\2016\новый дизайн\иконки\иконки\Иконки-2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4077072"/>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RET\МАТЕРИАЛЫ\2016\новый дизайн\иконки\иконки\Иконки-2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005064"/>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RET\МАТЕРИАЛЫ\2016\новый дизайн\иконки\иконки\Иконки-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4005064"/>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Кадровые изменения</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4276479"/>
      </p:ext>
    </p:extLst>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1124744"/>
            <a:ext cx="2947858" cy="400110"/>
          </a:xfrm>
          <a:prstGeom prst="rect">
            <a:avLst/>
          </a:prstGeom>
        </p:spPr>
        <p:txBody>
          <a:bodyPr wrap="none">
            <a:spAutoFit/>
          </a:bodyPr>
          <a:lstStyle/>
          <a:p>
            <a:pPr>
              <a:spcAft>
                <a:spcPts val="0"/>
              </a:spcAft>
            </a:pPr>
            <a:r>
              <a:rPr lang="ru-RU" sz="2000" b="1" dirty="0">
                <a:solidFill>
                  <a:schemeClr val="tx1">
                    <a:lumMod val="75000"/>
                    <a:lumOff val="25000"/>
                  </a:schemeClr>
                </a:solidFill>
                <a:latin typeface="Arial" pitchFamily="34" charset="0"/>
                <a:cs typeface="Arial" pitchFamily="34" charset="0"/>
              </a:rPr>
              <a:t>Закупочная комиссия</a:t>
            </a:r>
          </a:p>
        </p:txBody>
      </p:sp>
      <p:sp>
        <p:nvSpPr>
          <p:cNvPr id="4" name="Прямоугольник 3"/>
          <p:cNvSpPr/>
          <p:nvPr/>
        </p:nvSpPr>
        <p:spPr>
          <a:xfrm>
            <a:off x="683568" y="1628800"/>
            <a:ext cx="7632848" cy="1041618"/>
          </a:xfrm>
          <a:prstGeom prst="rect">
            <a:avLst/>
          </a:prstGeom>
          <a:solidFill>
            <a:schemeClr val="bg1">
              <a:lumMod val="95000"/>
            </a:schemeClr>
          </a:solidFill>
        </p:spPr>
        <p:txBody>
          <a:bodyPr wrap="square" lIns="360000" rIns="360000" bIns="108000">
            <a:spAutoFit/>
          </a:bodyPr>
          <a:lstStyle/>
          <a:p>
            <a:pPr algn="just">
              <a:lnSpc>
                <a:spcPct val="90000"/>
              </a:lnSpc>
            </a:pPr>
            <a:r>
              <a:rPr lang="ru-RU" sz="1600" dirty="0">
                <a:solidFill>
                  <a:schemeClr val="tx1">
                    <a:lumMod val="75000"/>
                    <a:lumOff val="25000"/>
                  </a:schemeClr>
                </a:solidFill>
                <a:latin typeface="Arial" pitchFamily="34" charset="0"/>
                <a:cs typeface="Arial" pitchFamily="34" charset="0"/>
              </a:rPr>
              <a:t>Заказчики включают в состав комиссии преимущественно лиц, прошедших профессиональную переподготовку или повышение квалификации в сфере закупок, а также лиц, обладающих специальными знаниями, </a:t>
            </a:r>
            <a:r>
              <a:rPr lang="ru-RU" sz="1600" dirty="0" smtClean="0">
                <a:solidFill>
                  <a:schemeClr val="tx1">
                    <a:lumMod val="75000"/>
                    <a:lumOff val="25000"/>
                  </a:schemeClr>
                </a:solidFill>
                <a:latin typeface="Arial" pitchFamily="34" charset="0"/>
                <a:cs typeface="Arial" pitchFamily="34" charset="0"/>
              </a:rPr>
              <a:t>относящимися к </a:t>
            </a:r>
            <a:r>
              <a:rPr lang="ru-RU" sz="1600" dirty="0">
                <a:solidFill>
                  <a:schemeClr val="tx1">
                    <a:lumMod val="75000"/>
                    <a:lumOff val="25000"/>
                  </a:schemeClr>
                </a:solidFill>
                <a:latin typeface="Arial" pitchFamily="34" charset="0"/>
                <a:cs typeface="Arial" pitchFamily="34" charset="0"/>
              </a:rPr>
              <a:t>объекту </a:t>
            </a:r>
            <a:r>
              <a:rPr lang="ru-RU" sz="1600" dirty="0" smtClean="0">
                <a:solidFill>
                  <a:schemeClr val="tx1">
                    <a:lumMod val="75000"/>
                    <a:lumOff val="25000"/>
                  </a:schemeClr>
                </a:solidFill>
                <a:latin typeface="Arial" pitchFamily="34" charset="0"/>
                <a:cs typeface="Arial" pitchFamily="34" charset="0"/>
              </a:rPr>
              <a:t>закупки.</a:t>
            </a:r>
            <a:endParaRPr lang="ru-RU" sz="1600" dirty="0">
              <a:solidFill>
                <a:schemeClr val="tx1">
                  <a:lumMod val="75000"/>
                  <a:lumOff val="25000"/>
                </a:schemeClr>
              </a:solidFill>
              <a:latin typeface="Arial" pitchFamily="34" charset="0"/>
              <a:cs typeface="Arial" pitchFamily="34" charset="0"/>
            </a:endParaRPr>
          </a:p>
        </p:txBody>
      </p:sp>
      <p:sp>
        <p:nvSpPr>
          <p:cNvPr id="13" name="TextBox 12"/>
          <p:cNvSpPr txBox="1"/>
          <p:nvPr/>
        </p:nvSpPr>
        <p:spPr>
          <a:xfrm>
            <a:off x="422450" y="3068960"/>
            <a:ext cx="8398022" cy="2708434"/>
          </a:xfrm>
          <a:prstGeom prst="rect">
            <a:avLst/>
          </a:prstGeom>
          <a:noFill/>
        </p:spPr>
        <p:txBody>
          <a:bodyPr wrap="square" lIns="0" tIns="0" rIns="0" bIns="0" rtlCol="0">
            <a:spAutoFit/>
          </a:bodyPr>
          <a:lstStyle/>
          <a:p>
            <a:pPr marL="0" lvl="1">
              <a:lnSpc>
                <a:spcPct val="85000"/>
              </a:lnSpc>
              <a:spcAft>
                <a:spcPts val="1200"/>
              </a:spcAft>
              <a:buClr>
                <a:srgbClr val="990033"/>
              </a:buClr>
              <a:buSzPct val="80000"/>
            </a:pPr>
            <a:r>
              <a:rPr lang="ru-RU" sz="1600" b="1" dirty="0" smtClean="0">
                <a:solidFill>
                  <a:schemeClr val="tx1">
                    <a:lumMod val="65000"/>
                    <a:lumOff val="35000"/>
                  </a:schemeClr>
                </a:solidFill>
                <a:latin typeface="Arial" pitchFamily="34" charset="0"/>
                <a:cs typeface="Arial" pitchFamily="34" charset="0"/>
              </a:rPr>
              <a:t>Членами закупочной комиссии не могут быть:</a:t>
            </a:r>
          </a:p>
          <a:p>
            <a:pPr marL="342900" lvl="1" indent="-342900">
              <a:lnSpc>
                <a:spcPct val="85000"/>
              </a:lnSpc>
              <a:spcAft>
                <a:spcPts val="1200"/>
              </a:spcAft>
              <a:buClr>
                <a:srgbClr val="990033"/>
              </a:buClr>
              <a:buSzPct val="80000"/>
              <a:buFont typeface="Arial Narrow" pitchFamily="34" charset="0"/>
              <a:buChar char="▬"/>
            </a:pPr>
            <a:r>
              <a:rPr lang="ru-RU" sz="1600" b="1" dirty="0" smtClean="0">
                <a:solidFill>
                  <a:schemeClr val="tx1">
                    <a:lumMod val="65000"/>
                    <a:lumOff val="35000"/>
                  </a:schemeClr>
                </a:solidFill>
                <a:latin typeface="Arial" pitchFamily="34" charset="0"/>
                <a:cs typeface="Arial" pitchFamily="34" charset="0"/>
              </a:rPr>
              <a:t>Эксперты</a:t>
            </a:r>
            <a:r>
              <a:rPr lang="ru-RU" sz="1600" dirty="0" smtClean="0">
                <a:solidFill>
                  <a:schemeClr val="tx1">
                    <a:lumMod val="65000"/>
                    <a:lumOff val="35000"/>
                  </a:schemeClr>
                </a:solidFill>
                <a:latin typeface="Arial" pitchFamily="34" charset="0"/>
                <a:cs typeface="Arial" pitchFamily="34" charset="0"/>
              </a:rPr>
              <a:t>, привлеченные к проведению экспертной оценки;</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Физические лица, </a:t>
            </a:r>
            <a:r>
              <a:rPr lang="ru-RU" sz="1600" b="1" dirty="0" smtClean="0">
                <a:solidFill>
                  <a:schemeClr val="tx1">
                    <a:lumMod val="65000"/>
                    <a:lumOff val="35000"/>
                  </a:schemeClr>
                </a:solidFill>
                <a:latin typeface="Arial" pitchFamily="34" charset="0"/>
                <a:cs typeface="Arial" pitchFamily="34" charset="0"/>
              </a:rPr>
              <a:t>лично заинтересованные </a:t>
            </a:r>
            <a:r>
              <a:rPr lang="ru-RU" sz="1600" dirty="0" smtClean="0">
                <a:solidFill>
                  <a:schemeClr val="tx1">
                    <a:lumMod val="65000"/>
                    <a:lumOff val="35000"/>
                  </a:schemeClr>
                </a:solidFill>
                <a:latin typeface="Arial" pitchFamily="34" charset="0"/>
                <a:cs typeface="Arial" pitchFamily="34" charset="0"/>
              </a:rPr>
              <a:t>в результатах определения поставщиков, в том числе физические лица, подавшие заявки на участие или состоящие в штате организаций, подавших данные заявки;</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Физические лица, </a:t>
            </a:r>
            <a:r>
              <a:rPr lang="ru-RU" sz="1600" b="1" dirty="0" smtClean="0">
                <a:solidFill>
                  <a:schemeClr val="tx1">
                    <a:lumMod val="65000"/>
                    <a:lumOff val="35000"/>
                  </a:schemeClr>
                </a:solidFill>
                <a:latin typeface="Arial" pitchFamily="34" charset="0"/>
                <a:cs typeface="Arial" pitchFamily="34" charset="0"/>
              </a:rPr>
              <a:t>на которых способны оказать влияние </a:t>
            </a:r>
            <a:r>
              <a:rPr lang="ru-RU" sz="1600" dirty="0" smtClean="0">
                <a:solidFill>
                  <a:schemeClr val="tx1">
                    <a:lumMod val="65000"/>
                    <a:lumOff val="35000"/>
                  </a:schemeClr>
                </a:solidFill>
                <a:latin typeface="Arial" pitchFamily="34" charset="0"/>
                <a:cs typeface="Arial" pitchFamily="34" charset="0"/>
              </a:rPr>
              <a:t>участники закупки (акционеры, кредиторы участников закупки</a:t>
            </a:r>
            <a:r>
              <a:rPr lang="ru-RU" sz="1600" dirty="0" smtClean="0">
                <a:solidFill>
                  <a:schemeClr val="tx1">
                    <a:lumMod val="65000"/>
                    <a:lumOff val="35000"/>
                  </a:schemeClr>
                </a:solidFill>
                <a:latin typeface="Arial" pitchFamily="34" charset="0"/>
                <a:cs typeface="Arial" pitchFamily="34" charset="0"/>
              </a:rPr>
              <a:t>);</a:t>
            </a:r>
            <a:endParaRPr lang="ru-RU" sz="1600" dirty="0" smtClean="0">
              <a:solidFill>
                <a:schemeClr val="tx1">
                  <a:lumMod val="65000"/>
                  <a:lumOff val="3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Физические лица, </a:t>
            </a:r>
            <a:r>
              <a:rPr lang="ru-RU" sz="1600" b="1" dirty="0" smtClean="0">
                <a:solidFill>
                  <a:schemeClr val="tx1">
                    <a:lumMod val="65000"/>
                    <a:lumOff val="35000"/>
                  </a:schemeClr>
                </a:solidFill>
                <a:latin typeface="Arial" pitchFamily="34" charset="0"/>
                <a:cs typeface="Arial" pitchFamily="34" charset="0"/>
              </a:rPr>
              <a:t>состоящие в браке с руководителем участника закупки</a:t>
            </a:r>
            <a:r>
              <a:rPr lang="ru-RU" sz="1600" dirty="0" smtClean="0">
                <a:solidFill>
                  <a:schemeClr val="tx1">
                    <a:lumMod val="65000"/>
                    <a:lumOff val="35000"/>
                  </a:schemeClr>
                </a:solidFill>
                <a:latin typeface="Arial" pitchFamily="34" charset="0"/>
                <a:cs typeface="Arial" pitchFamily="34" charset="0"/>
              </a:rPr>
              <a:t>, либо являющиеся </a:t>
            </a:r>
            <a:r>
              <a:rPr lang="ru-RU" sz="1600" b="1" dirty="0" smtClean="0">
                <a:solidFill>
                  <a:schemeClr val="tx1">
                    <a:lumMod val="65000"/>
                    <a:lumOff val="35000"/>
                  </a:schemeClr>
                </a:solidFill>
                <a:latin typeface="Arial" pitchFamily="34" charset="0"/>
                <a:cs typeface="Arial" pitchFamily="34" charset="0"/>
              </a:rPr>
              <a:t>близкими родственниками</a:t>
            </a:r>
            <a:r>
              <a:rPr lang="ru-RU" sz="1600" dirty="0" smtClean="0">
                <a:solidFill>
                  <a:schemeClr val="tx1">
                    <a:lumMod val="65000"/>
                    <a:lumOff val="35000"/>
                  </a:schemeClr>
                </a:solidFill>
                <a:latin typeface="Arial" pitchFamily="34" charset="0"/>
                <a:cs typeface="Arial" pitchFamily="34" charset="0"/>
              </a:rPr>
              <a:t>, а также должностные лица контрольного органа в сфере </a:t>
            </a:r>
            <a:r>
              <a:rPr lang="ru-RU" sz="1600" dirty="0" smtClean="0">
                <a:solidFill>
                  <a:schemeClr val="tx1">
                    <a:lumMod val="65000"/>
                    <a:lumOff val="35000"/>
                  </a:schemeClr>
                </a:solidFill>
                <a:latin typeface="Arial" pitchFamily="34" charset="0"/>
                <a:cs typeface="Arial" pitchFamily="34" charset="0"/>
              </a:rPr>
              <a:t>закупок.</a:t>
            </a:r>
            <a:endParaRPr lang="ru-RU" sz="1600" dirty="0" smtClean="0">
              <a:solidFill>
                <a:schemeClr val="tx1">
                  <a:lumMod val="65000"/>
                  <a:lumOff val="35000"/>
                </a:schemeClr>
              </a:solidFill>
              <a:latin typeface="Arial" pitchFamily="34" charset="0"/>
              <a:cs typeface="Arial" pitchFamily="34" charset="0"/>
            </a:endParaRPr>
          </a:p>
        </p:txBody>
      </p:sp>
      <p:sp>
        <p:nvSpPr>
          <p:cNvPr id="14"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Кадровые изменения</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47381531"/>
      </p:ext>
    </p:extLst>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9552" y="1556792"/>
            <a:ext cx="8208912" cy="2954655"/>
          </a:xfrm>
          <a:prstGeom prst="rect">
            <a:avLst/>
          </a:prstGeom>
          <a:noFill/>
        </p:spPr>
        <p:txBody>
          <a:bodyPr wrap="square" lIns="0" tIns="0" rIns="0" bIns="0" rtlCol="0">
            <a:spAutoFit/>
          </a:bodyPr>
          <a:lstStyle/>
          <a:p>
            <a:r>
              <a:rPr lang="ru-RU" sz="1600" dirty="0">
                <a:solidFill>
                  <a:schemeClr val="tx1">
                    <a:lumMod val="65000"/>
                    <a:lumOff val="35000"/>
                  </a:schemeClr>
                </a:solidFill>
                <a:latin typeface="Arial" pitchFamily="34" charset="0"/>
                <a:cs typeface="Arial" pitchFamily="34" charset="0"/>
              </a:rPr>
              <a:t>В целях централизации закупок в соответствии с законодательством могут быть </a:t>
            </a:r>
            <a:r>
              <a:rPr lang="ru-RU" sz="1600" dirty="0" smtClean="0">
                <a:solidFill>
                  <a:schemeClr val="tx1">
                    <a:lumMod val="65000"/>
                    <a:lumOff val="35000"/>
                  </a:schemeClr>
                </a:solidFill>
                <a:latin typeface="Arial" pitchFamily="34" charset="0"/>
                <a:cs typeface="Arial" pitchFamily="34" charset="0"/>
              </a:rPr>
              <a:t>созданы: </a:t>
            </a:r>
            <a:r>
              <a:rPr lang="ru-RU" sz="1600" dirty="0">
                <a:solidFill>
                  <a:schemeClr val="tx1">
                    <a:lumMod val="65000"/>
                    <a:lumOff val="35000"/>
                  </a:schemeClr>
                </a:solidFill>
                <a:latin typeface="Arial" pitchFamily="34" charset="0"/>
                <a:cs typeface="Arial" pitchFamily="34" charset="0"/>
              </a:rPr>
              <a:t>государственный орган, муниципальный орган, казенное учреждение, уполномоченные на определение поставщиков для заказчиков, или полномочия по определению поставщика могут быть возложены на уполномоченные органы из числа существующих. </a:t>
            </a:r>
          </a:p>
          <a:p>
            <a:r>
              <a:rPr lang="ru-RU" sz="1600" dirty="0">
                <a:solidFill>
                  <a:schemeClr val="tx1">
                    <a:lumMod val="65000"/>
                    <a:lumOff val="35000"/>
                  </a:schemeClr>
                </a:solidFill>
                <a:latin typeface="Arial" pitchFamily="34" charset="0"/>
                <a:cs typeface="Arial" pitchFamily="34" charset="0"/>
              </a:rPr>
              <a:t>Полномочия, которые могут быть переданы от заказчика: планирование и осуществление закупок, включая определение поставщиков, заключение контрактов, их исполнение, в том числе с возможностью приемки поставленных ТРУ. Не допускается возлагать на такие уполномоченные органы полномочия на обоснование закупок, определение условий контракта, в том числе на определение НМЦК, и подписание контракта. </a:t>
            </a:r>
          </a:p>
          <a:p>
            <a:endParaRPr lang="ru-RU" sz="1400" dirty="0">
              <a:latin typeface="Arial" pitchFamily="34" charset="0"/>
              <a:cs typeface="Arial" pitchFamily="34" charset="0"/>
            </a:endParaRPr>
          </a:p>
        </p:txBody>
      </p:sp>
      <p:sp>
        <p:nvSpPr>
          <p:cNvPr id="8" name="Прямоугольник 7"/>
          <p:cNvSpPr/>
          <p:nvPr/>
        </p:nvSpPr>
        <p:spPr>
          <a:xfrm>
            <a:off x="3275856" y="1052736"/>
            <a:ext cx="2766078" cy="338554"/>
          </a:xfrm>
          <a:prstGeom prst="rect">
            <a:avLst/>
          </a:prstGeom>
        </p:spPr>
        <p:txBody>
          <a:bodyPr wrap="none">
            <a:spAutoFit/>
          </a:bodyPr>
          <a:lstStyle/>
          <a:p>
            <a:pPr>
              <a:spcAft>
                <a:spcPts val="0"/>
              </a:spcAft>
            </a:pPr>
            <a:r>
              <a:rPr lang="ru-RU" sz="1600" b="1" dirty="0" smtClean="0">
                <a:solidFill>
                  <a:schemeClr val="tx1">
                    <a:lumMod val="65000"/>
                    <a:lumOff val="35000"/>
                  </a:schemeClr>
                </a:solidFill>
                <a:latin typeface="Arial" pitchFamily="34" charset="0"/>
                <a:cs typeface="Arial" pitchFamily="34" charset="0"/>
              </a:rPr>
              <a:t>Уполномоченные органы</a:t>
            </a:r>
            <a:endParaRPr lang="ru-RU" sz="1600" b="1" dirty="0">
              <a:solidFill>
                <a:schemeClr val="tx1">
                  <a:lumMod val="65000"/>
                  <a:lumOff val="35000"/>
                </a:schemeClr>
              </a:solidFill>
              <a:latin typeface="Arial" pitchFamily="34" charset="0"/>
              <a:cs typeface="Arial" pitchFamily="34" charset="0"/>
            </a:endParaRPr>
          </a:p>
        </p:txBody>
      </p:sp>
      <p:sp>
        <p:nvSpPr>
          <p:cNvPr id="14" name="Скругленный прямоугольник 13"/>
          <p:cNvSpPr/>
          <p:nvPr/>
        </p:nvSpPr>
        <p:spPr>
          <a:xfrm>
            <a:off x="1619672" y="4581128"/>
            <a:ext cx="6984776" cy="1152428"/>
          </a:xfrm>
          <a:prstGeom prst="roundRect">
            <a:avLst/>
          </a:prstGeom>
          <a:solidFill>
            <a:schemeClr val="bg1">
              <a:lumMod val="95000"/>
            </a:schemeClr>
          </a:solidFill>
        </p:spPr>
        <p:txBody>
          <a:bodyPr wrap="square" lIns="360000" rIns="360000" bIns="108000">
            <a:spAutoFit/>
          </a:bodyPr>
          <a:lstStyle/>
          <a:p>
            <a:pPr algn="just">
              <a:lnSpc>
                <a:spcPct val="90000"/>
              </a:lnSpc>
            </a:pPr>
            <a:r>
              <a:rPr lang="ru-RU" sz="1600" dirty="0">
                <a:solidFill>
                  <a:schemeClr val="tx1">
                    <a:lumMod val="75000"/>
                    <a:lumOff val="25000"/>
                  </a:schemeClr>
                </a:solidFill>
                <a:latin typeface="Arial" pitchFamily="34" charset="0"/>
                <a:cs typeface="Arial" pitchFamily="34" charset="0"/>
              </a:rPr>
              <a:t>Федеральный орган исполнительной власти, орган исполнительной власти субъекта РФ, орган местного самоуправления обязаны принять решение об осуществлении полномочий заказчика данными органами с 1 января 2016 года </a:t>
            </a:r>
          </a:p>
        </p:txBody>
      </p:sp>
      <p:pic>
        <p:nvPicPr>
          <p:cNvPr id="11266" name="Picture 2" descr="D:\RET\МАТЕРИАЛЫ\2016\новый дизайн\иконки\иконки\Иконки-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653136"/>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Уполномоченные органы</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38544020"/>
      </p:ext>
    </p:extLst>
  </p:cSld>
  <p:clrMapOvr>
    <a:masterClrMapping/>
  </p:clrMapOvr>
  <p:transition>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1268760"/>
            <a:ext cx="7920880" cy="3046988"/>
          </a:xfrm>
          <a:prstGeom prst="rect">
            <a:avLst/>
          </a:prstGeom>
        </p:spPr>
        <p:txBody>
          <a:bodyPr wrap="square">
            <a:spAutoFit/>
          </a:bodyPr>
          <a:lstStyle/>
          <a:p>
            <a:r>
              <a:rPr lang="ru-RU" sz="1600" b="1" dirty="0">
                <a:solidFill>
                  <a:schemeClr val="tx1">
                    <a:lumMod val="65000"/>
                    <a:lumOff val="35000"/>
                  </a:schemeClr>
                </a:solidFill>
                <a:latin typeface="Arial" pitchFamily="34" charset="0"/>
                <a:cs typeface="Arial" pitchFamily="34" charset="0"/>
              </a:rPr>
              <a:t>При наличии у </a:t>
            </a:r>
            <a:r>
              <a:rPr lang="ru-RU" sz="1600" b="1" dirty="0" smtClean="0">
                <a:solidFill>
                  <a:schemeClr val="tx1">
                    <a:lumMod val="65000"/>
                    <a:lumOff val="35000"/>
                  </a:schemeClr>
                </a:solidFill>
                <a:latin typeface="Arial" pitchFamily="34" charset="0"/>
                <a:cs typeface="Arial" pitchFamily="34" charset="0"/>
              </a:rPr>
              <a:t>нескольких заказчиков </a:t>
            </a:r>
            <a:r>
              <a:rPr lang="ru-RU" sz="1600" b="1" dirty="0">
                <a:solidFill>
                  <a:schemeClr val="tx1">
                    <a:lumMod val="65000"/>
                    <a:lumOff val="35000"/>
                  </a:schemeClr>
                </a:solidFill>
                <a:latin typeface="Arial" pitchFamily="34" charset="0"/>
                <a:cs typeface="Arial" pitchFamily="34" charset="0"/>
              </a:rPr>
              <a:t>потребности в одних и тех же </a:t>
            </a:r>
            <a:r>
              <a:rPr lang="ru-RU" sz="1600" b="1" dirty="0" smtClean="0">
                <a:solidFill>
                  <a:schemeClr val="tx1">
                    <a:lumMod val="65000"/>
                    <a:lumOff val="35000"/>
                  </a:schemeClr>
                </a:solidFill>
                <a:latin typeface="Arial" pitchFamily="34" charset="0"/>
                <a:cs typeface="Arial" pitchFamily="34" charset="0"/>
              </a:rPr>
              <a:t>ТРУ такие </a:t>
            </a:r>
            <a:r>
              <a:rPr lang="ru-RU" sz="1600" b="1" dirty="0">
                <a:solidFill>
                  <a:schemeClr val="tx1">
                    <a:lumMod val="65000"/>
                    <a:lumOff val="35000"/>
                  </a:schemeClr>
                </a:solidFill>
                <a:latin typeface="Arial" pitchFamily="34" charset="0"/>
                <a:cs typeface="Arial" pitchFamily="34" charset="0"/>
              </a:rPr>
              <a:t>заказчики вправе проводить совместные конкурсы или аукционы. </a:t>
            </a:r>
          </a:p>
          <a:p>
            <a:r>
              <a:rPr lang="ru-RU" sz="1600" dirty="0" smtClean="0">
                <a:solidFill>
                  <a:schemeClr val="tx1">
                    <a:lumMod val="65000"/>
                    <a:lumOff val="35000"/>
                  </a:schemeClr>
                </a:solidFill>
                <a:latin typeface="Arial" pitchFamily="34" charset="0"/>
                <a:cs typeface="Arial" pitchFamily="34" charset="0"/>
              </a:rPr>
              <a:t>Для </a:t>
            </a:r>
            <a:r>
              <a:rPr lang="ru-RU" sz="1600" dirty="0">
                <a:solidFill>
                  <a:schemeClr val="tx1">
                    <a:lumMod val="65000"/>
                    <a:lumOff val="35000"/>
                  </a:schemeClr>
                </a:solidFill>
                <a:latin typeface="Arial" pitchFamily="34" charset="0"/>
                <a:cs typeface="Arial" pitchFamily="34" charset="0"/>
              </a:rPr>
              <a:t>проведения совместного конкурса или аукциона заказчики заключают между собой соглашение о проведении совместного конкурса или аукциона </a:t>
            </a:r>
            <a:r>
              <a:rPr lang="ru-RU" sz="1600" dirty="0" smtClean="0">
                <a:solidFill>
                  <a:schemeClr val="tx1">
                    <a:lumMod val="65000"/>
                    <a:lumOff val="35000"/>
                  </a:schemeClr>
                </a:solidFill>
                <a:latin typeface="Arial" pitchFamily="34" charset="0"/>
                <a:cs typeface="Arial" pitchFamily="34" charset="0"/>
              </a:rPr>
              <a:t>для </a:t>
            </a:r>
            <a:r>
              <a:rPr lang="ru-RU" sz="1600" dirty="0">
                <a:solidFill>
                  <a:schemeClr val="tx1">
                    <a:lumMod val="65000"/>
                    <a:lumOff val="35000"/>
                  </a:schemeClr>
                </a:solidFill>
                <a:latin typeface="Arial" pitchFamily="34" charset="0"/>
                <a:cs typeface="Arial" pitchFamily="34" charset="0"/>
              </a:rPr>
              <a:t>утверждения конкурсной документации или документации об </a:t>
            </a:r>
            <a:r>
              <a:rPr lang="ru-RU" sz="1600" dirty="0" smtClean="0">
                <a:solidFill>
                  <a:schemeClr val="tx1">
                    <a:lumMod val="65000"/>
                    <a:lumOff val="35000"/>
                  </a:schemeClr>
                </a:solidFill>
                <a:latin typeface="Arial" pitchFamily="34" charset="0"/>
                <a:cs typeface="Arial" pitchFamily="34" charset="0"/>
              </a:rPr>
              <a:t>аукционе. </a:t>
            </a:r>
          </a:p>
          <a:p>
            <a:r>
              <a:rPr lang="ru-RU" sz="1600" dirty="0" smtClean="0">
                <a:solidFill>
                  <a:schemeClr val="tx1">
                    <a:lumMod val="65000"/>
                    <a:lumOff val="35000"/>
                  </a:schemeClr>
                </a:solidFill>
                <a:latin typeface="Arial" pitchFamily="34" charset="0"/>
                <a:cs typeface="Arial" pitchFamily="34" charset="0"/>
              </a:rPr>
              <a:t>После </a:t>
            </a:r>
            <a:r>
              <a:rPr lang="ru-RU" sz="1600" dirty="0">
                <a:solidFill>
                  <a:schemeClr val="tx1">
                    <a:lumMod val="65000"/>
                    <a:lumOff val="35000"/>
                  </a:schemeClr>
                </a:solidFill>
                <a:latin typeface="Arial" pitchFamily="34" charset="0"/>
                <a:cs typeface="Arial" pitchFamily="34" charset="0"/>
              </a:rPr>
              <a:t>подписания соглашения заказчики </a:t>
            </a:r>
            <a:r>
              <a:rPr lang="ru-RU" sz="1600" dirty="0" smtClean="0">
                <a:solidFill>
                  <a:schemeClr val="tx1">
                    <a:lumMod val="65000"/>
                    <a:lumOff val="35000"/>
                  </a:schemeClr>
                </a:solidFill>
                <a:latin typeface="Arial" pitchFamily="34" charset="0"/>
                <a:cs typeface="Arial" pitchFamily="34" charset="0"/>
              </a:rPr>
              <a:t>выбирают и вносят </a:t>
            </a:r>
            <a:r>
              <a:rPr lang="ru-RU" sz="1600" dirty="0">
                <a:solidFill>
                  <a:schemeClr val="tx1">
                    <a:lumMod val="65000"/>
                    <a:lumOff val="35000"/>
                  </a:schemeClr>
                </a:solidFill>
                <a:latin typeface="Arial" pitchFamily="34" charset="0"/>
                <a:cs typeface="Arial" pitchFamily="34" charset="0"/>
              </a:rPr>
              <a:t>в план-график сведения о наименовании организатора совместного конкурса или </a:t>
            </a:r>
            <a:r>
              <a:rPr lang="ru-RU" sz="1600" dirty="0" smtClean="0">
                <a:solidFill>
                  <a:schemeClr val="tx1">
                    <a:lumMod val="65000"/>
                    <a:lumOff val="35000"/>
                  </a:schemeClr>
                </a:solidFill>
                <a:latin typeface="Arial" pitchFamily="34" charset="0"/>
                <a:cs typeface="Arial" pitchFamily="34" charset="0"/>
              </a:rPr>
              <a:t>аукциона.</a:t>
            </a:r>
          </a:p>
          <a:p>
            <a:r>
              <a:rPr lang="ru-RU" sz="1600" dirty="0" smtClean="0">
                <a:solidFill>
                  <a:schemeClr val="tx1">
                    <a:lumMod val="65000"/>
                    <a:lumOff val="35000"/>
                  </a:schemeClr>
                </a:solidFill>
                <a:latin typeface="Arial" pitchFamily="34" charset="0"/>
                <a:cs typeface="Arial" pitchFamily="34" charset="0"/>
              </a:rPr>
              <a:t>Организатор совместной закупки утверждает состав комиссии по осуществлению закупок</a:t>
            </a:r>
            <a:r>
              <a:rPr lang="ru-RU" sz="1600" dirty="0">
                <a:solidFill>
                  <a:schemeClr val="tx1">
                    <a:lumMod val="65000"/>
                    <a:lumOff val="35000"/>
                  </a:schemeClr>
                </a:solidFill>
                <a:latin typeface="Arial" pitchFamily="34" charset="0"/>
                <a:cs typeface="Arial" pitchFamily="34" charset="0"/>
              </a:rPr>
              <a:t>, в которую включаются представители сторон соглашения пропорционально объему закупок, осуществляемых каждым заказчиком, в общем объеме закупок, если иное не предусмотрено </a:t>
            </a:r>
            <a:r>
              <a:rPr lang="ru-RU" sz="1600" dirty="0" smtClean="0">
                <a:solidFill>
                  <a:schemeClr val="tx1">
                    <a:lumMod val="65000"/>
                    <a:lumOff val="35000"/>
                  </a:schemeClr>
                </a:solidFill>
                <a:latin typeface="Arial" pitchFamily="34" charset="0"/>
                <a:cs typeface="Arial" pitchFamily="34" charset="0"/>
              </a:rPr>
              <a:t>соглашением</a:t>
            </a:r>
            <a:r>
              <a:rPr lang="ru-RU" sz="1600" dirty="0">
                <a:solidFill>
                  <a:schemeClr val="tx1">
                    <a:lumMod val="65000"/>
                    <a:lumOff val="35000"/>
                  </a:schemeClr>
                </a:solidFill>
                <a:latin typeface="Arial" pitchFamily="34" charset="0"/>
                <a:cs typeface="Arial" pitchFamily="34" charset="0"/>
              </a:rPr>
              <a:t>.</a:t>
            </a:r>
          </a:p>
        </p:txBody>
      </p:sp>
      <p:sp>
        <p:nvSpPr>
          <p:cNvPr id="13" name="Скругленный прямоугольник 12"/>
          <p:cNvSpPr/>
          <p:nvPr/>
        </p:nvSpPr>
        <p:spPr>
          <a:xfrm>
            <a:off x="1835696" y="4509120"/>
            <a:ext cx="6696744" cy="662081"/>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Контракт с победителем совместного конкурса или аукциона заключается каждым заказчиком самостоятельно </a:t>
            </a:r>
          </a:p>
        </p:txBody>
      </p:sp>
      <p:pic>
        <p:nvPicPr>
          <p:cNvPr id="12290" name="Picture 2" descr="D:\RET\МАТЕРИАЛЫ\2016\новый дизайн\иконки\иконки\Иконки-8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365104"/>
            <a:ext cx="950913" cy="9540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Совместные закупки</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75662679"/>
      </p:ext>
    </p:extLst>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50824" y="1142984"/>
            <a:ext cx="8678893" cy="3816429"/>
          </a:xfrm>
          <a:prstGeom prst="rect">
            <a:avLst/>
          </a:prstGeom>
          <a:noFill/>
        </p:spPr>
        <p:txBody>
          <a:bodyPr wrap="square" lIns="0" tIns="0" rIns="0" bIns="0" rtlCol="0">
            <a:spAutoFit/>
          </a:bodyPr>
          <a:lstStyle/>
          <a:p>
            <a:pPr marL="0" lvl="1">
              <a:spcBef>
                <a:spcPts val="600"/>
              </a:spcBef>
              <a:spcAft>
                <a:spcPts val="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     </a:t>
            </a:r>
            <a:r>
              <a:rPr lang="ru-RU" sz="1600" b="1" dirty="0" smtClean="0">
                <a:solidFill>
                  <a:schemeClr val="tx1">
                    <a:lumMod val="65000"/>
                    <a:lumOff val="35000"/>
                  </a:schemeClr>
                </a:solidFill>
                <a:latin typeface="Arial" pitchFamily="34" charset="0"/>
                <a:cs typeface="Arial" pitchFamily="34" charset="0"/>
              </a:rPr>
              <a:t>Обеспечение заявок при проведении конкурсов и аукционов:</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Требуется </a:t>
            </a:r>
            <a:r>
              <a:rPr lang="ru-RU" sz="1600" b="1" dirty="0" smtClean="0">
                <a:solidFill>
                  <a:schemeClr val="tx1">
                    <a:lumMod val="65000"/>
                    <a:lumOff val="35000"/>
                  </a:schemeClr>
                </a:solidFill>
                <a:latin typeface="Arial" pitchFamily="34" charset="0"/>
                <a:cs typeface="Arial" pitchFamily="34" charset="0"/>
              </a:rPr>
              <a:t>всегда;</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Требования к обеспечению заявок устанавливаются заказчиком;</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Если электронный аукцион - только внесение денежных средств;</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При проведении конкурса или закрытого аукциона есть выбор между внесением денежных средств или предоставлением банковской гарантии;</a:t>
            </a:r>
          </a:p>
          <a:p>
            <a:pPr marL="342900" lvl="1" indent="-342900">
              <a:spcBef>
                <a:spcPts val="600"/>
              </a:spcBef>
              <a:spcAft>
                <a:spcPts val="0"/>
              </a:spcAft>
              <a:buClr>
                <a:srgbClr val="990033"/>
              </a:buClr>
              <a:buSzPct val="80000"/>
              <a:buFont typeface="Arial Narrow" pitchFamily="34" charset="0"/>
              <a:buChar char="▬"/>
            </a:pPr>
            <a:r>
              <a:rPr lang="ru-RU" sz="1600" b="1" dirty="0" smtClean="0">
                <a:solidFill>
                  <a:schemeClr val="tx1">
                    <a:lumMod val="65000"/>
                    <a:lumOff val="35000"/>
                  </a:schemeClr>
                </a:solidFill>
                <a:latin typeface="Arial" pitchFamily="34" charset="0"/>
                <a:cs typeface="Arial" pitchFamily="34" charset="0"/>
              </a:rPr>
              <a:t>от 0,5%  до 5% </a:t>
            </a:r>
            <a:r>
              <a:rPr lang="ru-RU" sz="1600" dirty="0" smtClean="0">
                <a:solidFill>
                  <a:schemeClr val="tx1">
                    <a:lumMod val="65000"/>
                    <a:lumOff val="35000"/>
                  </a:schemeClr>
                </a:solidFill>
                <a:latin typeface="Arial" pitchFamily="34" charset="0"/>
                <a:cs typeface="Arial" pitchFamily="34" charset="0"/>
              </a:rPr>
              <a:t>НМЦК;</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Если при проведении аукционов  НМЦК не превышает 3 млн. руб., то </a:t>
            </a:r>
            <a:r>
              <a:rPr lang="ru-RU" sz="1600" b="1" dirty="0" smtClean="0">
                <a:solidFill>
                  <a:schemeClr val="tx1">
                    <a:lumMod val="65000"/>
                    <a:lumOff val="35000"/>
                  </a:schemeClr>
                </a:solidFill>
                <a:latin typeface="Arial" pitchFamily="34" charset="0"/>
                <a:cs typeface="Arial" pitchFamily="34" charset="0"/>
              </a:rPr>
              <a:t>1%</a:t>
            </a:r>
            <a:r>
              <a:rPr lang="ru-RU" sz="1600" dirty="0" smtClean="0">
                <a:solidFill>
                  <a:schemeClr val="tx1">
                    <a:lumMod val="65000"/>
                    <a:lumOff val="35000"/>
                  </a:schemeClr>
                </a:solidFill>
                <a:latin typeface="Arial" pitchFamily="34" charset="0"/>
                <a:cs typeface="Arial" pitchFamily="34" charset="0"/>
              </a:rPr>
              <a:t> НМЦК;</a:t>
            </a:r>
          </a:p>
          <a:p>
            <a:pPr marL="342900" lvl="1" indent="-342900">
              <a:spcBef>
                <a:spcPts val="600"/>
              </a:spcBef>
              <a:spcAft>
                <a:spcPts val="0"/>
              </a:spcAft>
              <a:buClr>
                <a:srgbClr val="990033"/>
              </a:buClr>
              <a:buSzPct val="80000"/>
              <a:buFont typeface="Arial Narrow" pitchFamily="34" charset="0"/>
              <a:buChar char="▬"/>
            </a:pPr>
            <a:r>
              <a:rPr lang="ru-RU" sz="1600" dirty="0" smtClean="0">
                <a:solidFill>
                  <a:schemeClr val="tx1">
                    <a:lumMod val="65000"/>
                    <a:lumOff val="35000"/>
                  </a:schemeClr>
                </a:solidFill>
                <a:latin typeface="Arial" pitchFamily="34" charset="0"/>
                <a:cs typeface="Arial" pitchFamily="34" charset="0"/>
              </a:rPr>
              <a:t>Если участником закупки является учреждение или предприятие уголовно-исполнительной системы, организация инвалидов, СМП либо социально ориентированная </a:t>
            </a:r>
            <a:r>
              <a:rPr lang="ru-RU" sz="1600" dirty="0">
                <a:solidFill>
                  <a:schemeClr val="tx1">
                    <a:lumMod val="65000"/>
                    <a:lumOff val="35000"/>
                  </a:schemeClr>
                </a:solidFill>
                <a:latin typeface="Arial" pitchFamily="34" charset="0"/>
                <a:cs typeface="Arial" pitchFamily="34" charset="0"/>
              </a:rPr>
              <a:t>некоммерческая организация, размер обеспечения заявки не может превышать 2% НМЦК</a:t>
            </a:r>
          </a:p>
          <a:p>
            <a:pPr marL="342900" lvl="1" indent="-342900">
              <a:spcBef>
                <a:spcPts val="600"/>
              </a:spcBef>
              <a:spcAft>
                <a:spcPts val="0"/>
              </a:spcAft>
              <a:buClr>
                <a:srgbClr val="990033"/>
              </a:buClr>
              <a:buSzPct val="80000"/>
            </a:pPr>
            <a:endParaRPr lang="ru-RU" sz="1600" dirty="0" smtClean="0">
              <a:solidFill>
                <a:schemeClr val="bg2">
                  <a:lumMod val="50000"/>
                </a:schemeClr>
              </a:solidFill>
              <a:latin typeface="Arial" pitchFamily="34" charset="0"/>
              <a:cs typeface="Arial" pitchFamily="34" charset="0"/>
            </a:endParaRPr>
          </a:p>
        </p:txBody>
      </p:sp>
      <p:sp>
        <p:nvSpPr>
          <p:cNvPr id="8" name="Скругленный прямоугольник 7"/>
          <p:cNvSpPr/>
          <p:nvPr/>
        </p:nvSpPr>
        <p:spPr>
          <a:xfrm>
            <a:off x="2051720" y="4941168"/>
            <a:ext cx="6019034" cy="907255"/>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Условия невозврата: уклонение/отказ от заключения контракта; </a:t>
            </a:r>
            <a:r>
              <a:rPr lang="ru-RU" sz="1600" dirty="0" smtClean="0">
                <a:solidFill>
                  <a:schemeClr val="tx1">
                    <a:lumMod val="75000"/>
                    <a:lumOff val="25000"/>
                  </a:schemeClr>
                </a:solidFill>
                <a:latin typeface="Arial" pitchFamily="34" charset="0"/>
                <a:cs typeface="Arial" pitchFamily="34" charset="0"/>
              </a:rPr>
              <a:t>не предоставление </a:t>
            </a:r>
            <a:r>
              <a:rPr lang="ru-RU" sz="1600" dirty="0">
                <a:solidFill>
                  <a:schemeClr val="tx1">
                    <a:lumMod val="75000"/>
                    <a:lumOff val="25000"/>
                  </a:schemeClr>
                </a:solidFill>
                <a:latin typeface="Arial" pitchFamily="34" charset="0"/>
                <a:cs typeface="Arial" pitchFamily="34" charset="0"/>
              </a:rPr>
              <a:t>обеспечения; изменение/отзыв заявки после окончания срока</a:t>
            </a:r>
          </a:p>
        </p:txBody>
      </p:sp>
      <p:pic>
        <p:nvPicPr>
          <p:cNvPr id="13314" name="Picture 2" descr="D:\RET\МАТЕРИАЛЫ\2016\новый дизайн\иконки\иконки\Иконки-4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941168"/>
            <a:ext cx="950913" cy="9540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300" spc="-130" dirty="0" smtClean="0">
                <a:solidFill>
                  <a:schemeClr val="bg1"/>
                </a:solidFill>
                <a:latin typeface="Arial" pitchFamily="34" charset="0"/>
                <a:cs typeface="Arial" pitchFamily="34" charset="0"/>
              </a:rPr>
              <a:t>Обеспечение закупок</a:t>
            </a:r>
            <a:endParaRPr lang="ru-RU" sz="23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72085216"/>
      </p:ext>
    </p:extLst>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2123728" y="5373216"/>
            <a:ext cx="6120680" cy="907255"/>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Условия получения доходов определяются трехсторонним договором участника с ЭТП и </a:t>
            </a:r>
            <a:r>
              <a:rPr lang="ru-RU" sz="1600" dirty="0" smtClean="0">
                <a:solidFill>
                  <a:schemeClr val="tx1">
                    <a:lumMod val="75000"/>
                    <a:lumOff val="25000"/>
                  </a:schemeClr>
                </a:solidFill>
                <a:latin typeface="Arial" pitchFamily="34" charset="0"/>
                <a:cs typeface="Arial" pitchFamily="34" charset="0"/>
              </a:rPr>
              <a:t>банком.</a:t>
            </a:r>
          </a:p>
          <a:p>
            <a:pPr>
              <a:lnSpc>
                <a:spcPct val="90000"/>
              </a:lnSpc>
            </a:pPr>
            <a:r>
              <a:rPr lang="ru-RU" sz="1600" b="1" dirty="0" smtClean="0">
                <a:solidFill>
                  <a:schemeClr val="tx1">
                    <a:lumMod val="75000"/>
                    <a:lumOff val="25000"/>
                  </a:schemeClr>
                </a:solidFill>
                <a:latin typeface="Arial" pitchFamily="34" charset="0"/>
                <a:cs typeface="Arial" pitchFamily="34" charset="0"/>
              </a:rPr>
              <a:t>В настоящее время требование не реализовано</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sp>
        <p:nvSpPr>
          <p:cNvPr id="14"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Оплата услуг оператора ЭТП</a:t>
            </a:r>
            <a:endParaRPr lang="ru-RU" sz="2000" spc="-130" dirty="0">
              <a:solidFill>
                <a:schemeClr val="bg1"/>
              </a:solidFill>
              <a:latin typeface="Arial" pitchFamily="34" charset="0"/>
              <a:cs typeface="Arial" pitchFamily="34" charset="0"/>
            </a:endParaRPr>
          </a:p>
        </p:txBody>
      </p:sp>
      <p:sp>
        <p:nvSpPr>
          <p:cNvPr id="15" name="Скругленный прямоугольник 14"/>
          <p:cNvSpPr/>
          <p:nvPr/>
        </p:nvSpPr>
        <p:spPr>
          <a:xfrm>
            <a:off x="2123728" y="2348880"/>
            <a:ext cx="5802436" cy="662081"/>
          </a:xfrm>
          <a:prstGeom prst="roundRect">
            <a:avLst/>
          </a:prstGeom>
          <a:solidFill>
            <a:schemeClr val="bg1">
              <a:lumMod val="95000"/>
            </a:schemeClr>
          </a:solidFill>
        </p:spPr>
        <p:txBody>
          <a:bodyPr wrap="square" lIns="360000" rIns="360000" bIns="108000">
            <a:spAutoFit/>
          </a:bodyPr>
          <a:lstStyle/>
          <a:p>
            <a:pPr>
              <a:lnSpc>
                <a:spcPct val="90000"/>
              </a:lnSpc>
            </a:pPr>
            <a:r>
              <a:rPr lang="ru-RU" sz="1600" dirty="0">
                <a:solidFill>
                  <a:schemeClr val="tx1">
                    <a:lumMod val="75000"/>
                    <a:lumOff val="25000"/>
                  </a:schemeClr>
                </a:solidFill>
                <a:latin typeface="Arial" pitchFamily="34" charset="0"/>
                <a:cs typeface="Arial" pitchFamily="34" charset="0"/>
              </a:rPr>
              <a:t>Оператор не может взымать плату за участие в электронном аукционе</a:t>
            </a:r>
          </a:p>
        </p:txBody>
      </p:sp>
      <p:pic>
        <p:nvPicPr>
          <p:cNvPr id="8194" name="Picture 2" descr="D:\RET\МАТЕРИАЛЫ\2016\новый дизайн\иконки\иконки\Иконки-8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204864"/>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RET\МАТЕРИАЛЫ\2016\новый дизайн\иконки\иконки\Иконки-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5229200"/>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1484784"/>
            <a:ext cx="8064896" cy="584775"/>
          </a:xfrm>
          <a:prstGeom prst="rect">
            <a:avLst/>
          </a:prstGeom>
        </p:spPr>
        <p:txBody>
          <a:bodyPr wrap="square">
            <a:spAutoFit/>
          </a:bodyPr>
          <a:lstStyle/>
          <a:p>
            <a:pPr algn="ctr">
              <a:spcAft>
                <a:spcPts val="600"/>
              </a:spcAft>
            </a:pPr>
            <a:r>
              <a:rPr lang="ru-RU" sz="1600" b="1" dirty="0">
                <a:solidFill>
                  <a:schemeClr val="tx1">
                    <a:lumMod val="75000"/>
                    <a:lumOff val="25000"/>
                  </a:schemeClr>
                </a:solidFill>
                <a:latin typeface="Arial" pitchFamily="34" charset="0"/>
                <a:cs typeface="Arial" pitchFamily="34" charset="0"/>
              </a:rPr>
              <a:t>Денежные средства</a:t>
            </a:r>
            <a:r>
              <a:rPr lang="ru-RU" sz="1600" dirty="0">
                <a:solidFill>
                  <a:schemeClr val="tx1">
                    <a:lumMod val="75000"/>
                    <a:lumOff val="25000"/>
                  </a:schemeClr>
                </a:solidFill>
                <a:latin typeface="Arial" pitchFamily="34" charset="0"/>
                <a:cs typeface="Arial" pitchFamily="34" charset="0"/>
              </a:rPr>
              <a:t>, внесенные в качестве обеспечения заявок, при проведении электронных аукционов перечисляются на счет оператора электронной площадки.</a:t>
            </a:r>
          </a:p>
        </p:txBody>
      </p:sp>
      <p:sp>
        <p:nvSpPr>
          <p:cNvPr id="11" name="Прямоугольник 10"/>
          <p:cNvSpPr/>
          <p:nvPr/>
        </p:nvSpPr>
        <p:spPr>
          <a:xfrm>
            <a:off x="467544" y="3789040"/>
            <a:ext cx="8208912" cy="1323439"/>
          </a:xfrm>
          <a:prstGeom prst="rect">
            <a:avLst/>
          </a:prstGeom>
        </p:spPr>
        <p:txBody>
          <a:bodyPr wrap="square">
            <a:spAutoFit/>
          </a:bodyPr>
          <a:lstStyle/>
          <a:p>
            <a:pPr>
              <a:spcAft>
                <a:spcPts val="600"/>
              </a:spcAft>
            </a:pPr>
            <a:r>
              <a:rPr lang="ru-RU" sz="1600" b="1" dirty="0">
                <a:solidFill>
                  <a:schemeClr val="tx1">
                    <a:lumMod val="75000"/>
                    <a:lumOff val="25000"/>
                  </a:schemeClr>
                </a:solidFill>
                <a:latin typeface="Arial" pitchFamily="34" charset="0"/>
                <a:cs typeface="Arial" pitchFamily="34" charset="0"/>
              </a:rPr>
              <a:t>Доходы, </a:t>
            </a:r>
            <a:r>
              <a:rPr lang="ru-RU" sz="1600" dirty="0">
                <a:solidFill>
                  <a:schemeClr val="tx1">
                    <a:lumMod val="75000"/>
                    <a:lumOff val="25000"/>
                  </a:schemeClr>
                </a:solidFill>
                <a:latin typeface="Arial" pitchFamily="34" charset="0"/>
                <a:cs typeface="Arial" pitchFamily="34" charset="0"/>
              </a:rPr>
              <a:t>полученные оператором электронной площадки от размещения денежных средств, внесенных в качестве обеспечения заявок, подлежат выплате участникам электронных аукционов за период размещения указанных средств на счете оператора электронной площадки в банке с момента блокирования указанных средств до прекращения их блокирования (ст.44).</a:t>
            </a:r>
          </a:p>
        </p:txBody>
      </p:sp>
    </p:spTree>
    <p:extLst>
      <p:ext uri="{BB962C8B-B14F-4D97-AF65-F5344CB8AC3E}">
        <p14:creationId xmlns:p14="http://schemas.microsoft.com/office/powerpoint/2010/main" val="295863943"/>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179512" y="980728"/>
            <a:ext cx="6059846"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smtClean="0">
                <a:solidFill>
                  <a:schemeClr val="bg1"/>
                </a:solidFill>
                <a:latin typeface="Arial" pitchFamily="34" charset="0"/>
                <a:cs typeface="Arial" pitchFamily="34" charset="0"/>
              </a:rPr>
              <a:t>Распоряжение Правительства РФ </a:t>
            </a:r>
            <a:r>
              <a:rPr lang="en-US" sz="1600" b="1" dirty="0" smtClean="0">
                <a:solidFill>
                  <a:schemeClr val="bg1"/>
                </a:solidFill>
                <a:latin typeface="Arial" pitchFamily="34" charset="0"/>
                <a:cs typeface="Arial" pitchFamily="34" charset="0"/>
              </a:rPr>
              <a:t>N </a:t>
            </a:r>
            <a:r>
              <a:rPr lang="ru-RU" sz="1600" b="1" dirty="0" smtClean="0">
                <a:solidFill>
                  <a:schemeClr val="bg1"/>
                </a:solidFill>
                <a:latin typeface="Arial" pitchFamily="34" charset="0"/>
                <a:cs typeface="Arial" pitchFamily="34" charset="0"/>
              </a:rPr>
              <a:t>471-р от 21.03.2016 г</a:t>
            </a:r>
            <a:r>
              <a:rPr lang="ru-RU" sz="1600" b="1" dirty="0">
                <a:solidFill>
                  <a:schemeClr val="bg1"/>
                </a:solidFill>
                <a:latin typeface="Arial" pitchFamily="34" charset="0"/>
                <a:cs typeface="Arial" pitchFamily="34" charset="0"/>
              </a:rPr>
              <a:t>.</a:t>
            </a:r>
          </a:p>
        </p:txBody>
      </p:sp>
      <p:sp>
        <p:nvSpPr>
          <p:cNvPr id="11" name="TextBox 10"/>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Аукционный перечень - изменения</a:t>
            </a:r>
            <a:endParaRPr lang="ru-RU" sz="2000"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611560" y="1340768"/>
            <a:ext cx="7776864" cy="830997"/>
          </a:xfrm>
          <a:prstGeom prst="rect">
            <a:avLst/>
          </a:prstGeom>
        </p:spPr>
        <p:txBody>
          <a:bodyPr wrap="square">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Утвержден новый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перечень товаров</a:t>
            </a:r>
            <a:r>
              <a:rPr lang="ru-RU" sz="1600" dirty="0">
                <a:solidFill>
                  <a:schemeClr val="tx1">
                    <a:lumMod val="75000"/>
                    <a:lumOff val="25000"/>
                  </a:schemeClr>
                </a:solidFill>
                <a:latin typeface="Arial" panose="020B0604020202020204" pitchFamily="34" charset="0"/>
                <a:cs typeface="Arial" panose="020B0604020202020204" pitchFamily="34" charset="0"/>
              </a:rPr>
              <a:t>, работ, услуг, в случае осуществления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закупок которых </a:t>
            </a:r>
            <a:r>
              <a:rPr lang="ru-RU" sz="1600" dirty="0">
                <a:solidFill>
                  <a:schemeClr val="tx1">
                    <a:lumMod val="75000"/>
                    <a:lumOff val="25000"/>
                  </a:schemeClr>
                </a:solidFill>
                <a:latin typeface="Arial" panose="020B0604020202020204" pitchFamily="34" charset="0"/>
                <a:cs typeface="Arial" panose="020B0604020202020204" pitchFamily="34" charset="0"/>
              </a:rPr>
              <a:t>заказчик обязан проводить аукцион в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электронной форме </a:t>
            </a:r>
            <a:r>
              <a:rPr lang="ru-RU" sz="1600" dirty="0">
                <a:solidFill>
                  <a:schemeClr val="tx1">
                    <a:lumMod val="75000"/>
                    <a:lumOff val="25000"/>
                  </a:schemeClr>
                </a:solidFill>
                <a:latin typeface="Arial" panose="020B0604020202020204" pitchFamily="34" charset="0"/>
                <a:cs typeface="Arial" panose="020B0604020202020204" pitchFamily="34" charset="0"/>
              </a:rPr>
              <a:t>(электронный аукцион)</a:t>
            </a:r>
          </a:p>
        </p:txBody>
      </p:sp>
      <p:sp>
        <p:nvSpPr>
          <p:cNvPr id="7" name="Прямоугольник 6"/>
          <p:cNvSpPr/>
          <p:nvPr/>
        </p:nvSpPr>
        <p:spPr>
          <a:xfrm>
            <a:off x="575048" y="3406348"/>
            <a:ext cx="8389440" cy="3046988"/>
          </a:xfrm>
          <a:prstGeom prst="rect">
            <a:avLst/>
          </a:prstGeom>
        </p:spPr>
        <p:txBody>
          <a:bodyPr wrap="square">
            <a:spAutoFit/>
          </a:bodyPr>
          <a:lstStyle/>
          <a:p>
            <a:r>
              <a:rPr lang="ru-RU" sz="1600" b="1" dirty="0"/>
              <a:t>Электронный аукцион стал основным способом закупки строительных </a:t>
            </a:r>
            <a:r>
              <a:rPr lang="ru-RU" sz="1600" b="1" dirty="0" smtClean="0"/>
              <a:t>работ.</a:t>
            </a:r>
            <a:endParaRPr lang="ru-RU" sz="1600" dirty="0"/>
          </a:p>
          <a:p>
            <a:r>
              <a:rPr lang="ru-RU" sz="1600" dirty="0">
                <a:solidFill>
                  <a:schemeClr val="tx1">
                    <a:lumMod val="75000"/>
                    <a:lumOff val="25000"/>
                  </a:schemeClr>
                </a:solidFill>
                <a:latin typeface="Arial" panose="020B0604020202020204" pitchFamily="34" charset="0"/>
                <a:cs typeface="Arial" panose="020B0604020202020204" pitchFamily="34" charset="0"/>
              </a:rPr>
              <a:t>В аукционный перечень теперь включены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строительные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работы, </a:t>
            </a:r>
            <a:r>
              <a:rPr lang="ru-RU" sz="1600" dirty="0" smtClean="0">
                <a:solidFill>
                  <a:schemeClr val="tx1">
                    <a:lumMod val="75000"/>
                    <a:lumOff val="25000"/>
                  </a:schemeClr>
                </a:solidFill>
                <a:latin typeface="Arial" panose="020B0604020202020204" pitchFamily="34" charset="0"/>
                <a:cs typeface="Arial" panose="020B0604020202020204" pitchFamily="34" charset="0"/>
              </a:rPr>
              <a:t/>
            </a:r>
            <a:br>
              <a:rPr lang="ru-RU" sz="1600" dirty="0" smtClean="0">
                <a:solidFill>
                  <a:schemeClr val="tx1">
                    <a:lumMod val="75000"/>
                    <a:lumOff val="25000"/>
                  </a:schemeClr>
                </a:solidFill>
                <a:latin typeface="Arial" panose="020B0604020202020204" pitchFamily="34" charset="0"/>
                <a:cs typeface="Arial" panose="020B0604020202020204" pitchFamily="34" charset="0"/>
              </a:rPr>
            </a:br>
            <a:r>
              <a:rPr lang="ru-RU" sz="1600" dirty="0" smtClean="0">
                <a:solidFill>
                  <a:schemeClr val="tx1">
                    <a:lumMod val="75000"/>
                    <a:lumOff val="25000"/>
                  </a:schemeClr>
                </a:solidFill>
                <a:latin typeface="Arial" panose="020B0604020202020204" pitchFamily="34" charset="0"/>
                <a:cs typeface="Arial" panose="020B0604020202020204" pitchFamily="34" charset="0"/>
              </a:rPr>
              <a:t>за </a:t>
            </a:r>
            <a:r>
              <a:rPr lang="ru-RU" sz="1600" dirty="0">
                <a:solidFill>
                  <a:schemeClr val="tx1">
                    <a:lumMod val="75000"/>
                    <a:lumOff val="25000"/>
                  </a:schemeClr>
                </a:solidFill>
                <a:latin typeface="Arial" panose="020B0604020202020204" pitchFamily="34" charset="0"/>
                <a:cs typeface="Arial" panose="020B0604020202020204" pitchFamily="34" charset="0"/>
              </a:rPr>
              <a:t>исключением работ по строительству, реконструкции, капитальному ремонту </a:t>
            </a:r>
            <a:r>
              <a:rPr lang="ru-RU" sz="1600" b="1" dirty="0">
                <a:solidFill>
                  <a:schemeClr val="tx1">
                    <a:lumMod val="85000"/>
                    <a:lumOff val="15000"/>
                  </a:schemeClr>
                </a:solidFill>
                <a:latin typeface="Arial" panose="020B0604020202020204" pitchFamily="34" charset="0"/>
                <a:cs typeface="Arial" panose="020B0604020202020204" pitchFamily="34" charset="0"/>
              </a:rPr>
              <a:t>особо опасных, технически сложных и уникальных объектов капитального строительства</a:t>
            </a:r>
            <a:r>
              <a:rPr lang="ru-RU" sz="1600" dirty="0">
                <a:solidFill>
                  <a:schemeClr val="tx1">
                    <a:lumMod val="85000"/>
                    <a:lumOff val="15000"/>
                  </a:schemeClr>
                </a:solidFill>
                <a:latin typeface="Arial" panose="020B0604020202020204" pitchFamily="34" charset="0"/>
                <a:cs typeface="Arial" panose="020B0604020202020204" pitchFamily="34" charset="0"/>
              </a:rPr>
              <a:t>, а также </a:t>
            </a:r>
            <a:r>
              <a:rPr lang="ru-RU" sz="1600" b="1" dirty="0">
                <a:solidFill>
                  <a:schemeClr val="tx1">
                    <a:lumMod val="85000"/>
                    <a:lumOff val="15000"/>
                  </a:schemeClr>
                </a:solidFill>
                <a:latin typeface="Arial" panose="020B0604020202020204" pitchFamily="34" charset="0"/>
                <a:cs typeface="Arial" panose="020B0604020202020204" pitchFamily="34" charset="0"/>
              </a:rPr>
              <a:t>искусственных дорожных сооружений</a:t>
            </a:r>
            <a:r>
              <a:rPr lang="ru-RU" sz="1600" dirty="0">
                <a:solidFill>
                  <a:schemeClr val="tx1">
                    <a:lumMod val="85000"/>
                    <a:lumOff val="15000"/>
                  </a:schemeClr>
                </a:solidFill>
                <a:latin typeface="Arial" panose="020B0604020202020204" pitchFamily="34" charset="0"/>
                <a:cs typeface="Arial" panose="020B0604020202020204" pitchFamily="34" charset="0"/>
              </a:rPr>
              <a:t>, включенных </a:t>
            </a:r>
            <a:r>
              <a:rPr lang="ru-RU" sz="1600" dirty="0">
                <a:solidFill>
                  <a:schemeClr val="tx1">
                    <a:lumMod val="75000"/>
                    <a:lumOff val="25000"/>
                  </a:schemeClr>
                </a:solidFill>
                <a:latin typeface="Arial" panose="020B0604020202020204" pitchFamily="34" charset="0"/>
                <a:cs typeface="Arial" panose="020B0604020202020204" pitchFamily="34" charset="0"/>
              </a:rPr>
              <a:t>в состав автомобильных дорог федерального, регионального или межмуниципального, местного значения</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br>
              <a:rPr lang="ru-RU" sz="1600" dirty="0" smtClean="0">
                <a:solidFill>
                  <a:schemeClr val="tx1">
                    <a:lumMod val="75000"/>
                    <a:lumOff val="25000"/>
                  </a:schemeClr>
                </a:solidFill>
                <a:latin typeface="Arial" panose="020B0604020202020204" pitchFamily="34" charset="0"/>
                <a:cs typeface="Arial" panose="020B0604020202020204" pitchFamily="34" charset="0"/>
              </a:rPr>
            </a:br>
            <a:r>
              <a:rPr lang="ru-RU" sz="1600" dirty="0" smtClean="0">
                <a:solidFill>
                  <a:schemeClr val="tx1">
                    <a:lumMod val="75000"/>
                    <a:lumOff val="25000"/>
                  </a:schemeClr>
                </a:solidFill>
                <a:latin typeface="Arial" panose="020B0604020202020204" pitchFamily="34" charset="0"/>
                <a:cs typeface="Arial" panose="020B0604020202020204" pitchFamily="34" charset="0"/>
              </a:rPr>
              <a:t>Прежде </a:t>
            </a:r>
            <a:r>
              <a:rPr lang="ru-RU" sz="1600" dirty="0">
                <a:solidFill>
                  <a:schemeClr val="tx1">
                    <a:lumMod val="75000"/>
                    <a:lumOff val="25000"/>
                  </a:schemeClr>
                </a:solidFill>
                <a:latin typeface="Arial" panose="020B0604020202020204" pitchFamily="34" charset="0"/>
                <a:cs typeface="Arial" panose="020B0604020202020204" pitchFamily="34" charset="0"/>
              </a:rPr>
              <a:t>заказчикам разрешалось не проводить электронный аукцион в том числе при закупке некоторых строительных работ, если начальная (максимальная) цена контракта превышала 150 млн руб. (для государственных нужд) и 50 млн руб. (для муниципальных нужд</a:t>
            </a:r>
            <a:r>
              <a:rPr lang="ru-RU" sz="1600" dirty="0" smtClean="0">
                <a:solidFill>
                  <a:schemeClr val="tx1">
                    <a:lumMod val="75000"/>
                    <a:lumOff val="25000"/>
                  </a:schemeClr>
                </a:solidFill>
                <a:latin typeface="Arial" panose="020B0604020202020204" pitchFamily="34" charset="0"/>
                <a:cs typeface="Arial" panose="020B0604020202020204" pitchFamily="34" charset="0"/>
              </a:rPr>
              <a:t>). Изменения вступили в силу с поправками, утвержденными </a:t>
            </a:r>
            <a:r>
              <a:rPr lang="ru-RU" sz="1600" dirty="0">
                <a:solidFill>
                  <a:schemeClr val="tx1">
                    <a:lumMod val="75000"/>
                    <a:lumOff val="25000"/>
                  </a:schemeClr>
                </a:solidFill>
                <a:latin typeface="Arial" panose="020B0604020202020204" pitchFamily="34" charset="0"/>
                <a:cs typeface="Arial" panose="020B0604020202020204" pitchFamily="34" charset="0"/>
              </a:rPr>
              <a:t>Распоряжением Правительства РФ от 13.05.2016 N </a:t>
            </a:r>
            <a:r>
              <a:rPr lang="ru-RU" sz="1600" dirty="0" smtClean="0">
                <a:solidFill>
                  <a:schemeClr val="tx1">
                    <a:lumMod val="75000"/>
                    <a:lumOff val="25000"/>
                  </a:schemeClr>
                </a:solidFill>
                <a:latin typeface="Arial" panose="020B0604020202020204" pitchFamily="34" charset="0"/>
                <a:cs typeface="Arial" panose="020B0604020202020204" pitchFamily="34" charset="0"/>
              </a:rPr>
              <a:t>890-р.</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593972" y="2128785"/>
            <a:ext cx="8226500" cy="1323439"/>
          </a:xfrm>
          <a:prstGeom prst="rect">
            <a:avLst/>
          </a:prstGeom>
        </p:spPr>
        <p:txBody>
          <a:bodyPr wrap="square">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В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перечень, </a:t>
            </a:r>
            <a:r>
              <a:rPr lang="ru-RU" sz="1600" dirty="0">
                <a:solidFill>
                  <a:schemeClr val="tx1">
                    <a:lumMod val="75000"/>
                    <a:lumOff val="25000"/>
                  </a:schemeClr>
                </a:solidFill>
                <a:latin typeface="Arial" panose="020B0604020202020204" pitchFamily="34" charset="0"/>
                <a:cs typeface="Arial" panose="020B0604020202020204" pitchFamily="34" charset="0"/>
              </a:rPr>
              <a:t>в частности, включены продукция и услуги сельского хозяйства и охоты; рыба и прочая продукция рыболовства и рыбоводства; нефть сырая и газ природный; руды металлические; продукты пищевые; текстиль и изделия текстильные; кожа и изделия из кожи; бумага и изделия из бумаги; оборудование электрическое</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723299"/>
      </p:ext>
    </p:extLst>
  </p:cSld>
  <p:clrMapOvr>
    <a:masterClrMapping/>
  </p:clrMapOvr>
  <p:transition>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1520" y="1556792"/>
            <a:ext cx="8675348" cy="4370427"/>
          </a:xfrm>
          <a:prstGeom prst="rect">
            <a:avLst/>
          </a:prstGeom>
          <a:noFill/>
        </p:spPr>
        <p:txBody>
          <a:bodyPr wrap="square" lIns="0" tIns="0" rIns="0" bIns="0" rtlCol="0">
            <a:spAutoFit/>
          </a:bodyPr>
          <a:lstStyle/>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Соответствие требованиям, установленным </a:t>
            </a:r>
            <a:r>
              <a:rPr lang="ru-RU" sz="1600" dirty="0" smtClean="0">
                <a:solidFill>
                  <a:schemeClr val="tx1">
                    <a:lumMod val="75000"/>
                    <a:lumOff val="25000"/>
                  </a:schemeClr>
                </a:solidFill>
                <a:latin typeface="Arial" pitchFamily="34" charset="0"/>
                <a:cs typeface="Arial" pitchFamily="34" charset="0"/>
              </a:rPr>
              <a:t> </a:t>
            </a:r>
            <a:r>
              <a:rPr lang="ru-RU" sz="1600" dirty="0" smtClean="0">
                <a:solidFill>
                  <a:schemeClr val="tx1">
                    <a:lumMod val="75000"/>
                    <a:lumOff val="25000"/>
                  </a:schemeClr>
                </a:solidFill>
                <a:latin typeface="Arial" pitchFamily="34" charset="0"/>
                <a:cs typeface="Arial" pitchFamily="34" charset="0"/>
              </a:rPr>
              <a:t>законодательством.</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Не проведение ликвидации и отсутствия решения о банкротстве и открытии конкурсного производства.</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Не приостановление деятельности на дату подачи заявки на участие в закупке.</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Отсутствие у участника закупки недоимки по налогам, сборам за прошедший календарный год более 25% балансовой стоимости активов. </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Отсутствие в реестре недобросовестных поставщиков, в том числе информации об учредителях участника закупки.</a:t>
            </a:r>
          </a:p>
          <a:p>
            <a:pPr marL="342900" lvl="1" indent="-342900" algn="just">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Отсутствие у участника закупки - судимости за преступления в сфере экономики (за исключением лиц, у которых такая судимость погашена или снята).</a:t>
            </a:r>
          </a:p>
          <a:p>
            <a:pPr marL="342900" lvl="1" indent="-342900" algn="just">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Обладание исключительными правами на результаты интеллектуальной деятельности, если в связи с исполнением контракта заказчик приобретает права на такие </a:t>
            </a:r>
            <a:r>
              <a:rPr lang="ru-RU" sz="1600" dirty="0" smtClean="0">
                <a:solidFill>
                  <a:schemeClr val="tx1">
                    <a:lumMod val="75000"/>
                    <a:lumOff val="25000"/>
                  </a:schemeClr>
                </a:solidFill>
                <a:latin typeface="Arial" pitchFamily="34" charset="0"/>
                <a:cs typeface="Arial" pitchFamily="34" charset="0"/>
              </a:rPr>
              <a:t>результаты. </a:t>
            </a: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Не обладание статусом офшорной компании (с 15.08.2015</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endParaRPr lang="ru-RU" sz="1600" dirty="0">
              <a:solidFill>
                <a:schemeClr val="tx1">
                  <a:lumMod val="75000"/>
                  <a:lumOff val="25000"/>
                </a:schemeClr>
              </a:solidFill>
              <a:latin typeface="Arial" pitchFamily="34" charset="0"/>
              <a:cs typeface="Arial" pitchFamily="34" charset="0"/>
            </a:endParaRPr>
          </a:p>
        </p:txBody>
      </p:sp>
      <p:sp>
        <p:nvSpPr>
          <p:cNvPr id="13" name="Text Box 1"/>
          <p:cNvSpPr txBox="1">
            <a:spLocks noChangeArrowheads="1"/>
          </p:cNvSpPr>
          <p:nvPr/>
        </p:nvSpPr>
        <p:spPr bwMode="auto">
          <a:xfrm>
            <a:off x="0" y="116632"/>
            <a:ext cx="9144000" cy="646113"/>
          </a:xfrm>
          <a:prstGeom prst="rect">
            <a:avLst/>
          </a:prstGeom>
          <a:noFill/>
          <a:ln w="9525">
            <a:noFill/>
            <a:round/>
            <a:headEnd/>
            <a:tailEnd/>
          </a:ln>
        </p:spPr>
        <p:txBody>
          <a:bodyPr lIns="216000" tIns="36000" rIns="180000" bIns="36000" anchor="ctr"/>
          <a:lstStyle/>
          <a:p>
            <a:pPr marL="0" lvl="1">
              <a:lnSpc>
                <a:spcPct val="85000"/>
              </a:lnSpc>
              <a:spcAft>
                <a:spcPts val="1200"/>
              </a:spcAft>
              <a:buClr>
                <a:srgbClr val="990033"/>
              </a:buClr>
              <a:buSzPct val="80000"/>
            </a:pPr>
            <a:r>
              <a:rPr lang="ru-RU" sz="2000" dirty="0">
                <a:solidFill>
                  <a:srgbClr val="FFFFFF"/>
                </a:solidFill>
                <a:latin typeface="Arial" pitchFamily="34" charset="0"/>
                <a:cs typeface="Arial" pitchFamily="34" charset="0"/>
              </a:rPr>
              <a:t>Единые требования к участникам </a:t>
            </a:r>
            <a:r>
              <a:rPr lang="ru-RU" sz="2000" dirty="0" smtClean="0">
                <a:solidFill>
                  <a:srgbClr val="FFFFFF"/>
                </a:solidFill>
                <a:latin typeface="Arial" pitchFamily="34" charset="0"/>
                <a:cs typeface="Arial" pitchFamily="34" charset="0"/>
              </a:rPr>
              <a:t>закупки</a:t>
            </a:r>
            <a:endParaRPr lang="ru-RU" sz="20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841913790"/>
      </p:ext>
    </p:extLst>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179512" y="260648"/>
            <a:ext cx="3631232" cy="365091"/>
          </a:xfrm>
          <a:prstGeom prst="rect">
            <a:avLst/>
          </a:prstGeom>
          <a:noFill/>
          <a:ln w="12700">
            <a:noFill/>
          </a:ln>
        </p:spPr>
        <p:txBody>
          <a:bodyPr wrap="none" lIns="72000" tIns="36000" rIns="72000" bIns="36000">
            <a:spAutoFit/>
          </a:bodyPr>
          <a:lstStyle/>
          <a:p>
            <a:pPr>
              <a:lnSpc>
                <a:spcPct val="95000"/>
              </a:lnSpc>
              <a:defRPr/>
            </a:pPr>
            <a:r>
              <a:rPr lang="ru-RU" sz="2000" dirty="0" smtClean="0">
                <a:solidFill>
                  <a:schemeClr val="bg1"/>
                </a:solidFill>
                <a:latin typeface="Arial" pitchFamily="34" charset="0"/>
                <a:cs typeface="Arial" pitchFamily="34" charset="0"/>
              </a:rPr>
              <a:t>Дополнительные требования</a:t>
            </a:r>
            <a:endParaRPr lang="ru-RU" sz="2000" dirty="0">
              <a:solidFill>
                <a:schemeClr val="bg1"/>
              </a:solidFill>
              <a:latin typeface="Arial" pitchFamily="34" charset="0"/>
              <a:cs typeface="Arial" pitchFamily="34" charset="0"/>
            </a:endParaRPr>
          </a:p>
        </p:txBody>
      </p:sp>
      <p:sp>
        <p:nvSpPr>
          <p:cNvPr id="2" name="Прямоугольник 1"/>
          <p:cNvSpPr/>
          <p:nvPr/>
        </p:nvSpPr>
        <p:spPr>
          <a:xfrm>
            <a:off x="1619672" y="1124744"/>
            <a:ext cx="6912768" cy="1815882"/>
          </a:xfrm>
          <a:prstGeom prst="rect">
            <a:avLst/>
          </a:prstGeom>
        </p:spPr>
        <p:txBody>
          <a:bodyPr wrap="square">
            <a:spAutoFit/>
          </a:bodyPr>
          <a:lstStyle/>
          <a:p>
            <a:pPr algn="just"/>
            <a:r>
              <a:rPr lang="ru-RU" sz="1600" dirty="0" smtClean="0">
                <a:solidFill>
                  <a:schemeClr val="tx1">
                    <a:lumMod val="65000"/>
                    <a:lumOff val="35000"/>
                  </a:schemeClr>
                </a:solidFill>
                <a:latin typeface="Arial" pitchFamily="34" charset="0"/>
                <a:cs typeface="Arial" pitchFamily="34" charset="0"/>
              </a:rPr>
              <a:t>Постановлением Правительства РФ №99 от 04.02.2015 установлены дополнительные требования к отдельным видам товаров</a:t>
            </a:r>
            <a:r>
              <a:rPr lang="ru-RU" sz="1600" dirty="0">
                <a:solidFill>
                  <a:schemeClr val="tx1">
                    <a:lumMod val="65000"/>
                    <a:lumOff val="35000"/>
                  </a:schemeClr>
                </a:solidFill>
                <a:latin typeface="Arial" pitchFamily="34" charset="0"/>
                <a:cs typeface="Arial" pitchFamily="34" charset="0"/>
              </a:rPr>
              <a:t>, работ, услуг, закупки которых осуществляются путем проведения конкурсов с ограниченным участием, двухэтапных конкурсов, закрытых конкурсов с ограниченным участием, </a:t>
            </a:r>
            <a:r>
              <a:rPr lang="ru-RU" sz="1600" dirty="0" smtClean="0">
                <a:solidFill>
                  <a:schemeClr val="tx1">
                    <a:lumMod val="65000"/>
                    <a:lumOff val="35000"/>
                  </a:schemeClr>
                </a:solidFill>
                <a:latin typeface="Arial" pitchFamily="34" charset="0"/>
                <a:cs typeface="Arial" pitchFamily="34" charset="0"/>
              </a:rPr>
              <a:t>закрытых двухэтапных конкурсов </a:t>
            </a:r>
            <a:r>
              <a:rPr lang="ru-RU" sz="1600" dirty="0">
                <a:solidFill>
                  <a:schemeClr val="tx1">
                    <a:lumMod val="65000"/>
                    <a:lumOff val="35000"/>
                  </a:schemeClr>
                </a:solidFill>
                <a:latin typeface="Arial" pitchFamily="34" charset="0"/>
                <a:cs typeface="Arial" pitchFamily="34" charset="0"/>
              </a:rPr>
              <a:t>или </a:t>
            </a:r>
            <a:r>
              <a:rPr lang="ru-RU" sz="1600" dirty="0" smtClean="0">
                <a:solidFill>
                  <a:schemeClr val="tx1">
                    <a:lumMod val="65000"/>
                    <a:lumOff val="35000"/>
                  </a:schemeClr>
                </a:solidFill>
                <a:latin typeface="Arial" pitchFamily="34" charset="0"/>
                <a:cs typeface="Arial" pitchFamily="34" charset="0"/>
              </a:rPr>
              <a:t>аукционов (ПП РФ </a:t>
            </a:r>
            <a:r>
              <a:rPr lang="ru-RU" sz="1600" dirty="0">
                <a:solidFill>
                  <a:schemeClr val="tx1">
                    <a:lumMod val="65000"/>
                    <a:lumOff val="35000"/>
                  </a:schemeClr>
                </a:solidFill>
                <a:latin typeface="Arial" pitchFamily="34" charset="0"/>
                <a:cs typeface="Arial" pitchFamily="34" charset="0"/>
              </a:rPr>
              <a:t>N 99 от </a:t>
            </a:r>
            <a:r>
              <a:rPr lang="ru-RU" sz="1600" dirty="0" smtClean="0">
                <a:solidFill>
                  <a:schemeClr val="tx1">
                    <a:lumMod val="65000"/>
                    <a:lumOff val="35000"/>
                  </a:schemeClr>
                </a:solidFill>
                <a:latin typeface="Arial" pitchFamily="34" charset="0"/>
                <a:cs typeface="Arial" pitchFamily="34" charset="0"/>
              </a:rPr>
              <a:t>04.02.2015, в ред</a:t>
            </a:r>
            <a:r>
              <a:rPr lang="ru-RU" sz="1600" dirty="0">
                <a:solidFill>
                  <a:schemeClr val="tx1">
                    <a:lumMod val="65000"/>
                    <a:lumOff val="35000"/>
                  </a:schemeClr>
                </a:solidFill>
                <a:latin typeface="Arial" pitchFamily="34" charset="0"/>
                <a:cs typeface="Arial" pitchFamily="34" charset="0"/>
              </a:rPr>
              <a:t>. </a:t>
            </a:r>
            <a:r>
              <a:rPr lang="ru-RU" sz="1600" dirty="0" smtClean="0">
                <a:solidFill>
                  <a:schemeClr val="tx1">
                    <a:lumMod val="65000"/>
                    <a:lumOff val="35000"/>
                  </a:schemeClr>
                </a:solidFill>
                <a:latin typeface="Arial" pitchFamily="34" charset="0"/>
                <a:cs typeface="Arial" pitchFamily="34" charset="0"/>
              </a:rPr>
              <a:t>02.07.2015, </a:t>
            </a:r>
            <a:br>
              <a:rPr lang="ru-RU" sz="1600" dirty="0" smtClean="0">
                <a:solidFill>
                  <a:schemeClr val="tx1">
                    <a:lumMod val="65000"/>
                    <a:lumOff val="35000"/>
                  </a:schemeClr>
                </a:solidFill>
                <a:latin typeface="Arial" pitchFamily="34" charset="0"/>
                <a:cs typeface="Arial" pitchFamily="34" charset="0"/>
              </a:rPr>
            </a:br>
            <a:r>
              <a:rPr lang="ru-RU" sz="1600" dirty="0" smtClean="0">
                <a:solidFill>
                  <a:schemeClr val="tx1">
                    <a:lumMod val="65000"/>
                    <a:lumOff val="35000"/>
                  </a:schemeClr>
                </a:solidFill>
                <a:latin typeface="Arial" pitchFamily="34" charset="0"/>
                <a:cs typeface="Arial" pitchFamily="34" charset="0"/>
              </a:rPr>
              <a:t>в </a:t>
            </a:r>
            <a:r>
              <a:rPr lang="ru-RU" sz="1600" dirty="0" err="1" smtClean="0">
                <a:solidFill>
                  <a:schemeClr val="tx1">
                    <a:lumMod val="65000"/>
                    <a:lumOff val="35000"/>
                  </a:schemeClr>
                </a:solidFill>
                <a:latin typeface="Arial" pitchFamily="34" charset="0"/>
                <a:cs typeface="Arial" pitchFamily="34" charset="0"/>
              </a:rPr>
              <a:t>т.ч</a:t>
            </a:r>
            <a:r>
              <a:rPr lang="ru-RU" sz="1600" dirty="0" smtClean="0">
                <a:solidFill>
                  <a:schemeClr val="tx1">
                    <a:lumMod val="65000"/>
                    <a:lumOff val="35000"/>
                  </a:schemeClr>
                </a:solidFill>
                <a:latin typeface="Arial" pitchFamily="34" charset="0"/>
                <a:cs typeface="Arial" pitchFamily="34" charset="0"/>
              </a:rPr>
              <a:t>. электронных – пояснения совм. письмо МЭР и ФАС 28.08.2015):</a:t>
            </a:r>
          </a:p>
        </p:txBody>
      </p:sp>
      <p:sp>
        <p:nvSpPr>
          <p:cNvPr id="5" name="Прямоугольник 4"/>
          <p:cNvSpPr/>
          <p:nvPr/>
        </p:nvSpPr>
        <p:spPr>
          <a:xfrm>
            <a:off x="323528" y="2996952"/>
            <a:ext cx="8330686" cy="2800767"/>
          </a:xfrm>
          <a:prstGeom prst="rect">
            <a:avLst/>
          </a:prstGeom>
        </p:spPr>
        <p:txBody>
          <a:bodyPr wrap="square">
            <a:spAutoFit/>
          </a:bodyPr>
          <a:lstStyle/>
          <a:p>
            <a:pPr algn="just"/>
            <a:r>
              <a:rPr lang="ru-RU" sz="1600" dirty="0" smtClean="0">
                <a:solidFill>
                  <a:schemeClr val="tx1">
                    <a:lumMod val="65000"/>
                    <a:lumOff val="35000"/>
                  </a:schemeClr>
                </a:solidFill>
                <a:latin typeface="Arial" pitchFamily="34" charset="0"/>
                <a:cs typeface="Arial" pitchFamily="34" charset="0"/>
              </a:rPr>
              <a:t>1. Выполнение </a:t>
            </a:r>
            <a:r>
              <a:rPr lang="ru-RU" sz="1600" dirty="0">
                <a:solidFill>
                  <a:schemeClr val="tx1">
                    <a:lumMod val="65000"/>
                    <a:lumOff val="35000"/>
                  </a:schemeClr>
                </a:solidFill>
                <a:latin typeface="Arial" pitchFamily="34" charset="0"/>
                <a:cs typeface="Arial" pitchFamily="34" charset="0"/>
              </a:rPr>
              <a:t>работ по сохранению объектов культурного </a:t>
            </a:r>
            <a:r>
              <a:rPr lang="ru-RU" sz="1600" dirty="0" smtClean="0">
                <a:solidFill>
                  <a:schemeClr val="tx1">
                    <a:lumMod val="65000"/>
                    <a:lumOff val="35000"/>
                  </a:schemeClr>
                </a:solidFill>
                <a:latin typeface="Arial" pitchFamily="34" charset="0"/>
                <a:cs typeface="Arial" pitchFamily="34" charset="0"/>
              </a:rPr>
              <a:t>наследия – </a:t>
            </a:r>
            <a:r>
              <a:rPr lang="ru-RU" sz="1600" b="1" dirty="0">
                <a:solidFill>
                  <a:schemeClr val="tx1">
                    <a:lumMod val="65000"/>
                    <a:lumOff val="35000"/>
                  </a:schemeClr>
                </a:solidFill>
                <a:latin typeface="Arial" pitchFamily="34" charset="0"/>
                <a:cs typeface="Arial" pitchFamily="34" charset="0"/>
              </a:rPr>
              <a:t>наличие оборудования, опыт исполнения контракта </a:t>
            </a:r>
            <a:r>
              <a:rPr lang="ru-RU" sz="1600" b="1" dirty="0" smtClean="0">
                <a:solidFill>
                  <a:schemeClr val="tx1">
                    <a:lumMod val="65000"/>
                    <a:lumOff val="35000"/>
                  </a:schemeClr>
                </a:solidFill>
                <a:latin typeface="Arial" pitchFamily="34" charset="0"/>
                <a:cs typeface="Arial" pitchFamily="34" charset="0"/>
              </a:rPr>
              <a:t>на оказание аналогичных услуг в течение </a:t>
            </a:r>
            <a:r>
              <a:rPr lang="ru-RU" sz="1600" b="1" dirty="0">
                <a:solidFill>
                  <a:schemeClr val="tx1">
                    <a:lumMod val="65000"/>
                    <a:lumOff val="35000"/>
                  </a:schemeClr>
                </a:solidFill>
                <a:latin typeface="Arial" pitchFamily="34" charset="0"/>
                <a:cs typeface="Arial" pitchFamily="34" charset="0"/>
              </a:rPr>
              <a:t>3 лет до </a:t>
            </a:r>
            <a:r>
              <a:rPr lang="ru-RU" sz="1600" b="1" dirty="0" smtClean="0">
                <a:solidFill>
                  <a:schemeClr val="tx1">
                    <a:lumMod val="65000"/>
                    <a:lumOff val="35000"/>
                  </a:schemeClr>
                </a:solidFill>
                <a:latin typeface="Arial" pitchFamily="34" charset="0"/>
                <a:cs typeface="Arial" pitchFamily="34" charset="0"/>
              </a:rPr>
              <a:t>даты подачи заявки на сумму не менее 20% от НМЦК; </a:t>
            </a:r>
            <a:r>
              <a:rPr lang="ru-RU" sz="1600" dirty="0">
                <a:solidFill>
                  <a:srgbClr val="C00000"/>
                </a:solidFill>
                <a:latin typeface="Arial" pitchFamily="34" charset="0"/>
                <a:cs typeface="Arial" pitchFamily="34" charset="0"/>
              </a:rPr>
              <a:t>	</a:t>
            </a:r>
            <a:endParaRPr lang="ru-RU" sz="1600" dirty="0" smtClean="0">
              <a:solidFill>
                <a:srgbClr val="C00000"/>
              </a:solidFill>
              <a:latin typeface="Arial" pitchFamily="34" charset="0"/>
              <a:cs typeface="Arial" pitchFamily="34" charset="0"/>
            </a:endParaRPr>
          </a:p>
          <a:p>
            <a:r>
              <a:rPr lang="ru-RU" sz="1600" dirty="0">
                <a:solidFill>
                  <a:schemeClr val="tx1">
                    <a:lumMod val="65000"/>
                    <a:lumOff val="35000"/>
                  </a:schemeClr>
                </a:solidFill>
                <a:latin typeface="Arial" pitchFamily="34" charset="0"/>
                <a:cs typeface="Arial" pitchFamily="34" charset="0"/>
              </a:rPr>
              <a:t>2. Выполнение </a:t>
            </a:r>
            <a:r>
              <a:rPr lang="ru-RU" sz="1600" dirty="0" smtClean="0">
                <a:solidFill>
                  <a:schemeClr val="tx1">
                    <a:lumMod val="65000"/>
                    <a:lumOff val="35000"/>
                  </a:schemeClr>
                </a:solidFill>
                <a:latin typeface="Arial" pitchFamily="34" charset="0"/>
                <a:cs typeface="Arial" pitchFamily="34" charset="0"/>
              </a:rPr>
              <a:t>строительных работ, </a:t>
            </a:r>
            <a:r>
              <a:rPr lang="ru-RU" sz="1600" dirty="0">
                <a:solidFill>
                  <a:schemeClr val="tx1">
                    <a:lumMod val="65000"/>
                    <a:lumOff val="35000"/>
                  </a:schemeClr>
                </a:solidFill>
                <a:latin typeface="Arial" pitchFamily="34" charset="0"/>
                <a:cs typeface="Arial" pitchFamily="34" charset="0"/>
              </a:rPr>
              <a:t>включенных в код 45 (кроме кода 45.12) с НМЦК выше 10 млн. рублей </a:t>
            </a:r>
            <a:r>
              <a:rPr lang="ru-RU" sz="1600" b="1" dirty="0">
                <a:solidFill>
                  <a:schemeClr val="tx1">
                    <a:lumMod val="65000"/>
                    <a:lumOff val="35000"/>
                  </a:schemeClr>
                </a:solidFill>
                <a:latin typeface="Arial" pitchFamily="34" charset="0"/>
                <a:cs typeface="Arial" pitchFamily="34" charset="0"/>
              </a:rPr>
              <a:t>- опыт исполнения контракта на оказание аналогичных услуг в течение 3 </a:t>
            </a:r>
            <a:r>
              <a:rPr lang="ru-RU" sz="1600" b="1" dirty="0" smtClean="0">
                <a:solidFill>
                  <a:schemeClr val="tx1">
                    <a:lumMod val="65000"/>
                    <a:lumOff val="35000"/>
                  </a:schemeClr>
                </a:solidFill>
                <a:latin typeface="Arial" pitchFamily="34" charset="0"/>
                <a:cs typeface="Arial" pitchFamily="34" charset="0"/>
              </a:rPr>
              <a:t>лет, на </a:t>
            </a:r>
            <a:r>
              <a:rPr lang="ru-RU" sz="1600" b="1" dirty="0">
                <a:solidFill>
                  <a:schemeClr val="tx1">
                    <a:lumMod val="65000"/>
                    <a:lumOff val="35000"/>
                  </a:schemeClr>
                </a:solidFill>
                <a:latin typeface="Arial" pitchFamily="34" charset="0"/>
                <a:cs typeface="Arial" pitchFamily="34" charset="0"/>
              </a:rPr>
              <a:t>сумму не менее 20% от НМЦК; </a:t>
            </a:r>
          </a:p>
          <a:p>
            <a:pPr algn="just"/>
            <a:r>
              <a:rPr lang="ru-RU" sz="1600" dirty="0" smtClean="0">
                <a:solidFill>
                  <a:schemeClr val="tx1">
                    <a:lumMod val="65000"/>
                    <a:lumOff val="35000"/>
                  </a:schemeClr>
                </a:solidFill>
                <a:latin typeface="Arial" pitchFamily="34" charset="0"/>
                <a:cs typeface="Arial" pitchFamily="34" charset="0"/>
              </a:rPr>
              <a:t>3. </a:t>
            </a:r>
            <a:r>
              <a:rPr lang="ru-RU" sz="1600" dirty="0">
                <a:solidFill>
                  <a:schemeClr val="tx1">
                    <a:lumMod val="65000"/>
                    <a:lumOff val="35000"/>
                  </a:schemeClr>
                </a:solidFill>
                <a:latin typeface="Arial" pitchFamily="34" charset="0"/>
                <a:cs typeface="Arial" pitchFamily="34" charset="0"/>
              </a:rPr>
              <a:t>Оказание транспортных услуг, связанных с выполнением воинских морских и речных перевозок </a:t>
            </a:r>
            <a:r>
              <a:rPr lang="ru-RU" sz="1600" b="1" dirty="0" smtClean="0">
                <a:solidFill>
                  <a:schemeClr val="tx1">
                    <a:lumMod val="65000"/>
                    <a:lumOff val="35000"/>
                  </a:schemeClr>
                </a:solidFill>
                <a:latin typeface="Arial" pitchFamily="34" charset="0"/>
                <a:cs typeface="Arial" pitchFamily="34" charset="0"/>
              </a:rPr>
              <a:t>– </a:t>
            </a:r>
            <a:r>
              <a:rPr lang="ru-RU" sz="1600" b="1" dirty="0">
                <a:solidFill>
                  <a:schemeClr val="tx1">
                    <a:lumMod val="65000"/>
                    <a:lumOff val="35000"/>
                  </a:schemeClr>
                </a:solidFill>
                <a:latin typeface="Arial" pitchFamily="34" charset="0"/>
                <a:cs typeface="Arial" pitchFamily="34" charset="0"/>
              </a:rPr>
              <a:t>наличие судов/транспортных </a:t>
            </a:r>
            <a:r>
              <a:rPr lang="ru-RU" sz="1600" b="1" dirty="0" smtClean="0">
                <a:solidFill>
                  <a:schemeClr val="tx1">
                    <a:lumMod val="65000"/>
                    <a:lumOff val="35000"/>
                  </a:schemeClr>
                </a:solidFill>
                <a:latin typeface="Arial" pitchFamily="34" charset="0"/>
                <a:cs typeface="Arial" pitchFamily="34" charset="0"/>
              </a:rPr>
              <a:t>средств/оборудования;</a:t>
            </a:r>
            <a:endParaRPr lang="ru-RU" sz="1600" dirty="0">
              <a:latin typeface="Arial" pitchFamily="34" charset="0"/>
              <a:cs typeface="Arial" pitchFamily="34" charset="0"/>
            </a:endParaRPr>
          </a:p>
          <a:p>
            <a:pPr algn="just"/>
            <a:r>
              <a:rPr lang="ru-RU" sz="1600" dirty="0" smtClean="0">
                <a:solidFill>
                  <a:schemeClr val="tx1">
                    <a:lumMod val="65000"/>
                    <a:lumOff val="35000"/>
                  </a:schemeClr>
                </a:solidFill>
                <a:latin typeface="Arial" pitchFamily="34" charset="0"/>
                <a:cs typeface="Arial" pitchFamily="34" charset="0"/>
              </a:rPr>
              <a:t>4. Оказание </a:t>
            </a:r>
            <a:r>
              <a:rPr lang="ru-RU" sz="1600" dirty="0">
                <a:solidFill>
                  <a:schemeClr val="tx1">
                    <a:lumMod val="65000"/>
                    <a:lumOff val="35000"/>
                  </a:schemeClr>
                </a:solidFill>
                <a:latin typeface="Arial" pitchFamily="34" charset="0"/>
                <a:cs typeface="Arial" pitchFamily="34" charset="0"/>
              </a:rPr>
              <a:t>транспортных </a:t>
            </a:r>
            <a:r>
              <a:rPr lang="ru-RU" sz="1600" dirty="0" smtClean="0">
                <a:solidFill>
                  <a:schemeClr val="tx1">
                    <a:lumMod val="65000"/>
                    <a:lumOff val="35000"/>
                  </a:schemeClr>
                </a:solidFill>
                <a:latin typeface="Arial" pitchFamily="34" charset="0"/>
                <a:cs typeface="Arial" pitchFamily="34" charset="0"/>
              </a:rPr>
              <a:t>услуг, </a:t>
            </a:r>
            <a:r>
              <a:rPr lang="ru-RU" sz="1600" dirty="0">
                <a:solidFill>
                  <a:schemeClr val="tx1">
                    <a:lumMod val="65000"/>
                    <a:lumOff val="35000"/>
                  </a:schemeClr>
                </a:solidFill>
                <a:latin typeface="Arial" pitchFamily="34" charset="0"/>
                <a:cs typeface="Arial" pitchFamily="34" charset="0"/>
              </a:rPr>
              <a:t>связанных с техническим обслуживанием, </a:t>
            </a:r>
            <a:r>
              <a:rPr lang="ru-RU" sz="1600" dirty="0" smtClean="0">
                <a:solidFill>
                  <a:schemeClr val="tx1">
                    <a:lumMod val="65000"/>
                    <a:lumOff val="35000"/>
                  </a:schemeClr>
                </a:solidFill>
                <a:latin typeface="Arial" pitchFamily="34" charset="0"/>
                <a:cs typeface="Arial" pitchFamily="34" charset="0"/>
              </a:rPr>
              <a:t>ж/д </a:t>
            </a:r>
            <a:r>
              <a:rPr lang="ru-RU" sz="1600" dirty="0">
                <a:solidFill>
                  <a:schemeClr val="tx1">
                    <a:lumMod val="65000"/>
                    <a:lumOff val="35000"/>
                  </a:schemeClr>
                </a:solidFill>
                <a:latin typeface="Arial" pitchFamily="34" charset="0"/>
                <a:cs typeface="Arial" pitchFamily="34" charset="0"/>
              </a:rPr>
              <a:t>подвижного </a:t>
            </a:r>
            <a:r>
              <a:rPr lang="ru-RU" sz="1600" dirty="0" smtClean="0">
                <a:solidFill>
                  <a:schemeClr val="tx1">
                    <a:lumMod val="65000"/>
                    <a:lumOff val="35000"/>
                  </a:schemeClr>
                </a:solidFill>
                <a:latin typeface="Arial" pitchFamily="34" charset="0"/>
                <a:cs typeface="Arial" pitchFamily="34" charset="0"/>
              </a:rPr>
              <a:t>состава ВС РФ - </a:t>
            </a:r>
            <a:r>
              <a:rPr lang="ru-RU" sz="1600" b="1" dirty="0" smtClean="0">
                <a:solidFill>
                  <a:schemeClr val="tx1">
                    <a:lumMod val="65000"/>
                    <a:lumOff val="35000"/>
                  </a:schemeClr>
                </a:solidFill>
                <a:latin typeface="Arial" pitchFamily="34" charset="0"/>
                <a:cs typeface="Arial" pitchFamily="34" charset="0"/>
              </a:rPr>
              <a:t>полномочия </a:t>
            </a:r>
            <a:r>
              <a:rPr lang="ru-RU" sz="1600" b="1" dirty="0">
                <a:solidFill>
                  <a:schemeClr val="tx1">
                    <a:lumMod val="65000"/>
                    <a:lumOff val="35000"/>
                  </a:schemeClr>
                </a:solidFill>
                <a:latin typeface="Arial" pitchFamily="34" charset="0"/>
                <a:cs typeface="Arial" pitchFamily="34" charset="0"/>
              </a:rPr>
              <a:t>на оформление документов о возможности эксплуатации </a:t>
            </a:r>
            <a:r>
              <a:rPr lang="ru-RU" sz="1600" b="1" dirty="0" smtClean="0">
                <a:solidFill>
                  <a:schemeClr val="tx1">
                    <a:lumMod val="65000"/>
                    <a:lumOff val="35000"/>
                  </a:schemeClr>
                </a:solidFill>
                <a:latin typeface="Arial" pitchFamily="34" charset="0"/>
                <a:cs typeface="Arial" pitchFamily="34" charset="0"/>
              </a:rPr>
              <a:t>+ опыт исполнения контракта в течении 1 г. /20%.</a:t>
            </a:r>
            <a:endParaRPr lang="ru-RU" sz="1600" b="1" dirty="0">
              <a:solidFill>
                <a:schemeClr val="tx1">
                  <a:lumMod val="65000"/>
                  <a:lumOff val="35000"/>
                </a:schemeClr>
              </a:solidFill>
              <a:latin typeface="Arial" pitchFamily="34" charset="0"/>
              <a:cs typeface="Arial" pitchFamily="34" charset="0"/>
            </a:endParaRPr>
          </a:p>
        </p:txBody>
      </p:sp>
      <p:pic>
        <p:nvPicPr>
          <p:cNvPr id="8195" name="Picture 3" descr="D:\RET\МАТЕРИАЛЫ\2016\новый дизайн\иконки\иконки\Иконки-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950913" cy="95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339315"/>
      </p:ext>
    </p:extLst>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1. Задачи ЕЭТП\! Элементы стиля\Логотип_ЕЭТП-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9436" y="95213"/>
            <a:ext cx="2202684" cy="597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79512" y="2420888"/>
            <a:ext cx="8640959" cy="2448272"/>
          </a:xfrm>
          <a:prstGeom prst="rect">
            <a:avLst/>
          </a:prstGeom>
          <a:noFill/>
          <a:ln w="9525">
            <a:noFill/>
            <a:miter lim="800000"/>
            <a:headEnd/>
            <a:tailEnd/>
          </a:ln>
        </p:spPr>
        <p:txBody>
          <a:bodyPr lIns="216000" tIns="36000" rIns="180000" bIns="36000" anchor="t"/>
          <a:lstStyle/>
          <a:p>
            <a:pPr algn="ctr">
              <a:lnSpc>
                <a:spcPct val="80000"/>
              </a:lnSpc>
              <a:spcBef>
                <a:spcPts val="600"/>
              </a:spcBef>
              <a:defRPr/>
            </a:pPr>
            <a:r>
              <a:rPr lang="ru-RU" sz="3000" b="1" dirty="0" smtClean="0">
                <a:solidFill>
                  <a:prstClr val="white"/>
                </a:solidFill>
                <a:latin typeface="Arial" panose="020B0604020202020204" pitchFamily="34" charset="0"/>
                <a:cs typeface="Arial" panose="020B0604020202020204" pitchFamily="34" charset="0"/>
              </a:rPr>
              <a:t>Часть 3</a:t>
            </a:r>
          </a:p>
          <a:p>
            <a:pPr algn="ctr">
              <a:lnSpc>
                <a:spcPct val="80000"/>
              </a:lnSpc>
              <a:spcBef>
                <a:spcPts val="600"/>
              </a:spcBef>
              <a:defRPr/>
            </a:pPr>
            <a:r>
              <a:rPr lang="ru-RU" sz="4400" b="1" dirty="0" smtClean="0">
                <a:solidFill>
                  <a:prstClr val="white"/>
                </a:solidFill>
                <a:latin typeface="Arial" panose="020B0604020202020204" pitchFamily="34" charset="0"/>
                <a:cs typeface="Arial" panose="020B0604020202020204" pitchFamily="34" charset="0"/>
              </a:rPr>
              <a:t>Контрактная система: способы определения поставщиков</a:t>
            </a:r>
            <a:endParaRPr lang="ru-RU" sz="4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141520"/>
      </p:ext>
    </p:extLst>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4"/>
          <p:cNvSpPr>
            <a:spLocks noGrp="1"/>
          </p:cNvSpPr>
          <p:nvPr>
            <p:ph type="sldNum" sz="quarter" idx="12"/>
          </p:nvPr>
        </p:nvSpPr>
        <p:spPr>
          <a:xfrm>
            <a:off x="7064375" y="8142288"/>
            <a:ext cx="2133600" cy="304800"/>
          </a:xfrm>
        </p:spPr>
        <p:txBody>
          <a:bodyPr/>
          <a:lstStyle/>
          <a:p>
            <a:pPr algn="l">
              <a:defRPr/>
            </a:pPr>
            <a:fld id="{612BB597-EA01-40A0-9F1A-390BDFB52775}" type="slidenum">
              <a:rPr lang="ru-RU" smtClean="0">
                <a:solidFill>
                  <a:srgbClr val="FFFFFF"/>
                </a:solidFill>
                <a:ea typeface="ＭＳ Ｐゴシック" pitchFamily="34" charset="-128"/>
              </a:rPr>
              <a:pPr algn="l">
                <a:defRPr/>
              </a:pPr>
              <a:t>93</a:t>
            </a:fld>
            <a:endParaRPr lang="ru-RU" smtClean="0">
              <a:solidFill>
                <a:srgbClr val="FFFFFF"/>
              </a:solidFill>
              <a:ea typeface="ＭＳ Ｐゴシック" pitchFamily="34" charset="-128"/>
            </a:endParaRPr>
          </a:p>
        </p:txBody>
      </p:sp>
      <p:sp>
        <p:nvSpPr>
          <p:cNvPr id="15" name="Номер слайда 3"/>
          <p:cNvSpPr txBox="1">
            <a:spLocks/>
          </p:cNvSpPr>
          <p:nvPr/>
        </p:nvSpPr>
        <p:spPr bwMode="auto">
          <a:xfrm>
            <a:off x="7064375" y="814228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F481788-AFA0-4FD3-B51B-092AD61881A4}" type="slidenum">
              <a:rPr lang="ru-RU" sz="1600" b="1">
                <a:solidFill>
                  <a:srgbClr val="FFFFFF"/>
                </a:solidFill>
              </a:rPr>
              <a:pPr algn="r" eaLnBrk="1" hangingPunct="1"/>
              <a:t>93</a:t>
            </a:fld>
            <a:endParaRPr lang="ru-RU" sz="1600" b="1">
              <a:solidFill>
                <a:srgbClr val="FFFFFF"/>
              </a:solidFill>
            </a:endParaRPr>
          </a:p>
        </p:txBody>
      </p:sp>
      <p:sp>
        <p:nvSpPr>
          <p:cNvPr id="20" name="Заголовок 1"/>
          <p:cNvSpPr txBox="1">
            <a:spLocks/>
          </p:cNvSpPr>
          <p:nvPr/>
        </p:nvSpPr>
        <p:spPr>
          <a:xfrm>
            <a:off x="467544" y="5517232"/>
            <a:ext cx="8352928" cy="114300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r">
              <a:buNone/>
            </a:pPr>
            <a:endParaRPr lang="ru-RU" sz="4400" dirty="0">
              <a:solidFill>
                <a:schemeClr val="tx2">
                  <a:lumMod val="50000"/>
                </a:schemeClr>
              </a:solidFill>
            </a:endParaRPr>
          </a:p>
        </p:txBody>
      </p:sp>
      <p:graphicFrame>
        <p:nvGraphicFramePr>
          <p:cNvPr id="2" name="Схема 1"/>
          <p:cNvGraphicFramePr/>
          <p:nvPr>
            <p:extLst>
              <p:ext uri="{D42A27DB-BD31-4B8C-83A1-F6EECF244321}">
                <p14:modId xmlns:p14="http://schemas.microsoft.com/office/powerpoint/2010/main" val="1250189360"/>
              </p:ext>
            </p:extLst>
          </p:nvPr>
        </p:nvGraphicFramePr>
        <p:xfrm>
          <a:off x="431540" y="1772816"/>
          <a:ext cx="8280920"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Прямоугольник 7"/>
          <p:cNvSpPr/>
          <p:nvPr/>
        </p:nvSpPr>
        <p:spPr>
          <a:xfrm>
            <a:off x="0" y="770440"/>
            <a:ext cx="9144000" cy="108000"/>
          </a:xfrm>
          <a:prstGeom prst="rect">
            <a:avLst/>
          </a:prstGeom>
          <a:solidFill>
            <a:srgbClr val="AD0F29"/>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72000" rtlCol="0" anchor="t" anchorCtr="0">
            <a:spAutoFit/>
          </a:bodyPr>
          <a:lstStyle/>
          <a:p>
            <a:pPr algn="ctr">
              <a:spcAft>
                <a:spcPts val="600"/>
              </a:spcAft>
            </a:pPr>
            <a:endParaRPr lang="ru-RU" sz="1400" b="1" dirty="0" smtClean="0">
              <a:solidFill>
                <a:srgbClr val="C00000"/>
              </a:solidFill>
              <a:latin typeface="Arial Narrow" pitchFamily="34" charset="0"/>
            </a:endParaRPr>
          </a:p>
        </p:txBody>
      </p:sp>
      <p:sp>
        <p:nvSpPr>
          <p:cNvPr id="3" name="Прямоугольник 2"/>
          <p:cNvSpPr/>
          <p:nvPr/>
        </p:nvSpPr>
        <p:spPr>
          <a:xfrm>
            <a:off x="1907704" y="1298303"/>
            <a:ext cx="4572000" cy="615553"/>
          </a:xfrm>
          <a:prstGeom prst="rect">
            <a:avLst/>
          </a:prstGeom>
        </p:spPr>
        <p:txBody>
          <a:bodyPr>
            <a:spAutoFit/>
          </a:bodyPr>
          <a:lstStyle/>
          <a:p>
            <a:pPr marL="0" lvl="1">
              <a:lnSpc>
                <a:spcPct val="85000"/>
              </a:lnSpc>
              <a:spcAft>
                <a:spcPts val="1200"/>
              </a:spcAft>
              <a:buClr>
                <a:srgbClr val="990033"/>
              </a:buClr>
              <a:buSzPct val="80000"/>
            </a:pPr>
            <a:r>
              <a:rPr lang="ru-RU" sz="2000" b="1" dirty="0" smtClean="0">
                <a:solidFill>
                  <a:schemeClr val="tx1">
                    <a:lumMod val="75000"/>
                    <a:lumOff val="25000"/>
                  </a:schemeClr>
                </a:solidFill>
                <a:latin typeface="Arial Narrow" pitchFamily="34" charset="0"/>
              </a:rPr>
              <a:t>Способы закупок по Контрактной системе:</a:t>
            </a:r>
            <a:endParaRPr lang="ru-RU" sz="2000" b="1" dirty="0">
              <a:solidFill>
                <a:schemeClr val="tx1">
                  <a:lumMod val="75000"/>
                  <a:lumOff val="25000"/>
                </a:schemeClr>
              </a:solidFill>
              <a:latin typeface="Arial Narrow" pitchFamily="34" charset="0"/>
            </a:endParaRPr>
          </a:p>
        </p:txBody>
      </p:sp>
      <p:sp>
        <p:nvSpPr>
          <p:cNvPr id="11"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a:t>
            </a:r>
            <a:r>
              <a:rPr lang="ru-RU" sz="2000" spc="-130" dirty="0" smtClean="0">
                <a:solidFill>
                  <a:schemeClr val="bg1"/>
                </a:solidFill>
                <a:latin typeface="Arial" pitchFamily="34" charset="0"/>
                <a:cs typeface="Arial" pitchFamily="34" charset="0"/>
              </a:rPr>
              <a:t>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72674963"/>
      </p:ext>
    </p:extLst>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Прямоугольник 43"/>
          <p:cNvSpPr/>
          <p:nvPr/>
        </p:nvSpPr>
        <p:spPr>
          <a:xfrm>
            <a:off x="31458" y="1196752"/>
            <a:ext cx="9073008" cy="1324772"/>
          </a:xfrm>
          <a:prstGeom prst="rect">
            <a:avLst/>
          </a:prstGeom>
          <a:solidFill>
            <a:schemeClr val="bg1">
              <a:lumMod val="95000"/>
            </a:schemeClr>
          </a:solidFill>
        </p:spPr>
        <p:txBody>
          <a:bodyPr wrap="square" lIns="360000" rIns="360000" bIns="108000">
            <a:spAutoFit/>
          </a:bodyPr>
          <a:lstStyle/>
          <a:p>
            <a:pPr algn="just">
              <a:lnSpc>
                <a:spcPct val="95000"/>
              </a:lnSpc>
              <a:defRPr/>
            </a:pPr>
            <a:r>
              <a:rPr lang="ru-RU" sz="1600" dirty="0" smtClean="0">
                <a:solidFill>
                  <a:schemeClr val="tx1">
                    <a:lumMod val="75000"/>
                    <a:lumOff val="25000"/>
                  </a:schemeClr>
                </a:solidFill>
                <a:latin typeface="Arial" pitchFamily="34" charset="0"/>
                <a:cs typeface="Arial" pitchFamily="34" charset="0"/>
              </a:rPr>
              <a:t>Электронный аукцион - аукцион</a:t>
            </a:r>
            <a:r>
              <a:rPr lang="ru-RU" sz="1600" dirty="0">
                <a:solidFill>
                  <a:schemeClr val="tx1">
                    <a:lumMod val="75000"/>
                    <a:lumOff val="25000"/>
                  </a:schemeClr>
                </a:solidFill>
                <a:latin typeface="Arial" pitchFamily="34" charset="0"/>
                <a:cs typeface="Arial" pitchFamily="34" charset="0"/>
              </a:rPr>
              <a:t>, при котором информация о закупке сообщается заказчиком неограниченному кругу лиц путем размещения в </a:t>
            </a:r>
            <a:r>
              <a:rPr lang="ru-RU" sz="1600" dirty="0" smtClean="0">
                <a:solidFill>
                  <a:schemeClr val="tx1">
                    <a:lumMod val="75000"/>
                    <a:lumOff val="25000"/>
                  </a:schemeClr>
                </a:solidFill>
                <a:latin typeface="Arial" pitchFamily="34" charset="0"/>
                <a:cs typeface="Arial" pitchFamily="34" charset="0"/>
              </a:rPr>
              <a:t>ЕИС </a:t>
            </a:r>
            <a:r>
              <a:rPr lang="ru-RU" sz="1600" dirty="0">
                <a:solidFill>
                  <a:schemeClr val="tx1">
                    <a:lumMod val="75000"/>
                    <a:lumOff val="25000"/>
                  </a:schemeClr>
                </a:solidFill>
                <a:latin typeface="Arial" pitchFamily="34" charset="0"/>
                <a:cs typeface="Arial" pitchFamily="34" charset="0"/>
              </a:rPr>
              <a:t>извещения о проведении такого аукциона и документации о нем, к участникам закупки предъявляются единые требования и дополнительные требования, проведение такого аукциона обеспечивается на электронной площадке ее оператором.</a:t>
            </a:r>
          </a:p>
        </p:txBody>
      </p:sp>
      <p:sp>
        <p:nvSpPr>
          <p:cNvPr id="20483" name="Rectangle 4"/>
          <p:cNvSpPr>
            <a:spLocks noChangeArrowheads="1"/>
          </p:cNvSpPr>
          <p:nvPr/>
        </p:nvSpPr>
        <p:spPr bwMode="auto">
          <a:xfrm>
            <a:off x="179388" y="1987550"/>
            <a:ext cx="8464550" cy="4584700"/>
          </a:xfrm>
          <a:prstGeom prst="rect">
            <a:avLst/>
          </a:prstGeom>
          <a:noFill/>
          <a:ln w="19050">
            <a:noFill/>
            <a:miter lim="800000"/>
            <a:headEnd/>
            <a:tailEnd/>
          </a:ln>
        </p:spPr>
        <p:txBody>
          <a:bodyPr/>
          <a:lstStyle/>
          <a:p>
            <a:pPr marL="342900" indent="-342900">
              <a:lnSpc>
                <a:spcPct val="125000"/>
              </a:lnSpc>
            </a:pPr>
            <a:endParaRPr lang="ru-RU" sz="1600">
              <a:solidFill>
                <a:srgbClr val="292929"/>
              </a:solidFill>
              <a:latin typeface="Arial" pitchFamily="34" charset="0"/>
              <a:cs typeface="Arial" pitchFamily="34" charset="0"/>
            </a:endParaRPr>
          </a:p>
        </p:txBody>
      </p:sp>
      <p:sp>
        <p:nvSpPr>
          <p:cNvPr id="20484" name="Rectangle 4"/>
          <p:cNvSpPr>
            <a:spLocks noChangeArrowheads="1"/>
          </p:cNvSpPr>
          <p:nvPr/>
        </p:nvSpPr>
        <p:spPr bwMode="auto">
          <a:xfrm>
            <a:off x="0" y="-169277"/>
            <a:ext cx="184731" cy="338554"/>
          </a:xfrm>
          <a:prstGeom prst="rect">
            <a:avLst/>
          </a:prstGeom>
          <a:noFill/>
          <a:ln w="9525">
            <a:noFill/>
            <a:miter lim="800000"/>
            <a:headEnd/>
            <a:tailEnd/>
          </a:ln>
        </p:spPr>
        <p:txBody>
          <a:bodyPr wrap="none" anchor="ctr">
            <a:spAutoFit/>
          </a:bodyPr>
          <a:lstStyle/>
          <a:p>
            <a:endParaRPr lang="ru-RU" sz="1600">
              <a:latin typeface="Arial" pitchFamily="34" charset="0"/>
              <a:cs typeface="Arial" pitchFamily="34" charset="0"/>
            </a:endParaRPr>
          </a:p>
        </p:txBody>
      </p:sp>
      <p:sp>
        <p:nvSpPr>
          <p:cNvPr id="20485" name="Rectangle 5"/>
          <p:cNvSpPr>
            <a:spLocks noChangeArrowheads="1"/>
          </p:cNvSpPr>
          <p:nvPr/>
        </p:nvSpPr>
        <p:spPr bwMode="auto">
          <a:xfrm>
            <a:off x="0" y="945148"/>
            <a:ext cx="184731" cy="338554"/>
          </a:xfrm>
          <a:prstGeom prst="rect">
            <a:avLst/>
          </a:prstGeom>
          <a:noFill/>
          <a:ln w="9525">
            <a:noFill/>
            <a:miter lim="800000"/>
            <a:headEnd/>
            <a:tailEnd/>
          </a:ln>
        </p:spPr>
        <p:txBody>
          <a:bodyPr wrap="none" anchor="ctr">
            <a:spAutoFit/>
          </a:bodyPr>
          <a:lstStyle/>
          <a:p>
            <a:endParaRPr lang="ru-RU" sz="1600">
              <a:latin typeface="Arial" pitchFamily="34" charset="0"/>
              <a:cs typeface="Arial" pitchFamily="34" charset="0"/>
            </a:endParaRPr>
          </a:p>
        </p:txBody>
      </p:sp>
      <p:sp>
        <p:nvSpPr>
          <p:cNvPr id="20486" name="Rectangle 5"/>
          <p:cNvSpPr>
            <a:spLocks noChangeArrowheads="1"/>
          </p:cNvSpPr>
          <p:nvPr/>
        </p:nvSpPr>
        <p:spPr bwMode="auto">
          <a:xfrm>
            <a:off x="0" y="-169277"/>
            <a:ext cx="184731" cy="338554"/>
          </a:xfrm>
          <a:prstGeom prst="rect">
            <a:avLst/>
          </a:prstGeom>
          <a:noFill/>
          <a:ln w="9525">
            <a:noFill/>
            <a:miter lim="800000"/>
            <a:headEnd/>
            <a:tailEnd/>
          </a:ln>
        </p:spPr>
        <p:txBody>
          <a:bodyPr wrap="none" anchor="ctr">
            <a:spAutoFit/>
          </a:bodyPr>
          <a:lstStyle/>
          <a:p>
            <a:endParaRPr lang="ru-RU" sz="1600">
              <a:latin typeface="Arial" pitchFamily="34" charset="0"/>
              <a:cs typeface="Arial" pitchFamily="34" charset="0"/>
            </a:endParaRPr>
          </a:p>
        </p:txBody>
      </p:sp>
      <p:sp>
        <p:nvSpPr>
          <p:cNvPr id="20487" name="Rectangle 6"/>
          <p:cNvSpPr>
            <a:spLocks noChangeArrowheads="1"/>
          </p:cNvSpPr>
          <p:nvPr/>
        </p:nvSpPr>
        <p:spPr bwMode="auto">
          <a:xfrm>
            <a:off x="0" y="1268998"/>
            <a:ext cx="184731" cy="338554"/>
          </a:xfrm>
          <a:prstGeom prst="rect">
            <a:avLst/>
          </a:prstGeom>
          <a:noFill/>
          <a:ln w="9525">
            <a:noFill/>
            <a:miter lim="800000"/>
            <a:headEnd/>
            <a:tailEnd/>
          </a:ln>
        </p:spPr>
        <p:txBody>
          <a:bodyPr wrap="none" anchor="ctr">
            <a:spAutoFit/>
          </a:bodyPr>
          <a:lstStyle/>
          <a:p>
            <a:endParaRPr lang="ru-RU" sz="1600">
              <a:latin typeface="Arial" pitchFamily="34" charset="0"/>
              <a:cs typeface="Arial" pitchFamily="34" charset="0"/>
            </a:endParaRPr>
          </a:p>
        </p:txBody>
      </p:sp>
      <p:sp>
        <p:nvSpPr>
          <p:cNvPr id="23" name="Прямоугольник 22"/>
          <p:cNvSpPr/>
          <p:nvPr/>
        </p:nvSpPr>
        <p:spPr>
          <a:xfrm>
            <a:off x="1043608" y="2924944"/>
            <a:ext cx="3240360" cy="2551775"/>
          </a:xfrm>
          <a:prstGeom prst="rect">
            <a:avLst/>
          </a:prstGeom>
        </p:spPr>
        <p:txBody>
          <a:bodyPr wrap="square" lIns="360000" rIns="360000" bIns="108000">
            <a:spAutoFit/>
          </a:bodyPr>
          <a:lstStyle/>
          <a:p>
            <a:pPr marL="342900" lvl="1" indent="-342900">
              <a:lnSpc>
                <a:spcPct val="85000"/>
              </a:lnSpc>
              <a:spcAft>
                <a:spcPts val="2000"/>
              </a:spcAft>
              <a:buClr>
                <a:srgbClr val="990033"/>
              </a:buClr>
              <a:buSzPct val="80000"/>
              <a:buFont typeface="Arial Narrow" pitchFamily="34" charset="0"/>
              <a:buChar char="▬"/>
              <a:defRPr/>
            </a:pPr>
            <a:r>
              <a:rPr lang="ru-RU" sz="1600" b="1" dirty="0">
                <a:latin typeface="Arial" pitchFamily="34" charset="0"/>
                <a:cs typeface="Arial" pitchFamily="34" charset="0"/>
              </a:rPr>
              <a:t>Значение цены </a:t>
            </a:r>
            <a:r>
              <a:rPr lang="ru-RU" sz="1600" dirty="0">
                <a:solidFill>
                  <a:schemeClr val="tx1">
                    <a:lumMod val="75000"/>
                    <a:lumOff val="25000"/>
                  </a:schemeClr>
                </a:solidFill>
                <a:latin typeface="Arial" pitchFamily="34" charset="0"/>
                <a:cs typeface="Arial" pitchFamily="34" charset="0"/>
              </a:rPr>
              <a:t>— единственный критерий выбора поставщика, допущенного к торгам</a:t>
            </a:r>
            <a:endParaRPr lang="en-US" sz="1600" dirty="0">
              <a:solidFill>
                <a:schemeClr val="tx1">
                  <a:lumMod val="75000"/>
                  <a:lumOff val="25000"/>
                </a:schemeClr>
              </a:solidFill>
              <a:latin typeface="Arial" pitchFamily="34" charset="0"/>
              <a:cs typeface="Arial" pitchFamily="34" charset="0"/>
            </a:endParaRPr>
          </a:p>
          <a:p>
            <a:pPr marL="342900" lvl="1" indent="-342900">
              <a:lnSpc>
                <a:spcPct val="85000"/>
              </a:lnSpc>
              <a:spcAft>
                <a:spcPts val="2000"/>
              </a:spcAft>
              <a:buClr>
                <a:srgbClr val="990033"/>
              </a:buClr>
              <a:buSzPct val="80000"/>
              <a:buFont typeface="Arial Narrow" pitchFamily="34" charset="0"/>
              <a:buChar char="▬"/>
              <a:defRPr/>
            </a:pPr>
            <a:r>
              <a:rPr lang="ru-RU" sz="1600" b="1" dirty="0">
                <a:latin typeface="Arial" pitchFamily="34" charset="0"/>
                <a:cs typeface="Arial" pitchFamily="34" charset="0"/>
              </a:rPr>
              <a:t>Удаленный режим работы </a:t>
            </a:r>
            <a:r>
              <a:rPr lang="ru-RU" sz="1600" dirty="0">
                <a:solidFill>
                  <a:schemeClr val="tx1">
                    <a:lumMod val="75000"/>
                    <a:lumOff val="25000"/>
                  </a:schemeClr>
                </a:solidFill>
                <a:latin typeface="Arial" pitchFamily="34" charset="0"/>
                <a:cs typeface="Arial" pitchFamily="34" charset="0"/>
              </a:rPr>
              <a:t>в системе через </a:t>
            </a:r>
            <a:r>
              <a:rPr lang="ru-RU" sz="1600" dirty="0" smtClean="0">
                <a:solidFill>
                  <a:schemeClr val="tx1">
                    <a:lumMod val="75000"/>
                    <a:lumOff val="25000"/>
                  </a:schemeClr>
                </a:solidFill>
                <a:latin typeface="Arial" pitchFamily="34" charset="0"/>
                <a:cs typeface="Arial" pitchFamily="34" charset="0"/>
              </a:rPr>
              <a:t>Интернет</a:t>
            </a:r>
          </a:p>
          <a:p>
            <a:pPr marL="0" lvl="1">
              <a:lnSpc>
                <a:spcPct val="85000"/>
              </a:lnSpc>
              <a:spcAft>
                <a:spcPts val="2000"/>
              </a:spcAft>
              <a:buClr>
                <a:srgbClr val="990033"/>
              </a:buClr>
              <a:buSzPct val="80000"/>
              <a:defRPr/>
            </a:pPr>
            <a:endParaRPr lang="en-US" sz="1600" dirty="0">
              <a:solidFill>
                <a:schemeClr val="tx1">
                  <a:lumMod val="75000"/>
                  <a:lumOff val="25000"/>
                </a:schemeClr>
              </a:solidFill>
              <a:latin typeface="Arial" pitchFamily="34" charset="0"/>
              <a:cs typeface="Arial" pitchFamily="34" charset="0"/>
            </a:endParaRPr>
          </a:p>
        </p:txBody>
      </p:sp>
      <p:pic>
        <p:nvPicPr>
          <p:cNvPr id="9218" name="Picture 2" descr="D:\RET\МАТЕРИАЛЫ\2016\новый дизайн\иконки\иконки\Иконки-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068960"/>
            <a:ext cx="954087" cy="95408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RET\МАТЕРИАЛЫ\2016\новый дизайн\иконки\иконки\Иконки-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365104"/>
            <a:ext cx="950913" cy="954087"/>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004048" y="2874285"/>
            <a:ext cx="3668415" cy="1772074"/>
          </a:xfrm>
          <a:prstGeom prst="rect">
            <a:avLst/>
          </a:prstGeom>
        </p:spPr>
        <p:txBody>
          <a:bodyPr wrap="square" lIns="360000" rIns="360000" bIns="108000">
            <a:spAutoFit/>
          </a:bodyPr>
          <a:lstStyle/>
          <a:p>
            <a:pPr marL="342900" lvl="1" indent="-342900">
              <a:lnSpc>
                <a:spcPct val="85000"/>
              </a:lnSpc>
              <a:spcAft>
                <a:spcPts val="2000"/>
              </a:spcAft>
              <a:buClr>
                <a:srgbClr val="990033"/>
              </a:buClr>
              <a:buSzPct val="80000"/>
              <a:buFont typeface="Arial Narrow" pitchFamily="34" charset="0"/>
              <a:buChar char="▬"/>
              <a:defRPr/>
            </a:pPr>
            <a:r>
              <a:rPr lang="ru-RU" sz="1600" b="1" dirty="0">
                <a:latin typeface="Arial" pitchFamily="34" charset="0"/>
                <a:cs typeface="Arial" pitchFamily="34" charset="0"/>
              </a:rPr>
              <a:t>Многократная подача </a:t>
            </a:r>
            <a:r>
              <a:rPr lang="ru-RU" sz="1600" dirty="0">
                <a:solidFill>
                  <a:schemeClr val="tx1">
                    <a:lumMod val="75000"/>
                    <a:lumOff val="25000"/>
                  </a:schemeClr>
                </a:solidFill>
                <a:latin typeface="Arial" pitchFamily="34" charset="0"/>
                <a:cs typeface="Arial" pitchFamily="34" charset="0"/>
              </a:rPr>
              <a:t>ценовых предложений участниками в ходе торгов в режиме реального времени</a:t>
            </a:r>
          </a:p>
          <a:p>
            <a:pPr marL="342900" lvl="1" indent="-342900">
              <a:lnSpc>
                <a:spcPct val="85000"/>
              </a:lnSpc>
              <a:spcAft>
                <a:spcPts val="2000"/>
              </a:spcAft>
              <a:buClr>
                <a:srgbClr val="990033"/>
              </a:buClr>
              <a:buSzPct val="80000"/>
              <a:buFont typeface="Arial Narrow" pitchFamily="34" charset="0"/>
              <a:buChar char="▬"/>
              <a:defRPr/>
            </a:pPr>
            <a:endParaRPr lang="ru-RU" sz="2400" dirty="0">
              <a:solidFill>
                <a:schemeClr val="tx1">
                  <a:lumMod val="75000"/>
                  <a:lumOff val="25000"/>
                </a:schemeClr>
              </a:solidFill>
              <a:latin typeface="Arial Narrow" pitchFamily="34" charset="0"/>
              <a:cs typeface="Arial" pitchFamily="34" charset="0"/>
            </a:endParaRPr>
          </a:p>
        </p:txBody>
      </p:sp>
      <p:sp>
        <p:nvSpPr>
          <p:cNvPr id="2" name="Прямоугольник 1"/>
          <p:cNvSpPr/>
          <p:nvPr/>
        </p:nvSpPr>
        <p:spPr>
          <a:xfrm>
            <a:off x="5292080" y="4149080"/>
            <a:ext cx="2646040" cy="929485"/>
          </a:xfrm>
          <a:prstGeom prst="rect">
            <a:avLst/>
          </a:prstGeom>
        </p:spPr>
        <p:txBody>
          <a:bodyPr wrap="square">
            <a:spAutoFit/>
          </a:bodyPr>
          <a:lstStyle/>
          <a:p>
            <a:pPr marL="342900" lvl="1" indent="-342900">
              <a:lnSpc>
                <a:spcPct val="85000"/>
              </a:lnSpc>
              <a:spcAft>
                <a:spcPts val="2000"/>
              </a:spcAft>
              <a:buClr>
                <a:srgbClr val="990033"/>
              </a:buClr>
              <a:buSzPct val="80000"/>
              <a:buFont typeface="Arial Narrow" pitchFamily="34" charset="0"/>
              <a:buChar char="▬"/>
              <a:defRPr/>
            </a:pPr>
            <a:r>
              <a:rPr lang="ru-RU" sz="1600" b="1" dirty="0">
                <a:latin typeface="Arial" pitchFamily="34" charset="0"/>
                <a:cs typeface="Arial" pitchFamily="34" charset="0"/>
              </a:rPr>
              <a:t>Анонимная подача </a:t>
            </a:r>
            <a:r>
              <a:rPr lang="ru-RU" sz="1600" dirty="0">
                <a:solidFill>
                  <a:schemeClr val="tx1">
                    <a:lumMod val="75000"/>
                    <a:lumOff val="25000"/>
                  </a:schemeClr>
                </a:solidFill>
                <a:latin typeface="Arial" pitchFamily="34" charset="0"/>
                <a:cs typeface="Arial" pitchFamily="34" charset="0"/>
              </a:rPr>
              <a:t>ценовых предложений участниками торгов </a:t>
            </a:r>
          </a:p>
        </p:txBody>
      </p:sp>
      <p:pic>
        <p:nvPicPr>
          <p:cNvPr id="9221" name="Picture 5" descr="D:\RET\МАТЕРИАЛЫ\2016\новый дизайн\иконки\иконки\Иконки-4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068960"/>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RET\МАТЕРИАЛЫ\2016\новый дизайн\иконки\иконки\Иконки-2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4365104"/>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915816" y="5373216"/>
            <a:ext cx="3672408" cy="929485"/>
          </a:xfrm>
          <a:prstGeom prst="rect">
            <a:avLst/>
          </a:prstGeom>
        </p:spPr>
        <p:txBody>
          <a:bodyPr wrap="square">
            <a:spAutoFit/>
          </a:bodyPr>
          <a:lstStyle/>
          <a:p>
            <a:pPr marL="342900" lvl="1" indent="-342900">
              <a:lnSpc>
                <a:spcPct val="85000"/>
              </a:lnSpc>
              <a:spcAft>
                <a:spcPts val="2000"/>
              </a:spcAft>
              <a:buClr>
                <a:srgbClr val="990033"/>
              </a:buClr>
              <a:buSzPct val="80000"/>
              <a:buFont typeface="Arial Narrow" pitchFamily="34" charset="0"/>
              <a:buChar char="▬"/>
              <a:defRPr/>
            </a:pPr>
            <a:r>
              <a:rPr lang="ru-RU" sz="1600" b="1" dirty="0">
                <a:latin typeface="Arial" pitchFamily="34" charset="0"/>
                <a:cs typeface="Arial" pitchFamily="34" charset="0"/>
              </a:rPr>
              <a:t>Юридические обязательства </a:t>
            </a:r>
            <a:r>
              <a:rPr lang="ru-RU" sz="1600" dirty="0">
                <a:solidFill>
                  <a:schemeClr val="tx1">
                    <a:lumMod val="75000"/>
                    <a:lumOff val="25000"/>
                  </a:schemeClr>
                </a:solidFill>
                <a:latin typeface="Arial" pitchFamily="34" charset="0"/>
                <a:cs typeface="Arial" pitchFamily="34" charset="0"/>
              </a:rPr>
              <a:t>участников торгов закреплены на основе механизма электронной подписи </a:t>
            </a:r>
            <a:endParaRPr lang="en-US" sz="1600" dirty="0">
              <a:solidFill>
                <a:schemeClr val="tx1">
                  <a:lumMod val="75000"/>
                  <a:lumOff val="25000"/>
                </a:schemeClr>
              </a:solidFill>
              <a:latin typeface="Arial" pitchFamily="34" charset="0"/>
              <a:cs typeface="Arial" pitchFamily="34" charset="0"/>
            </a:endParaRPr>
          </a:p>
        </p:txBody>
      </p:sp>
      <p:pic>
        <p:nvPicPr>
          <p:cNvPr id="9223" name="Picture 7" descr="D:\RET\МАТЕРИАЛЫ\2016\новый дизайн\иконки\иконки\Иконки-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760" y="5589240"/>
            <a:ext cx="954087" cy="954087"/>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a:t>
            </a:r>
            <a:r>
              <a:rPr lang="ru-RU" sz="2000" spc="-130" dirty="0" smtClean="0">
                <a:solidFill>
                  <a:schemeClr val="bg1"/>
                </a:solidFill>
                <a:latin typeface="Arial" pitchFamily="34" charset="0"/>
                <a:cs typeface="Arial" pitchFamily="34" charset="0"/>
              </a:rPr>
              <a:t>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56465349"/>
      </p:ext>
    </p:extLst>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19E1FAD7-BD7D-425F-802A-54303B07A253}" type="slidenum">
              <a:rPr lang="ru-RU" sz="1600" smtClean="0">
                <a:solidFill>
                  <a:prstClr val="black"/>
                </a:solidFill>
                <a:latin typeface="Arial" pitchFamily="34" charset="0"/>
                <a:cs typeface="Arial" pitchFamily="34" charset="0"/>
              </a:rPr>
              <a:pPr>
                <a:defRPr/>
              </a:pPr>
              <a:t>95</a:t>
            </a:fld>
            <a:endParaRPr lang="ru-RU" sz="1600">
              <a:solidFill>
                <a:prstClr val="black"/>
              </a:solidFill>
              <a:latin typeface="Arial" pitchFamily="34" charset="0"/>
              <a:cs typeface="Arial" pitchFamily="34" charset="0"/>
            </a:endParaRPr>
          </a:p>
        </p:txBody>
      </p:sp>
      <p:sp>
        <p:nvSpPr>
          <p:cNvPr id="4" name="Прямоугольник с двумя скругленными противолежащими углами 3"/>
          <p:cNvSpPr/>
          <p:nvPr/>
        </p:nvSpPr>
        <p:spPr bwMode="auto">
          <a:xfrm>
            <a:off x="395536" y="2204864"/>
            <a:ext cx="8501062" cy="1543036"/>
          </a:xfrm>
          <a:prstGeom prst="round2DiagRect">
            <a:avLst>
              <a:gd name="adj1" fmla="val 7096"/>
              <a:gd name="adj2" fmla="val 0"/>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 bIns="72000">
            <a:spAutoFit/>
          </a:bodyPr>
          <a:lstStyle/>
          <a:p>
            <a:pPr algn="just">
              <a:defRPr/>
            </a:pPr>
            <a:r>
              <a:rPr lang="ru-RU" sz="1600" dirty="0">
                <a:solidFill>
                  <a:schemeClr val="tx1">
                    <a:lumMod val="75000"/>
                    <a:lumOff val="25000"/>
                  </a:schemeClr>
                </a:solidFill>
                <a:latin typeface="Arial" pitchFamily="34" charset="0"/>
                <a:cs typeface="Arial" pitchFamily="34" charset="0"/>
              </a:rPr>
              <a:t>Перечень товаров (работ, услуг), размещение заказов на поставки (выполнение, оказание) которых осуществляется путем проведения </a:t>
            </a:r>
            <a:r>
              <a:rPr lang="ru-RU" sz="1600" dirty="0" smtClean="0">
                <a:solidFill>
                  <a:schemeClr val="tx1">
                    <a:lumMod val="75000"/>
                    <a:lumOff val="25000"/>
                  </a:schemeClr>
                </a:solidFill>
                <a:latin typeface="Arial" pitchFamily="34" charset="0"/>
                <a:cs typeface="Arial" pitchFamily="34" charset="0"/>
              </a:rPr>
              <a:t>аукциона в электронной форме (по классификатору ОКДП).</a:t>
            </a:r>
          </a:p>
          <a:p>
            <a:pPr algn="just">
              <a:defRPr/>
            </a:pPr>
            <a:r>
              <a:rPr lang="ru-RU" sz="1600" dirty="0">
                <a:solidFill>
                  <a:schemeClr val="tx1">
                    <a:lumMod val="75000"/>
                    <a:lumOff val="25000"/>
                  </a:schemeClr>
                </a:solidFill>
                <a:latin typeface="Arial" pitchFamily="34" charset="0"/>
                <a:cs typeface="Arial" pitchFamily="34" charset="0"/>
              </a:rPr>
              <a:t>Положения аукционного перечня в целом повторяют положения Распоряжения Правительства </a:t>
            </a:r>
            <a:r>
              <a:rPr lang="ru-RU" sz="1600" dirty="0" smtClean="0">
                <a:solidFill>
                  <a:schemeClr val="tx1">
                    <a:lumMod val="75000"/>
                    <a:lumOff val="25000"/>
                  </a:schemeClr>
                </a:solidFill>
                <a:latin typeface="Arial" pitchFamily="34" charset="0"/>
                <a:cs typeface="Arial" pitchFamily="34" charset="0"/>
              </a:rPr>
              <a:t>РФ №</a:t>
            </a:r>
            <a:r>
              <a:rPr lang="ru-RU" sz="1600" dirty="0">
                <a:solidFill>
                  <a:schemeClr val="tx1">
                    <a:lumMod val="75000"/>
                    <a:lumOff val="25000"/>
                  </a:schemeClr>
                </a:solidFill>
                <a:latin typeface="Arial" pitchFamily="34" charset="0"/>
                <a:cs typeface="Arial" pitchFamily="34" charset="0"/>
              </a:rPr>
              <a:t>236</a:t>
            </a:r>
            <a:r>
              <a:rPr lang="en-US" sz="1600" dirty="0">
                <a:solidFill>
                  <a:schemeClr val="tx1">
                    <a:lumMod val="75000"/>
                    <a:lumOff val="25000"/>
                  </a:schemeClr>
                </a:solidFill>
                <a:latin typeface="Arial" pitchFamily="34" charset="0"/>
                <a:cs typeface="Arial" pitchFamily="34" charset="0"/>
              </a:rPr>
              <a:t>-</a:t>
            </a:r>
            <a:r>
              <a:rPr lang="ru-RU" sz="1600" dirty="0" smtClean="0">
                <a:solidFill>
                  <a:schemeClr val="tx1">
                    <a:lumMod val="75000"/>
                    <a:lumOff val="25000"/>
                  </a:schemeClr>
                </a:solidFill>
                <a:latin typeface="Arial" pitchFamily="34" charset="0"/>
                <a:cs typeface="Arial" pitchFamily="34" charset="0"/>
              </a:rPr>
              <a:t>р </a:t>
            </a:r>
            <a:r>
              <a:rPr lang="ru-RU" sz="1600" dirty="0">
                <a:solidFill>
                  <a:schemeClr val="tx1">
                    <a:lumMod val="75000"/>
                    <a:lumOff val="25000"/>
                  </a:schemeClr>
                </a:solidFill>
                <a:latin typeface="Arial" pitchFamily="34" charset="0"/>
                <a:cs typeface="Arial" pitchFamily="34" charset="0"/>
              </a:rPr>
              <a:t>от </a:t>
            </a:r>
            <a:r>
              <a:rPr lang="ru-RU" sz="1600" dirty="0" smtClean="0">
                <a:solidFill>
                  <a:schemeClr val="tx1">
                    <a:lumMod val="75000"/>
                    <a:lumOff val="25000"/>
                  </a:schemeClr>
                </a:solidFill>
                <a:latin typeface="Arial" pitchFamily="34" charset="0"/>
                <a:cs typeface="Arial" pitchFamily="34" charset="0"/>
              </a:rPr>
              <a:t>27.02</a:t>
            </a:r>
            <a:r>
              <a:rPr lang="en-US" sz="1600" dirty="0" smtClean="0">
                <a:solidFill>
                  <a:schemeClr val="tx1">
                    <a:lumMod val="75000"/>
                    <a:lumOff val="25000"/>
                  </a:schemeClr>
                </a:solidFill>
                <a:latin typeface="Arial" pitchFamily="34" charset="0"/>
                <a:cs typeface="Arial" pitchFamily="34" charset="0"/>
              </a:rPr>
              <a:t>.2008</a:t>
            </a:r>
            <a:r>
              <a:rPr lang="ru-RU" sz="1600" dirty="0" smtClean="0">
                <a:solidFill>
                  <a:schemeClr val="tx1">
                    <a:lumMod val="75000"/>
                    <a:lumOff val="25000"/>
                  </a:schemeClr>
                </a:solidFill>
                <a:latin typeface="Arial" pitchFamily="34" charset="0"/>
                <a:cs typeface="Arial" pitchFamily="34" charset="0"/>
              </a:rPr>
              <a:t>.</a:t>
            </a:r>
            <a:endParaRPr lang="ru-RU" sz="1600" dirty="0">
              <a:solidFill>
                <a:schemeClr val="tx1">
                  <a:lumMod val="75000"/>
                  <a:lumOff val="25000"/>
                </a:schemeClr>
              </a:solidFill>
              <a:latin typeface="Arial" pitchFamily="34" charset="0"/>
              <a:cs typeface="Arial" pitchFamily="34" charset="0"/>
            </a:endParaRPr>
          </a:p>
        </p:txBody>
      </p:sp>
      <p:sp>
        <p:nvSpPr>
          <p:cNvPr id="5" name="Прямоугольник 4"/>
          <p:cNvSpPr/>
          <p:nvPr/>
        </p:nvSpPr>
        <p:spPr bwMode="auto">
          <a:xfrm>
            <a:off x="179512" y="1916832"/>
            <a:ext cx="5961742" cy="318924"/>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spcAft>
                <a:spcPts val="600"/>
              </a:spcAft>
              <a:defRPr/>
            </a:pPr>
            <a:r>
              <a:rPr lang="ru-RU" sz="1600" b="1" dirty="0">
                <a:solidFill>
                  <a:schemeClr val="bg1"/>
                </a:solidFill>
                <a:latin typeface="Arial" pitchFamily="34" charset="0"/>
                <a:cs typeface="Arial" pitchFamily="34" charset="0"/>
              </a:rPr>
              <a:t>Распоряжение Правительства РФ от </a:t>
            </a:r>
            <a:r>
              <a:rPr lang="ru-RU" sz="1600" b="1" dirty="0" smtClean="0">
                <a:solidFill>
                  <a:schemeClr val="bg1"/>
                </a:solidFill>
                <a:latin typeface="Arial" pitchFamily="34" charset="0"/>
                <a:cs typeface="Arial" pitchFamily="34" charset="0"/>
              </a:rPr>
              <a:t>31.10.2013 </a:t>
            </a:r>
            <a:r>
              <a:rPr lang="ru-RU" sz="1600" b="1" dirty="0">
                <a:solidFill>
                  <a:schemeClr val="bg1"/>
                </a:solidFill>
                <a:latin typeface="Arial" pitchFamily="34" charset="0"/>
                <a:cs typeface="Arial" pitchFamily="34" charset="0"/>
              </a:rPr>
              <a:t>№ </a:t>
            </a:r>
            <a:r>
              <a:rPr lang="ru-RU" sz="1600" b="1" dirty="0" smtClean="0">
                <a:solidFill>
                  <a:schemeClr val="bg1"/>
                </a:solidFill>
                <a:latin typeface="Arial" pitchFamily="34" charset="0"/>
                <a:cs typeface="Arial" pitchFamily="34" charset="0"/>
              </a:rPr>
              <a:t>2019-р</a:t>
            </a:r>
            <a:endParaRPr lang="ru-RU" sz="1600" b="1" dirty="0">
              <a:solidFill>
                <a:schemeClr val="bg1"/>
              </a:solidFill>
              <a:latin typeface="Arial" pitchFamily="34" charset="0"/>
              <a:cs typeface="Arial" pitchFamily="34" charset="0"/>
            </a:endParaRPr>
          </a:p>
        </p:txBody>
      </p:sp>
      <p:sp>
        <p:nvSpPr>
          <p:cNvPr id="8" name="Прямоугольник 7"/>
          <p:cNvSpPr/>
          <p:nvPr/>
        </p:nvSpPr>
        <p:spPr>
          <a:xfrm>
            <a:off x="5508104" y="3933056"/>
            <a:ext cx="2880320" cy="1815882"/>
          </a:xfrm>
          <a:prstGeom prst="rect">
            <a:avLst/>
          </a:prstGeom>
        </p:spPr>
        <p:txBody>
          <a:bodyPr wrap="square">
            <a:spAutoFit/>
          </a:bodyPr>
          <a:lstStyle/>
          <a:p>
            <a:pPr lvl="0"/>
            <a:r>
              <a:rPr lang="ru-RU" sz="1600" dirty="0">
                <a:solidFill>
                  <a:schemeClr val="tx1">
                    <a:lumMod val="75000"/>
                    <a:lumOff val="25000"/>
                  </a:schemeClr>
                </a:solidFill>
                <a:latin typeface="Arial" pitchFamily="34" charset="0"/>
                <a:cs typeface="Arial" pitchFamily="34" charset="0"/>
              </a:rPr>
              <a:t>Исключены:</a:t>
            </a:r>
          </a:p>
          <a:p>
            <a:pPr lvl="0"/>
            <a:r>
              <a:rPr lang="ru-RU" sz="1600" dirty="0">
                <a:solidFill>
                  <a:schemeClr val="tx1">
                    <a:lumMod val="75000"/>
                    <a:lumOff val="25000"/>
                  </a:schemeClr>
                </a:solidFill>
                <a:latin typeface="Arial" pitchFamily="34" charset="0"/>
                <a:cs typeface="Arial" pitchFamily="34" charset="0"/>
              </a:rPr>
              <a:t>15. Питание </a:t>
            </a:r>
            <a:r>
              <a:rPr lang="ru-RU" sz="1600" dirty="0" err="1">
                <a:solidFill>
                  <a:schemeClr val="tx1">
                    <a:lumMod val="75000"/>
                    <a:lumOff val="25000"/>
                  </a:schemeClr>
                </a:solidFill>
                <a:latin typeface="Arial" pitchFamily="34" charset="0"/>
                <a:cs typeface="Arial" pitchFamily="34" charset="0"/>
              </a:rPr>
              <a:t>ДМиС</a:t>
            </a:r>
            <a:r>
              <a:rPr lang="ru-RU" sz="1600" dirty="0">
                <a:solidFill>
                  <a:schemeClr val="tx1">
                    <a:lumMod val="75000"/>
                    <a:lumOff val="25000"/>
                  </a:schemeClr>
                </a:solidFill>
                <a:latin typeface="Arial" pitchFamily="34" charset="0"/>
                <a:cs typeface="Arial" pitchFamily="34" charset="0"/>
              </a:rPr>
              <a:t> учреждений.</a:t>
            </a:r>
          </a:p>
          <a:p>
            <a:pPr lvl="0"/>
            <a:r>
              <a:rPr lang="ru-RU" sz="1600" dirty="0">
                <a:solidFill>
                  <a:schemeClr val="tx1">
                    <a:lumMod val="75000"/>
                    <a:lumOff val="25000"/>
                  </a:schemeClr>
                </a:solidFill>
                <a:latin typeface="Arial" pitchFamily="34" charset="0"/>
                <a:cs typeface="Arial" pitchFamily="34" charset="0"/>
              </a:rPr>
              <a:t>45. Строительство и кап ремонт особо </a:t>
            </a:r>
            <a:r>
              <a:rPr lang="ru-RU" sz="1600" dirty="0" smtClean="0">
                <a:solidFill>
                  <a:schemeClr val="tx1">
                    <a:lumMod val="75000"/>
                    <a:lumOff val="25000"/>
                  </a:schemeClr>
                </a:solidFill>
                <a:latin typeface="Arial" pitchFamily="34" charset="0"/>
                <a:cs typeface="Arial" pitchFamily="34" charset="0"/>
              </a:rPr>
              <a:t>опасных и тех сложных объектов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(МНЦК </a:t>
            </a:r>
            <a:r>
              <a:rPr lang="en-US" sz="1600" dirty="0">
                <a:solidFill>
                  <a:schemeClr val="tx1">
                    <a:lumMod val="75000"/>
                    <a:lumOff val="25000"/>
                  </a:schemeClr>
                </a:solidFill>
                <a:latin typeface="Arial" pitchFamily="34" charset="0"/>
                <a:cs typeface="Arial" pitchFamily="34" charset="0"/>
              </a:rPr>
              <a:t>&gt;</a:t>
            </a:r>
            <a:r>
              <a:rPr lang="en-US" sz="1600" dirty="0" smtClean="0">
                <a:solidFill>
                  <a:schemeClr val="tx1">
                    <a:lumMod val="75000"/>
                    <a:lumOff val="25000"/>
                  </a:schemeClr>
                </a:solidFill>
                <a:latin typeface="Arial" pitchFamily="34" charset="0"/>
                <a:cs typeface="Arial" pitchFamily="34" charset="0"/>
              </a:rPr>
              <a:t>150/50</a:t>
            </a:r>
            <a:r>
              <a:rPr lang="ru-RU" sz="1600" dirty="0" smtClean="0">
                <a:solidFill>
                  <a:schemeClr val="tx1">
                    <a:lumMod val="75000"/>
                    <a:lumOff val="25000"/>
                  </a:schemeClr>
                </a:solidFill>
                <a:latin typeface="Arial" pitchFamily="34" charset="0"/>
                <a:cs typeface="Arial" pitchFamily="34" charset="0"/>
              </a:rPr>
              <a:t> млн р.).</a:t>
            </a:r>
            <a:endParaRPr lang="ru-RU" sz="1600" dirty="0">
              <a:solidFill>
                <a:schemeClr val="tx1">
                  <a:lumMod val="75000"/>
                  <a:lumOff val="25000"/>
                </a:schemeClr>
              </a:solidFill>
              <a:latin typeface="Arial" pitchFamily="34" charset="0"/>
              <a:cs typeface="Arial" pitchFamily="34" charset="0"/>
            </a:endParaRPr>
          </a:p>
        </p:txBody>
      </p:sp>
      <p:sp>
        <p:nvSpPr>
          <p:cNvPr id="15" name="Прямоугольник 14"/>
          <p:cNvSpPr/>
          <p:nvPr/>
        </p:nvSpPr>
        <p:spPr>
          <a:xfrm>
            <a:off x="1763688" y="4005064"/>
            <a:ext cx="2574032" cy="1286506"/>
          </a:xfrm>
          <a:prstGeom prst="rect">
            <a:avLst/>
          </a:prstGeom>
        </p:spPr>
        <p:txBody>
          <a:bodyPr wrap="square">
            <a:spAutoFit/>
          </a:bodyPr>
          <a:lstStyle/>
          <a:p>
            <a:pPr lvl="0" defTabSz="977900">
              <a:lnSpc>
                <a:spcPct val="90000"/>
              </a:lnSpc>
              <a:spcAft>
                <a:spcPct val="35000"/>
              </a:spcAft>
            </a:pPr>
            <a:r>
              <a:rPr lang="ru-RU" sz="1600" dirty="0">
                <a:solidFill>
                  <a:schemeClr val="tx1">
                    <a:lumMod val="75000"/>
                    <a:lumOff val="25000"/>
                  </a:schemeClr>
                </a:solidFill>
                <a:latin typeface="Arial" pitchFamily="34" charset="0"/>
                <a:cs typeface="Arial" pitchFamily="34" charset="0"/>
              </a:rPr>
              <a:t>Добавлены:</a:t>
            </a:r>
          </a:p>
          <a:p>
            <a:pPr lvl="0" defTabSz="977900">
              <a:lnSpc>
                <a:spcPct val="90000"/>
              </a:lnSpc>
              <a:spcAft>
                <a:spcPct val="35000"/>
              </a:spcAft>
            </a:pPr>
            <a:r>
              <a:rPr lang="ru-RU" sz="1600" dirty="0">
                <a:solidFill>
                  <a:schemeClr val="tx1">
                    <a:lumMod val="75000"/>
                    <a:lumOff val="25000"/>
                  </a:schemeClr>
                </a:solidFill>
                <a:latin typeface="Arial" pitchFamily="34" charset="0"/>
                <a:cs typeface="Arial" pitchFamily="34" charset="0"/>
              </a:rPr>
              <a:t>33. Изделия медицинские; приборы для измерения, контроля, оборудование.</a:t>
            </a:r>
          </a:p>
        </p:txBody>
      </p:sp>
      <p:pic>
        <p:nvPicPr>
          <p:cNvPr id="2051" name="Picture 3" descr="D:\RET\МАТЕРИАЛЫ\2016\новый дизайн\иконки\иконки\Иконки-3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77072"/>
            <a:ext cx="950913" cy="9540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ET\МАТЕРИАЛЫ\2016\новый дизайн\иконки\иконки\Иконки-3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933056"/>
            <a:ext cx="1125860" cy="11294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a:t>
            </a:r>
            <a:r>
              <a:rPr lang="ru-RU" sz="2000" spc="-130" dirty="0" smtClean="0">
                <a:solidFill>
                  <a:schemeClr val="bg1"/>
                </a:solidFill>
                <a:latin typeface="Arial" pitchFamily="34" charset="0"/>
                <a:cs typeface="Arial" pitchFamily="34" charset="0"/>
              </a:rPr>
              <a:t> определения  поставщиков</a:t>
            </a:r>
            <a:endParaRPr lang="ru-RU" sz="2000" spc="-130" dirty="0">
              <a:solidFill>
                <a:schemeClr val="bg1"/>
              </a:solidFill>
              <a:latin typeface="Arial" pitchFamily="34" charset="0"/>
              <a:cs typeface="Arial" pitchFamily="34" charset="0"/>
            </a:endParaRPr>
          </a:p>
        </p:txBody>
      </p:sp>
      <p:sp>
        <p:nvSpPr>
          <p:cNvPr id="11" name="Скругленный прямоугольник 10"/>
          <p:cNvSpPr/>
          <p:nvPr/>
        </p:nvSpPr>
        <p:spPr>
          <a:xfrm>
            <a:off x="251520" y="5805264"/>
            <a:ext cx="7776864" cy="716564"/>
          </a:xfrm>
          <a:prstGeom prst="roundRect">
            <a:avLst/>
          </a:prstGeom>
          <a:solidFill>
            <a:schemeClr val="bg1">
              <a:lumMod val="95000"/>
            </a:schemeClr>
          </a:solidFill>
        </p:spPr>
        <p:txBody>
          <a:bodyPr wrap="square" lIns="360000" rIns="360000" bIns="108000">
            <a:spAutoFit/>
          </a:bodyPr>
          <a:lstStyle/>
          <a:p>
            <a:r>
              <a:rPr lang="ru-RU" sz="1600" dirty="0">
                <a:solidFill>
                  <a:schemeClr val="tx1">
                    <a:lumMod val="75000"/>
                    <a:lumOff val="25000"/>
                  </a:schemeClr>
                </a:solidFill>
                <a:latin typeface="Arial" pitchFamily="34" charset="0"/>
                <a:cs typeface="Arial" pitchFamily="34" charset="0"/>
              </a:rPr>
              <a:t>Заказчик имеет право осуществлять путем проведения электронного аукциона закупки ТРУ, не включенных в указанное распоряжение.</a:t>
            </a:r>
          </a:p>
        </p:txBody>
      </p:sp>
      <p:sp>
        <p:nvSpPr>
          <p:cNvPr id="12" name="TextBox 11"/>
          <p:cNvSpPr txBox="1"/>
          <p:nvPr/>
        </p:nvSpPr>
        <p:spPr>
          <a:xfrm>
            <a:off x="251520" y="1268760"/>
            <a:ext cx="8638110" cy="418576"/>
          </a:xfrm>
          <a:prstGeom prst="rect">
            <a:avLst/>
          </a:prstGeom>
          <a:noFill/>
        </p:spPr>
        <p:txBody>
          <a:bodyPr wrap="square" lIns="0" tIns="0" rIns="0" bIns="0" rtlCol="0">
            <a:spAutoFit/>
          </a:bodyPr>
          <a:lstStyle/>
          <a:p>
            <a:pPr marL="0" lvl="1">
              <a:lnSpc>
                <a:spcPct val="85000"/>
              </a:lnSpc>
              <a:spcAft>
                <a:spcPts val="1200"/>
              </a:spcAft>
              <a:buClr>
                <a:srgbClr val="990033"/>
              </a:buClr>
              <a:buSzPct val="80000"/>
            </a:pPr>
            <a:r>
              <a:rPr lang="ru-RU" sz="1600" dirty="0" smtClean="0">
                <a:solidFill>
                  <a:schemeClr val="tx1">
                    <a:lumMod val="65000"/>
                    <a:lumOff val="35000"/>
                  </a:schemeClr>
                </a:solidFill>
                <a:latin typeface="Arial" pitchFamily="34" charset="0"/>
                <a:cs typeface="Arial" pitchFamily="34" charset="0"/>
              </a:rPr>
              <a:t>Заказчик обязан применять процедуру электронного аукциона, когда осуществляются закупки ТРУ, включенных в перечень, установленный Распоряжением Правительства РФ.</a:t>
            </a:r>
          </a:p>
        </p:txBody>
      </p:sp>
    </p:spTree>
    <p:extLst>
      <p:ext uri="{BB962C8B-B14F-4D97-AF65-F5344CB8AC3E}">
        <p14:creationId xmlns:p14="http://schemas.microsoft.com/office/powerpoint/2010/main" val="2784419420"/>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bwMode="auto">
          <a:xfrm>
            <a:off x="179512" y="980728"/>
            <a:ext cx="6059846" cy="306613"/>
          </a:xfrm>
          <a:prstGeom prst="rect">
            <a:avLst/>
          </a:prstGeom>
          <a:solidFill>
            <a:srgbClr val="0070C0"/>
          </a:solidFill>
          <a:ln w="12700">
            <a:solidFill>
              <a:schemeClr val="tx1">
                <a:lumMod val="75000"/>
                <a:lumOff val="25000"/>
              </a:schemeClr>
            </a:solidFill>
          </a:ln>
        </p:spPr>
        <p:txBody>
          <a:bodyPr wrap="none" lIns="72000" tIns="36000" rIns="72000" bIns="36000">
            <a:spAutoFit/>
          </a:bodyPr>
          <a:lstStyle/>
          <a:p>
            <a:pPr>
              <a:lnSpc>
                <a:spcPct val="95000"/>
              </a:lnSpc>
            </a:pPr>
            <a:r>
              <a:rPr lang="ru-RU" sz="1600" b="1" dirty="0" smtClean="0">
                <a:solidFill>
                  <a:schemeClr val="bg1"/>
                </a:solidFill>
                <a:latin typeface="Arial" pitchFamily="34" charset="0"/>
                <a:cs typeface="Arial" pitchFamily="34" charset="0"/>
              </a:rPr>
              <a:t>Распоряжение Правительства РФ </a:t>
            </a:r>
            <a:r>
              <a:rPr lang="en-US" sz="1600" b="1" dirty="0" smtClean="0">
                <a:solidFill>
                  <a:schemeClr val="bg1"/>
                </a:solidFill>
                <a:latin typeface="Arial" pitchFamily="34" charset="0"/>
                <a:cs typeface="Arial" pitchFamily="34" charset="0"/>
              </a:rPr>
              <a:t>N </a:t>
            </a:r>
            <a:r>
              <a:rPr lang="ru-RU" sz="1600" b="1" dirty="0" smtClean="0">
                <a:solidFill>
                  <a:schemeClr val="bg1"/>
                </a:solidFill>
                <a:latin typeface="Arial" pitchFamily="34" charset="0"/>
                <a:cs typeface="Arial" pitchFamily="34" charset="0"/>
              </a:rPr>
              <a:t>471-р от 21.03.2016 г</a:t>
            </a:r>
            <a:r>
              <a:rPr lang="ru-RU" sz="1600" b="1" dirty="0">
                <a:solidFill>
                  <a:schemeClr val="bg1"/>
                </a:solidFill>
                <a:latin typeface="Arial" pitchFamily="34" charset="0"/>
                <a:cs typeface="Arial" pitchFamily="34" charset="0"/>
              </a:rPr>
              <a:t>.</a:t>
            </a:r>
          </a:p>
        </p:txBody>
      </p:sp>
      <p:sp>
        <p:nvSpPr>
          <p:cNvPr id="11" name="TextBox 10"/>
          <p:cNvSpPr txBox="1"/>
          <p:nvPr/>
        </p:nvSpPr>
        <p:spPr>
          <a:xfrm>
            <a:off x="251520" y="220578"/>
            <a:ext cx="6502518" cy="400110"/>
          </a:xfrm>
          <a:prstGeom prst="rect">
            <a:avLst/>
          </a:prstGeom>
          <a:noFill/>
        </p:spPr>
        <p:txBody>
          <a:bodyPr wrap="square" rtlCol="0">
            <a:spAutoFit/>
          </a:bodyPr>
          <a:lstStyle/>
          <a:p>
            <a:pPr>
              <a:spcAft>
                <a:spcPts val="600"/>
              </a:spcAft>
            </a:pPr>
            <a:r>
              <a:rPr lang="ru-RU" sz="2000" b="1" dirty="0" smtClean="0">
                <a:solidFill>
                  <a:schemeClr val="bg1"/>
                </a:solidFill>
                <a:latin typeface="Arial" pitchFamily="34" charset="0"/>
                <a:cs typeface="Arial" panose="020B0604020202020204" pitchFamily="34" charset="0"/>
              </a:rPr>
              <a:t>Аукционный перечень - изменения</a:t>
            </a:r>
            <a:endParaRPr lang="ru-RU" sz="2000"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611560" y="1483168"/>
            <a:ext cx="7776864" cy="830997"/>
          </a:xfrm>
          <a:prstGeom prst="rect">
            <a:avLst/>
          </a:prstGeom>
        </p:spPr>
        <p:txBody>
          <a:bodyPr wrap="square">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Утвержден новый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перечень товаров</a:t>
            </a:r>
            <a:r>
              <a:rPr lang="ru-RU" sz="1600" dirty="0">
                <a:solidFill>
                  <a:schemeClr val="tx1">
                    <a:lumMod val="75000"/>
                    <a:lumOff val="25000"/>
                  </a:schemeClr>
                </a:solidFill>
                <a:latin typeface="Arial" panose="020B0604020202020204" pitchFamily="34" charset="0"/>
                <a:cs typeface="Arial" panose="020B0604020202020204" pitchFamily="34" charset="0"/>
              </a:rPr>
              <a:t>, работ, услуг, в случае осуществления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закупок которых </a:t>
            </a:r>
            <a:r>
              <a:rPr lang="ru-RU" sz="1600" dirty="0">
                <a:solidFill>
                  <a:schemeClr val="tx1">
                    <a:lumMod val="75000"/>
                    <a:lumOff val="25000"/>
                  </a:schemeClr>
                </a:solidFill>
                <a:latin typeface="Arial" panose="020B0604020202020204" pitchFamily="34" charset="0"/>
                <a:cs typeface="Arial" panose="020B0604020202020204" pitchFamily="34" charset="0"/>
              </a:rPr>
              <a:t>заказчик обязан проводить аукцион в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электронной форме </a:t>
            </a:r>
            <a:r>
              <a:rPr lang="ru-RU" sz="1600" dirty="0">
                <a:solidFill>
                  <a:schemeClr val="tx1">
                    <a:lumMod val="75000"/>
                    <a:lumOff val="25000"/>
                  </a:schemeClr>
                </a:solidFill>
                <a:latin typeface="Arial" panose="020B0604020202020204" pitchFamily="34" charset="0"/>
                <a:cs typeface="Arial" panose="020B0604020202020204" pitchFamily="34" charset="0"/>
              </a:rPr>
              <a:t>(электронный аукцион</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Прямоугольник 6"/>
          <p:cNvSpPr/>
          <p:nvPr/>
        </p:nvSpPr>
        <p:spPr>
          <a:xfrm>
            <a:off x="575048" y="3694380"/>
            <a:ext cx="8389440" cy="3046988"/>
          </a:xfrm>
          <a:prstGeom prst="rect">
            <a:avLst/>
          </a:prstGeom>
        </p:spPr>
        <p:txBody>
          <a:bodyPr wrap="square">
            <a:spAutoFit/>
          </a:bodyPr>
          <a:lstStyle/>
          <a:p>
            <a:r>
              <a:rPr lang="ru-RU" sz="1600" b="1" dirty="0"/>
              <a:t>Электронный аукцион стал основным способом закупки строительных </a:t>
            </a:r>
            <a:r>
              <a:rPr lang="ru-RU" sz="1600" b="1" dirty="0" smtClean="0"/>
              <a:t>работ.</a:t>
            </a:r>
            <a:endParaRPr lang="ru-RU" sz="1600" dirty="0"/>
          </a:p>
          <a:p>
            <a:r>
              <a:rPr lang="ru-RU" sz="1600" dirty="0">
                <a:solidFill>
                  <a:schemeClr val="tx1">
                    <a:lumMod val="75000"/>
                    <a:lumOff val="25000"/>
                  </a:schemeClr>
                </a:solidFill>
                <a:latin typeface="Arial" panose="020B0604020202020204" pitchFamily="34" charset="0"/>
                <a:cs typeface="Arial" panose="020B0604020202020204" pitchFamily="34" charset="0"/>
              </a:rPr>
              <a:t>В аукционный перечень теперь включены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строительные </a:t>
            </a:r>
            <a:r>
              <a:rPr lang="ru-RU" sz="1600" dirty="0" smtClean="0">
                <a:solidFill>
                  <a:schemeClr val="tx1">
                    <a:lumMod val="75000"/>
                    <a:lumOff val="25000"/>
                  </a:schemeClr>
                </a:solidFill>
                <a:latin typeface="Arial" panose="020B0604020202020204" pitchFamily="34" charset="0"/>
                <a:cs typeface="Arial" panose="020B0604020202020204" pitchFamily="34" charset="0"/>
              </a:rPr>
              <a:t>работы, </a:t>
            </a:r>
            <a:r>
              <a:rPr lang="ru-RU" sz="1600" dirty="0" smtClean="0">
                <a:solidFill>
                  <a:schemeClr val="tx1">
                    <a:lumMod val="75000"/>
                    <a:lumOff val="25000"/>
                  </a:schemeClr>
                </a:solidFill>
                <a:latin typeface="Arial" panose="020B0604020202020204" pitchFamily="34" charset="0"/>
                <a:cs typeface="Arial" panose="020B0604020202020204" pitchFamily="34" charset="0"/>
              </a:rPr>
              <a:t/>
            </a:r>
            <a:br>
              <a:rPr lang="ru-RU" sz="1600" dirty="0" smtClean="0">
                <a:solidFill>
                  <a:schemeClr val="tx1">
                    <a:lumMod val="75000"/>
                    <a:lumOff val="25000"/>
                  </a:schemeClr>
                </a:solidFill>
                <a:latin typeface="Arial" panose="020B0604020202020204" pitchFamily="34" charset="0"/>
                <a:cs typeface="Arial" panose="020B0604020202020204" pitchFamily="34" charset="0"/>
              </a:rPr>
            </a:br>
            <a:r>
              <a:rPr lang="ru-RU" sz="1600" dirty="0" smtClean="0">
                <a:solidFill>
                  <a:schemeClr val="tx1">
                    <a:lumMod val="75000"/>
                    <a:lumOff val="25000"/>
                  </a:schemeClr>
                </a:solidFill>
                <a:latin typeface="Arial" panose="020B0604020202020204" pitchFamily="34" charset="0"/>
                <a:cs typeface="Arial" panose="020B0604020202020204" pitchFamily="34" charset="0"/>
              </a:rPr>
              <a:t>за </a:t>
            </a:r>
            <a:r>
              <a:rPr lang="ru-RU" sz="1600" dirty="0">
                <a:solidFill>
                  <a:schemeClr val="tx1">
                    <a:lumMod val="75000"/>
                    <a:lumOff val="25000"/>
                  </a:schemeClr>
                </a:solidFill>
                <a:latin typeface="Arial" panose="020B0604020202020204" pitchFamily="34" charset="0"/>
                <a:cs typeface="Arial" panose="020B0604020202020204" pitchFamily="34" charset="0"/>
              </a:rPr>
              <a:t>исключением работ по строительству, реконструкции, капитальному ремонту особо опасных, технически сложных и уникальных объектов капитального строительства, а также искусственных дорожных сооружений, включенных в состав автомобильных дорог федерального, регионального или межмуниципального, местного значения</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br>
              <a:rPr lang="ru-RU" sz="1600" dirty="0" smtClean="0">
                <a:solidFill>
                  <a:schemeClr val="tx1">
                    <a:lumMod val="75000"/>
                    <a:lumOff val="25000"/>
                  </a:schemeClr>
                </a:solidFill>
                <a:latin typeface="Arial" panose="020B0604020202020204" pitchFamily="34" charset="0"/>
                <a:cs typeface="Arial" panose="020B0604020202020204" pitchFamily="34" charset="0"/>
              </a:rPr>
            </a:br>
            <a:r>
              <a:rPr lang="ru-RU" sz="1600" dirty="0" smtClean="0">
                <a:solidFill>
                  <a:schemeClr val="tx1">
                    <a:lumMod val="75000"/>
                    <a:lumOff val="25000"/>
                  </a:schemeClr>
                </a:solidFill>
                <a:latin typeface="Arial" panose="020B0604020202020204" pitchFamily="34" charset="0"/>
                <a:cs typeface="Arial" panose="020B0604020202020204" pitchFamily="34" charset="0"/>
              </a:rPr>
              <a:t>Прежде </a:t>
            </a:r>
            <a:r>
              <a:rPr lang="ru-RU" sz="1600" dirty="0">
                <a:solidFill>
                  <a:schemeClr val="tx1">
                    <a:lumMod val="75000"/>
                    <a:lumOff val="25000"/>
                  </a:schemeClr>
                </a:solidFill>
                <a:latin typeface="Arial" panose="020B0604020202020204" pitchFamily="34" charset="0"/>
                <a:cs typeface="Arial" panose="020B0604020202020204" pitchFamily="34" charset="0"/>
              </a:rPr>
              <a:t>заказчикам разрешалось не проводить электронный аукцион в том числе при закупке некоторых строительных работ, если начальная (максимальная) цена контракта превышала 150 млн руб. (для государственных нужд) и 50 млн руб. (для муниципальных нужд</a:t>
            </a:r>
            <a:r>
              <a:rPr lang="ru-RU" sz="1600" dirty="0" smtClean="0">
                <a:solidFill>
                  <a:schemeClr val="tx1">
                    <a:lumMod val="75000"/>
                    <a:lumOff val="25000"/>
                  </a:schemeClr>
                </a:solidFill>
                <a:latin typeface="Arial" panose="020B0604020202020204" pitchFamily="34" charset="0"/>
                <a:cs typeface="Arial" panose="020B0604020202020204" pitchFamily="34" charset="0"/>
              </a:rPr>
              <a:t>). Изменения по строительству утверждены </a:t>
            </a:r>
            <a:r>
              <a:rPr lang="ru-RU" sz="1600" dirty="0">
                <a:solidFill>
                  <a:schemeClr val="tx1">
                    <a:lumMod val="75000"/>
                    <a:lumOff val="25000"/>
                  </a:schemeClr>
                </a:solidFill>
                <a:latin typeface="Arial" panose="020B0604020202020204" pitchFamily="34" charset="0"/>
                <a:cs typeface="Arial" panose="020B0604020202020204" pitchFamily="34" charset="0"/>
              </a:rPr>
              <a:t>Распоряжением Правительства РФ от 13.05.2016 N </a:t>
            </a:r>
            <a:r>
              <a:rPr lang="ru-RU" sz="1600" dirty="0" smtClean="0">
                <a:solidFill>
                  <a:schemeClr val="tx1">
                    <a:lumMod val="75000"/>
                    <a:lumOff val="25000"/>
                  </a:schemeClr>
                </a:solidFill>
                <a:latin typeface="Arial" panose="020B0604020202020204" pitchFamily="34" charset="0"/>
                <a:cs typeface="Arial" panose="020B0604020202020204" pitchFamily="34" charset="0"/>
              </a:rPr>
              <a:t>890-р.</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593972" y="2367461"/>
            <a:ext cx="8226500" cy="1323439"/>
          </a:xfrm>
          <a:prstGeom prst="rect">
            <a:avLst/>
          </a:prstGeom>
        </p:spPr>
        <p:txBody>
          <a:bodyPr wrap="square">
            <a:spAutoFit/>
          </a:bodyPr>
          <a:lstStyle/>
          <a:p>
            <a:r>
              <a:rPr lang="ru-RU" sz="1600" dirty="0">
                <a:solidFill>
                  <a:schemeClr val="tx1">
                    <a:lumMod val="75000"/>
                    <a:lumOff val="25000"/>
                  </a:schemeClr>
                </a:solidFill>
                <a:latin typeface="Arial" panose="020B0604020202020204" pitchFamily="34" charset="0"/>
                <a:cs typeface="Arial" panose="020B0604020202020204" pitchFamily="34" charset="0"/>
              </a:rPr>
              <a:t>В </a:t>
            </a:r>
            <a:r>
              <a:rPr lang="ru-RU" sz="1600" dirty="0" smtClean="0">
                <a:solidFill>
                  <a:schemeClr val="tx1">
                    <a:lumMod val="75000"/>
                    <a:lumOff val="25000"/>
                  </a:schemeClr>
                </a:solidFill>
                <a:latin typeface="Arial" panose="020B0604020202020204" pitchFamily="34" charset="0"/>
                <a:cs typeface="Arial" panose="020B0604020202020204" pitchFamily="34" charset="0"/>
              </a:rPr>
              <a:t>перечень, </a:t>
            </a:r>
            <a:r>
              <a:rPr lang="ru-RU" sz="1600" dirty="0">
                <a:solidFill>
                  <a:schemeClr val="tx1">
                    <a:lumMod val="75000"/>
                    <a:lumOff val="25000"/>
                  </a:schemeClr>
                </a:solidFill>
                <a:latin typeface="Arial" panose="020B0604020202020204" pitchFamily="34" charset="0"/>
                <a:cs typeface="Arial" panose="020B0604020202020204" pitchFamily="34" charset="0"/>
              </a:rPr>
              <a:t>в частности, включены продукция и услуги сельского хозяйства и охоты; рыба и прочая продукция рыболовства и рыбоводства; нефть сырая и газ природный; руды металлические; продукты пищевые; текстиль и изделия текстильные; кожа и изделия из кожи; бумага и изделия из бумаги; оборудование электрическое</a:t>
            </a:r>
            <a:r>
              <a:rPr lang="ru-RU" sz="1600" dirty="0" smtClean="0">
                <a:solidFill>
                  <a:schemeClr val="tx1">
                    <a:lumMod val="75000"/>
                    <a:lumOff val="25000"/>
                  </a:schemeClr>
                </a:solidFill>
                <a:latin typeface="Arial" panose="020B0604020202020204" pitchFamily="34" charset="0"/>
                <a:cs typeface="Arial" panose="020B0604020202020204" pitchFamily="34" charset="0"/>
              </a:rPr>
              <a:t>.</a:t>
            </a:r>
            <a:endParaRPr lang="ru-RU"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901173"/>
      </p:ext>
    </p:extLst>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4326" y="1072379"/>
            <a:ext cx="8675348" cy="5112169"/>
          </a:xfrm>
          <a:prstGeom prst="rect">
            <a:avLst/>
          </a:prstGeom>
          <a:noFill/>
        </p:spPr>
        <p:txBody>
          <a:bodyPr wrap="square" lIns="0" tIns="0" rIns="0" bIns="0" rtlCol="0">
            <a:spAutoFit/>
          </a:bodyPr>
          <a:lstStyle/>
          <a:p>
            <a:pPr marL="0" lvl="1">
              <a:lnSpc>
                <a:spcPct val="85000"/>
              </a:lnSpc>
              <a:spcAft>
                <a:spcPts val="1200"/>
              </a:spcAft>
              <a:buClr>
                <a:srgbClr val="990033"/>
              </a:buClr>
              <a:buSzPct val="80000"/>
            </a:pPr>
            <a:r>
              <a:rPr lang="ru-RU" sz="1600" b="1" dirty="0" smtClean="0">
                <a:solidFill>
                  <a:schemeClr val="tx1">
                    <a:lumMod val="75000"/>
                    <a:lumOff val="25000"/>
                  </a:schemeClr>
                </a:solidFill>
                <a:latin typeface="Arial" pitchFamily="34" charset="0"/>
                <a:cs typeface="Arial" pitchFamily="34" charset="0"/>
              </a:rPr>
              <a:t>Электронный аукцион – изменения</a:t>
            </a: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отменена плата за участие в электронных аукционах;</a:t>
            </a: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участники по заключении трехстороннего договора будут получать прибыль от зачисления денежных средств на лицевой счет;</a:t>
            </a: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в случае, если при проведении электронного аукциона цена контракта снижена до 0,5% НМЦК или ниже, такой аукцион проводится путем повышения цены контракта с учетом следующих особенностей:</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1) такой аукцион в соответствии с настоящей частью проводится до достижения цены контракта не более чем 100 млн. рублей;</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2) участник такого аукциона не вправе подавать предложения о цене контракта выше максимальной суммы сделки для этого участника, указанной в решении об одобрении или о совершении по результатам такого аукциона сделок, которое содержится в реестре участников такого аукциона, получивших </a:t>
            </a:r>
            <a:r>
              <a:rPr lang="ru-RU" sz="1600" dirty="0" smtClean="0">
                <a:solidFill>
                  <a:schemeClr val="tx1">
                    <a:lumMod val="75000"/>
                    <a:lumOff val="25000"/>
                  </a:schemeClr>
                </a:solidFill>
                <a:latin typeface="Arial" pitchFamily="34" charset="0"/>
                <a:cs typeface="Arial" pitchFamily="34" charset="0"/>
              </a:rPr>
              <a:t>аккредитацию;</a:t>
            </a:r>
            <a:r>
              <a:rPr lang="ru-RU" sz="1600" dirty="0">
                <a:solidFill>
                  <a:schemeClr val="tx1">
                    <a:lumMod val="75000"/>
                    <a:lumOff val="25000"/>
                  </a:schemeClr>
                </a:solidFill>
                <a:latin typeface="Arial" pitchFamily="34" charset="0"/>
                <a:cs typeface="Arial" pitchFamily="34" charset="0"/>
              </a:rPr>
              <a:t/>
            </a:r>
            <a:br>
              <a:rPr lang="ru-RU" sz="1600" dirty="0">
                <a:solidFill>
                  <a:schemeClr val="tx1">
                    <a:lumMod val="75000"/>
                    <a:lumOff val="25000"/>
                  </a:schemeClr>
                </a:solidFill>
                <a:latin typeface="Arial" pitchFamily="34" charset="0"/>
                <a:cs typeface="Arial" pitchFamily="34" charset="0"/>
              </a:rPr>
            </a:br>
            <a:r>
              <a:rPr lang="ru-RU" sz="1600" dirty="0">
                <a:solidFill>
                  <a:schemeClr val="tx1">
                    <a:lumMod val="75000"/>
                    <a:lumOff val="25000"/>
                  </a:schemeClr>
                </a:solidFill>
                <a:latin typeface="Arial" pitchFamily="34" charset="0"/>
                <a:cs typeface="Arial" pitchFamily="34" charset="0"/>
              </a:rPr>
              <a:t>3) размер обеспечения исполнения контракта рассчитывается исходя из НМЦК, указанной в извещении о проведении такого </a:t>
            </a:r>
            <a:r>
              <a:rPr lang="ru-RU" sz="1600" dirty="0" smtClean="0">
                <a:solidFill>
                  <a:schemeClr val="tx1">
                    <a:lumMod val="75000"/>
                    <a:lumOff val="25000"/>
                  </a:schemeClr>
                </a:solidFill>
                <a:latin typeface="Arial" pitchFamily="34" charset="0"/>
                <a:cs typeface="Arial" pitchFamily="34" charset="0"/>
              </a:rPr>
              <a:t>аукциона</a:t>
            </a:r>
            <a:r>
              <a:rPr lang="ru-RU" sz="1600" dirty="0">
                <a:solidFill>
                  <a:schemeClr val="tx1">
                    <a:lumMod val="75000"/>
                    <a:lumOff val="25000"/>
                  </a:schemeClr>
                </a:solidFill>
                <a:latin typeface="Arial" pitchFamily="34" charset="0"/>
                <a:cs typeface="Arial" pitchFamily="34" charset="0"/>
              </a:rPr>
              <a:t>;</a:t>
            </a:r>
            <a:endParaRPr lang="ru-RU" sz="1600" dirty="0" smtClean="0">
              <a:solidFill>
                <a:schemeClr val="tx1">
                  <a:lumMod val="75000"/>
                  <a:lumOff val="2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допускается подача запросов на разъяснение итогов проведения аукциона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участником </a:t>
            </a:r>
            <a:r>
              <a:rPr lang="ru-RU" sz="1600" dirty="0">
                <a:solidFill>
                  <a:schemeClr val="tx1">
                    <a:lumMod val="75000"/>
                    <a:lumOff val="25000"/>
                  </a:schemeClr>
                </a:solidFill>
                <a:latin typeface="Arial" pitchFamily="34" charset="0"/>
                <a:cs typeface="Arial" pitchFamily="34" charset="0"/>
              </a:rPr>
              <a:t>к оператору ЭТП, оператор в течение 2 рабочих дней с даты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поступления </a:t>
            </a:r>
            <a:r>
              <a:rPr lang="ru-RU" sz="1600" dirty="0">
                <a:solidFill>
                  <a:schemeClr val="tx1">
                    <a:lumMod val="75000"/>
                    <a:lumOff val="25000"/>
                  </a:schemeClr>
                </a:solidFill>
                <a:latin typeface="Arial" pitchFamily="34" charset="0"/>
                <a:cs typeface="Arial" pitchFamily="34" charset="0"/>
              </a:rPr>
              <a:t>данного запроса обязан предоставить этому участнику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соответствующие </a:t>
            </a:r>
            <a:r>
              <a:rPr lang="ru-RU" sz="1600" dirty="0">
                <a:solidFill>
                  <a:schemeClr val="tx1">
                    <a:lumMod val="75000"/>
                    <a:lumOff val="25000"/>
                  </a:schemeClr>
                </a:solidFill>
                <a:latin typeface="Arial" pitchFamily="34" charset="0"/>
                <a:cs typeface="Arial" pitchFamily="34" charset="0"/>
              </a:rPr>
              <a:t>разъяснения;</a:t>
            </a:r>
          </a:p>
          <a:p>
            <a:pPr marL="342900" lvl="1" indent="-342900">
              <a:lnSpc>
                <a:spcPct val="85000"/>
              </a:lnSpc>
              <a:spcAft>
                <a:spcPts val="1200"/>
              </a:spcAft>
              <a:buClr>
                <a:srgbClr val="990033"/>
              </a:buClr>
              <a:buSzPct val="80000"/>
              <a:buFont typeface="Arial Narrow" pitchFamily="34" charset="0"/>
              <a:buChar char="▬"/>
            </a:pPr>
            <a:endParaRPr lang="ru-RU" sz="1600" dirty="0">
              <a:latin typeface="Arial" pitchFamily="34" charset="0"/>
              <a:cs typeface="Arial" pitchFamily="34" charset="0"/>
            </a:endParaRPr>
          </a:p>
        </p:txBody>
      </p:sp>
      <p:sp>
        <p:nvSpPr>
          <p:cNvPr id="13"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a:t>
            </a:r>
            <a:r>
              <a:rPr lang="ru-RU" sz="2000" spc="-130" dirty="0" smtClean="0">
                <a:solidFill>
                  <a:schemeClr val="bg1"/>
                </a:solidFill>
                <a:latin typeface="Arial" pitchFamily="34" charset="0"/>
                <a:cs typeface="Arial" pitchFamily="34" charset="0"/>
              </a:rPr>
              <a:t>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59640189"/>
      </p:ext>
    </p:extLst>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4326" y="1072379"/>
            <a:ext cx="8675348" cy="5135252"/>
          </a:xfrm>
          <a:prstGeom prst="rect">
            <a:avLst/>
          </a:prstGeom>
          <a:noFill/>
        </p:spPr>
        <p:txBody>
          <a:bodyPr wrap="square" lIns="0" tIns="0" rIns="0" bIns="0" rtlCol="0">
            <a:spAutoFit/>
          </a:bodyPr>
          <a:lstStyle/>
          <a:p>
            <a:pPr marL="0" lvl="1">
              <a:lnSpc>
                <a:spcPct val="85000"/>
              </a:lnSpc>
              <a:spcAft>
                <a:spcPts val="1200"/>
              </a:spcAft>
              <a:buClr>
                <a:srgbClr val="990033"/>
              </a:buClr>
              <a:buSzPct val="80000"/>
            </a:pPr>
            <a:r>
              <a:rPr lang="ru-RU" sz="1600" b="1" dirty="0" smtClean="0">
                <a:solidFill>
                  <a:schemeClr val="tx1">
                    <a:lumMod val="75000"/>
                    <a:lumOff val="25000"/>
                  </a:schemeClr>
                </a:solidFill>
                <a:latin typeface="Arial" pitchFamily="34" charset="0"/>
                <a:cs typeface="Arial" pitchFamily="34" charset="0"/>
              </a:rPr>
              <a:t>Электронный аукцион – изменения (продолжение)</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во второй части заявки требуется указать идентификационный номер налогоплательщика учредителей, членов коллегиального исполнительного органа, лица, исполняющего функции единоличного исполнительного органа участника такого аукциона (в ред. Федерального закона от 28.12.2013 N 396-ФЗ);</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изменен </a:t>
            </a:r>
            <a:r>
              <a:rPr lang="ru-RU" sz="1600" dirty="0">
                <a:solidFill>
                  <a:schemeClr val="tx1">
                    <a:lumMod val="75000"/>
                    <a:lumOff val="25000"/>
                  </a:schemeClr>
                </a:solidFill>
                <a:latin typeface="Arial" pitchFamily="34" charset="0"/>
                <a:cs typeface="Arial" pitchFamily="34" charset="0"/>
              </a:rPr>
              <a:t>срок работы комиссии на этапе рассмотрения вторых частей заявок - общий срок рассмотрения вторых частей заявок на участие в аукционе не может превышать 3 рабочих </a:t>
            </a:r>
            <a:r>
              <a:rPr lang="ru-RU" sz="1600" dirty="0" smtClean="0">
                <a:solidFill>
                  <a:schemeClr val="tx1">
                    <a:lumMod val="75000"/>
                    <a:lumOff val="25000"/>
                  </a:schemeClr>
                </a:solidFill>
                <a:latin typeface="Arial" pitchFamily="34" charset="0"/>
                <a:cs typeface="Arial" pitchFamily="34" charset="0"/>
              </a:rPr>
              <a:t>дней </a:t>
            </a:r>
            <a:r>
              <a:rPr lang="ru-RU" sz="1600" dirty="0">
                <a:solidFill>
                  <a:schemeClr val="tx1">
                    <a:lumMod val="75000"/>
                    <a:lumOff val="25000"/>
                  </a:schemeClr>
                </a:solidFill>
                <a:latin typeface="Arial" pitchFamily="34" charset="0"/>
                <a:cs typeface="Arial" pitchFamily="34" charset="0"/>
              </a:rPr>
              <a:t>с даты размещения на ЭТП протокола проведения электронного аукциона</a:t>
            </a:r>
            <a:r>
              <a:rPr lang="ru-RU" sz="1600" dirty="0" smtClean="0">
                <a:solidFill>
                  <a:schemeClr val="tx1">
                    <a:lumMod val="75000"/>
                    <a:lumOff val="25000"/>
                  </a:schemeClr>
                </a:solidFill>
                <a:latin typeface="Arial" pitchFamily="34" charset="0"/>
                <a:cs typeface="Arial" pitchFamily="34" charset="0"/>
              </a:rPr>
              <a:t>;</a:t>
            </a:r>
          </a:p>
          <a:p>
            <a:pPr marL="342900" lvl="1" indent="-342900">
              <a:lnSpc>
                <a:spcPct val="85000"/>
              </a:lnSpc>
              <a:spcAft>
                <a:spcPts val="1200"/>
              </a:spcAft>
              <a:buClr>
                <a:srgbClr val="990033"/>
              </a:buClr>
              <a:buSzPct val="80000"/>
              <a:buFont typeface="Arial Narrow" pitchFamily="34" charset="0"/>
              <a:buChar char="▬"/>
            </a:pPr>
            <a:r>
              <a:rPr lang="ru-RU" sz="1600" dirty="0" smtClean="0">
                <a:solidFill>
                  <a:schemeClr val="tx1">
                    <a:lumMod val="75000"/>
                    <a:lumOff val="25000"/>
                  </a:schemeClr>
                </a:solidFill>
                <a:latin typeface="Arial" pitchFamily="34" charset="0"/>
                <a:cs typeface="Arial" pitchFamily="34" charset="0"/>
              </a:rPr>
              <a:t>на </a:t>
            </a:r>
            <a:r>
              <a:rPr lang="ru-RU" sz="1600" dirty="0">
                <a:solidFill>
                  <a:schemeClr val="tx1">
                    <a:lumMod val="75000"/>
                    <a:lumOff val="25000"/>
                  </a:schemeClr>
                </a:solidFill>
                <a:latin typeface="Arial" pitchFamily="34" charset="0"/>
                <a:cs typeface="Arial" pitchFamily="34" charset="0"/>
              </a:rPr>
              <a:t>этапе рассмотрения вторых частей заявок заказчиком рассматриваются пять заявок с лучшими ценовыми предложениями. В случае если часть из них признается несоответствующими, оператор по требованию заказчика направляет вторые части участников, занявших 6-10 </a:t>
            </a:r>
            <a:r>
              <a:rPr lang="ru-RU" sz="1600" dirty="0" smtClean="0">
                <a:solidFill>
                  <a:schemeClr val="tx1">
                    <a:lumMod val="75000"/>
                    <a:lumOff val="25000"/>
                  </a:schemeClr>
                </a:solidFill>
                <a:latin typeface="Arial" pitchFamily="34" charset="0"/>
                <a:cs typeface="Arial" pitchFamily="34" charset="0"/>
              </a:rPr>
              <a:t>места;</a:t>
            </a:r>
            <a:endParaRPr lang="ru-RU" sz="1600" dirty="0">
              <a:solidFill>
                <a:schemeClr val="tx1">
                  <a:lumMod val="75000"/>
                  <a:lumOff val="2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денежные средства участников, занявших по итогам торгов 2-3 места подлежат </a:t>
            </a:r>
            <a:r>
              <a:rPr lang="ru-RU" sz="1600" dirty="0" smtClean="0">
                <a:solidFill>
                  <a:schemeClr val="tx1">
                    <a:lumMod val="75000"/>
                    <a:lumOff val="25000"/>
                  </a:schemeClr>
                </a:solidFill>
                <a:latin typeface="Arial" pitchFamily="34" charset="0"/>
                <a:cs typeface="Arial" pitchFamily="34" charset="0"/>
              </a:rPr>
              <a:t>разблокировке </a:t>
            </a:r>
            <a:r>
              <a:rPr lang="ru-RU" sz="1600" dirty="0">
                <a:solidFill>
                  <a:schemeClr val="tx1">
                    <a:lumMod val="75000"/>
                    <a:lumOff val="25000"/>
                  </a:schemeClr>
                </a:solidFill>
                <a:latin typeface="Arial" pitchFamily="34" charset="0"/>
                <a:cs typeface="Arial" pitchFamily="34" charset="0"/>
              </a:rPr>
              <a:t>в </a:t>
            </a:r>
            <a:r>
              <a:rPr lang="ru-RU" sz="1600" dirty="0" smtClean="0">
                <a:solidFill>
                  <a:schemeClr val="tx1">
                    <a:lumMod val="75000"/>
                    <a:lumOff val="25000"/>
                  </a:schemeClr>
                </a:solidFill>
                <a:latin typeface="Arial" pitchFamily="34" charset="0"/>
                <a:cs typeface="Arial" pitchFamily="34" charset="0"/>
              </a:rPr>
              <a:t>течение </a:t>
            </a:r>
            <a:r>
              <a:rPr lang="ru-RU" sz="1600" dirty="0">
                <a:solidFill>
                  <a:schemeClr val="tx1">
                    <a:lumMod val="75000"/>
                    <a:lumOff val="25000"/>
                  </a:schemeClr>
                </a:solidFill>
                <a:latin typeface="Arial" pitchFamily="34" charset="0"/>
                <a:cs typeface="Arial" pitchFamily="34" charset="0"/>
              </a:rPr>
              <a:t>1 рабочего дня после публикации протокола итогов аукциона;</a:t>
            </a: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в случае уклонения победителя от заключения контракта, участник,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занявший </a:t>
            </a:r>
            <a:r>
              <a:rPr lang="ru-RU" sz="1600" dirty="0">
                <a:solidFill>
                  <a:schemeClr val="tx1">
                    <a:lumMod val="75000"/>
                    <a:lumOff val="25000"/>
                  </a:schemeClr>
                </a:solidFill>
                <a:latin typeface="Arial" pitchFamily="34" charset="0"/>
                <a:cs typeface="Arial" pitchFamily="34" charset="0"/>
              </a:rPr>
              <a:t>второе </a:t>
            </a:r>
            <a:r>
              <a:rPr lang="ru-RU" sz="1600" dirty="0" smtClean="0">
                <a:solidFill>
                  <a:schemeClr val="tx1">
                    <a:lumMod val="75000"/>
                    <a:lumOff val="25000"/>
                  </a:schemeClr>
                </a:solidFill>
                <a:latin typeface="Arial" pitchFamily="34" charset="0"/>
                <a:cs typeface="Arial" pitchFamily="34" charset="0"/>
              </a:rPr>
              <a:t>место </a:t>
            </a:r>
            <a:r>
              <a:rPr lang="ru-RU" sz="1600" dirty="0">
                <a:solidFill>
                  <a:schemeClr val="tx1">
                    <a:lumMod val="75000"/>
                    <a:lumOff val="25000"/>
                  </a:schemeClr>
                </a:solidFill>
                <a:latin typeface="Arial" pitchFamily="34" charset="0"/>
                <a:cs typeface="Arial" pitchFamily="34" charset="0"/>
              </a:rPr>
              <a:t>вправе отказаться от заключения контракта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без </a:t>
            </a:r>
            <a:r>
              <a:rPr lang="ru-RU" sz="1600" dirty="0">
                <a:solidFill>
                  <a:schemeClr val="tx1">
                    <a:lumMod val="75000"/>
                    <a:lumOff val="25000"/>
                  </a:schemeClr>
                </a:solidFill>
                <a:latin typeface="Arial" pitchFamily="34" charset="0"/>
                <a:cs typeface="Arial" pitchFamily="34" charset="0"/>
              </a:rPr>
              <a:t>применения </a:t>
            </a:r>
            <a:r>
              <a:rPr lang="ru-RU" sz="1600" dirty="0" smtClean="0">
                <a:solidFill>
                  <a:schemeClr val="tx1">
                    <a:lumMod val="75000"/>
                    <a:lumOff val="25000"/>
                  </a:schemeClr>
                </a:solidFill>
                <a:latin typeface="Arial" pitchFamily="34" charset="0"/>
                <a:cs typeface="Arial" pitchFamily="34" charset="0"/>
              </a:rPr>
              <a:t>экономических санкций (в РНП – не  вносится);</a:t>
            </a:r>
            <a:endParaRPr lang="ru-RU" sz="1600" dirty="0">
              <a:solidFill>
                <a:schemeClr val="tx1">
                  <a:lumMod val="75000"/>
                  <a:lumOff val="25000"/>
                </a:schemeClr>
              </a:solidFill>
              <a:latin typeface="Arial" pitchFamily="34" charset="0"/>
              <a:cs typeface="Arial" pitchFamily="34" charset="0"/>
            </a:endParaRPr>
          </a:p>
          <a:p>
            <a:pPr marL="342900" lvl="1" indent="-342900">
              <a:lnSpc>
                <a:spcPct val="85000"/>
              </a:lnSpc>
              <a:spcAft>
                <a:spcPts val="1200"/>
              </a:spcAft>
              <a:buClr>
                <a:srgbClr val="990033"/>
              </a:buClr>
              <a:buSzPct val="80000"/>
              <a:buFont typeface="Arial Narrow" pitchFamily="34" charset="0"/>
              <a:buChar char="▬"/>
            </a:pPr>
            <a:r>
              <a:rPr lang="ru-RU" sz="1600" dirty="0">
                <a:solidFill>
                  <a:schemeClr val="tx1">
                    <a:lumMod val="75000"/>
                    <a:lumOff val="25000"/>
                  </a:schemeClr>
                </a:solidFill>
                <a:latin typeface="Arial" pitchFamily="34" charset="0"/>
                <a:cs typeface="Arial" pitchFamily="34" charset="0"/>
              </a:rPr>
              <a:t>в случае уклонения победителя от заключения контракта, участник, </a:t>
            </a:r>
            <a:r>
              <a:rPr lang="ru-RU" sz="1600" dirty="0" smtClean="0">
                <a:solidFill>
                  <a:schemeClr val="tx1">
                    <a:lumMod val="75000"/>
                    <a:lumOff val="25000"/>
                  </a:schemeClr>
                </a:solidFill>
                <a:latin typeface="Arial" pitchFamily="34" charset="0"/>
                <a:cs typeface="Arial" pitchFamily="34" charset="0"/>
              </a:rPr>
              <a:t/>
            </a:r>
            <a:br>
              <a:rPr lang="ru-RU" sz="1600" dirty="0" smtClean="0">
                <a:solidFill>
                  <a:schemeClr val="tx1">
                    <a:lumMod val="75000"/>
                    <a:lumOff val="25000"/>
                  </a:schemeClr>
                </a:solidFill>
                <a:latin typeface="Arial" pitchFamily="34" charset="0"/>
                <a:cs typeface="Arial" pitchFamily="34" charset="0"/>
              </a:rPr>
            </a:br>
            <a:r>
              <a:rPr lang="ru-RU" sz="1600" dirty="0" smtClean="0">
                <a:solidFill>
                  <a:schemeClr val="tx1">
                    <a:lumMod val="75000"/>
                    <a:lumOff val="25000"/>
                  </a:schemeClr>
                </a:solidFill>
                <a:latin typeface="Arial" pitchFamily="34" charset="0"/>
                <a:cs typeface="Arial" pitchFamily="34" charset="0"/>
              </a:rPr>
              <a:t>занявший </a:t>
            </a:r>
            <a:r>
              <a:rPr lang="ru-RU" sz="1600" b="1" dirty="0">
                <a:solidFill>
                  <a:schemeClr val="tx1">
                    <a:lumMod val="75000"/>
                    <a:lumOff val="25000"/>
                  </a:schemeClr>
                </a:solidFill>
                <a:latin typeface="Arial" pitchFamily="34" charset="0"/>
                <a:cs typeface="Arial" pitchFamily="34" charset="0"/>
              </a:rPr>
              <a:t>третье место </a:t>
            </a:r>
            <a:r>
              <a:rPr lang="ru-RU" sz="1600" dirty="0">
                <a:solidFill>
                  <a:schemeClr val="tx1">
                    <a:lumMod val="75000"/>
                    <a:lumOff val="25000"/>
                  </a:schemeClr>
                </a:solidFill>
                <a:latin typeface="Arial" pitchFamily="34" charset="0"/>
                <a:cs typeface="Arial" pitchFamily="34" charset="0"/>
              </a:rPr>
              <a:t>не может претендовать на заключение контракта. </a:t>
            </a:r>
          </a:p>
        </p:txBody>
      </p:sp>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138587177"/>
      </p:ext>
    </p:extLst>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34326" y="1072379"/>
            <a:ext cx="8675348" cy="418576"/>
          </a:xfrm>
          <a:prstGeom prst="rect">
            <a:avLst/>
          </a:prstGeom>
          <a:noFill/>
        </p:spPr>
        <p:txBody>
          <a:bodyPr wrap="square" lIns="0" tIns="0" rIns="0" bIns="0" rtlCol="0">
            <a:spAutoFit/>
          </a:bodyPr>
          <a:lstStyle/>
          <a:p>
            <a:pPr marL="0" lvl="1">
              <a:lnSpc>
                <a:spcPct val="85000"/>
              </a:lnSpc>
              <a:spcAft>
                <a:spcPts val="1200"/>
              </a:spcAft>
              <a:buClr>
                <a:srgbClr val="990033"/>
              </a:buClr>
              <a:buSzPct val="80000"/>
            </a:pPr>
            <a:r>
              <a:rPr lang="ru-RU" sz="1600" b="1" dirty="0" smtClean="0">
                <a:solidFill>
                  <a:schemeClr val="tx1">
                    <a:lumMod val="75000"/>
                    <a:lumOff val="25000"/>
                  </a:schemeClr>
                </a:solidFill>
                <a:latin typeface="Arial" pitchFamily="34" charset="0"/>
                <a:cs typeface="Arial" pitchFamily="34" charset="0"/>
              </a:rPr>
              <a:t>Уточнен порядок </a:t>
            </a:r>
            <a:r>
              <a:rPr lang="ru-RU" sz="1600" b="1" dirty="0">
                <a:solidFill>
                  <a:schemeClr val="tx1">
                    <a:lumMod val="75000"/>
                    <a:lumOff val="25000"/>
                  </a:schemeClr>
                </a:solidFill>
                <a:latin typeface="Arial" pitchFamily="34" charset="0"/>
                <a:cs typeface="Arial" pitchFamily="34" charset="0"/>
              </a:rPr>
              <a:t>продления срока подачи </a:t>
            </a:r>
            <a:r>
              <a:rPr lang="ru-RU" sz="1600" b="1" dirty="0" smtClean="0">
                <a:solidFill>
                  <a:schemeClr val="tx1">
                    <a:lumMod val="75000"/>
                    <a:lumOff val="25000"/>
                  </a:schemeClr>
                </a:solidFill>
                <a:latin typeface="Arial" pitchFamily="34" charset="0"/>
                <a:cs typeface="Arial" pitchFamily="34" charset="0"/>
              </a:rPr>
              <a:t>заявок </a:t>
            </a:r>
            <a:r>
              <a:rPr lang="ru-RU" sz="1600" b="1" dirty="0">
                <a:solidFill>
                  <a:schemeClr val="tx1">
                    <a:lumMod val="75000"/>
                    <a:lumOff val="25000"/>
                  </a:schemeClr>
                </a:solidFill>
                <a:latin typeface="Arial" pitchFamily="34" charset="0"/>
                <a:cs typeface="Arial" pitchFamily="34" charset="0"/>
              </a:rPr>
              <a:t>на участие в аукционе при внесении </a:t>
            </a:r>
            <a:r>
              <a:rPr lang="ru-RU" sz="1600" b="1" dirty="0" smtClean="0">
                <a:solidFill>
                  <a:schemeClr val="tx1">
                    <a:lumMod val="75000"/>
                    <a:lumOff val="25000"/>
                  </a:schemeClr>
                </a:solidFill>
                <a:latin typeface="Arial" pitchFamily="34" charset="0"/>
                <a:cs typeface="Arial" pitchFamily="34" charset="0"/>
              </a:rPr>
              <a:t>изменений </a:t>
            </a:r>
            <a:r>
              <a:rPr lang="ru-RU" sz="1600" b="1" dirty="0">
                <a:solidFill>
                  <a:schemeClr val="tx1">
                    <a:lumMod val="75000"/>
                    <a:lumOff val="25000"/>
                  </a:schemeClr>
                </a:solidFill>
                <a:latin typeface="Arial" pitchFamily="34" charset="0"/>
                <a:cs typeface="Arial" pitchFamily="34" charset="0"/>
              </a:rPr>
              <a:t>в извещение и/или </a:t>
            </a:r>
            <a:r>
              <a:rPr lang="ru-RU" sz="1600" b="1" dirty="0" smtClean="0">
                <a:solidFill>
                  <a:schemeClr val="tx1">
                    <a:lumMod val="75000"/>
                    <a:lumOff val="25000"/>
                  </a:schemeClr>
                </a:solidFill>
                <a:latin typeface="Arial" pitchFamily="34" charset="0"/>
                <a:cs typeface="Arial" pitchFamily="34" charset="0"/>
              </a:rPr>
              <a:t>документацию (ч. 6 ст. 63, ч. 6 ст. 65)</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916832"/>
            <a:ext cx="7056784" cy="375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44624"/>
            <a:ext cx="9144000" cy="646113"/>
          </a:xfrm>
          <a:prstGeom prst="rect">
            <a:avLst/>
          </a:prstGeom>
          <a:noFill/>
          <a:ln w="9525">
            <a:noFill/>
            <a:miter lim="800000"/>
            <a:headEnd/>
            <a:tailEnd/>
          </a:ln>
        </p:spPr>
        <p:txBody>
          <a:bodyPr lIns="216000" tIns="36000" rIns="180000" bIns="36000" anchor="ctr"/>
          <a:lstStyle/>
          <a:p>
            <a:pPr>
              <a:defRPr/>
            </a:pPr>
            <a:r>
              <a:rPr lang="ru-RU" sz="2000" spc="-130" dirty="0" smtClean="0">
                <a:solidFill>
                  <a:schemeClr val="bg1"/>
                </a:solidFill>
                <a:latin typeface="Arial" pitchFamily="34" charset="0"/>
                <a:cs typeface="Arial" pitchFamily="34" charset="0"/>
              </a:rPr>
              <a:t>Способы </a:t>
            </a:r>
            <a:r>
              <a:rPr lang="ru-RU" sz="2000" spc="-130" dirty="0" smtClean="0">
                <a:solidFill>
                  <a:schemeClr val="bg1"/>
                </a:solidFill>
                <a:latin typeface="Arial" pitchFamily="34" charset="0"/>
                <a:cs typeface="Arial" pitchFamily="34" charset="0"/>
              </a:rPr>
              <a:t> определения  поставщиков</a:t>
            </a:r>
            <a:endParaRPr lang="ru-RU" sz="2000" spc="-13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21079568"/>
      </p:ext>
    </p:extLst>
  </p:cSld>
  <p:clrMapOvr>
    <a:masterClrMapping/>
  </p:clrMapOvr>
  <p:transition>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Обучающий материал">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w="12700">
          <a:solidFill>
            <a:schemeClr val="tx1">
              <a:lumMod val="75000"/>
              <a:lumOff val="25000"/>
            </a:schemeClr>
          </a:solidFill>
        </a:ln>
      </a:spPr>
      <a:bodyPr wrap="square" lIns="180000" tIns="108000" rIns="144000" bIns="72000" rtlCol="0" anchor="t" anchorCtr="0">
        <a:spAutoFit/>
      </a:bodyPr>
      <a:lstStyle>
        <a:defPPr>
          <a:spcAft>
            <a:spcPts val="600"/>
          </a:spcAft>
          <a:defRPr sz="1400" b="1" dirty="0" smtClean="0">
            <a:solidFill>
              <a:srgbClr val="C00000"/>
            </a:solidFill>
            <a:latin typeface="Arial Narrow"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8100" cap="rnd" cmpd="sng">
          <a:solidFill>
            <a:schemeClr val="tx1">
              <a:lumMod val="75000"/>
              <a:lumOff val="25000"/>
            </a:schemeClr>
          </a:solidFill>
          <a:prstDash val="solid"/>
          <a:round/>
          <a:headEnd w="med" len="med"/>
          <a:tailEnd type="triangle" w="lg" len="lg"/>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48915</TotalTime>
  <Words>16110</Words>
  <Application>Microsoft Office PowerPoint</Application>
  <PresentationFormat>Экран (4:3)</PresentationFormat>
  <Paragraphs>1592</Paragraphs>
  <Slides>202</Slides>
  <Notes>163</Notes>
  <HiddenSlides>0</HiddenSlides>
  <MMClips>0</MMClips>
  <ScaleCrop>false</ScaleCrop>
  <HeadingPairs>
    <vt:vector size="4" baseType="variant">
      <vt:variant>
        <vt:lpstr>Тема</vt:lpstr>
      </vt:variant>
      <vt:variant>
        <vt:i4>1</vt:i4>
      </vt:variant>
      <vt:variant>
        <vt:lpstr>Заголовки слайдов</vt:lpstr>
      </vt:variant>
      <vt:variant>
        <vt:i4>202</vt:i4>
      </vt:variant>
    </vt:vector>
  </HeadingPairs>
  <TitlesOfParts>
    <vt:vector size="203" baseType="lpstr">
      <vt:lpstr>Обучающий материал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Обучающие материалы для государственных заказчиков</dc:title>
  <dc:creator>Kuznetsov</dc:creator>
  <cp:lastModifiedBy>Roseltorg87</cp:lastModifiedBy>
  <cp:revision>406</cp:revision>
  <cp:lastPrinted>2013-03-29T11:07:55Z</cp:lastPrinted>
  <dcterms:created xsi:type="dcterms:W3CDTF">2009-06-28T12:22:26Z</dcterms:created>
  <dcterms:modified xsi:type="dcterms:W3CDTF">2016-08-25T14:40:32Z</dcterms:modified>
</cp:coreProperties>
</file>