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4" r:id="rId2"/>
  </p:sldMasterIdLst>
  <p:notesMasterIdLst>
    <p:notesMasterId r:id="rId92"/>
  </p:notesMasterIdLst>
  <p:handoutMasterIdLst>
    <p:handoutMasterId r:id="rId93"/>
  </p:handoutMasterIdLst>
  <p:sldIdLst>
    <p:sldId id="744" r:id="rId3"/>
    <p:sldId id="745" r:id="rId4"/>
    <p:sldId id="747" r:id="rId5"/>
    <p:sldId id="753" r:id="rId6"/>
    <p:sldId id="748" r:id="rId7"/>
    <p:sldId id="749" r:id="rId8"/>
    <p:sldId id="877" r:id="rId9"/>
    <p:sldId id="751" r:id="rId10"/>
    <p:sldId id="752" r:id="rId11"/>
    <p:sldId id="890" r:id="rId12"/>
    <p:sldId id="884" r:id="rId13"/>
    <p:sldId id="885" r:id="rId14"/>
    <p:sldId id="759" r:id="rId15"/>
    <p:sldId id="764" r:id="rId16"/>
    <p:sldId id="871" r:id="rId17"/>
    <p:sldId id="873" r:id="rId18"/>
    <p:sldId id="768" r:id="rId19"/>
    <p:sldId id="889" r:id="rId20"/>
    <p:sldId id="771" r:id="rId21"/>
    <p:sldId id="772" r:id="rId22"/>
    <p:sldId id="773" r:id="rId23"/>
    <p:sldId id="775" r:id="rId24"/>
    <p:sldId id="776" r:id="rId25"/>
    <p:sldId id="876" r:id="rId26"/>
    <p:sldId id="874" r:id="rId27"/>
    <p:sldId id="779" r:id="rId28"/>
    <p:sldId id="780" r:id="rId29"/>
    <p:sldId id="881" r:id="rId30"/>
    <p:sldId id="783" r:id="rId31"/>
    <p:sldId id="784" r:id="rId32"/>
    <p:sldId id="785" r:id="rId33"/>
    <p:sldId id="878" r:id="rId34"/>
    <p:sldId id="788" r:id="rId35"/>
    <p:sldId id="791" r:id="rId36"/>
    <p:sldId id="792" r:id="rId37"/>
    <p:sldId id="888" r:id="rId38"/>
    <p:sldId id="794" r:id="rId39"/>
    <p:sldId id="795" r:id="rId40"/>
    <p:sldId id="796" r:id="rId41"/>
    <p:sldId id="800" r:id="rId42"/>
    <p:sldId id="802" r:id="rId43"/>
    <p:sldId id="803" r:id="rId44"/>
    <p:sldId id="806" r:id="rId45"/>
    <p:sldId id="808" r:id="rId46"/>
    <p:sldId id="809" r:id="rId47"/>
    <p:sldId id="812" r:id="rId48"/>
    <p:sldId id="813" r:id="rId49"/>
    <p:sldId id="814" r:id="rId50"/>
    <p:sldId id="815" r:id="rId51"/>
    <p:sldId id="816" r:id="rId52"/>
    <p:sldId id="817" r:id="rId53"/>
    <p:sldId id="879" r:id="rId54"/>
    <p:sldId id="819" r:id="rId55"/>
    <p:sldId id="820" r:id="rId56"/>
    <p:sldId id="821" r:id="rId57"/>
    <p:sldId id="822" r:id="rId58"/>
    <p:sldId id="823" r:id="rId59"/>
    <p:sldId id="825" r:id="rId60"/>
    <p:sldId id="826" r:id="rId61"/>
    <p:sldId id="827" r:id="rId62"/>
    <p:sldId id="830" r:id="rId63"/>
    <p:sldId id="831" r:id="rId64"/>
    <p:sldId id="832" r:id="rId65"/>
    <p:sldId id="833" r:id="rId66"/>
    <p:sldId id="834" r:id="rId67"/>
    <p:sldId id="835" r:id="rId68"/>
    <p:sldId id="880" r:id="rId69"/>
    <p:sldId id="837" r:id="rId70"/>
    <p:sldId id="838" r:id="rId71"/>
    <p:sldId id="882" r:id="rId72"/>
    <p:sldId id="883" r:id="rId73"/>
    <p:sldId id="843" r:id="rId74"/>
    <p:sldId id="845" r:id="rId75"/>
    <p:sldId id="846" r:id="rId76"/>
    <p:sldId id="847" r:id="rId77"/>
    <p:sldId id="849" r:id="rId78"/>
    <p:sldId id="850" r:id="rId79"/>
    <p:sldId id="851" r:id="rId80"/>
    <p:sldId id="852" r:id="rId81"/>
    <p:sldId id="854" r:id="rId82"/>
    <p:sldId id="855" r:id="rId83"/>
    <p:sldId id="857" r:id="rId84"/>
    <p:sldId id="858" r:id="rId85"/>
    <p:sldId id="859" r:id="rId86"/>
    <p:sldId id="860" r:id="rId87"/>
    <p:sldId id="861" r:id="rId88"/>
    <p:sldId id="862" r:id="rId89"/>
    <p:sldId id="863" r:id="rId90"/>
    <p:sldId id="869" r:id="rId91"/>
  </p:sldIdLst>
  <p:sldSz cx="9144000" cy="6858000" type="screen4x3"/>
  <p:notesSz cx="9928225" cy="679767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Раздел I. Общие сведения" id="{464309BF-8956-4DCB-AFCC-C8E6251885FD}">
          <p14:sldIdLst>
            <p14:sldId id="744"/>
            <p14:sldId id="745"/>
            <p14:sldId id="747"/>
            <p14:sldId id="753"/>
            <p14:sldId id="748"/>
            <p14:sldId id="749"/>
            <p14:sldId id="877"/>
            <p14:sldId id="751"/>
            <p14:sldId id="752"/>
            <p14:sldId id="890"/>
            <p14:sldId id="884"/>
            <p14:sldId id="885"/>
            <p14:sldId id="759"/>
            <p14:sldId id="764"/>
            <p14:sldId id="871"/>
            <p14:sldId id="873"/>
            <p14:sldId id="768"/>
            <p14:sldId id="889"/>
            <p14:sldId id="771"/>
            <p14:sldId id="772"/>
            <p14:sldId id="773"/>
            <p14:sldId id="775"/>
            <p14:sldId id="776"/>
            <p14:sldId id="876"/>
            <p14:sldId id="874"/>
            <p14:sldId id="779"/>
            <p14:sldId id="780"/>
            <p14:sldId id="881"/>
            <p14:sldId id="783"/>
            <p14:sldId id="784"/>
            <p14:sldId id="785"/>
            <p14:sldId id="878"/>
            <p14:sldId id="788"/>
            <p14:sldId id="791"/>
            <p14:sldId id="792"/>
            <p14:sldId id="888"/>
            <p14:sldId id="794"/>
            <p14:sldId id="795"/>
            <p14:sldId id="796"/>
            <p14:sldId id="800"/>
            <p14:sldId id="802"/>
            <p14:sldId id="803"/>
            <p14:sldId id="806"/>
            <p14:sldId id="808"/>
            <p14:sldId id="809"/>
            <p14:sldId id="812"/>
            <p14:sldId id="813"/>
            <p14:sldId id="814"/>
            <p14:sldId id="815"/>
            <p14:sldId id="816"/>
            <p14:sldId id="817"/>
            <p14:sldId id="879"/>
            <p14:sldId id="819"/>
            <p14:sldId id="820"/>
            <p14:sldId id="821"/>
            <p14:sldId id="822"/>
            <p14:sldId id="823"/>
            <p14:sldId id="825"/>
            <p14:sldId id="826"/>
            <p14:sldId id="827"/>
            <p14:sldId id="830"/>
            <p14:sldId id="831"/>
            <p14:sldId id="832"/>
            <p14:sldId id="833"/>
            <p14:sldId id="834"/>
            <p14:sldId id="835"/>
            <p14:sldId id="880"/>
            <p14:sldId id="837"/>
            <p14:sldId id="838"/>
            <p14:sldId id="882"/>
            <p14:sldId id="883"/>
            <p14:sldId id="843"/>
            <p14:sldId id="845"/>
            <p14:sldId id="846"/>
            <p14:sldId id="847"/>
            <p14:sldId id="849"/>
            <p14:sldId id="850"/>
            <p14:sldId id="851"/>
            <p14:sldId id="852"/>
            <p14:sldId id="854"/>
            <p14:sldId id="855"/>
            <p14:sldId id="857"/>
            <p14:sldId id="858"/>
            <p14:sldId id="859"/>
            <p14:sldId id="860"/>
            <p14:sldId id="861"/>
            <p14:sldId id="862"/>
            <p14:sldId id="863"/>
            <p14:sldId id="8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6"/>
    <a:srgbClr val="990000"/>
    <a:srgbClr val="80A7CA"/>
    <a:srgbClr val="5AA032"/>
    <a:srgbClr val="140D3F"/>
    <a:srgbClr val="8ECAF2"/>
    <a:srgbClr val="0F0F3D"/>
    <a:srgbClr val="D2EAFA"/>
    <a:srgbClr val="3CA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0" autoAdjust="0"/>
    <p:restoredTop sz="76457" autoAdjust="0"/>
  </p:normalViewPr>
  <p:slideViewPr>
    <p:cSldViewPr>
      <p:cViewPr>
        <p:scale>
          <a:sx n="83" d="100"/>
          <a:sy n="83" d="100"/>
        </p:scale>
        <p:origin x="-762" y="-150"/>
      </p:cViewPr>
      <p:guideLst>
        <p:guide orient="horz" pos="2160"/>
        <p:guide pos="2880"/>
      </p:guideLst>
    </p:cSldViewPr>
  </p:slideViewPr>
  <p:outlineViewPr>
    <p:cViewPr>
      <p:scale>
        <a:sx n="33" d="100"/>
        <a:sy n="33" d="100"/>
      </p:scale>
      <p:origin x="0" y="101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0953433581839E-2"/>
          <c:y val="0.16311254531809391"/>
          <c:w val="0.54715616797900257"/>
          <c:h val="0.82073425196850391"/>
        </c:manualLayout>
      </c:layout>
      <c:pieChart>
        <c:varyColors val="0"/>
        <c:ser>
          <c:idx val="0"/>
          <c:order val="0"/>
          <c:tx>
            <c:strRef>
              <c:f>Лист1!$B$1</c:f>
              <c:strCache>
                <c:ptCount val="1"/>
                <c:pt idx="0">
                  <c:v>Процедуры</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Pt>
            <c:idx val="0"/>
            <c:bubble3D val="0"/>
            <c:spPr>
              <a:gradFill>
                <a:gsLst>
                  <a:gs pos="0">
                    <a:srgbClr val="689A17"/>
                  </a:gs>
                  <a:gs pos="50000">
                    <a:schemeClr val="accent3">
                      <a:lumMod val="50000"/>
                    </a:schemeClr>
                  </a:gs>
                  <a:gs pos="100000">
                    <a:schemeClr val="accent3">
                      <a:lumMod val="50000"/>
                    </a:schemeClr>
                  </a:gs>
                </a:gsLst>
                <a:lin ang="5400000" scaled="0"/>
              </a:gradFill>
            </c:spPr>
          </c:dPt>
          <c:dPt>
            <c:idx val="1"/>
            <c:bubble3D val="0"/>
            <c:spPr>
              <a:solidFill>
                <a:schemeClr val="tx2"/>
              </a:solidFill>
            </c:spPr>
          </c:dPt>
          <c:dPt>
            <c:idx val="3"/>
            <c:bubble3D val="0"/>
            <c:spPr>
              <a:gradFill flip="none" rotWithShape="1">
                <a:gsLst>
                  <a:gs pos="0">
                    <a:srgbClr val="17649A">
                      <a:shade val="30000"/>
                      <a:satMod val="115000"/>
                    </a:srgbClr>
                  </a:gs>
                  <a:gs pos="50000">
                    <a:srgbClr val="17649A">
                      <a:shade val="67500"/>
                      <a:satMod val="115000"/>
                    </a:srgbClr>
                  </a:gs>
                  <a:gs pos="100000">
                    <a:srgbClr val="17649A">
                      <a:shade val="100000"/>
                      <a:satMod val="115000"/>
                    </a:srgbClr>
                  </a:gs>
                </a:gsLst>
                <a:lin ang="13500000" scaled="1"/>
                <a:tileRect/>
              </a:gradFill>
            </c:spPr>
          </c:dPt>
          <c:dPt>
            <c:idx val="4"/>
            <c:bubble3D val="0"/>
            <c:spPr>
              <a:gradFill>
                <a:gsLst>
                  <a:gs pos="0">
                    <a:srgbClr val="FF0000"/>
                  </a:gs>
                  <a:gs pos="50000">
                    <a:srgbClr val="C00000"/>
                  </a:gs>
                  <a:gs pos="100000">
                    <a:srgbClr val="C00000"/>
                  </a:gs>
                </a:gsLst>
                <a:lin ang="5400000" scaled="0"/>
              </a:gradFill>
            </c:spPr>
          </c:dPt>
          <c:dPt>
            <c:idx val="5"/>
            <c:bubble3D val="0"/>
            <c:spPr>
              <a:solidFill>
                <a:srgbClr val="FFC000"/>
              </a:solidFill>
            </c:spPr>
          </c:dPt>
          <c:dLbls>
            <c:dLbl>
              <c:idx val="0"/>
              <c:layout>
                <c:manualLayout>
                  <c:x val="0.55342747135238946"/>
                  <c:y val="5.4924114122821041E-2"/>
                </c:manualLayout>
              </c:layout>
              <c:showLegendKey val="0"/>
              <c:showVal val="0"/>
              <c:showCatName val="0"/>
              <c:showSerName val="0"/>
              <c:showPercent val="1"/>
              <c:showBubbleSize val="0"/>
            </c:dLbl>
            <c:dLbl>
              <c:idx val="1"/>
              <c:layout>
                <c:manualLayout>
                  <c:x val="0.51781312493056331"/>
                  <c:y val="0.16972131822751402"/>
                </c:manualLayout>
              </c:layout>
              <c:showLegendKey val="0"/>
              <c:showVal val="0"/>
              <c:showCatName val="0"/>
              <c:showSerName val="0"/>
              <c:showPercent val="1"/>
              <c:showBubbleSize val="0"/>
            </c:dLbl>
            <c:dLbl>
              <c:idx val="2"/>
              <c:layout>
                <c:manualLayout>
                  <c:x val="0.50360798204961355"/>
                  <c:y val="0.30987478356063419"/>
                </c:manualLayout>
              </c:layout>
              <c:showLegendKey val="0"/>
              <c:showVal val="0"/>
              <c:showCatName val="0"/>
              <c:showSerName val="0"/>
              <c:showPercent val="1"/>
              <c:showBubbleSize val="0"/>
            </c:dLbl>
            <c:dLbl>
              <c:idx val="3"/>
              <c:layout>
                <c:manualLayout>
                  <c:x val="0.46433060017140954"/>
                  <c:y val="-0.40929293764107511"/>
                </c:manualLayout>
              </c:layout>
              <c:showLegendKey val="0"/>
              <c:showVal val="0"/>
              <c:showCatName val="0"/>
              <c:showSerName val="0"/>
              <c:showPercent val="1"/>
              <c:showBubbleSize val="0"/>
            </c:dLbl>
            <c:dLbl>
              <c:idx val="4"/>
              <c:layout>
                <c:manualLayout>
                  <c:x val="0.71641804184455693"/>
                  <c:y val="0.48691676534585598"/>
                </c:manualLayout>
              </c:layout>
              <c:showLegendKey val="0"/>
              <c:showVal val="0"/>
              <c:showCatName val="0"/>
              <c:showSerName val="0"/>
              <c:showPercent val="1"/>
              <c:showBubbleSize val="0"/>
            </c:dLbl>
            <c:dLbl>
              <c:idx val="5"/>
              <c:layout>
                <c:manualLayout>
                  <c:x val="0.57845284055739843"/>
                  <c:y val="0.71443010397218742"/>
                </c:manualLayout>
              </c:layout>
              <c:showLegendKey val="0"/>
              <c:showVal val="0"/>
              <c:showCatName val="0"/>
              <c:showSerName val="0"/>
              <c:showPercent val="1"/>
              <c:showBubbleSize val="0"/>
            </c:dLbl>
            <c:numFmt formatCode="0.00%" sourceLinked="0"/>
            <c:showLegendKey val="0"/>
            <c:showVal val="0"/>
            <c:showCatName val="0"/>
            <c:showSerName val="0"/>
            <c:showPercent val="1"/>
            <c:showBubbleSize val="0"/>
            <c:showLeaderLines val="0"/>
          </c:dLbls>
          <c:cat>
            <c:strRef>
              <c:f>Лист1!$A$2:$A$7</c:f>
              <c:strCache>
                <c:ptCount val="6"/>
                <c:pt idx="0">
                  <c:v>Открытый конкурс</c:v>
                </c:pt>
                <c:pt idx="1">
                  <c:v>Конкурс с огр. участ.</c:v>
                </c:pt>
                <c:pt idx="2">
                  <c:v>Двухэтапный конкурс</c:v>
                </c:pt>
                <c:pt idx="3">
                  <c:v>Электронный аукцион</c:v>
                </c:pt>
                <c:pt idx="4">
                  <c:v>Запрос котировок</c:v>
                </c:pt>
                <c:pt idx="5">
                  <c:v>Запрос предложений</c:v>
                </c:pt>
              </c:strCache>
            </c:strRef>
          </c:cat>
          <c:val>
            <c:numRef>
              <c:f>Лист1!$B$2:$B$7</c:f>
              <c:numCache>
                <c:formatCode>#,##0</c:formatCode>
                <c:ptCount val="6"/>
                <c:pt idx="0">
                  <c:v>42351</c:v>
                </c:pt>
                <c:pt idx="1">
                  <c:v>31142</c:v>
                </c:pt>
                <c:pt idx="2" formatCode="General">
                  <c:v>100</c:v>
                </c:pt>
                <c:pt idx="3">
                  <c:v>1347287</c:v>
                </c:pt>
                <c:pt idx="4">
                  <c:v>332439</c:v>
                </c:pt>
                <c:pt idx="5">
                  <c:v>7647</c:v>
                </c:pt>
              </c:numCache>
            </c:numRef>
          </c:val>
        </c:ser>
        <c:dLbls>
          <c:showLegendKey val="0"/>
          <c:showVal val="0"/>
          <c:showCatName val="0"/>
          <c:showSerName val="0"/>
          <c:showPercent val="0"/>
          <c:showBubbleSize val="0"/>
          <c:showLeaderLines val="0"/>
        </c:dLbls>
        <c:firstSliceAng val="0"/>
      </c:pieChart>
    </c:plotArea>
    <c:legend>
      <c:legendPos val="r"/>
      <c:legendEntry>
        <c:idx val="0"/>
        <c:txPr>
          <a:bodyPr/>
          <a:lstStyle/>
          <a:p>
            <a:pPr>
              <a:defRPr sz="1600">
                <a:solidFill>
                  <a:schemeClr val="tx1">
                    <a:lumMod val="65000"/>
                    <a:lumOff val="35000"/>
                  </a:schemeClr>
                </a:solidFill>
                <a:latin typeface="Arial" pitchFamily="34" charset="0"/>
                <a:cs typeface="Arial" pitchFamily="34" charset="0"/>
              </a:defRPr>
            </a:pPr>
            <a:endParaRPr lang="ru-RU"/>
          </a:p>
        </c:txPr>
      </c:legendEntry>
      <c:legendEntry>
        <c:idx val="1"/>
        <c:txPr>
          <a:bodyPr/>
          <a:lstStyle/>
          <a:p>
            <a:pPr>
              <a:defRPr sz="1600">
                <a:solidFill>
                  <a:schemeClr val="tx1">
                    <a:lumMod val="65000"/>
                    <a:lumOff val="35000"/>
                  </a:schemeClr>
                </a:solidFill>
                <a:latin typeface="Arial" pitchFamily="34" charset="0"/>
                <a:cs typeface="Arial" pitchFamily="34" charset="0"/>
              </a:defRPr>
            </a:pPr>
            <a:endParaRPr lang="ru-RU"/>
          </a:p>
        </c:txPr>
      </c:legendEntry>
      <c:layout>
        <c:manualLayout>
          <c:xMode val="edge"/>
          <c:yMode val="edge"/>
          <c:x val="0.58019856955464988"/>
          <c:y val="8.7170484143737112E-2"/>
          <c:w val="0.28705411874314157"/>
          <c:h val="0.80247333629596707"/>
        </c:manualLayout>
      </c:layout>
      <c:overlay val="1"/>
      <c:txPr>
        <a:bodyPr/>
        <a:lstStyle/>
        <a:p>
          <a:pPr>
            <a:defRPr sz="1600">
              <a:solidFill>
                <a:schemeClr val="tx1">
                  <a:lumMod val="65000"/>
                  <a:lumOff val="35000"/>
                </a:schemeClr>
              </a:solidFill>
              <a:latin typeface="Arial" pitchFamily="34" charset="0"/>
              <a:cs typeface="Arial"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3713" cy="339725"/>
          </a:xfrm>
          <a:prstGeom prst="rect">
            <a:avLst/>
          </a:prstGeom>
        </p:spPr>
        <p:txBody>
          <a:bodyPr vert="horz" lIns="90965" tIns="45482" rIns="90965" bIns="45482" rtlCol="0"/>
          <a:lstStyle>
            <a:lvl1pPr algn="l">
              <a:defRPr sz="1200">
                <a:latin typeface="Arial" pitchFamily="34" charset="0"/>
                <a:cs typeface="Arial" pitchFamily="34" charset="0"/>
              </a:defRPr>
            </a:lvl1pPr>
          </a:lstStyle>
          <a:p>
            <a:pPr>
              <a:defRPr/>
            </a:pPr>
            <a:endParaRPr lang="ru-RU"/>
          </a:p>
        </p:txBody>
      </p:sp>
      <p:sp>
        <p:nvSpPr>
          <p:cNvPr id="3" name="Дата 2"/>
          <p:cNvSpPr>
            <a:spLocks noGrp="1"/>
          </p:cNvSpPr>
          <p:nvPr>
            <p:ph type="dt" sz="quarter" idx="1"/>
          </p:nvPr>
        </p:nvSpPr>
        <p:spPr>
          <a:xfrm>
            <a:off x="5624513" y="0"/>
            <a:ext cx="4302125" cy="339725"/>
          </a:xfrm>
          <a:prstGeom prst="rect">
            <a:avLst/>
          </a:prstGeom>
        </p:spPr>
        <p:txBody>
          <a:bodyPr vert="horz" lIns="90965" tIns="45482" rIns="90965" bIns="45482" rtlCol="0"/>
          <a:lstStyle>
            <a:lvl1pPr algn="r">
              <a:defRPr sz="1200">
                <a:latin typeface="Arial" pitchFamily="34" charset="0"/>
                <a:cs typeface="Arial" pitchFamily="34" charset="0"/>
              </a:defRPr>
            </a:lvl1pPr>
          </a:lstStyle>
          <a:p>
            <a:pPr>
              <a:defRPr/>
            </a:pPr>
            <a:fld id="{A1966C61-A6FE-49F3-81EF-B9C7046978B1}" type="datetimeFigureOut">
              <a:rPr lang="ru-RU"/>
              <a:pPr>
                <a:defRPr/>
              </a:pPr>
              <a:t>25.08.2016</a:t>
            </a:fld>
            <a:endParaRPr lang="ru-RU"/>
          </a:p>
        </p:txBody>
      </p:sp>
      <p:sp>
        <p:nvSpPr>
          <p:cNvPr id="4" name="Нижний колонтитул 3"/>
          <p:cNvSpPr>
            <a:spLocks noGrp="1"/>
          </p:cNvSpPr>
          <p:nvPr>
            <p:ph type="ftr" sz="quarter" idx="2"/>
          </p:nvPr>
        </p:nvSpPr>
        <p:spPr>
          <a:xfrm>
            <a:off x="0" y="6456363"/>
            <a:ext cx="4303713" cy="339725"/>
          </a:xfrm>
          <a:prstGeom prst="rect">
            <a:avLst/>
          </a:prstGeom>
        </p:spPr>
        <p:txBody>
          <a:bodyPr vert="horz" lIns="90965" tIns="45482" rIns="90965" bIns="45482" rtlCol="0" anchor="b"/>
          <a:lstStyle>
            <a:lvl1pPr algn="l">
              <a:defRPr sz="1200">
                <a:latin typeface="Arial" pitchFamily="34" charset="0"/>
                <a:cs typeface="Arial" pitchFamily="34" charset="0"/>
              </a:defRPr>
            </a:lvl1pPr>
          </a:lstStyle>
          <a:p>
            <a:pPr>
              <a:defRPr/>
            </a:pPr>
            <a:endParaRPr lang="ru-RU"/>
          </a:p>
        </p:txBody>
      </p:sp>
      <p:sp>
        <p:nvSpPr>
          <p:cNvPr id="5" name="Номер слайда 4"/>
          <p:cNvSpPr>
            <a:spLocks noGrp="1"/>
          </p:cNvSpPr>
          <p:nvPr>
            <p:ph type="sldNum" sz="quarter" idx="3"/>
          </p:nvPr>
        </p:nvSpPr>
        <p:spPr>
          <a:xfrm>
            <a:off x="5624513" y="6456363"/>
            <a:ext cx="4302125" cy="339725"/>
          </a:xfrm>
          <a:prstGeom prst="rect">
            <a:avLst/>
          </a:prstGeom>
        </p:spPr>
        <p:txBody>
          <a:bodyPr vert="horz" lIns="90965" tIns="45482" rIns="90965" bIns="45482" rtlCol="0" anchor="b"/>
          <a:lstStyle>
            <a:lvl1pPr algn="r">
              <a:defRPr sz="1200">
                <a:latin typeface="Arial" pitchFamily="34" charset="0"/>
                <a:cs typeface="Arial" pitchFamily="34" charset="0"/>
              </a:defRPr>
            </a:lvl1pPr>
          </a:lstStyle>
          <a:p>
            <a:pPr>
              <a:defRPr/>
            </a:pPr>
            <a:fld id="{520DF006-8375-4CFA-89A8-37E256970E6E}" type="slidenum">
              <a:rPr lang="ru-RU"/>
              <a:pPr>
                <a:defRPr/>
              </a:pPr>
              <a:t>‹#›</a:t>
            </a:fld>
            <a:endParaRPr lang="ru-RU"/>
          </a:p>
        </p:txBody>
      </p:sp>
    </p:spTree>
    <p:extLst>
      <p:ext uri="{BB962C8B-B14F-4D97-AF65-F5344CB8AC3E}">
        <p14:creationId xmlns:p14="http://schemas.microsoft.com/office/powerpoint/2010/main" val="3933437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3713" cy="341313"/>
          </a:xfrm>
          <a:prstGeom prst="rect">
            <a:avLst/>
          </a:prstGeom>
        </p:spPr>
        <p:txBody>
          <a:bodyPr vert="horz" lIns="91437" tIns="45719" rIns="91437" bIns="45719" rtlCol="0"/>
          <a:lstStyle>
            <a:lvl1pPr algn="l">
              <a:defRPr sz="1200">
                <a:latin typeface="Arial" charset="0"/>
                <a:cs typeface="+mn-cs"/>
              </a:defRPr>
            </a:lvl1pPr>
          </a:lstStyle>
          <a:p>
            <a:pPr>
              <a:defRPr/>
            </a:pPr>
            <a:endParaRPr lang="ru-RU"/>
          </a:p>
        </p:txBody>
      </p:sp>
      <p:sp>
        <p:nvSpPr>
          <p:cNvPr id="3" name="Дата 2"/>
          <p:cNvSpPr>
            <a:spLocks noGrp="1"/>
          </p:cNvSpPr>
          <p:nvPr>
            <p:ph type="dt" idx="1"/>
          </p:nvPr>
        </p:nvSpPr>
        <p:spPr>
          <a:xfrm>
            <a:off x="5622925" y="0"/>
            <a:ext cx="4303713" cy="341313"/>
          </a:xfrm>
          <a:prstGeom prst="rect">
            <a:avLst/>
          </a:prstGeom>
        </p:spPr>
        <p:txBody>
          <a:bodyPr vert="horz" lIns="91437" tIns="45719" rIns="91437" bIns="45719" rtlCol="0"/>
          <a:lstStyle>
            <a:lvl1pPr algn="r">
              <a:defRPr sz="1200">
                <a:latin typeface="Arial" charset="0"/>
                <a:cs typeface="+mn-cs"/>
              </a:defRPr>
            </a:lvl1pPr>
          </a:lstStyle>
          <a:p>
            <a:pPr>
              <a:defRPr/>
            </a:pPr>
            <a:fld id="{662B1C9C-BA2C-4F72-B24B-4D46BB0B6129}" type="datetimeFigureOut">
              <a:rPr lang="ru-RU"/>
              <a:pPr>
                <a:defRPr/>
              </a:pPr>
              <a:t>25.08.2016</a:t>
            </a:fld>
            <a:endParaRPr lang="ru-RU"/>
          </a:p>
        </p:txBody>
      </p:sp>
      <p:sp>
        <p:nvSpPr>
          <p:cNvPr id="4" name="Образ слайда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37" tIns="45719" rIns="91437" bIns="45719" rtlCol="0" anchor="ctr"/>
          <a:lstStyle/>
          <a:p>
            <a:pPr lvl="0"/>
            <a:endParaRPr lang="ru-RU" noProof="0"/>
          </a:p>
        </p:txBody>
      </p:sp>
      <p:sp>
        <p:nvSpPr>
          <p:cNvPr id="5" name="Заметки 4"/>
          <p:cNvSpPr>
            <a:spLocks noGrp="1"/>
          </p:cNvSpPr>
          <p:nvPr>
            <p:ph type="body" sz="quarter" idx="3"/>
          </p:nvPr>
        </p:nvSpPr>
        <p:spPr>
          <a:xfrm>
            <a:off x="992188" y="3228975"/>
            <a:ext cx="7943850" cy="3059113"/>
          </a:xfrm>
          <a:prstGeom prst="rect">
            <a:avLst/>
          </a:prstGeom>
        </p:spPr>
        <p:txBody>
          <a:bodyPr vert="horz" lIns="91437" tIns="45719" rIns="91437" bIns="45719"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6456363"/>
            <a:ext cx="4303713" cy="339725"/>
          </a:xfrm>
          <a:prstGeom prst="rect">
            <a:avLst/>
          </a:prstGeom>
        </p:spPr>
        <p:txBody>
          <a:bodyPr vert="horz" lIns="91437" tIns="45719" rIns="91437" bIns="45719" rtlCol="0" anchor="b"/>
          <a:lstStyle>
            <a:lvl1pPr algn="l">
              <a:defRPr sz="1200">
                <a:latin typeface="Arial" charset="0"/>
                <a:cs typeface="+mn-cs"/>
              </a:defRPr>
            </a:lvl1pPr>
          </a:lstStyle>
          <a:p>
            <a:pPr>
              <a:defRPr/>
            </a:pPr>
            <a:endParaRPr lang="ru-RU"/>
          </a:p>
        </p:txBody>
      </p:sp>
      <p:sp>
        <p:nvSpPr>
          <p:cNvPr id="7" name="Номер слайда 6"/>
          <p:cNvSpPr>
            <a:spLocks noGrp="1"/>
          </p:cNvSpPr>
          <p:nvPr>
            <p:ph type="sldNum" sz="quarter" idx="5"/>
          </p:nvPr>
        </p:nvSpPr>
        <p:spPr>
          <a:xfrm>
            <a:off x="5622925" y="6456363"/>
            <a:ext cx="4303713" cy="339725"/>
          </a:xfrm>
          <a:prstGeom prst="rect">
            <a:avLst/>
          </a:prstGeom>
        </p:spPr>
        <p:txBody>
          <a:bodyPr vert="horz" lIns="91437" tIns="45719" rIns="91437" bIns="45719" rtlCol="0" anchor="b"/>
          <a:lstStyle>
            <a:lvl1pPr algn="r">
              <a:defRPr sz="1200">
                <a:latin typeface="Arial" charset="0"/>
                <a:cs typeface="+mn-cs"/>
              </a:defRPr>
            </a:lvl1pPr>
          </a:lstStyle>
          <a:p>
            <a:pPr>
              <a:defRPr/>
            </a:pPr>
            <a:fld id="{8E6DD345-0431-4733-ACDC-D9532CC28BD0}" type="slidenum">
              <a:rPr lang="ru-RU"/>
              <a:pPr>
                <a:defRPr/>
              </a:pPr>
              <a:t>‹#›</a:t>
            </a:fld>
            <a:endParaRPr lang="ru-RU"/>
          </a:p>
        </p:txBody>
      </p:sp>
    </p:spTree>
    <p:extLst>
      <p:ext uri="{BB962C8B-B14F-4D97-AF65-F5344CB8AC3E}">
        <p14:creationId xmlns:p14="http://schemas.microsoft.com/office/powerpoint/2010/main" val="2828375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33B428C5-3FF2-4E13-9CCE-00CD55990762}" type="slidenum">
              <a:rPr lang="ru-RU" smtClean="0">
                <a:solidFill>
                  <a:prstClr val="black"/>
                </a:solidFill>
              </a:rPr>
              <a:pPr>
                <a:defRPr/>
              </a:pPr>
              <a:t>1</a:t>
            </a:fld>
            <a:endParaRPr lang="ru-RU"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27</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59A5C1A1-BA0D-4EBF-93FF-3E47F8A00F04}" type="slidenum">
              <a:rPr lang="ru-RU" smtClean="0"/>
              <a:pPr>
                <a:defRPr/>
              </a:pPr>
              <a:t>28</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B38E9EE-6EBF-4868-818D-A9A933E5FBD0}" type="slidenum">
              <a:rPr lang="ru-RU" smtClean="0">
                <a:solidFill>
                  <a:prstClr val="black"/>
                </a:solidFill>
              </a:rPr>
              <a:pPr>
                <a:defRPr/>
              </a:pPr>
              <a:t>32</a:t>
            </a:fld>
            <a:endParaRPr lang="ru-RU"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Образ слайда 1"/>
          <p:cNvSpPr>
            <a:spLocks noGrp="1" noRot="1" noChangeAspect="1" noTextEdit="1"/>
          </p:cNvSpPr>
          <p:nvPr>
            <p:ph type="sldImg"/>
          </p:nvPr>
        </p:nvSpPr>
        <p:spPr bwMode="auto">
          <a:noFill/>
          <a:ln>
            <a:solidFill>
              <a:srgbClr val="000000"/>
            </a:solidFill>
            <a:miter lim="800000"/>
            <a:headEnd/>
            <a:tailEnd/>
          </a:ln>
        </p:spPr>
      </p:sp>
      <p:sp>
        <p:nvSpPr>
          <p:cNvPr id="159747" name="Заметки 2"/>
          <p:cNvSpPr>
            <a:spLocks noGrp="1"/>
          </p:cNvSpPr>
          <p:nvPr>
            <p:ph type="body" idx="1"/>
          </p:nvPr>
        </p:nvSpPr>
        <p:spPr bwMode="auto">
          <a:noFill/>
        </p:spPr>
        <p:txBody>
          <a:bodyPr wrap="square" numCol="1" anchor="t" anchorCtr="0" compatLnSpc="1">
            <a:prstTxWarp prst="textNoShape">
              <a:avLst/>
            </a:prstTxWarp>
          </a:bodyPr>
          <a:lstStyle/>
          <a:p>
            <a:r>
              <a:rPr lang="en-US" smtClean="0"/>
              <a:t>-</a:t>
            </a:r>
            <a:endParaRPr lang="ru-RU" smtClean="0"/>
          </a:p>
        </p:txBody>
      </p:sp>
      <p:sp>
        <p:nvSpPr>
          <p:cNvPr id="4" name="Номер слайда 3"/>
          <p:cNvSpPr>
            <a:spLocks noGrp="1"/>
          </p:cNvSpPr>
          <p:nvPr>
            <p:ph type="sldNum" sz="quarter" idx="5"/>
          </p:nvPr>
        </p:nvSpPr>
        <p:spPr/>
        <p:txBody>
          <a:bodyPr/>
          <a:lstStyle/>
          <a:p>
            <a:pPr>
              <a:defRPr/>
            </a:pPr>
            <a:fld id="{35C53D16-9F4A-41C2-BD1C-752F77D238B4}" type="slidenum">
              <a:rPr lang="ru-RU" smtClean="0"/>
              <a:pPr>
                <a:defRPr/>
              </a:pPr>
              <a:t>34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B38E9EE-6EBF-4868-818D-A9A933E5FBD0}" type="slidenum">
              <a:rPr lang="ru-RU" smtClean="0"/>
              <a:pPr>
                <a:defRPr/>
              </a:pPr>
              <a:t>36</a:t>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Образ слайда 1"/>
          <p:cNvSpPr>
            <a:spLocks noGrp="1" noRot="1" noChangeAspect="1" noTextEdit="1"/>
          </p:cNvSpPr>
          <p:nvPr>
            <p:ph type="sldImg"/>
          </p:nvPr>
        </p:nvSpPr>
        <p:spPr bwMode="auto">
          <a:noFill/>
          <a:ln>
            <a:solidFill>
              <a:srgbClr val="000000"/>
            </a:solidFill>
            <a:miter lim="800000"/>
            <a:headEnd/>
            <a:tailEnd/>
          </a:ln>
        </p:spPr>
      </p:sp>
      <p:sp>
        <p:nvSpPr>
          <p:cNvPr id="16077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FE32ED8C-4FAD-43B2-94DA-F36D3BE32607}" type="slidenum">
              <a:rPr lang="ru-RU" smtClean="0"/>
              <a:pPr>
                <a:defRPr/>
              </a:pPr>
              <a:t>47</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a:pPr>
            <a:fld id="{C4757CC8-1F14-41C2-B159-E31638DE91AC}" type="slidenum">
              <a:rPr lang="ru-RU" smtClean="0">
                <a:ea typeface="MS Gothic" charset="-128"/>
              </a:rPr>
              <a:pPr>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a:pPr>
              <a:t>49</a:t>
            </a:fld>
            <a:endParaRPr lang="ru-RU" smtClean="0">
              <a:ea typeface="MS Gothic" charset="-128"/>
            </a:endParaRPr>
          </a:p>
        </p:txBody>
      </p:sp>
      <p:sp>
        <p:nvSpPr>
          <p:cNvPr id="161795" name="Rectangle 1"/>
          <p:cNvSpPr>
            <a:spLocks noGrp="1" noRot="1" noChangeAspect="1" noChangeArrowheads="1" noTextEdit="1"/>
          </p:cNvSpPr>
          <p:nvPr>
            <p:ph type="sldImg"/>
          </p:nvPr>
        </p:nvSpPr>
        <p:spPr bwMode="auto">
          <a:xfrm>
            <a:off x="3265488" y="509588"/>
            <a:ext cx="3398837" cy="2549525"/>
          </a:xfrm>
          <a:solidFill>
            <a:srgbClr val="FFFFFF"/>
          </a:solidFill>
          <a:ln>
            <a:solidFill>
              <a:srgbClr val="000000"/>
            </a:solidFill>
            <a:miter lim="800000"/>
            <a:headEnd/>
            <a:tailEnd/>
          </a:ln>
        </p:spPr>
      </p:sp>
      <p:sp>
        <p:nvSpPr>
          <p:cNvPr id="161796" name="Rectangle 2"/>
          <p:cNvSpPr>
            <a:spLocks noGrp="1" noChangeArrowheads="1"/>
          </p:cNvSpPr>
          <p:nvPr>
            <p:ph type="body" idx="1"/>
          </p:nvPr>
        </p:nvSpPr>
        <p:spPr bwMode="auto">
          <a:xfrm>
            <a:off x="992188" y="3228975"/>
            <a:ext cx="7945437" cy="3122613"/>
          </a:xfrm>
          <a:noFill/>
        </p:spPr>
        <p:txBody>
          <a:bodyPr wrap="none" numCol="1" anchor="ctr" anchorCtr="0" compatLnSpc="1">
            <a:prstTxWarp prst="textNoShape">
              <a:avLst/>
            </a:prstTxWarp>
          </a:bodyPr>
          <a:lstStyle/>
          <a:p>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B38E9EE-6EBF-4868-818D-A9A933E5FBD0}" type="slidenum">
              <a:rPr lang="ru-RU" smtClean="0">
                <a:solidFill>
                  <a:prstClr val="black"/>
                </a:solidFill>
              </a:rPr>
              <a:pPr>
                <a:defRPr/>
              </a:pPr>
              <a:t>52</a:t>
            </a:fld>
            <a:endParaRPr lang="ru-RU"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Образ слайда 1"/>
          <p:cNvSpPr>
            <a:spLocks noGrp="1" noRot="1" noChangeAspect="1" noTextEdit="1"/>
          </p:cNvSpPr>
          <p:nvPr>
            <p:ph type="sldImg"/>
          </p:nvPr>
        </p:nvSpPr>
        <p:spPr bwMode="auto">
          <a:noFill/>
          <a:ln>
            <a:solidFill>
              <a:srgbClr val="000000"/>
            </a:solidFill>
            <a:miter lim="800000"/>
            <a:headEnd/>
            <a:tailEnd/>
          </a:ln>
        </p:spPr>
      </p:sp>
      <p:sp>
        <p:nvSpPr>
          <p:cNvPr id="16281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E796612-3C42-4233-AACF-E87AEF78EAFE}" type="slidenum">
              <a:rPr lang="ru-RU" smtClean="0"/>
              <a:pPr>
                <a:defRPr/>
              </a:pPr>
              <a:t>53</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a:pPr>
            <a:fld id="{3681DD48-6977-435B-A80A-D697BE0314ED}" type="slidenum">
              <a:rPr lang="ru-RU" smtClean="0">
                <a:ea typeface="MS Gothic" charset="-128"/>
              </a:rPr>
              <a:pPr>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a:pPr>
              <a:t>58</a:t>
            </a:fld>
            <a:endParaRPr lang="ru-RU" smtClean="0">
              <a:ea typeface="MS Gothic" charset="-128"/>
            </a:endParaRPr>
          </a:p>
        </p:txBody>
      </p:sp>
      <p:sp>
        <p:nvSpPr>
          <p:cNvPr id="163843" name="Rectangle 1"/>
          <p:cNvSpPr>
            <a:spLocks noGrp="1" noRot="1" noChangeAspect="1" noChangeArrowheads="1" noTextEdit="1"/>
          </p:cNvSpPr>
          <p:nvPr>
            <p:ph type="sldImg"/>
          </p:nvPr>
        </p:nvSpPr>
        <p:spPr bwMode="auto">
          <a:xfrm>
            <a:off x="3265488" y="509588"/>
            <a:ext cx="3398837" cy="2549525"/>
          </a:xfrm>
          <a:solidFill>
            <a:srgbClr val="FFFFFF"/>
          </a:solidFill>
          <a:ln>
            <a:solidFill>
              <a:srgbClr val="000000"/>
            </a:solidFill>
            <a:miter lim="800000"/>
            <a:headEnd/>
            <a:tailEnd/>
          </a:ln>
        </p:spPr>
      </p:sp>
      <p:sp>
        <p:nvSpPr>
          <p:cNvPr id="163844" name="Rectangle 2"/>
          <p:cNvSpPr>
            <a:spLocks noGrp="1" noChangeArrowheads="1"/>
          </p:cNvSpPr>
          <p:nvPr>
            <p:ph type="body" idx="1"/>
          </p:nvPr>
        </p:nvSpPr>
        <p:spPr bwMode="auto">
          <a:xfrm>
            <a:off x="992188" y="3228975"/>
            <a:ext cx="7945437" cy="3122613"/>
          </a:xfrm>
          <a:noFill/>
        </p:spPr>
        <p:txBody>
          <a:bodyPr wrap="none" numCol="1" anchor="ctr" anchorCtr="0" compatLnSpc="1">
            <a:prstTxWarp prst="textNoShape">
              <a:avLst/>
            </a:prstTxWarp>
          </a:bodyP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p>
        </p:txBody>
      </p:sp>
      <p:sp>
        <p:nvSpPr>
          <p:cNvPr id="4" name="Номер слайда 3"/>
          <p:cNvSpPr>
            <a:spLocks noGrp="1"/>
          </p:cNvSpPr>
          <p:nvPr>
            <p:ph type="sldNum" sz="quarter" idx="5"/>
          </p:nvPr>
        </p:nvSpPr>
        <p:spPr/>
        <p:txBody>
          <a:bodyPr/>
          <a:lstStyle/>
          <a:p>
            <a:pPr>
              <a:defRPr/>
            </a:pPr>
            <a:fld id="{FBAA9B77-82F7-45E4-B600-8C26892A190D}" type="slidenum">
              <a:rPr lang="ru-RU" smtClean="0"/>
              <a:pPr>
                <a:defRPr/>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tabLst>
                <a:tab pos="0" algn="l"/>
                <a:tab pos="909613" algn="l"/>
                <a:tab pos="1819226" algn="l"/>
                <a:tab pos="2728839" algn="l"/>
                <a:tab pos="3638451" algn="l"/>
                <a:tab pos="4548065" algn="l"/>
                <a:tab pos="5457678" algn="l"/>
                <a:tab pos="6367291" algn="l"/>
                <a:tab pos="7276903" algn="l"/>
                <a:tab pos="8186517" algn="l"/>
                <a:tab pos="9096129" algn="l"/>
                <a:tab pos="10005742" algn="l"/>
              </a:tabLst>
              <a:defRPr/>
            </a:pPr>
            <a:fld id="{382D629F-9024-4EE4-A14E-722159FC3D11}" type="slidenum">
              <a:rPr lang="ru-RU" smtClean="0">
                <a:ea typeface="MS Gothic" charset="-128"/>
              </a:rPr>
              <a:pPr>
                <a:tabLst>
                  <a:tab pos="0" algn="l"/>
                  <a:tab pos="909613" algn="l"/>
                  <a:tab pos="1819226" algn="l"/>
                  <a:tab pos="2728839" algn="l"/>
                  <a:tab pos="3638451" algn="l"/>
                  <a:tab pos="4548065" algn="l"/>
                  <a:tab pos="5457678" algn="l"/>
                  <a:tab pos="6367291" algn="l"/>
                  <a:tab pos="7276903" algn="l"/>
                  <a:tab pos="8186517" algn="l"/>
                  <a:tab pos="9096129" algn="l"/>
                  <a:tab pos="10005742" algn="l"/>
                </a:tabLst>
                <a:defRPr/>
              </a:pPr>
              <a:t>60</a:t>
            </a:fld>
            <a:endParaRPr lang="ru-RU" dirty="0" smtClean="0">
              <a:ea typeface="MS Gothic" charset="-128"/>
            </a:endParaRPr>
          </a:p>
        </p:txBody>
      </p:sp>
      <p:sp>
        <p:nvSpPr>
          <p:cNvPr id="154627" name="Rectangle 1"/>
          <p:cNvSpPr>
            <a:spLocks noGrp="1" noRot="1" noChangeAspect="1" noChangeArrowheads="1" noTextEdit="1"/>
          </p:cNvSpPr>
          <p:nvPr>
            <p:ph type="sldImg"/>
          </p:nvPr>
        </p:nvSpPr>
        <p:spPr bwMode="auto">
          <a:xfrm>
            <a:off x="3265488" y="509588"/>
            <a:ext cx="3400425" cy="2549525"/>
          </a:xfrm>
          <a:solidFill>
            <a:srgbClr val="FFFFFF"/>
          </a:solidFill>
          <a:ln>
            <a:solidFill>
              <a:srgbClr val="000000"/>
            </a:solidFill>
            <a:miter lim="800000"/>
            <a:headEnd/>
            <a:tailEnd/>
          </a:ln>
        </p:spPr>
      </p:sp>
      <p:sp>
        <p:nvSpPr>
          <p:cNvPr id="154628" name="Rectangle 2"/>
          <p:cNvSpPr>
            <a:spLocks noGrp="1" noChangeArrowheads="1"/>
          </p:cNvSpPr>
          <p:nvPr>
            <p:ph type="body" idx="1"/>
          </p:nvPr>
        </p:nvSpPr>
        <p:spPr bwMode="auto">
          <a:xfrm>
            <a:off x="992188" y="3228975"/>
            <a:ext cx="7945437" cy="3122613"/>
          </a:xfrm>
          <a:noFill/>
        </p:spPr>
        <p:txBody>
          <a:bodyPr wrap="none" numCol="1" anchor="ctr" anchorCtr="0" compatLnSpc="1">
            <a:prstTxWarp prst="textNoShape">
              <a:avLst/>
            </a:prstTxWarp>
          </a:bodyPr>
          <a:lstStyle/>
          <a:p>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a:pPr>
            <a:fld id="{0FED5358-ED9A-4DA3-B2F4-AC2DEE94FE88}" type="slidenum">
              <a:rPr lang="ru-RU" smtClean="0">
                <a:ea typeface="MS Gothic" charset="-128"/>
              </a:rPr>
              <a:pPr>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a:pPr>
              <a:t>61</a:t>
            </a:fld>
            <a:endParaRPr lang="ru-RU" smtClean="0">
              <a:ea typeface="MS Gothic" charset="-128"/>
            </a:endParaRPr>
          </a:p>
        </p:txBody>
      </p:sp>
      <p:sp>
        <p:nvSpPr>
          <p:cNvPr id="164867" name="Rectangle 1"/>
          <p:cNvSpPr>
            <a:spLocks noGrp="1" noRot="1" noChangeAspect="1" noChangeArrowheads="1" noTextEdit="1"/>
          </p:cNvSpPr>
          <p:nvPr>
            <p:ph type="sldImg"/>
          </p:nvPr>
        </p:nvSpPr>
        <p:spPr bwMode="auto">
          <a:xfrm>
            <a:off x="3265488" y="509588"/>
            <a:ext cx="3398837" cy="2549525"/>
          </a:xfrm>
          <a:solidFill>
            <a:srgbClr val="FFFFFF"/>
          </a:solidFill>
          <a:ln>
            <a:solidFill>
              <a:srgbClr val="000000"/>
            </a:solidFill>
            <a:miter lim="800000"/>
            <a:headEnd/>
            <a:tailEnd/>
          </a:ln>
        </p:spPr>
      </p:sp>
      <p:sp>
        <p:nvSpPr>
          <p:cNvPr id="164868" name="Rectangle 2"/>
          <p:cNvSpPr>
            <a:spLocks noGrp="1" noChangeArrowheads="1"/>
          </p:cNvSpPr>
          <p:nvPr>
            <p:ph type="body" idx="1"/>
          </p:nvPr>
        </p:nvSpPr>
        <p:spPr bwMode="auto">
          <a:xfrm>
            <a:off x="992188" y="3228975"/>
            <a:ext cx="7945437" cy="3122613"/>
          </a:xfrm>
          <a:noFill/>
        </p:spPr>
        <p:txBody>
          <a:bodyPr wrap="none" numCol="1" anchor="ctr" anchorCtr="0" compatLnSpc="1">
            <a:prstTxWarp prst="textNoShape">
              <a:avLst/>
            </a:prstTxWarp>
          </a:bodyPr>
          <a:lstStyle/>
          <a:p>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tabLst>
                <a:tab pos="0" algn="l"/>
                <a:tab pos="909613" algn="l"/>
                <a:tab pos="1819226" algn="l"/>
                <a:tab pos="2728839" algn="l"/>
                <a:tab pos="3638451" algn="l"/>
                <a:tab pos="4548065" algn="l"/>
                <a:tab pos="5457678" algn="l"/>
                <a:tab pos="6367291" algn="l"/>
                <a:tab pos="7276903" algn="l"/>
                <a:tab pos="8186517" algn="l"/>
                <a:tab pos="9096129" algn="l"/>
                <a:tab pos="10005742" algn="l"/>
              </a:tabLst>
              <a:defRPr/>
            </a:pPr>
            <a:fld id="{382D629F-9024-4EE4-A14E-722159FC3D11}" type="slidenum">
              <a:rPr lang="ru-RU" smtClean="0">
                <a:ea typeface="MS Gothic" charset="-128"/>
              </a:rPr>
              <a:pPr>
                <a:tabLst>
                  <a:tab pos="0" algn="l"/>
                  <a:tab pos="909613" algn="l"/>
                  <a:tab pos="1819226" algn="l"/>
                  <a:tab pos="2728839" algn="l"/>
                  <a:tab pos="3638451" algn="l"/>
                  <a:tab pos="4548065" algn="l"/>
                  <a:tab pos="5457678" algn="l"/>
                  <a:tab pos="6367291" algn="l"/>
                  <a:tab pos="7276903" algn="l"/>
                  <a:tab pos="8186517" algn="l"/>
                  <a:tab pos="9096129" algn="l"/>
                  <a:tab pos="10005742" algn="l"/>
                </a:tabLst>
                <a:defRPr/>
              </a:pPr>
              <a:t>64</a:t>
            </a:fld>
            <a:endParaRPr lang="ru-RU" dirty="0" smtClean="0">
              <a:ea typeface="MS Gothic" charset="-128"/>
            </a:endParaRPr>
          </a:p>
        </p:txBody>
      </p:sp>
      <p:sp>
        <p:nvSpPr>
          <p:cNvPr id="154627" name="Rectangle 1"/>
          <p:cNvSpPr>
            <a:spLocks noGrp="1" noRot="1" noChangeAspect="1" noChangeArrowheads="1" noTextEdit="1"/>
          </p:cNvSpPr>
          <p:nvPr>
            <p:ph type="sldImg"/>
          </p:nvPr>
        </p:nvSpPr>
        <p:spPr bwMode="auto">
          <a:xfrm>
            <a:off x="3265488" y="509588"/>
            <a:ext cx="3400425" cy="2549525"/>
          </a:xfrm>
          <a:solidFill>
            <a:srgbClr val="FFFFFF"/>
          </a:solidFill>
          <a:ln>
            <a:solidFill>
              <a:srgbClr val="000000"/>
            </a:solidFill>
            <a:miter lim="800000"/>
            <a:headEnd/>
            <a:tailEnd/>
          </a:ln>
        </p:spPr>
      </p:sp>
      <p:sp>
        <p:nvSpPr>
          <p:cNvPr id="154628" name="Rectangle 2"/>
          <p:cNvSpPr>
            <a:spLocks noGrp="1" noChangeArrowheads="1"/>
          </p:cNvSpPr>
          <p:nvPr>
            <p:ph type="body" idx="1"/>
          </p:nvPr>
        </p:nvSpPr>
        <p:spPr bwMode="auto">
          <a:xfrm>
            <a:off x="992188" y="3228975"/>
            <a:ext cx="7945437" cy="3122613"/>
          </a:xfrm>
          <a:noFill/>
        </p:spPr>
        <p:txBody>
          <a:bodyPr wrap="none" numCol="1" anchor="ctr" anchorCtr="0" compatLnSpc="1">
            <a:prstTxWarp prst="textNoShape">
              <a:avLst/>
            </a:prstTxWarp>
          </a:bodyPr>
          <a:lstStyle/>
          <a:p>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B38E9EE-6EBF-4868-818D-A9A933E5FBD0}" type="slidenum">
              <a:rPr lang="ru-RU" smtClean="0">
                <a:solidFill>
                  <a:prstClr val="black"/>
                </a:solidFill>
              </a:rPr>
              <a:pPr>
                <a:defRPr/>
              </a:pPr>
              <a:t>67</a:t>
            </a:fld>
            <a:endParaRPr lang="ru-RU"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70</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71</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72</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73</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74</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75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B093BDE0-504B-47AB-AF53-9AD74FFD22FE}" type="slidenum">
              <a:rPr lang="ru-RU" smtClean="0"/>
              <a:pPr>
                <a:defRPr/>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76</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78</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79</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80</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81</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82</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83</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84</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85</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87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8954A9D0-A811-498B-A207-074B8CD26E29}" type="slidenum">
              <a:rPr lang="ru-RU" smtClean="0"/>
              <a:pPr>
                <a:defRPr/>
              </a:pPr>
              <a:t>4</a:t>
            </a:fld>
            <a:endParaRPr lang="ru-RU"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a:pPr>
            <a:fld id="{B7FEAC7A-CB88-4D11-AA1C-7A8EA7596B79}" type="slidenum">
              <a:rPr lang="ru-RU" smtClean="0">
                <a:ea typeface="MS Gothic" charset="-128"/>
              </a:rPr>
              <a:pPr>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a:pPr>
              <a:t>88</a:t>
            </a:fld>
            <a:endParaRPr lang="ru-RU" smtClean="0">
              <a:ea typeface="MS Gothic" charset="-128"/>
            </a:endParaRPr>
          </a:p>
        </p:txBody>
      </p:sp>
      <p:sp>
        <p:nvSpPr>
          <p:cNvPr id="166915" name="Rectangle 1"/>
          <p:cNvSpPr>
            <a:spLocks noGrp="1" noRot="1" noChangeAspect="1" noChangeArrowheads="1" noTextEdit="1"/>
          </p:cNvSpPr>
          <p:nvPr>
            <p:ph type="sldImg"/>
          </p:nvPr>
        </p:nvSpPr>
        <p:spPr bwMode="auto">
          <a:xfrm>
            <a:off x="3265488" y="509588"/>
            <a:ext cx="3398837" cy="2549525"/>
          </a:xfrm>
          <a:solidFill>
            <a:srgbClr val="FFFFFF"/>
          </a:solidFill>
          <a:ln>
            <a:solidFill>
              <a:srgbClr val="000000"/>
            </a:solidFill>
            <a:miter lim="800000"/>
            <a:headEnd/>
            <a:tailEnd/>
          </a:ln>
        </p:spPr>
      </p:sp>
      <p:sp>
        <p:nvSpPr>
          <p:cNvPr id="166916" name="Rectangle 2"/>
          <p:cNvSpPr>
            <a:spLocks noGrp="1" noChangeArrowheads="1"/>
          </p:cNvSpPr>
          <p:nvPr>
            <p:ph type="body" idx="1"/>
          </p:nvPr>
        </p:nvSpPr>
        <p:spPr bwMode="auto">
          <a:xfrm>
            <a:off x="992188" y="3228975"/>
            <a:ext cx="7945437" cy="3122613"/>
          </a:xfrm>
          <a:noFill/>
        </p:spPr>
        <p:txBody>
          <a:bodyPr wrap="none" numCol="1" anchor="ctr" anchorCtr="0" compatLnSpc="1">
            <a:prstTxWarp prst="textNoShape">
              <a:avLst/>
            </a:prstTxWarp>
          </a:bodyPr>
          <a:lstStyle/>
          <a:p>
            <a:endParaRPr lang="ru-RU"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33B428C5-3FF2-4E13-9CCE-00CD55990762}" type="slidenum">
              <a:rPr lang="ru-RU" smtClean="0">
                <a:solidFill>
                  <a:prstClr val="black"/>
                </a:solidFill>
              </a:rPr>
              <a:pPr>
                <a:defRPr/>
              </a:pPr>
              <a:t>89</a:t>
            </a:fld>
            <a:endParaRPr lang="ru-RU"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B38E9EE-6EBF-4868-818D-A9A933E5FBD0}" type="slidenum">
              <a:rPr lang="ru-RU" smtClean="0">
                <a:solidFill>
                  <a:prstClr val="black"/>
                </a:solidFill>
              </a:rPr>
              <a:pPr>
                <a:defRPr/>
              </a:pPr>
              <a:t>7</a:t>
            </a:fld>
            <a:endParaRPr lang="ru-RU"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E18FFB03-4D6A-4E71-A017-8F4CBDDB8489}" type="slidenum">
              <a:rPr lang="ru-RU" smtClean="0"/>
              <a:pPr>
                <a:defRPr/>
              </a:pPr>
              <a:t>18</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19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D61E4E1-976B-4A4E-BC0E-E2B0F977E5A4}" type="slidenum">
              <a:rPr lang="ru-RU" smtClean="0"/>
              <a:pPr>
                <a:defRPr/>
              </a:pPr>
              <a:t>23</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B38E9EE-6EBF-4868-818D-A9A933E5FBD0}" type="slidenum">
              <a:rPr lang="ru-RU" smtClean="0">
                <a:solidFill>
                  <a:prstClr val="black"/>
                </a:solidFill>
              </a:rPr>
              <a:pPr>
                <a:defRPr/>
              </a:pPr>
              <a:t>24</a:t>
            </a:fld>
            <a:endParaRPr lang="ru-RU"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1"/>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90D9B-F3BB-4FB3-AA8E-D80C6D76EC49}"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1858139381"/>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F1E3A9-61D2-4C67-804A-521D41D8AD20}"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125659031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9009B3-0142-4BD4-B3EB-85A7C033403B}"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277009361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1"/>
            <a:ext cx="8229600" cy="4525963"/>
          </a:xfrm>
        </p:spPr>
        <p:txBody>
          <a:bodyPr/>
          <a:lstStyle/>
          <a:p>
            <a:pPr lvl="0"/>
            <a:r>
              <a:rPr lang="ru-RU" noProof="0" smtClean="0"/>
              <a:t>Вставка таблицы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AEBF7B-AED1-40B9-9F39-8C53D864D629}"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3962100703"/>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1"/>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890D9B-F3BB-4FB3-AA8E-D80C6D76EC49}"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1544349001"/>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3ED05B-E07D-49C6-B90E-D08723587D7E}"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3563243937"/>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7627F8-0CBD-4EA5-AFD3-F267DBB247D1}"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369012517"/>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019236-05B0-4676-87E4-99B70C0FDC6F}"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2148105514"/>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2174875"/>
            <a:ext cx="4041775"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BAA6313-FC3D-4291-A208-CF2C193E7226}"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1797530129"/>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08061D-D591-4C81-A944-2BD7B09F6B7F}"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3571930045"/>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E1FAD7-BD7D-425F-802A-54303B07A253}"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143028165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3ED05B-E07D-49C6-B90E-D08723587D7E}"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4082232527"/>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1"/>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E4C39A-F8FD-4B8E-8907-35FE1EFA965E}"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1022311672"/>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ADD767-FCF0-4367-8FAA-9E8E13944FEC}"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2426085872"/>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F1E3A9-61D2-4C67-804A-521D41D8AD20}"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1885948962"/>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9009B3-0142-4BD4-B3EB-85A7C033403B}"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159105730"/>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1"/>
            <a:ext cx="8229600" cy="4525963"/>
          </a:xfrm>
        </p:spPr>
        <p:txBody>
          <a:bodyPr/>
          <a:lstStyle/>
          <a:p>
            <a:pPr lvl="0"/>
            <a:r>
              <a:rPr lang="ru-RU" noProof="0" smtClean="0"/>
              <a:t>Вставка таблицы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AEBF7B-AED1-40B9-9F39-8C53D864D629}"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299681387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7627F8-0CBD-4EA5-AFD3-F267DBB247D1}"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351150504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019236-05B0-4676-87E4-99B70C0FDC6F}"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3671381394"/>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2174875"/>
            <a:ext cx="4041775"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BAA6313-FC3D-4291-A208-CF2C193E7226}"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238041782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08061D-D591-4C81-A944-2BD7B09F6B7F}"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52350712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E1FAD7-BD7D-425F-802A-54303B07A253}"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312266410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1"/>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E4C39A-F8FD-4B8E-8907-35FE1EFA965E}"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3929945826"/>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ADD767-FCF0-4367-8FAA-9E8E13944FEC}"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294615159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ru-RU">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ru-RU">
              <a:solidFill>
                <a:prstClr val="black"/>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5D5766AF-0F3F-4BE6-86B9-EC7D4A5475A0}"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42637465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fade thruBlk="1"/>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ru-RU">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ru-RU">
              <a:solidFill>
                <a:prstClr val="black"/>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5D5766AF-0F3F-4BE6-86B9-EC7D4A5475A0}"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17441685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fade thruBlk="1"/>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consultantplus://offline/ref=FA9C72AA3465E6631A7252FCC5E5D14A5A5D92E224723722EB45224E215169954BBBB20D48D0EFD21D60J"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1.xml"/><Relationship Id="rId7"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roseltorg.ru/"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www.gost.ru/"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49.pn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hyperlink" Target="http://cpp.roseltorg.r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100000">
              <a:schemeClr val="accent1">
                <a:lumMod val="75000"/>
              </a:schemeClr>
            </a:gs>
          </a:gsLst>
          <a:lin ang="5400000" scaled="0"/>
        </a:grad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51520" y="2708920"/>
            <a:ext cx="8640959" cy="1872208"/>
          </a:xfrm>
          <a:prstGeom prst="rect">
            <a:avLst/>
          </a:prstGeom>
          <a:noFill/>
          <a:ln w="9525">
            <a:noFill/>
            <a:miter lim="800000"/>
            <a:headEnd/>
            <a:tailEnd/>
          </a:ln>
        </p:spPr>
        <p:txBody>
          <a:bodyPr lIns="216000" tIns="36000" rIns="180000" bIns="36000" anchor="t"/>
          <a:lstStyle/>
          <a:p>
            <a:pPr algn="ctr">
              <a:lnSpc>
                <a:spcPct val="80000"/>
              </a:lnSpc>
              <a:defRPr/>
            </a:pPr>
            <a:r>
              <a:rPr lang="ru-RU" sz="4400" b="1" dirty="0">
                <a:solidFill>
                  <a:prstClr val="white"/>
                </a:solidFill>
                <a:latin typeface="Arial" panose="020B0604020202020204" pitchFamily="34" charset="0"/>
                <a:cs typeface="Arial" panose="020B0604020202020204" pitchFamily="34" charset="0"/>
              </a:rPr>
              <a:t>Практика участия в электронных аукционах</a:t>
            </a:r>
            <a:r>
              <a:rPr lang="en-US" sz="4400" b="1" dirty="0">
                <a:solidFill>
                  <a:prstClr val="white"/>
                </a:solidFill>
                <a:latin typeface="Arial" panose="020B0604020202020204" pitchFamily="34" charset="0"/>
                <a:cs typeface="Arial" panose="020B0604020202020204" pitchFamily="34" charset="0"/>
              </a:rPr>
              <a:t> </a:t>
            </a:r>
            <a:r>
              <a:rPr lang="ru-RU" sz="4400" b="1" dirty="0" smtClean="0">
                <a:solidFill>
                  <a:prstClr val="white"/>
                </a:solidFill>
                <a:latin typeface="Arial" panose="020B0604020202020204" pitchFamily="34" charset="0"/>
                <a:cs typeface="Arial" panose="020B0604020202020204" pitchFamily="34" charset="0"/>
              </a:rPr>
              <a:t/>
            </a:r>
            <a:br>
              <a:rPr lang="ru-RU" sz="4400" b="1" dirty="0" smtClean="0">
                <a:solidFill>
                  <a:prstClr val="white"/>
                </a:solidFill>
                <a:latin typeface="Arial" panose="020B0604020202020204" pitchFamily="34" charset="0"/>
                <a:cs typeface="Arial" panose="020B0604020202020204" pitchFamily="34" charset="0"/>
              </a:rPr>
            </a:br>
            <a:r>
              <a:rPr lang="ru-RU" sz="4400" b="1" dirty="0" smtClean="0">
                <a:solidFill>
                  <a:prstClr val="white"/>
                </a:solidFill>
                <a:latin typeface="Arial" panose="020B0604020202020204" pitchFamily="34" charset="0"/>
                <a:cs typeface="Arial" panose="020B0604020202020204" pitchFamily="34" charset="0"/>
              </a:rPr>
              <a:t>по 44-ФЗ </a:t>
            </a:r>
            <a:br>
              <a:rPr lang="ru-RU" sz="4400" b="1" dirty="0" smtClean="0">
                <a:solidFill>
                  <a:prstClr val="white"/>
                </a:solidFill>
                <a:latin typeface="Arial" panose="020B0604020202020204" pitchFamily="34" charset="0"/>
                <a:cs typeface="Arial" panose="020B0604020202020204" pitchFamily="34" charset="0"/>
              </a:rPr>
            </a:br>
            <a:r>
              <a:rPr lang="ru-RU" sz="4400" b="1" dirty="0" smtClean="0">
                <a:solidFill>
                  <a:prstClr val="white"/>
                </a:solidFill>
                <a:latin typeface="Arial" panose="020B0604020202020204" pitchFamily="34" charset="0"/>
                <a:cs typeface="Arial" panose="020B0604020202020204" pitchFamily="34" charset="0"/>
              </a:rPr>
              <a:t>«</a:t>
            </a:r>
            <a:r>
              <a:rPr lang="ru-RU" sz="4400" b="1" dirty="0">
                <a:solidFill>
                  <a:prstClr val="white"/>
                </a:solidFill>
                <a:latin typeface="Arial" panose="020B0604020202020204" pitchFamily="34" charset="0"/>
                <a:cs typeface="Arial" panose="020B0604020202020204" pitchFamily="34" charset="0"/>
              </a:rPr>
              <a:t>О контрактной системе</a:t>
            </a:r>
            <a:r>
              <a:rPr lang="ru-RU" sz="4400" b="1" dirty="0" smtClean="0">
                <a:solidFill>
                  <a:prstClr val="white"/>
                </a:solidFill>
                <a:latin typeface="Arial" panose="020B0604020202020204" pitchFamily="34" charset="0"/>
                <a:cs typeface="Arial" panose="020B0604020202020204" pitchFamily="34" charset="0"/>
              </a:rPr>
              <a:t>»</a:t>
            </a:r>
            <a:endParaRPr lang="ru-RU" sz="4400" b="1" dirty="0">
              <a:solidFill>
                <a:prstClr val="white"/>
              </a:solidFill>
              <a:latin typeface="Arial" panose="020B0604020202020204" pitchFamily="34" charset="0"/>
              <a:cs typeface="Arial" panose="020B0604020202020204" pitchFamily="34" charset="0"/>
            </a:endParaRPr>
          </a:p>
        </p:txBody>
      </p:sp>
      <p:pic>
        <p:nvPicPr>
          <p:cNvPr id="5" name="Picture 2" descr="E:\DROPBOX\home\Roseltorg\Полиграфия\Таблички-логотип.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1029420"/>
            <a:ext cx="285750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31514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4005064"/>
            <a:ext cx="9156878" cy="24120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44000" bIns="72000" rtlCol="0" anchor="t" anchorCtr="0">
            <a:spAutoFit/>
          </a:bodyPr>
          <a:lstStyle/>
          <a:p>
            <a:pPr algn="ctr">
              <a:spcAft>
                <a:spcPts val="600"/>
              </a:spcAft>
            </a:pPr>
            <a:endParaRPr lang="ru-RU" sz="1400" b="1" dirty="0" smtClean="0">
              <a:solidFill>
                <a:srgbClr val="C00000"/>
              </a:solidFill>
              <a:latin typeface="Arial Narrow" pitchFamily="34" charset="0"/>
            </a:endParaRPr>
          </a:p>
        </p:txBody>
      </p:sp>
      <p:sp>
        <p:nvSpPr>
          <p:cNvPr id="2" name="Прямоугольник 1"/>
          <p:cNvSpPr/>
          <p:nvPr/>
        </p:nvSpPr>
        <p:spPr>
          <a:xfrm>
            <a:off x="251520" y="1350347"/>
            <a:ext cx="4536504" cy="1646605"/>
          </a:xfrm>
          <a:prstGeom prst="rect">
            <a:avLst/>
          </a:prstGeom>
        </p:spPr>
        <p:txBody>
          <a:bodyPr wrap="square">
            <a:spAutoFit/>
          </a:bodyPr>
          <a:lstStyle/>
          <a:p>
            <a:pPr>
              <a:spcBef>
                <a:spcPts val="600"/>
              </a:spcBef>
            </a:pPr>
            <a:r>
              <a:rPr lang="ru-RU" sz="1600" dirty="0" smtClean="0">
                <a:solidFill>
                  <a:schemeClr val="tx1">
                    <a:lumMod val="75000"/>
                    <a:lumOff val="25000"/>
                  </a:schemeClr>
                </a:solidFill>
                <a:latin typeface="Arial" panose="020B0604020202020204" pitchFamily="34" charset="0"/>
                <a:cs typeface="Arial" panose="020B0604020202020204" pitchFamily="34" charset="0"/>
              </a:rPr>
              <a:t>Постановлением Правительства №1414 </a:t>
            </a:r>
            <a:br>
              <a:rPr lang="ru-RU" sz="1600" dirty="0" smtClean="0">
                <a:solidFill>
                  <a:schemeClr val="tx1">
                    <a:lumMod val="75000"/>
                    <a:lumOff val="25000"/>
                  </a:schemeClr>
                </a:solidFill>
                <a:latin typeface="Arial" panose="020B0604020202020204" pitchFamily="34" charset="0"/>
                <a:cs typeface="Arial" panose="020B0604020202020204" pitchFamily="34" charset="0"/>
              </a:rPr>
            </a:br>
            <a:r>
              <a:rPr lang="ru-RU" sz="1600" dirty="0" smtClean="0">
                <a:solidFill>
                  <a:schemeClr val="tx1">
                    <a:lumMod val="75000"/>
                    <a:lumOff val="25000"/>
                  </a:schemeClr>
                </a:solidFill>
                <a:latin typeface="Arial" panose="020B0604020202020204" pitchFamily="34" charset="0"/>
                <a:cs typeface="Arial" panose="020B0604020202020204" pitchFamily="34" charset="0"/>
              </a:rPr>
              <a:t>от 23.12.2015 утверждены Правила функционирования ЕИС в </a:t>
            </a:r>
            <a:r>
              <a:rPr lang="ru-RU" sz="1600" dirty="0">
                <a:solidFill>
                  <a:schemeClr val="tx1">
                    <a:lumMod val="75000"/>
                    <a:lumOff val="25000"/>
                  </a:schemeClr>
                </a:solidFill>
                <a:latin typeface="Arial" panose="020B0604020202020204" pitchFamily="34" charset="0"/>
                <a:cs typeface="Arial" panose="020B0604020202020204" pitchFamily="34" charset="0"/>
              </a:rPr>
              <a:t>сфере </a:t>
            </a:r>
            <a:r>
              <a:rPr lang="ru-RU" sz="1600" dirty="0" smtClean="0">
                <a:solidFill>
                  <a:schemeClr val="tx1">
                    <a:lumMod val="75000"/>
                    <a:lumOff val="25000"/>
                  </a:schemeClr>
                </a:solidFill>
                <a:latin typeface="Arial" panose="020B0604020202020204" pitchFamily="34" charset="0"/>
                <a:cs typeface="Arial" panose="020B0604020202020204" pitchFamily="34" charset="0"/>
              </a:rPr>
              <a:t>закупок.</a:t>
            </a:r>
          </a:p>
          <a:p>
            <a:pPr>
              <a:spcBef>
                <a:spcPts val="600"/>
              </a:spcBef>
            </a:pPr>
            <a:r>
              <a:rPr lang="ru-RU" sz="1600" dirty="0">
                <a:solidFill>
                  <a:schemeClr val="tx1">
                    <a:lumMod val="75000"/>
                    <a:lumOff val="25000"/>
                  </a:schemeClr>
                </a:solidFill>
                <a:latin typeface="Arial" panose="020B0604020202020204" pitchFamily="34" charset="0"/>
                <a:cs typeface="Arial" panose="020B0604020202020204" pitchFamily="34" charset="0"/>
              </a:rPr>
              <a:t>Официальный сайт имеет доменное имя www.zakupki.gov.ru, доступ к которому осуществляется на безвозмездной основе</a:t>
            </a:r>
            <a:r>
              <a:rPr lang="ru-RU" sz="1600" dirty="0" smtClean="0">
                <a:solidFill>
                  <a:schemeClr val="tx1">
                    <a:lumMod val="75000"/>
                    <a:lumOff val="25000"/>
                  </a:schemeClr>
                </a:solidFill>
                <a:latin typeface="Arial" panose="020B0604020202020204" pitchFamily="34" charset="0"/>
                <a:cs typeface="Arial" panose="020B0604020202020204" pitchFamily="34" charset="0"/>
              </a:rPr>
              <a:t>.</a:t>
            </a:r>
            <a:endParaRPr lang="ru-RU"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96752"/>
            <a:ext cx="3372619" cy="17650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3568" y="4437112"/>
            <a:ext cx="7704856" cy="1400383"/>
          </a:xfrm>
          <a:prstGeom prst="rect">
            <a:avLst/>
          </a:prstGeom>
        </p:spPr>
        <p:txBody>
          <a:bodyPr wrap="square">
            <a:spAutoFit/>
          </a:bodyPr>
          <a:lstStyle/>
          <a:p>
            <a:pPr>
              <a:spcBef>
                <a:spcPts val="600"/>
              </a:spcBef>
            </a:pPr>
            <a:r>
              <a:rPr lang="ru-RU" sz="1600" dirty="0" smtClean="0">
                <a:solidFill>
                  <a:schemeClr val="tx1">
                    <a:lumMod val="75000"/>
                    <a:lumOff val="25000"/>
                  </a:schemeClr>
                </a:solidFill>
                <a:latin typeface="Arial" panose="020B0604020202020204" pitchFamily="34" charset="0"/>
                <a:cs typeface="Arial" panose="020B0604020202020204" pitchFamily="34" charset="0"/>
              </a:rPr>
              <a:t>Министерство </a:t>
            </a:r>
            <a:r>
              <a:rPr lang="ru-RU" sz="1600" dirty="0">
                <a:solidFill>
                  <a:schemeClr val="tx1">
                    <a:lumMod val="75000"/>
                    <a:lumOff val="25000"/>
                  </a:schemeClr>
                </a:solidFill>
                <a:latin typeface="Arial" panose="020B0604020202020204" pitchFamily="34" charset="0"/>
                <a:cs typeface="Arial" panose="020B0604020202020204" pitchFamily="34" charset="0"/>
              </a:rPr>
              <a:t>экономического развития РФ обеспечивает обслуживание участников ЕИС непрерывно и круглосуточно, за исключением случаев проведения регламентных и технологических </a:t>
            </a:r>
            <a:r>
              <a:rPr lang="ru-RU" sz="1600" dirty="0" smtClean="0">
                <a:solidFill>
                  <a:schemeClr val="tx1">
                    <a:lumMod val="75000"/>
                    <a:lumOff val="25000"/>
                  </a:schemeClr>
                </a:solidFill>
                <a:latin typeface="Arial" panose="020B0604020202020204" pitchFamily="34" charset="0"/>
                <a:cs typeface="Arial" panose="020B0604020202020204" pitchFamily="34" charset="0"/>
              </a:rPr>
              <a:t>работ.</a:t>
            </a:r>
          </a:p>
          <a:p>
            <a:pPr>
              <a:spcBef>
                <a:spcPts val="600"/>
              </a:spcBef>
            </a:pPr>
            <a:r>
              <a:rPr lang="ru-RU" sz="1600" dirty="0" smtClean="0">
                <a:solidFill>
                  <a:schemeClr val="tx1">
                    <a:lumMod val="75000"/>
                    <a:lumOff val="25000"/>
                  </a:schemeClr>
                </a:solidFill>
                <a:latin typeface="Arial" panose="020B0604020202020204" pitchFamily="34" charset="0"/>
                <a:cs typeface="Arial" panose="020B0604020202020204" pitchFamily="34" charset="0"/>
              </a:rPr>
              <a:t>При </a:t>
            </a:r>
            <a:r>
              <a:rPr lang="ru-RU" sz="1600" dirty="0">
                <a:solidFill>
                  <a:schemeClr val="tx1">
                    <a:lumMod val="75000"/>
                    <a:lumOff val="25000"/>
                  </a:schemeClr>
                </a:solidFill>
                <a:latin typeface="Arial" panose="020B0604020202020204" pitchFamily="34" charset="0"/>
                <a:cs typeface="Arial" panose="020B0604020202020204" pitchFamily="34" charset="0"/>
              </a:rPr>
              <a:t>этом среднее время ожидания ответа на обращения пользователей </a:t>
            </a:r>
            <a:r>
              <a:rPr lang="ru-RU" sz="1600" dirty="0" smtClean="0">
                <a:solidFill>
                  <a:schemeClr val="tx1">
                    <a:lumMod val="75000"/>
                    <a:lumOff val="25000"/>
                  </a:schemeClr>
                </a:solidFill>
                <a:latin typeface="Arial" panose="020B0604020202020204" pitchFamily="34" charset="0"/>
                <a:cs typeface="Arial" panose="020B0604020202020204" pitchFamily="34" charset="0"/>
              </a:rPr>
              <a:t/>
            </a:r>
            <a:br>
              <a:rPr lang="ru-RU" sz="1600" dirty="0" smtClean="0">
                <a:solidFill>
                  <a:schemeClr val="tx1">
                    <a:lumMod val="75000"/>
                    <a:lumOff val="25000"/>
                  </a:schemeClr>
                </a:solidFill>
                <a:latin typeface="Arial" panose="020B0604020202020204" pitchFamily="34" charset="0"/>
                <a:cs typeface="Arial" panose="020B0604020202020204" pitchFamily="34" charset="0"/>
              </a:rPr>
            </a:br>
            <a:r>
              <a:rPr lang="ru-RU" sz="1600" dirty="0" smtClean="0">
                <a:solidFill>
                  <a:schemeClr val="tx1">
                    <a:lumMod val="75000"/>
                    <a:lumOff val="25000"/>
                  </a:schemeClr>
                </a:solidFill>
                <a:latin typeface="Arial" panose="020B0604020202020204" pitchFamily="34" charset="0"/>
                <a:cs typeface="Arial" panose="020B0604020202020204" pitchFamily="34" charset="0"/>
              </a:rPr>
              <a:t>по </a:t>
            </a:r>
            <a:r>
              <a:rPr lang="ru-RU" sz="1600" dirty="0">
                <a:solidFill>
                  <a:schemeClr val="tx1">
                    <a:lumMod val="75000"/>
                    <a:lumOff val="25000"/>
                  </a:schemeClr>
                </a:solidFill>
                <a:latin typeface="Arial" panose="020B0604020202020204" pitchFamily="34" charset="0"/>
                <a:cs typeface="Arial" panose="020B0604020202020204" pitchFamily="34" charset="0"/>
              </a:rPr>
              <a:t>телефонам технической поддержки не должно превышать 5 минут</a:t>
            </a:r>
            <a:r>
              <a:rPr lang="ru-RU" sz="1600" dirty="0" smtClean="0">
                <a:solidFill>
                  <a:schemeClr val="tx1">
                    <a:lumMod val="75000"/>
                    <a:lumOff val="25000"/>
                  </a:schemeClr>
                </a:solidFill>
                <a:latin typeface="Arial" panose="020B0604020202020204" pitchFamily="34" charset="0"/>
                <a:cs typeface="Arial" panose="020B0604020202020204" pitchFamily="34" charset="0"/>
              </a:rPr>
              <a:t>.</a:t>
            </a:r>
            <a:endParaRPr lang="ru-RU"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TextBox 8"/>
          <p:cNvSpPr txBox="1"/>
          <p:nvPr/>
        </p:nvSpPr>
        <p:spPr>
          <a:xfrm>
            <a:off x="251520" y="220578"/>
            <a:ext cx="6502518" cy="400110"/>
          </a:xfrm>
          <a:prstGeom prst="rect">
            <a:avLst/>
          </a:prstGeom>
          <a:noFill/>
        </p:spPr>
        <p:txBody>
          <a:bodyPr wrap="square" rtlCol="0">
            <a:spAutoFit/>
          </a:bodyPr>
          <a:lstStyle/>
          <a:p>
            <a:pPr>
              <a:spcAft>
                <a:spcPts val="600"/>
              </a:spcAft>
            </a:pPr>
            <a:r>
              <a:rPr lang="en-US" sz="2000" b="1" dirty="0" smtClean="0">
                <a:solidFill>
                  <a:schemeClr val="bg1"/>
                </a:solidFill>
                <a:latin typeface="Arial" panose="020B0604020202020204" pitchFamily="34" charset="0"/>
                <a:cs typeface="Arial" panose="020B0604020202020204" pitchFamily="34" charset="0"/>
              </a:rPr>
              <a:t>Zakupki.gov.ru</a:t>
            </a:r>
            <a:endParaRPr lang="ru-RU" sz="20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07504" y="3674871"/>
            <a:ext cx="720080" cy="1323439"/>
          </a:xfrm>
          <a:prstGeom prst="rect">
            <a:avLst/>
          </a:prstGeom>
          <a:noFill/>
        </p:spPr>
        <p:txBody>
          <a:bodyPr wrap="square" rtlCol="0">
            <a:spAutoFit/>
          </a:bodyPr>
          <a:lstStyle/>
          <a:p>
            <a:r>
              <a:rPr lang="ru-RU" sz="8000" dirty="0" smtClean="0">
                <a:solidFill>
                  <a:schemeClr val="bg1"/>
                </a:solidFill>
              </a:rPr>
              <a:t>«</a:t>
            </a:r>
            <a:endParaRPr lang="ru-RU" sz="8000" dirty="0">
              <a:solidFill>
                <a:schemeClr val="bg1"/>
              </a:solidFill>
            </a:endParaRPr>
          </a:p>
        </p:txBody>
      </p:sp>
      <p:sp>
        <p:nvSpPr>
          <p:cNvPr id="11" name="TextBox 10"/>
          <p:cNvSpPr txBox="1"/>
          <p:nvPr/>
        </p:nvSpPr>
        <p:spPr>
          <a:xfrm>
            <a:off x="8316416" y="4610975"/>
            <a:ext cx="720080" cy="1323439"/>
          </a:xfrm>
          <a:prstGeom prst="rect">
            <a:avLst/>
          </a:prstGeom>
          <a:noFill/>
        </p:spPr>
        <p:txBody>
          <a:bodyPr wrap="square" rtlCol="0">
            <a:spAutoFit/>
          </a:bodyPr>
          <a:lstStyle/>
          <a:p>
            <a:r>
              <a:rPr lang="ru-RU" sz="8000" dirty="0" smtClean="0">
                <a:solidFill>
                  <a:schemeClr val="bg1"/>
                </a:solidFill>
              </a:rPr>
              <a:t>»</a:t>
            </a:r>
            <a:endParaRPr lang="ru-RU" sz="8000" dirty="0">
              <a:solidFill>
                <a:schemeClr val="bg1"/>
              </a:solidFill>
            </a:endParaRPr>
          </a:p>
        </p:txBody>
      </p:sp>
      <p:sp>
        <p:nvSpPr>
          <p:cNvPr id="12" name="Прямоугольник 11"/>
          <p:cNvSpPr/>
          <p:nvPr/>
        </p:nvSpPr>
        <p:spPr>
          <a:xfrm>
            <a:off x="251520" y="3140968"/>
            <a:ext cx="8424936" cy="584775"/>
          </a:xfrm>
          <a:prstGeom prst="rect">
            <a:avLst/>
          </a:prstGeom>
        </p:spPr>
        <p:txBody>
          <a:bodyPr wrap="square">
            <a:spAutoFit/>
          </a:bodyPr>
          <a:lstStyle/>
          <a:p>
            <a:r>
              <a:rPr lang="ru-RU" sz="1600" dirty="0">
                <a:solidFill>
                  <a:schemeClr val="tx1">
                    <a:lumMod val="75000"/>
                    <a:lumOff val="25000"/>
                  </a:schemeClr>
                </a:solidFill>
                <a:latin typeface="Arial" pitchFamily="34" charset="0"/>
                <a:cs typeface="Arial" pitchFamily="34" charset="0"/>
              </a:rPr>
              <a:t>Доступ к официальному сайту пользователям официального сайта, за исключением участников обсуждения закупок, в сети "Интернет" предоставляется без регистрации.</a:t>
            </a:r>
          </a:p>
        </p:txBody>
      </p:sp>
    </p:spTree>
    <p:extLst>
      <p:ext uri="{BB962C8B-B14F-4D97-AF65-F5344CB8AC3E}">
        <p14:creationId xmlns:p14="http://schemas.microsoft.com/office/powerpoint/2010/main" val="2287776742"/>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bwMode="auto">
          <a:xfrm>
            <a:off x="179512" y="980728"/>
            <a:ext cx="6059846" cy="306613"/>
          </a:xfrm>
          <a:prstGeom prst="rect">
            <a:avLst/>
          </a:prstGeom>
          <a:solidFill>
            <a:srgbClr val="0070C0"/>
          </a:solidFill>
          <a:ln w="12700">
            <a:solidFill>
              <a:schemeClr val="tx1">
                <a:lumMod val="75000"/>
                <a:lumOff val="25000"/>
              </a:schemeClr>
            </a:solidFill>
          </a:ln>
        </p:spPr>
        <p:txBody>
          <a:bodyPr wrap="none" lIns="72000" tIns="36000" rIns="72000" bIns="36000">
            <a:spAutoFit/>
          </a:bodyPr>
          <a:lstStyle/>
          <a:p>
            <a:pPr>
              <a:lnSpc>
                <a:spcPct val="95000"/>
              </a:lnSpc>
            </a:pPr>
            <a:r>
              <a:rPr lang="ru-RU" sz="1600" b="1" dirty="0" smtClean="0">
                <a:solidFill>
                  <a:schemeClr val="bg1"/>
                </a:solidFill>
                <a:latin typeface="Arial" pitchFamily="34" charset="0"/>
                <a:cs typeface="Arial" pitchFamily="34" charset="0"/>
              </a:rPr>
              <a:t>Распоряжение Правительства РФ </a:t>
            </a:r>
            <a:r>
              <a:rPr lang="en-US" sz="1600" b="1" dirty="0" smtClean="0">
                <a:solidFill>
                  <a:schemeClr val="bg1"/>
                </a:solidFill>
                <a:latin typeface="Arial" pitchFamily="34" charset="0"/>
                <a:cs typeface="Arial" pitchFamily="34" charset="0"/>
              </a:rPr>
              <a:t>N </a:t>
            </a:r>
            <a:r>
              <a:rPr lang="ru-RU" sz="1600" b="1" dirty="0" smtClean="0">
                <a:solidFill>
                  <a:schemeClr val="bg1"/>
                </a:solidFill>
                <a:latin typeface="Arial" pitchFamily="34" charset="0"/>
                <a:cs typeface="Arial" pitchFamily="34" charset="0"/>
              </a:rPr>
              <a:t>471-р от 21.03.2016 г</a:t>
            </a:r>
            <a:r>
              <a:rPr lang="ru-RU" sz="1600" b="1" dirty="0">
                <a:solidFill>
                  <a:schemeClr val="bg1"/>
                </a:solidFill>
                <a:latin typeface="Arial" pitchFamily="34" charset="0"/>
                <a:cs typeface="Arial" pitchFamily="34" charset="0"/>
              </a:rPr>
              <a:t>.</a:t>
            </a:r>
          </a:p>
        </p:txBody>
      </p:sp>
      <p:sp>
        <p:nvSpPr>
          <p:cNvPr id="11" name="TextBox 10"/>
          <p:cNvSpPr txBox="1"/>
          <p:nvPr/>
        </p:nvSpPr>
        <p:spPr>
          <a:xfrm>
            <a:off x="251520" y="220578"/>
            <a:ext cx="6502518" cy="400110"/>
          </a:xfrm>
          <a:prstGeom prst="rect">
            <a:avLst/>
          </a:prstGeom>
          <a:noFill/>
        </p:spPr>
        <p:txBody>
          <a:bodyPr wrap="square" rtlCol="0">
            <a:spAutoFit/>
          </a:bodyPr>
          <a:lstStyle/>
          <a:p>
            <a:pPr>
              <a:spcAft>
                <a:spcPts val="600"/>
              </a:spcAft>
            </a:pPr>
            <a:r>
              <a:rPr lang="ru-RU" sz="2000" b="1" dirty="0" smtClean="0">
                <a:solidFill>
                  <a:schemeClr val="bg1"/>
                </a:solidFill>
                <a:latin typeface="Arial" pitchFamily="34" charset="0"/>
                <a:cs typeface="Arial" panose="020B0604020202020204" pitchFamily="34" charset="0"/>
              </a:rPr>
              <a:t>Аукционный перечень - изменения</a:t>
            </a:r>
            <a:endParaRPr lang="ru-RU" sz="2000" b="1"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611560" y="1340768"/>
            <a:ext cx="7776864" cy="830997"/>
          </a:xfrm>
          <a:prstGeom prst="rect">
            <a:avLst/>
          </a:prstGeom>
        </p:spPr>
        <p:txBody>
          <a:bodyPr wrap="square">
            <a:spAutoFit/>
          </a:bodyPr>
          <a:lstStyle/>
          <a:p>
            <a:r>
              <a:rPr lang="ru-RU" sz="1600" dirty="0">
                <a:solidFill>
                  <a:schemeClr val="tx1">
                    <a:lumMod val="75000"/>
                    <a:lumOff val="25000"/>
                  </a:schemeClr>
                </a:solidFill>
                <a:latin typeface="Arial" panose="020B0604020202020204" pitchFamily="34" charset="0"/>
                <a:cs typeface="Arial" panose="020B0604020202020204" pitchFamily="34" charset="0"/>
              </a:rPr>
              <a:t>Утвержден новый </a:t>
            </a:r>
            <a:r>
              <a:rPr lang="ru-RU" sz="1600" dirty="0" smtClean="0">
                <a:solidFill>
                  <a:schemeClr val="tx1">
                    <a:lumMod val="75000"/>
                    <a:lumOff val="25000"/>
                  </a:schemeClr>
                </a:solidFill>
                <a:latin typeface="Arial" panose="020B0604020202020204" pitchFamily="34" charset="0"/>
                <a:cs typeface="Arial" panose="020B0604020202020204" pitchFamily="34" charset="0"/>
              </a:rPr>
              <a:t>перечень товаров</a:t>
            </a:r>
            <a:r>
              <a:rPr lang="ru-RU" sz="1600" dirty="0">
                <a:solidFill>
                  <a:schemeClr val="tx1">
                    <a:lumMod val="75000"/>
                    <a:lumOff val="25000"/>
                  </a:schemeClr>
                </a:solidFill>
                <a:latin typeface="Arial" panose="020B0604020202020204" pitchFamily="34" charset="0"/>
                <a:cs typeface="Arial" panose="020B0604020202020204" pitchFamily="34" charset="0"/>
              </a:rPr>
              <a:t>, работ, услуг, в случае осуществления </a:t>
            </a:r>
            <a:r>
              <a:rPr lang="ru-RU" sz="1600" dirty="0" smtClean="0">
                <a:solidFill>
                  <a:schemeClr val="tx1">
                    <a:lumMod val="75000"/>
                    <a:lumOff val="25000"/>
                  </a:schemeClr>
                </a:solidFill>
                <a:latin typeface="Arial" panose="020B0604020202020204" pitchFamily="34" charset="0"/>
                <a:cs typeface="Arial" panose="020B0604020202020204" pitchFamily="34" charset="0"/>
              </a:rPr>
              <a:t>закупок которых </a:t>
            </a:r>
            <a:r>
              <a:rPr lang="ru-RU" sz="1600" dirty="0">
                <a:solidFill>
                  <a:schemeClr val="tx1">
                    <a:lumMod val="75000"/>
                    <a:lumOff val="25000"/>
                  </a:schemeClr>
                </a:solidFill>
                <a:latin typeface="Arial" panose="020B0604020202020204" pitchFamily="34" charset="0"/>
                <a:cs typeface="Arial" panose="020B0604020202020204" pitchFamily="34" charset="0"/>
              </a:rPr>
              <a:t>заказчик обязан проводить аукцион в </a:t>
            </a:r>
            <a:r>
              <a:rPr lang="ru-RU" sz="1600" dirty="0" smtClean="0">
                <a:solidFill>
                  <a:schemeClr val="tx1">
                    <a:lumMod val="75000"/>
                    <a:lumOff val="25000"/>
                  </a:schemeClr>
                </a:solidFill>
                <a:latin typeface="Arial" panose="020B0604020202020204" pitchFamily="34" charset="0"/>
                <a:cs typeface="Arial" panose="020B0604020202020204" pitchFamily="34" charset="0"/>
              </a:rPr>
              <a:t>электронной форме </a:t>
            </a:r>
            <a:r>
              <a:rPr lang="ru-RU" sz="1600" dirty="0">
                <a:solidFill>
                  <a:schemeClr val="tx1">
                    <a:lumMod val="75000"/>
                    <a:lumOff val="25000"/>
                  </a:schemeClr>
                </a:solidFill>
                <a:latin typeface="Arial" panose="020B0604020202020204" pitchFamily="34" charset="0"/>
                <a:cs typeface="Arial" panose="020B0604020202020204" pitchFamily="34" charset="0"/>
              </a:rPr>
              <a:t>(электронный аукцион)</a:t>
            </a:r>
          </a:p>
        </p:txBody>
      </p:sp>
      <p:sp>
        <p:nvSpPr>
          <p:cNvPr id="7" name="Прямоугольник 6"/>
          <p:cNvSpPr/>
          <p:nvPr/>
        </p:nvSpPr>
        <p:spPr>
          <a:xfrm>
            <a:off x="575048" y="3406348"/>
            <a:ext cx="8389440" cy="3046988"/>
          </a:xfrm>
          <a:prstGeom prst="rect">
            <a:avLst/>
          </a:prstGeom>
        </p:spPr>
        <p:txBody>
          <a:bodyPr wrap="square">
            <a:spAutoFit/>
          </a:bodyPr>
          <a:lstStyle/>
          <a:p>
            <a:r>
              <a:rPr lang="ru-RU" sz="1600" b="1" dirty="0"/>
              <a:t>Электронный аукцион стал основным способом закупки строительных </a:t>
            </a:r>
            <a:r>
              <a:rPr lang="ru-RU" sz="1600" b="1" dirty="0" smtClean="0"/>
              <a:t>работ.</a:t>
            </a:r>
            <a:endParaRPr lang="ru-RU" sz="1600" dirty="0"/>
          </a:p>
          <a:p>
            <a:r>
              <a:rPr lang="ru-RU" sz="1600" dirty="0">
                <a:solidFill>
                  <a:schemeClr val="tx1">
                    <a:lumMod val="75000"/>
                    <a:lumOff val="25000"/>
                  </a:schemeClr>
                </a:solidFill>
                <a:latin typeface="Arial" panose="020B0604020202020204" pitchFamily="34" charset="0"/>
                <a:cs typeface="Arial" panose="020B0604020202020204" pitchFamily="34" charset="0"/>
              </a:rPr>
              <a:t>В аукционный перечень теперь включены </a:t>
            </a:r>
            <a:r>
              <a:rPr lang="ru-RU" sz="1600" dirty="0" smtClean="0">
                <a:solidFill>
                  <a:schemeClr val="tx1">
                    <a:lumMod val="75000"/>
                    <a:lumOff val="25000"/>
                  </a:schemeClr>
                </a:solidFill>
                <a:latin typeface="Arial" panose="020B0604020202020204" pitchFamily="34" charset="0"/>
                <a:cs typeface="Arial" panose="020B0604020202020204" pitchFamily="34" charset="0"/>
              </a:rPr>
              <a:t>строительные работы, </a:t>
            </a:r>
            <a:br>
              <a:rPr lang="ru-RU" sz="1600" dirty="0" smtClean="0">
                <a:solidFill>
                  <a:schemeClr val="tx1">
                    <a:lumMod val="75000"/>
                    <a:lumOff val="25000"/>
                  </a:schemeClr>
                </a:solidFill>
                <a:latin typeface="Arial" panose="020B0604020202020204" pitchFamily="34" charset="0"/>
                <a:cs typeface="Arial" panose="020B0604020202020204" pitchFamily="34" charset="0"/>
              </a:rPr>
            </a:br>
            <a:r>
              <a:rPr lang="ru-RU" sz="1600" dirty="0" smtClean="0">
                <a:solidFill>
                  <a:schemeClr val="tx1">
                    <a:lumMod val="75000"/>
                    <a:lumOff val="25000"/>
                  </a:schemeClr>
                </a:solidFill>
                <a:latin typeface="Arial" panose="020B0604020202020204" pitchFamily="34" charset="0"/>
                <a:cs typeface="Arial" panose="020B0604020202020204" pitchFamily="34" charset="0"/>
              </a:rPr>
              <a:t>за </a:t>
            </a:r>
            <a:r>
              <a:rPr lang="ru-RU" sz="1600" dirty="0">
                <a:solidFill>
                  <a:schemeClr val="tx1">
                    <a:lumMod val="75000"/>
                    <a:lumOff val="25000"/>
                  </a:schemeClr>
                </a:solidFill>
                <a:latin typeface="Arial" panose="020B0604020202020204" pitchFamily="34" charset="0"/>
                <a:cs typeface="Arial" panose="020B0604020202020204" pitchFamily="34" charset="0"/>
              </a:rPr>
              <a:t>исключением работ по строительству, реконструкции, капитальному ремонту </a:t>
            </a:r>
            <a:r>
              <a:rPr lang="ru-RU" sz="1600" b="1" dirty="0">
                <a:solidFill>
                  <a:schemeClr val="tx1">
                    <a:lumMod val="85000"/>
                    <a:lumOff val="15000"/>
                  </a:schemeClr>
                </a:solidFill>
                <a:latin typeface="Arial" panose="020B0604020202020204" pitchFamily="34" charset="0"/>
                <a:cs typeface="Arial" panose="020B0604020202020204" pitchFamily="34" charset="0"/>
              </a:rPr>
              <a:t>особо опасных, технически сложных и уникальных объектов капитального строительства</a:t>
            </a:r>
            <a:r>
              <a:rPr lang="ru-RU" sz="1600" dirty="0">
                <a:solidFill>
                  <a:schemeClr val="tx1">
                    <a:lumMod val="85000"/>
                    <a:lumOff val="15000"/>
                  </a:schemeClr>
                </a:solidFill>
                <a:latin typeface="Arial" panose="020B0604020202020204" pitchFamily="34" charset="0"/>
                <a:cs typeface="Arial" panose="020B0604020202020204" pitchFamily="34" charset="0"/>
              </a:rPr>
              <a:t>, а также </a:t>
            </a:r>
            <a:r>
              <a:rPr lang="ru-RU" sz="1600" b="1" dirty="0">
                <a:solidFill>
                  <a:schemeClr val="tx1">
                    <a:lumMod val="85000"/>
                    <a:lumOff val="15000"/>
                  </a:schemeClr>
                </a:solidFill>
                <a:latin typeface="Arial" panose="020B0604020202020204" pitchFamily="34" charset="0"/>
                <a:cs typeface="Arial" panose="020B0604020202020204" pitchFamily="34" charset="0"/>
              </a:rPr>
              <a:t>искусственных дорожных сооружений</a:t>
            </a:r>
            <a:r>
              <a:rPr lang="ru-RU" sz="1600" dirty="0">
                <a:solidFill>
                  <a:schemeClr val="tx1">
                    <a:lumMod val="85000"/>
                    <a:lumOff val="15000"/>
                  </a:schemeClr>
                </a:solidFill>
                <a:latin typeface="Arial" panose="020B0604020202020204" pitchFamily="34" charset="0"/>
                <a:cs typeface="Arial" panose="020B0604020202020204" pitchFamily="34" charset="0"/>
              </a:rPr>
              <a:t>, включенных </a:t>
            </a:r>
            <a:r>
              <a:rPr lang="ru-RU" sz="1600" dirty="0">
                <a:solidFill>
                  <a:schemeClr val="tx1">
                    <a:lumMod val="75000"/>
                    <a:lumOff val="25000"/>
                  </a:schemeClr>
                </a:solidFill>
                <a:latin typeface="Arial" panose="020B0604020202020204" pitchFamily="34" charset="0"/>
                <a:cs typeface="Arial" panose="020B0604020202020204" pitchFamily="34" charset="0"/>
              </a:rPr>
              <a:t>в состав автомобильных дорог федерального, регионального или межмуниципального, местного значения</a:t>
            </a:r>
            <a:r>
              <a:rPr lang="ru-RU" sz="1600" dirty="0" smtClean="0">
                <a:solidFill>
                  <a:schemeClr val="tx1">
                    <a:lumMod val="75000"/>
                    <a:lumOff val="25000"/>
                  </a:schemeClr>
                </a:solidFill>
                <a:latin typeface="Arial" panose="020B0604020202020204" pitchFamily="34" charset="0"/>
                <a:cs typeface="Arial" panose="020B0604020202020204" pitchFamily="34" charset="0"/>
              </a:rPr>
              <a:t>.</a:t>
            </a:r>
            <a:br>
              <a:rPr lang="ru-RU" sz="1600" dirty="0" smtClean="0">
                <a:solidFill>
                  <a:schemeClr val="tx1">
                    <a:lumMod val="75000"/>
                    <a:lumOff val="25000"/>
                  </a:schemeClr>
                </a:solidFill>
                <a:latin typeface="Arial" panose="020B0604020202020204" pitchFamily="34" charset="0"/>
                <a:cs typeface="Arial" panose="020B0604020202020204" pitchFamily="34" charset="0"/>
              </a:rPr>
            </a:br>
            <a:r>
              <a:rPr lang="ru-RU" sz="1600" dirty="0" smtClean="0">
                <a:solidFill>
                  <a:schemeClr val="tx1">
                    <a:lumMod val="75000"/>
                    <a:lumOff val="25000"/>
                  </a:schemeClr>
                </a:solidFill>
                <a:latin typeface="Arial" panose="020B0604020202020204" pitchFamily="34" charset="0"/>
                <a:cs typeface="Arial" panose="020B0604020202020204" pitchFamily="34" charset="0"/>
              </a:rPr>
              <a:t>Прежде </a:t>
            </a:r>
            <a:r>
              <a:rPr lang="ru-RU" sz="1600" dirty="0">
                <a:solidFill>
                  <a:schemeClr val="tx1">
                    <a:lumMod val="75000"/>
                    <a:lumOff val="25000"/>
                  </a:schemeClr>
                </a:solidFill>
                <a:latin typeface="Arial" panose="020B0604020202020204" pitchFamily="34" charset="0"/>
                <a:cs typeface="Arial" panose="020B0604020202020204" pitchFamily="34" charset="0"/>
              </a:rPr>
              <a:t>заказчикам разрешалось не проводить электронный аукцион в том числе при закупке некоторых строительных работ, если начальная (максимальная) цена контракта превышала 150 млн руб. (для государственных нужд) и 50 млн руб. (для муниципальных нужд</a:t>
            </a:r>
            <a:r>
              <a:rPr lang="ru-RU" sz="1600" dirty="0" smtClean="0">
                <a:solidFill>
                  <a:schemeClr val="tx1">
                    <a:lumMod val="75000"/>
                    <a:lumOff val="25000"/>
                  </a:schemeClr>
                </a:solidFill>
                <a:latin typeface="Arial" panose="020B0604020202020204" pitchFamily="34" charset="0"/>
                <a:cs typeface="Arial" panose="020B0604020202020204" pitchFamily="34" charset="0"/>
              </a:rPr>
              <a:t>). Изменения вступили в силу с поправками, утвержденными </a:t>
            </a:r>
            <a:r>
              <a:rPr lang="ru-RU" sz="1600" dirty="0">
                <a:solidFill>
                  <a:schemeClr val="tx1">
                    <a:lumMod val="75000"/>
                    <a:lumOff val="25000"/>
                  </a:schemeClr>
                </a:solidFill>
                <a:latin typeface="Arial" panose="020B0604020202020204" pitchFamily="34" charset="0"/>
                <a:cs typeface="Arial" panose="020B0604020202020204" pitchFamily="34" charset="0"/>
              </a:rPr>
              <a:t>Распоряжением Правительства РФ от 13.05.2016 N </a:t>
            </a:r>
            <a:r>
              <a:rPr lang="ru-RU" sz="1600" dirty="0" smtClean="0">
                <a:solidFill>
                  <a:schemeClr val="tx1">
                    <a:lumMod val="75000"/>
                    <a:lumOff val="25000"/>
                  </a:schemeClr>
                </a:solidFill>
                <a:latin typeface="Arial" panose="020B0604020202020204" pitchFamily="34" charset="0"/>
                <a:cs typeface="Arial" panose="020B0604020202020204" pitchFamily="34" charset="0"/>
              </a:rPr>
              <a:t>890-р.</a:t>
            </a:r>
            <a:endParaRPr lang="ru-RU"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Прямоугольник 7"/>
          <p:cNvSpPr/>
          <p:nvPr/>
        </p:nvSpPr>
        <p:spPr>
          <a:xfrm>
            <a:off x="593972" y="2128785"/>
            <a:ext cx="8226500" cy="1323439"/>
          </a:xfrm>
          <a:prstGeom prst="rect">
            <a:avLst/>
          </a:prstGeom>
        </p:spPr>
        <p:txBody>
          <a:bodyPr wrap="square">
            <a:spAutoFit/>
          </a:bodyPr>
          <a:lstStyle/>
          <a:p>
            <a:r>
              <a:rPr lang="ru-RU" sz="1600" dirty="0">
                <a:solidFill>
                  <a:schemeClr val="tx1">
                    <a:lumMod val="75000"/>
                    <a:lumOff val="25000"/>
                  </a:schemeClr>
                </a:solidFill>
                <a:latin typeface="Arial" panose="020B0604020202020204" pitchFamily="34" charset="0"/>
                <a:cs typeface="Arial" panose="020B0604020202020204" pitchFamily="34" charset="0"/>
              </a:rPr>
              <a:t>В </a:t>
            </a:r>
            <a:r>
              <a:rPr lang="ru-RU" sz="1600" dirty="0" smtClean="0">
                <a:solidFill>
                  <a:schemeClr val="tx1">
                    <a:lumMod val="75000"/>
                    <a:lumOff val="25000"/>
                  </a:schemeClr>
                </a:solidFill>
                <a:latin typeface="Arial" panose="020B0604020202020204" pitchFamily="34" charset="0"/>
                <a:cs typeface="Arial" panose="020B0604020202020204" pitchFamily="34" charset="0"/>
              </a:rPr>
              <a:t>перечень, </a:t>
            </a:r>
            <a:r>
              <a:rPr lang="ru-RU" sz="1600" dirty="0">
                <a:solidFill>
                  <a:schemeClr val="tx1">
                    <a:lumMod val="75000"/>
                    <a:lumOff val="25000"/>
                  </a:schemeClr>
                </a:solidFill>
                <a:latin typeface="Arial" panose="020B0604020202020204" pitchFamily="34" charset="0"/>
                <a:cs typeface="Arial" panose="020B0604020202020204" pitchFamily="34" charset="0"/>
              </a:rPr>
              <a:t>в частности, включены продукция и услуги сельского хозяйства и охоты; рыба и прочая продукция рыболовства и рыбоводства; нефть сырая и газ природный; руды металлические; продукты пищевые; текстиль и изделия текстильные; кожа и изделия из кожи; бумага и изделия из бумаги; оборудование электрическое</a:t>
            </a:r>
            <a:r>
              <a:rPr lang="ru-RU" sz="1600" dirty="0" smtClean="0">
                <a:solidFill>
                  <a:schemeClr val="tx1">
                    <a:lumMod val="75000"/>
                    <a:lumOff val="25000"/>
                  </a:schemeClr>
                </a:solidFill>
                <a:latin typeface="Arial" panose="020B0604020202020204" pitchFamily="34" charset="0"/>
                <a:cs typeface="Arial" panose="020B0604020202020204" pitchFamily="34" charset="0"/>
              </a:rPr>
              <a:t>.</a:t>
            </a:r>
            <a:endParaRPr lang="ru-RU" sz="16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562916"/>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107504" y="1119693"/>
            <a:ext cx="5993674" cy="306613"/>
          </a:xfrm>
          <a:prstGeom prst="rect">
            <a:avLst/>
          </a:prstGeom>
          <a:solidFill>
            <a:srgbClr val="0070C0"/>
          </a:solidFill>
          <a:ln w="12700">
            <a:solidFill>
              <a:schemeClr val="tx1">
                <a:lumMod val="75000"/>
                <a:lumOff val="25000"/>
              </a:schemeClr>
            </a:solidFill>
          </a:ln>
        </p:spPr>
        <p:txBody>
          <a:bodyPr wrap="none" lIns="72000" tIns="36000" rIns="72000" bIns="36000">
            <a:spAutoFit/>
          </a:bodyPr>
          <a:lstStyle/>
          <a:p>
            <a:pPr>
              <a:lnSpc>
                <a:spcPct val="95000"/>
              </a:lnSpc>
              <a:defRPr/>
            </a:pPr>
            <a:r>
              <a:rPr lang="ru-RU" sz="1600" b="1" dirty="0">
                <a:solidFill>
                  <a:schemeClr val="bg1"/>
                </a:solidFill>
                <a:latin typeface="Arial" pitchFamily="34" charset="0"/>
                <a:cs typeface="Arial" pitchFamily="34" charset="0"/>
              </a:rPr>
              <a:t>Постановление Правительства РФ </a:t>
            </a:r>
            <a:r>
              <a:rPr lang="ru-RU" sz="1600" b="1" dirty="0" smtClean="0">
                <a:solidFill>
                  <a:schemeClr val="bg1"/>
                </a:solidFill>
                <a:latin typeface="Arial" pitchFamily="34" charset="0"/>
                <a:cs typeface="Arial" pitchFamily="34" charset="0"/>
              </a:rPr>
              <a:t>N 1289 </a:t>
            </a:r>
            <a:r>
              <a:rPr lang="ru-RU" sz="1600" b="1" dirty="0">
                <a:solidFill>
                  <a:schemeClr val="bg1"/>
                </a:solidFill>
                <a:latin typeface="Arial" pitchFamily="34" charset="0"/>
                <a:cs typeface="Arial" pitchFamily="34" charset="0"/>
              </a:rPr>
              <a:t>от </a:t>
            </a:r>
            <a:r>
              <a:rPr lang="ru-RU" sz="1600" b="1" dirty="0" smtClean="0">
                <a:solidFill>
                  <a:schemeClr val="bg1"/>
                </a:solidFill>
                <a:latin typeface="Arial" pitchFamily="34" charset="0"/>
                <a:cs typeface="Arial" pitchFamily="34" charset="0"/>
              </a:rPr>
              <a:t>30.11.2015:</a:t>
            </a:r>
            <a:endParaRPr lang="ru-RU" sz="1600" b="1" dirty="0">
              <a:solidFill>
                <a:schemeClr val="bg1"/>
              </a:solidFill>
              <a:latin typeface="Arial" pitchFamily="34" charset="0"/>
              <a:cs typeface="Arial" pitchFamily="34" charset="0"/>
            </a:endParaRPr>
          </a:p>
        </p:txBody>
      </p:sp>
      <p:sp>
        <p:nvSpPr>
          <p:cNvPr id="9" name="Прямоугольник 8"/>
          <p:cNvSpPr/>
          <p:nvPr/>
        </p:nvSpPr>
        <p:spPr>
          <a:xfrm>
            <a:off x="179512" y="2996952"/>
            <a:ext cx="8856984" cy="3370153"/>
          </a:xfrm>
          <a:prstGeom prst="rect">
            <a:avLst/>
          </a:prstGeom>
        </p:spPr>
        <p:txBody>
          <a:bodyPr wrap="square">
            <a:spAutoFit/>
          </a:bodyPr>
          <a:lstStyle/>
          <a:p>
            <a:r>
              <a:rPr lang="ru-RU" sz="1600" dirty="0" smtClean="0">
                <a:solidFill>
                  <a:schemeClr val="tx1">
                    <a:lumMod val="75000"/>
                    <a:lumOff val="25000"/>
                  </a:schemeClr>
                </a:solidFill>
                <a:latin typeface="Arial" pitchFamily="34" charset="0"/>
                <a:cs typeface="Arial" pitchFamily="34" charset="0"/>
              </a:rPr>
              <a:t>Для </a:t>
            </a:r>
            <a:r>
              <a:rPr lang="ru-RU" sz="1600" dirty="0">
                <a:solidFill>
                  <a:schemeClr val="tx1">
                    <a:lumMod val="75000"/>
                    <a:lumOff val="25000"/>
                  </a:schemeClr>
                </a:solidFill>
                <a:latin typeface="Arial" pitchFamily="34" charset="0"/>
                <a:cs typeface="Arial" pitchFamily="34" charset="0"/>
              </a:rPr>
              <a:t>осуществления закупок лекарственного препарата, являющегося предметом одного контракта (лота), заказчик </a:t>
            </a:r>
            <a:r>
              <a:rPr lang="ru-RU" sz="1600" dirty="0">
                <a:solidFill>
                  <a:srgbClr val="C00000"/>
                </a:solidFill>
                <a:latin typeface="Arial" pitchFamily="34" charset="0"/>
                <a:cs typeface="Arial" pitchFamily="34" charset="0"/>
              </a:rPr>
              <a:t>отклоняет</a:t>
            </a:r>
            <a:r>
              <a:rPr lang="ru-RU" sz="1600" dirty="0">
                <a:solidFill>
                  <a:schemeClr val="tx1">
                    <a:lumMod val="75000"/>
                    <a:lumOff val="25000"/>
                  </a:schemeClr>
                </a:solidFill>
                <a:latin typeface="Arial" pitchFamily="34" charset="0"/>
                <a:cs typeface="Arial" pitchFamily="34" charset="0"/>
              </a:rPr>
              <a:t> все заявки, содержащие предложения о поставке препаратов, происходящих из иностранных государств (за исключением государств - членов Евразийского экономического союза</a:t>
            </a:r>
            <a:r>
              <a:rPr lang="ru-RU" sz="1600" dirty="0" smtClean="0">
                <a:solidFill>
                  <a:schemeClr val="tx1">
                    <a:lumMod val="75000"/>
                    <a:lumOff val="25000"/>
                  </a:schemeClr>
                </a:solidFill>
                <a:latin typeface="Arial" pitchFamily="34" charset="0"/>
                <a:cs typeface="Arial" pitchFamily="34" charset="0"/>
              </a:rPr>
              <a:t>), </a:t>
            </a:r>
            <a:r>
              <a:rPr lang="ru-RU" sz="1600" dirty="0">
                <a:solidFill>
                  <a:schemeClr val="tx1">
                    <a:lumMod val="75000"/>
                    <a:lumOff val="25000"/>
                  </a:schemeClr>
                </a:solidFill>
                <a:latin typeface="Arial" pitchFamily="34" charset="0"/>
                <a:cs typeface="Arial" pitchFamily="34" charset="0"/>
              </a:rPr>
              <a:t>при условии, что на участие в определении поставщика </a:t>
            </a:r>
            <a:r>
              <a:rPr lang="ru-RU" sz="1600" dirty="0" smtClean="0">
                <a:solidFill>
                  <a:schemeClr val="tx1">
                    <a:lumMod val="75000"/>
                    <a:lumOff val="25000"/>
                  </a:schemeClr>
                </a:solidFill>
                <a:latin typeface="Arial" pitchFamily="34" charset="0"/>
                <a:cs typeface="Arial" pitchFamily="34" charset="0"/>
              </a:rPr>
              <a:t>подано</a:t>
            </a:r>
            <a:r>
              <a:rPr lang="ru-RU" sz="1600" dirty="0" smtClean="0">
                <a:solidFill>
                  <a:srgbClr val="C00000"/>
                </a:solidFill>
                <a:latin typeface="Arial" pitchFamily="34" charset="0"/>
                <a:cs typeface="Arial" pitchFamily="34" charset="0"/>
              </a:rPr>
              <a:t> </a:t>
            </a:r>
            <a:r>
              <a:rPr lang="ru-RU" sz="1600" dirty="0">
                <a:solidFill>
                  <a:srgbClr val="C00000"/>
                </a:solidFill>
                <a:latin typeface="Arial" pitchFamily="34" charset="0"/>
                <a:cs typeface="Arial" pitchFamily="34" charset="0"/>
              </a:rPr>
              <a:t>не менее 2 </a:t>
            </a:r>
            <a:r>
              <a:rPr lang="ru-RU" sz="1600" dirty="0" smtClean="0">
                <a:solidFill>
                  <a:srgbClr val="C00000"/>
                </a:solidFill>
                <a:latin typeface="Arial" pitchFamily="34" charset="0"/>
                <a:cs typeface="Arial" pitchFamily="34" charset="0"/>
              </a:rPr>
              <a:t>заявок</a:t>
            </a:r>
            <a:r>
              <a:rPr lang="ru-RU" sz="1600" dirty="0" smtClean="0">
                <a:solidFill>
                  <a:schemeClr val="tx1">
                    <a:lumMod val="75000"/>
                    <a:lumOff val="25000"/>
                  </a:schemeClr>
                </a:solidFill>
                <a:latin typeface="Arial" pitchFamily="34" charset="0"/>
                <a:cs typeface="Arial" pitchFamily="34" charset="0"/>
              </a:rPr>
              <a:t>, </a:t>
            </a:r>
            <a:r>
              <a:rPr lang="ru-RU" sz="1600" dirty="0">
                <a:solidFill>
                  <a:schemeClr val="tx1">
                    <a:lumMod val="75000"/>
                    <a:lumOff val="25000"/>
                  </a:schemeClr>
                </a:solidFill>
                <a:latin typeface="Arial" pitchFamily="34" charset="0"/>
                <a:cs typeface="Arial" pitchFamily="34" charset="0"/>
              </a:rPr>
              <a:t>которые удовлетворяют </a:t>
            </a:r>
            <a:r>
              <a:rPr lang="ru-RU" sz="1600" dirty="0" smtClean="0">
                <a:solidFill>
                  <a:schemeClr val="tx1">
                    <a:lumMod val="75000"/>
                    <a:lumOff val="25000"/>
                  </a:schemeClr>
                </a:solidFill>
                <a:latin typeface="Arial" pitchFamily="34" charset="0"/>
                <a:cs typeface="Arial" pitchFamily="34" charset="0"/>
              </a:rPr>
              <a:t>документации </a:t>
            </a:r>
            <a:r>
              <a:rPr lang="ru-RU" sz="1600" dirty="0">
                <a:solidFill>
                  <a:schemeClr val="tx1">
                    <a:lumMod val="75000"/>
                    <a:lumOff val="25000"/>
                  </a:schemeClr>
                </a:solidFill>
                <a:latin typeface="Arial" pitchFamily="34" charset="0"/>
                <a:cs typeface="Arial" pitchFamily="34" charset="0"/>
              </a:rPr>
              <a:t>о закупке и которые одновременно: </a:t>
            </a:r>
            <a:r>
              <a:rPr lang="ru-RU" sz="1600" dirty="0" smtClean="0">
                <a:solidFill>
                  <a:schemeClr val="tx1">
                    <a:lumMod val="75000"/>
                    <a:lumOff val="25000"/>
                  </a:schemeClr>
                </a:solidFill>
                <a:latin typeface="Arial" pitchFamily="34" charset="0"/>
                <a:cs typeface="Arial" pitchFamily="34" charset="0"/>
              </a:rPr>
              <a:t/>
            </a:r>
            <a:br>
              <a:rPr lang="ru-RU" sz="1600" dirty="0" smtClean="0">
                <a:solidFill>
                  <a:schemeClr val="tx1">
                    <a:lumMod val="75000"/>
                    <a:lumOff val="25000"/>
                  </a:schemeClr>
                </a:solidFill>
                <a:latin typeface="Arial" pitchFamily="34" charset="0"/>
                <a:cs typeface="Arial" pitchFamily="34" charset="0"/>
              </a:rPr>
            </a:br>
            <a:endParaRPr lang="ru-RU" sz="1600" dirty="0" smtClean="0">
              <a:solidFill>
                <a:schemeClr val="tx1">
                  <a:lumMod val="75000"/>
                  <a:lumOff val="25000"/>
                </a:schemeClr>
              </a:solidFill>
              <a:latin typeface="Arial" pitchFamily="34" charset="0"/>
              <a:cs typeface="Arial" pitchFamily="34" charset="0"/>
            </a:endParaRPr>
          </a:p>
          <a:p>
            <a:pPr marL="342900" lvl="1" indent="-342900" algn="just">
              <a:spcAft>
                <a:spcPts val="6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содержат предложения о поставке лекарственных препаратов, страной происхождения которых являются члены Евразийского экономического союза;</a:t>
            </a:r>
          </a:p>
          <a:p>
            <a:pPr marL="342900" lvl="1" indent="-342900" algn="just">
              <a:spcAft>
                <a:spcPts val="6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не содержат предложений о поставке лекарственных препаратов одного и того же производителя либо производителей, входящих в одну группу лиц, соответствующую признакам, предусмотренным ст. 9 Федерального закона "О защите конкуренции", при сопоставлении этих заявок.</a:t>
            </a:r>
          </a:p>
        </p:txBody>
      </p:sp>
      <p:sp>
        <p:nvSpPr>
          <p:cNvPr id="13" name="Прямоугольник 12"/>
          <p:cNvSpPr/>
          <p:nvPr/>
        </p:nvSpPr>
        <p:spPr>
          <a:xfrm>
            <a:off x="179512" y="1601505"/>
            <a:ext cx="7056784" cy="1323439"/>
          </a:xfrm>
          <a:prstGeom prst="rect">
            <a:avLst/>
          </a:prstGeom>
        </p:spPr>
        <p:txBody>
          <a:bodyPr wrap="square">
            <a:spAutoFit/>
          </a:bodyPr>
          <a:lstStyle/>
          <a:p>
            <a:r>
              <a:rPr lang="ru-RU" sz="1600" dirty="0">
                <a:solidFill>
                  <a:schemeClr val="tx1">
                    <a:lumMod val="75000"/>
                    <a:lumOff val="25000"/>
                  </a:schemeClr>
                </a:solidFill>
                <a:latin typeface="Arial" pitchFamily="34" charset="0"/>
                <a:cs typeface="Arial" pitchFamily="34" charset="0"/>
              </a:rPr>
              <a:t>Установлены ограничения и условия допуска происходящих из иностранных государств лекарственных препаратов, </a:t>
            </a:r>
            <a:br>
              <a:rPr lang="ru-RU" sz="1600" dirty="0">
                <a:solidFill>
                  <a:schemeClr val="tx1">
                    <a:lumMod val="75000"/>
                    <a:lumOff val="25000"/>
                  </a:schemeClr>
                </a:solidFill>
                <a:latin typeface="Arial" pitchFamily="34" charset="0"/>
                <a:cs typeface="Arial" pitchFamily="34" charset="0"/>
              </a:rPr>
            </a:br>
            <a:r>
              <a:rPr lang="ru-RU" sz="1600" dirty="0">
                <a:solidFill>
                  <a:schemeClr val="tx1">
                    <a:lumMod val="75000"/>
                    <a:lumOff val="25000"/>
                  </a:schemeClr>
                </a:solidFill>
                <a:latin typeface="Arial" pitchFamily="34" charset="0"/>
                <a:cs typeface="Arial" pitchFamily="34" charset="0"/>
              </a:rPr>
              <a:t>включенных в перечень жизненно необходимых и важнейших лекарственных препаратов, для целей осуществления закупок </a:t>
            </a:r>
            <a:br>
              <a:rPr lang="ru-RU" sz="1600" dirty="0">
                <a:solidFill>
                  <a:schemeClr val="tx1">
                    <a:lumMod val="75000"/>
                    <a:lumOff val="25000"/>
                  </a:schemeClr>
                </a:solidFill>
                <a:latin typeface="Arial" pitchFamily="34" charset="0"/>
                <a:cs typeface="Arial" pitchFamily="34" charset="0"/>
              </a:rPr>
            </a:br>
            <a:r>
              <a:rPr lang="ru-RU" sz="1600" dirty="0">
                <a:solidFill>
                  <a:schemeClr val="tx1">
                    <a:lumMod val="75000"/>
                    <a:lumOff val="25000"/>
                  </a:schemeClr>
                </a:solidFill>
                <a:latin typeface="Arial" pitchFamily="34" charset="0"/>
                <a:cs typeface="Arial" pitchFamily="34" charset="0"/>
              </a:rPr>
              <a:t>для обеспечения государственных и муниципальных нужд.</a:t>
            </a:r>
          </a:p>
        </p:txBody>
      </p:sp>
      <p:sp>
        <p:nvSpPr>
          <p:cNvPr id="10" name="Прямоугольник 9"/>
          <p:cNvSpPr/>
          <p:nvPr/>
        </p:nvSpPr>
        <p:spPr>
          <a:xfrm>
            <a:off x="251520" y="260648"/>
            <a:ext cx="3700628" cy="400110"/>
          </a:xfrm>
          <a:prstGeom prst="rect">
            <a:avLst/>
          </a:prstGeom>
        </p:spPr>
        <p:txBody>
          <a:bodyPr wrap="none">
            <a:spAutoFit/>
          </a:bodyPr>
          <a:lstStyle/>
          <a:p>
            <a:pPr>
              <a:spcAft>
                <a:spcPts val="600"/>
              </a:spcAft>
              <a:defRPr/>
            </a:pPr>
            <a:r>
              <a:rPr lang="ru-RU" sz="2000" b="1" dirty="0" smtClean="0">
                <a:solidFill>
                  <a:schemeClr val="bg1"/>
                </a:solidFill>
                <a:latin typeface="Arial" pitchFamily="34" charset="0"/>
                <a:cs typeface="Arial" panose="020B0604020202020204" pitchFamily="34" charset="0"/>
              </a:rPr>
              <a:t>Нормативно-правовая база</a:t>
            </a:r>
            <a:endParaRPr lang="ru-RU" sz="2000" b="1" dirty="0">
              <a:solidFill>
                <a:schemeClr val="bg1"/>
              </a:solidFill>
              <a:latin typeface="Arial" pitchFamily="34" charset="0"/>
              <a:cs typeface="Arial" panose="020B0604020202020204" pitchFamily="34" charset="0"/>
            </a:endParaRPr>
          </a:p>
        </p:txBody>
      </p:sp>
      <p:pic>
        <p:nvPicPr>
          <p:cNvPr id="2" name="Picture 2" descr="D:\RET\МАТЕРИАЛЫ\2016\новый дизайн\иконки\иконки\Иконки-6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983984">
            <a:off x="7211828" y="1458414"/>
            <a:ext cx="950913" cy="9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830708"/>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19E1FAD7-BD7D-425F-802A-54303B07A253}" type="slidenum">
              <a:rPr lang="ru-RU" sz="1600" smtClean="0">
                <a:solidFill>
                  <a:prstClr val="black"/>
                </a:solidFill>
                <a:latin typeface="Arial" pitchFamily="34" charset="0"/>
                <a:cs typeface="Arial" pitchFamily="34" charset="0"/>
              </a:rPr>
              <a:pPr>
                <a:defRPr/>
              </a:pPr>
              <a:t>13</a:t>
            </a:fld>
            <a:endParaRPr lang="ru-RU" sz="1600">
              <a:solidFill>
                <a:prstClr val="black"/>
              </a:solidFill>
              <a:latin typeface="Arial" pitchFamily="34" charset="0"/>
              <a:cs typeface="Arial" pitchFamily="34" charset="0"/>
            </a:endParaRPr>
          </a:p>
        </p:txBody>
      </p:sp>
      <p:sp>
        <p:nvSpPr>
          <p:cNvPr id="3" name="Text Box 1"/>
          <p:cNvSpPr txBox="1">
            <a:spLocks noChangeArrowheads="1"/>
          </p:cNvSpPr>
          <p:nvPr/>
        </p:nvSpPr>
        <p:spPr bwMode="auto">
          <a:xfrm>
            <a:off x="0" y="118591"/>
            <a:ext cx="9144000" cy="646113"/>
          </a:xfrm>
          <a:prstGeom prst="rect">
            <a:avLst/>
          </a:prstGeom>
          <a:noFill/>
          <a:ln w="9525">
            <a:noFill/>
            <a:round/>
            <a:headEnd/>
            <a:tailEnd/>
          </a:ln>
        </p:spPr>
        <p:txBody>
          <a:bodyPr lIns="216000" tIns="36000" rIns="180000" bIns="360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dirty="0" smtClean="0">
                <a:solidFill>
                  <a:srgbClr val="FFFFFF"/>
                </a:solidFill>
                <a:latin typeface="Arial" pitchFamily="34" charset="0"/>
                <a:cs typeface="Arial" pitchFamily="34" charset="0"/>
              </a:rPr>
              <a:t>Временные меры</a:t>
            </a:r>
            <a:endParaRPr lang="ru-RU" sz="2000" dirty="0">
              <a:solidFill>
                <a:srgbClr val="FFFFFF"/>
              </a:solidFill>
              <a:latin typeface="Arial" pitchFamily="34" charset="0"/>
              <a:cs typeface="Arial" pitchFamily="34" charset="0"/>
            </a:endParaRPr>
          </a:p>
        </p:txBody>
      </p:sp>
      <p:sp>
        <p:nvSpPr>
          <p:cNvPr id="4" name="Прямоугольник 3"/>
          <p:cNvSpPr>
            <a:spLocks noChangeArrowheads="1"/>
          </p:cNvSpPr>
          <p:nvPr/>
        </p:nvSpPr>
        <p:spPr bwMode="auto">
          <a:xfrm>
            <a:off x="0" y="1988840"/>
            <a:ext cx="9144000" cy="3910095"/>
          </a:xfrm>
          <a:prstGeom prst="rect">
            <a:avLst/>
          </a:prstGeom>
          <a:noFill/>
          <a:ln w="9525">
            <a:noFill/>
            <a:miter lim="800000"/>
            <a:headEnd/>
            <a:tailEnd/>
          </a:ln>
        </p:spPr>
        <p:txBody>
          <a:bodyPr wrap="square" lIns="360000" rIns="360000" bIns="108000">
            <a:spAutoFit/>
          </a:bodyPr>
          <a:lstStyle/>
          <a:p>
            <a:pPr marL="342900" lvl="1" indent="-342900" algn="just">
              <a:lnSpc>
                <a:spcPct val="85000"/>
              </a:lnSpc>
              <a:spcAft>
                <a:spcPts val="1200"/>
              </a:spcAft>
              <a:buClr>
                <a:srgbClr val="990033"/>
              </a:buClr>
              <a:buSzPct val="80000"/>
              <a:buFont typeface="Arial Narrow" pitchFamily="34" charset="0"/>
              <a:buChar char="▬"/>
            </a:pPr>
            <a:r>
              <a:rPr lang="ru-RU" sz="1600" dirty="0" smtClean="0">
                <a:solidFill>
                  <a:schemeClr val="tx1">
                    <a:lumMod val="75000"/>
                    <a:lumOff val="25000"/>
                  </a:schemeClr>
                </a:solidFill>
                <a:latin typeface="Arial" pitchFamily="34" charset="0"/>
                <a:cs typeface="Arial" pitchFamily="34" charset="0"/>
              </a:rPr>
              <a:t>Допускается изменение, </a:t>
            </a:r>
            <a:r>
              <a:rPr lang="ru-RU" sz="1600" dirty="0">
                <a:solidFill>
                  <a:schemeClr val="tx1">
                    <a:lumMod val="75000"/>
                    <a:lumOff val="25000"/>
                  </a:schemeClr>
                </a:solidFill>
                <a:latin typeface="Arial" pitchFamily="34" charset="0"/>
                <a:cs typeface="Arial" pitchFamily="34" charset="0"/>
              </a:rPr>
              <a:t>по соглашению </a:t>
            </a:r>
            <a:r>
              <a:rPr lang="ru-RU" sz="1600" dirty="0" smtClean="0">
                <a:solidFill>
                  <a:schemeClr val="tx1">
                    <a:lumMod val="75000"/>
                    <a:lumOff val="25000"/>
                  </a:schemeClr>
                </a:solidFill>
                <a:latin typeface="Arial" pitchFamily="34" charset="0"/>
                <a:cs typeface="Arial" pitchFamily="34" charset="0"/>
              </a:rPr>
              <a:t>сторон, </a:t>
            </a:r>
            <a:r>
              <a:rPr lang="ru-RU" sz="1600" dirty="0">
                <a:solidFill>
                  <a:schemeClr val="tx1">
                    <a:lumMod val="75000"/>
                    <a:lumOff val="25000"/>
                  </a:schemeClr>
                </a:solidFill>
                <a:latin typeface="Arial" pitchFamily="34" charset="0"/>
                <a:cs typeface="Arial" pitchFamily="34" charset="0"/>
              </a:rPr>
              <a:t>срока исполнения контракта, и (или) цены контракта, и (или) цены единицы товара, работы, услуги, и (или) количества товаров, объема работ, услуг, предусмотренных контрактами, срок исполнения которых завершается в </a:t>
            </a:r>
            <a:r>
              <a:rPr lang="ru-RU" sz="1600" dirty="0" smtClean="0">
                <a:solidFill>
                  <a:schemeClr val="tx1">
                    <a:lumMod val="75000"/>
                    <a:lumOff val="25000"/>
                  </a:schemeClr>
                </a:solidFill>
                <a:latin typeface="Arial" pitchFamily="34" charset="0"/>
                <a:cs typeface="Arial" pitchFamily="34" charset="0"/>
              </a:rPr>
              <a:t>2016 гг. </a:t>
            </a:r>
            <a:r>
              <a:rPr lang="ru-RU" sz="1600" dirty="0">
                <a:solidFill>
                  <a:schemeClr val="tx1">
                    <a:lumMod val="75000"/>
                    <a:lumOff val="25000"/>
                  </a:schemeClr>
                </a:solidFill>
                <a:latin typeface="Arial" pitchFamily="34" charset="0"/>
                <a:cs typeface="Arial" pitchFamily="34" charset="0"/>
              </a:rPr>
              <a:t>При этом заказчик в ходе исполнения контракта обеспечивает согласование с поставщиком </a:t>
            </a:r>
            <a:r>
              <a:rPr lang="ru-RU" sz="1600" dirty="0" smtClean="0">
                <a:solidFill>
                  <a:schemeClr val="tx1">
                    <a:lumMod val="75000"/>
                    <a:lumOff val="25000"/>
                  </a:schemeClr>
                </a:solidFill>
                <a:latin typeface="Arial" pitchFamily="34" charset="0"/>
                <a:cs typeface="Arial" pitchFamily="34" charset="0"/>
              </a:rPr>
              <a:t> </a:t>
            </a:r>
            <a:r>
              <a:rPr lang="ru-RU" sz="1600" dirty="0">
                <a:solidFill>
                  <a:schemeClr val="tx1">
                    <a:lumMod val="75000"/>
                    <a:lumOff val="25000"/>
                  </a:schemeClr>
                </a:solidFill>
                <a:latin typeface="Arial" pitchFamily="34" charset="0"/>
                <a:cs typeface="Arial" pitchFamily="34" charset="0"/>
              </a:rPr>
              <a:t>новых условий контракта (ч.1.1 ст. 95).</a:t>
            </a:r>
          </a:p>
          <a:p>
            <a:pPr marL="342900" lvl="1" indent="-342900" algn="just">
              <a:lnSpc>
                <a:spcPct val="85000"/>
              </a:lnSpc>
              <a:spcAft>
                <a:spcPts val="1200"/>
              </a:spcAft>
              <a:buClr>
                <a:srgbClr val="990033"/>
              </a:buClr>
              <a:buSzPct val="80000"/>
              <a:buFont typeface="Arial Narrow" pitchFamily="34" charset="0"/>
              <a:buChar char="▬"/>
            </a:pPr>
            <a:r>
              <a:rPr lang="ru-RU" sz="1600" dirty="0" smtClean="0">
                <a:solidFill>
                  <a:schemeClr val="tx1">
                    <a:lumMod val="75000"/>
                    <a:lumOff val="25000"/>
                  </a:schemeClr>
                </a:solidFill>
                <a:latin typeface="Arial" pitchFamily="34" charset="0"/>
                <a:cs typeface="Arial" pitchFamily="34" charset="0"/>
              </a:rPr>
              <a:t>Правительство </a:t>
            </a:r>
            <a:r>
              <a:rPr lang="ru-RU" sz="1600" dirty="0">
                <a:solidFill>
                  <a:schemeClr val="tx1">
                    <a:lumMod val="75000"/>
                    <a:lumOff val="25000"/>
                  </a:schemeClr>
                </a:solidFill>
                <a:latin typeface="Arial" pitchFamily="34" charset="0"/>
                <a:cs typeface="Arial" pitchFamily="34" charset="0"/>
              </a:rPr>
              <a:t>РФ </a:t>
            </a:r>
            <a:r>
              <a:rPr lang="ru-RU" sz="1600" dirty="0" smtClean="0">
                <a:solidFill>
                  <a:schemeClr val="tx1">
                    <a:lumMod val="75000"/>
                    <a:lumOff val="25000"/>
                  </a:schemeClr>
                </a:solidFill>
                <a:latin typeface="Arial" pitchFamily="34" charset="0"/>
                <a:cs typeface="Arial" pitchFamily="34" charset="0"/>
              </a:rPr>
              <a:t>определило случаи </a:t>
            </a:r>
            <a:r>
              <a:rPr lang="ru-RU" sz="1600" dirty="0">
                <a:solidFill>
                  <a:schemeClr val="tx1">
                    <a:lumMod val="75000"/>
                    <a:lumOff val="25000"/>
                  </a:schemeClr>
                </a:solidFill>
                <a:latin typeface="Arial" pitchFamily="34" charset="0"/>
                <a:cs typeface="Arial" pitchFamily="34" charset="0"/>
              </a:rPr>
              <a:t>и условия, при которых в </a:t>
            </a:r>
            <a:r>
              <a:rPr lang="ru-RU" sz="1600" dirty="0" smtClean="0">
                <a:solidFill>
                  <a:schemeClr val="tx1">
                    <a:lumMod val="75000"/>
                    <a:lumOff val="25000"/>
                  </a:schemeClr>
                </a:solidFill>
                <a:latin typeface="Arial" pitchFamily="34" charset="0"/>
                <a:cs typeface="Arial" pitchFamily="34" charset="0"/>
              </a:rPr>
              <a:t> 2016 г </a:t>
            </a:r>
            <a:r>
              <a:rPr lang="ru-RU" sz="1600" dirty="0">
                <a:solidFill>
                  <a:schemeClr val="tx1">
                    <a:lumMod val="75000"/>
                    <a:lumOff val="25000"/>
                  </a:schemeClr>
                </a:solidFill>
                <a:latin typeface="Arial" pitchFamily="34" charset="0"/>
                <a:cs typeface="Arial" pitchFamily="34" charset="0"/>
              </a:rPr>
              <a:t>заказчик вправе не устанавливать требование обеспечения исполнения контракта (ч.2.1 ст. 96</a:t>
            </a:r>
            <a:r>
              <a:rPr lang="ru-RU" sz="1600" dirty="0" smtClean="0">
                <a:solidFill>
                  <a:schemeClr val="tx1">
                    <a:lumMod val="75000"/>
                    <a:lumOff val="25000"/>
                  </a:schemeClr>
                </a:solidFill>
                <a:latin typeface="Arial" pitchFamily="34" charset="0"/>
                <a:cs typeface="Arial" pitchFamily="34" charset="0"/>
              </a:rPr>
              <a:t>).</a:t>
            </a:r>
          </a:p>
          <a:p>
            <a:pPr marL="342900" lvl="1" indent="-342900" algn="just">
              <a:lnSpc>
                <a:spcPct val="85000"/>
              </a:lnSpc>
              <a:spcAft>
                <a:spcPts val="1200"/>
              </a:spcAft>
              <a:buClr>
                <a:srgbClr val="990033"/>
              </a:buClr>
              <a:buSzPct val="80000"/>
              <a:buFont typeface="Arial Narrow" pitchFamily="34" charset="0"/>
              <a:buChar char="▬"/>
            </a:pPr>
            <a:r>
              <a:rPr lang="ru-RU" sz="1600" dirty="0" smtClean="0">
                <a:solidFill>
                  <a:schemeClr val="tx1">
                    <a:lumMod val="75000"/>
                    <a:lumOff val="25000"/>
                  </a:schemeClr>
                </a:solidFill>
                <a:latin typeface="Arial" pitchFamily="34" charset="0"/>
                <a:cs typeface="Arial" pitchFamily="34" charset="0"/>
              </a:rPr>
              <a:t>Заказчик </a:t>
            </a:r>
            <a:r>
              <a:rPr lang="ru-RU" sz="1600" dirty="0">
                <a:solidFill>
                  <a:schemeClr val="tx1">
                    <a:lumMod val="75000"/>
                    <a:lumOff val="25000"/>
                  </a:schemeClr>
                </a:solidFill>
                <a:latin typeface="Arial" pitchFamily="34" charset="0"/>
                <a:cs typeface="Arial" pitchFamily="34" charset="0"/>
              </a:rPr>
              <a:t>предоставляет отсрочку уплаты и (или) осуществляет списание начисленных сумм неустоек (штрафов, пеней</a:t>
            </a:r>
            <a:r>
              <a:rPr lang="ru-RU" sz="1600" dirty="0" smtClean="0">
                <a:solidFill>
                  <a:schemeClr val="tx1">
                    <a:lumMod val="75000"/>
                    <a:lumOff val="25000"/>
                  </a:schemeClr>
                </a:solidFill>
                <a:latin typeface="Arial" pitchFamily="34" charset="0"/>
                <a:cs typeface="Arial" pitchFamily="34" charset="0"/>
              </a:rPr>
              <a:t>).</a:t>
            </a:r>
            <a:endParaRPr lang="ru-RU" sz="1600" dirty="0">
              <a:solidFill>
                <a:schemeClr val="tx1">
                  <a:lumMod val="75000"/>
                  <a:lumOff val="25000"/>
                </a:schemeClr>
              </a:solidFill>
              <a:latin typeface="Arial" pitchFamily="34" charset="0"/>
              <a:cs typeface="Arial" pitchFamily="34" charset="0"/>
            </a:endParaRPr>
          </a:p>
          <a:p>
            <a:pPr marL="342900" lvl="1" indent="-342900" algn="just">
              <a:lnSpc>
                <a:spcPct val="85000"/>
              </a:lnSpc>
              <a:spcAft>
                <a:spcPts val="1200"/>
              </a:spcAft>
              <a:buClr>
                <a:srgbClr val="990033"/>
              </a:buClr>
              <a:buSzPct val="80000"/>
              <a:buFont typeface="Arial Narrow" pitchFamily="34" charset="0"/>
              <a:buChar char="▬"/>
            </a:pPr>
            <a:r>
              <a:rPr lang="ru-RU" sz="1600" dirty="0" smtClean="0">
                <a:solidFill>
                  <a:schemeClr val="tx1">
                    <a:lumMod val="75000"/>
                    <a:lumOff val="25000"/>
                  </a:schemeClr>
                </a:solidFill>
                <a:latin typeface="Arial" pitchFamily="34" charset="0"/>
                <a:cs typeface="Arial" pitchFamily="34" charset="0"/>
              </a:rPr>
              <a:t>Заказчик вправе осуществлять </a:t>
            </a:r>
            <a:r>
              <a:rPr lang="ru-RU" sz="1600" dirty="0">
                <a:solidFill>
                  <a:schemeClr val="tx1">
                    <a:lumMod val="75000"/>
                    <a:lumOff val="25000"/>
                  </a:schemeClr>
                </a:solidFill>
                <a:latin typeface="Arial" pitchFamily="34" charset="0"/>
                <a:cs typeface="Arial" pitchFamily="34" charset="0"/>
              </a:rPr>
              <a:t>реструктуризацию задолженностей коммерческих банков, возникшую в связи с предъявлением требований к исполнению банковских гарантий (ч.11 ст. 96</a:t>
            </a:r>
            <a:r>
              <a:rPr lang="ru-RU" sz="1600" dirty="0" smtClean="0">
                <a:solidFill>
                  <a:schemeClr val="tx1">
                    <a:lumMod val="75000"/>
                    <a:lumOff val="25000"/>
                  </a:schemeClr>
                </a:solidFill>
                <a:latin typeface="Arial" pitchFamily="34" charset="0"/>
                <a:cs typeface="Arial" pitchFamily="34" charset="0"/>
              </a:rPr>
              <a:t>).</a:t>
            </a:r>
          </a:p>
          <a:p>
            <a:pPr marL="342900" lvl="1" indent="-342900">
              <a:lnSpc>
                <a:spcPct val="85000"/>
              </a:lnSpc>
              <a:spcAft>
                <a:spcPts val="1200"/>
              </a:spcAft>
              <a:buClr>
                <a:srgbClr val="990033"/>
              </a:buClr>
              <a:buSzPct val="80000"/>
              <a:buFont typeface="Arial Narrow" pitchFamily="34" charset="0"/>
              <a:buChar char="▬"/>
            </a:pPr>
            <a:endParaRPr lang="ru-RU" sz="1600" dirty="0">
              <a:solidFill>
                <a:schemeClr val="tx1">
                  <a:lumMod val="75000"/>
                  <a:lumOff val="25000"/>
                </a:schemeClr>
              </a:solidFill>
              <a:latin typeface="Arial" pitchFamily="34" charset="0"/>
              <a:cs typeface="Arial" pitchFamily="34" charset="0"/>
            </a:endParaRPr>
          </a:p>
        </p:txBody>
      </p:sp>
      <p:sp>
        <p:nvSpPr>
          <p:cNvPr id="5" name="Прямоугольник 4"/>
          <p:cNvSpPr/>
          <p:nvPr/>
        </p:nvSpPr>
        <p:spPr>
          <a:xfrm>
            <a:off x="1382" y="1500188"/>
            <a:ext cx="9144000" cy="389131"/>
          </a:xfrm>
          <a:prstGeom prst="rect">
            <a:avLst/>
          </a:prstGeom>
          <a:solidFill>
            <a:schemeClr val="bg1">
              <a:lumMod val="95000"/>
            </a:schemeClr>
          </a:solidFill>
        </p:spPr>
        <p:txBody>
          <a:bodyPr lIns="360000" rIns="360000" bIns="108000">
            <a:spAutoFit/>
          </a:bodyPr>
          <a:lstStyle/>
          <a:p>
            <a:pPr>
              <a:lnSpc>
                <a:spcPct val="95000"/>
              </a:lnSpc>
              <a:defRPr/>
            </a:pPr>
            <a:r>
              <a:rPr lang="ru-RU" sz="1600" dirty="0" smtClean="0">
                <a:solidFill>
                  <a:schemeClr val="tx1">
                    <a:lumMod val="75000"/>
                    <a:lumOff val="25000"/>
                  </a:schemeClr>
                </a:solidFill>
                <a:latin typeface="Arial" pitchFamily="34" charset="0"/>
                <a:cs typeface="Arial" pitchFamily="34" charset="0"/>
              </a:rPr>
              <a:t>Особые положения на 2016 год</a:t>
            </a:r>
            <a:endParaRPr lang="ru-RU" sz="16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295315608"/>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bwMode="auto">
          <a:xfrm>
            <a:off x="395536" y="260648"/>
            <a:ext cx="2346458" cy="365091"/>
          </a:xfrm>
          <a:prstGeom prst="rect">
            <a:avLst/>
          </a:prstGeom>
          <a:noFill/>
          <a:ln w="12700">
            <a:noFill/>
          </a:ln>
        </p:spPr>
        <p:txBody>
          <a:bodyPr wrap="none" lIns="72000" tIns="36000" rIns="72000" bIns="36000">
            <a:spAutoFit/>
          </a:bodyPr>
          <a:lstStyle/>
          <a:p>
            <a:pPr>
              <a:lnSpc>
                <a:spcPct val="95000"/>
              </a:lnSpc>
              <a:defRPr/>
            </a:pPr>
            <a:r>
              <a:rPr lang="ru-RU" sz="2000" spc="-130" dirty="0" smtClean="0">
                <a:solidFill>
                  <a:schemeClr val="bg1"/>
                </a:solidFill>
                <a:latin typeface="Arial" pitchFamily="34" charset="0"/>
                <a:cs typeface="Arial" pitchFamily="34" charset="0"/>
              </a:rPr>
              <a:t>Аудит закупок у МСП</a:t>
            </a:r>
            <a:endParaRPr lang="ru-RU" sz="2000" spc="-130" dirty="0">
              <a:solidFill>
                <a:schemeClr val="bg1"/>
              </a:solidFill>
              <a:latin typeface="Arial" pitchFamily="34" charset="0"/>
              <a:cs typeface="Arial" pitchFamily="34" charset="0"/>
            </a:endParaRPr>
          </a:p>
        </p:txBody>
      </p:sp>
      <p:sp>
        <p:nvSpPr>
          <p:cNvPr id="2" name="Прямоугольник 1"/>
          <p:cNvSpPr/>
          <p:nvPr/>
        </p:nvSpPr>
        <p:spPr>
          <a:xfrm>
            <a:off x="395536" y="1268760"/>
            <a:ext cx="8424936" cy="1729704"/>
          </a:xfrm>
          <a:prstGeom prst="rect">
            <a:avLst/>
          </a:prstGeom>
        </p:spPr>
        <p:txBody>
          <a:bodyPr wrap="square">
            <a:spAutoFit/>
          </a:bodyPr>
          <a:lstStyle/>
          <a:p>
            <a:pPr>
              <a:lnSpc>
                <a:spcPct val="95000"/>
              </a:lnSpc>
            </a:pPr>
            <a:r>
              <a:rPr lang="ru-RU" sz="1600" dirty="0" smtClean="0">
                <a:solidFill>
                  <a:schemeClr val="tx1">
                    <a:lumMod val="75000"/>
                    <a:lumOff val="25000"/>
                  </a:schemeClr>
                </a:solidFill>
                <a:latin typeface="Arial" pitchFamily="34" charset="0"/>
                <a:cs typeface="Arial" pitchFamily="34" charset="0"/>
              </a:rPr>
              <a:t>Постановлением Правительства РФ №1255 от 21.11.2015 утверждено Положение </a:t>
            </a:r>
            <a:r>
              <a:rPr lang="ru-RU" sz="1600" dirty="0">
                <a:solidFill>
                  <a:schemeClr val="tx1">
                    <a:lumMod val="75000"/>
                    <a:lumOff val="25000"/>
                  </a:schemeClr>
                </a:solidFill>
                <a:latin typeface="Arial" pitchFamily="34" charset="0"/>
                <a:cs typeface="Arial" pitchFamily="34" charset="0"/>
              </a:rPr>
              <a:t>о порядке проведения акционерным обществом "Федеральная корпорация по развитию малого и среднего предпринимательства" мониторинга осуществления органами исполнительной власти субъектов Российской Федерации </a:t>
            </a:r>
            <a:r>
              <a:rPr lang="ru-RU" sz="1600" dirty="0" smtClean="0">
                <a:solidFill>
                  <a:schemeClr val="tx1">
                    <a:lumMod val="75000"/>
                    <a:lumOff val="25000"/>
                  </a:schemeClr>
                </a:solidFill>
                <a:latin typeface="Arial" pitchFamily="34" charset="0"/>
                <a:cs typeface="Arial" pitchFamily="34" charset="0"/>
              </a:rPr>
              <a:t>и/или </a:t>
            </a:r>
            <a:r>
              <a:rPr lang="ru-RU" sz="1600" dirty="0">
                <a:solidFill>
                  <a:schemeClr val="tx1">
                    <a:lumMod val="75000"/>
                    <a:lumOff val="25000"/>
                  </a:schemeClr>
                </a:solidFill>
                <a:latin typeface="Arial" pitchFamily="34" charset="0"/>
                <a:cs typeface="Arial" pitchFamily="34" charset="0"/>
              </a:rPr>
              <a:t>созданными ими организациями оценки соответствия и мониторинга соответствия, предусмотренных </a:t>
            </a:r>
            <a:r>
              <a:rPr lang="ru-RU" sz="1600" dirty="0" smtClean="0">
                <a:solidFill>
                  <a:schemeClr val="tx1">
                    <a:lumMod val="75000"/>
                    <a:lumOff val="25000"/>
                  </a:schemeClr>
                </a:solidFill>
                <a:latin typeface="Arial" pitchFamily="34" charset="0"/>
                <a:cs typeface="Arial" pitchFamily="34" charset="0"/>
              </a:rPr>
              <a:t>Федеральным законом "О </a:t>
            </a:r>
            <a:r>
              <a:rPr lang="ru-RU" sz="1600" dirty="0">
                <a:solidFill>
                  <a:schemeClr val="tx1">
                    <a:lumMod val="75000"/>
                    <a:lumOff val="25000"/>
                  </a:schemeClr>
                </a:solidFill>
                <a:latin typeface="Arial" pitchFamily="34" charset="0"/>
                <a:cs typeface="Arial" pitchFamily="34" charset="0"/>
              </a:rPr>
              <a:t>закупках товаров, работ, услуг отдельными видами юридических </a:t>
            </a:r>
            <a:r>
              <a:rPr lang="ru-RU" sz="1600" dirty="0" smtClean="0">
                <a:solidFill>
                  <a:schemeClr val="tx1">
                    <a:lumMod val="75000"/>
                    <a:lumOff val="25000"/>
                  </a:schemeClr>
                </a:solidFill>
                <a:latin typeface="Arial" pitchFamily="34" charset="0"/>
                <a:cs typeface="Arial" pitchFamily="34" charset="0"/>
              </a:rPr>
              <a:t>лиц".</a:t>
            </a:r>
            <a:endParaRPr lang="ru-RU" sz="1600" dirty="0">
              <a:solidFill>
                <a:schemeClr val="tx1">
                  <a:lumMod val="75000"/>
                  <a:lumOff val="25000"/>
                </a:schemeClr>
              </a:solidFill>
              <a:latin typeface="Arial" pitchFamily="34" charset="0"/>
              <a:cs typeface="Arial" pitchFamily="34" charset="0"/>
            </a:endParaRPr>
          </a:p>
        </p:txBody>
      </p:sp>
      <p:sp>
        <p:nvSpPr>
          <p:cNvPr id="3" name="Прямоугольник 2"/>
          <p:cNvSpPr/>
          <p:nvPr/>
        </p:nvSpPr>
        <p:spPr>
          <a:xfrm>
            <a:off x="2987824" y="3140968"/>
            <a:ext cx="4392488" cy="1077218"/>
          </a:xfrm>
          <a:prstGeom prst="rect">
            <a:avLst/>
          </a:prstGeom>
        </p:spPr>
        <p:txBody>
          <a:bodyPr wrap="square">
            <a:spAutoFit/>
          </a:bodyPr>
          <a:lstStyle/>
          <a:p>
            <a:r>
              <a:rPr lang="ru-RU" sz="1600" dirty="0">
                <a:solidFill>
                  <a:schemeClr val="tx1">
                    <a:lumMod val="75000"/>
                    <a:lumOff val="25000"/>
                  </a:schemeClr>
                </a:solidFill>
                <a:latin typeface="Arial" pitchFamily="34" charset="0"/>
                <a:cs typeface="Arial" pitchFamily="34" charset="0"/>
              </a:rPr>
              <a:t>По результатам проведения мониторинга корпорацией формируется отчет о результатах проведения корпорацией мониторинга по </a:t>
            </a:r>
            <a:r>
              <a:rPr lang="ru-RU" sz="1600" dirty="0" smtClean="0">
                <a:solidFill>
                  <a:schemeClr val="tx1">
                    <a:lumMod val="75000"/>
                    <a:lumOff val="25000"/>
                  </a:schemeClr>
                </a:solidFill>
                <a:latin typeface="Arial" pitchFamily="34" charset="0"/>
                <a:cs typeface="Arial" pitchFamily="34" charset="0"/>
              </a:rPr>
              <a:t>утверждённой форме. </a:t>
            </a:r>
            <a:endParaRPr lang="ru-RU" sz="1600" dirty="0">
              <a:solidFill>
                <a:schemeClr val="tx1">
                  <a:lumMod val="75000"/>
                  <a:lumOff val="25000"/>
                </a:schemeClr>
              </a:solidFill>
              <a:latin typeface="Arial" pitchFamily="34" charset="0"/>
              <a:cs typeface="Arial" pitchFamily="34" charset="0"/>
            </a:endParaRPr>
          </a:p>
        </p:txBody>
      </p:sp>
      <p:sp>
        <p:nvSpPr>
          <p:cNvPr id="9" name="Прямоугольник 8"/>
          <p:cNvSpPr/>
          <p:nvPr/>
        </p:nvSpPr>
        <p:spPr>
          <a:xfrm>
            <a:off x="1547664" y="5733256"/>
            <a:ext cx="5904656" cy="560153"/>
          </a:xfrm>
          <a:prstGeom prst="rect">
            <a:avLst/>
          </a:prstGeom>
        </p:spPr>
        <p:txBody>
          <a:bodyPr wrap="square">
            <a:spAutoFit/>
          </a:bodyPr>
          <a:lstStyle/>
          <a:p>
            <a:pPr algn="ctr">
              <a:lnSpc>
                <a:spcPct val="95000"/>
              </a:lnSpc>
            </a:pPr>
            <a:r>
              <a:rPr lang="ru-RU" sz="1600" dirty="0" smtClean="0">
                <a:solidFill>
                  <a:schemeClr val="tx1">
                    <a:lumMod val="75000"/>
                    <a:lumOff val="25000"/>
                  </a:schemeClr>
                </a:solidFill>
                <a:latin typeface="Arial" pitchFamily="34" charset="0"/>
                <a:cs typeface="Arial" pitchFamily="34" charset="0"/>
              </a:rPr>
              <a:t>Постановление </a:t>
            </a:r>
            <a:r>
              <a:rPr lang="ru-RU" sz="1600" dirty="0">
                <a:solidFill>
                  <a:schemeClr val="tx1">
                    <a:lumMod val="75000"/>
                    <a:lumOff val="25000"/>
                  </a:schemeClr>
                </a:solidFill>
                <a:latin typeface="Arial" pitchFamily="34" charset="0"/>
                <a:cs typeface="Arial" pitchFamily="34" charset="0"/>
              </a:rPr>
              <a:t>вступает в силу с 1 июля 2016 г., </a:t>
            </a:r>
            <a:r>
              <a:rPr lang="ru-RU" sz="1600" dirty="0" smtClean="0">
                <a:solidFill>
                  <a:schemeClr val="tx1">
                    <a:lumMod val="75000"/>
                    <a:lumOff val="25000"/>
                  </a:schemeClr>
                </a:solidFill>
                <a:latin typeface="Arial" pitchFamily="34" charset="0"/>
                <a:cs typeface="Arial" pitchFamily="34" charset="0"/>
              </a:rPr>
              <a:t/>
            </a:r>
            <a:br>
              <a:rPr lang="ru-RU" sz="1600" dirty="0" smtClean="0">
                <a:solidFill>
                  <a:schemeClr val="tx1">
                    <a:lumMod val="75000"/>
                    <a:lumOff val="25000"/>
                  </a:schemeClr>
                </a:solidFill>
                <a:latin typeface="Arial" pitchFamily="34" charset="0"/>
                <a:cs typeface="Arial" pitchFamily="34" charset="0"/>
              </a:rPr>
            </a:br>
            <a:r>
              <a:rPr lang="ru-RU" sz="1600" dirty="0" smtClean="0">
                <a:solidFill>
                  <a:schemeClr val="tx1">
                    <a:lumMod val="75000"/>
                    <a:lumOff val="25000"/>
                  </a:schemeClr>
                </a:solidFill>
                <a:latin typeface="Arial" pitchFamily="34" charset="0"/>
                <a:cs typeface="Arial" pitchFamily="34" charset="0"/>
              </a:rPr>
              <a:t>ежегодные отчеты будут публиковаться </a:t>
            </a:r>
            <a:r>
              <a:rPr lang="ru-RU" sz="1600" dirty="0">
                <a:solidFill>
                  <a:schemeClr val="tx1">
                    <a:lumMod val="75000"/>
                    <a:lumOff val="25000"/>
                  </a:schemeClr>
                </a:solidFill>
                <a:latin typeface="Arial" pitchFamily="34" charset="0"/>
                <a:cs typeface="Arial" pitchFamily="34" charset="0"/>
              </a:rPr>
              <a:t>с 1 марта 2017 г.</a:t>
            </a:r>
          </a:p>
        </p:txBody>
      </p:sp>
      <p:pic>
        <p:nvPicPr>
          <p:cNvPr id="5122" name="Picture 2" descr="D:\RET\МАТЕРИАЛЫ\2016\новый дизайн\иконки\иконки\Иконки-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5705" y="3212976"/>
            <a:ext cx="954087" cy="95408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59832" y="4437112"/>
            <a:ext cx="3816424" cy="1077218"/>
          </a:xfrm>
          <a:prstGeom prst="rect">
            <a:avLst/>
          </a:prstGeom>
        </p:spPr>
        <p:txBody>
          <a:bodyPr wrap="square">
            <a:spAutoFit/>
          </a:bodyPr>
          <a:lstStyle/>
          <a:p>
            <a:r>
              <a:rPr lang="ru-RU" sz="1600" dirty="0">
                <a:solidFill>
                  <a:schemeClr val="tx1">
                    <a:lumMod val="75000"/>
                    <a:lumOff val="25000"/>
                  </a:schemeClr>
                </a:solidFill>
                <a:latin typeface="Arial" pitchFamily="34" charset="0"/>
                <a:cs typeface="Arial" pitchFamily="34" charset="0"/>
              </a:rPr>
              <a:t>Указанный отчет размещается в структурированном виде в ЕИС в срок не позднее </a:t>
            </a:r>
            <a:r>
              <a:rPr lang="ru-RU" sz="1600" dirty="0" smtClean="0">
                <a:solidFill>
                  <a:schemeClr val="tx1">
                    <a:lumMod val="75000"/>
                    <a:lumOff val="25000"/>
                  </a:schemeClr>
                </a:solidFill>
                <a:latin typeface="Arial" pitchFamily="34" charset="0"/>
                <a:cs typeface="Arial" pitchFamily="34" charset="0"/>
              </a:rPr>
              <a:t>1 </a:t>
            </a:r>
            <a:r>
              <a:rPr lang="ru-RU" sz="1600" dirty="0">
                <a:solidFill>
                  <a:schemeClr val="tx1">
                    <a:lumMod val="75000"/>
                    <a:lumOff val="25000"/>
                  </a:schemeClr>
                </a:solidFill>
                <a:latin typeface="Arial" pitchFamily="34" charset="0"/>
                <a:cs typeface="Arial" pitchFamily="34" charset="0"/>
              </a:rPr>
              <a:t>марта года, следующего за отчетным.</a:t>
            </a:r>
          </a:p>
        </p:txBody>
      </p:sp>
      <p:pic>
        <p:nvPicPr>
          <p:cNvPr id="5123" name="Picture 3" descr="D:\RET\МАТЕРИАЛЫ\2016\новый дизайн\иконки\иконки\Иконки-2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4437112"/>
            <a:ext cx="954087" cy="9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479453"/>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hancetotrip.com/wp-content/uploads/2014/11/turkey_fluttering_fla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6848" y="980728"/>
            <a:ext cx="2097152" cy="15728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052736"/>
            <a:ext cx="7128792" cy="1569660"/>
          </a:xfrm>
          <a:prstGeom prst="rect">
            <a:avLst/>
          </a:prstGeom>
        </p:spPr>
        <p:txBody>
          <a:bodyPr wrap="square">
            <a:spAutoFit/>
          </a:bodyPr>
          <a:lstStyle/>
          <a:p>
            <a:pPr>
              <a:spcBef>
                <a:spcPts val="600"/>
              </a:spcBef>
            </a:pPr>
            <a:r>
              <a:rPr lang="ru-RU" sz="1600" dirty="0" smtClean="0">
                <a:solidFill>
                  <a:schemeClr val="tx1">
                    <a:lumMod val="75000"/>
                    <a:lumOff val="25000"/>
                  </a:schemeClr>
                </a:solidFill>
                <a:latin typeface="Arial" panose="020B0604020202020204" pitchFamily="34" charset="0"/>
                <a:cs typeface="Arial" panose="020B0604020202020204" pitchFamily="34" charset="0"/>
              </a:rPr>
              <a:t>Постановлением Правительства №1457 от 29.12.2015 установлен </a:t>
            </a:r>
            <a:r>
              <a:rPr lang="ru-RU" sz="1600" dirty="0">
                <a:solidFill>
                  <a:schemeClr val="tx1">
                    <a:lumMod val="75000"/>
                    <a:lumOff val="25000"/>
                  </a:schemeClr>
                </a:solidFill>
                <a:latin typeface="Arial" panose="020B0604020202020204" pitchFamily="34" charset="0"/>
                <a:cs typeface="Arial" panose="020B0604020202020204" pitchFamily="34" charset="0"/>
              </a:rPr>
              <a:t>запрет за закупку работ и услуг организаций, находящихся под юрисдикцией Турецкой Республики, а также организациями, контролируемыми гражданами Турецкой Республики (за исключением работ/услуг, выполнение/оказание которых предусмотрено контрактами, заключенными до 01.01.2016):</a:t>
            </a:r>
          </a:p>
        </p:txBody>
      </p:sp>
      <p:sp>
        <p:nvSpPr>
          <p:cNvPr id="6" name="TextBox 5"/>
          <p:cNvSpPr txBox="1"/>
          <p:nvPr/>
        </p:nvSpPr>
        <p:spPr>
          <a:xfrm>
            <a:off x="251520" y="220578"/>
            <a:ext cx="6502518" cy="400110"/>
          </a:xfrm>
          <a:prstGeom prst="rect">
            <a:avLst/>
          </a:prstGeom>
          <a:noFill/>
        </p:spPr>
        <p:txBody>
          <a:bodyPr wrap="square" rtlCol="0">
            <a:spAutoFit/>
          </a:bodyPr>
          <a:lstStyle/>
          <a:p>
            <a:pPr>
              <a:spcAft>
                <a:spcPts val="600"/>
              </a:spcAft>
            </a:pPr>
            <a:r>
              <a:rPr lang="ru-RU" sz="2000" b="1" dirty="0" smtClean="0">
                <a:solidFill>
                  <a:schemeClr val="bg1"/>
                </a:solidFill>
                <a:latin typeface="Arial" panose="020B0604020202020204" pitchFamily="34" charset="0"/>
                <a:cs typeface="Arial" panose="020B0604020202020204" pitchFamily="34" charset="0"/>
              </a:rPr>
              <a:t>Запрет закупок у турецких организаций</a:t>
            </a:r>
            <a:endParaRPr lang="ru-RU" sz="2000" b="1"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0" y="2709360"/>
            <a:ext cx="9156878" cy="39600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44000" bIns="72000" rtlCol="0" anchor="t" anchorCtr="0">
            <a:spAutoFit/>
          </a:bodyPr>
          <a:lstStyle/>
          <a:p>
            <a:pPr algn="ctr">
              <a:spcAft>
                <a:spcPts val="600"/>
              </a:spcAft>
            </a:pPr>
            <a:endParaRPr lang="ru-RU" sz="1400" b="1" dirty="0" smtClean="0">
              <a:solidFill>
                <a:srgbClr val="C00000"/>
              </a:solidFill>
              <a:latin typeface="Arial Narrow" pitchFamily="34" charset="0"/>
            </a:endParaRPr>
          </a:p>
        </p:txBody>
      </p:sp>
      <p:sp>
        <p:nvSpPr>
          <p:cNvPr id="8" name="TextBox 7"/>
          <p:cNvSpPr txBox="1"/>
          <p:nvPr/>
        </p:nvSpPr>
        <p:spPr>
          <a:xfrm>
            <a:off x="107504" y="2486911"/>
            <a:ext cx="720080" cy="1323439"/>
          </a:xfrm>
          <a:prstGeom prst="rect">
            <a:avLst/>
          </a:prstGeom>
          <a:noFill/>
        </p:spPr>
        <p:txBody>
          <a:bodyPr wrap="square" rtlCol="0">
            <a:spAutoFit/>
          </a:bodyPr>
          <a:lstStyle/>
          <a:p>
            <a:r>
              <a:rPr lang="ru-RU" sz="8000" dirty="0" smtClean="0">
                <a:solidFill>
                  <a:schemeClr val="bg1"/>
                </a:solidFill>
              </a:rPr>
              <a:t>«</a:t>
            </a:r>
            <a:endParaRPr lang="ru-RU" sz="8000" dirty="0">
              <a:solidFill>
                <a:schemeClr val="bg1"/>
              </a:solidFill>
            </a:endParaRPr>
          </a:p>
        </p:txBody>
      </p:sp>
      <p:sp>
        <p:nvSpPr>
          <p:cNvPr id="9" name="TextBox 8"/>
          <p:cNvSpPr txBox="1"/>
          <p:nvPr/>
        </p:nvSpPr>
        <p:spPr>
          <a:xfrm>
            <a:off x="8244408" y="5121360"/>
            <a:ext cx="720080" cy="1323439"/>
          </a:xfrm>
          <a:prstGeom prst="rect">
            <a:avLst/>
          </a:prstGeom>
          <a:noFill/>
        </p:spPr>
        <p:txBody>
          <a:bodyPr wrap="square" rtlCol="0">
            <a:spAutoFit/>
          </a:bodyPr>
          <a:lstStyle/>
          <a:p>
            <a:r>
              <a:rPr lang="ru-RU" sz="8000" dirty="0" smtClean="0">
                <a:solidFill>
                  <a:schemeClr val="bg1"/>
                </a:solidFill>
              </a:rPr>
              <a:t>»</a:t>
            </a:r>
            <a:endParaRPr lang="ru-RU" sz="8000" dirty="0">
              <a:solidFill>
                <a:schemeClr val="bg1"/>
              </a:solidFill>
            </a:endParaRPr>
          </a:p>
        </p:txBody>
      </p:sp>
      <p:sp>
        <p:nvSpPr>
          <p:cNvPr id="2" name="Прямоугольник 1"/>
          <p:cNvSpPr/>
          <p:nvPr/>
        </p:nvSpPr>
        <p:spPr>
          <a:xfrm>
            <a:off x="713054" y="2862222"/>
            <a:ext cx="3865386" cy="3123932"/>
          </a:xfrm>
          <a:prstGeom prst="rect">
            <a:avLst/>
          </a:prstGeom>
        </p:spPr>
        <p:txBody>
          <a:bodyPr wrap="square">
            <a:spAutoFit/>
          </a:bodyPr>
          <a:lstStyle/>
          <a:p>
            <a:pPr marL="342900" indent="-342900">
              <a:spcBef>
                <a:spcPts val="600"/>
              </a:spcBef>
              <a:buFont typeface="+mj-lt"/>
              <a:buAutoNum type="arabicPeriod"/>
            </a:pPr>
            <a:r>
              <a:rPr lang="ru-RU" sz="1600" dirty="0" smtClean="0">
                <a:solidFill>
                  <a:schemeClr val="tx1">
                    <a:lumMod val="75000"/>
                    <a:lumOff val="25000"/>
                  </a:schemeClr>
                </a:solidFill>
                <a:latin typeface="Arial" panose="020B0604020202020204" pitchFamily="34" charset="0"/>
                <a:cs typeface="Arial" panose="020B0604020202020204" pitchFamily="34" charset="0"/>
              </a:rPr>
              <a:t>Строительство </a:t>
            </a:r>
            <a:r>
              <a:rPr lang="ru-RU" sz="1600" dirty="0">
                <a:solidFill>
                  <a:schemeClr val="tx1">
                    <a:lumMod val="75000"/>
                    <a:lumOff val="25000"/>
                  </a:schemeClr>
                </a:solidFill>
                <a:latin typeface="Arial" panose="020B0604020202020204" pitchFamily="34" charset="0"/>
                <a:cs typeface="Arial" panose="020B0604020202020204" pitchFamily="34" charset="0"/>
              </a:rPr>
              <a:t>зданий, строительство инженерных </a:t>
            </a:r>
            <a:r>
              <a:rPr lang="ru-RU" sz="1600" dirty="0" smtClean="0">
                <a:solidFill>
                  <a:schemeClr val="tx1">
                    <a:lumMod val="75000"/>
                    <a:lumOff val="25000"/>
                  </a:schemeClr>
                </a:solidFill>
                <a:latin typeface="Arial" panose="020B0604020202020204" pitchFamily="34" charset="0"/>
                <a:cs typeface="Arial" panose="020B0604020202020204" pitchFamily="34" charset="0"/>
              </a:rPr>
              <a:t>сооружений и </a:t>
            </a:r>
            <a:r>
              <a:rPr lang="ru-RU" sz="1600" dirty="0">
                <a:solidFill>
                  <a:schemeClr val="tx1">
                    <a:lumMod val="75000"/>
                    <a:lumOff val="25000"/>
                  </a:schemeClr>
                </a:solidFill>
                <a:latin typeface="Arial" panose="020B0604020202020204" pitchFamily="34" charset="0"/>
                <a:cs typeface="Arial" panose="020B0604020202020204" pitchFamily="34" charset="0"/>
              </a:rPr>
              <a:t>работы строительные </a:t>
            </a:r>
            <a:r>
              <a:rPr lang="ru-RU" sz="1600" dirty="0" smtClean="0">
                <a:solidFill>
                  <a:schemeClr val="tx1">
                    <a:lumMod val="75000"/>
                    <a:lumOff val="25000"/>
                  </a:schemeClr>
                </a:solidFill>
                <a:latin typeface="Arial" panose="020B0604020202020204" pitchFamily="34" charset="0"/>
                <a:cs typeface="Arial" panose="020B0604020202020204" pitchFamily="34" charset="0"/>
              </a:rPr>
              <a:t>специализированные</a:t>
            </a:r>
            <a:r>
              <a:rPr lang="ru-RU" sz="1600" dirty="0">
                <a:solidFill>
                  <a:schemeClr val="tx1">
                    <a:lumMod val="75000"/>
                    <a:lumOff val="25000"/>
                  </a:schemeClr>
                </a:solidFill>
                <a:latin typeface="Arial" panose="020B0604020202020204" pitchFamily="34" charset="0"/>
                <a:cs typeface="Arial" panose="020B0604020202020204" pitchFamily="34" charset="0"/>
              </a:rPr>
              <a:t>, коды ОКВЭД </a:t>
            </a:r>
            <a:r>
              <a:rPr lang="ru-RU" sz="1600" dirty="0" smtClean="0">
                <a:solidFill>
                  <a:schemeClr val="tx1">
                    <a:lumMod val="75000"/>
                    <a:lumOff val="25000"/>
                  </a:schemeClr>
                </a:solidFill>
                <a:latin typeface="Arial" panose="020B0604020202020204" pitchFamily="34" charset="0"/>
                <a:cs typeface="Arial" panose="020B0604020202020204" pitchFamily="34" charset="0"/>
              </a:rPr>
              <a:t>41-43 ОК 029-2014.</a:t>
            </a:r>
            <a:endParaRPr lang="ru-RU" sz="16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mj-lt"/>
              <a:buAutoNum type="arabicPeriod"/>
            </a:pPr>
            <a:r>
              <a:rPr lang="ru-RU" sz="1600" dirty="0" smtClean="0">
                <a:solidFill>
                  <a:schemeClr val="tx1">
                    <a:lumMod val="75000"/>
                    <a:lumOff val="25000"/>
                  </a:schemeClr>
                </a:solidFill>
                <a:latin typeface="Arial" panose="020B0604020202020204" pitchFamily="34" charset="0"/>
                <a:cs typeface="Arial" panose="020B0604020202020204" pitchFamily="34" charset="0"/>
              </a:rPr>
              <a:t>Деятельность </a:t>
            </a:r>
            <a:r>
              <a:rPr lang="ru-RU" sz="1600" dirty="0">
                <a:solidFill>
                  <a:schemeClr val="tx1">
                    <a:lumMod val="75000"/>
                    <a:lumOff val="25000"/>
                  </a:schemeClr>
                </a:solidFill>
                <a:latin typeface="Arial" panose="020B0604020202020204" pitchFamily="34" charset="0"/>
                <a:cs typeface="Arial" panose="020B0604020202020204" pitchFamily="34" charset="0"/>
              </a:rPr>
              <a:t>в области архитектуры и </a:t>
            </a:r>
            <a:r>
              <a:rPr lang="ru-RU" sz="1600" dirty="0" smtClean="0">
                <a:solidFill>
                  <a:schemeClr val="tx1">
                    <a:lumMod val="75000"/>
                    <a:lumOff val="25000"/>
                  </a:schemeClr>
                </a:solidFill>
                <a:latin typeface="Arial" panose="020B0604020202020204" pitchFamily="34" charset="0"/>
                <a:cs typeface="Arial" panose="020B0604020202020204" pitchFamily="34" charset="0"/>
              </a:rPr>
              <a:t>инженерно-технического проектирования</a:t>
            </a:r>
            <a:r>
              <a:rPr lang="ru-RU" sz="1600" dirty="0">
                <a:solidFill>
                  <a:schemeClr val="tx1">
                    <a:lumMod val="75000"/>
                    <a:lumOff val="25000"/>
                  </a:schemeClr>
                </a:solidFill>
                <a:latin typeface="Arial" panose="020B0604020202020204" pitchFamily="34" charset="0"/>
                <a:cs typeface="Arial" panose="020B0604020202020204" pitchFamily="34" charset="0"/>
              </a:rPr>
              <a:t>; технических испытаний, исследований и </a:t>
            </a:r>
            <a:r>
              <a:rPr lang="ru-RU" sz="1600" dirty="0" smtClean="0">
                <a:solidFill>
                  <a:schemeClr val="tx1">
                    <a:lumMod val="75000"/>
                    <a:lumOff val="25000"/>
                  </a:schemeClr>
                </a:solidFill>
                <a:latin typeface="Arial" panose="020B0604020202020204" pitchFamily="34" charset="0"/>
                <a:cs typeface="Arial" panose="020B0604020202020204" pitchFamily="34" charset="0"/>
              </a:rPr>
              <a:t>анализа, код </a:t>
            </a:r>
            <a:r>
              <a:rPr lang="ru-RU" sz="1600" dirty="0">
                <a:solidFill>
                  <a:schemeClr val="tx1">
                    <a:lumMod val="75000"/>
                    <a:lumOff val="25000"/>
                  </a:schemeClr>
                </a:solidFill>
                <a:latin typeface="Arial" panose="020B0604020202020204" pitchFamily="34" charset="0"/>
                <a:cs typeface="Arial" panose="020B0604020202020204" pitchFamily="34" charset="0"/>
              </a:rPr>
              <a:t>ОКВЭД 71 ОК </a:t>
            </a:r>
            <a:r>
              <a:rPr lang="ru-RU" sz="1600" dirty="0" smtClean="0">
                <a:solidFill>
                  <a:schemeClr val="tx1">
                    <a:lumMod val="75000"/>
                    <a:lumOff val="25000"/>
                  </a:schemeClr>
                </a:solidFill>
                <a:latin typeface="Arial" panose="020B0604020202020204" pitchFamily="34" charset="0"/>
                <a:cs typeface="Arial" panose="020B0604020202020204" pitchFamily="34" charset="0"/>
              </a:rPr>
              <a:t>029-2014.</a:t>
            </a:r>
          </a:p>
        </p:txBody>
      </p:sp>
      <p:sp>
        <p:nvSpPr>
          <p:cNvPr id="10" name="Прямоугольник 9"/>
          <p:cNvSpPr/>
          <p:nvPr/>
        </p:nvSpPr>
        <p:spPr>
          <a:xfrm>
            <a:off x="4556111" y="2862222"/>
            <a:ext cx="3865386" cy="3847207"/>
          </a:xfrm>
          <a:prstGeom prst="rect">
            <a:avLst/>
          </a:prstGeom>
        </p:spPr>
        <p:txBody>
          <a:bodyPr wrap="square">
            <a:spAutoFit/>
          </a:bodyPr>
          <a:lstStyle/>
          <a:p>
            <a:pPr marL="342900" indent="-342900">
              <a:spcBef>
                <a:spcPts val="600"/>
              </a:spcBef>
              <a:buFont typeface="+mj-lt"/>
              <a:buAutoNum type="arabicPeriod" startAt="3"/>
            </a:pPr>
            <a:r>
              <a:rPr lang="ru-RU" sz="1600" dirty="0">
                <a:solidFill>
                  <a:schemeClr val="tx1">
                    <a:lumMod val="75000"/>
                    <a:lumOff val="25000"/>
                  </a:schemeClr>
                </a:solidFill>
                <a:latin typeface="Arial" panose="020B0604020202020204" pitchFamily="34" charset="0"/>
                <a:cs typeface="Arial" panose="020B0604020202020204" pitchFamily="34" charset="0"/>
              </a:rPr>
              <a:t>Деятельность туристических агентств и прочих организаций, предоставляющих услуги в сфере туризма, код ОКВЭД 79 ОК </a:t>
            </a:r>
            <a:r>
              <a:rPr lang="ru-RU" sz="1600" dirty="0" smtClean="0">
                <a:solidFill>
                  <a:schemeClr val="tx1">
                    <a:lumMod val="75000"/>
                    <a:lumOff val="25000"/>
                  </a:schemeClr>
                </a:solidFill>
                <a:latin typeface="Arial" panose="020B0604020202020204" pitchFamily="34" charset="0"/>
                <a:cs typeface="Arial" panose="020B0604020202020204" pitchFamily="34" charset="0"/>
              </a:rPr>
              <a:t>029-2014.</a:t>
            </a:r>
            <a:endParaRPr lang="ru-RU" sz="16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mj-lt"/>
              <a:buAutoNum type="arabicPeriod" startAt="3"/>
            </a:pPr>
            <a:r>
              <a:rPr lang="ru-RU" sz="1600" dirty="0">
                <a:solidFill>
                  <a:schemeClr val="tx1">
                    <a:lumMod val="75000"/>
                    <a:lumOff val="25000"/>
                  </a:schemeClr>
                </a:solidFill>
                <a:latin typeface="Arial" panose="020B0604020202020204" pitchFamily="34" charset="0"/>
                <a:cs typeface="Arial" panose="020B0604020202020204" pitchFamily="34" charset="0"/>
              </a:rPr>
              <a:t>Деятельность гостиниц и прочих мест для временного проживания, код ОКВЭД 55.1 ОК </a:t>
            </a:r>
            <a:r>
              <a:rPr lang="ru-RU" sz="1600" dirty="0" smtClean="0">
                <a:solidFill>
                  <a:schemeClr val="tx1">
                    <a:lumMod val="75000"/>
                    <a:lumOff val="25000"/>
                  </a:schemeClr>
                </a:solidFill>
                <a:latin typeface="Arial" panose="020B0604020202020204" pitchFamily="34" charset="0"/>
                <a:cs typeface="Arial" panose="020B0604020202020204" pitchFamily="34" charset="0"/>
              </a:rPr>
              <a:t>029-2014.</a:t>
            </a:r>
            <a:endParaRPr lang="ru-RU" sz="16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mj-lt"/>
              <a:buAutoNum type="arabicPeriod" startAt="3"/>
            </a:pPr>
            <a:r>
              <a:rPr lang="ru-RU" sz="1600" b="1" dirty="0" smtClean="0">
                <a:solidFill>
                  <a:schemeClr val="tx1">
                    <a:lumMod val="75000"/>
                    <a:lumOff val="25000"/>
                  </a:schemeClr>
                </a:solidFill>
                <a:latin typeface="Arial" panose="020B0604020202020204" pitchFamily="34" charset="0"/>
                <a:cs typeface="Arial" panose="020B0604020202020204" pitchFamily="34" charset="0"/>
              </a:rPr>
              <a:t>Выполнение работ, оказание услуг для обеспечения государственных </a:t>
            </a:r>
            <a:br>
              <a:rPr lang="ru-RU" sz="1600" b="1" dirty="0" smtClean="0">
                <a:solidFill>
                  <a:schemeClr val="tx1">
                    <a:lumMod val="75000"/>
                    <a:lumOff val="25000"/>
                  </a:schemeClr>
                </a:solidFill>
                <a:latin typeface="Arial" panose="020B0604020202020204" pitchFamily="34" charset="0"/>
                <a:cs typeface="Arial" panose="020B0604020202020204" pitchFamily="34" charset="0"/>
              </a:rPr>
            </a:br>
            <a:r>
              <a:rPr lang="ru-RU" sz="1600" b="1" dirty="0" smtClean="0">
                <a:solidFill>
                  <a:schemeClr val="tx1">
                    <a:lumMod val="75000"/>
                    <a:lumOff val="25000"/>
                  </a:schemeClr>
                </a:solidFill>
                <a:latin typeface="Arial" panose="020B0604020202020204" pitchFamily="34" charset="0"/>
                <a:cs typeface="Arial" panose="020B0604020202020204" pitchFamily="34" charset="0"/>
              </a:rPr>
              <a:t>и муниципальных нужд.</a:t>
            </a:r>
          </a:p>
          <a:p>
            <a:pPr marL="342900" indent="-342900">
              <a:spcBef>
                <a:spcPts val="600"/>
              </a:spcBef>
              <a:buFont typeface="+mj-lt"/>
              <a:buAutoNum type="arabicPeriod" startAt="3"/>
            </a:pPr>
            <a:r>
              <a:rPr lang="ru-RU" sz="1600" dirty="0">
                <a:solidFill>
                  <a:schemeClr val="tx1">
                    <a:lumMod val="75000"/>
                    <a:lumOff val="25000"/>
                  </a:schemeClr>
                </a:solidFill>
                <a:latin typeface="Arial" panose="020B0604020202020204" pitchFamily="34" charset="0"/>
                <a:cs typeface="Arial" panose="020B0604020202020204" pitchFamily="34" charset="0"/>
              </a:rPr>
              <a:t>Обработка </a:t>
            </a:r>
            <a:r>
              <a:rPr lang="ru-RU" sz="1600" dirty="0" smtClean="0">
                <a:solidFill>
                  <a:schemeClr val="tx1">
                    <a:lumMod val="75000"/>
                    <a:lumOff val="25000"/>
                  </a:schemeClr>
                </a:solidFill>
                <a:latin typeface="Arial" panose="020B0604020202020204" pitchFamily="34" charset="0"/>
                <a:cs typeface="Arial" panose="020B0604020202020204" pitchFamily="34" charset="0"/>
              </a:rPr>
              <a:t>древесины.</a:t>
            </a:r>
            <a:endParaRPr lang="ru-RU" sz="16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mj-lt"/>
              <a:buAutoNum type="arabicPeriod" startAt="3"/>
            </a:pPr>
            <a:endParaRPr lang="ru-RU" sz="16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785079"/>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1268760"/>
            <a:ext cx="6192688" cy="1815882"/>
          </a:xfrm>
          <a:prstGeom prst="rect">
            <a:avLst/>
          </a:prstGeom>
        </p:spPr>
        <p:txBody>
          <a:bodyPr wrap="square">
            <a:spAutoFit/>
          </a:bodyPr>
          <a:lstStyle/>
          <a:p>
            <a:pPr>
              <a:spcBef>
                <a:spcPts val="600"/>
              </a:spcBef>
            </a:pPr>
            <a:r>
              <a:rPr lang="ru-RU" sz="1600" dirty="0">
                <a:solidFill>
                  <a:schemeClr val="tx1">
                    <a:lumMod val="65000"/>
                    <a:lumOff val="35000"/>
                  </a:schemeClr>
                </a:solidFill>
                <a:latin typeface="Arial" pitchFamily="34" charset="0"/>
                <a:cs typeface="Arial" pitchFamily="34" charset="0"/>
              </a:rPr>
              <a:t>Приказ Минэкономразвития «Об условиях допуска товаров,</a:t>
            </a:r>
            <a:br>
              <a:rPr lang="ru-RU" sz="1600" dirty="0">
                <a:solidFill>
                  <a:schemeClr val="tx1">
                    <a:lumMod val="65000"/>
                    <a:lumOff val="35000"/>
                  </a:schemeClr>
                </a:solidFill>
                <a:latin typeface="Arial" pitchFamily="34" charset="0"/>
                <a:cs typeface="Arial" pitchFamily="34" charset="0"/>
              </a:rPr>
            </a:br>
            <a:r>
              <a:rPr lang="ru-RU" sz="1600" dirty="0">
                <a:solidFill>
                  <a:schemeClr val="tx1">
                    <a:lumMod val="65000"/>
                    <a:lumOff val="35000"/>
                  </a:schemeClr>
                </a:solidFill>
                <a:latin typeface="Arial" pitchFamily="34" charset="0"/>
                <a:cs typeface="Arial" pitchFamily="34" charset="0"/>
              </a:rPr>
              <a:t>происходящих из иностранных государств, для целей </a:t>
            </a:r>
            <a:br>
              <a:rPr lang="ru-RU" sz="1600" dirty="0">
                <a:solidFill>
                  <a:schemeClr val="tx1">
                    <a:lumMod val="65000"/>
                    <a:lumOff val="35000"/>
                  </a:schemeClr>
                </a:solidFill>
                <a:latin typeface="Arial" pitchFamily="34" charset="0"/>
                <a:cs typeface="Arial" pitchFamily="34" charset="0"/>
              </a:rPr>
            </a:br>
            <a:r>
              <a:rPr lang="ru-RU" sz="1600" dirty="0">
                <a:solidFill>
                  <a:schemeClr val="tx1">
                    <a:lumMod val="65000"/>
                    <a:lumOff val="35000"/>
                  </a:schemeClr>
                </a:solidFill>
                <a:latin typeface="Arial" pitchFamily="34" charset="0"/>
                <a:cs typeface="Arial" pitchFamily="34" charset="0"/>
              </a:rPr>
              <a:t>размещения заказов на поставки товаров для нужд </a:t>
            </a:r>
            <a:br>
              <a:rPr lang="ru-RU" sz="1600" dirty="0">
                <a:solidFill>
                  <a:schemeClr val="tx1">
                    <a:lumMod val="65000"/>
                    <a:lumOff val="35000"/>
                  </a:schemeClr>
                </a:solidFill>
                <a:latin typeface="Arial" pitchFamily="34" charset="0"/>
                <a:cs typeface="Arial" pitchFamily="34" charset="0"/>
              </a:rPr>
            </a:br>
            <a:r>
              <a:rPr lang="ru-RU" sz="1600" dirty="0">
                <a:solidFill>
                  <a:schemeClr val="tx1">
                    <a:lumMod val="65000"/>
                    <a:lumOff val="35000"/>
                  </a:schemeClr>
                </a:solidFill>
                <a:latin typeface="Arial" pitchFamily="34" charset="0"/>
                <a:cs typeface="Arial" pitchFamily="34" charset="0"/>
              </a:rPr>
              <a:t>заказчиков»: участникам, заявки которых содержат </a:t>
            </a:r>
            <a:br>
              <a:rPr lang="ru-RU" sz="1600" dirty="0">
                <a:solidFill>
                  <a:schemeClr val="tx1">
                    <a:lumMod val="65000"/>
                    <a:lumOff val="35000"/>
                  </a:schemeClr>
                </a:solidFill>
                <a:latin typeface="Arial" pitchFamily="34" charset="0"/>
                <a:cs typeface="Arial" pitchFamily="34" charset="0"/>
              </a:rPr>
            </a:br>
            <a:r>
              <a:rPr lang="ru-RU" sz="1600" dirty="0">
                <a:solidFill>
                  <a:schemeClr val="tx1">
                    <a:lumMod val="65000"/>
                    <a:lumOff val="35000"/>
                  </a:schemeClr>
                </a:solidFill>
                <a:latin typeface="Arial" pitchFamily="34" charset="0"/>
                <a:cs typeface="Arial" pitchFamily="34" charset="0"/>
              </a:rPr>
              <a:t>предложения о поставке товаров РФ и (или) белорусского происхождения, предоставляются преференции в отношении цены ГК в размере до 15 %.</a:t>
            </a:r>
            <a:endParaRPr lang="ru-RU"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TextBox 5"/>
          <p:cNvSpPr txBox="1"/>
          <p:nvPr/>
        </p:nvSpPr>
        <p:spPr>
          <a:xfrm>
            <a:off x="251520" y="220578"/>
            <a:ext cx="6502518" cy="400110"/>
          </a:xfrm>
          <a:prstGeom prst="rect">
            <a:avLst/>
          </a:prstGeom>
          <a:noFill/>
        </p:spPr>
        <p:txBody>
          <a:bodyPr wrap="square" rtlCol="0">
            <a:spAutoFit/>
          </a:bodyPr>
          <a:lstStyle/>
          <a:p>
            <a:pPr>
              <a:spcAft>
                <a:spcPts val="600"/>
              </a:spcAft>
            </a:pPr>
            <a:r>
              <a:rPr lang="ru-RU" sz="2000" b="1" dirty="0" smtClean="0">
                <a:solidFill>
                  <a:schemeClr val="bg1"/>
                </a:solidFill>
                <a:latin typeface="Arial" panose="020B0604020202020204" pitchFamily="34" charset="0"/>
                <a:cs typeface="Arial" panose="020B0604020202020204" pitchFamily="34" charset="0"/>
              </a:rPr>
              <a:t>Преференции</a:t>
            </a:r>
            <a:endParaRPr lang="ru-RU" sz="2000" b="1"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323528" y="3284984"/>
            <a:ext cx="8820472" cy="2447832"/>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44000" bIns="72000" rtlCol="0" anchor="t" anchorCtr="0">
            <a:spAutoFit/>
          </a:bodyPr>
          <a:lstStyle/>
          <a:p>
            <a:pPr algn="ctr">
              <a:spcAft>
                <a:spcPts val="600"/>
              </a:spcAft>
            </a:pPr>
            <a:endParaRPr lang="ru-RU" sz="1400" b="1" dirty="0" smtClean="0">
              <a:solidFill>
                <a:srgbClr val="C00000"/>
              </a:solidFill>
              <a:latin typeface="Arial Narrow" pitchFamily="34" charset="0"/>
            </a:endParaRPr>
          </a:p>
        </p:txBody>
      </p:sp>
      <p:sp>
        <p:nvSpPr>
          <p:cNvPr id="8" name="TextBox 7"/>
          <p:cNvSpPr txBox="1"/>
          <p:nvPr/>
        </p:nvSpPr>
        <p:spPr>
          <a:xfrm>
            <a:off x="467544" y="3429000"/>
            <a:ext cx="720080" cy="1323439"/>
          </a:xfrm>
          <a:prstGeom prst="rect">
            <a:avLst/>
          </a:prstGeom>
          <a:noFill/>
        </p:spPr>
        <p:txBody>
          <a:bodyPr wrap="square" rtlCol="0">
            <a:spAutoFit/>
          </a:bodyPr>
          <a:lstStyle/>
          <a:p>
            <a:r>
              <a:rPr lang="ru-RU" sz="8000" dirty="0" smtClean="0">
                <a:solidFill>
                  <a:schemeClr val="bg1"/>
                </a:solidFill>
              </a:rPr>
              <a:t>«</a:t>
            </a:r>
            <a:endParaRPr lang="ru-RU" sz="8000" dirty="0">
              <a:solidFill>
                <a:schemeClr val="bg1"/>
              </a:solidFill>
            </a:endParaRPr>
          </a:p>
        </p:txBody>
      </p:sp>
      <p:sp>
        <p:nvSpPr>
          <p:cNvPr id="9" name="TextBox 8"/>
          <p:cNvSpPr txBox="1"/>
          <p:nvPr/>
        </p:nvSpPr>
        <p:spPr>
          <a:xfrm>
            <a:off x="7884368" y="4365104"/>
            <a:ext cx="720080" cy="1323439"/>
          </a:xfrm>
          <a:prstGeom prst="rect">
            <a:avLst/>
          </a:prstGeom>
          <a:noFill/>
        </p:spPr>
        <p:txBody>
          <a:bodyPr wrap="square" rtlCol="0">
            <a:spAutoFit/>
          </a:bodyPr>
          <a:lstStyle/>
          <a:p>
            <a:r>
              <a:rPr lang="ru-RU" sz="8000" dirty="0" smtClean="0">
                <a:solidFill>
                  <a:schemeClr val="bg1"/>
                </a:solidFill>
              </a:rPr>
              <a:t>»</a:t>
            </a:r>
            <a:endParaRPr lang="ru-RU" sz="8000" dirty="0">
              <a:solidFill>
                <a:schemeClr val="bg1"/>
              </a:solidFill>
            </a:endParaRPr>
          </a:p>
        </p:txBody>
      </p:sp>
      <p:sp>
        <p:nvSpPr>
          <p:cNvPr id="2" name="Прямоугольник 1"/>
          <p:cNvSpPr/>
          <p:nvPr/>
        </p:nvSpPr>
        <p:spPr>
          <a:xfrm>
            <a:off x="1403648" y="3789040"/>
            <a:ext cx="6264696" cy="1569660"/>
          </a:xfrm>
          <a:prstGeom prst="rect">
            <a:avLst/>
          </a:prstGeom>
        </p:spPr>
        <p:txBody>
          <a:bodyPr wrap="square">
            <a:spAutoFit/>
          </a:bodyPr>
          <a:lstStyle/>
          <a:p>
            <a:pPr>
              <a:spcBef>
                <a:spcPts val="600"/>
              </a:spcBef>
            </a:pPr>
            <a:r>
              <a:rPr lang="ru-RU" sz="1600" dirty="0" smtClean="0">
                <a:solidFill>
                  <a:schemeClr val="tx1">
                    <a:lumMod val="65000"/>
                    <a:lumOff val="35000"/>
                  </a:schemeClr>
                </a:solidFill>
                <a:latin typeface="Arial" pitchFamily="34" charset="0"/>
                <a:cs typeface="Arial" pitchFamily="34" charset="0"/>
              </a:rPr>
              <a:t>В </a:t>
            </a:r>
            <a:r>
              <a:rPr lang="ru-RU" sz="1600" dirty="0">
                <a:solidFill>
                  <a:schemeClr val="tx1">
                    <a:lumMod val="65000"/>
                    <a:lumOff val="35000"/>
                  </a:schemeClr>
                </a:solidFill>
                <a:latin typeface="Arial" pitchFamily="34" charset="0"/>
                <a:cs typeface="Arial" pitchFamily="34" charset="0"/>
              </a:rPr>
              <a:t>случае, если победителем аукциона представлена заявка, которая содержит предложение о поставке товаров, происходящих из иностранных государств, за исключением товаров, происходящих из Республики Беларусь, ГК с таким победителем заключаются по цене, предложенной участником аукциона, сниженной на 15% от предложенной цены ГК.</a:t>
            </a:r>
            <a:endParaRPr lang="ru-RU" sz="1600" dirty="0" smtClean="0">
              <a:solidFill>
                <a:schemeClr val="tx1">
                  <a:lumMod val="75000"/>
                  <a:lumOff val="25000"/>
                </a:schemeClr>
              </a:solidFill>
              <a:latin typeface="Arial" panose="020B0604020202020204" pitchFamily="34" charset="0"/>
              <a:cs typeface="Arial" panose="020B0604020202020204" pitchFamily="34" charset="0"/>
            </a:endParaRPr>
          </a:p>
        </p:txBody>
      </p:sp>
      <p:pic>
        <p:nvPicPr>
          <p:cNvPr id="11" name="Picture 7" descr="http://certificationlab.ru/upload/iblock/960/96094cb3dc4737fb5df30b8cb28d3c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052736"/>
            <a:ext cx="2232248" cy="1681627"/>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с двумя скругленными противолежащими углами 11"/>
          <p:cNvSpPr/>
          <p:nvPr/>
        </p:nvSpPr>
        <p:spPr bwMode="auto">
          <a:xfrm>
            <a:off x="467544" y="5733256"/>
            <a:ext cx="8532440" cy="775797"/>
          </a:xfrm>
          <a:prstGeom prst="round2DiagRect">
            <a:avLst>
              <a:gd name="adj1" fmla="val 7096"/>
              <a:gd name="adj2"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44000" bIns="72000">
            <a:spAutoFit/>
          </a:bodyPr>
          <a:lstStyle/>
          <a:p>
            <a:r>
              <a:rPr lang="ru-RU" sz="1600" dirty="0" smtClean="0">
                <a:solidFill>
                  <a:schemeClr val="tx1">
                    <a:lumMod val="65000"/>
                    <a:lumOff val="35000"/>
                  </a:schemeClr>
                </a:solidFill>
                <a:latin typeface="Arial" pitchFamily="34" charset="0"/>
                <a:cs typeface="Arial" pitchFamily="34" charset="0"/>
              </a:rPr>
              <a:t>Указанные преференции действовали до </a:t>
            </a:r>
            <a:r>
              <a:rPr lang="ru-RU" sz="1600" dirty="0">
                <a:solidFill>
                  <a:schemeClr val="tx1">
                    <a:lumMod val="65000"/>
                    <a:lumOff val="35000"/>
                  </a:schemeClr>
                </a:solidFill>
                <a:latin typeface="Arial" pitchFamily="34" charset="0"/>
                <a:cs typeface="Arial" pitchFamily="34" charset="0"/>
              </a:rPr>
              <a:t>31 декабря 2014 </a:t>
            </a:r>
            <a:r>
              <a:rPr lang="ru-RU" sz="1600" dirty="0" smtClean="0">
                <a:solidFill>
                  <a:schemeClr val="tx1">
                    <a:lumMod val="65000"/>
                    <a:lumOff val="35000"/>
                  </a:schemeClr>
                </a:solidFill>
                <a:latin typeface="Arial" pitchFamily="34" charset="0"/>
                <a:cs typeface="Arial" pitchFamily="34" charset="0"/>
              </a:rPr>
              <a:t>г.,</a:t>
            </a:r>
            <a:br>
              <a:rPr lang="ru-RU" sz="1600" dirty="0" smtClean="0">
                <a:solidFill>
                  <a:schemeClr val="tx1">
                    <a:lumMod val="65000"/>
                    <a:lumOff val="35000"/>
                  </a:schemeClr>
                </a:solidFill>
                <a:latin typeface="Arial" pitchFamily="34" charset="0"/>
                <a:cs typeface="Arial" pitchFamily="34" charset="0"/>
              </a:rPr>
            </a:br>
            <a:r>
              <a:rPr lang="ru-RU" sz="1600" dirty="0" smtClean="0">
                <a:solidFill>
                  <a:schemeClr val="tx1">
                    <a:lumMod val="65000"/>
                    <a:lumOff val="35000"/>
                  </a:schemeClr>
                </a:solidFill>
                <a:latin typeface="Arial" pitchFamily="34" charset="0"/>
                <a:cs typeface="Arial" pitchFamily="34" charset="0"/>
              </a:rPr>
              <a:t>в настоящее время действие приказа продлено</a:t>
            </a:r>
            <a:endParaRPr lang="ru-RU" sz="1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4122282959"/>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
          <p:cNvSpPr txBox="1">
            <a:spLocks noChangeArrowheads="1"/>
          </p:cNvSpPr>
          <p:nvPr/>
        </p:nvSpPr>
        <p:spPr bwMode="auto">
          <a:xfrm>
            <a:off x="0" y="116632"/>
            <a:ext cx="9144000" cy="646113"/>
          </a:xfrm>
          <a:prstGeom prst="rect">
            <a:avLst/>
          </a:prstGeom>
          <a:noFill/>
          <a:ln w="9525">
            <a:noFill/>
            <a:round/>
            <a:headEnd/>
            <a:tailEnd/>
          </a:ln>
        </p:spPr>
        <p:txBody>
          <a:bodyPr lIns="216000" tIns="36000" rIns="180000" bIns="360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dirty="0" smtClean="0">
                <a:solidFill>
                  <a:srgbClr val="FFFFFF"/>
                </a:solidFill>
                <a:latin typeface="Arial" pitchFamily="34" charset="0"/>
                <a:cs typeface="Arial" pitchFamily="34" charset="0"/>
              </a:rPr>
              <a:t>Применение преференций</a:t>
            </a:r>
            <a:endParaRPr lang="ru-RU" sz="2000" dirty="0">
              <a:solidFill>
                <a:srgbClr val="FFFFFF"/>
              </a:solidFill>
              <a:latin typeface="Arial" pitchFamily="34" charset="0"/>
              <a:cs typeface="Arial" pitchFamily="34" charset="0"/>
            </a:endParaRPr>
          </a:p>
        </p:txBody>
      </p:sp>
      <p:sp>
        <p:nvSpPr>
          <p:cNvPr id="9" name="Прямоугольник 2"/>
          <p:cNvSpPr>
            <a:spLocks noChangeArrowheads="1"/>
          </p:cNvSpPr>
          <p:nvPr/>
        </p:nvSpPr>
        <p:spPr bwMode="auto">
          <a:xfrm>
            <a:off x="467544" y="2924944"/>
            <a:ext cx="8208912" cy="3046988"/>
          </a:xfrm>
          <a:prstGeom prst="rect">
            <a:avLst/>
          </a:prstGeom>
          <a:noFill/>
          <a:ln w="9525">
            <a:noFill/>
            <a:miter lim="800000"/>
            <a:headEnd/>
            <a:tailEnd/>
          </a:ln>
        </p:spPr>
        <p:txBody>
          <a:bodyPr wrap="square">
            <a:spAutoFit/>
          </a:bodyPr>
          <a:lstStyle/>
          <a:p>
            <a:r>
              <a:rPr lang="ru-RU" sz="1600" b="1" dirty="0">
                <a:solidFill>
                  <a:schemeClr val="tx1">
                    <a:lumMod val="65000"/>
                    <a:lumOff val="35000"/>
                  </a:schemeClr>
                </a:solidFill>
                <a:effectLst/>
                <a:latin typeface="Arial" pitchFamily="34" charset="0"/>
                <a:cs typeface="Arial" pitchFamily="34" charset="0"/>
              </a:rPr>
              <a:t>Преференции не применяются если</a:t>
            </a:r>
            <a:r>
              <a:rPr lang="ru-RU" sz="1600" b="1" dirty="0" smtClean="0">
                <a:solidFill>
                  <a:schemeClr val="tx1">
                    <a:lumMod val="65000"/>
                    <a:lumOff val="35000"/>
                  </a:schemeClr>
                </a:solidFill>
                <a:effectLst/>
                <a:latin typeface="Arial" pitchFamily="34" charset="0"/>
                <a:cs typeface="Arial" pitchFamily="34" charset="0"/>
              </a:rPr>
              <a:t>:</a:t>
            </a:r>
            <a:r>
              <a:rPr lang="ru-RU" sz="1600" dirty="0" smtClean="0">
                <a:solidFill>
                  <a:schemeClr val="tx1">
                    <a:lumMod val="65000"/>
                    <a:lumOff val="35000"/>
                  </a:schemeClr>
                </a:solidFill>
                <a:latin typeface="Arial" pitchFamily="34" charset="0"/>
                <a:cs typeface="Arial" pitchFamily="34" charset="0"/>
              </a:rPr>
              <a:t> </a:t>
            </a:r>
          </a:p>
          <a:p>
            <a:r>
              <a:rPr lang="ru-RU" sz="1600" dirty="0" smtClean="0">
                <a:solidFill>
                  <a:schemeClr val="tx1">
                    <a:lumMod val="65000"/>
                    <a:lumOff val="35000"/>
                  </a:schemeClr>
                </a:solidFill>
                <a:latin typeface="Arial" pitchFamily="34" charset="0"/>
                <a:cs typeface="Arial" pitchFamily="34" charset="0"/>
              </a:rPr>
              <a:t>а) в рамках одного конкурса (лота) или аукциона (лота) поставка товаров, только часть из которых включена в перечень товаров, определенный приказом;</a:t>
            </a:r>
            <a:endParaRPr lang="ru-RU" sz="1600" dirty="0" smtClean="0">
              <a:solidFill>
                <a:schemeClr val="tx1">
                  <a:lumMod val="65000"/>
                  <a:lumOff val="35000"/>
                </a:schemeClr>
              </a:solidFill>
              <a:latin typeface="Arial" pitchFamily="34" charset="0"/>
              <a:cs typeface="Arial" pitchFamily="34" charset="0"/>
              <a:hlinkClick r:id="rId2"/>
            </a:endParaRPr>
          </a:p>
          <a:p>
            <a:r>
              <a:rPr lang="ru-RU" sz="1600" dirty="0" smtClean="0">
                <a:solidFill>
                  <a:schemeClr val="tx1">
                    <a:lumMod val="65000"/>
                    <a:lumOff val="35000"/>
                  </a:schemeClr>
                </a:solidFill>
                <a:latin typeface="Arial" pitchFamily="34" charset="0"/>
                <a:cs typeface="Arial" pitchFamily="34" charset="0"/>
              </a:rPr>
              <a:t>б) конкурс или аукцион признан несостоявшимся;</a:t>
            </a:r>
          </a:p>
          <a:p>
            <a:r>
              <a:rPr lang="ru-RU" sz="1600" dirty="0" smtClean="0">
                <a:solidFill>
                  <a:schemeClr val="tx1">
                    <a:lumMod val="65000"/>
                    <a:lumOff val="35000"/>
                  </a:schemeClr>
                </a:solidFill>
                <a:latin typeface="Arial" pitchFamily="34" charset="0"/>
                <a:cs typeface="Arial" pitchFamily="34" charset="0"/>
              </a:rPr>
              <a:t>в) в заявках на участие в конкурсе </a:t>
            </a:r>
            <a:r>
              <a:rPr lang="ru-RU" sz="1600" dirty="0">
                <a:solidFill>
                  <a:schemeClr val="tx1">
                    <a:lumMod val="65000"/>
                    <a:lumOff val="35000"/>
                  </a:schemeClr>
                </a:solidFill>
                <a:latin typeface="Arial" pitchFamily="34" charset="0"/>
                <a:cs typeface="Arial" pitchFamily="34" charset="0"/>
              </a:rPr>
              <a:t>или </a:t>
            </a:r>
            <a:r>
              <a:rPr lang="ru-RU" sz="1600" dirty="0" smtClean="0">
                <a:solidFill>
                  <a:schemeClr val="tx1">
                    <a:lumMod val="65000"/>
                    <a:lumOff val="35000"/>
                  </a:schemeClr>
                </a:solidFill>
                <a:latin typeface="Arial" pitchFamily="34" charset="0"/>
                <a:cs typeface="Arial" pitchFamily="34" charset="0"/>
              </a:rPr>
              <a:t>аукционе не содержится предложений о поставке товаров российского и (или) белорусского/казахстанского происхождения;</a:t>
            </a:r>
            <a:endParaRPr lang="ru-RU" sz="1600" dirty="0" smtClean="0">
              <a:solidFill>
                <a:schemeClr val="tx1">
                  <a:lumMod val="65000"/>
                  <a:lumOff val="35000"/>
                </a:schemeClr>
              </a:solidFill>
              <a:latin typeface="Arial" pitchFamily="34" charset="0"/>
              <a:cs typeface="Arial" pitchFamily="34" charset="0"/>
              <a:hlinkClick r:id="rId2"/>
            </a:endParaRPr>
          </a:p>
          <a:p>
            <a:r>
              <a:rPr lang="ru-RU" sz="1600" dirty="0" smtClean="0">
                <a:solidFill>
                  <a:schemeClr val="tx1">
                    <a:lumMod val="65000"/>
                    <a:lumOff val="35000"/>
                  </a:schemeClr>
                </a:solidFill>
                <a:latin typeface="Arial" pitchFamily="34" charset="0"/>
                <a:cs typeface="Arial" pitchFamily="34" charset="0"/>
              </a:rPr>
              <a:t>г) в заявках на участие в конкурсе </a:t>
            </a:r>
            <a:r>
              <a:rPr lang="ru-RU" sz="1600" dirty="0">
                <a:solidFill>
                  <a:schemeClr val="tx1">
                    <a:lumMod val="65000"/>
                    <a:lumOff val="35000"/>
                  </a:schemeClr>
                </a:solidFill>
                <a:latin typeface="Arial" pitchFamily="34" charset="0"/>
                <a:cs typeface="Arial" pitchFamily="34" charset="0"/>
              </a:rPr>
              <a:t>или аукционе не </a:t>
            </a:r>
            <a:r>
              <a:rPr lang="ru-RU" sz="1600" dirty="0" smtClean="0">
                <a:solidFill>
                  <a:schemeClr val="tx1">
                    <a:lumMod val="65000"/>
                    <a:lumOff val="35000"/>
                  </a:schemeClr>
                </a:solidFill>
                <a:latin typeface="Arial" pitchFamily="34" charset="0"/>
                <a:cs typeface="Arial" pitchFamily="34" charset="0"/>
              </a:rPr>
              <a:t>содержится предложений о поставке товаров иностранного происхождения</a:t>
            </a:r>
            <a:r>
              <a:rPr lang="ru-RU" sz="1600" dirty="0">
                <a:solidFill>
                  <a:schemeClr val="tx1">
                    <a:lumMod val="65000"/>
                    <a:lumOff val="35000"/>
                  </a:schemeClr>
                </a:solidFill>
                <a:latin typeface="Arial" pitchFamily="34" charset="0"/>
                <a:cs typeface="Arial" pitchFamily="34" charset="0"/>
              </a:rPr>
              <a:t>;</a:t>
            </a:r>
            <a:endParaRPr lang="ru-RU" sz="1600" dirty="0" smtClean="0">
              <a:solidFill>
                <a:schemeClr val="tx1">
                  <a:lumMod val="65000"/>
                  <a:lumOff val="35000"/>
                </a:schemeClr>
              </a:solidFill>
              <a:latin typeface="Arial" pitchFamily="34" charset="0"/>
              <a:cs typeface="Arial" pitchFamily="34" charset="0"/>
              <a:hlinkClick r:id="rId2"/>
            </a:endParaRPr>
          </a:p>
          <a:p>
            <a:r>
              <a:rPr lang="ru-RU" sz="1600" dirty="0" smtClean="0">
                <a:solidFill>
                  <a:schemeClr val="tx1">
                    <a:lumMod val="65000"/>
                    <a:lumOff val="35000"/>
                  </a:schemeClr>
                </a:solidFill>
                <a:latin typeface="Arial" pitchFamily="34" charset="0"/>
                <a:cs typeface="Arial" pitchFamily="34" charset="0"/>
              </a:rPr>
              <a:t>д) победителем торгов в заявке предлагаются к поставке товары российского (белорусского, казахстанского) и </a:t>
            </a:r>
            <a:r>
              <a:rPr lang="ru-RU" sz="1600" dirty="0">
                <a:solidFill>
                  <a:schemeClr val="tx1">
                    <a:lumMod val="65000"/>
                    <a:lumOff val="35000"/>
                  </a:schemeClr>
                </a:solidFill>
                <a:latin typeface="Arial" pitchFamily="34" charset="0"/>
                <a:cs typeface="Arial" pitchFamily="34" charset="0"/>
              </a:rPr>
              <a:t>иностранного </a:t>
            </a:r>
            <a:r>
              <a:rPr lang="ru-RU" sz="1600" dirty="0" smtClean="0">
                <a:solidFill>
                  <a:schemeClr val="tx1">
                    <a:lumMod val="65000"/>
                    <a:lumOff val="35000"/>
                  </a:schemeClr>
                </a:solidFill>
                <a:latin typeface="Arial" pitchFamily="34" charset="0"/>
                <a:cs typeface="Arial" pitchFamily="34" charset="0"/>
              </a:rPr>
              <a:t>происхождения, при этом </a:t>
            </a:r>
            <a:r>
              <a:rPr lang="ru-RU" sz="1600" dirty="0">
                <a:solidFill>
                  <a:schemeClr val="tx1">
                    <a:lumMod val="65000"/>
                    <a:lumOff val="35000"/>
                  </a:schemeClr>
                </a:solidFill>
                <a:latin typeface="Arial" pitchFamily="34" charset="0"/>
                <a:cs typeface="Arial" pitchFamily="34" charset="0"/>
              </a:rPr>
              <a:t>стоимость </a:t>
            </a:r>
            <a:r>
              <a:rPr lang="ru-RU" sz="1600" dirty="0" smtClean="0">
                <a:solidFill>
                  <a:schemeClr val="tx1">
                    <a:lumMod val="65000"/>
                    <a:lumOff val="35000"/>
                  </a:schemeClr>
                </a:solidFill>
                <a:latin typeface="Arial" pitchFamily="34" charset="0"/>
                <a:cs typeface="Arial" pitchFamily="34" charset="0"/>
              </a:rPr>
              <a:t>товаров </a:t>
            </a:r>
            <a:r>
              <a:rPr lang="ru-RU" sz="1600" dirty="0">
                <a:solidFill>
                  <a:schemeClr val="tx1">
                    <a:lumMod val="65000"/>
                    <a:lumOff val="35000"/>
                  </a:schemeClr>
                </a:solidFill>
                <a:latin typeface="Arial" pitchFamily="34" charset="0"/>
                <a:cs typeface="Arial" pitchFamily="34" charset="0"/>
              </a:rPr>
              <a:t>российского (белорусского, казахстанского) происхождения </a:t>
            </a:r>
            <a:r>
              <a:rPr lang="ru-RU" sz="1600" dirty="0" smtClean="0">
                <a:solidFill>
                  <a:schemeClr val="tx1">
                    <a:lumMod val="65000"/>
                    <a:lumOff val="35000"/>
                  </a:schemeClr>
                </a:solidFill>
                <a:latin typeface="Arial" pitchFamily="34" charset="0"/>
                <a:cs typeface="Arial" pitchFamily="34" charset="0"/>
              </a:rPr>
              <a:t>более 50% стоимости всех предложенных таким участником товаров.</a:t>
            </a:r>
          </a:p>
        </p:txBody>
      </p:sp>
      <p:sp>
        <p:nvSpPr>
          <p:cNvPr id="13" name="Rectangle 3"/>
          <p:cNvSpPr>
            <a:spLocks noChangeArrowheads="1"/>
          </p:cNvSpPr>
          <p:nvPr/>
        </p:nvSpPr>
        <p:spPr bwMode="auto">
          <a:xfrm>
            <a:off x="1619672" y="1412776"/>
            <a:ext cx="6406745" cy="1224136"/>
          </a:xfrm>
          <a:prstGeom prst="rect">
            <a:avLst/>
          </a:prstGeom>
          <a:noFill/>
          <a:ln w="9525">
            <a:noFill/>
            <a:miter lim="800000"/>
            <a:headEnd/>
            <a:tailEnd/>
          </a:ln>
        </p:spPr>
        <p:txBody>
          <a:bodyPr/>
          <a:lstStyle/>
          <a:p>
            <a:pPr marL="342900" indent="-342900">
              <a:spcBef>
                <a:spcPct val="20000"/>
              </a:spcBef>
            </a:pPr>
            <a:r>
              <a:rPr lang="ru-RU" sz="2000" b="1" dirty="0" smtClean="0">
                <a:solidFill>
                  <a:schemeClr val="tx1">
                    <a:lumMod val="65000"/>
                    <a:lumOff val="35000"/>
                  </a:schemeClr>
                </a:solidFill>
                <a:latin typeface="Arial" pitchFamily="34" charset="0"/>
                <a:cs typeface="Arial" pitchFamily="34" charset="0"/>
              </a:rPr>
              <a:t>     При </a:t>
            </a:r>
            <a:r>
              <a:rPr lang="ru-RU" sz="2000" b="1" dirty="0">
                <a:solidFill>
                  <a:schemeClr val="tx1">
                    <a:lumMod val="65000"/>
                    <a:lumOff val="35000"/>
                  </a:schemeClr>
                </a:solidFill>
                <a:latin typeface="Arial" pitchFamily="34" charset="0"/>
                <a:cs typeface="Arial" pitchFamily="34" charset="0"/>
              </a:rPr>
              <a:t>установленных </a:t>
            </a:r>
            <a:r>
              <a:rPr lang="ru-RU" sz="2000" b="1" dirty="0" smtClean="0">
                <a:solidFill>
                  <a:schemeClr val="tx1">
                    <a:lumMod val="65000"/>
                    <a:lumOff val="35000"/>
                  </a:schemeClr>
                </a:solidFill>
                <a:latin typeface="Arial" pitchFamily="34" charset="0"/>
                <a:cs typeface="Arial" pitchFamily="34" charset="0"/>
              </a:rPr>
              <a:t>преференциях, </a:t>
            </a:r>
            <a:br>
              <a:rPr lang="ru-RU" sz="2000" b="1" dirty="0" smtClean="0">
                <a:solidFill>
                  <a:schemeClr val="tx1">
                    <a:lumMod val="65000"/>
                    <a:lumOff val="35000"/>
                  </a:schemeClr>
                </a:solidFill>
                <a:latin typeface="Arial" pitchFamily="34" charset="0"/>
                <a:cs typeface="Arial" pitchFamily="34" charset="0"/>
              </a:rPr>
            </a:br>
            <a:r>
              <a:rPr lang="ru-RU" sz="2000" b="1" dirty="0" smtClean="0">
                <a:solidFill>
                  <a:schemeClr val="tx1">
                    <a:lumMod val="65000"/>
                    <a:lumOff val="35000"/>
                  </a:schemeClr>
                </a:solidFill>
                <a:latin typeface="Arial" pitchFamily="34" charset="0"/>
                <a:cs typeface="Arial" pitchFamily="34" charset="0"/>
              </a:rPr>
              <a:t>с </a:t>
            </a:r>
            <a:r>
              <a:rPr lang="ru-RU" sz="2000" b="1" dirty="0">
                <a:solidFill>
                  <a:schemeClr val="tx1">
                    <a:lumMod val="65000"/>
                    <a:lumOff val="35000"/>
                  </a:schemeClr>
                </a:solidFill>
                <a:latin typeface="Arial" pitchFamily="34" charset="0"/>
                <a:cs typeface="Arial" pitchFamily="34" charset="0"/>
              </a:rPr>
              <a:t>победителем </a:t>
            </a:r>
            <a:r>
              <a:rPr lang="ru-RU" sz="2000" b="1" dirty="0" smtClean="0">
                <a:solidFill>
                  <a:schemeClr val="tx1">
                    <a:lumMod val="65000"/>
                    <a:lumOff val="35000"/>
                  </a:schemeClr>
                </a:solidFill>
                <a:latin typeface="Arial" pitchFamily="34" charset="0"/>
                <a:cs typeface="Arial" pitchFamily="34" charset="0"/>
              </a:rPr>
              <a:t>заключается </a:t>
            </a:r>
            <a:r>
              <a:rPr lang="ru-RU" sz="2000" b="1" dirty="0">
                <a:solidFill>
                  <a:schemeClr val="tx1">
                    <a:lumMod val="65000"/>
                    <a:lumOff val="35000"/>
                  </a:schemeClr>
                </a:solidFill>
                <a:latin typeface="Arial" pitchFamily="34" charset="0"/>
                <a:cs typeface="Arial" pitchFamily="34" charset="0"/>
              </a:rPr>
              <a:t>контракт, </a:t>
            </a:r>
            <a:br>
              <a:rPr lang="ru-RU" sz="2000" b="1" dirty="0">
                <a:solidFill>
                  <a:schemeClr val="tx1">
                    <a:lumMod val="65000"/>
                    <a:lumOff val="35000"/>
                  </a:schemeClr>
                </a:solidFill>
                <a:latin typeface="Arial" pitchFamily="34" charset="0"/>
                <a:cs typeface="Arial" pitchFamily="34" charset="0"/>
              </a:rPr>
            </a:br>
            <a:r>
              <a:rPr lang="ru-RU" sz="2000" b="1" dirty="0" smtClean="0">
                <a:solidFill>
                  <a:schemeClr val="tx1">
                    <a:lumMod val="65000"/>
                    <a:lumOff val="35000"/>
                  </a:schemeClr>
                </a:solidFill>
                <a:latin typeface="Arial" pitchFamily="34" charset="0"/>
                <a:cs typeface="Arial" pitchFamily="34" charset="0"/>
              </a:rPr>
              <a:t>по цене, сниженной </a:t>
            </a:r>
            <a:r>
              <a:rPr lang="ru-RU" sz="2000" b="1" dirty="0">
                <a:solidFill>
                  <a:schemeClr val="tx1">
                    <a:lumMod val="65000"/>
                    <a:lumOff val="35000"/>
                  </a:schemeClr>
                </a:solidFill>
                <a:latin typeface="Arial" pitchFamily="34" charset="0"/>
                <a:cs typeface="Arial" pitchFamily="34" charset="0"/>
              </a:rPr>
              <a:t>на </a:t>
            </a:r>
            <a:r>
              <a:rPr lang="ru-RU" sz="2000" b="1" dirty="0" smtClean="0">
                <a:solidFill>
                  <a:schemeClr val="tx1">
                    <a:lumMod val="65000"/>
                    <a:lumOff val="35000"/>
                  </a:schemeClr>
                </a:solidFill>
                <a:latin typeface="Arial" pitchFamily="34" charset="0"/>
                <a:cs typeface="Arial" pitchFamily="34" charset="0"/>
              </a:rPr>
              <a:t>15% (</a:t>
            </a:r>
            <a:r>
              <a:rPr lang="ru-RU" sz="2000" b="1" dirty="0" err="1">
                <a:solidFill>
                  <a:schemeClr val="tx1">
                    <a:lumMod val="65000"/>
                    <a:lumOff val="35000"/>
                  </a:schemeClr>
                </a:solidFill>
                <a:latin typeface="Arial" pitchFamily="34" charset="0"/>
                <a:cs typeface="Arial" pitchFamily="34" charset="0"/>
              </a:rPr>
              <a:t>Bh</a:t>
            </a:r>
            <a:r>
              <a:rPr lang="ru-RU" sz="2000" b="1" dirty="0">
                <a:solidFill>
                  <a:schemeClr val="tx1">
                    <a:lumMod val="65000"/>
                    <a:lumOff val="35000"/>
                  </a:schemeClr>
                </a:solidFill>
                <a:latin typeface="Arial" pitchFamily="34" charset="0"/>
                <a:cs typeface="Arial" pitchFamily="34" charset="0"/>
              </a:rPr>
              <a:t> = H * </a:t>
            </a:r>
            <a:r>
              <a:rPr lang="ru-RU" sz="2000" b="1" dirty="0" smtClean="0">
                <a:solidFill>
                  <a:schemeClr val="tx1">
                    <a:lumMod val="65000"/>
                    <a:lumOff val="35000"/>
                  </a:schemeClr>
                </a:solidFill>
                <a:latin typeface="Arial" pitchFamily="34" charset="0"/>
                <a:cs typeface="Arial" pitchFamily="34" charset="0"/>
              </a:rPr>
              <a:t>0,85</a:t>
            </a:r>
            <a:r>
              <a:rPr lang="ru-RU" sz="2000" b="1" dirty="0">
                <a:solidFill>
                  <a:schemeClr val="tx1">
                    <a:lumMod val="65000"/>
                    <a:lumOff val="35000"/>
                  </a:schemeClr>
                </a:solidFill>
                <a:latin typeface="Arial" pitchFamily="34" charset="0"/>
                <a:cs typeface="Arial" pitchFamily="34" charset="0"/>
              </a:rPr>
              <a:t>)</a:t>
            </a:r>
          </a:p>
        </p:txBody>
      </p:sp>
      <p:sp>
        <p:nvSpPr>
          <p:cNvPr id="5" name="AutoShape 4" descr="https://www.purduefed.com/images/pages/0254-preference.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sz="1600">
              <a:latin typeface="Arial" pitchFamily="34" charset="0"/>
              <a:cs typeface="Arial" pitchFamily="34" charset="0"/>
            </a:endParaRPr>
          </a:p>
        </p:txBody>
      </p:sp>
      <p:pic>
        <p:nvPicPr>
          <p:cNvPr id="6146" name="Picture 2" descr="D:\RET\МАТЕРИАЛЫ\2016\новый дизайн\иконки\иконки\Иконки-8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484784"/>
            <a:ext cx="950913" cy="9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013634"/>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220578"/>
            <a:ext cx="6502518" cy="400110"/>
          </a:xfrm>
          <a:prstGeom prst="rect">
            <a:avLst/>
          </a:prstGeom>
          <a:noFill/>
        </p:spPr>
        <p:txBody>
          <a:bodyPr wrap="square" rtlCol="0">
            <a:spAutoFit/>
          </a:bodyPr>
          <a:lstStyle/>
          <a:p>
            <a:pPr>
              <a:spcAft>
                <a:spcPts val="600"/>
              </a:spcAft>
            </a:pPr>
            <a:r>
              <a:rPr lang="ru-RU" sz="2000" b="1" dirty="0" smtClean="0">
                <a:solidFill>
                  <a:schemeClr val="bg1"/>
                </a:solidFill>
                <a:latin typeface="Arial" panose="020B0604020202020204" pitchFamily="34" charset="0"/>
                <a:cs typeface="Arial" panose="020B0604020202020204" pitchFamily="34" charset="0"/>
              </a:rPr>
              <a:t>Переход на 44-ФЗ</a:t>
            </a:r>
            <a:endParaRPr lang="ru-RU" sz="2000" b="1" dirty="0">
              <a:solidFill>
                <a:schemeClr val="bg1"/>
              </a:solidFill>
              <a:latin typeface="Arial" panose="020B0604020202020204" pitchFamily="34" charset="0"/>
              <a:cs typeface="Arial" panose="020B0604020202020204" pitchFamily="34" charset="0"/>
            </a:endParaRPr>
          </a:p>
        </p:txBody>
      </p:sp>
      <p:sp>
        <p:nvSpPr>
          <p:cNvPr id="14" name="Rectangle 2"/>
          <p:cNvSpPr txBox="1">
            <a:spLocks noChangeArrowheads="1"/>
          </p:cNvSpPr>
          <p:nvPr/>
        </p:nvSpPr>
        <p:spPr bwMode="auto">
          <a:xfrm>
            <a:off x="489466" y="1844824"/>
            <a:ext cx="7970966" cy="3312368"/>
          </a:xfrm>
          <a:prstGeom prst="rect">
            <a:avLst/>
          </a:prstGeom>
          <a:noFill/>
          <a:ln w="9525">
            <a:noFill/>
            <a:miter lim="800000"/>
            <a:headEnd/>
            <a:tailEnd/>
          </a:ln>
        </p:spPr>
        <p:txBody>
          <a:bodyPr/>
          <a:lstStyle/>
          <a:p>
            <a:r>
              <a:rPr lang="ru-RU" sz="1600" b="1" dirty="0">
                <a:solidFill>
                  <a:schemeClr val="tx1">
                    <a:lumMod val="75000"/>
                    <a:lumOff val="25000"/>
                  </a:schemeClr>
                </a:solidFill>
              </a:rPr>
              <a:t>Унитарные предприятия теперь осуществляют закупки в соответствии с Законом о контрактной системе.</a:t>
            </a:r>
          </a:p>
          <a:p>
            <a:r>
              <a:rPr lang="ru-RU" sz="1600" dirty="0">
                <a:solidFill>
                  <a:schemeClr val="tx1">
                    <a:lumMod val="75000"/>
                    <a:lumOff val="25000"/>
                  </a:schemeClr>
                </a:solidFill>
              </a:rPr>
              <a:t>Согласно поправкам в Закон о контрактной системе в сфере закупок действие указанного закона распространено на все закупки государственных и муниципальных унитарных предприятий.</a:t>
            </a:r>
          </a:p>
          <a:p>
            <a:r>
              <a:rPr lang="ru-RU" sz="1600" dirty="0">
                <a:solidFill>
                  <a:schemeClr val="tx1">
                    <a:lumMod val="75000"/>
                    <a:lumOff val="25000"/>
                  </a:schemeClr>
                </a:solidFill>
              </a:rPr>
              <a:t>Исключение составляют закупки за счет безвозмездных и безвозвратных грантов, субсидий, предоставляемых на конкурсной основе, а также закупок, осуществляемых в качестве исполнителя по контракту в случае привлечения на основании договора других лиц для выполнения обязательств.</a:t>
            </a:r>
          </a:p>
          <a:p>
            <a:r>
              <a:rPr lang="ru-RU" sz="1600" dirty="0">
                <a:solidFill>
                  <a:schemeClr val="tx1">
                    <a:lumMod val="75000"/>
                    <a:lumOff val="25000"/>
                  </a:schemeClr>
                </a:solidFill>
              </a:rPr>
              <a:t>До 31 декабря 2016 г. унитарные предприятия должны создать контрактную службу и зарегистрироваться в ЕИС. Также они должны планировать закупки на 2017 г. и последующие годы в соответствии с требованиями закона о контрактной системе.</a:t>
            </a:r>
          </a:p>
          <a:p>
            <a:r>
              <a:rPr lang="ru-RU" sz="1600" dirty="0">
                <a:solidFill>
                  <a:schemeClr val="tx1">
                    <a:lumMod val="75000"/>
                    <a:lumOff val="25000"/>
                  </a:schemeClr>
                </a:solidFill>
              </a:rPr>
              <a:t>Ранее унитарные предприятия осуществляли закупки в соответствии с требованиями </a:t>
            </a:r>
            <a:r>
              <a:rPr lang="ru-RU" sz="1600" dirty="0" smtClean="0">
                <a:solidFill>
                  <a:schemeClr val="tx1">
                    <a:lumMod val="75000"/>
                    <a:lumOff val="25000"/>
                  </a:schemeClr>
                </a:solidFill>
              </a:rPr>
              <a:t>223-ФЗ «О </a:t>
            </a:r>
            <a:r>
              <a:rPr lang="ru-RU" sz="1600" dirty="0">
                <a:solidFill>
                  <a:schemeClr val="tx1">
                    <a:lumMod val="75000"/>
                    <a:lumOff val="25000"/>
                  </a:schemeClr>
                </a:solidFill>
              </a:rPr>
              <a:t>закупках товаров, работ, услуг отдельными видами </a:t>
            </a:r>
            <a:r>
              <a:rPr lang="ru-RU" sz="1600" dirty="0" smtClean="0">
                <a:solidFill>
                  <a:schemeClr val="tx1">
                    <a:lumMod val="75000"/>
                    <a:lumOff val="25000"/>
                  </a:schemeClr>
                </a:solidFill>
              </a:rPr>
              <a:t>юридических лиц»</a:t>
            </a:r>
            <a:endParaRPr lang="ru-RU" sz="1600" dirty="0">
              <a:solidFill>
                <a:schemeClr val="tx1">
                  <a:lumMod val="75000"/>
                  <a:lumOff val="25000"/>
                </a:schemeClr>
              </a:solidFill>
            </a:endParaRPr>
          </a:p>
        </p:txBody>
      </p:sp>
      <p:sp>
        <p:nvSpPr>
          <p:cNvPr id="8" name="Прямоугольник 7"/>
          <p:cNvSpPr/>
          <p:nvPr/>
        </p:nvSpPr>
        <p:spPr bwMode="auto">
          <a:xfrm>
            <a:off x="179512" y="1093852"/>
            <a:ext cx="2719509" cy="318924"/>
          </a:xfrm>
          <a:prstGeom prst="rect">
            <a:avLst/>
          </a:prstGeom>
          <a:solidFill>
            <a:srgbClr val="0070C0"/>
          </a:solidFill>
          <a:ln w="12700">
            <a:solidFill>
              <a:schemeClr val="tx1">
                <a:lumMod val="75000"/>
                <a:lumOff val="25000"/>
              </a:schemeClr>
            </a:solidFill>
          </a:ln>
        </p:spPr>
        <p:txBody>
          <a:bodyPr wrap="none" lIns="72000" tIns="36000" rIns="72000" bIns="36000">
            <a:spAutoFit/>
          </a:bodyPr>
          <a:lstStyle/>
          <a:p>
            <a:r>
              <a:rPr lang="en-US" sz="1600" b="1" dirty="0" smtClean="0">
                <a:solidFill>
                  <a:schemeClr val="bg1"/>
                </a:solidFill>
              </a:rPr>
              <a:t>321-</a:t>
            </a:r>
            <a:r>
              <a:rPr lang="ru-RU" sz="1600" b="1" dirty="0" smtClean="0">
                <a:solidFill>
                  <a:schemeClr val="bg1"/>
                </a:solidFill>
              </a:rPr>
              <a:t>ФЗ от </a:t>
            </a:r>
            <a:r>
              <a:rPr lang="en-US" sz="1600" b="1" dirty="0" smtClean="0">
                <a:solidFill>
                  <a:schemeClr val="bg1"/>
                </a:solidFill>
              </a:rPr>
              <a:t>03</a:t>
            </a:r>
            <a:r>
              <a:rPr lang="ru-RU" sz="1600" b="1" dirty="0" smtClean="0">
                <a:solidFill>
                  <a:schemeClr val="bg1"/>
                </a:solidFill>
              </a:rPr>
              <a:t> июля </a:t>
            </a:r>
            <a:r>
              <a:rPr lang="en-US" sz="1600" b="1" dirty="0" smtClean="0">
                <a:solidFill>
                  <a:schemeClr val="bg1"/>
                </a:solidFill>
              </a:rPr>
              <a:t>2016</a:t>
            </a:r>
            <a:r>
              <a:rPr lang="ru-RU" sz="1600" b="1" dirty="0" smtClean="0">
                <a:solidFill>
                  <a:schemeClr val="bg1"/>
                </a:solidFill>
              </a:rPr>
              <a:t> г.</a:t>
            </a:r>
            <a:endParaRPr lang="ru-RU" sz="1600" b="1" dirty="0">
              <a:solidFill>
                <a:schemeClr val="bg1"/>
              </a:solidFill>
            </a:endParaRPr>
          </a:p>
        </p:txBody>
      </p:sp>
      <p:sp>
        <p:nvSpPr>
          <p:cNvPr id="9" name="Прямоугольник 8"/>
          <p:cNvSpPr/>
          <p:nvPr/>
        </p:nvSpPr>
        <p:spPr>
          <a:xfrm>
            <a:off x="5652120" y="995364"/>
            <a:ext cx="3456384" cy="59798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44000" bIns="72000" rtlCol="0" anchor="t" anchorCtr="0">
            <a:spAutoFit/>
          </a:bodyPr>
          <a:lstStyle/>
          <a:p>
            <a:pPr algn="ctr">
              <a:spcAft>
                <a:spcPts val="600"/>
              </a:spcAft>
            </a:pPr>
            <a:endParaRPr lang="ru-RU" sz="1400" b="1" dirty="0" smtClean="0">
              <a:solidFill>
                <a:srgbClr val="C00000"/>
              </a:solidFill>
              <a:latin typeface="Arial Narrow" pitchFamily="34" charset="0"/>
            </a:endParaRPr>
          </a:p>
        </p:txBody>
      </p:sp>
      <p:sp>
        <p:nvSpPr>
          <p:cNvPr id="10" name="TextBox 9"/>
          <p:cNvSpPr txBox="1"/>
          <p:nvPr/>
        </p:nvSpPr>
        <p:spPr>
          <a:xfrm>
            <a:off x="5868144" y="1093852"/>
            <a:ext cx="2987824" cy="400110"/>
          </a:xfrm>
          <a:prstGeom prst="rect">
            <a:avLst/>
          </a:prstGeom>
          <a:noFill/>
        </p:spPr>
        <p:txBody>
          <a:bodyPr wrap="square" rtlCol="0">
            <a:spAutoFit/>
          </a:bodyPr>
          <a:lstStyle/>
          <a:p>
            <a:r>
              <a:rPr lang="ru-RU" sz="2000" dirty="0" smtClean="0">
                <a:solidFill>
                  <a:schemeClr val="tx1">
                    <a:lumMod val="75000"/>
                    <a:lumOff val="25000"/>
                  </a:schemeClr>
                </a:solidFill>
              </a:rPr>
              <a:t>Действует с 01.01.2017</a:t>
            </a:r>
            <a:endParaRPr lang="ru-RU" sz="2000" dirty="0">
              <a:solidFill>
                <a:schemeClr val="tx1">
                  <a:lumMod val="75000"/>
                  <a:lumOff val="25000"/>
                </a:schemeClr>
              </a:solidFill>
            </a:endParaRPr>
          </a:p>
        </p:txBody>
      </p:sp>
    </p:spTree>
    <p:extLst>
      <p:ext uri="{BB962C8B-B14F-4D97-AF65-F5344CB8AC3E}">
        <p14:creationId xmlns:p14="http://schemas.microsoft.com/office/powerpoint/2010/main" val="2154341235"/>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1520" y="1556792"/>
            <a:ext cx="8675348" cy="4370427"/>
          </a:xfrm>
          <a:prstGeom prst="rect">
            <a:avLst/>
          </a:prstGeom>
          <a:noFill/>
        </p:spPr>
        <p:txBody>
          <a:bodyPr wrap="square" lIns="0" tIns="0" rIns="0" bIns="0" rtlCol="0">
            <a:spAutoFit/>
          </a:bodyPr>
          <a:lstStyle/>
          <a:p>
            <a:pPr marL="342900" lvl="1" indent="-342900">
              <a:lnSpc>
                <a:spcPct val="85000"/>
              </a:lnSpc>
              <a:spcAft>
                <a:spcPts val="1200"/>
              </a:spcAft>
              <a:buClr>
                <a:srgbClr val="990033"/>
              </a:buClr>
              <a:buSzPct val="80000"/>
              <a:buFont typeface="Arial Narrow" pitchFamily="34" charset="0"/>
              <a:buChar char="▬"/>
            </a:pPr>
            <a:r>
              <a:rPr lang="ru-RU" sz="1600" dirty="0" smtClean="0">
                <a:solidFill>
                  <a:schemeClr val="tx1">
                    <a:lumMod val="75000"/>
                    <a:lumOff val="25000"/>
                  </a:schemeClr>
                </a:solidFill>
                <a:latin typeface="Arial" pitchFamily="34" charset="0"/>
                <a:cs typeface="Arial" pitchFamily="34" charset="0"/>
              </a:rPr>
              <a:t>Соответствие требованиям, установленным в соответствии с законодательством.</a:t>
            </a:r>
          </a:p>
          <a:p>
            <a:pPr marL="342900" lvl="1" indent="-342900">
              <a:lnSpc>
                <a:spcPct val="85000"/>
              </a:lnSpc>
              <a:spcAft>
                <a:spcPts val="1200"/>
              </a:spcAft>
              <a:buClr>
                <a:srgbClr val="990033"/>
              </a:buClr>
              <a:buSzPct val="80000"/>
              <a:buFont typeface="Arial Narrow" pitchFamily="34" charset="0"/>
              <a:buChar char="▬"/>
            </a:pPr>
            <a:r>
              <a:rPr lang="ru-RU" sz="1600" dirty="0" smtClean="0">
                <a:solidFill>
                  <a:schemeClr val="tx1">
                    <a:lumMod val="75000"/>
                    <a:lumOff val="25000"/>
                  </a:schemeClr>
                </a:solidFill>
                <a:latin typeface="Arial" pitchFamily="34" charset="0"/>
                <a:cs typeface="Arial" pitchFamily="34" charset="0"/>
              </a:rPr>
              <a:t>Не проведение ликвидации и отсутствия решения о банкротстве и открытии конкурсного производства.</a:t>
            </a:r>
          </a:p>
          <a:p>
            <a:pPr marL="342900" lvl="1" indent="-342900">
              <a:lnSpc>
                <a:spcPct val="85000"/>
              </a:lnSpc>
              <a:spcAft>
                <a:spcPts val="1200"/>
              </a:spcAft>
              <a:buClr>
                <a:srgbClr val="990033"/>
              </a:buClr>
              <a:buSzPct val="80000"/>
              <a:buFont typeface="Arial Narrow" pitchFamily="34" charset="0"/>
              <a:buChar char="▬"/>
            </a:pPr>
            <a:r>
              <a:rPr lang="ru-RU" sz="1600" dirty="0" smtClean="0">
                <a:solidFill>
                  <a:schemeClr val="tx1">
                    <a:lumMod val="75000"/>
                    <a:lumOff val="25000"/>
                  </a:schemeClr>
                </a:solidFill>
                <a:latin typeface="Arial" pitchFamily="34" charset="0"/>
                <a:cs typeface="Arial" pitchFamily="34" charset="0"/>
              </a:rPr>
              <a:t>Не приостановление деятельности на дату подачи заявки на участие в закупке.</a:t>
            </a:r>
          </a:p>
          <a:p>
            <a:pPr marL="342900" lvl="1" indent="-342900">
              <a:lnSpc>
                <a:spcPct val="85000"/>
              </a:lnSpc>
              <a:spcAft>
                <a:spcPts val="1200"/>
              </a:spcAft>
              <a:buClr>
                <a:srgbClr val="990033"/>
              </a:buClr>
              <a:buSzPct val="80000"/>
              <a:buFont typeface="Arial Narrow" pitchFamily="34" charset="0"/>
              <a:buChar char="▬"/>
            </a:pPr>
            <a:r>
              <a:rPr lang="ru-RU" sz="1600" dirty="0" smtClean="0">
                <a:solidFill>
                  <a:schemeClr val="tx1">
                    <a:lumMod val="75000"/>
                    <a:lumOff val="25000"/>
                  </a:schemeClr>
                </a:solidFill>
                <a:latin typeface="Arial" pitchFamily="34" charset="0"/>
                <a:cs typeface="Arial" pitchFamily="34" charset="0"/>
              </a:rPr>
              <a:t>Отсутствие у участника закупки недоимки по налогам, сборам за прошедший календарный год более 25% балансовой стоимости активов. </a:t>
            </a:r>
          </a:p>
          <a:p>
            <a:pPr marL="342900" lvl="1" indent="-342900">
              <a:lnSpc>
                <a:spcPct val="85000"/>
              </a:lnSpc>
              <a:spcAft>
                <a:spcPts val="1200"/>
              </a:spcAft>
              <a:buClr>
                <a:srgbClr val="990033"/>
              </a:buClr>
              <a:buSzPct val="80000"/>
              <a:buFont typeface="Arial Narrow" pitchFamily="34" charset="0"/>
              <a:buChar char="▬"/>
            </a:pPr>
            <a:r>
              <a:rPr lang="ru-RU" sz="1600" dirty="0" smtClean="0">
                <a:solidFill>
                  <a:schemeClr val="tx1">
                    <a:lumMod val="75000"/>
                    <a:lumOff val="25000"/>
                  </a:schemeClr>
                </a:solidFill>
                <a:latin typeface="Arial" pitchFamily="34" charset="0"/>
                <a:cs typeface="Arial" pitchFamily="34" charset="0"/>
              </a:rPr>
              <a:t>Отсутствие в реестре недобросовестных поставщиков, в том числе информации об учредителях участника закупки.</a:t>
            </a:r>
          </a:p>
          <a:p>
            <a:pPr marL="342900" lvl="1" indent="-342900" algn="just">
              <a:lnSpc>
                <a:spcPct val="85000"/>
              </a:lnSpc>
              <a:spcAft>
                <a:spcPts val="1200"/>
              </a:spcAft>
              <a:buClr>
                <a:srgbClr val="990033"/>
              </a:buClr>
              <a:buSzPct val="80000"/>
              <a:buFont typeface="Arial Narrow" pitchFamily="34" charset="0"/>
              <a:buChar char="▬"/>
            </a:pPr>
            <a:r>
              <a:rPr lang="ru-RU" sz="1600" dirty="0" smtClean="0">
                <a:solidFill>
                  <a:schemeClr val="tx1">
                    <a:lumMod val="75000"/>
                    <a:lumOff val="25000"/>
                  </a:schemeClr>
                </a:solidFill>
                <a:latin typeface="Arial" pitchFamily="34" charset="0"/>
                <a:cs typeface="Arial" pitchFamily="34" charset="0"/>
              </a:rPr>
              <a:t>Отсутствие у участника закупки - судимости за преступления в сфере экономики (за исключением лиц, у которых такая судимость погашена или снята).</a:t>
            </a:r>
          </a:p>
          <a:p>
            <a:pPr marL="342900" lvl="1" indent="-342900" algn="just">
              <a:lnSpc>
                <a:spcPct val="85000"/>
              </a:lnSpc>
              <a:spcAft>
                <a:spcPts val="12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Обладание исключительными правами на результаты интеллектуальной деятельности, если в связи с исполнением контракта заказчик приобретает права на такие </a:t>
            </a:r>
            <a:r>
              <a:rPr lang="ru-RU" sz="1600" dirty="0" smtClean="0">
                <a:solidFill>
                  <a:schemeClr val="tx1">
                    <a:lumMod val="75000"/>
                    <a:lumOff val="25000"/>
                  </a:schemeClr>
                </a:solidFill>
                <a:latin typeface="Arial" pitchFamily="34" charset="0"/>
                <a:cs typeface="Arial" pitchFamily="34" charset="0"/>
              </a:rPr>
              <a:t>результаты. </a:t>
            </a:r>
          </a:p>
          <a:p>
            <a:pPr marL="342900" lvl="1" indent="-342900">
              <a:lnSpc>
                <a:spcPct val="85000"/>
              </a:lnSpc>
              <a:spcAft>
                <a:spcPts val="12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Не обладание статусом офшорной компании (с 15.08.2015</a:t>
            </a:r>
            <a:r>
              <a:rPr lang="ru-RU" sz="1600" dirty="0" smtClean="0">
                <a:solidFill>
                  <a:schemeClr val="tx1">
                    <a:lumMod val="75000"/>
                    <a:lumOff val="25000"/>
                  </a:schemeClr>
                </a:solidFill>
                <a:latin typeface="Arial" pitchFamily="34" charset="0"/>
                <a:cs typeface="Arial" pitchFamily="34" charset="0"/>
              </a:rPr>
              <a:t>).</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1200"/>
              </a:spcAft>
              <a:buClr>
                <a:srgbClr val="990033"/>
              </a:buClr>
              <a:buSzPct val="80000"/>
              <a:buFont typeface="Arial Narrow" pitchFamily="34" charset="0"/>
              <a:buChar char="▬"/>
            </a:pPr>
            <a:endParaRPr lang="ru-RU" sz="1600" dirty="0">
              <a:solidFill>
                <a:schemeClr val="tx1">
                  <a:lumMod val="75000"/>
                  <a:lumOff val="25000"/>
                </a:schemeClr>
              </a:solidFill>
              <a:latin typeface="Arial" pitchFamily="34" charset="0"/>
              <a:cs typeface="Arial" pitchFamily="34" charset="0"/>
            </a:endParaRPr>
          </a:p>
        </p:txBody>
      </p:sp>
      <p:sp>
        <p:nvSpPr>
          <p:cNvPr id="13" name="Text Box 1"/>
          <p:cNvSpPr txBox="1">
            <a:spLocks noChangeArrowheads="1"/>
          </p:cNvSpPr>
          <p:nvPr/>
        </p:nvSpPr>
        <p:spPr bwMode="auto">
          <a:xfrm>
            <a:off x="0" y="116632"/>
            <a:ext cx="9144000" cy="646113"/>
          </a:xfrm>
          <a:prstGeom prst="rect">
            <a:avLst/>
          </a:prstGeom>
          <a:noFill/>
          <a:ln w="9525">
            <a:noFill/>
            <a:round/>
            <a:headEnd/>
            <a:tailEnd/>
          </a:ln>
        </p:spPr>
        <p:txBody>
          <a:bodyPr lIns="216000" tIns="36000" rIns="180000" bIns="36000" anchor="ctr"/>
          <a:lstStyle/>
          <a:p>
            <a:pPr marL="0" lvl="1">
              <a:lnSpc>
                <a:spcPct val="85000"/>
              </a:lnSpc>
              <a:spcAft>
                <a:spcPts val="1200"/>
              </a:spcAft>
              <a:buClr>
                <a:srgbClr val="990033"/>
              </a:buClr>
              <a:buSzPct val="80000"/>
            </a:pPr>
            <a:r>
              <a:rPr lang="ru-RU" sz="2000" dirty="0">
                <a:solidFill>
                  <a:srgbClr val="FFFFFF"/>
                </a:solidFill>
                <a:latin typeface="Arial" pitchFamily="34" charset="0"/>
                <a:cs typeface="Arial" pitchFamily="34" charset="0"/>
              </a:rPr>
              <a:t>Единые требования к участникам </a:t>
            </a:r>
            <a:r>
              <a:rPr lang="ru-RU" sz="2000" dirty="0" smtClean="0">
                <a:solidFill>
                  <a:srgbClr val="FFFFFF"/>
                </a:solidFill>
                <a:latin typeface="Arial" pitchFamily="34" charset="0"/>
                <a:cs typeface="Arial" pitchFamily="34" charset="0"/>
              </a:rPr>
              <a:t>закупки</a:t>
            </a:r>
            <a:endParaRPr lang="ru-RU" sz="20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778219022"/>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51520" y="220578"/>
            <a:ext cx="6502518" cy="400110"/>
          </a:xfrm>
          <a:prstGeom prst="rect">
            <a:avLst/>
          </a:prstGeom>
          <a:noFill/>
        </p:spPr>
        <p:txBody>
          <a:bodyPr wrap="square" rtlCol="0">
            <a:spAutoFit/>
          </a:bodyPr>
          <a:lstStyle/>
          <a:p>
            <a:pPr>
              <a:spcAft>
                <a:spcPts val="600"/>
              </a:spcAft>
            </a:pPr>
            <a:r>
              <a:rPr lang="ru-RU" sz="2000" b="1" dirty="0" smtClean="0">
                <a:solidFill>
                  <a:schemeClr val="bg1"/>
                </a:solidFill>
                <a:latin typeface="Arial" panose="020B0604020202020204" pitchFamily="34" charset="0"/>
                <a:cs typeface="Arial" panose="020B0604020202020204" pitchFamily="34" charset="0"/>
              </a:rPr>
              <a:t>АО «Единая электронная торговая площадка»</a:t>
            </a:r>
            <a:endParaRPr lang="ru-RU" sz="2000" b="1" dirty="0">
              <a:solidFill>
                <a:schemeClr val="bg1"/>
              </a:solidFill>
              <a:latin typeface="Arial" panose="020B0604020202020204" pitchFamily="34" charset="0"/>
              <a:cs typeface="Arial" panose="020B0604020202020204" pitchFamily="34" charset="0"/>
            </a:endParaRPr>
          </a:p>
        </p:txBody>
      </p:sp>
      <p:sp>
        <p:nvSpPr>
          <p:cNvPr id="5" name="Прямоугольник 4"/>
          <p:cNvSpPr/>
          <p:nvPr/>
        </p:nvSpPr>
        <p:spPr>
          <a:xfrm>
            <a:off x="0" y="1052736"/>
            <a:ext cx="5580112" cy="50405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44000" bIns="72000" rtlCol="0" anchor="t" anchorCtr="0">
            <a:spAutoFit/>
          </a:bodyPr>
          <a:lstStyle/>
          <a:p>
            <a:pPr algn="ctr">
              <a:spcAft>
                <a:spcPts val="600"/>
              </a:spcAft>
            </a:pPr>
            <a:endParaRPr lang="ru-RU" sz="1400" b="1" dirty="0" smtClean="0">
              <a:solidFill>
                <a:srgbClr val="C00000"/>
              </a:solidFill>
              <a:latin typeface="Arial Narrow" pitchFamily="34" charset="0"/>
            </a:endParaRPr>
          </a:p>
        </p:txBody>
      </p:sp>
      <p:sp>
        <p:nvSpPr>
          <p:cNvPr id="6" name="TextBox 5"/>
          <p:cNvSpPr txBox="1"/>
          <p:nvPr/>
        </p:nvSpPr>
        <p:spPr>
          <a:xfrm>
            <a:off x="251520" y="1033572"/>
            <a:ext cx="5256584" cy="523220"/>
          </a:xfrm>
          <a:prstGeom prst="rect">
            <a:avLst/>
          </a:prstGeom>
          <a:noFill/>
        </p:spPr>
        <p:txBody>
          <a:bodyPr wrap="square" rtlCol="0">
            <a:spAutoFit/>
          </a:bodyPr>
          <a:lstStyle/>
          <a:p>
            <a:r>
              <a:rPr lang="ru-RU" altLang="ru-RU" sz="2800" b="1" dirty="0" smtClean="0">
                <a:solidFill>
                  <a:schemeClr val="tx1">
                    <a:lumMod val="75000"/>
                    <a:lumOff val="25000"/>
                  </a:schemeClr>
                </a:solidFill>
                <a:latin typeface="Arial" panose="020B0604020202020204" pitchFamily="34" charset="0"/>
                <a:cs typeface="Arial" panose="020B0604020202020204" pitchFamily="34" charset="0"/>
              </a:rPr>
              <a:t>Направление деятельности:</a:t>
            </a:r>
            <a:endParaRPr lang="ru-RU" sz="2800" dirty="0">
              <a:solidFill>
                <a:schemeClr val="tx1">
                  <a:lumMod val="75000"/>
                  <a:lumOff val="25000"/>
                </a:schemeClr>
              </a:solidFill>
            </a:endParaRPr>
          </a:p>
        </p:txBody>
      </p:sp>
      <p:sp>
        <p:nvSpPr>
          <p:cNvPr id="7" name="TextBox 6"/>
          <p:cNvSpPr txBox="1"/>
          <p:nvPr/>
        </p:nvSpPr>
        <p:spPr>
          <a:xfrm>
            <a:off x="251520" y="1700212"/>
            <a:ext cx="5846665" cy="584775"/>
          </a:xfrm>
          <a:prstGeom prst="rect">
            <a:avLst/>
          </a:prstGeom>
          <a:noFill/>
        </p:spPr>
        <p:txBody>
          <a:bodyPr wrap="square" rtlCol="0">
            <a:spAutoFit/>
          </a:bodyPr>
          <a:lstStyle/>
          <a:p>
            <a:r>
              <a:rPr lang="ru-RU" altLang="ru-RU" sz="1600" dirty="0" smtClean="0">
                <a:solidFill>
                  <a:schemeClr val="tx1">
                    <a:lumMod val="75000"/>
                    <a:lumOff val="25000"/>
                  </a:schemeClr>
                </a:solidFill>
                <a:latin typeface="Arial" panose="020B0604020202020204" pitchFamily="34" charset="0"/>
                <a:cs typeface="Arial" panose="020B0604020202020204" pitchFamily="34" charset="0"/>
              </a:rPr>
              <a:t>— организация </a:t>
            </a:r>
            <a:r>
              <a:rPr lang="ru-RU" altLang="ru-RU" sz="1600" dirty="0">
                <a:solidFill>
                  <a:schemeClr val="tx1">
                    <a:lumMod val="75000"/>
                    <a:lumOff val="25000"/>
                  </a:schemeClr>
                </a:solidFill>
                <a:latin typeface="Arial" panose="020B0604020202020204" pitchFamily="34" charset="0"/>
                <a:cs typeface="Arial" panose="020B0604020202020204" pitchFamily="34" charset="0"/>
              </a:rPr>
              <a:t>электронных </a:t>
            </a:r>
            <a:r>
              <a:rPr lang="ru-RU" altLang="ru-RU" sz="1600" dirty="0" smtClean="0">
                <a:solidFill>
                  <a:schemeClr val="tx1">
                    <a:lumMod val="75000"/>
                    <a:lumOff val="25000"/>
                  </a:schemeClr>
                </a:solidFill>
                <a:latin typeface="Arial" panose="020B0604020202020204" pitchFamily="34" charset="0"/>
                <a:cs typeface="Arial" panose="020B0604020202020204" pitchFamily="34" charset="0"/>
              </a:rPr>
              <a:t>процедур для проведения </a:t>
            </a:r>
            <a:r>
              <a:rPr lang="ru-RU" altLang="ru-RU" sz="1600" dirty="0">
                <a:solidFill>
                  <a:schemeClr val="tx1">
                    <a:lumMod val="75000"/>
                    <a:lumOff val="25000"/>
                  </a:schemeClr>
                </a:solidFill>
                <a:latin typeface="Arial" panose="020B0604020202020204" pitchFamily="34" charset="0"/>
                <a:cs typeface="Arial" panose="020B0604020202020204" pitchFamily="34" charset="0"/>
              </a:rPr>
              <a:t>закупок государственных и корпоративных заказчиков.</a:t>
            </a:r>
          </a:p>
        </p:txBody>
      </p:sp>
      <p:cxnSp>
        <p:nvCxnSpPr>
          <p:cNvPr id="27" name="Прямая со стрелкой 26"/>
          <p:cNvCxnSpPr/>
          <p:nvPr/>
        </p:nvCxnSpPr>
        <p:spPr>
          <a:xfrm>
            <a:off x="229722" y="6381328"/>
            <a:ext cx="8619003"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7975499" y="2663857"/>
            <a:ext cx="622967" cy="37174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p:cNvSpPr txBox="1"/>
          <p:nvPr/>
        </p:nvSpPr>
        <p:spPr>
          <a:xfrm>
            <a:off x="7981480" y="6433591"/>
            <a:ext cx="622967" cy="307777"/>
          </a:xfrm>
          <a:prstGeom prst="rect">
            <a:avLst/>
          </a:prstGeom>
          <a:noFill/>
        </p:spPr>
        <p:txBody>
          <a:bodyPr wrap="square" rtlCol="0">
            <a:spAutoFit/>
          </a:bodyPr>
          <a:lstStyle/>
          <a:p>
            <a:pPr algn="ctr"/>
            <a:r>
              <a:rPr lang="ru-RU" sz="1400" i="1" dirty="0" smtClean="0"/>
              <a:t>2015</a:t>
            </a:r>
            <a:endParaRPr lang="ru-RU" sz="1400" i="1" dirty="0"/>
          </a:p>
        </p:txBody>
      </p:sp>
      <p:sp>
        <p:nvSpPr>
          <p:cNvPr id="50" name="Прямоугольник 49"/>
          <p:cNvSpPr/>
          <p:nvPr/>
        </p:nvSpPr>
        <p:spPr>
          <a:xfrm>
            <a:off x="7047030" y="3277160"/>
            <a:ext cx="622967" cy="31041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a:off x="6098185" y="3853224"/>
            <a:ext cx="622967" cy="252810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5196620" y="5117276"/>
            <a:ext cx="622967" cy="12640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p:cNvSpPr/>
          <p:nvPr/>
        </p:nvSpPr>
        <p:spPr>
          <a:xfrm>
            <a:off x="4260516" y="5869449"/>
            <a:ext cx="622967" cy="5118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53"/>
          <p:cNvSpPr/>
          <p:nvPr/>
        </p:nvSpPr>
        <p:spPr>
          <a:xfrm>
            <a:off x="3292644" y="6112453"/>
            <a:ext cx="622967" cy="2688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Прямоугольник 54"/>
          <p:cNvSpPr/>
          <p:nvPr/>
        </p:nvSpPr>
        <p:spPr>
          <a:xfrm>
            <a:off x="2339752" y="6246889"/>
            <a:ext cx="622967" cy="1344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рямоугольник 55"/>
          <p:cNvSpPr/>
          <p:nvPr/>
        </p:nvSpPr>
        <p:spPr>
          <a:xfrm>
            <a:off x="1344027" y="6314107"/>
            <a:ext cx="622967" cy="6722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56"/>
          <p:cNvSpPr/>
          <p:nvPr/>
        </p:nvSpPr>
        <p:spPr>
          <a:xfrm>
            <a:off x="409577" y="6335609"/>
            <a:ext cx="622967"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p:cNvSpPr txBox="1"/>
          <p:nvPr/>
        </p:nvSpPr>
        <p:spPr>
          <a:xfrm>
            <a:off x="7060148" y="6433591"/>
            <a:ext cx="622967" cy="307777"/>
          </a:xfrm>
          <a:prstGeom prst="rect">
            <a:avLst/>
          </a:prstGeom>
          <a:noFill/>
        </p:spPr>
        <p:txBody>
          <a:bodyPr wrap="square" rtlCol="0">
            <a:spAutoFit/>
          </a:bodyPr>
          <a:lstStyle/>
          <a:p>
            <a:pPr algn="ctr"/>
            <a:r>
              <a:rPr lang="ru-RU" sz="1400" i="1" dirty="0" smtClean="0"/>
              <a:t>2014</a:t>
            </a:r>
            <a:endParaRPr lang="ru-RU" sz="1400" i="1" dirty="0"/>
          </a:p>
        </p:txBody>
      </p:sp>
      <p:sp>
        <p:nvSpPr>
          <p:cNvPr id="59" name="TextBox 58"/>
          <p:cNvSpPr txBox="1"/>
          <p:nvPr/>
        </p:nvSpPr>
        <p:spPr>
          <a:xfrm>
            <a:off x="6098184" y="6433591"/>
            <a:ext cx="622967" cy="307777"/>
          </a:xfrm>
          <a:prstGeom prst="rect">
            <a:avLst/>
          </a:prstGeom>
          <a:noFill/>
        </p:spPr>
        <p:txBody>
          <a:bodyPr wrap="square" rtlCol="0">
            <a:spAutoFit/>
          </a:bodyPr>
          <a:lstStyle/>
          <a:p>
            <a:pPr algn="ctr"/>
            <a:r>
              <a:rPr lang="ru-RU" sz="1400" i="1" dirty="0" smtClean="0"/>
              <a:t>2013</a:t>
            </a:r>
            <a:endParaRPr lang="ru-RU" sz="1400" i="1" dirty="0"/>
          </a:p>
        </p:txBody>
      </p:sp>
      <p:sp>
        <p:nvSpPr>
          <p:cNvPr id="60" name="TextBox 59"/>
          <p:cNvSpPr txBox="1"/>
          <p:nvPr/>
        </p:nvSpPr>
        <p:spPr>
          <a:xfrm>
            <a:off x="5196619" y="6433591"/>
            <a:ext cx="622967" cy="307777"/>
          </a:xfrm>
          <a:prstGeom prst="rect">
            <a:avLst/>
          </a:prstGeom>
          <a:noFill/>
        </p:spPr>
        <p:txBody>
          <a:bodyPr wrap="square" rtlCol="0">
            <a:spAutoFit/>
          </a:bodyPr>
          <a:lstStyle/>
          <a:p>
            <a:pPr algn="ctr"/>
            <a:r>
              <a:rPr lang="ru-RU" sz="1400" i="1" dirty="0" smtClean="0"/>
              <a:t>2012</a:t>
            </a:r>
            <a:endParaRPr lang="ru-RU" sz="1400" i="1" dirty="0"/>
          </a:p>
        </p:txBody>
      </p:sp>
      <p:sp>
        <p:nvSpPr>
          <p:cNvPr id="61" name="TextBox 60"/>
          <p:cNvSpPr txBox="1"/>
          <p:nvPr/>
        </p:nvSpPr>
        <p:spPr>
          <a:xfrm>
            <a:off x="4260515" y="6433591"/>
            <a:ext cx="622967" cy="307777"/>
          </a:xfrm>
          <a:prstGeom prst="rect">
            <a:avLst/>
          </a:prstGeom>
          <a:noFill/>
        </p:spPr>
        <p:txBody>
          <a:bodyPr wrap="square" rtlCol="0">
            <a:spAutoFit/>
          </a:bodyPr>
          <a:lstStyle/>
          <a:p>
            <a:pPr algn="ctr"/>
            <a:r>
              <a:rPr lang="ru-RU" sz="1400" i="1" dirty="0" smtClean="0"/>
              <a:t>2011</a:t>
            </a:r>
            <a:endParaRPr lang="ru-RU" sz="1400" i="1" dirty="0"/>
          </a:p>
        </p:txBody>
      </p:sp>
      <p:sp>
        <p:nvSpPr>
          <p:cNvPr id="62" name="TextBox 61"/>
          <p:cNvSpPr txBox="1"/>
          <p:nvPr/>
        </p:nvSpPr>
        <p:spPr>
          <a:xfrm>
            <a:off x="3292643" y="6433591"/>
            <a:ext cx="622967" cy="307777"/>
          </a:xfrm>
          <a:prstGeom prst="rect">
            <a:avLst/>
          </a:prstGeom>
          <a:noFill/>
        </p:spPr>
        <p:txBody>
          <a:bodyPr wrap="square" rtlCol="0">
            <a:spAutoFit/>
          </a:bodyPr>
          <a:lstStyle/>
          <a:p>
            <a:pPr algn="ctr"/>
            <a:r>
              <a:rPr lang="ru-RU" sz="1400" i="1" dirty="0" smtClean="0"/>
              <a:t>2010</a:t>
            </a:r>
            <a:endParaRPr lang="ru-RU" sz="1400" i="1" dirty="0"/>
          </a:p>
        </p:txBody>
      </p:sp>
      <p:sp>
        <p:nvSpPr>
          <p:cNvPr id="63" name="TextBox 62"/>
          <p:cNvSpPr txBox="1"/>
          <p:nvPr/>
        </p:nvSpPr>
        <p:spPr>
          <a:xfrm>
            <a:off x="2339751" y="6433591"/>
            <a:ext cx="622967" cy="307777"/>
          </a:xfrm>
          <a:prstGeom prst="rect">
            <a:avLst/>
          </a:prstGeom>
          <a:noFill/>
        </p:spPr>
        <p:txBody>
          <a:bodyPr wrap="square" rtlCol="0">
            <a:spAutoFit/>
          </a:bodyPr>
          <a:lstStyle/>
          <a:p>
            <a:pPr algn="ctr"/>
            <a:r>
              <a:rPr lang="ru-RU" sz="1400" i="1" dirty="0" smtClean="0"/>
              <a:t>2009</a:t>
            </a:r>
            <a:endParaRPr lang="ru-RU" sz="1400" i="1" dirty="0"/>
          </a:p>
        </p:txBody>
      </p:sp>
      <p:sp>
        <p:nvSpPr>
          <p:cNvPr id="64" name="TextBox 63"/>
          <p:cNvSpPr txBox="1"/>
          <p:nvPr/>
        </p:nvSpPr>
        <p:spPr>
          <a:xfrm>
            <a:off x="1344027" y="6433591"/>
            <a:ext cx="622967" cy="307777"/>
          </a:xfrm>
          <a:prstGeom prst="rect">
            <a:avLst/>
          </a:prstGeom>
          <a:noFill/>
        </p:spPr>
        <p:txBody>
          <a:bodyPr wrap="square" rtlCol="0">
            <a:spAutoFit/>
          </a:bodyPr>
          <a:lstStyle/>
          <a:p>
            <a:pPr algn="ctr"/>
            <a:r>
              <a:rPr lang="ru-RU" sz="1400" i="1" dirty="0" smtClean="0"/>
              <a:t>2008</a:t>
            </a:r>
            <a:endParaRPr lang="ru-RU" sz="1400" i="1" dirty="0"/>
          </a:p>
        </p:txBody>
      </p:sp>
      <p:sp>
        <p:nvSpPr>
          <p:cNvPr id="65" name="TextBox 64"/>
          <p:cNvSpPr txBox="1"/>
          <p:nvPr/>
        </p:nvSpPr>
        <p:spPr>
          <a:xfrm>
            <a:off x="409576" y="6433591"/>
            <a:ext cx="622967" cy="307777"/>
          </a:xfrm>
          <a:prstGeom prst="rect">
            <a:avLst/>
          </a:prstGeom>
          <a:noFill/>
        </p:spPr>
        <p:txBody>
          <a:bodyPr wrap="square" rtlCol="0">
            <a:spAutoFit/>
          </a:bodyPr>
          <a:lstStyle/>
          <a:p>
            <a:pPr algn="ctr"/>
            <a:r>
              <a:rPr lang="ru-RU" sz="1400" i="1" dirty="0" smtClean="0"/>
              <a:t>2007</a:t>
            </a:r>
            <a:endParaRPr lang="ru-RU" sz="1400" i="1" dirty="0"/>
          </a:p>
        </p:txBody>
      </p:sp>
      <p:sp>
        <p:nvSpPr>
          <p:cNvPr id="66" name="TextBox 65"/>
          <p:cNvSpPr txBox="1"/>
          <p:nvPr/>
        </p:nvSpPr>
        <p:spPr>
          <a:xfrm>
            <a:off x="7669998" y="2348469"/>
            <a:ext cx="934450" cy="307777"/>
          </a:xfrm>
          <a:prstGeom prst="rect">
            <a:avLst/>
          </a:prstGeom>
          <a:noFill/>
        </p:spPr>
        <p:txBody>
          <a:bodyPr wrap="square" rtlCol="0">
            <a:spAutoFit/>
          </a:bodyPr>
          <a:lstStyle/>
          <a:p>
            <a:pPr algn="r"/>
            <a:r>
              <a:rPr lang="ru-RU" sz="1400" b="1" i="1" dirty="0" smtClean="0"/>
              <a:t>1216018</a:t>
            </a:r>
            <a:endParaRPr lang="ru-RU" sz="1400" b="1" i="1" dirty="0"/>
          </a:p>
        </p:txBody>
      </p:sp>
      <p:sp>
        <p:nvSpPr>
          <p:cNvPr id="67" name="TextBox 66"/>
          <p:cNvSpPr txBox="1"/>
          <p:nvPr/>
        </p:nvSpPr>
        <p:spPr>
          <a:xfrm>
            <a:off x="6735547" y="2966240"/>
            <a:ext cx="934450" cy="307777"/>
          </a:xfrm>
          <a:prstGeom prst="rect">
            <a:avLst/>
          </a:prstGeom>
          <a:noFill/>
        </p:spPr>
        <p:txBody>
          <a:bodyPr wrap="square" rtlCol="0">
            <a:spAutoFit/>
          </a:bodyPr>
          <a:lstStyle/>
          <a:p>
            <a:pPr algn="r"/>
            <a:r>
              <a:rPr lang="ru-RU" sz="1400" b="1" i="1" dirty="0" smtClean="0"/>
              <a:t>915515</a:t>
            </a:r>
            <a:endParaRPr lang="ru-RU" sz="1400" b="1" i="1" dirty="0"/>
          </a:p>
        </p:txBody>
      </p:sp>
      <p:sp>
        <p:nvSpPr>
          <p:cNvPr id="68" name="TextBox 67"/>
          <p:cNvSpPr txBox="1"/>
          <p:nvPr/>
        </p:nvSpPr>
        <p:spPr>
          <a:xfrm>
            <a:off x="5786701" y="3545447"/>
            <a:ext cx="934450" cy="307777"/>
          </a:xfrm>
          <a:prstGeom prst="rect">
            <a:avLst/>
          </a:prstGeom>
          <a:noFill/>
        </p:spPr>
        <p:txBody>
          <a:bodyPr wrap="square" rtlCol="0">
            <a:spAutoFit/>
          </a:bodyPr>
          <a:lstStyle/>
          <a:p>
            <a:pPr algn="r"/>
            <a:r>
              <a:rPr lang="ru-RU" sz="1400" b="1" i="1" dirty="0" smtClean="0"/>
              <a:t>575095</a:t>
            </a:r>
            <a:endParaRPr lang="ru-RU" sz="1400" b="1" i="1" dirty="0"/>
          </a:p>
        </p:txBody>
      </p:sp>
      <p:sp>
        <p:nvSpPr>
          <p:cNvPr id="69" name="TextBox 68"/>
          <p:cNvSpPr txBox="1"/>
          <p:nvPr/>
        </p:nvSpPr>
        <p:spPr>
          <a:xfrm>
            <a:off x="4885137" y="4809499"/>
            <a:ext cx="934450" cy="307777"/>
          </a:xfrm>
          <a:prstGeom prst="rect">
            <a:avLst/>
          </a:prstGeom>
          <a:noFill/>
        </p:spPr>
        <p:txBody>
          <a:bodyPr wrap="square" rtlCol="0">
            <a:spAutoFit/>
          </a:bodyPr>
          <a:lstStyle/>
          <a:p>
            <a:pPr algn="r"/>
            <a:r>
              <a:rPr lang="ru-RU" sz="1400" b="1" i="1" dirty="0" smtClean="0"/>
              <a:t>282185</a:t>
            </a:r>
            <a:endParaRPr lang="ru-RU" sz="1400" b="1" i="1" dirty="0"/>
          </a:p>
        </p:txBody>
      </p:sp>
      <p:sp>
        <p:nvSpPr>
          <p:cNvPr id="70" name="TextBox 69"/>
          <p:cNvSpPr txBox="1"/>
          <p:nvPr/>
        </p:nvSpPr>
        <p:spPr>
          <a:xfrm>
            <a:off x="3950687" y="5561672"/>
            <a:ext cx="934450" cy="307777"/>
          </a:xfrm>
          <a:prstGeom prst="rect">
            <a:avLst/>
          </a:prstGeom>
          <a:noFill/>
        </p:spPr>
        <p:txBody>
          <a:bodyPr wrap="square" rtlCol="0">
            <a:spAutoFit/>
          </a:bodyPr>
          <a:lstStyle/>
          <a:p>
            <a:pPr algn="r"/>
            <a:r>
              <a:rPr lang="ru-RU" sz="1400" b="1" i="1" dirty="0" smtClean="0"/>
              <a:t>57200</a:t>
            </a:r>
            <a:endParaRPr lang="ru-RU" sz="1400" b="1" i="1" dirty="0"/>
          </a:p>
        </p:txBody>
      </p:sp>
      <p:sp>
        <p:nvSpPr>
          <p:cNvPr id="71" name="TextBox 70"/>
          <p:cNvSpPr txBox="1"/>
          <p:nvPr/>
        </p:nvSpPr>
        <p:spPr>
          <a:xfrm>
            <a:off x="2983663" y="5804676"/>
            <a:ext cx="934450" cy="307777"/>
          </a:xfrm>
          <a:prstGeom prst="rect">
            <a:avLst/>
          </a:prstGeom>
          <a:noFill/>
        </p:spPr>
        <p:txBody>
          <a:bodyPr wrap="square" rtlCol="0">
            <a:spAutoFit/>
          </a:bodyPr>
          <a:lstStyle/>
          <a:p>
            <a:pPr algn="r"/>
            <a:r>
              <a:rPr lang="ru-RU" sz="1400" b="1" i="1" dirty="0" smtClean="0"/>
              <a:t>14809</a:t>
            </a:r>
            <a:endParaRPr lang="ru-RU" sz="1400" b="1" i="1" dirty="0"/>
          </a:p>
        </p:txBody>
      </p:sp>
      <p:sp>
        <p:nvSpPr>
          <p:cNvPr id="72" name="TextBox 71"/>
          <p:cNvSpPr txBox="1"/>
          <p:nvPr/>
        </p:nvSpPr>
        <p:spPr>
          <a:xfrm>
            <a:off x="2028269" y="5939113"/>
            <a:ext cx="934450" cy="307777"/>
          </a:xfrm>
          <a:prstGeom prst="rect">
            <a:avLst/>
          </a:prstGeom>
          <a:noFill/>
        </p:spPr>
        <p:txBody>
          <a:bodyPr wrap="square" rtlCol="0">
            <a:spAutoFit/>
          </a:bodyPr>
          <a:lstStyle/>
          <a:p>
            <a:pPr algn="r"/>
            <a:r>
              <a:rPr lang="ru-RU" sz="1400" b="1" i="1" dirty="0" smtClean="0"/>
              <a:t>5250</a:t>
            </a:r>
            <a:endParaRPr lang="ru-RU" sz="1400" b="1" i="1" dirty="0"/>
          </a:p>
        </p:txBody>
      </p:sp>
      <p:sp>
        <p:nvSpPr>
          <p:cNvPr id="73" name="TextBox 72"/>
          <p:cNvSpPr txBox="1"/>
          <p:nvPr/>
        </p:nvSpPr>
        <p:spPr>
          <a:xfrm>
            <a:off x="1032543" y="6006330"/>
            <a:ext cx="934450" cy="307777"/>
          </a:xfrm>
          <a:prstGeom prst="rect">
            <a:avLst/>
          </a:prstGeom>
          <a:noFill/>
        </p:spPr>
        <p:txBody>
          <a:bodyPr wrap="square" rtlCol="0">
            <a:spAutoFit/>
          </a:bodyPr>
          <a:lstStyle/>
          <a:p>
            <a:pPr algn="r"/>
            <a:r>
              <a:rPr lang="ru-RU" sz="1400" b="1" i="1" dirty="0" smtClean="0"/>
              <a:t>2568</a:t>
            </a:r>
            <a:endParaRPr lang="ru-RU" sz="1400" b="1" i="1" dirty="0"/>
          </a:p>
        </p:txBody>
      </p:sp>
      <p:sp>
        <p:nvSpPr>
          <p:cNvPr id="74" name="TextBox 73"/>
          <p:cNvSpPr txBox="1"/>
          <p:nvPr/>
        </p:nvSpPr>
        <p:spPr>
          <a:xfrm>
            <a:off x="98094" y="6022247"/>
            <a:ext cx="934450" cy="307777"/>
          </a:xfrm>
          <a:prstGeom prst="rect">
            <a:avLst/>
          </a:prstGeom>
          <a:noFill/>
        </p:spPr>
        <p:txBody>
          <a:bodyPr wrap="square" rtlCol="0">
            <a:spAutoFit/>
          </a:bodyPr>
          <a:lstStyle/>
          <a:p>
            <a:pPr algn="r"/>
            <a:r>
              <a:rPr lang="ru-RU" sz="1400" b="1" i="1" dirty="0" smtClean="0"/>
              <a:t>562</a:t>
            </a:r>
            <a:endParaRPr lang="ru-RU" sz="1400" b="1" i="1"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245" y="3026833"/>
            <a:ext cx="2593013" cy="1936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895939"/>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bwMode="auto">
          <a:xfrm>
            <a:off x="179512" y="260648"/>
            <a:ext cx="3631232" cy="365091"/>
          </a:xfrm>
          <a:prstGeom prst="rect">
            <a:avLst/>
          </a:prstGeom>
          <a:noFill/>
          <a:ln w="12700">
            <a:noFill/>
          </a:ln>
        </p:spPr>
        <p:txBody>
          <a:bodyPr wrap="none" lIns="72000" tIns="36000" rIns="72000" bIns="36000">
            <a:spAutoFit/>
          </a:bodyPr>
          <a:lstStyle/>
          <a:p>
            <a:pPr>
              <a:lnSpc>
                <a:spcPct val="95000"/>
              </a:lnSpc>
              <a:defRPr/>
            </a:pPr>
            <a:r>
              <a:rPr lang="ru-RU" sz="2000" dirty="0" smtClean="0">
                <a:solidFill>
                  <a:schemeClr val="bg1"/>
                </a:solidFill>
                <a:latin typeface="Arial" pitchFamily="34" charset="0"/>
                <a:cs typeface="Arial" pitchFamily="34" charset="0"/>
              </a:rPr>
              <a:t>Дополнительные требования</a:t>
            </a:r>
            <a:endParaRPr lang="ru-RU" sz="2000" dirty="0">
              <a:solidFill>
                <a:schemeClr val="bg1"/>
              </a:solidFill>
              <a:latin typeface="Arial" pitchFamily="34" charset="0"/>
              <a:cs typeface="Arial" pitchFamily="34" charset="0"/>
            </a:endParaRPr>
          </a:p>
        </p:txBody>
      </p:sp>
      <p:sp>
        <p:nvSpPr>
          <p:cNvPr id="2" name="Прямоугольник 1"/>
          <p:cNvSpPr/>
          <p:nvPr/>
        </p:nvSpPr>
        <p:spPr>
          <a:xfrm>
            <a:off x="1619672" y="1124744"/>
            <a:ext cx="6912768" cy="1815882"/>
          </a:xfrm>
          <a:prstGeom prst="rect">
            <a:avLst/>
          </a:prstGeom>
        </p:spPr>
        <p:txBody>
          <a:bodyPr wrap="square">
            <a:spAutoFit/>
          </a:bodyPr>
          <a:lstStyle/>
          <a:p>
            <a:pPr algn="just"/>
            <a:r>
              <a:rPr lang="ru-RU" sz="1600" dirty="0" smtClean="0">
                <a:solidFill>
                  <a:schemeClr val="tx1">
                    <a:lumMod val="65000"/>
                    <a:lumOff val="35000"/>
                  </a:schemeClr>
                </a:solidFill>
                <a:latin typeface="Arial" pitchFamily="34" charset="0"/>
                <a:cs typeface="Arial" pitchFamily="34" charset="0"/>
              </a:rPr>
              <a:t>Постановлением Правительства РФ №99 от 04.02.2015 установлены дополнительные требования к отдельным видам товаров</a:t>
            </a:r>
            <a:r>
              <a:rPr lang="ru-RU" sz="1600" dirty="0">
                <a:solidFill>
                  <a:schemeClr val="tx1">
                    <a:lumMod val="65000"/>
                    <a:lumOff val="35000"/>
                  </a:schemeClr>
                </a:solidFill>
                <a:latin typeface="Arial" pitchFamily="34" charset="0"/>
                <a:cs typeface="Arial" pitchFamily="34" charset="0"/>
              </a:rPr>
              <a:t>, работ, услуг, закупки которых осуществляются путем проведения конкурсов с ограниченным участием, двухэтапных конкурсов, закрытых конкурсов с ограниченным участием, </a:t>
            </a:r>
            <a:r>
              <a:rPr lang="ru-RU" sz="1600" dirty="0" smtClean="0">
                <a:solidFill>
                  <a:schemeClr val="tx1">
                    <a:lumMod val="65000"/>
                    <a:lumOff val="35000"/>
                  </a:schemeClr>
                </a:solidFill>
                <a:latin typeface="Arial" pitchFamily="34" charset="0"/>
                <a:cs typeface="Arial" pitchFamily="34" charset="0"/>
              </a:rPr>
              <a:t>закрытых двухэтапных конкурсов </a:t>
            </a:r>
            <a:r>
              <a:rPr lang="ru-RU" sz="1600" dirty="0">
                <a:solidFill>
                  <a:schemeClr val="tx1">
                    <a:lumMod val="65000"/>
                    <a:lumOff val="35000"/>
                  </a:schemeClr>
                </a:solidFill>
                <a:latin typeface="Arial" pitchFamily="34" charset="0"/>
                <a:cs typeface="Arial" pitchFamily="34" charset="0"/>
              </a:rPr>
              <a:t>или </a:t>
            </a:r>
            <a:r>
              <a:rPr lang="ru-RU" sz="1600" dirty="0" smtClean="0">
                <a:solidFill>
                  <a:schemeClr val="tx1">
                    <a:lumMod val="65000"/>
                    <a:lumOff val="35000"/>
                  </a:schemeClr>
                </a:solidFill>
                <a:latin typeface="Arial" pitchFamily="34" charset="0"/>
                <a:cs typeface="Arial" pitchFamily="34" charset="0"/>
              </a:rPr>
              <a:t>аукционов (ПП РФ </a:t>
            </a:r>
            <a:r>
              <a:rPr lang="ru-RU" sz="1600" dirty="0">
                <a:solidFill>
                  <a:schemeClr val="tx1">
                    <a:lumMod val="65000"/>
                    <a:lumOff val="35000"/>
                  </a:schemeClr>
                </a:solidFill>
                <a:latin typeface="Arial" pitchFamily="34" charset="0"/>
                <a:cs typeface="Arial" pitchFamily="34" charset="0"/>
              </a:rPr>
              <a:t>N 99 от </a:t>
            </a:r>
            <a:r>
              <a:rPr lang="ru-RU" sz="1600" dirty="0" smtClean="0">
                <a:solidFill>
                  <a:schemeClr val="tx1">
                    <a:lumMod val="65000"/>
                    <a:lumOff val="35000"/>
                  </a:schemeClr>
                </a:solidFill>
                <a:latin typeface="Arial" pitchFamily="34" charset="0"/>
                <a:cs typeface="Arial" pitchFamily="34" charset="0"/>
              </a:rPr>
              <a:t>04.02.2015, в ред</a:t>
            </a:r>
            <a:r>
              <a:rPr lang="ru-RU" sz="1600" dirty="0">
                <a:solidFill>
                  <a:schemeClr val="tx1">
                    <a:lumMod val="65000"/>
                    <a:lumOff val="35000"/>
                  </a:schemeClr>
                </a:solidFill>
                <a:latin typeface="Arial" pitchFamily="34" charset="0"/>
                <a:cs typeface="Arial" pitchFamily="34" charset="0"/>
              </a:rPr>
              <a:t>. </a:t>
            </a:r>
            <a:r>
              <a:rPr lang="ru-RU" sz="1600" dirty="0" smtClean="0">
                <a:solidFill>
                  <a:schemeClr val="tx1">
                    <a:lumMod val="65000"/>
                    <a:lumOff val="35000"/>
                  </a:schemeClr>
                </a:solidFill>
                <a:latin typeface="Arial" pitchFamily="34" charset="0"/>
                <a:cs typeface="Arial" pitchFamily="34" charset="0"/>
              </a:rPr>
              <a:t>02.07.2015, </a:t>
            </a:r>
            <a:br>
              <a:rPr lang="ru-RU" sz="1600" dirty="0" smtClean="0">
                <a:solidFill>
                  <a:schemeClr val="tx1">
                    <a:lumMod val="65000"/>
                    <a:lumOff val="35000"/>
                  </a:schemeClr>
                </a:solidFill>
                <a:latin typeface="Arial" pitchFamily="34" charset="0"/>
                <a:cs typeface="Arial" pitchFamily="34" charset="0"/>
              </a:rPr>
            </a:br>
            <a:r>
              <a:rPr lang="ru-RU" sz="1600" dirty="0" smtClean="0">
                <a:solidFill>
                  <a:schemeClr val="tx1">
                    <a:lumMod val="65000"/>
                    <a:lumOff val="35000"/>
                  </a:schemeClr>
                </a:solidFill>
                <a:latin typeface="Arial" pitchFamily="34" charset="0"/>
                <a:cs typeface="Arial" pitchFamily="34" charset="0"/>
              </a:rPr>
              <a:t>в </a:t>
            </a:r>
            <a:r>
              <a:rPr lang="ru-RU" sz="1600" dirty="0" err="1" smtClean="0">
                <a:solidFill>
                  <a:schemeClr val="tx1">
                    <a:lumMod val="65000"/>
                    <a:lumOff val="35000"/>
                  </a:schemeClr>
                </a:solidFill>
                <a:latin typeface="Arial" pitchFamily="34" charset="0"/>
                <a:cs typeface="Arial" pitchFamily="34" charset="0"/>
              </a:rPr>
              <a:t>т.ч</a:t>
            </a:r>
            <a:r>
              <a:rPr lang="ru-RU" sz="1600" dirty="0" smtClean="0">
                <a:solidFill>
                  <a:schemeClr val="tx1">
                    <a:lumMod val="65000"/>
                    <a:lumOff val="35000"/>
                  </a:schemeClr>
                </a:solidFill>
                <a:latin typeface="Arial" pitchFamily="34" charset="0"/>
                <a:cs typeface="Arial" pitchFamily="34" charset="0"/>
              </a:rPr>
              <a:t>. электронных – пояснения совм. письмо МЭР и ФАС 28.08.2015):</a:t>
            </a:r>
          </a:p>
        </p:txBody>
      </p:sp>
      <p:sp>
        <p:nvSpPr>
          <p:cNvPr id="5" name="Прямоугольник 4"/>
          <p:cNvSpPr/>
          <p:nvPr/>
        </p:nvSpPr>
        <p:spPr>
          <a:xfrm>
            <a:off x="323528" y="2996952"/>
            <a:ext cx="8330686" cy="2800767"/>
          </a:xfrm>
          <a:prstGeom prst="rect">
            <a:avLst/>
          </a:prstGeom>
        </p:spPr>
        <p:txBody>
          <a:bodyPr wrap="square">
            <a:spAutoFit/>
          </a:bodyPr>
          <a:lstStyle/>
          <a:p>
            <a:pPr algn="just"/>
            <a:r>
              <a:rPr lang="ru-RU" sz="1600" dirty="0" smtClean="0">
                <a:solidFill>
                  <a:schemeClr val="tx1">
                    <a:lumMod val="65000"/>
                    <a:lumOff val="35000"/>
                  </a:schemeClr>
                </a:solidFill>
                <a:latin typeface="Arial" pitchFamily="34" charset="0"/>
                <a:cs typeface="Arial" pitchFamily="34" charset="0"/>
              </a:rPr>
              <a:t>1. Выполнение </a:t>
            </a:r>
            <a:r>
              <a:rPr lang="ru-RU" sz="1600" dirty="0">
                <a:solidFill>
                  <a:schemeClr val="tx1">
                    <a:lumMod val="65000"/>
                    <a:lumOff val="35000"/>
                  </a:schemeClr>
                </a:solidFill>
                <a:latin typeface="Arial" pitchFamily="34" charset="0"/>
                <a:cs typeface="Arial" pitchFamily="34" charset="0"/>
              </a:rPr>
              <a:t>работ по сохранению объектов культурного </a:t>
            </a:r>
            <a:r>
              <a:rPr lang="ru-RU" sz="1600" dirty="0" smtClean="0">
                <a:solidFill>
                  <a:schemeClr val="tx1">
                    <a:lumMod val="65000"/>
                    <a:lumOff val="35000"/>
                  </a:schemeClr>
                </a:solidFill>
                <a:latin typeface="Arial" pitchFamily="34" charset="0"/>
                <a:cs typeface="Arial" pitchFamily="34" charset="0"/>
              </a:rPr>
              <a:t>наследия – </a:t>
            </a:r>
            <a:r>
              <a:rPr lang="ru-RU" sz="1600" b="1" dirty="0">
                <a:solidFill>
                  <a:schemeClr val="tx1">
                    <a:lumMod val="65000"/>
                    <a:lumOff val="35000"/>
                  </a:schemeClr>
                </a:solidFill>
                <a:latin typeface="Arial" pitchFamily="34" charset="0"/>
                <a:cs typeface="Arial" pitchFamily="34" charset="0"/>
              </a:rPr>
              <a:t>наличие оборудования, опыт исполнения контракта </a:t>
            </a:r>
            <a:r>
              <a:rPr lang="ru-RU" sz="1600" b="1" dirty="0" smtClean="0">
                <a:solidFill>
                  <a:schemeClr val="tx1">
                    <a:lumMod val="65000"/>
                    <a:lumOff val="35000"/>
                  </a:schemeClr>
                </a:solidFill>
                <a:latin typeface="Arial" pitchFamily="34" charset="0"/>
                <a:cs typeface="Arial" pitchFamily="34" charset="0"/>
              </a:rPr>
              <a:t>на оказание аналогичных услуг в течение </a:t>
            </a:r>
            <a:r>
              <a:rPr lang="ru-RU" sz="1600" b="1" dirty="0">
                <a:solidFill>
                  <a:schemeClr val="tx1">
                    <a:lumMod val="65000"/>
                    <a:lumOff val="35000"/>
                  </a:schemeClr>
                </a:solidFill>
                <a:latin typeface="Arial" pitchFamily="34" charset="0"/>
                <a:cs typeface="Arial" pitchFamily="34" charset="0"/>
              </a:rPr>
              <a:t>3 лет до </a:t>
            </a:r>
            <a:r>
              <a:rPr lang="ru-RU" sz="1600" b="1" dirty="0" smtClean="0">
                <a:solidFill>
                  <a:schemeClr val="tx1">
                    <a:lumMod val="65000"/>
                    <a:lumOff val="35000"/>
                  </a:schemeClr>
                </a:solidFill>
                <a:latin typeface="Arial" pitchFamily="34" charset="0"/>
                <a:cs typeface="Arial" pitchFamily="34" charset="0"/>
              </a:rPr>
              <a:t>даты подачи заявки на сумму не менее 20% от НМЦК; </a:t>
            </a:r>
            <a:r>
              <a:rPr lang="ru-RU" sz="1600" dirty="0">
                <a:solidFill>
                  <a:srgbClr val="C00000"/>
                </a:solidFill>
                <a:latin typeface="Arial" pitchFamily="34" charset="0"/>
                <a:cs typeface="Arial" pitchFamily="34" charset="0"/>
              </a:rPr>
              <a:t>	</a:t>
            </a:r>
            <a:endParaRPr lang="ru-RU" sz="1600" dirty="0" smtClean="0">
              <a:solidFill>
                <a:srgbClr val="C00000"/>
              </a:solidFill>
              <a:latin typeface="Arial" pitchFamily="34" charset="0"/>
              <a:cs typeface="Arial" pitchFamily="34" charset="0"/>
            </a:endParaRPr>
          </a:p>
          <a:p>
            <a:r>
              <a:rPr lang="ru-RU" sz="1600" dirty="0">
                <a:solidFill>
                  <a:schemeClr val="tx1">
                    <a:lumMod val="65000"/>
                    <a:lumOff val="35000"/>
                  </a:schemeClr>
                </a:solidFill>
                <a:latin typeface="Arial" pitchFamily="34" charset="0"/>
                <a:cs typeface="Arial" pitchFamily="34" charset="0"/>
              </a:rPr>
              <a:t>2. Выполнение </a:t>
            </a:r>
            <a:r>
              <a:rPr lang="ru-RU" sz="1600" dirty="0" smtClean="0">
                <a:solidFill>
                  <a:schemeClr val="tx1">
                    <a:lumMod val="65000"/>
                    <a:lumOff val="35000"/>
                  </a:schemeClr>
                </a:solidFill>
                <a:latin typeface="Arial" pitchFamily="34" charset="0"/>
                <a:cs typeface="Arial" pitchFamily="34" charset="0"/>
              </a:rPr>
              <a:t>строительных работ, </a:t>
            </a:r>
            <a:r>
              <a:rPr lang="ru-RU" sz="1600" dirty="0">
                <a:solidFill>
                  <a:schemeClr val="tx1">
                    <a:lumMod val="65000"/>
                    <a:lumOff val="35000"/>
                  </a:schemeClr>
                </a:solidFill>
                <a:latin typeface="Arial" pitchFamily="34" charset="0"/>
                <a:cs typeface="Arial" pitchFamily="34" charset="0"/>
              </a:rPr>
              <a:t>включенных в код 45 (кроме кода 45.12) с НМЦК выше 10 млн. рублей </a:t>
            </a:r>
            <a:r>
              <a:rPr lang="ru-RU" sz="1600" b="1" dirty="0">
                <a:solidFill>
                  <a:schemeClr val="tx1">
                    <a:lumMod val="65000"/>
                    <a:lumOff val="35000"/>
                  </a:schemeClr>
                </a:solidFill>
                <a:latin typeface="Arial" pitchFamily="34" charset="0"/>
                <a:cs typeface="Arial" pitchFamily="34" charset="0"/>
              </a:rPr>
              <a:t>- опыт исполнения контракта на оказание аналогичных услуг в течение 3 </a:t>
            </a:r>
            <a:r>
              <a:rPr lang="ru-RU" sz="1600" b="1" dirty="0" smtClean="0">
                <a:solidFill>
                  <a:schemeClr val="tx1">
                    <a:lumMod val="65000"/>
                    <a:lumOff val="35000"/>
                  </a:schemeClr>
                </a:solidFill>
                <a:latin typeface="Arial" pitchFamily="34" charset="0"/>
                <a:cs typeface="Arial" pitchFamily="34" charset="0"/>
              </a:rPr>
              <a:t>лет, на </a:t>
            </a:r>
            <a:r>
              <a:rPr lang="ru-RU" sz="1600" b="1" dirty="0">
                <a:solidFill>
                  <a:schemeClr val="tx1">
                    <a:lumMod val="65000"/>
                    <a:lumOff val="35000"/>
                  </a:schemeClr>
                </a:solidFill>
                <a:latin typeface="Arial" pitchFamily="34" charset="0"/>
                <a:cs typeface="Arial" pitchFamily="34" charset="0"/>
              </a:rPr>
              <a:t>сумму не менее 20% от НМЦК; </a:t>
            </a:r>
          </a:p>
          <a:p>
            <a:pPr algn="just"/>
            <a:r>
              <a:rPr lang="ru-RU" sz="1600" dirty="0" smtClean="0">
                <a:solidFill>
                  <a:schemeClr val="tx1">
                    <a:lumMod val="65000"/>
                    <a:lumOff val="35000"/>
                  </a:schemeClr>
                </a:solidFill>
                <a:latin typeface="Arial" pitchFamily="34" charset="0"/>
                <a:cs typeface="Arial" pitchFamily="34" charset="0"/>
              </a:rPr>
              <a:t>3. </a:t>
            </a:r>
            <a:r>
              <a:rPr lang="ru-RU" sz="1600" dirty="0">
                <a:solidFill>
                  <a:schemeClr val="tx1">
                    <a:lumMod val="65000"/>
                    <a:lumOff val="35000"/>
                  </a:schemeClr>
                </a:solidFill>
                <a:latin typeface="Arial" pitchFamily="34" charset="0"/>
                <a:cs typeface="Arial" pitchFamily="34" charset="0"/>
              </a:rPr>
              <a:t>Оказание транспортных услуг, связанных с выполнением воинских морских и речных перевозок </a:t>
            </a:r>
            <a:r>
              <a:rPr lang="ru-RU" sz="1600" b="1" dirty="0" smtClean="0">
                <a:solidFill>
                  <a:schemeClr val="tx1">
                    <a:lumMod val="65000"/>
                    <a:lumOff val="35000"/>
                  </a:schemeClr>
                </a:solidFill>
                <a:latin typeface="Arial" pitchFamily="34" charset="0"/>
                <a:cs typeface="Arial" pitchFamily="34" charset="0"/>
              </a:rPr>
              <a:t>– </a:t>
            </a:r>
            <a:r>
              <a:rPr lang="ru-RU" sz="1600" b="1" dirty="0">
                <a:solidFill>
                  <a:schemeClr val="tx1">
                    <a:lumMod val="65000"/>
                    <a:lumOff val="35000"/>
                  </a:schemeClr>
                </a:solidFill>
                <a:latin typeface="Arial" pitchFamily="34" charset="0"/>
                <a:cs typeface="Arial" pitchFamily="34" charset="0"/>
              </a:rPr>
              <a:t>наличие судов/транспортных </a:t>
            </a:r>
            <a:r>
              <a:rPr lang="ru-RU" sz="1600" b="1" dirty="0" smtClean="0">
                <a:solidFill>
                  <a:schemeClr val="tx1">
                    <a:lumMod val="65000"/>
                    <a:lumOff val="35000"/>
                  </a:schemeClr>
                </a:solidFill>
                <a:latin typeface="Arial" pitchFamily="34" charset="0"/>
                <a:cs typeface="Arial" pitchFamily="34" charset="0"/>
              </a:rPr>
              <a:t>средств/оборудования;</a:t>
            </a:r>
            <a:endParaRPr lang="ru-RU" sz="1600" dirty="0">
              <a:latin typeface="Arial" pitchFamily="34" charset="0"/>
              <a:cs typeface="Arial" pitchFamily="34" charset="0"/>
            </a:endParaRPr>
          </a:p>
          <a:p>
            <a:pPr algn="just"/>
            <a:r>
              <a:rPr lang="ru-RU" sz="1600" dirty="0" smtClean="0">
                <a:solidFill>
                  <a:schemeClr val="tx1">
                    <a:lumMod val="65000"/>
                    <a:lumOff val="35000"/>
                  </a:schemeClr>
                </a:solidFill>
                <a:latin typeface="Arial" pitchFamily="34" charset="0"/>
                <a:cs typeface="Arial" pitchFamily="34" charset="0"/>
              </a:rPr>
              <a:t>4. Оказание </a:t>
            </a:r>
            <a:r>
              <a:rPr lang="ru-RU" sz="1600" dirty="0">
                <a:solidFill>
                  <a:schemeClr val="tx1">
                    <a:lumMod val="65000"/>
                    <a:lumOff val="35000"/>
                  </a:schemeClr>
                </a:solidFill>
                <a:latin typeface="Arial" pitchFamily="34" charset="0"/>
                <a:cs typeface="Arial" pitchFamily="34" charset="0"/>
              </a:rPr>
              <a:t>транспортных </a:t>
            </a:r>
            <a:r>
              <a:rPr lang="ru-RU" sz="1600" dirty="0" smtClean="0">
                <a:solidFill>
                  <a:schemeClr val="tx1">
                    <a:lumMod val="65000"/>
                    <a:lumOff val="35000"/>
                  </a:schemeClr>
                </a:solidFill>
                <a:latin typeface="Arial" pitchFamily="34" charset="0"/>
                <a:cs typeface="Arial" pitchFamily="34" charset="0"/>
              </a:rPr>
              <a:t>услуг, </a:t>
            </a:r>
            <a:r>
              <a:rPr lang="ru-RU" sz="1600" dirty="0">
                <a:solidFill>
                  <a:schemeClr val="tx1">
                    <a:lumMod val="65000"/>
                    <a:lumOff val="35000"/>
                  </a:schemeClr>
                </a:solidFill>
                <a:latin typeface="Arial" pitchFamily="34" charset="0"/>
                <a:cs typeface="Arial" pitchFamily="34" charset="0"/>
              </a:rPr>
              <a:t>связанных с техническим обслуживанием, </a:t>
            </a:r>
            <a:r>
              <a:rPr lang="ru-RU" sz="1600" dirty="0" smtClean="0">
                <a:solidFill>
                  <a:schemeClr val="tx1">
                    <a:lumMod val="65000"/>
                    <a:lumOff val="35000"/>
                  </a:schemeClr>
                </a:solidFill>
                <a:latin typeface="Arial" pitchFamily="34" charset="0"/>
                <a:cs typeface="Arial" pitchFamily="34" charset="0"/>
              </a:rPr>
              <a:t>ж/д </a:t>
            </a:r>
            <a:r>
              <a:rPr lang="ru-RU" sz="1600" dirty="0">
                <a:solidFill>
                  <a:schemeClr val="tx1">
                    <a:lumMod val="65000"/>
                    <a:lumOff val="35000"/>
                  </a:schemeClr>
                </a:solidFill>
                <a:latin typeface="Arial" pitchFamily="34" charset="0"/>
                <a:cs typeface="Arial" pitchFamily="34" charset="0"/>
              </a:rPr>
              <a:t>подвижного </a:t>
            </a:r>
            <a:r>
              <a:rPr lang="ru-RU" sz="1600" dirty="0" smtClean="0">
                <a:solidFill>
                  <a:schemeClr val="tx1">
                    <a:lumMod val="65000"/>
                    <a:lumOff val="35000"/>
                  </a:schemeClr>
                </a:solidFill>
                <a:latin typeface="Arial" pitchFamily="34" charset="0"/>
                <a:cs typeface="Arial" pitchFamily="34" charset="0"/>
              </a:rPr>
              <a:t>состава ВС РФ - </a:t>
            </a:r>
            <a:r>
              <a:rPr lang="ru-RU" sz="1600" b="1" dirty="0" smtClean="0">
                <a:solidFill>
                  <a:schemeClr val="tx1">
                    <a:lumMod val="65000"/>
                    <a:lumOff val="35000"/>
                  </a:schemeClr>
                </a:solidFill>
                <a:latin typeface="Arial" pitchFamily="34" charset="0"/>
                <a:cs typeface="Arial" pitchFamily="34" charset="0"/>
              </a:rPr>
              <a:t>полномочия </a:t>
            </a:r>
            <a:r>
              <a:rPr lang="ru-RU" sz="1600" b="1" dirty="0">
                <a:solidFill>
                  <a:schemeClr val="tx1">
                    <a:lumMod val="65000"/>
                    <a:lumOff val="35000"/>
                  </a:schemeClr>
                </a:solidFill>
                <a:latin typeface="Arial" pitchFamily="34" charset="0"/>
                <a:cs typeface="Arial" pitchFamily="34" charset="0"/>
              </a:rPr>
              <a:t>на оформление документов о возможности эксплуатации </a:t>
            </a:r>
            <a:r>
              <a:rPr lang="ru-RU" sz="1600" b="1" dirty="0" smtClean="0">
                <a:solidFill>
                  <a:schemeClr val="tx1">
                    <a:lumMod val="65000"/>
                    <a:lumOff val="35000"/>
                  </a:schemeClr>
                </a:solidFill>
                <a:latin typeface="Arial" pitchFamily="34" charset="0"/>
                <a:cs typeface="Arial" pitchFamily="34" charset="0"/>
              </a:rPr>
              <a:t>+ опыт исполнения контракта в течение 1 г. /20%.</a:t>
            </a:r>
            <a:endParaRPr lang="ru-RU" sz="1600" b="1" dirty="0">
              <a:solidFill>
                <a:schemeClr val="tx1">
                  <a:lumMod val="65000"/>
                  <a:lumOff val="35000"/>
                </a:schemeClr>
              </a:solidFill>
              <a:latin typeface="Arial" pitchFamily="34" charset="0"/>
              <a:cs typeface="Arial" pitchFamily="34" charset="0"/>
            </a:endParaRPr>
          </a:p>
        </p:txBody>
      </p:sp>
      <p:pic>
        <p:nvPicPr>
          <p:cNvPr id="8195" name="Picture 3" descr="D:\RET\МАТЕРИАЛЫ\2016\новый дизайн\иконки\иконки\Иконки-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56792"/>
            <a:ext cx="950913" cy="9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24184"/>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43"/>
          <p:cNvSpPr/>
          <p:nvPr/>
        </p:nvSpPr>
        <p:spPr>
          <a:xfrm>
            <a:off x="31458" y="1196752"/>
            <a:ext cx="9073008" cy="1324772"/>
          </a:xfrm>
          <a:prstGeom prst="rect">
            <a:avLst/>
          </a:prstGeom>
          <a:solidFill>
            <a:schemeClr val="bg1">
              <a:lumMod val="95000"/>
            </a:schemeClr>
          </a:solidFill>
        </p:spPr>
        <p:txBody>
          <a:bodyPr wrap="square" lIns="360000" rIns="360000" bIns="108000">
            <a:spAutoFit/>
          </a:bodyPr>
          <a:lstStyle/>
          <a:p>
            <a:pPr algn="just">
              <a:lnSpc>
                <a:spcPct val="95000"/>
              </a:lnSpc>
              <a:defRPr/>
            </a:pPr>
            <a:r>
              <a:rPr lang="ru-RU" sz="1600" dirty="0" smtClean="0">
                <a:solidFill>
                  <a:schemeClr val="tx1">
                    <a:lumMod val="75000"/>
                    <a:lumOff val="25000"/>
                  </a:schemeClr>
                </a:solidFill>
                <a:latin typeface="Arial" pitchFamily="34" charset="0"/>
                <a:cs typeface="Arial" pitchFamily="34" charset="0"/>
              </a:rPr>
              <a:t>Электронный аукцион - аукцион</a:t>
            </a:r>
            <a:r>
              <a:rPr lang="ru-RU" sz="1600" dirty="0">
                <a:solidFill>
                  <a:schemeClr val="tx1">
                    <a:lumMod val="75000"/>
                    <a:lumOff val="25000"/>
                  </a:schemeClr>
                </a:solidFill>
                <a:latin typeface="Arial" pitchFamily="34" charset="0"/>
                <a:cs typeface="Arial" pitchFamily="34" charset="0"/>
              </a:rPr>
              <a:t>, при котором информация о закупке сообщается заказчиком неограниченному кругу лиц путем размещения в </a:t>
            </a:r>
            <a:r>
              <a:rPr lang="ru-RU" sz="1600" dirty="0" smtClean="0">
                <a:solidFill>
                  <a:schemeClr val="tx1">
                    <a:lumMod val="75000"/>
                    <a:lumOff val="25000"/>
                  </a:schemeClr>
                </a:solidFill>
                <a:latin typeface="Arial" pitchFamily="34" charset="0"/>
                <a:cs typeface="Arial" pitchFamily="34" charset="0"/>
              </a:rPr>
              <a:t>ЕИС </a:t>
            </a:r>
            <a:r>
              <a:rPr lang="ru-RU" sz="1600" dirty="0">
                <a:solidFill>
                  <a:schemeClr val="tx1">
                    <a:lumMod val="75000"/>
                    <a:lumOff val="25000"/>
                  </a:schemeClr>
                </a:solidFill>
                <a:latin typeface="Arial" pitchFamily="34" charset="0"/>
                <a:cs typeface="Arial" pitchFamily="34" charset="0"/>
              </a:rPr>
              <a:t>извещения о проведении такого аукциона и документации о нем, к участникам закупки предъявляются единые требования и дополнительные требования, проведение такого аукциона обеспечивается на электронной площадке ее оператором.</a:t>
            </a:r>
          </a:p>
        </p:txBody>
      </p:sp>
      <p:sp>
        <p:nvSpPr>
          <p:cNvPr id="20483" name="Rectangle 4"/>
          <p:cNvSpPr>
            <a:spLocks noChangeArrowheads="1"/>
          </p:cNvSpPr>
          <p:nvPr/>
        </p:nvSpPr>
        <p:spPr bwMode="auto">
          <a:xfrm>
            <a:off x="179388" y="1987550"/>
            <a:ext cx="8464550" cy="4584700"/>
          </a:xfrm>
          <a:prstGeom prst="rect">
            <a:avLst/>
          </a:prstGeom>
          <a:noFill/>
          <a:ln w="19050">
            <a:noFill/>
            <a:miter lim="800000"/>
            <a:headEnd/>
            <a:tailEnd/>
          </a:ln>
        </p:spPr>
        <p:txBody>
          <a:bodyPr/>
          <a:lstStyle/>
          <a:p>
            <a:pPr marL="342900" indent="-342900">
              <a:lnSpc>
                <a:spcPct val="125000"/>
              </a:lnSpc>
            </a:pPr>
            <a:endParaRPr lang="ru-RU" sz="1600">
              <a:solidFill>
                <a:srgbClr val="292929"/>
              </a:solidFill>
              <a:latin typeface="Arial" pitchFamily="34" charset="0"/>
              <a:cs typeface="Arial" pitchFamily="34" charset="0"/>
            </a:endParaRPr>
          </a:p>
        </p:txBody>
      </p:sp>
      <p:sp>
        <p:nvSpPr>
          <p:cNvPr id="20484" name="Rectangle 4"/>
          <p:cNvSpPr>
            <a:spLocks noChangeArrowheads="1"/>
          </p:cNvSpPr>
          <p:nvPr/>
        </p:nvSpPr>
        <p:spPr bwMode="auto">
          <a:xfrm>
            <a:off x="0" y="-169277"/>
            <a:ext cx="184731" cy="338554"/>
          </a:xfrm>
          <a:prstGeom prst="rect">
            <a:avLst/>
          </a:prstGeom>
          <a:noFill/>
          <a:ln w="9525">
            <a:noFill/>
            <a:miter lim="800000"/>
            <a:headEnd/>
            <a:tailEnd/>
          </a:ln>
        </p:spPr>
        <p:txBody>
          <a:bodyPr wrap="none" anchor="ctr">
            <a:spAutoFit/>
          </a:bodyPr>
          <a:lstStyle/>
          <a:p>
            <a:endParaRPr lang="ru-RU" sz="1600">
              <a:latin typeface="Arial" pitchFamily="34" charset="0"/>
              <a:cs typeface="Arial" pitchFamily="34" charset="0"/>
            </a:endParaRPr>
          </a:p>
        </p:txBody>
      </p:sp>
      <p:sp>
        <p:nvSpPr>
          <p:cNvPr id="20485" name="Rectangle 5"/>
          <p:cNvSpPr>
            <a:spLocks noChangeArrowheads="1"/>
          </p:cNvSpPr>
          <p:nvPr/>
        </p:nvSpPr>
        <p:spPr bwMode="auto">
          <a:xfrm>
            <a:off x="0" y="945148"/>
            <a:ext cx="184731" cy="338554"/>
          </a:xfrm>
          <a:prstGeom prst="rect">
            <a:avLst/>
          </a:prstGeom>
          <a:noFill/>
          <a:ln w="9525">
            <a:noFill/>
            <a:miter lim="800000"/>
            <a:headEnd/>
            <a:tailEnd/>
          </a:ln>
        </p:spPr>
        <p:txBody>
          <a:bodyPr wrap="none" anchor="ctr">
            <a:spAutoFit/>
          </a:bodyPr>
          <a:lstStyle/>
          <a:p>
            <a:endParaRPr lang="ru-RU" sz="1600">
              <a:latin typeface="Arial" pitchFamily="34" charset="0"/>
              <a:cs typeface="Arial" pitchFamily="34" charset="0"/>
            </a:endParaRPr>
          </a:p>
        </p:txBody>
      </p:sp>
      <p:sp>
        <p:nvSpPr>
          <p:cNvPr id="20486" name="Rectangle 5"/>
          <p:cNvSpPr>
            <a:spLocks noChangeArrowheads="1"/>
          </p:cNvSpPr>
          <p:nvPr/>
        </p:nvSpPr>
        <p:spPr bwMode="auto">
          <a:xfrm>
            <a:off x="0" y="-169277"/>
            <a:ext cx="184731" cy="338554"/>
          </a:xfrm>
          <a:prstGeom prst="rect">
            <a:avLst/>
          </a:prstGeom>
          <a:noFill/>
          <a:ln w="9525">
            <a:noFill/>
            <a:miter lim="800000"/>
            <a:headEnd/>
            <a:tailEnd/>
          </a:ln>
        </p:spPr>
        <p:txBody>
          <a:bodyPr wrap="none" anchor="ctr">
            <a:spAutoFit/>
          </a:bodyPr>
          <a:lstStyle/>
          <a:p>
            <a:endParaRPr lang="ru-RU" sz="1600">
              <a:latin typeface="Arial" pitchFamily="34" charset="0"/>
              <a:cs typeface="Arial" pitchFamily="34" charset="0"/>
            </a:endParaRPr>
          </a:p>
        </p:txBody>
      </p:sp>
      <p:sp>
        <p:nvSpPr>
          <p:cNvPr id="20487" name="Rectangle 6"/>
          <p:cNvSpPr>
            <a:spLocks noChangeArrowheads="1"/>
          </p:cNvSpPr>
          <p:nvPr/>
        </p:nvSpPr>
        <p:spPr bwMode="auto">
          <a:xfrm>
            <a:off x="0" y="1268998"/>
            <a:ext cx="184731" cy="338554"/>
          </a:xfrm>
          <a:prstGeom prst="rect">
            <a:avLst/>
          </a:prstGeom>
          <a:noFill/>
          <a:ln w="9525">
            <a:noFill/>
            <a:miter lim="800000"/>
            <a:headEnd/>
            <a:tailEnd/>
          </a:ln>
        </p:spPr>
        <p:txBody>
          <a:bodyPr wrap="none" anchor="ctr">
            <a:spAutoFit/>
          </a:bodyPr>
          <a:lstStyle/>
          <a:p>
            <a:endParaRPr lang="ru-RU" sz="1600">
              <a:latin typeface="Arial" pitchFamily="34" charset="0"/>
              <a:cs typeface="Arial" pitchFamily="34" charset="0"/>
            </a:endParaRPr>
          </a:p>
        </p:txBody>
      </p:sp>
      <p:sp>
        <p:nvSpPr>
          <p:cNvPr id="19" name="Text Box 5"/>
          <p:cNvSpPr txBox="1">
            <a:spLocks noChangeArrowheads="1"/>
          </p:cNvSpPr>
          <p:nvPr/>
        </p:nvSpPr>
        <p:spPr bwMode="auto">
          <a:xfrm>
            <a:off x="0" y="46583"/>
            <a:ext cx="9144000" cy="646113"/>
          </a:xfrm>
          <a:prstGeom prst="rect">
            <a:avLst/>
          </a:prstGeom>
          <a:noFill/>
          <a:ln w="9525">
            <a:noFill/>
            <a:miter lim="800000"/>
            <a:headEnd/>
            <a:tailEnd/>
          </a:ln>
        </p:spPr>
        <p:txBody>
          <a:bodyPr lIns="216000" tIns="36000" rIns="180000" bIns="36000" anchor="ctr"/>
          <a:lstStyle/>
          <a:p>
            <a:pPr>
              <a:defRPr/>
            </a:pPr>
            <a:r>
              <a:rPr lang="ru-RU" sz="2000" spc="-130" dirty="0" smtClean="0">
                <a:solidFill>
                  <a:schemeClr val="bg1"/>
                </a:solidFill>
                <a:latin typeface="Arial" pitchFamily="34" charset="0"/>
                <a:cs typeface="Arial" pitchFamily="34" charset="0"/>
              </a:rPr>
              <a:t>Электронный аукцион</a:t>
            </a:r>
            <a:endParaRPr lang="ru-RU" sz="2000" spc="-130" dirty="0">
              <a:solidFill>
                <a:schemeClr val="bg1"/>
              </a:solidFill>
              <a:latin typeface="Arial" pitchFamily="34" charset="0"/>
              <a:cs typeface="Arial" pitchFamily="34" charset="0"/>
            </a:endParaRPr>
          </a:p>
        </p:txBody>
      </p:sp>
      <p:sp>
        <p:nvSpPr>
          <p:cNvPr id="23" name="Прямоугольник 22"/>
          <p:cNvSpPr/>
          <p:nvPr/>
        </p:nvSpPr>
        <p:spPr>
          <a:xfrm>
            <a:off x="1043608" y="2924944"/>
            <a:ext cx="3240360" cy="2551775"/>
          </a:xfrm>
          <a:prstGeom prst="rect">
            <a:avLst/>
          </a:prstGeom>
        </p:spPr>
        <p:txBody>
          <a:bodyPr wrap="square" lIns="360000" rIns="360000" bIns="108000">
            <a:spAutoFit/>
          </a:bodyPr>
          <a:lstStyle/>
          <a:p>
            <a:pPr marL="342900" lvl="1" indent="-342900">
              <a:lnSpc>
                <a:spcPct val="85000"/>
              </a:lnSpc>
              <a:spcAft>
                <a:spcPts val="2000"/>
              </a:spcAft>
              <a:buClr>
                <a:srgbClr val="990033"/>
              </a:buClr>
              <a:buSzPct val="80000"/>
              <a:buFont typeface="Arial Narrow" pitchFamily="34" charset="0"/>
              <a:buChar char="▬"/>
              <a:defRPr/>
            </a:pPr>
            <a:r>
              <a:rPr lang="ru-RU" sz="1600" b="1" dirty="0">
                <a:latin typeface="Arial" pitchFamily="34" charset="0"/>
                <a:cs typeface="Arial" pitchFamily="34" charset="0"/>
              </a:rPr>
              <a:t>Значение цены </a:t>
            </a:r>
            <a:r>
              <a:rPr lang="ru-RU" sz="1600" dirty="0">
                <a:solidFill>
                  <a:schemeClr val="tx1">
                    <a:lumMod val="75000"/>
                    <a:lumOff val="25000"/>
                  </a:schemeClr>
                </a:solidFill>
                <a:latin typeface="Arial" pitchFamily="34" charset="0"/>
                <a:cs typeface="Arial" pitchFamily="34" charset="0"/>
              </a:rPr>
              <a:t>— единственный критерий выбора поставщика, допущенного к торгам</a:t>
            </a:r>
            <a:endParaRPr lang="en-US"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2000"/>
              </a:spcAft>
              <a:buClr>
                <a:srgbClr val="990033"/>
              </a:buClr>
              <a:buSzPct val="80000"/>
              <a:buFont typeface="Arial Narrow" pitchFamily="34" charset="0"/>
              <a:buChar char="▬"/>
              <a:defRPr/>
            </a:pPr>
            <a:r>
              <a:rPr lang="ru-RU" sz="1600" b="1" dirty="0">
                <a:latin typeface="Arial" pitchFamily="34" charset="0"/>
                <a:cs typeface="Arial" pitchFamily="34" charset="0"/>
              </a:rPr>
              <a:t>Удаленный режим работы </a:t>
            </a:r>
            <a:r>
              <a:rPr lang="ru-RU" sz="1600" dirty="0">
                <a:solidFill>
                  <a:schemeClr val="tx1">
                    <a:lumMod val="75000"/>
                    <a:lumOff val="25000"/>
                  </a:schemeClr>
                </a:solidFill>
                <a:latin typeface="Arial" pitchFamily="34" charset="0"/>
                <a:cs typeface="Arial" pitchFamily="34" charset="0"/>
              </a:rPr>
              <a:t>в системе через </a:t>
            </a:r>
            <a:r>
              <a:rPr lang="ru-RU" sz="1600" dirty="0" smtClean="0">
                <a:solidFill>
                  <a:schemeClr val="tx1">
                    <a:lumMod val="75000"/>
                    <a:lumOff val="25000"/>
                  </a:schemeClr>
                </a:solidFill>
                <a:latin typeface="Arial" pitchFamily="34" charset="0"/>
                <a:cs typeface="Arial" pitchFamily="34" charset="0"/>
              </a:rPr>
              <a:t>Интернет</a:t>
            </a:r>
          </a:p>
          <a:p>
            <a:pPr marL="0" lvl="1">
              <a:lnSpc>
                <a:spcPct val="85000"/>
              </a:lnSpc>
              <a:spcAft>
                <a:spcPts val="2000"/>
              </a:spcAft>
              <a:buClr>
                <a:srgbClr val="990033"/>
              </a:buClr>
              <a:buSzPct val="80000"/>
              <a:defRPr/>
            </a:pPr>
            <a:endParaRPr lang="en-US" sz="1600" dirty="0">
              <a:solidFill>
                <a:schemeClr val="tx1">
                  <a:lumMod val="75000"/>
                  <a:lumOff val="25000"/>
                </a:schemeClr>
              </a:solidFill>
              <a:latin typeface="Arial" pitchFamily="34" charset="0"/>
              <a:cs typeface="Arial" pitchFamily="34" charset="0"/>
            </a:endParaRPr>
          </a:p>
        </p:txBody>
      </p:sp>
      <p:pic>
        <p:nvPicPr>
          <p:cNvPr id="9218" name="Picture 2" descr="D:\RET\МАТЕРИАЛЫ\2016\новый дизайн\иконки\иконки\Иконки-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068960"/>
            <a:ext cx="954087" cy="95408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RET\МАТЕРИАЛЫ\2016\новый дизайн\иконки\иконки\Иконки-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365104"/>
            <a:ext cx="950913" cy="954087"/>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5004048" y="2874285"/>
            <a:ext cx="3668415" cy="1772074"/>
          </a:xfrm>
          <a:prstGeom prst="rect">
            <a:avLst/>
          </a:prstGeom>
        </p:spPr>
        <p:txBody>
          <a:bodyPr wrap="square" lIns="360000" rIns="360000" bIns="108000">
            <a:spAutoFit/>
          </a:bodyPr>
          <a:lstStyle/>
          <a:p>
            <a:pPr marL="342900" lvl="1" indent="-342900">
              <a:lnSpc>
                <a:spcPct val="85000"/>
              </a:lnSpc>
              <a:spcAft>
                <a:spcPts val="2000"/>
              </a:spcAft>
              <a:buClr>
                <a:srgbClr val="990033"/>
              </a:buClr>
              <a:buSzPct val="80000"/>
              <a:buFont typeface="Arial Narrow" pitchFamily="34" charset="0"/>
              <a:buChar char="▬"/>
              <a:defRPr/>
            </a:pPr>
            <a:r>
              <a:rPr lang="ru-RU" sz="1600" b="1" dirty="0">
                <a:latin typeface="Arial" pitchFamily="34" charset="0"/>
                <a:cs typeface="Arial" pitchFamily="34" charset="0"/>
              </a:rPr>
              <a:t>Многократная подача </a:t>
            </a:r>
            <a:r>
              <a:rPr lang="ru-RU" sz="1600" dirty="0">
                <a:solidFill>
                  <a:schemeClr val="tx1">
                    <a:lumMod val="75000"/>
                    <a:lumOff val="25000"/>
                  </a:schemeClr>
                </a:solidFill>
                <a:latin typeface="Arial" pitchFamily="34" charset="0"/>
                <a:cs typeface="Arial" pitchFamily="34" charset="0"/>
              </a:rPr>
              <a:t>ценовых предложений участниками в ходе торгов в режиме реального времени</a:t>
            </a:r>
          </a:p>
          <a:p>
            <a:pPr marL="342900" lvl="1" indent="-342900">
              <a:lnSpc>
                <a:spcPct val="85000"/>
              </a:lnSpc>
              <a:spcAft>
                <a:spcPts val="2000"/>
              </a:spcAft>
              <a:buClr>
                <a:srgbClr val="990033"/>
              </a:buClr>
              <a:buSzPct val="80000"/>
              <a:buFont typeface="Arial Narrow" pitchFamily="34" charset="0"/>
              <a:buChar char="▬"/>
              <a:defRPr/>
            </a:pPr>
            <a:endParaRPr lang="ru-RU" sz="2400" dirty="0">
              <a:solidFill>
                <a:schemeClr val="tx1">
                  <a:lumMod val="75000"/>
                  <a:lumOff val="25000"/>
                </a:schemeClr>
              </a:solidFill>
              <a:latin typeface="Arial Narrow" pitchFamily="34" charset="0"/>
              <a:cs typeface="Arial" pitchFamily="34" charset="0"/>
            </a:endParaRPr>
          </a:p>
        </p:txBody>
      </p:sp>
      <p:sp>
        <p:nvSpPr>
          <p:cNvPr id="2" name="Прямоугольник 1"/>
          <p:cNvSpPr/>
          <p:nvPr/>
        </p:nvSpPr>
        <p:spPr>
          <a:xfrm>
            <a:off x="5292080" y="4149080"/>
            <a:ext cx="2646040" cy="929485"/>
          </a:xfrm>
          <a:prstGeom prst="rect">
            <a:avLst/>
          </a:prstGeom>
        </p:spPr>
        <p:txBody>
          <a:bodyPr wrap="square">
            <a:spAutoFit/>
          </a:bodyPr>
          <a:lstStyle/>
          <a:p>
            <a:pPr marL="342900" lvl="1" indent="-342900">
              <a:lnSpc>
                <a:spcPct val="85000"/>
              </a:lnSpc>
              <a:spcAft>
                <a:spcPts val="2000"/>
              </a:spcAft>
              <a:buClr>
                <a:srgbClr val="990033"/>
              </a:buClr>
              <a:buSzPct val="80000"/>
              <a:buFont typeface="Arial Narrow" pitchFamily="34" charset="0"/>
              <a:buChar char="▬"/>
              <a:defRPr/>
            </a:pPr>
            <a:r>
              <a:rPr lang="ru-RU" sz="1600" b="1" dirty="0">
                <a:latin typeface="Arial" pitchFamily="34" charset="0"/>
                <a:cs typeface="Arial" pitchFamily="34" charset="0"/>
              </a:rPr>
              <a:t>Анонимная подача </a:t>
            </a:r>
            <a:r>
              <a:rPr lang="ru-RU" sz="1600" dirty="0">
                <a:solidFill>
                  <a:schemeClr val="tx1">
                    <a:lumMod val="75000"/>
                    <a:lumOff val="25000"/>
                  </a:schemeClr>
                </a:solidFill>
                <a:latin typeface="Arial" pitchFamily="34" charset="0"/>
                <a:cs typeface="Arial" pitchFamily="34" charset="0"/>
              </a:rPr>
              <a:t>ценовых предложений участниками торгов </a:t>
            </a:r>
          </a:p>
        </p:txBody>
      </p:sp>
      <p:pic>
        <p:nvPicPr>
          <p:cNvPr id="9221" name="Picture 5" descr="D:\RET\МАТЕРИАЛЫ\2016\новый дизайн\иконки\иконки\Иконки-4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068960"/>
            <a:ext cx="950913" cy="95408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RET\МАТЕРИАЛЫ\2016\новый дизайн\иконки\иконки\Иконки-2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4365104"/>
            <a:ext cx="954087" cy="95408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915816" y="5373216"/>
            <a:ext cx="3672408" cy="929485"/>
          </a:xfrm>
          <a:prstGeom prst="rect">
            <a:avLst/>
          </a:prstGeom>
        </p:spPr>
        <p:txBody>
          <a:bodyPr wrap="square">
            <a:spAutoFit/>
          </a:bodyPr>
          <a:lstStyle/>
          <a:p>
            <a:pPr marL="342900" lvl="1" indent="-342900">
              <a:lnSpc>
                <a:spcPct val="85000"/>
              </a:lnSpc>
              <a:spcAft>
                <a:spcPts val="2000"/>
              </a:spcAft>
              <a:buClr>
                <a:srgbClr val="990033"/>
              </a:buClr>
              <a:buSzPct val="80000"/>
              <a:buFont typeface="Arial Narrow" pitchFamily="34" charset="0"/>
              <a:buChar char="▬"/>
              <a:defRPr/>
            </a:pPr>
            <a:r>
              <a:rPr lang="ru-RU" sz="1600" b="1" dirty="0">
                <a:latin typeface="Arial" pitchFamily="34" charset="0"/>
                <a:cs typeface="Arial" pitchFamily="34" charset="0"/>
              </a:rPr>
              <a:t>Юридические обязательства </a:t>
            </a:r>
            <a:r>
              <a:rPr lang="ru-RU" sz="1600" dirty="0">
                <a:solidFill>
                  <a:schemeClr val="tx1">
                    <a:lumMod val="75000"/>
                    <a:lumOff val="25000"/>
                  </a:schemeClr>
                </a:solidFill>
                <a:latin typeface="Arial" pitchFamily="34" charset="0"/>
                <a:cs typeface="Arial" pitchFamily="34" charset="0"/>
              </a:rPr>
              <a:t>участников торгов закреплены на основе механизма электронной подписи </a:t>
            </a:r>
            <a:endParaRPr lang="en-US" sz="1600" dirty="0">
              <a:solidFill>
                <a:schemeClr val="tx1">
                  <a:lumMod val="75000"/>
                  <a:lumOff val="25000"/>
                </a:schemeClr>
              </a:solidFill>
              <a:latin typeface="Arial" pitchFamily="34" charset="0"/>
              <a:cs typeface="Arial" pitchFamily="34" charset="0"/>
            </a:endParaRPr>
          </a:p>
        </p:txBody>
      </p:sp>
      <p:pic>
        <p:nvPicPr>
          <p:cNvPr id="9223" name="Picture 7" descr="D:\RET\МАТЕРИАЛЫ\2016\новый дизайн\иконки\иконки\Иконки-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1760" y="5589240"/>
            <a:ext cx="954087" cy="9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453477"/>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
          <p:cNvSpPr txBox="1">
            <a:spLocks noChangeArrowheads="1"/>
          </p:cNvSpPr>
          <p:nvPr/>
        </p:nvSpPr>
        <p:spPr bwMode="auto">
          <a:xfrm>
            <a:off x="0" y="116632"/>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Отличия электронных </a:t>
            </a:r>
            <a:r>
              <a:rPr lang="ru-RU" sz="2000" spc="-130" dirty="0" smtClean="0">
                <a:solidFill>
                  <a:schemeClr val="bg1"/>
                </a:solidFill>
                <a:latin typeface="Arial" pitchFamily="34" charset="0"/>
                <a:cs typeface="Arial" pitchFamily="34" charset="0"/>
              </a:rPr>
              <a:t>аукционов</a:t>
            </a:r>
            <a:endParaRPr lang="ru-RU" sz="2000" spc="-130" dirty="0">
              <a:solidFill>
                <a:schemeClr val="bg1"/>
              </a:solidFill>
              <a:latin typeface="Arial" pitchFamily="34" charset="0"/>
              <a:cs typeface="Arial" pitchFamily="34" charset="0"/>
            </a:endParaRPr>
          </a:p>
        </p:txBody>
      </p:sp>
      <p:grpSp>
        <p:nvGrpSpPr>
          <p:cNvPr id="2" name="Группа 12"/>
          <p:cNvGrpSpPr>
            <a:grpSpLocks/>
          </p:cNvGrpSpPr>
          <p:nvPr/>
        </p:nvGrpSpPr>
        <p:grpSpPr bwMode="auto">
          <a:xfrm>
            <a:off x="214313" y="1340768"/>
            <a:ext cx="8715375" cy="714375"/>
            <a:chOff x="214282" y="1714488"/>
            <a:chExt cx="8715436" cy="714380"/>
          </a:xfrm>
        </p:grpSpPr>
        <p:sp>
          <p:nvSpPr>
            <p:cNvPr id="9" name="Прямоугольник 8"/>
            <p:cNvSpPr/>
            <p:nvPr/>
          </p:nvSpPr>
          <p:spPr>
            <a:xfrm>
              <a:off x="214282" y="1714488"/>
              <a:ext cx="2428892" cy="714380"/>
            </a:xfrm>
            <a:prstGeom prst="rect">
              <a:avLst/>
            </a:prstGeom>
            <a:solidFill>
              <a:schemeClr val="bg1"/>
            </a:solidFill>
            <a:ln w="12700">
              <a:solidFill>
                <a:srgbClr val="80A7CA"/>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b="1" dirty="0">
                  <a:solidFill>
                    <a:srgbClr val="0070C0"/>
                  </a:solidFill>
                  <a:latin typeface="Arial" pitchFamily="34" charset="0"/>
                  <a:cs typeface="Arial" pitchFamily="34" charset="0"/>
                </a:rPr>
                <a:t>Характеристики</a:t>
              </a:r>
            </a:p>
          </p:txBody>
        </p:sp>
        <p:sp>
          <p:nvSpPr>
            <p:cNvPr id="11" name="Прямоугольник 10"/>
            <p:cNvSpPr/>
            <p:nvPr/>
          </p:nvSpPr>
          <p:spPr>
            <a:xfrm>
              <a:off x="4571999" y="1714488"/>
              <a:ext cx="1857388" cy="714380"/>
            </a:xfrm>
            <a:prstGeom prst="rect">
              <a:avLst/>
            </a:prstGeom>
            <a:solidFill>
              <a:schemeClr val="bg1"/>
            </a:solidFill>
            <a:ln w="12700">
              <a:solidFill>
                <a:srgbClr val="80A7CA"/>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b="1" dirty="0">
                  <a:solidFill>
                    <a:srgbClr val="0070C0"/>
                  </a:solidFill>
                  <a:latin typeface="Arial" pitchFamily="34" charset="0"/>
                  <a:cs typeface="Arial" pitchFamily="34" charset="0"/>
                </a:rPr>
                <a:t>Запрос котировок</a:t>
              </a:r>
            </a:p>
          </p:txBody>
        </p:sp>
        <p:sp>
          <p:nvSpPr>
            <p:cNvPr id="12" name="Прямоугольник 11"/>
            <p:cNvSpPr/>
            <p:nvPr/>
          </p:nvSpPr>
          <p:spPr>
            <a:xfrm>
              <a:off x="6429387" y="1714488"/>
              <a:ext cx="2500331" cy="714380"/>
            </a:xfrm>
            <a:prstGeom prst="rect">
              <a:avLst/>
            </a:prstGeom>
            <a:solidFill>
              <a:schemeClr val="bg1"/>
            </a:solidFill>
            <a:ln w="12700">
              <a:solidFill>
                <a:srgbClr val="80A7CA"/>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b="1" dirty="0">
                  <a:solidFill>
                    <a:srgbClr val="0070C0"/>
                  </a:solidFill>
                  <a:latin typeface="Arial" pitchFamily="34" charset="0"/>
                  <a:cs typeface="Arial" pitchFamily="34" charset="0"/>
                </a:rPr>
                <a:t>Открытый конкурс</a:t>
              </a:r>
            </a:p>
          </p:txBody>
        </p:sp>
        <p:sp>
          <p:nvSpPr>
            <p:cNvPr id="10" name="Прямоугольник 9"/>
            <p:cNvSpPr/>
            <p:nvPr/>
          </p:nvSpPr>
          <p:spPr>
            <a:xfrm>
              <a:off x="2643174" y="1714488"/>
              <a:ext cx="1928825" cy="714380"/>
            </a:xfrm>
            <a:prstGeom prst="rect">
              <a:avLst/>
            </a:pr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b="1" dirty="0">
                  <a:solidFill>
                    <a:schemeClr val="tx1">
                      <a:lumMod val="95000"/>
                      <a:lumOff val="5000"/>
                    </a:schemeClr>
                  </a:solidFill>
                  <a:latin typeface="Arial" pitchFamily="34" charset="0"/>
                  <a:cs typeface="Arial" pitchFamily="34" charset="0"/>
                </a:rPr>
                <a:t>Электронный аукцион</a:t>
              </a:r>
            </a:p>
          </p:txBody>
        </p:sp>
      </p:grpSp>
      <p:grpSp>
        <p:nvGrpSpPr>
          <p:cNvPr id="3" name="Группа 13"/>
          <p:cNvGrpSpPr>
            <a:grpSpLocks/>
          </p:cNvGrpSpPr>
          <p:nvPr/>
        </p:nvGrpSpPr>
        <p:grpSpPr bwMode="auto">
          <a:xfrm>
            <a:off x="214313" y="2055143"/>
            <a:ext cx="8715375" cy="1000125"/>
            <a:chOff x="214282" y="1714488"/>
            <a:chExt cx="8715436" cy="714380"/>
          </a:xfrm>
        </p:grpSpPr>
        <p:sp>
          <p:nvSpPr>
            <p:cNvPr id="15" name="Прямоугольник 14"/>
            <p:cNvSpPr/>
            <p:nvPr/>
          </p:nvSpPr>
          <p:spPr>
            <a:xfrm>
              <a:off x="214282" y="1714488"/>
              <a:ext cx="2428892" cy="714380"/>
            </a:xfrm>
            <a:prstGeom prst="rect">
              <a:avLst/>
            </a:prstGeom>
            <a:solidFill>
              <a:schemeClr val="bg1"/>
            </a:solidFill>
            <a:ln w="12700">
              <a:solidFill>
                <a:srgbClr val="80A7CA"/>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dirty="0">
                  <a:solidFill>
                    <a:srgbClr val="0070C0"/>
                  </a:solidFill>
                  <a:latin typeface="Arial" pitchFamily="34" charset="0"/>
                  <a:cs typeface="Arial" pitchFamily="34" charset="0"/>
                </a:rPr>
                <a:t>Критерии определения победителя</a:t>
              </a:r>
            </a:p>
          </p:txBody>
        </p:sp>
        <p:sp>
          <p:nvSpPr>
            <p:cNvPr id="17" name="Прямоугольник 16"/>
            <p:cNvSpPr/>
            <p:nvPr/>
          </p:nvSpPr>
          <p:spPr>
            <a:xfrm>
              <a:off x="4571999" y="1714488"/>
              <a:ext cx="1857388" cy="714380"/>
            </a:xfrm>
            <a:prstGeom prst="rect">
              <a:avLst/>
            </a:prstGeom>
            <a:solidFill>
              <a:srgbClr val="D2EAFA"/>
            </a:solidFill>
            <a:ln w="12700">
              <a:solidFill>
                <a:srgbClr val="80A7CA"/>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dirty="0">
                  <a:solidFill>
                    <a:srgbClr val="80A7CA"/>
                  </a:solidFill>
                  <a:latin typeface="Arial" pitchFamily="34" charset="0"/>
                  <a:cs typeface="Arial" pitchFamily="34" charset="0"/>
                </a:rPr>
                <a:t>Значение цены</a:t>
              </a:r>
            </a:p>
          </p:txBody>
        </p:sp>
        <p:sp>
          <p:nvSpPr>
            <p:cNvPr id="18" name="Прямоугольник 17"/>
            <p:cNvSpPr/>
            <p:nvPr/>
          </p:nvSpPr>
          <p:spPr>
            <a:xfrm>
              <a:off x="6429387" y="1714488"/>
              <a:ext cx="2500331" cy="714380"/>
            </a:xfrm>
            <a:prstGeom prst="rect">
              <a:avLst/>
            </a:prstGeom>
            <a:solidFill>
              <a:srgbClr val="D2EAFA"/>
            </a:solidFill>
            <a:ln w="12700">
              <a:solidFill>
                <a:srgbClr val="80A7CA"/>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dirty="0">
                  <a:solidFill>
                    <a:srgbClr val="80A7CA"/>
                  </a:solidFill>
                  <a:latin typeface="Arial" pitchFamily="34" charset="0"/>
                  <a:cs typeface="Arial" pitchFamily="34" charset="0"/>
                </a:rPr>
                <a:t>Совокупность условий выполнения заказа</a:t>
              </a:r>
            </a:p>
          </p:txBody>
        </p:sp>
        <p:sp>
          <p:nvSpPr>
            <p:cNvPr id="16" name="Прямоугольник 15"/>
            <p:cNvSpPr/>
            <p:nvPr/>
          </p:nvSpPr>
          <p:spPr>
            <a:xfrm>
              <a:off x="2643174" y="1714488"/>
              <a:ext cx="1928825" cy="714380"/>
            </a:xfrm>
            <a:prstGeom prst="rect">
              <a:avLst/>
            </a:pr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dirty="0">
                  <a:solidFill>
                    <a:schemeClr val="tx1">
                      <a:lumMod val="95000"/>
                      <a:lumOff val="5000"/>
                    </a:schemeClr>
                  </a:solidFill>
                  <a:latin typeface="Arial" pitchFamily="34" charset="0"/>
                  <a:cs typeface="Arial" pitchFamily="34" charset="0"/>
                </a:rPr>
                <a:t>Значение цены</a:t>
              </a:r>
            </a:p>
          </p:txBody>
        </p:sp>
      </p:grpSp>
      <p:grpSp>
        <p:nvGrpSpPr>
          <p:cNvPr id="4" name="Группа 18"/>
          <p:cNvGrpSpPr>
            <a:grpSpLocks/>
          </p:cNvGrpSpPr>
          <p:nvPr/>
        </p:nvGrpSpPr>
        <p:grpSpPr bwMode="auto">
          <a:xfrm>
            <a:off x="214313" y="3055268"/>
            <a:ext cx="8715375" cy="1071563"/>
            <a:chOff x="214282" y="1714486"/>
            <a:chExt cx="8715436" cy="714382"/>
          </a:xfrm>
        </p:grpSpPr>
        <p:sp>
          <p:nvSpPr>
            <p:cNvPr id="20" name="Прямоугольник 19"/>
            <p:cNvSpPr/>
            <p:nvPr/>
          </p:nvSpPr>
          <p:spPr>
            <a:xfrm>
              <a:off x="214282" y="1714486"/>
              <a:ext cx="2428892" cy="714382"/>
            </a:xfrm>
            <a:prstGeom prst="rect">
              <a:avLst/>
            </a:prstGeom>
            <a:solidFill>
              <a:schemeClr val="bg1"/>
            </a:solidFill>
            <a:ln w="12700">
              <a:solidFill>
                <a:srgbClr val="80A7CA"/>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dirty="0">
                  <a:solidFill>
                    <a:srgbClr val="0070C0"/>
                  </a:solidFill>
                  <a:latin typeface="Arial" pitchFamily="34" charset="0"/>
                  <a:cs typeface="Arial" pitchFamily="34" charset="0"/>
                </a:rPr>
                <a:t>Подача предложений</a:t>
              </a:r>
            </a:p>
          </p:txBody>
        </p:sp>
        <p:sp>
          <p:nvSpPr>
            <p:cNvPr id="22" name="Прямоугольник 21"/>
            <p:cNvSpPr/>
            <p:nvPr/>
          </p:nvSpPr>
          <p:spPr>
            <a:xfrm>
              <a:off x="4571999" y="1714486"/>
              <a:ext cx="1857388" cy="714382"/>
            </a:xfrm>
            <a:prstGeom prst="rect">
              <a:avLst/>
            </a:prstGeom>
            <a:solidFill>
              <a:srgbClr val="D2EAFA"/>
            </a:solidFill>
            <a:ln w="12700">
              <a:solidFill>
                <a:srgbClr val="80A7CA"/>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dirty="0">
                  <a:solidFill>
                    <a:srgbClr val="80A7CA"/>
                  </a:solidFill>
                  <a:latin typeface="Arial" pitchFamily="34" charset="0"/>
                  <a:cs typeface="Arial" pitchFamily="34" charset="0"/>
                </a:rPr>
                <a:t>Однократная/на бумажных носителях или в электронном виде</a:t>
              </a:r>
            </a:p>
          </p:txBody>
        </p:sp>
        <p:sp>
          <p:nvSpPr>
            <p:cNvPr id="25" name="Прямоугольник 24"/>
            <p:cNvSpPr/>
            <p:nvPr/>
          </p:nvSpPr>
          <p:spPr>
            <a:xfrm>
              <a:off x="6429387" y="1714486"/>
              <a:ext cx="2500331" cy="714382"/>
            </a:xfrm>
            <a:prstGeom prst="rect">
              <a:avLst/>
            </a:prstGeom>
            <a:solidFill>
              <a:srgbClr val="D2EAFA"/>
            </a:solidFill>
            <a:ln w="12700">
              <a:solidFill>
                <a:srgbClr val="80A7CA"/>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dirty="0">
                  <a:solidFill>
                    <a:srgbClr val="80A7CA"/>
                  </a:solidFill>
                  <a:latin typeface="Arial" pitchFamily="34" charset="0"/>
                  <a:cs typeface="Arial" pitchFamily="34" charset="0"/>
                </a:rPr>
                <a:t>Однократная/на бумажных носителях</a:t>
              </a:r>
            </a:p>
          </p:txBody>
        </p:sp>
        <p:sp>
          <p:nvSpPr>
            <p:cNvPr id="21" name="Прямоугольник 20"/>
            <p:cNvSpPr/>
            <p:nvPr/>
          </p:nvSpPr>
          <p:spPr>
            <a:xfrm>
              <a:off x="2643174" y="1714486"/>
              <a:ext cx="1928825" cy="714382"/>
            </a:xfrm>
            <a:prstGeom prst="rect">
              <a:avLst/>
            </a:pr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dirty="0">
                  <a:solidFill>
                    <a:schemeClr val="tx1">
                      <a:lumMod val="95000"/>
                      <a:lumOff val="5000"/>
                    </a:schemeClr>
                  </a:solidFill>
                  <a:latin typeface="Arial" pitchFamily="34" charset="0"/>
                  <a:cs typeface="Arial" pitchFamily="34" charset="0"/>
                </a:rPr>
                <a:t>Многократная/</a:t>
              </a:r>
              <a:r>
                <a:rPr lang="en-US" sz="1600" dirty="0">
                  <a:solidFill>
                    <a:schemeClr val="tx1">
                      <a:lumMod val="95000"/>
                      <a:lumOff val="5000"/>
                    </a:schemeClr>
                  </a:solidFill>
                  <a:latin typeface="Arial" pitchFamily="34" charset="0"/>
                  <a:cs typeface="Arial" pitchFamily="34" charset="0"/>
                </a:rPr>
                <a:t/>
              </a:r>
              <a:br>
                <a:rPr lang="en-US" sz="1600" dirty="0">
                  <a:solidFill>
                    <a:schemeClr val="tx1">
                      <a:lumMod val="95000"/>
                      <a:lumOff val="5000"/>
                    </a:schemeClr>
                  </a:solidFill>
                  <a:latin typeface="Arial" pitchFamily="34" charset="0"/>
                  <a:cs typeface="Arial" pitchFamily="34" charset="0"/>
                </a:rPr>
              </a:br>
              <a:r>
                <a:rPr lang="ru-RU" sz="1600" dirty="0">
                  <a:solidFill>
                    <a:schemeClr val="tx1">
                      <a:lumMod val="95000"/>
                      <a:lumOff val="5000"/>
                    </a:schemeClr>
                  </a:solidFill>
                  <a:latin typeface="Arial" pitchFamily="34" charset="0"/>
                  <a:cs typeface="Arial" pitchFamily="34" charset="0"/>
                </a:rPr>
                <a:t>в электронной форме</a:t>
              </a:r>
            </a:p>
          </p:txBody>
        </p:sp>
      </p:grpSp>
      <p:grpSp>
        <p:nvGrpSpPr>
          <p:cNvPr id="5" name="Группа 35"/>
          <p:cNvGrpSpPr>
            <a:grpSpLocks/>
          </p:cNvGrpSpPr>
          <p:nvPr/>
        </p:nvGrpSpPr>
        <p:grpSpPr bwMode="auto">
          <a:xfrm>
            <a:off x="214313" y="4126831"/>
            <a:ext cx="8715375" cy="1071562"/>
            <a:chOff x="214282" y="1714487"/>
            <a:chExt cx="8715436" cy="714381"/>
          </a:xfrm>
        </p:grpSpPr>
        <p:sp>
          <p:nvSpPr>
            <p:cNvPr id="37" name="Прямоугольник 36"/>
            <p:cNvSpPr/>
            <p:nvPr/>
          </p:nvSpPr>
          <p:spPr>
            <a:xfrm>
              <a:off x="214282" y="1714487"/>
              <a:ext cx="2428892" cy="714381"/>
            </a:xfrm>
            <a:prstGeom prst="rect">
              <a:avLst/>
            </a:prstGeom>
            <a:solidFill>
              <a:schemeClr val="bg1"/>
            </a:solidFill>
            <a:ln w="12700">
              <a:solidFill>
                <a:srgbClr val="80A7CA"/>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dirty="0">
                  <a:solidFill>
                    <a:srgbClr val="0070C0"/>
                  </a:solidFill>
                  <a:latin typeface="Arial" pitchFamily="34" charset="0"/>
                  <a:cs typeface="Arial" pitchFamily="34" charset="0"/>
                </a:rPr>
                <a:t>Обязательства заказчика и победителя торгов</a:t>
              </a:r>
            </a:p>
          </p:txBody>
        </p:sp>
        <p:sp>
          <p:nvSpPr>
            <p:cNvPr id="39" name="Прямоугольник 38"/>
            <p:cNvSpPr/>
            <p:nvPr/>
          </p:nvSpPr>
          <p:spPr>
            <a:xfrm>
              <a:off x="4571999" y="1714487"/>
              <a:ext cx="1857388" cy="714381"/>
            </a:xfrm>
            <a:prstGeom prst="rect">
              <a:avLst/>
            </a:prstGeom>
            <a:solidFill>
              <a:srgbClr val="D2EAFA"/>
            </a:solidFill>
            <a:ln w="12700">
              <a:solidFill>
                <a:srgbClr val="80A7CA"/>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dirty="0">
                  <a:solidFill>
                    <a:srgbClr val="80A7CA"/>
                  </a:solidFill>
                  <a:latin typeface="Arial" pitchFamily="34" charset="0"/>
                  <a:cs typeface="Arial" pitchFamily="34" charset="0"/>
                </a:rPr>
                <a:t>Юридически закреплены</a:t>
              </a:r>
            </a:p>
          </p:txBody>
        </p:sp>
        <p:sp>
          <p:nvSpPr>
            <p:cNvPr id="40" name="Прямоугольник 39"/>
            <p:cNvSpPr/>
            <p:nvPr/>
          </p:nvSpPr>
          <p:spPr>
            <a:xfrm>
              <a:off x="6429387" y="1714487"/>
              <a:ext cx="2500331" cy="714381"/>
            </a:xfrm>
            <a:prstGeom prst="rect">
              <a:avLst/>
            </a:prstGeom>
            <a:solidFill>
              <a:srgbClr val="D2EAFA"/>
            </a:solidFill>
            <a:ln w="12700">
              <a:solidFill>
                <a:srgbClr val="80A7CA"/>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dirty="0">
                  <a:solidFill>
                    <a:srgbClr val="80A7CA"/>
                  </a:solidFill>
                  <a:latin typeface="Arial" pitchFamily="34" charset="0"/>
                  <a:cs typeface="Arial" pitchFamily="34" charset="0"/>
                </a:rPr>
                <a:t>Юридически закреплены</a:t>
              </a:r>
            </a:p>
          </p:txBody>
        </p:sp>
        <p:sp>
          <p:nvSpPr>
            <p:cNvPr id="38" name="Прямоугольник 37"/>
            <p:cNvSpPr/>
            <p:nvPr/>
          </p:nvSpPr>
          <p:spPr>
            <a:xfrm>
              <a:off x="2643174" y="1714487"/>
              <a:ext cx="1928825" cy="714381"/>
            </a:xfrm>
            <a:prstGeom prst="rect">
              <a:avLst/>
            </a:pr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dirty="0">
                  <a:solidFill>
                    <a:schemeClr val="tx1">
                      <a:lumMod val="95000"/>
                      <a:lumOff val="5000"/>
                    </a:schemeClr>
                  </a:solidFill>
                  <a:latin typeface="Arial" pitchFamily="34" charset="0"/>
                  <a:cs typeface="Arial" pitchFamily="34" charset="0"/>
                </a:rPr>
                <a:t>Юридически закреплены с помощью </a:t>
              </a:r>
              <a:r>
                <a:rPr lang="ru-RU" sz="1600" dirty="0" smtClean="0">
                  <a:solidFill>
                    <a:schemeClr val="tx1">
                      <a:lumMod val="95000"/>
                      <a:lumOff val="5000"/>
                    </a:schemeClr>
                  </a:solidFill>
                  <a:latin typeface="Arial" pitchFamily="34" charset="0"/>
                  <a:cs typeface="Arial" pitchFamily="34" charset="0"/>
                </a:rPr>
                <a:t>ЭП</a:t>
              </a:r>
              <a:endParaRPr lang="ru-RU" sz="1600" dirty="0">
                <a:solidFill>
                  <a:schemeClr val="tx1">
                    <a:lumMod val="95000"/>
                    <a:lumOff val="5000"/>
                  </a:schemeClr>
                </a:solidFill>
                <a:latin typeface="Arial" pitchFamily="34" charset="0"/>
                <a:cs typeface="Arial" pitchFamily="34" charset="0"/>
              </a:endParaRPr>
            </a:p>
          </p:txBody>
        </p:sp>
      </p:grpSp>
      <p:grpSp>
        <p:nvGrpSpPr>
          <p:cNvPr id="6" name="Группа 45"/>
          <p:cNvGrpSpPr>
            <a:grpSpLocks/>
          </p:cNvGrpSpPr>
          <p:nvPr/>
        </p:nvGrpSpPr>
        <p:grpSpPr bwMode="auto">
          <a:xfrm>
            <a:off x="214313" y="5198393"/>
            <a:ext cx="8715375" cy="1071563"/>
            <a:chOff x="214282" y="1714487"/>
            <a:chExt cx="8715436" cy="714381"/>
          </a:xfrm>
        </p:grpSpPr>
        <p:sp>
          <p:nvSpPr>
            <p:cNvPr id="47" name="Прямоугольник 46"/>
            <p:cNvSpPr/>
            <p:nvPr/>
          </p:nvSpPr>
          <p:spPr>
            <a:xfrm>
              <a:off x="214282" y="1714487"/>
              <a:ext cx="2428892" cy="714381"/>
            </a:xfrm>
            <a:prstGeom prst="rect">
              <a:avLst/>
            </a:prstGeom>
            <a:solidFill>
              <a:schemeClr val="bg1"/>
            </a:solidFill>
            <a:ln w="12700">
              <a:solidFill>
                <a:srgbClr val="80A7CA"/>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dirty="0">
                  <a:solidFill>
                    <a:srgbClr val="0070C0"/>
                  </a:solidFill>
                  <a:latin typeface="Arial" pitchFamily="34" charset="0"/>
                  <a:cs typeface="Arial" pitchFamily="34" charset="0"/>
                </a:rPr>
                <a:t>Относительный объем документооборота</a:t>
              </a:r>
            </a:p>
          </p:txBody>
        </p:sp>
        <p:sp>
          <p:nvSpPr>
            <p:cNvPr id="49" name="Прямоугольник 48"/>
            <p:cNvSpPr/>
            <p:nvPr/>
          </p:nvSpPr>
          <p:spPr>
            <a:xfrm>
              <a:off x="4571999" y="1714487"/>
              <a:ext cx="1857388" cy="714381"/>
            </a:xfrm>
            <a:prstGeom prst="rect">
              <a:avLst/>
            </a:prstGeom>
            <a:solidFill>
              <a:srgbClr val="D2EAFA"/>
            </a:solidFill>
            <a:ln w="12700">
              <a:solidFill>
                <a:srgbClr val="80A7CA"/>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dirty="0">
                  <a:solidFill>
                    <a:srgbClr val="80A7CA"/>
                  </a:solidFill>
                  <a:latin typeface="Arial" pitchFamily="34" charset="0"/>
                  <a:cs typeface="Arial" pitchFamily="34" charset="0"/>
                </a:rPr>
                <a:t>Небольшой</a:t>
              </a:r>
            </a:p>
          </p:txBody>
        </p:sp>
        <p:sp>
          <p:nvSpPr>
            <p:cNvPr id="50" name="Прямоугольник 49"/>
            <p:cNvSpPr/>
            <p:nvPr/>
          </p:nvSpPr>
          <p:spPr>
            <a:xfrm>
              <a:off x="6429387" y="1714487"/>
              <a:ext cx="2500331" cy="714381"/>
            </a:xfrm>
            <a:prstGeom prst="rect">
              <a:avLst/>
            </a:prstGeom>
            <a:solidFill>
              <a:srgbClr val="D2EAFA"/>
            </a:solidFill>
            <a:ln w="12700">
              <a:solidFill>
                <a:srgbClr val="80A7CA"/>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dirty="0">
                  <a:solidFill>
                    <a:srgbClr val="80A7CA"/>
                  </a:solidFill>
                  <a:latin typeface="Arial" pitchFamily="34" charset="0"/>
                  <a:cs typeface="Arial" pitchFamily="34" charset="0"/>
                </a:rPr>
                <a:t>Значительный, подается отдельно на каждый конкурс</a:t>
              </a:r>
            </a:p>
          </p:txBody>
        </p:sp>
        <p:sp>
          <p:nvSpPr>
            <p:cNvPr id="48" name="Прямоугольник 47"/>
            <p:cNvSpPr/>
            <p:nvPr/>
          </p:nvSpPr>
          <p:spPr>
            <a:xfrm>
              <a:off x="2643174" y="1714487"/>
              <a:ext cx="1928825" cy="714381"/>
            </a:xfrm>
            <a:prstGeom prst="rect">
              <a:avLst/>
            </a:prstGeom>
            <a:solidFill>
              <a:schemeClr val="bg1"/>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a:lstStyle/>
            <a:p>
              <a:pPr>
                <a:defRPr/>
              </a:pPr>
              <a:r>
                <a:rPr lang="ru-RU" sz="1600" dirty="0">
                  <a:solidFill>
                    <a:schemeClr val="tx1">
                      <a:lumMod val="95000"/>
                      <a:lumOff val="5000"/>
                    </a:schemeClr>
                  </a:solidFill>
                  <a:latin typeface="Arial" pitchFamily="34" charset="0"/>
                  <a:cs typeface="Arial" pitchFamily="34" charset="0"/>
                </a:rPr>
                <a:t>Минимальный, подается </a:t>
              </a:r>
              <a:r>
                <a:rPr lang="ru-RU" sz="1600" dirty="0" err="1">
                  <a:solidFill>
                    <a:schemeClr val="tx1">
                      <a:lumMod val="95000"/>
                      <a:lumOff val="5000"/>
                    </a:schemeClr>
                  </a:solidFill>
                  <a:latin typeface="Arial" pitchFamily="34" charset="0"/>
                  <a:cs typeface="Arial" pitchFamily="34" charset="0"/>
                </a:rPr>
                <a:t>единоразово</a:t>
              </a:r>
              <a:endParaRPr lang="ru-RU" sz="1600" dirty="0">
                <a:solidFill>
                  <a:schemeClr val="tx1">
                    <a:lumMod val="95000"/>
                    <a:lumOff val="5000"/>
                  </a:schemeClr>
                </a:solidFill>
                <a:latin typeface="Arial" pitchFamily="34" charset="0"/>
                <a:cs typeface="Arial" pitchFamily="34" charset="0"/>
              </a:endParaRPr>
            </a:p>
          </p:txBody>
        </p:sp>
      </p:grpSp>
    </p:spTree>
    <p:extLst>
      <p:ext uri="{BB962C8B-B14F-4D97-AF65-F5344CB8AC3E}">
        <p14:creationId xmlns:p14="http://schemas.microsoft.com/office/powerpoint/2010/main" val="3104046161"/>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val="944527916"/>
              </p:ext>
            </p:extLst>
          </p:nvPr>
        </p:nvGraphicFramePr>
        <p:xfrm>
          <a:off x="179512" y="1916832"/>
          <a:ext cx="8064896"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4" name="Прямоугольник 3"/>
          <p:cNvSpPr/>
          <p:nvPr/>
        </p:nvSpPr>
        <p:spPr>
          <a:xfrm>
            <a:off x="0" y="180509"/>
            <a:ext cx="9324528" cy="707886"/>
          </a:xfrm>
          <a:prstGeom prst="rect">
            <a:avLst/>
          </a:prstGeom>
        </p:spPr>
        <p:txBody>
          <a:bodyPr wrap="square">
            <a:spAutoFit/>
          </a:bodyPr>
          <a:lstStyle/>
          <a:p>
            <a:pPr>
              <a:defRPr/>
            </a:pPr>
            <a:r>
              <a:rPr lang="ru-RU" altLang="ru-RU" sz="2000" dirty="0" smtClean="0">
                <a:solidFill>
                  <a:schemeClr val="bg1"/>
                </a:solidFill>
                <a:latin typeface="Arial" pitchFamily="34" charset="0"/>
                <a:cs typeface="Arial" pitchFamily="34" charset="0"/>
              </a:rPr>
              <a:t>Соотношение </a:t>
            </a:r>
            <a:r>
              <a:rPr lang="ru-RU" altLang="ru-RU" sz="2000" dirty="0">
                <a:solidFill>
                  <a:schemeClr val="bg1"/>
                </a:solidFill>
                <a:latin typeface="Arial" pitchFamily="34" charset="0"/>
                <a:cs typeface="Arial" pitchFamily="34" charset="0"/>
              </a:rPr>
              <a:t>способов </a:t>
            </a:r>
            <a:r>
              <a:rPr lang="ru-RU" altLang="ru-RU" sz="2000" dirty="0" smtClean="0">
                <a:solidFill>
                  <a:schemeClr val="bg1"/>
                </a:solidFill>
                <a:latin typeface="Arial" pitchFamily="34" charset="0"/>
                <a:cs typeface="Arial" pitchFamily="34" charset="0"/>
              </a:rPr>
              <a:t>определения поставщика </a:t>
            </a:r>
            <a:br>
              <a:rPr lang="ru-RU" altLang="ru-RU" sz="2000" dirty="0" smtClean="0">
                <a:solidFill>
                  <a:schemeClr val="bg1"/>
                </a:solidFill>
                <a:latin typeface="Arial" pitchFamily="34" charset="0"/>
                <a:cs typeface="Arial" pitchFamily="34" charset="0"/>
              </a:rPr>
            </a:br>
            <a:endParaRPr lang="ru-RU"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27025234"/>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100000">
              <a:schemeClr val="accent1">
                <a:lumMod val="75000"/>
              </a:schemeClr>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7"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1. Задачи ЕЭТП\! Элементы стиля\Логотип_ЕЭТП-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9436" y="95213"/>
            <a:ext cx="2202684" cy="597616"/>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251520" y="2996952"/>
            <a:ext cx="8640959" cy="1872208"/>
          </a:xfrm>
          <a:prstGeom prst="rect">
            <a:avLst/>
          </a:prstGeom>
          <a:noFill/>
          <a:ln w="9525">
            <a:noFill/>
            <a:miter lim="800000"/>
            <a:headEnd/>
            <a:tailEnd/>
          </a:ln>
        </p:spPr>
        <p:txBody>
          <a:bodyPr lIns="216000" tIns="36000" rIns="180000" bIns="36000" anchor="t"/>
          <a:lstStyle/>
          <a:p>
            <a:pPr algn="ctr">
              <a:lnSpc>
                <a:spcPct val="80000"/>
              </a:lnSpc>
              <a:spcBef>
                <a:spcPts val="600"/>
              </a:spcBef>
              <a:defRPr/>
            </a:pPr>
            <a:r>
              <a:rPr lang="ru-RU" sz="3000" b="1" dirty="0" smtClean="0">
                <a:solidFill>
                  <a:prstClr val="white"/>
                </a:solidFill>
                <a:latin typeface="Arial" panose="020B0604020202020204" pitchFamily="34" charset="0"/>
                <a:cs typeface="Arial" panose="020B0604020202020204" pitchFamily="34" charset="0"/>
              </a:rPr>
              <a:t>Часть 2</a:t>
            </a:r>
          </a:p>
          <a:p>
            <a:pPr algn="ctr">
              <a:lnSpc>
                <a:spcPct val="80000"/>
              </a:lnSpc>
              <a:spcBef>
                <a:spcPts val="600"/>
              </a:spcBef>
              <a:defRPr/>
            </a:pPr>
            <a:r>
              <a:rPr lang="ru-RU" sz="4400" b="1" dirty="0" smtClean="0">
                <a:solidFill>
                  <a:prstClr val="white"/>
                </a:solidFill>
                <a:latin typeface="Arial" panose="020B0604020202020204" pitchFamily="34" charset="0"/>
                <a:cs typeface="Arial" panose="020B0604020202020204" pitchFamily="34" charset="0"/>
              </a:rPr>
              <a:t>Особенности</a:t>
            </a:r>
            <a:br>
              <a:rPr lang="ru-RU" sz="4400" b="1" dirty="0" smtClean="0">
                <a:solidFill>
                  <a:prstClr val="white"/>
                </a:solidFill>
                <a:latin typeface="Arial" panose="020B0604020202020204" pitchFamily="34" charset="0"/>
                <a:cs typeface="Arial" panose="020B0604020202020204" pitchFamily="34" charset="0"/>
              </a:rPr>
            </a:br>
            <a:r>
              <a:rPr lang="ru-RU" sz="4400" b="1" dirty="0" smtClean="0">
                <a:solidFill>
                  <a:prstClr val="white"/>
                </a:solidFill>
                <a:latin typeface="Arial" panose="020B0604020202020204" pitchFamily="34" charset="0"/>
                <a:cs typeface="Arial" panose="020B0604020202020204" pitchFamily="34" charset="0"/>
              </a:rPr>
              <a:t>работы на ЭТП</a:t>
            </a:r>
            <a:endParaRPr lang="ru-RU" sz="44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227502"/>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79388" y="1844675"/>
            <a:ext cx="8464550" cy="4584700"/>
          </a:xfrm>
          <a:prstGeom prst="rect">
            <a:avLst/>
          </a:prstGeom>
          <a:noFill/>
          <a:ln w="19050">
            <a:noFill/>
            <a:miter lim="800000"/>
            <a:headEnd/>
            <a:tailEnd/>
          </a:ln>
        </p:spPr>
        <p:txBody>
          <a:bodyPr/>
          <a:lstStyle/>
          <a:p>
            <a:pPr marL="342900" indent="-342900">
              <a:lnSpc>
                <a:spcPct val="125000"/>
              </a:lnSpc>
            </a:pPr>
            <a:endParaRPr lang="ru-RU" sz="1600">
              <a:solidFill>
                <a:srgbClr val="292929"/>
              </a:solidFill>
              <a:latin typeface="Arial" pitchFamily="34" charset="0"/>
              <a:cs typeface="Arial" pitchFamily="34" charset="0"/>
            </a:endParaRPr>
          </a:p>
        </p:txBody>
      </p:sp>
      <p:sp>
        <p:nvSpPr>
          <p:cNvPr id="11" name="Text Box 5"/>
          <p:cNvSpPr txBox="1">
            <a:spLocks noChangeArrowheads="1"/>
          </p:cNvSpPr>
          <p:nvPr/>
        </p:nvSpPr>
        <p:spPr bwMode="auto">
          <a:xfrm>
            <a:off x="0" y="118591"/>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Электронные торговые </a:t>
            </a:r>
            <a:r>
              <a:rPr lang="ru-RU" sz="2000" spc="-130" dirty="0" smtClean="0">
                <a:solidFill>
                  <a:schemeClr val="bg1"/>
                </a:solidFill>
                <a:latin typeface="Arial" pitchFamily="34" charset="0"/>
                <a:cs typeface="Arial" pitchFamily="34" charset="0"/>
              </a:rPr>
              <a:t>площадки</a:t>
            </a:r>
            <a:endParaRPr lang="ru-RU" sz="2000" spc="-130" dirty="0">
              <a:solidFill>
                <a:schemeClr val="bg1"/>
              </a:solidFill>
              <a:latin typeface="Arial" pitchFamily="34" charset="0"/>
              <a:cs typeface="Arial" pitchFamily="34" charset="0"/>
            </a:endParaRPr>
          </a:p>
        </p:txBody>
      </p:sp>
      <p:sp>
        <p:nvSpPr>
          <p:cNvPr id="12" name="Прямоугольник 11"/>
          <p:cNvSpPr/>
          <p:nvPr/>
        </p:nvSpPr>
        <p:spPr>
          <a:xfrm>
            <a:off x="0" y="2348880"/>
            <a:ext cx="9144000" cy="2124991"/>
          </a:xfrm>
          <a:prstGeom prst="rect">
            <a:avLst/>
          </a:prstGeom>
        </p:spPr>
        <p:txBody>
          <a:bodyPr lIns="360000" rIns="360000" bIns="108000">
            <a:spAutoFit/>
          </a:bodyPr>
          <a:lstStyle/>
          <a:p>
            <a:pPr>
              <a:defRPr/>
            </a:pPr>
            <a:r>
              <a:rPr lang="ru-RU" sz="1600" b="1" dirty="0" smtClean="0">
                <a:solidFill>
                  <a:schemeClr val="tx1">
                    <a:lumMod val="75000"/>
                    <a:lumOff val="25000"/>
                  </a:schemeClr>
                </a:solidFill>
                <a:latin typeface="Arial" pitchFamily="34" charset="0"/>
                <a:cs typeface="Arial" pitchFamily="34" charset="0"/>
              </a:rPr>
              <a:t>По итогам отбора определено </a:t>
            </a:r>
            <a:r>
              <a:rPr lang="ru-RU" sz="1600" b="1" dirty="0">
                <a:solidFill>
                  <a:schemeClr val="tx1">
                    <a:lumMod val="75000"/>
                    <a:lumOff val="25000"/>
                  </a:schemeClr>
                </a:solidFill>
                <a:latin typeface="Arial" pitchFamily="34" charset="0"/>
                <a:cs typeface="Arial" pitchFamily="34" charset="0"/>
              </a:rPr>
              <a:t>пять </a:t>
            </a:r>
            <a:r>
              <a:rPr lang="ru-RU" sz="1600" dirty="0">
                <a:solidFill>
                  <a:schemeClr val="tx1">
                    <a:lumMod val="75000"/>
                    <a:lumOff val="25000"/>
                  </a:schemeClr>
                </a:solidFill>
                <a:latin typeface="Arial" pitchFamily="34" charset="0"/>
                <a:cs typeface="Arial" pitchFamily="34" charset="0"/>
              </a:rPr>
              <a:t>национальных операторов электронных торгов, получивших эксклюзивное право </a:t>
            </a:r>
            <a:r>
              <a:rPr lang="ru-RU" sz="1600" b="1" dirty="0">
                <a:solidFill>
                  <a:schemeClr val="tx1">
                    <a:lumMod val="75000"/>
                    <a:lumOff val="25000"/>
                  </a:schemeClr>
                </a:solidFill>
                <a:latin typeface="Arial" pitchFamily="34" charset="0"/>
                <a:cs typeface="Arial" pitchFamily="34" charset="0"/>
              </a:rPr>
              <a:t>в течение пяти лет </a:t>
            </a:r>
            <a:r>
              <a:rPr lang="ru-RU" sz="1600" dirty="0">
                <a:solidFill>
                  <a:schemeClr val="tx1">
                    <a:lumMod val="75000"/>
                    <a:lumOff val="25000"/>
                  </a:schemeClr>
                </a:solidFill>
                <a:latin typeface="Arial" pitchFamily="34" charset="0"/>
                <a:cs typeface="Arial" pitchFamily="34" charset="0"/>
              </a:rPr>
              <a:t>проводить электронные аукционы на право заключения государственного и муниципального контракта:</a:t>
            </a:r>
          </a:p>
          <a:p>
            <a:pPr marL="342900" lvl="1" indent="-342900">
              <a:buClr>
                <a:srgbClr val="990033"/>
              </a:buClr>
              <a:buSzPct val="80000"/>
              <a:buFont typeface="Arial Narrow" pitchFamily="34" charset="0"/>
              <a:buChar char="▬"/>
              <a:defRPr/>
            </a:pPr>
            <a:r>
              <a:rPr lang="ru-RU" sz="1600" b="1" dirty="0" smtClean="0">
                <a:solidFill>
                  <a:srgbClr val="004D86"/>
                </a:solidFill>
                <a:latin typeface="Arial" pitchFamily="34" charset="0"/>
                <a:cs typeface="Arial" pitchFamily="34" charset="0"/>
              </a:rPr>
              <a:t>АО </a:t>
            </a:r>
            <a:r>
              <a:rPr lang="ru-RU" sz="1600" b="1" dirty="0">
                <a:solidFill>
                  <a:srgbClr val="004D86"/>
                </a:solidFill>
                <a:latin typeface="Arial" pitchFamily="34" charset="0"/>
                <a:cs typeface="Arial" pitchFamily="34" charset="0"/>
              </a:rPr>
              <a:t>«ЕДИНАЯ ЭЛЕКТРОННАЯ ТОРГОВАЯ ПЛОЩАДКА»</a:t>
            </a:r>
          </a:p>
          <a:p>
            <a:pPr marL="342900" lvl="1" indent="-342900">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ЗАО «СБЕРБАНК-АСТ»</a:t>
            </a:r>
          </a:p>
          <a:p>
            <a:pPr marL="342900" lvl="1" indent="-342900">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ГУП ЭТП АГЗРТ</a:t>
            </a:r>
            <a:endParaRPr lang="ru-RU" sz="1600" dirty="0">
              <a:latin typeface="Arial" pitchFamily="34" charset="0"/>
              <a:cs typeface="Arial" pitchFamily="34" charset="0"/>
            </a:endParaRPr>
          </a:p>
          <a:p>
            <a:pPr marL="342900" lvl="1" indent="-342900">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ООО «ИА РТС»</a:t>
            </a:r>
          </a:p>
          <a:p>
            <a:pPr marL="342900" lvl="1" indent="-342900">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ЗАО </a:t>
            </a:r>
            <a:r>
              <a:rPr lang="ru-RU" sz="1600" dirty="0">
                <a:solidFill>
                  <a:schemeClr val="tx1">
                    <a:lumMod val="75000"/>
                    <a:lumOff val="25000"/>
                  </a:schemeClr>
                </a:solidFill>
                <a:latin typeface="Arial" pitchFamily="34" charset="0"/>
                <a:cs typeface="Arial" pitchFamily="34" charset="0"/>
              </a:rPr>
              <a:t>«ММВБ-ИТ</a:t>
            </a:r>
            <a:r>
              <a:rPr lang="ru-RU" sz="1600" dirty="0" smtClean="0">
                <a:solidFill>
                  <a:schemeClr val="tx1">
                    <a:lumMod val="75000"/>
                    <a:lumOff val="25000"/>
                  </a:schemeClr>
                </a:solidFill>
                <a:latin typeface="Arial" pitchFamily="34" charset="0"/>
                <a:cs typeface="Arial" pitchFamily="34" charset="0"/>
              </a:rPr>
              <a:t>»</a:t>
            </a:r>
            <a:endParaRPr lang="ru-RU" sz="1600" dirty="0">
              <a:solidFill>
                <a:schemeClr val="tx1">
                  <a:lumMod val="75000"/>
                  <a:lumOff val="25000"/>
                </a:schemeClr>
              </a:solidFill>
              <a:latin typeface="Arial" pitchFamily="34" charset="0"/>
              <a:cs typeface="Arial" pitchFamily="34" charset="0"/>
            </a:endParaRPr>
          </a:p>
        </p:txBody>
      </p:sp>
      <p:sp>
        <p:nvSpPr>
          <p:cNvPr id="18" name="Прямоугольник 17"/>
          <p:cNvSpPr/>
          <p:nvPr/>
        </p:nvSpPr>
        <p:spPr bwMode="auto">
          <a:xfrm>
            <a:off x="163289" y="1844675"/>
            <a:ext cx="6860578" cy="318924"/>
          </a:xfrm>
          <a:prstGeom prst="rect">
            <a:avLst/>
          </a:prstGeom>
          <a:solidFill>
            <a:srgbClr val="0070C0"/>
          </a:solidFill>
          <a:ln w="12700">
            <a:solidFill>
              <a:schemeClr val="tx1">
                <a:lumMod val="75000"/>
                <a:lumOff val="25000"/>
              </a:schemeClr>
            </a:solidFill>
          </a:ln>
        </p:spPr>
        <p:txBody>
          <a:bodyPr wrap="none" lIns="72000" tIns="36000" rIns="72000" bIns="36000">
            <a:spAutoFit/>
          </a:bodyPr>
          <a:lstStyle/>
          <a:p>
            <a:pPr>
              <a:spcAft>
                <a:spcPts val="600"/>
              </a:spcAft>
              <a:defRPr/>
            </a:pPr>
            <a:r>
              <a:rPr lang="ru-RU" sz="1600" dirty="0">
                <a:solidFill>
                  <a:schemeClr val="bg1"/>
                </a:solidFill>
                <a:latin typeface="Arial" pitchFamily="34" charset="0"/>
                <a:cs typeface="Arial" pitchFamily="34" charset="0"/>
              </a:rPr>
              <a:t>Протокол заседания Правительственной комиссии №95 от 19.01.2010</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719373"/>
            <a:ext cx="8712968" cy="80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80377"/>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0" y="118591"/>
            <a:ext cx="9144000" cy="646113"/>
          </a:xfrm>
          <a:prstGeom prst="rect">
            <a:avLst/>
          </a:prstGeom>
          <a:noFill/>
          <a:ln w="9525">
            <a:noFill/>
            <a:miter lim="800000"/>
            <a:headEnd/>
            <a:tailEnd/>
          </a:ln>
        </p:spPr>
        <p:txBody>
          <a:bodyPr lIns="216000" tIns="36000" rIns="180000" bIns="36000" anchor="ctr"/>
          <a:lstStyle/>
          <a:p>
            <a:pPr>
              <a:spcAft>
                <a:spcPts val="600"/>
              </a:spcAft>
            </a:pPr>
            <a:r>
              <a:rPr lang="ru-RU" sz="2000" dirty="0">
                <a:solidFill>
                  <a:schemeClr val="bg1"/>
                </a:solidFill>
                <a:latin typeface="Arial" pitchFamily="34" charset="0"/>
                <a:cs typeface="Arial" pitchFamily="34" charset="0"/>
              </a:rPr>
              <a:t>Технологическая платформа торговой системы</a:t>
            </a:r>
          </a:p>
        </p:txBody>
      </p:sp>
      <p:sp>
        <p:nvSpPr>
          <p:cNvPr id="3" name="Прямоугольник 1"/>
          <p:cNvSpPr>
            <a:spLocks noChangeArrowheads="1"/>
          </p:cNvSpPr>
          <p:nvPr/>
        </p:nvSpPr>
        <p:spPr bwMode="auto">
          <a:xfrm>
            <a:off x="395536" y="1412776"/>
            <a:ext cx="83529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600" dirty="0">
                <a:solidFill>
                  <a:schemeClr val="tx1">
                    <a:lumMod val="75000"/>
                    <a:lumOff val="25000"/>
                  </a:schemeClr>
                </a:solidFill>
                <a:latin typeface="Arial" pitchFamily="34" charset="0"/>
                <a:cs typeface="Arial" pitchFamily="34" charset="0"/>
              </a:rPr>
              <a:t>ЕЭТП использует свободное программное обеспечение и не зависит от лицензионной политики вендоров, политической и экономической ситуации в стране</a:t>
            </a:r>
          </a:p>
        </p:txBody>
      </p:sp>
      <p:graphicFrame>
        <p:nvGraphicFramePr>
          <p:cNvPr id="4" name="Group 7"/>
          <p:cNvGraphicFramePr>
            <a:graphicFrameLocks noGrp="1"/>
          </p:cNvGraphicFramePr>
          <p:nvPr>
            <p:extLst>
              <p:ext uri="{D42A27DB-BD31-4B8C-83A1-F6EECF244321}">
                <p14:modId xmlns:p14="http://schemas.microsoft.com/office/powerpoint/2010/main" val="815538170"/>
              </p:ext>
            </p:extLst>
          </p:nvPr>
        </p:nvGraphicFramePr>
        <p:xfrm>
          <a:off x="539552" y="2204864"/>
          <a:ext cx="8136906" cy="3816423"/>
        </p:xfrm>
        <a:graphic>
          <a:graphicData uri="http://schemas.openxmlformats.org/drawingml/2006/table">
            <a:tbl>
              <a:tblPr>
                <a:tableStyleId>{3C2FFA5D-87B4-456A-9821-1D502468CF0F}</a:tableStyleId>
              </a:tblPr>
              <a:tblGrid>
                <a:gridCol w="2712302"/>
                <a:gridCol w="2712302"/>
                <a:gridCol w="2712302"/>
              </a:tblGrid>
              <a:tr h="706924">
                <a:tc>
                  <a:txBody>
                    <a:bodyPr/>
                    <a:lstStyle/>
                    <a:p>
                      <a:pPr marL="0" marR="0" lvl="0" indent="0" algn="ctr" defTabSz="1004888" rtl="0" eaLnBrk="1" fontAlgn="base" latinLnBrk="0" hangingPunct="0">
                        <a:lnSpc>
                          <a:spcPct val="100000"/>
                        </a:lnSpc>
                        <a:spcBef>
                          <a:spcPts val="600"/>
                        </a:spcBef>
                        <a:spcAft>
                          <a:spcPct val="0"/>
                        </a:spcAft>
                        <a:buClrTx/>
                        <a:buSzTx/>
                        <a:buFontTx/>
                        <a:buNone/>
                        <a:tabLst/>
                      </a:pPr>
                      <a:r>
                        <a:rPr kumimoji="0" lang="ru-RU" altLang="ru-RU" sz="1800" b="1" u="none" strike="noStrike" cap="none" normalizeH="0" baseline="0" dirty="0" smtClean="0">
                          <a:ln>
                            <a:noFill/>
                          </a:ln>
                          <a:solidFill>
                            <a:schemeClr val="bg1"/>
                          </a:solidFill>
                          <a:effectLst/>
                          <a:latin typeface="Arial Narrow" panose="020B0606020202030204" pitchFamily="34" charset="0"/>
                          <a:sym typeface="Calibri" pitchFamily="34" charset="0"/>
                        </a:rPr>
                        <a:t>Компонент информационной системы</a:t>
                      </a:r>
                      <a:endParaRPr kumimoji="0" lang="ru-RU" altLang="ru-RU" sz="1800" b="1" i="0" u="none" strike="noStrike" cap="none" normalizeH="0" baseline="0" dirty="0" smtClean="0">
                        <a:ln>
                          <a:noFill/>
                        </a:ln>
                        <a:solidFill>
                          <a:schemeClr val="bg1"/>
                        </a:solidFill>
                        <a:effectLst/>
                        <a:latin typeface="Arial Narrow" panose="020B0606020202030204" pitchFamily="34" charset="0"/>
                        <a:ea typeface="Helvetica" charset="0"/>
                        <a:cs typeface="Arial" pitchFamily="34" charset="0"/>
                        <a:sym typeface="Helvetica" charset="0"/>
                      </a:endParaRPr>
                    </a:p>
                  </a:txBody>
                  <a:tcPr marL="57654" marR="57654" marT="57630" marB="57630" anchor="ctr" horzOverflow="overflow">
                    <a:solidFill>
                      <a:srgbClr val="004D86"/>
                    </a:solidFill>
                  </a:tcPr>
                </a:tc>
                <a:tc>
                  <a:txBody>
                    <a:bodyPr/>
                    <a:lstStyle/>
                    <a:p>
                      <a:pPr marL="0" marR="0" lvl="0" indent="0" algn="ctr" defTabSz="1004888" rtl="0" eaLnBrk="1" fontAlgn="base" latinLnBrk="0" hangingPunct="0">
                        <a:lnSpc>
                          <a:spcPct val="100000"/>
                        </a:lnSpc>
                        <a:spcBef>
                          <a:spcPts val="600"/>
                        </a:spcBef>
                        <a:spcAft>
                          <a:spcPct val="0"/>
                        </a:spcAft>
                        <a:buClrTx/>
                        <a:buSzTx/>
                        <a:buFontTx/>
                        <a:buNone/>
                        <a:tabLst/>
                      </a:pPr>
                      <a:r>
                        <a:rPr kumimoji="0" lang="ru-RU" altLang="ru-RU" sz="1800" b="1" u="none" strike="noStrike" cap="none" normalizeH="0" baseline="0" dirty="0" smtClean="0">
                          <a:ln>
                            <a:noFill/>
                          </a:ln>
                          <a:solidFill>
                            <a:schemeClr val="bg1"/>
                          </a:solidFill>
                          <a:effectLst/>
                          <a:latin typeface="Arial Narrow" panose="020B0606020202030204" pitchFamily="34" charset="0"/>
                          <a:sym typeface="Calibri" pitchFamily="34" charset="0"/>
                        </a:rPr>
                        <a:t>Используемое решение</a:t>
                      </a:r>
                      <a:endParaRPr kumimoji="0" lang="ru-RU" altLang="ru-RU" sz="1800" b="1" i="0" u="none" strike="noStrike" cap="none" normalizeH="0" baseline="0" dirty="0" smtClean="0">
                        <a:ln>
                          <a:noFill/>
                        </a:ln>
                        <a:solidFill>
                          <a:schemeClr val="bg1"/>
                        </a:solidFill>
                        <a:effectLst/>
                        <a:latin typeface="Arial Narrow" panose="020B0606020202030204" pitchFamily="34" charset="0"/>
                        <a:ea typeface="Helvetica" charset="0"/>
                        <a:cs typeface="Arial" pitchFamily="34" charset="0"/>
                        <a:sym typeface="Helvetica" charset="0"/>
                      </a:endParaRPr>
                    </a:p>
                  </a:txBody>
                  <a:tcPr marL="57654" marR="57654" marT="57630" marB="57630" anchor="ctr" horzOverflow="overflow">
                    <a:solidFill>
                      <a:srgbClr val="004D86"/>
                    </a:solidFill>
                  </a:tcPr>
                </a:tc>
                <a:tc>
                  <a:txBody>
                    <a:bodyPr/>
                    <a:lstStyle/>
                    <a:p>
                      <a:pPr marL="0" marR="0" lvl="0" indent="0" algn="ctr" defTabSz="1004888" rtl="0" eaLnBrk="1" fontAlgn="base" latinLnBrk="0" hangingPunct="0">
                        <a:lnSpc>
                          <a:spcPct val="100000"/>
                        </a:lnSpc>
                        <a:spcBef>
                          <a:spcPts val="600"/>
                        </a:spcBef>
                        <a:spcAft>
                          <a:spcPct val="0"/>
                        </a:spcAft>
                        <a:buClrTx/>
                        <a:buSzTx/>
                        <a:buFontTx/>
                        <a:buNone/>
                        <a:tabLst/>
                      </a:pPr>
                      <a:r>
                        <a:rPr kumimoji="0" lang="ru-RU" altLang="ru-RU" sz="1800" b="1" u="none" strike="noStrike" cap="none" normalizeH="0" baseline="0" dirty="0" smtClean="0">
                          <a:ln>
                            <a:noFill/>
                          </a:ln>
                          <a:solidFill>
                            <a:schemeClr val="bg1"/>
                          </a:solidFill>
                          <a:effectLst/>
                          <a:latin typeface="Arial Narrow" panose="020B0606020202030204" pitchFamily="34" charset="0"/>
                          <a:sym typeface="Calibri" pitchFamily="34" charset="0"/>
                        </a:rPr>
                        <a:t>Страна происхождения</a:t>
                      </a:r>
                      <a:endParaRPr kumimoji="0" lang="ru-RU" altLang="ru-RU" sz="1800" b="1" i="0" u="none" strike="noStrike" cap="none" normalizeH="0" baseline="0" dirty="0" smtClean="0">
                        <a:ln>
                          <a:noFill/>
                        </a:ln>
                        <a:solidFill>
                          <a:schemeClr val="bg1"/>
                        </a:solidFill>
                        <a:effectLst/>
                        <a:latin typeface="Arial Narrow" panose="020B0606020202030204" pitchFamily="34" charset="0"/>
                        <a:ea typeface="Helvetica" charset="0"/>
                        <a:cs typeface="Arial" pitchFamily="34" charset="0"/>
                        <a:sym typeface="Helvetica" charset="0"/>
                      </a:endParaRPr>
                    </a:p>
                  </a:txBody>
                  <a:tcPr marL="57654" marR="57654" marT="57630" marB="57630" anchor="ctr" horzOverflow="overflow">
                    <a:solidFill>
                      <a:srgbClr val="004D86"/>
                    </a:solidFill>
                  </a:tcPr>
                </a:tc>
              </a:tr>
              <a:tr h="706924">
                <a:tc>
                  <a:txBody>
                    <a:bodyPr/>
                    <a:lstStyle/>
                    <a:p>
                      <a:pPr marL="0" marR="0" lvl="0" indent="0" algn="l" defTabSz="1004888" rtl="0" eaLnBrk="1"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ru-RU" altLang="ru-RU" sz="1800" u="none" strike="noStrike" cap="none" normalizeH="0" baseline="0" dirty="0" smtClean="0">
                          <a:ln>
                            <a:noFill/>
                          </a:ln>
                          <a:solidFill>
                            <a:schemeClr val="tx1">
                              <a:lumMod val="75000"/>
                              <a:lumOff val="25000"/>
                            </a:schemeClr>
                          </a:solidFill>
                          <a:effectLst/>
                          <a:latin typeface="Arial Narrow" panose="020B0606020202030204" pitchFamily="34" charset="0"/>
                          <a:sym typeface="Calibri" pitchFamily="34" charset="0"/>
                        </a:rPr>
                        <a:t>Система управления базами данных</a:t>
                      </a:r>
                      <a:endParaRPr kumimoji="0" lang="ru-RU" altLang="ru-RU" sz="1800" b="0" i="0" u="none" strike="noStrike" cap="none" normalizeH="0" baseline="0" dirty="0" smtClean="0">
                        <a:ln>
                          <a:noFill/>
                        </a:ln>
                        <a:solidFill>
                          <a:schemeClr val="tx1">
                            <a:lumMod val="75000"/>
                            <a:lumOff val="25000"/>
                          </a:schemeClr>
                        </a:solidFill>
                        <a:effectLst/>
                        <a:latin typeface="Arial Narrow" panose="020B0606020202030204" pitchFamily="34" charset="0"/>
                        <a:ea typeface="Helvetica" charset="0"/>
                        <a:cs typeface="Arial" pitchFamily="34" charset="0"/>
                        <a:sym typeface="Helvetica" charset="0"/>
                      </a:endParaRPr>
                    </a:p>
                  </a:txBody>
                  <a:tcPr marL="57654" marR="57654" marT="57630" marB="57630" anchor="ctr" horzOverflow="overflow">
                    <a:solidFill>
                      <a:schemeClr val="bg1"/>
                    </a:solidFill>
                  </a:tcPr>
                </a:tc>
                <a:tc>
                  <a:txBody>
                    <a:bodyPr/>
                    <a:lstStyle/>
                    <a:p>
                      <a:pPr marL="0" marR="0" lvl="0" indent="0" algn="l" defTabSz="1004888" rtl="0" eaLnBrk="1"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ru-RU" altLang="ru-RU" sz="1800" u="none" strike="noStrike" cap="none" normalizeH="0" baseline="0" dirty="0" err="1" smtClean="0">
                          <a:ln>
                            <a:noFill/>
                          </a:ln>
                          <a:solidFill>
                            <a:schemeClr val="tx1">
                              <a:lumMod val="75000"/>
                              <a:lumOff val="25000"/>
                            </a:schemeClr>
                          </a:solidFill>
                          <a:effectLst/>
                          <a:latin typeface="Arial Narrow" panose="020B0606020202030204" pitchFamily="34" charset="0"/>
                          <a:sym typeface="Calibri" pitchFamily="34" charset="0"/>
                        </a:rPr>
                        <a:t>PostgreSQL</a:t>
                      </a:r>
                      <a:endParaRPr kumimoji="0" lang="ru-RU" altLang="ru-RU" sz="1800" b="0" i="0" u="none" strike="noStrike" cap="none" normalizeH="0" baseline="0" dirty="0" smtClean="0">
                        <a:ln>
                          <a:noFill/>
                        </a:ln>
                        <a:solidFill>
                          <a:schemeClr val="tx1">
                            <a:lumMod val="75000"/>
                            <a:lumOff val="25000"/>
                          </a:schemeClr>
                        </a:solidFill>
                        <a:effectLst/>
                        <a:latin typeface="Arial Narrow" panose="020B0606020202030204" pitchFamily="34" charset="0"/>
                        <a:ea typeface="Helvetica" charset="0"/>
                        <a:cs typeface="Arial" pitchFamily="34" charset="0"/>
                        <a:sym typeface="Helvetica" charset="0"/>
                      </a:endParaRPr>
                    </a:p>
                  </a:txBody>
                  <a:tcPr marL="57654" marR="57654" marT="57630" marB="57630" anchor="ctr" horzOverflow="overflow">
                    <a:solidFill>
                      <a:schemeClr val="bg1"/>
                    </a:solidFill>
                  </a:tcPr>
                </a:tc>
                <a:tc rowSpan="3">
                  <a:txBody>
                    <a:bodyPr/>
                    <a:lstStyle/>
                    <a:p>
                      <a:pPr marL="0" marR="0" lvl="0" indent="0" algn="l" defTabSz="1004888" rtl="0" eaLnBrk="1"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ru-RU" altLang="ru-RU" sz="1800" u="none" strike="noStrike" cap="none" normalizeH="0" baseline="0" dirty="0" smtClean="0">
                          <a:ln>
                            <a:noFill/>
                          </a:ln>
                          <a:solidFill>
                            <a:schemeClr val="tx1">
                              <a:lumMod val="75000"/>
                              <a:lumOff val="25000"/>
                            </a:schemeClr>
                          </a:solidFill>
                          <a:effectLst/>
                          <a:latin typeface="Arial Narrow" panose="020B0606020202030204" pitchFamily="34" charset="0"/>
                          <a:sym typeface="Calibri" pitchFamily="34" charset="0"/>
                        </a:rPr>
                        <a:t>Программное обеспечение с открытым кодом, не содержит лицензируемых элементов, принадлежащих частным или государственным иностранным структурам.</a:t>
                      </a:r>
                      <a:endParaRPr kumimoji="0" lang="ru-RU" altLang="ru-RU" sz="1800" b="0" i="0" u="none" strike="noStrike" cap="none" normalizeH="0" baseline="0" dirty="0" smtClean="0">
                        <a:ln>
                          <a:noFill/>
                        </a:ln>
                        <a:solidFill>
                          <a:schemeClr val="tx1">
                            <a:lumMod val="75000"/>
                            <a:lumOff val="25000"/>
                          </a:schemeClr>
                        </a:solidFill>
                        <a:effectLst/>
                        <a:latin typeface="Arial Narrow" panose="020B0606020202030204" pitchFamily="34" charset="0"/>
                        <a:ea typeface="Helvetica" charset="0"/>
                        <a:cs typeface="Arial" pitchFamily="34" charset="0"/>
                        <a:sym typeface="Helvetica" charset="0"/>
                      </a:endParaRPr>
                    </a:p>
                  </a:txBody>
                  <a:tcPr marL="57654" marR="57654" marT="57630" marB="57630" anchor="ctr" horzOverflow="overflow">
                    <a:solidFill>
                      <a:schemeClr val="bg1"/>
                    </a:solidFill>
                  </a:tcPr>
                </a:tc>
              </a:tr>
              <a:tr h="706924">
                <a:tc>
                  <a:txBody>
                    <a:bodyPr/>
                    <a:lstStyle/>
                    <a:p>
                      <a:pPr marL="0" marR="0" lvl="0" indent="0" algn="l" defTabSz="1004888" rtl="0" eaLnBrk="1" fontAlgn="base" latinLnBrk="0" hangingPunct="0">
                        <a:lnSpc>
                          <a:spcPct val="100000"/>
                        </a:lnSpc>
                        <a:spcBef>
                          <a:spcPts val="200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ru-RU" altLang="ru-RU" sz="1800" u="none" strike="noStrike" cap="none" normalizeH="0" baseline="0" dirty="0" smtClean="0">
                          <a:ln>
                            <a:noFill/>
                          </a:ln>
                          <a:solidFill>
                            <a:schemeClr val="tx1">
                              <a:lumMod val="75000"/>
                              <a:lumOff val="25000"/>
                            </a:schemeClr>
                          </a:solidFill>
                          <a:effectLst/>
                          <a:latin typeface="Arial Narrow" panose="020B0606020202030204" pitchFamily="34" charset="0"/>
                          <a:sym typeface="Calibri" pitchFamily="34" charset="0"/>
                        </a:rPr>
                        <a:t>Программные средства</a:t>
                      </a:r>
                      <a:endParaRPr kumimoji="0" lang="ru-RU" altLang="ru-RU" sz="1800" b="0" i="0" u="none" strike="noStrike" cap="none" normalizeH="0" baseline="0" dirty="0" smtClean="0">
                        <a:ln>
                          <a:noFill/>
                        </a:ln>
                        <a:solidFill>
                          <a:schemeClr val="tx1">
                            <a:lumMod val="75000"/>
                            <a:lumOff val="25000"/>
                          </a:schemeClr>
                        </a:solidFill>
                        <a:effectLst/>
                        <a:latin typeface="Arial Narrow" panose="020B0606020202030204" pitchFamily="34" charset="0"/>
                        <a:ea typeface="Helvetica" charset="0"/>
                        <a:cs typeface="Arial" pitchFamily="34" charset="0"/>
                        <a:sym typeface="Helvetica" charset="0"/>
                      </a:endParaRPr>
                    </a:p>
                  </a:txBody>
                  <a:tcPr marL="57654" marR="57654" marT="57630" marB="57630" anchor="ctr" horzOverflow="overflow">
                    <a:solidFill>
                      <a:schemeClr val="bg1"/>
                    </a:solidFill>
                  </a:tcPr>
                </a:tc>
                <a:tc>
                  <a:txBody>
                    <a:bodyPr/>
                    <a:lstStyle/>
                    <a:p>
                      <a:pPr marL="0" marR="0" lvl="0" indent="0" algn="l" defTabSz="1004888" rtl="0" eaLnBrk="1" fontAlgn="base" latinLnBrk="0" hangingPunct="0">
                        <a:lnSpc>
                          <a:spcPct val="100000"/>
                        </a:lnSpc>
                        <a:spcBef>
                          <a:spcPts val="200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ru-RU" altLang="ru-RU" sz="1800" u="none" strike="noStrike" cap="none" normalizeH="0" baseline="0" dirty="0" smtClean="0">
                          <a:ln>
                            <a:noFill/>
                          </a:ln>
                          <a:solidFill>
                            <a:schemeClr val="tx1">
                              <a:lumMod val="75000"/>
                              <a:lumOff val="25000"/>
                            </a:schemeClr>
                          </a:solidFill>
                          <a:effectLst/>
                          <a:latin typeface="Arial Narrow" panose="020B0606020202030204" pitchFamily="34" charset="0"/>
                          <a:sym typeface="Calibri" pitchFamily="34" charset="0"/>
                        </a:rPr>
                        <a:t>PHP</a:t>
                      </a:r>
                      <a:endParaRPr kumimoji="0" lang="ru-RU" altLang="ru-RU" sz="1800" b="0" i="0" u="none" strike="noStrike" cap="none" normalizeH="0" baseline="0" dirty="0" smtClean="0">
                        <a:ln>
                          <a:noFill/>
                        </a:ln>
                        <a:solidFill>
                          <a:schemeClr val="tx1">
                            <a:lumMod val="75000"/>
                            <a:lumOff val="25000"/>
                          </a:schemeClr>
                        </a:solidFill>
                        <a:effectLst/>
                        <a:latin typeface="Arial Narrow" panose="020B0606020202030204" pitchFamily="34" charset="0"/>
                        <a:ea typeface="Helvetica" charset="0"/>
                        <a:cs typeface="Arial" pitchFamily="34" charset="0"/>
                        <a:sym typeface="Helvetica" charset="0"/>
                      </a:endParaRPr>
                    </a:p>
                  </a:txBody>
                  <a:tcPr marL="57654" marR="57654" marT="57630" marB="57630" anchor="ctr" horzOverflow="overflow">
                    <a:solidFill>
                      <a:schemeClr val="bg1"/>
                    </a:solidFill>
                  </a:tcPr>
                </a:tc>
                <a:tc vMerge="1">
                  <a:txBody>
                    <a:bodyPr/>
                    <a:lstStyle/>
                    <a:p>
                      <a:endParaRPr lang="ru-RU"/>
                    </a:p>
                  </a:txBody>
                  <a:tcPr/>
                </a:tc>
              </a:tr>
              <a:tr h="706924">
                <a:tc>
                  <a:txBody>
                    <a:bodyPr/>
                    <a:lstStyle/>
                    <a:p>
                      <a:pPr marL="0" marR="0" lvl="0" indent="0" algn="l" defTabSz="1004888" rtl="0" eaLnBrk="1" fontAlgn="base" latinLnBrk="0" hangingPunct="0">
                        <a:lnSpc>
                          <a:spcPct val="100000"/>
                        </a:lnSpc>
                        <a:spcBef>
                          <a:spcPts val="200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ru-RU" altLang="ru-RU" sz="1800" u="none" strike="noStrike" cap="none" normalizeH="0" baseline="0" smtClean="0">
                          <a:ln>
                            <a:noFill/>
                          </a:ln>
                          <a:solidFill>
                            <a:schemeClr val="tx1">
                              <a:lumMod val="75000"/>
                              <a:lumOff val="25000"/>
                            </a:schemeClr>
                          </a:solidFill>
                          <a:effectLst/>
                          <a:latin typeface="Arial Narrow" panose="020B0606020202030204" pitchFamily="34" charset="0"/>
                          <a:sym typeface="Calibri" pitchFamily="34" charset="0"/>
                        </a:rPr>
                        <a:t>Системное программное обеспечение</a:t>
                      </a:r>
                      <a:endParaRPr kumimoji="0" lang="ru-RU" altLang="ru-RU" sz="1800" b="0" i="0" u="none" strike="noStrike" cap="none" normalizeH="0" baseline="0" smtClean="0">
                        <a:ln>
                          <a:noFill/>
                        </a:ln>
                        <a:solidFill>
                          <a:schemeClr val="tx1">
                            <a:lumMod val="75000"/>
                            <a:lumOff val="25000"/>
                          </a:schemeClr>
                        </a:solidFill>
                        <a:effectLst/>
                        <a:latin typeface="Arial Narrow" panose="020B0606020202030204" pitchFamily="34" charset="0"/>
                        <a:ea typeface="Helvetica" charset="0"/>
                        <a:cs typeface="Arial" pitchFamily="34" charset="0"/>
                        <a:sym typeface="Helvetica" charset="0"/>
                      </a:endParaRPr>
                    </a:p>
                  </a:txBody>
                  <a:tcPr marL="57654" marR="57654" marT="57630" marB="57630" anchor="ctr" horzOverflow="overflow">
                    <a:solidFill>
                      <a:schemeClr val="bg1"/>
                    </a:solidFill>
                  </a:tcPr>
                </a:tc>
                <a:tc>
                  <a:txBody>
                    <a:bodyPr/>
                    <a:lstStyle/>
                    <a:p>
                      <a:pPr marL="0" marR="0" lvl="0" indent="0" algn="l" defTabSz="1004888" rtl="0" eaLnBrk="1" fontAlgn="base" latinLnBrk="0" hangingPunct="0">
                        <a:lnSpc>
                          <a:spcPct val="100000"/>
                        </a:lnSpc>
                        <a:spcBef>
                          <a:spcPts val="200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ru-RU" altLang="ru-RU" sz="1800" u="none" strike="noStrike" cap="none" normalizeH="0" baseline="0" dirty="0" err="1" smtClean="0">
                          <a:ln>
                            <a:noFill/>
                          </a:ln>
                          <a:solidFill>
                            <a:schemeClr val="tx1">
                              <a:lumMod val="75000"/>
                              <a:lumOff val="25000"/>
                            </a:schemeClr>
                          </a:solidFill>
                          <a:effectLst/>
                          <a:latin typeface="Arial Narrow" panose="020B0606020202030204" pitchFamily="34" charset="0"/>
                          <a:sym typeface="Calibri" pitchFamily="34" charset="0"/>
                        </a:rPr>
                        <a:t>Apache</a:t>
                      </a:r>
                      <a:r>
                        <a:rPr kumimoji="0" lang="ru-RU" altLang="ru-RU" sz="1800" u="none" strike="noStrike" cap="none" normalizeH="0" baseline="0" dirty="0" smtClean="0">
                          <a:ln>
                            <a:noFill/>
                          </a:ln>
                          <a:solidFill>
                            <a:schemeClr val="tx1">
                              <a:lumMod val="75000"/>
                              <a:lumOff val="25000"/>
                            </a:schemeClr>
                          </a:solidFill>
                          <a:effectLst/>
                          <a:latin typeface="Arial Narrow" panose="020B0606020202030204" pitchFamily="34" charset="0"/>
                          <a:sym typeface="Calibri" pitchFamily="34" charset="0"/>
                        </a:rPr>
                        <a:t>, </a:t>
                      </a:r>
                      <a:r>
                        <a:rPr kumimoji="0" lang="ru-RU" altLang="ru-RU" sz="1800" u="none" strike="noStrike" cap="none" normalizeH="0" baseline="0" dirty="0" err="1" smtClean="0">
                          <a:ln>
                            <a:noFill/>
                          </a:ln>
                          <a:solidFill>
                            <a:schemeClr val="tx1">
                              <a:lumMod val="75000"/>
                              <a:lumOff val="25000"/>
                            </a:schemeClr>
                          </a:solidFill>
                          <a:effectLst/>
                          <a:latin typeface="Arial Narrow" panose="020B0606020202030204" pitchFamily="34" charset="0"/>
                          <a:sym typeface="Calibri" pitchFamily="34" charset="0"/>
                        </a:rPr>
                        <a:t>Linux</a:t>
                      </a:r>
                      <a:endParaRPr kumimoji="0" lang="ru-RU" altLang="ru-RU" sz="1800" b="0" i="0" u="none" strike="noStrike" cap="none" normalizeH="0" baseline="0" dirty="0" smtClean="0">
                        <a:ln>
                          <a:noFill/>
                        </a:ln>
                        <a:solidFill>
                          <a:schemeClr val="tx1">
                            <a:lumMod val="75000"/>
                            <a:lumOff val="25000"/>
                          </a:schemeClr>
                        </a:solidFill>
                        <a:effectLst/>
                        <a:latin typeface="Arial Narrow" panose="020B0606020202030204" pitchFamily="34" charset="0"/>
                        <a:ea typeface="Helvetica" charset="0"/>
                        <a:cs typeface="Arial" pitchFamily="34" charset="0"/>
                        <a:sym typeface="Helvetica" charset="0"/>
                      </a:endParaRPr>
                    </a:p>
                  </a:txBody>
                  <a:tcPr marL="57654" marR="57654" marT="57630" marB="57630" anchor="ctr" horzOverflow="overflow">
                    <a:solidFill>
                      <a:schemeClr val="bg1"/>
                    </a:solidFill>
                  </a:tcPr>
                </a:tc>
                <a:tc vMerge="1">
                  <a:txBody>
                    <a:bodyPr/>
                    <a:lstStyle/>
                    <a:p>
                      <a:endParaRPr lang="ru-RU"/>
                    </a:p>
                  </a:txBody>
                  <a:tcPr/>
                </a:tc>
              </a:tr>
              <a:tr h="988727">
                <a:tc>
                  <a:txBody>
                    <a:bodyPr/>
                    <a:lstStyle/>
                    <a:p>
                      <a:pPr marL="0" marR="0" lvl="0" indent="0" algn="l" defTabSz="1004888" rtl="0" eaLnBrk="1" fontAlgn="base" latinLnBrk="0" hangingPunct="0">
                        <a:lnSpc>
                          <a:spcPct val="100000"/>
                        </a:lnSpc>
                        <a:spcBef>
                          <a:spcPts val="600"/>
                        </a:spcBef>
                        <a:spcAft>
                          <a:spcPct val="0"/>
                        </a:spcAft>
                        <a:buClrTx/>
                        <a:buSzTx/>
                        <a:buFontTx/>
                        <a:buNone/>
                        <a:tabLst/>
                      </a:pPr>
                      <a:r>
                        <a:rPr kumimoji="0" lang="ru-RU" altLang="ru-RU" sz="1800" u="none" strike="noStrike" cap="none" normalizeH="0" baseline="0" dirty="0" smtClean="0">
                          <a:ln>
                            <a:noFill/>
                          </a:ln>
                          <a:solidFill>
                            <a:schemeClr val="tx1">
                              <a:lumMod val="75000"/>
                              <a:lumOff val="25000"/>
                            </a:schemeClr>
                          </a:solidFill>
                          <a:effectLst/>
                          <a:latin typeface="Arial Narrow" panose="020B0606020202030204" pitchFamily="34" charset="0"/>
                          <a:sym typeface="Calibri" pitchFamily="34" charset="0"/>
                        </a:rPr>
                        <a:t>Прикладное программное обеспечение</a:t>
                      </a:r>
                      <a:endParaRPr kumimoji="0" lang="ru-RU" altLang="ru-RU" sz="1800" b="0" i="0" u="none" strike="noStrike" cap="none" normalizeH="0" baseline="0" dirty="0" smtClean="0">
                        <a:ln>
                          <a:noFill/>
                        </a:ln>
                        <a:solidFill>
                          <a:schemeClr val="tx1">
                            <a:lumMod val="75000"/>
                            <a:lumOff val="25000"/>
                          </a:schemeClr>
                        </a:solidFill>
                        <a:effectLst/>
                        <a:latin typeface="Arial Narrow" panose="020B0606020202030204" pitchFamily="34" charset="0"/>
                        <a:ea typeface="Helvetica" charset="0"/>
                        <a:cs typeface="Arial" pitchFamily="34" charset="0"/>
                        <a:sym typeface="Helvetica" charset="0"/>
                      </a:endParaRPr>
                    </a:p>
                  </a:txBody>
                  <a:tcPr marL="57654" marR="57654" marT="57630" marB="57630" anchor="ctr" horzOverflow="overflow">
                    <a:solidFill>
                      <a:schemeClr val="bg1"/>
                    </a:solidFill>
                  </a:tcPr>
                </a:tc>
                <a:tc>
                  <a:txBody>
                    <a:bodyPr/>
                    <a:lstStyle/>
                    <a:p>
                      <a:pPr marL="0" marR="0" lvl="0" indent="0" algn="l" defTabSz="1004888" rtl="0" eaLnBrk="1" fontAlgn="base" latinLnBrk="0" hangingPunct="0">
                        <a:lnSpc>
                          <a:spcPct val="100000"/>
                        </a:lnSpc>
                        <a:spcBef>
                          <a:spcPts val="600"/>
                        </a:spcBef>
                        <a:spcAft>
                          <a:spcPct val="0"/>
                        </a:spcAft>
                        <a:buClrTx/>
                        <a:buSzTx/>
                        <a:buFontTx/>
                        <a:buNone/>
                        <a:tabLst/>
                      </a:pPr>
                      <a:r>
                        <a:rPr kumimoji="0" lang="ru-RU" altLang="ru-RU" sz="1800" u="none" strike="noStrike" cap="none" normalizeH="0" baseline="0" dirty="0" err="1" smtClean="0">
                          <a:ln>
                            <a:noFill/>
                          </a:ln>
                          <a:solidFill>
                            <a:schemeClr val="tx1">
                              <a:lumMod val="75000"/>
                              <a:lumOff val="25000"/>
                            </a:schemeClr>
                          </a:solidFill>
                          <a:effectLst/>
                          <a:latin typeface="Arial Narrow" panose="020B0606020202030204" pitchFamily="34" charset="0"/>
                          <a:sym typeface="Calibri" pitchFamily="34" charset="0"/>
                        </a:rPr>
                        <a:t>Когнитив</a:t>
                      </a:r>
                      <a:r>
                        <a:rPr kumimoji="0" lang="ru-RU" altLang="ru-RU" sz="1800" u="none" strike="noStrike" cap="none" normalizeH="0" baseline="0" dirty="0" smtClean="0">
                          <a:ln>
                            <a:noFill/>
                          </a:ln>
                          <a:solidFill>
                            <a:schemeClr val="tx1">
                              <a:lumMod val="75000"/>
                              <a:lumOff val="25000"/>
                            </a:schemeClr>
                          </a:solidFill>
                          <a:effectLst/>
                          <a:latin typeface="Arial Narrow" panose="020B0606020202030204" pitchFamily="34" charset="0"/>
                          <a:sym typeface="Calibri" pitchFamily="34" charset="0"/>
                        </a:rPr>
                        <a:t> Лот</a:t>
                      </a:r>
                      <a:endParaRPr kumimoji="0" lang="ru-RU" altLang="ru-RU" sz="1800" b="0" i="0" u="none" strike="noStrike" cap="none" normalizeH="0" baseline="0" dirty="0" smtClean="0">
                        <a:ln>
                          <a:noFill/>
                        </a:ln>
                        <a:solidFill>
                          <a:schemeClr val="tx1">
                            <a:lumMod val="75000"/>
                            <a:lumOff val="25000"/>
                          </a:schemeClr>
                        </a:solidFill>
                        <a:effectLst/>
                        <a:latin typeface="Arial Narrow" panose="020B0606020202030204" pitchFamily="34" charset="0"/>
                        <a:ea typeface="Helvetica" charset="0"/>
                        <a:cs typeface="Arial" pitchFamily="34" charset="0"/>
                        <a:sym typeface="Helvetica" charset="0"/>
                      </a:endParaRPr>
                    </a:p>
                  </a:txBody>
                  <a:tcPr marL="57654" marR="57654" marT="57630" marB="57630" anchor="ctr" horzOverflow="overflow">
                    <a:solidFill>
                      <a:schemeClr val="bg1"/>
                    </a:solidFill>
                  </a:tcPr>
                </a:tc>
                <a:tc>
                  <a:txBody>
                    <a:bodyPr/>
                    <a:lstStyle/>
                    <a:p>
                      <a:pPr marL="0" marR="0" lvl="0" indent="0" algn="l" defTabSz="1004888" rtl="0" eaLnBrk="1" fontAlgn="base" latinLnBrk="0" hangingPunct="0">
                        <a:lnSpc>
                          <a:spcPct val="100000"/>
                        </a:lnSpc>
                        <a:spcBef>
                          <a:spcPts val="600"/>
                        </a:spcBef>
                        <a:spcAft>
                          <a:spcPct val="0"/>
                        </a:spcAft>
                        <a:buClrTx/>
                        <a:buSzTx/>
                        <a:buFontTx/>
                        <a:buNone/>
                        <a:tabLst/>
                      </a:pPr>
                      <a:r>
                        <a:rPr kumimoji="0" lang="ru-RU" altLang="ru-RU" sz="1800" u="none" strike="noStrike" cap="none" normalizeH="0" baseline="0" dirty="0" smtClean="0">
                          <a:ln>
                            <a:noFill/>
                          </a:ln>
                          <a:solidFill>
                            <a:schemeClr val="tx1">
                              <a:lumMod val="75000"/>
                              <a:lumOff val="25000"/>
                            </a:schemeClr>
                          </a:solidFill>
                          <a:effectLst/>
                          <a:latin typeface="Arial Narrow" panose="020B0606020202030204" pitchFamily="34" charset="0"/>
                          <a:sym typeface="Calibri" pitchFamily="34" charset="0"/>
                        </a:rPr>
                        <a:t>ЗАО “</a:t>
                      </a:r>
                      <a:r>
                        <a:rPr kumimoji="0" lang="ru-RU" altLang="ru-RU" sz="1800" u="none" strike="noStrike" cap="none" normalizeH="0" baseline="0" dirty="0" err="1" smtClean="0">
                          <a:ln>
                            <a:noFill/>
                          </a:ln>
                          <a:solidFill>
                            <a:schemeClr val="tx1">
                              <a:lumMod val="75000"/>
                              <a:lumOff val="25000"/>
                            </a:schemeClr>
                          </a:solidFill>
                          <a:effectLst/>
                          <a:latin typeface="Arial Narrow" panose="020B0606020202030204" pitchFamily="34" charset="0"/>
                          <a:sym typeface="Calibri" pitchFamily="34" charset="0"/>
                        </a:rPr>
                        <a:t>Когнитив</a:t>
                      </a:r>
                      <a:r>
                        <a:rPr kumimoji="0" lang="ru-RU" altLang="ru-RU" sz="1800" u="none" strike="noStrike" cap="none" normalizeH="0" baseline="0" dirty="0" smtClean="0">
                          <a:ln>
                            <a:noFill/>
                          </a:ln>
                          <a:solidFill>
                            <a:schemeClr val="tx1">
                              <a:lumMod val="75000"/>
                              <a:lumOff val="25000"/>
                            </a:schemeClr>
                          </a:solidFill>
                          <a:effectLst/>
                          <a:latin typeface="Arial Narrow" panose="020B0606020202030204" pitchFamily="34" charset="0"/>
                          <a:sym typeface="Calibri" pitchFamily="34" charset="0"/>
                        </a:rPr>
                        <a:t>” (с 1993 года) имеет 100% российский капитал; база ИСА РАН РФ.</a:t>
                      </a:r>
                      <a:endParaRPr kumimoji="0" lang="ru-RU" altLang="ru-RU" sz="1800" b="0" i="0" u="none" strike="noStrike" cap="none" normalizeH="0" baseline="0" dirty="0" smtClean="0">
                        <a:ln>
                          <a:noFill/>
                        </a:ln>
                        <a:solidFill>
                          <a:schemeClr val="tx1">
                            <a:lumMod val="75000"/>
                            <a:lumOff val="25000"/>
                          </a:schemeClr>
                        </a:solidFill>
                        <a:effectLst/>
                        <a:latin typeface="Arial Narrow" panose="020B0606020202030204" pitchFamily="34" charset="0"/>
                        <a:ea typeface="Helvetica" charset="0"/>
                        <a:cs typeface="Arial" pitchFamily="34" charset="0"/>
                        <a:sym typeface="Helvetica" charset="0"/>
                      </a:endParaRPr>
                    </a:p>
                  </a:txBody>
                  <a:tcPr marL="57654" marR="57654" marT="57630" marB="57630" anchor="ctr" horzOverflow="overflow">
                    <a:solidFill>
                      <a:schemeClr val="bg1"/>
                    </a:solidFill>
                  </a:tcPr>
                </a:tc>
              </a:tr>
            </a:tbl>
          </a:graphicData>
        </a:graphic>
      </p:graphicFrame>
    </p:spTree>
    <p:extLst>
      <p:ext uri="{BB962C8B-B14F-4D97-AF65-F5344CB8AC3E}">
        <p14:creationId xmlns:p14="http://schemas.microsoft.com/office/powerpoint/2010/main" val="1236141866"/>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39552" y="188640"/>
            <a:ext cx="3159519" cy="400110"/>
          </a:xfrm>
          <a:prstGeom prst="rect">
            <a:avLst/>
          </a:prstGeom>
          <a:noFill/>
        </p:spPr>
        <p:txBody>
          <a:bodyPr wrap="none" rtlCol="0">
            <a:spAutoFit/>
          </a:bodyPr>
          <a:lstStyle/>
          <a:p>
            <a:r>
              <a:rPr lang="ru-RU" sz="2000" dirty="0" smtClean="0">
                <a:solidFill>
                  <a:schemeClr val="bg1"/>
                </a:solidFill>
                <a:latin typeface="Arial" pitchFamily="34" charset="0"/>
                <a:cs typeface="Arial" pitchFamily="34" charset="0"/>
              </a:rPr>
              <a:t>Анонимность участников</a:t>
            </a:r>
            <a:endParaRPr lang="ru-RU" sz="2000" dirty="0">
              <a:solidFill>
                <a:schemeClr val="bg1"/>
              </a:solidFill>
              <a:latin typeface="Arial" pitchFamily="34" charset="0"/>
              <a:cs typeface="Arial" pitchFamily="34" charset="0"/>
            </a:endParaRPr>
          </a:p>
        </p:txBody>
      </p:sp>
      <p:pic>
        <p:nvPicPr>
          <p:cNvPr id="12" name="Рисунок 11"/>
          <p:cNvPicPr/>
          <p:nvPr/>
        </p:nvPicPr>
        <p:blipFill>
          <a:blip r:embed="rId3" cstate="print"/>
          <a:srcRect l="13420" t="27851" r="14976" b="14008"/>
          <a:stretch>
            <a:fillRect/>
          </a:stretch>
        </p:blipFill>
        <p:spPr bwMode="auto">
          <a:xfrm>
            <a:off x="611560" y="1196752"/>
            <a:ext cx="7488832" cy="3816424"/>
          </a:xfrm>
          <a:prstGeom prst="rect">
            <a:avLst/>
          </a:prstGeom>
          <a:noFill/>
          <a:ln w="9525">
            <a:noFill/>
            <a:miter lim="800000"/>
            <a:headEnd/>
            <a:tailEnd/>
          </a:ln>
        </p:spPr>
      </p:pic>
      <p:sp>
        <p:nvSpPr>
          <p:cNvPr id="17" name="Прямоугольник 16"/>
          <p:cNvSpPr/>
          <p:nvPr/>
        </p:nvSpPr>
        <p:spPr>
          <a:xfrm>
            <a:off x="899592" y="2780928"/>
            <a:ext cx="1296144" cy="1584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latin typeface="Arial" pitchFamily="34" charset="0"/>
              <a:cs typeface="Arial" pitchFamily="34" charset="0"/>
            </a:endParaRPr>
          </a:p>
        </p:txBody>
      </p:sp>
      <p:pic>
        <p:nvPicPr>
          <p:cNvPr id="14" name="Picture 5" descr="C:\Users\user1\Desktop\Без имени-1.png"/>
          <p:cNvPicPr>
            <a:picLocks noChangeAspect="1" noChangeArrowheads="1"/>
          </p:cNvPicPr>
          <p:nvPr/>
        </p:nvPicPr>
        <p:blipFill>
          <a:blip r:embed="rId4" cstate="print"/>
          <a:srcRect/>
          <a:stretch>
            <a:fillRect/>
          </a:stretch>
        </p:blipFill>
        <p:spPr bwMode="auto">
          <a:xfrm>
            <a:off x="6409290" y="1772816"/>
            <a:ext cx="2734710" cy="2808312"/>
          </a:xfrm>
          <a:prstGeom prst="rect">
            <a:avLst/>
          </a:prstGeom>
          <a:noFill/>
          <a:ln w="9525">
            <a:noFill/>
            <a:miter lim="800000"/>
            <a:headEnd/>
            <a:tailEnd/>
          </a:ln>
        </p:spPr>
      </p:pic>
      <p:sp>
        <p:nvSpPr>
          <p:cNvPr id="3" name="Прямоугольник 2"/>
          <p:cNvSpPr/>
          <p:nvPr/>
        </p:nvSpPr>
        <p:spPr>
          <a:xfrm>
            <a:off x="683568" y="5085184"/>
            <a:ext cx="7272808" cy="338554"/>
          </a:xfrm>
          <a:prstGeom prst="rect">
            <a:avLst/>
          </a:prstGeom>
        </p:spPr>
        <p:txBody>
          <a:bodyPr wrap="square">
            <a:spAutoFit/>
          </a:bodyPr>
          <a:lstStyle/>
          <a:p>
            <a:r>
              <a:rPr lang="ru-RU" sz="1600" dirty="0">
                <a:solidFill>
                  <a:schemeClr val="tx1">
                    <a:lumMod val="75000"/>
                    <a:lumOff val="25000"/>
                  </a:schemeClr>
                </a:solidFill>
                <a:latin typeface="Arial" pitchFamily="34" charset="0"/>
                <a:cs typeface="Arial" pitchFamily="34" charset="0"/>
              </a:rPr>
              <a:t>В ходе торгов предложения участников </a:t>
            </a:r>
            <a:r>
              <a:rPr lang="ru-RU" sz="1600" dirty="0" smtClean="0">
                <a:solidFill>
                  <a:schemeClr val="tx1">
                    <a:lumMod val="75000"/>
                    <a:lumOff val="25000"/>
                  </a:schemeClr>
                </a:solidFill>
                <a:latin typeface="Arial" pitchFamily="34" charset="0"/>
                <a:cs typeface="Arial" pitchFamily="34" charset="0"/>
              </a:rPr>
              <a:t>обезличены.</a:t>
            </a:r>
            <a:endParaRPr lang="ru-RU" sz="1600" dirty="0">
              <a:solidFill>
                <a:schemeClr val="tx1">
                  <a:lumMod val="75000"/>
                  <a:lumOff val="25000"/>
                </a:schemeClr>
              </a:solidFill>
              <a:latin typeface="Arial" pitchFamily="34" charset="0"/>
              <a:cs typeface="Arial" pitchFamily="34" charset="0"/>
            </a:endParaRPr>
          </a:p>
        </p:txBody>
      </p:sp>
      <p:sp>
        <p:nvSpPr>
          <p:cNvPr id="8" name="TextBox 7"/>
          <p:cNvSpPr txBox="1"/>
          <p:nvPr/>
        </p:nvSpPr>
        <p:spPr>
          <a:xfrm>
            <a:off x="683568" y="5517232"/>
            <a:ext cx="8208912" cy="584775"/>
          </a:xfrm>
          <a:prstGeom prst="rect">
            <a:avLst/>
          </a:prstGeom>
          <a:noFill/>
        </p:spPr>
        <p:txBody>
          <a:bodyPr wrap="square" rtlCol="0">
            <a:spAutoFit/>
          </a:bodyPr>
          <a:lstStyle/>
          <a:p>
            <a:r>
              <a:rPr lang="ru-RU" sz="1600" dirty="0" smtClean="0">
                <a:solidFill>
                  <a:schemeClr val="tx1">
                    <a:lumMod val="75000"/>
                    <a:lumOff val="25000"/>
                  </a:schemeClr>
                </a:solidFill>
                <a:latin typeface="Arial" pitchFamily="34" charset="0"/>
                <a:cs typeface="Arial" pitchFamily="34" charset="0"/>
              </a:rPr>
              <a:t>Предложения участника, находящегося в Реестре недобросовестных поставщиков подсвечиваются специальным знаком</a:t>
            </a:r>
            <a:endParaRPr lang="ru-RU" sz="1600" dirty="0">
              <a:solidFill>
                <a:schemeClr val="tx1">
                  <a:lumMod val="75000"/>
                  <a:lumOff val="25000"/>
                </a:schemeClr>
              </a:solidFill>
              <a:latin typeface="Arial" pitchFamily="34" charset="0"/>
              <a:cs typeface="Arial" pitchFamily="34" charset="0"/>
            </a:endParaRPr>
          </a:p>
        </p:txBody>
      </p:sp>
      <p:pic>
        <p:nvPicPr>
          <p:cNvPr id="9" name="Picture 2" descr="C:\Users\user1\Desktop\delete_128x128.png"/>
          <p:cNvPicPr>
            <a:picLocks noChangeAspect="1" noChangeArrowheads="1"/>
          </p:cNvPicPr>
          <p:nvPr/>
        </p:nvPicPr>
        <p:blipFill>
          <a:blip r:embed="rId5" cstate="print"/>
          <a:srcRect/>
          <a:stretch>
            <a:fillRect/>
          </a:stretch>
        </p:blipFill>
        <p:spPr bwMode="auto">
          <a:xfrm>
            <a:off x="4427984" y="5805264"/>
            <a:ext cx="432048" cy="432048"/>
          </a:xfrm>
          <a:prstGeom prst="rect">
            <a:avLst/>
          </a:prstGeom>
          <a:noFill/>
        </p:spPr>
      </p:pic>
      <p:pic>
        <p:nvPicPr>
          <p:cNvPr id="10" name="Picture 2" descr="C:\Users\user1\Desktop\delete_128x128.png"/>
          <p:cNvPicPr>
            <a:picLocks noChangeAspect="1" noChangeArrowheads="1"/>
          </p:cNvPicPr>
          <p:nvPr/>
        </p:nvPicPr>
        <p:blipFill>
          <a:blip r:embed="rId5" cstate="print"/>
          <a:srcRect/>
          <a:stretch>
            <a:fillRect/>
          </a:stretch>
        </p:blipFill>
        <p:spPr bwMode="auto">
          <a:xfrm>
            <a:off x="1547664" y="3573016"/>
            <a:ext cx="144016" cy="144016"/>
          </a:xfrm>
          <a:prstGeom prst="rect">
            <a:avLst/>
          </a:prstGeom>
          <a:noFill/>
        </p:spPr>
      </p:pic>
    </p:spTree>
    <p:extLst>
      <p:ext uri="{BB962C8B-B14F-4D97-AF65-F5344CB8AC3E}">
        <p14:creationId xmlns:p14="http://schemas.microsoft.com/office/powerpoint/2010/main" val="2346894634"/>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220578"/>
            <a:ext cx="6502518" cy="400110"/>
          </a:xfrm>
          <a:prstGeom prst="rect">
            <a:avLst/>
          </a:prstGeom>
          <a:noFill/>
        </p:spPr>
        <p:txBody>
          <a:bodyPr wrap="square" rtlCol="0">
            <a:spAutoFit/>
          </a:bodyPr>
          <a:lstStyle/>
          <a:p>
            <a:pPr>
              <a:spcAft>
                <a:spcPts val="600"/>
              </a:spcAft>
            </a:pPr>
            <a:r>
              <a:rPr lang="ru-RU" sz="2000" b="1" dirty="0" smtClean="0">
                <a:solidFill>
                  <a:schemeClr val="bg1"/>
                </a:solidFill>
                <a:latin typeface="Arial" panose="020B0604020202020204" pitchFamily="34" charset="0"/>
                <a:cs typeface="Arial" panose="020B0604020202020204" pitchFamily="34" charset="0"/>
              </a:rPr>
              <a:t>Преимущества системы</a:t>
            </a:r>
            <a:endParaRPr lang="ru-RU" sz="2000" b="1" dirty="0">
              <a:solidFill>
                <a:schemeClr val="bg1"/>
              </a:solidFill>
              <a:latin typeface="Arial" panose="020B0604020202020204" pitchFamily="34" charset="0"/>
              <a:cs typeface="Arial" panose="020B0604020202020204" pitchFamily="34" charset="0"/>
            </a:endParaRPr>
          </a:p>
        </p:txBody>
      </p:sp>
      <p:sp>
        <p:nvSpPr>
          <p:cNvPr id="7" name="Номер слайда 1"/>
          <p:cNvSpPr>
            <a:spLocks noGrp="1"/>
          </p:cNvSpPr>
          <p:nvPr>
            <p:ph type="sldNum" sz="quarter" idx="12"/>
          </p:nvPr>
        </p:nvSpPr>
        <p:spPr>
          <a:xfrm>
            <a:off x="6574997" y="5974513"/>
            <a:ext cx="2133600" cy="365125"/>
          </a:xfrm>
        </p:spPr>
        <p:txBody>
          <a:bodyPr/>
          <a:lstStyle/>
          <a:p>
            <a:pPr>
              <a:defRPr/>
            </a:pPr>
            <a:fld id="{AC31BAC2-6866-445C-ADCA-33000F974F5B}" type="slidenum">
              <a:rPr lang="ru-RU" smtClean="0"/>
              <a:pPr>
                <a:defRPr/>
              </a:pPr>
              <a:t>28</a:t>
            </a:fld>
            <a:endParaRPr lang="ru-RU" dirty="0"/>
          </a:p>
        </p:txBody>
      </p:sp>
      <p:sp>
        <p:nvSpPr>
          <p:cNvPr id="10" name="Прямоугольник 9"/>
          <p:cNvSpPr/>
          <p:nvPr/>
        </p:nvSpPr>
        <p:spPr>
          <a:xfrm>
            <a:off x="417333" y="1412776"/>
            <a:ext cx="2088232"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505565" y="1412776"/>
            <a:ext cx="2088232" cy="20882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593797" y="1412776"/>
            <a:ext cx="2088232"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6682029" y="1412776"/>
            <a:ext cx="2088232" cy="20882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417333" y="3501008"/>
            <a:ext cx="2088232" cy="20882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505565" y="3501008"/>
            <a:ext cx="2088232"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593797" y="3501008"/>
            <a:ext cx="2088232" cy="20882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6682029" y="3501008"/>
            <a:ext cx="2088232"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395536" y="5589240"/>
            <a:ext cx="8374725" cy="6262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89341" y="2615115"/>
            <a:ext cx="2088232" cy="830997"/>
          </a:xfrm>
          <a:prstGeom prst="rect">
            <a:avLst/>
          </a:prstGeom>
        </p:spPr>
        <p:txBody>
          <a:bodyPr wrap="square">
            <a:spAutoFit/>
          </a:bodyPr>
          <a:lstStyle/>
          <a:p>
            <a:pPr>
              <a:spcAft>
                <a:spcPts val="0"/>
              </a:spcAft>
              <a:buClr>
                <a:srgbClr val="193A06"/>
              </a:buClr>
              <a:buSzPct val="100000"/>
              <a:defRPr/>
            </a:pPr>
            <a:r>
              <a:rPr lang="ru-RU" sz="1600" dirty="0">
                <a:solidFill>
                  <a:schemeClr val="tx1">
                    <a:lumMod val="75000"/>
                    <a:lumOff val="25000"/>
                  </a:schemeClr>
                </a:solidFill>
                <a:latin typeface="Arial" panose="020B0604020202020204" pitchFamily="34" charset="0"/>
                <a:cs typeface="Arial" panose="020B0604020202020204" pitchFamily="34" charset="0"/>
              </a:rPr>
              <a:t>Интеграция</a:t>
            </a:r>
            <a:br>
              <a:rPr lang="ru-RU" sz="1600" dirty="0">
                <a:solidFill>
                  <a:schemeClr val="tx1">
                    <a:lumMod val="75000"/>
                    <a:lumOff val="25000"/>
                  </a:schemeClr>
                </a:solidFill>
                <a:latin typeface="Arial" panose="020B0604020202020204" pitchFamily="34" charset="0"/>
                <a:cs typeface="Arial" panose="020B0604020202020204" pitchFamily="34" charset="0"/>
              </a:rPr>
            </a:br>
            <a:r>
              <a:rPr lang="ru-RU" sz="1600" dirty="0">
                <a:solidFill>
                  <a:schemeClr val="tx1">
                    <a:lumMod val="75000"/>
                    <a:lumOff val="25000"/>
                  </a:schemeClr>
                </a:solidFill>
                <a:latin typeface="Arial" panose="020B0604020202020204" pitchFamily="34" charset="0"/>
                <a:cs typeface="Arial" panose="020B0604020202020204" pitchFamily="34" charset="0"/>
              </a:rPr>
              <a:t>с </a:t>
            </a:r>
            <a:r>
              <a:rPr lang="ru-RU" sz="1600" dirty="0" smtClean="0">
                <a:solidFill>
                  <a:schemeClr val="tx1">
                    <a:lumMod val="75000"/>
                    <a:lumOff val="25000"/>
                  </a:schemeClr>
                </a:solidFill>
                <a:latin typeface="Arial" panose="020B0604020202020204" pitchFamily="34" charset="0"/>
                <a:cs typeface="Arial" panose="020B0604020202020204" pitchFamily="34" charset="0"/>
              </a:rPr>
              <a:t>сайтом </a:t>
            </a:r>
            <a:r>
              <a:rPr lang="en-US" sz="1600" dirty="0" smtClean="0">
                <a:solidFill>
                  <a:schemeClr val="tx1">
                    <a:lumMod val="75000"/>
                    <a:lumOff val="25000"/>
                  </a:schemeClr>
                </a:solidFill>
                <a:latin typeface="Arial" panose="020B0604020202020204" pitchFamily="34" charset="0"/>
                <a:cs typeface="Arial" panose="020B0604020202020204" pitchFamily="34" charset="0"/>
              </a:rPr>
              <a:t>www.zakupki.gov.ru</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Прямоугольник 20"/>
          <p:cNvSpPr/>
          <p:nvPr/>
        </p:nvSpPr>
        <p:spPr>
          <a:xfrm>
            <a:off x="2566674" y="2615115"/>
            <a:ext cx="2088232" cy="830997"/>
          </a:xfrm>
          <a:prstGeom prst="rect">
            <a:avLst/>
          </a:prstGeom>
        </p:spPr>
        <p:txBody>
          <a:bodyPr wrap="square">
            <a:spAutoFit/>
          </a:bodyPr>
          <a:lstStyle/>
          <a:p>
            <a:pPr>
              <a:spcAft>
                <a:spcPts val="0"/>
              </a:spcAft>
              <a:buClr>
                <a:srgbClr val="193A06"/>
              </a:buClr>
              <a:buSzPct val="100000"/>
              <a:defRPr/>
            </a:pPr>
            <a:r>
              <a:rPr lang="ru-RU" sz="1600" dirty="0">
                <a:solidFill>
                  <a:schemeClr val="tx1">
                    <a:lumMod val="75000"/>
                    <a:lumOff val="25000"/>
                  </a:schemeClr>
                </a:solidFill>
                <a:latin typeface="Arial" panose="020B0604020202020204" pitchFamily="34" charset="0"/>
                <a:cs typeface="Arial" panose="020B0604020202020204" pitchFamily="34" charset="0"/>
              </a:rPr>
              <a:t>Интуитивно</a:t>
            </a:r>
            <a:br>
              <a:rPr lang="ru-RU" sz="1600" dirty="0">
                <a:solidFill>
                  <a:schemeClr val="tx1">
                    <a:lumMod val="75000"/>
                    <a:lumOff val="25000"/>
                  </a:schemeClr>
                </a:solidFill>
                <a:latin typeface="Arial" panose="020B0604020202020204" pitchFamily="34" charset="0"/>
                <a:cs typeface="Arial" panose="020B0604020202020204" pitchFamily="34" charset="0"/>
              </a:rPr>
            </a:br>
            <a:r>
              <a:rPr lang="ru-RU" sz="1600" dirty="0">
                <a:solidFill>
                  <a:schemeClr val="tx1">
                    <a:lumMod val="75000"/>
                    <a:lumOff val="25000"/>
                  </a:schemeClr>
                </a:solidFill>
                <a:latin typeface="Arial" panose="020B0604020202020204" pitchFamily="34" charset="0"/>
                <a:cs typeface="Arial" panose="020B0604020202020204" pitchFamily="34" charset="0"/>
              </a:rPr>
              <a:t>понятный интерфейс</a:t>
            </a:r>
          </a:p>
        </p:txBody>
      </p:sp>
      <p:sp>
        <p:nvSpPr>
          <p:cNvPr id="22" name="Прямоугольник 21"/>
          <p:cNvSpPr/>
          <p:nvPr/>
        </p:nvSpPr>
        <p:spPr>
          <a:xfrm>
            <a:off x="4572000" y="2615115"/>
            <a:ext cx="2117191" cy="830997"/>
          </a:xfrm>
          <a:prstGeom prst="rect">
            <a:avLst/>
          </a:prstGeom>
        </p:spPr>
        <p:txBody>
          <a:bodyPr wrap="square">
            <a:spAutoFit/>
          </a:bodyPr>
          <a:lstStyle/>
          <a:p>
            <a:pPr>
              <a:spcAft>
                <a:spcPts val="0"/>
              </a:spcAft>
              <a:buClr>
                <a:srgbClr val="193A06"/>
              </a:buClr>
              <a:buSzPct val="100000"/>
              <a:defRPr/>
            </a:pPr>
            <a:r>
              <a:rPr lang="ru-RU" sz="1600" dirty="0">
                <a:solidFill>
                  <a:schemeClr val="tx1">
                    <a:lumMod val="75000"/>
                    <a:lumOff val="25000"/>
                  </a:schemeClr>
                </a:solidFill>
                <a:latin typeface="Arial" panose="020B0604020202020204" pitchFamily="34" charset="0"/>
                <a:cs typeface="Arial" panose="020B0604020202020204" pitchFamily="34" charset="0"/>
              </a:rPr>
              <a:t>Отказоустойчивость</a:t>
            </a:r>
            <a:br>
              <a:rPr lang="ru-RU" sz="1600" dirty="0">
                <a:solidFill>
                  <a:schemeClr val="tx1">
                    <a:lumMod val="75000"/>
                    <a:lumOff val="25000"/>
                  </a:schemeClr>
                </a:solidFill>
                <a:latin typeface="Arial" panose="020B0604020202020204" pitchFamily="34" charset="0"/>
                <a:cs typeface="Arial" panose="020B0604020202020204" pitchFamily="34" charset="0"/>
              </a:rPr>
            </a:br>
            <a:r>
              <a:rPr lang="ru-RU" sz="1600" dirty="0">
                <a:solidFill>
                  <a:schemeClr val="tx1">
                    <a:lumMod val="75000"/>
                    <a:lumOff val="25000"/>
                  </a:schemeClr>
                </a:solidFill>
                <a:latin typeface="Arial" panose="020B0604020202020204" pitchFamily="34" charset="0"/>
                <a:cs typeface="Arial" panose="020B0604020202020204" pitchFamily="34" charset="0"/>
              </a:rPr>
              <a:t>торговой </a:t>
            </a:r>
            <a:r>
              <a:rPr lang="en-US" sz="1600" dirty="0">
                <a:solidFill>
                  <a:schemeClr val="tx1">
                    <a:lumMod val="75000"/>
                    <a:lumOff val="25000"/>
                  </a:schemeClr>
                </a:solidFill>
                <a:latin typeface="Arial" panose="020B0604020202020204" pitchFamily="34" charset="0"/>
                <a:cs typeface="Arial" panose="020B0604020202020204" pitchFamily="34" charset="0"/>
              </a:rPr>
              <a:t/>
            </a:r>
            <a:br>
              <a:rPr lang="en-US" sz="1600" dirty="0">
                <a:solidFill>
                  <a:schemeClr val="tx1">
                    <a:lumMod val="75000"/>
                    <a:lumOff val="25000"/>
                  </a:schemeClr>
                </a:solidFill>
                <a:latin typeface="Arial" panose="020B0604020202020204" pitchFamily="34" charset="0"/>
                <a:cs typeface="Arial" panose="020B0604020202020204" pitchFamily="34" charset="0"/>
              </a:rPr>
            </a:br>
            <a:r>
              <a:rPr lang="ru-RU" sz="1600" dirty="0" smtClean="0">
                <a:solidFill>
                  <a:schemeClr val="tx1">
                    <a:lumMod val="75000"/>
                    <a:lumOff val="25000"/>
                  </a:schemeClr>
                </a:solidFill>
                <a:latin typeface="Arial" panose="020B0604020202020204" pitchFamily="34" charset="0"/>
                <a:cs typeface="Arial" panose="020B0604020202020204" pitchFamily="34" charset="0"/>
              </a:rPr>
              <a:t>системы</a:t>
            </a:r>
            <a:endParaRPr lang="ru-RU"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 name="Прямоугольник 22"/>
          <p:cNvSpPr/>
          <p:nvPr/>
        </p:nvSpPr>
        <p:spPr>
          <a:xfrm>
            <a:off x="6754037" y="2615115"/>
            <a:ext cx="2088232" cy="830997"/>
          </a:xfrm>
          <a:prstGeom prst="rect">
            <a:avLst/>
          </a:prstGeom>
        </p:spPr>
        <p:txBody>
          <a:bodyPr wrap="square">
            <a:spAutoFit/>
          </a:bodyPr>
          <a:lstStyle/>
          <a:p>
            <a:pPr>
              <a:spcAft>
                <a:spcPts val="0"/>
              </a:spcAft>
              <a:buClr>
                <a:srgbClr val="193A06"/>
              </a:buClr>
              <a:buSzPct val="100000"/>
              <a:defRPr/>
            </a:pPr>
            <a:r>
              <a:rPr lang="ru-RU" sz="1600" dirty="0">
                <a:solidFill>
                  <a:schemeClr val="tx1">
                    <a:lumMod val="75000"/>
                    <a:lumOff val="25000"/>
                  </a:schemeClr>
                </a:solidFill>
                <a:latin typeface="Arial" panose="020B0604020202020204" pitchFamily="34" charset="0"/>
                <a:cs typeface="Arial" panose="020B0604020202020204" pitchFamily="34" charset="0"/>
              </a:rPr>
              <a:t>Система </a:t>
            </a:r>
            <a:r>
              <a:rPr lang="en-US" sz="1600" dirty="0" smtClean="0">
                <a:solidFill>
                  <a:schemeClr val="tx1">
                    <a:lumMod val="75000"/>
                    <a:lumOff val="25000"/>
                  </a:schemeClr>
                </a:solidFill>
                <a:latin typeface="Arial" panose="020B0604020202020204" pitchFamily="34" charset="0"/>
                <a:cs typeface="Arial" panose="020B0604020202020204" pitchFamily="34" charset="0"/>
              </a:rPr>
              <a:t/>
            </a:r>
            <a:br>
              <a:rPr lang="en-US" sz="1600" dirty="0" smtClean="0">
                <a:solidFill>
                  <a:schemeClr val="tx1">
                    <a:lumMod val="75000"/>
                    <a:lumOff val="25000"/>
                  </a:schemeClr>
                </a:solidFill>
                <a:latin typeface="Arial" panose="020B0604020202020204" pitchFamily="34" charset="0"/>
                <a:cs typeface="Arial" panose="020B0604020202020204" pitchFamily="34" charset="0"/>
              </a:rPr>
            </a:br>
            <a:r>
              <a:rPr lang="ru-RU" sz="1600" dirty="0" smtClean="0">
                <a:solidFill>
                  <a:schemeClr val="tx1">
                    <a:lumMod val="75000"/>
                    <a:lumOff val="25000"/>
                  </a:schemeClr>
                </a:solidFill>
                <a:latin typeface="Arial" panose="020B0604020202020204" pitchFamily="34" charset="0"/>
                <a:cs typeface="Arial" panose="020B0604020202020204" pitchFamily="34" charset="0"/>
              </a:rPr>
              <a:t>контроля</a:t>
            </a:r>
            <a:r>
              <a:rPr lang="en-US" sz="1600" dirty="0" smtClean="0">
                <a:solidFill>
                  <a:schemeClr val="tx1">
                    <a:lumMod val="75000"/>
                    <a:lumOff val="25000"/>
                  </a:schemeClr>
                </a:solidFill>
                <a:latin typeface="Arial" panose="020B0604020202020204" pitchFamily="34" charset="0"/>
                <a:cs typeface="Arial" panose="020B0604020202020204" pitchFamily="34" charset="0"/>
              </a:rPr>
              <a:t> </a:t>
            </a:r>
            <a:r>
              <a:rPr lang="ru-RU" sz="1600" dirty="0" smtClean="0">
                <a:solidFill>
                  <a:schemeClr val="tx1">
                    <a:lumMod val="75000"/>
                    <a:lumOff val="25000"/>
                  </a:schemeClr>
                </a:solidFill>
                <a:latin typeface="Arial" panose="020B0604020202020204" pitchFamily="34" charset="0"/>
                <a:cs typeface="Arial" panose="020B0604020202020204" pitchFamily="34" charset="0"/>
              </a:rPr>
              <a:t>доступа </a:t>
            </a:r>
            <a:r>
              <a:rPr lang="en-US" sz="1600" dirty="0" smtClean="0">
                <a:solidFill>
                  <a:schemeClr val="tx1">
                    <a:lumMod val="75000"/>
                    <a:lumOff val="25000"/>
                  </a:schemeClr>
                </a:solidFill>
                <a:latin typeface="Arial" panose="020B0604020202020204" pitchFamily="34" charset="0"/>
                <a:cs typeface="Arial" panose="020B0604020202020204" pitchFamily="34" charset="0"/>
              </a:rPr>
              <a:t/>
            </a:r>
            <a:br>
              <a:rPr lang="en-US" sz="1600" dirty="0" smtClean="0">
                <a:solidFill>
                  <a:schemeClr val="tx1">
                    <a:lumMod val="75000"/>
                    <a:lumOff val="25000"/>
                  </a:schemeClr>
                </a:solidFill>
                <a:latin typeface="Arial" panose="020B0604020202020204" pitchFamily="34" charset="0"/>
                <a:cs typeface="Arial" panose="020B0604020202020204" pitchFamily="34" charset="0"/>
              </a:rPr>
            </a:br>
            <a:r>
              <a:rPr lang="ru-RU" sz="1600" dirty="0" smtClean="0">
                <a:solidFill>
                  <a:schemeClr val="tx1">
                    <a:lumMod val="75000"/>
                    <a:lumOff val="25000"/>
                  </a:schemeClr>
                </a:solidFill>
                <a:latin typeface="Arial" panose="020B0604020202020204" pitchFamily="34" charset="0"/>
                <a:cs typeface="Arial" panose="020B0604020202020204" pitchFamily="34" charset="0"/>
              </a:rPr>
              <a:t>к </a:t>
            </a:r>
            <a:r>
              <a:rPr lang="ru-RU" sz="1600" dirty="0">
                <a:solidFill>
                  <a:schemeClr val="tx1">
                    <a:lumMod val="75000"/>
                    <a:lumOff val="25000"/>
                  </a:schemeClr>
                </a:solidFill>
                <a:latin typeface="Arial" panose="020B0604020202020204" pitchFamily="34" charset="0"/>
                <a:cs typeface="Arial" panose="020B0604020202020204" pitchFamily="34" charset="0"/>
              </a:rPr>
              <a:t>функциям</a:t>
            </a:r>
          </a:p>
        </p:txBody>
      </p:sp>
      <p:sp>
        <p:nvSpPr>
          <p:cNvPr id="24" name="Прямоугольник 23"/>
          <p:cNvSpPr/>
          <p:nvPr/>
        </p:nvSpPr>
        <p:spPr>
          <a:xfrm>
            <a:off x="489341" y="4686235"/>
            <a:ext cx="2088232" cy="830997"/>
          </a:xfrm>
          <a:prstGeom prst="rect">
            <a:avLst/>
          </a:prstGeom>
        </p:spPr>
        <p:txBody>
          <a:bodyPr wrap="square">
            <a:spAutoFit/>
          </a:bodyPr>
          <a:lstStyle/>
          <a:p>
            <a:pPr>
              <a:spcAft>
                <a:spcPts val="0"/>
              </a:spcAft>
              <a:buClr>
                <a:srgbClr val="193A06"/>
              </a:buClr>
              <a:buSzPct val="100000"/>
              <a:defRPr/>
            </a:pPr>
            <a:r>
              <a:rPr lang="ru-RU" sz="1600" dirty="0">
                <a:solidFill>
                  <a:schemeClr val="tx1">
                    <a:lumMod val="75000"/>
                    <a:lumOff val="25000"/>
                  </a:schemeClr>
                </a:solidFill>
                <a:latin typeface="Arial" panose="020B0604020202020204" pitchFamily="34" charset="0"/>
                <a:cs typeface="Arial" panose="020B0604020202020204" pitchFamily="34" charset="0"/>
              </a:rPr>
              <a:t>Оперативность </a:t>
            </a:r>
            <a:r>
              <a:rPr lang="en-US" sz="1600" dirty="0" smtClean="0">
                <a:solidFill>
                  <a:schemeClr val="tx1">
                    <a:lumMod val="75000"/>
                    <a:lumOff val="25000"/>
                  </a:schemeClr>
                </a:solidFill>
                <a:latin typeface="Arial" panose="020B0604020202020204" pitchFamily="34" charset="0"/>
                <a:cs typeface="Arial" panose="020B0604020202020204" pitchFamily="34" charset="0"/>
              </a:rPr>
              <a:t/>
            </a:r>
            <a:br>
              <a:rPr lang="en-US" sz="1600" dirty="0" smtClean="0">
                <a:solidFill>
                  <a:schemeClr val="tx1">
                    <a:lumMod val="75000"/>
                    <a:lumOff val="25000"/>
                  </a:schemeClr>
                </a:solidFill>
                <a:latin typeface="Arial" panose="020B0604020202020204" pitchFamily="34" charset="0"/>
                <a:cs typeface="Arial" panose="020B0604020202020204" pitchFamily="34" charset="0"/>
              </a:rPr>
            </a:br>
            <a:r>
              <a:rPr lang="ru-RU" sz="1600" dirty="0" smtClean="0">
                <a:solidFill>
                  <a:schemeClr val="tx1">
                    <a:lumMod val="75000"/>
                    <a:lumOff val="25000"/>
                  </a:schemeClr>
                </a:solidFill>
                <a:latin typeface="Arial" panose="020B0604020202020204" pitchFamily="34" charset="0"/>
                <a:cs typeface="Arial" panose="020B0604020202020204" pitchFamily="34" charset="0"/>
              </a:rPr>
              <a:t>и удобство</a:t>
            </a:r>
            <a:r>
              <a:rPr lang="en-US" sz="1600" dirty="0" smtClean="0">
                <a:solidFill>
                  <a:schemeClr val="tx1">
                    <a:lumMod val="75000"/>
                    <a:lumOff val="25000"/>
                  </a:schemeClr>
                </a:solidFill>
                <a:latin typeface="Arial" panose="020B0604020202020204" pitchFamily="34" charset="0"/>
                <a:cs typeface="Arial" panose="020B0604020202020204" pitchFamily="34" charset="0"/>
              </a:rPr>
              <a:t> </a:t>
            </a:r>
            <a:r>
              <a:rPr lang="ru-RU" sz="1600" dirty="0" smtClean="0">
                <a:solidFill>
                  <a:schemeClr val="tx1">
                    <a:lumMod val="75000"/>
                    <a:lumOff val="25000"/>
                  </a:schemeClr>
                </a:solidFill>
                <a:latin typeface="Arial" panose="020B0604020202020204" pitchFamily="34" charset="0"/>
                <a:cs typeface="Arial" panose="020B0604020202020204" pitchFamily="34" charset="0"/>
              </a:rPr>
              <a:t>публикации</a:t>
            </a:r>
            <a:endParaRPr lang="ru-RU"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5" name="Прямоугольник 24"/>
          <p:cNvSpPr/>
          <p:nvPr/>
        </p:nvSpPr>
        <p:spPr>
          <a:xfrm>
            <a:off x="2566674" y="4686235"/>
            <a:ext cx="2088232" cy="830997"/>
          </a:xfrm>
          <a:prstGeom prst="rect">
            <a:avLst/>
          </a:prstGeom>
        </p:spPr>
        <p:txBody>
          <a:bodyPr wrap="square">
            <a:spAutoFit/>
          </a:bodyPr>
          <a:lstStyle/>
          <a:p>
            <a:pPr>
              <a:spcAft>
                <a:spcPts val="0"/>
              </a:spcAft>
              <a:buClr>
                <a:srgbClr val="193A06"/>
              </a:buClr>
              <a:buSzPct val="100000"/>
              <a:defRPr/>
            </a:pPr>
            <a:r>
              <a:rPr lang="ru-RU" sz="1600" dirty="0">
                <a:solidFill>
                  <a:schemeClr val="tx1">
                    <a:lumMod val="75000"/>
                    <a:lumOff val="25000"/>
                  </a:schemeClr>
                </a:solidFill>
                <a:latin typeface="Arial" panose="020B0604020202020204" pitchFamily="34" charset="0"/>
                <a:cs typeface="Arial" panose="020B0604020202020204" pitchFamily="34" charset="0"/>
              </a:rPr>
              <a:t>Удобный поиск</a:t>
            </a:r>
            <a:br>
              <a:rPr lang="ru-RU" sz="1600" dirty="0">
                <a:solidFill>
                  <a:schemeClr val="tx1">
                    <a:lumMod val="75000"/>
                    <a:lumOff val="25000"/>
                  </a:schemeClr>
                </a:solidFill>
                <a:latin typeface="Arial" panose="020B0604020202020204" pitchFamily="34" charset="0"/>
                <a:cs typeface="Arial" panose="020B0604020202020204" pitchFamily="34" charset="0"/>
              </a:rPr>
            </a:br>
            <a:r>
              <a:rPr lang="ru-RU" sz="1600" dirty="0">
                <a:solidFill>
                  <a:schemeClr val="tx1">
                    <a:lumMod val="75000"/>
                    <a:lumOff val="25000"/>
                  </a:schemeClr>
                </a:solidFill>
                <a:latin typeface="Arial" panose="020B0604020202020204" pitchFamily="34" charset="0"/>
                <a:cs typeface="Arial" panose="020B0604020202020204" pitchFamily="34" charset="0"/>
              </a:rPr>
              <a:t>и мониторинг торгов</a:t>
            </a:r>
          </a:p>
        </p:txBody>
      </p:sp>
      <p:sp>
        <p:nvSpPr>
          <p:cNvPr id="26" name="Прямоугольник 25"/>
          <p:cNvSpPr/>
          <p:nvPr/>
        </p:nvSpPr>
        <p:spPr>
          <a:xfrm>
            <a:off x="4636847" y="4686235"/>
            <a:ext cx="2088232" cy="830997"/>
          </a:xfrm>
          <a:prstGeom prst="rect">
            <a:avLst/>
          </a:prstGeom>
        </p:spPr>
        <p:txBody>
          <a:bodyPr wrap="square">
            <a:spAutoFit/>
          </a:bodyPr>
          <a:lstStyle/>
          <a:p>
            <a:pPr>
              <a:spcAft>
                <a:spcPts val="0"/>
              </a:spcAft>
              <a:buClr>
                <a:srgbClr val="193A06"/>
              </a:buClr>
              <a:buSzPct val="100000"/>
              <a:defRPr/>
            </a:pPr>
            <a:r>
              <a:rPr lang="ru-RU" sz="1600" dirty="0">
                <a:solidFill>
                  <a:schemeClr val="tx1">
                    <a:lumMod val="75000"/>
                    <a:lumOff val="25000"/>
                  </a:schemeClr>
                </a:solidFill>
                <a:latin typeface="Arial" panose="020B0604020202020204" pitchFamily="34" charset="0"/>
                <a:cs typeface="Arial" panose="020B0604020202020204" pitchFamily="34" charset="0"/>
              </a:rPr>
              <a:t>Расширенный функционал</a:t>
            </a:r>
            <a:br>
              <a:rPr lang="ru-RU" sz="1600" dirty="0">
                <a:solidFill>
                  <a:schemeClr val="tx1">
                    <a:lumMod val="75000"/>
                    <a:lumOff val="25000"/>
                  </a:schemeClr>
                </a:solidFill>
                <a:latin typeface="Arial" panose="020B0604020202020204" pitchFamily="34" charset="0"/>
                <a:cs typeface="Arial" panose="020B0604020202020204" pitchFamily="34" charset="0"/>
              </a:rPr>
            </a:br>
            <a:r>
              <a:rPr lang="ru-RU" sz="1600" dirty="0">
                <a:solidFill>
                  <a:schemeClr val="tx1">
                    <a:lumMod val="75000"/>
                    <a:lumOff val="25000"/>
                  </a:schemeClr>
                </a:solidFill>
                <a:latin typeface="Arial" panose="020B0604020202020204" pitchFamily="34" charset="0"/>
                <a:cs typeface="Arial" panose="020B0604020202020204" pitchFamily="34" charset="0"/>
              </a:rPr>
              <a:t>личного кабинета</a:t>
            </a:r>
          </a:p>
        </p:txBody>
      </p:sp>
      <p:sp>
        <p:nvSpPr>
          <p:cNvPr id="27" name="Прямоугольник 26"/>
          <p:cNvSpPr/>
          <p:nvPr/>
        </p:nvSpPr>
        <p:spPr>
          <a:xfrm>
            <a:off x="6754037" y="4686235"/>
            <a:ext cx="2088232" cy="830997"/>
          </a:xfrm>
          <a:prstGeom prst="rect">
            <a:avLst/>
          </a:prstGeom>
        </p:spPr>
        <p:txBody>
          <a:bodyPr wrap="square">
            <a:spAutoFit/>
          </a:bodyPr>
          <a:lstStyle/>
          <a:p>
            <a:pPr>
              <a:spcAft>
                <a:spcPts val="0"/>
              </a:spcAft>
              <a:buClr>
                <a:srgbClr val="193A06"/>
              </a:buClr>
              <a:buSzPct val="100000"/>
              <a:defRPr/>
            </a:pPr>
            <a:r>
              <a:rPr lang="ru-RU" sz="1600" dirty="0">
                <a:solidFill>
                  <a:schemeClr val="tx1">
                    <a:lumMod val="75000"/>
                    <a:lumOff val="25000"/>
                  </a:schemeClr>
                </a:solidFill>
                <a:latin typeface="Arial" panose="020B0604020202020204" pitchFamily="34" charset="0"/>
                <a:cs typeface="Arial" panose="020B0604020202020204" pitchFamily="34" charset="0"/>
              </a:rPr>
              <a:t>Цветовая навигация</a:t>
            </a:r>
            <a:br>
              <a:rPr lang="ru-RU" sz="1600" dirty="0">
                <a:solidFill>
                  <a:schemeClr val="tx1">
                    <a:lumMod val="75000"/>
                    <a:lumOff val="25000"/>
                  </a:schemeClr>
                </a:solidFill>
                <a:latin typeface="Arial" panose="020B0604020202020204" pitchFamily="34" charset="0"/>
                <a:cs typeface="Arial" panose="020B0604020202020204" pitchFamily="34" charset="0"/>
              </a:rPr>
            </a:br>
            <a:r>
              <a:rPr lang="ru-RU" sz="1600" dirty="0">
                <a:solidFill>
                  <a:schemeClr val="tx1">
                    <a:lumMod val="75000"/>
                    <a:lumOff val="25000"/>
                  </a:schemeClr>
                </a:solidFill>
                <a:latin typeface="Arial" panose="020B0604020202020204" pitchFamily="34" charset="0"/>
                <a:cs typeface="Arial" panose="020B0604020202020204" pitchFamily="34" charset="0"/>
              </a:rPr>
              <a:t>в личном кабинете</a:t>
            </a:r>
          </a:p>
        </p:txBody>
      </p:sp>
      <p:pic>
        <p:nvPicPr>
          <p:cNvPr id="28" name="Picture 2" descr="C:\Users\Полина\Desktop\иконка-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333" y="1676903"/>
            <a:ext cx="1039812" cy="93821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Полина\Desktop\иконка-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7881" y="1676903"/>
            <a:ext cx="1039812" cy="9382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Полина\Desktop\иконка-0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3797" y="1676903"/>
            <a:ext cx="1039812" cy="9382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C:\Users\Полина\Desktop\иконка-0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2029" y="1676903"/>
            <a:ext cx="1039812" cy="9382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Полина\Desktop\иконка-0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963" y="3693127"/>
            <a:ext cx="1039812" cy="9382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C:\Users\Полина\Desktop\иконка-0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26647" y="3693127"/>
            <a:ext cx="1039812" cy="9382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C:\Users\Полина\Desktop\иконка-07.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65765" y="3693127"/>
            <a:ext cx="1039812" cy="93821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descr="C:\Users\Полина\Desktop\иконка-08.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37698" y="3623227"/>
            <a:ext cx="1039812" cy="938212"/>
          </a:xfrm>
          <a:prstGeom prst="rect">
            <a:avLst/>
          </a:prstGeom>
          <a:noFill/>
          <a:extLst>
            <a:ext uri="{909E8E84-426E-40DD-AFC4-6F175D3DCCD1}">
              <a14:hiddenFill xmlns:a14="http://schemas.microsoft.com/office/drawing/2010/main">
                <a:solidFill>
                  <a:srgbClr val="FFFFFF"/>
                </a:solidFill>
              </a14:hiddenFill>
            </a:ext>
          </a:extLst>
        </p:spPr>
      </p:pic>
      <p:sp>
        <p:nvSpPr>
          <p:cNvPr id="36" name="Прямоугольник 35"/>
          <p:cNvSpPr/>
          <p:nvPr/>
        </p:nvSpPr>
        <p:spPr>
          <a:xfrm>
            <a:off x="251520" y="5702322"/>
            <a:ext cx="8627674" cy="400110"/>
          </a:xfrm>
          <a:prstGeom prst="rect">
            <a:avLst/>
          </a:prstGeom>
        </p:spPr>
        <p:txBody>
          <a:bodyPr wrap="square">
            <a:spAutoFit/>
          </a:bodyPr>
          <a:lstStyle/>
          <a:p>
            <a:pPr algn="ctr"/>
            <a:r>
              <a:rPr lang="ru-RU" altLang="ru-RU" sz="2000" b="1" dirty="0" smtClean="0">
                <a:solidFill>
                  <a:schemeClr val="bg1"/>
                </a:solidFill>
                <a:latin typeface="Arial" panose="020B0604020202020204" pitchFamily="34" charset="0"/>
                <a:cs typeface="Arial" panose="020B0604020202020204" pitchFamily="34" charset="0"/>
              </a:rPr>
              <a:t>Наше </a:t>
            </a:r>
            <a:r>
              <a:rPr lang="ru-RU" altLang="ru-RU" sz="2000" b="1" dirty="0">
                <a:solidFill>
                  <a:schemeClr val="bg1"/>
                </a:solidFill>
                <a:latin typeface="Arial" panose="020B0604020202020204" pitchFamily="34" charset="0"/>
                <a:cs typeface="Arial" panose="020B0604020202020204" pitchFamily="34" charset="0"/>
              </a:rPr>
              <a:t>партнерство – надежный двигатель вашего бизнеса</a:t>
            </a:r>
          </a:p>
        </p:txBody>
      </p:sp>
    </p:spTree>
    <p:custDataLst>
      <p:tags r:id="rId1"/>
    </p:custDataLst>
    <p:extLst>
      <p:ext uri="{BB962C8B-B14F-4D97-AF65-F5344CB8AC3E}">
        <p14:creationId xmlns:p14="http://schemas.microsoft.com/office/powerpoint/2010/main" val="1026152903"/>
      </p:ext>
    </p:extLst>
  </p:cSld>
  <p:clrMapOvr>
    <a:masterClrMapping/>
  </p:clrMapOvr>
  <p:transition advTm="8127">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0" y="116632"/>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Электронный документооборот</a:t>
            </a:r>
          </a:p>
        </p:txBody>
      </p:sp>
      <p:sp>
        <p:nvSpPr>
          <p:cNvPr id="8" name="Прямоугольник 7"/>
          <p:cNvSpPr/>
          <p:nvPr/>
        </p:nvSpPr>
        <p:spPr>
          <a:xfrm>
            <a:off x="0" y="1581150"/>
            <a:ext cx="9144000" cy="647664"/>
          </a:xfrm>
          <a:prstGeom prst="rect">
            <a:avLst/>
          </a:prstGeom>
          <a:solidFill>
            <a:schemeClr val="bg1">
              <a:lumMod val="95000"/>
            </a:schemeClr>
          </a:solidFill>
        </p:spPr>
        <p:txBody>
          <a:bodyPr lIns="360000" rIns="360000" bIns="108000">
            <a:spAutoFit/>
          </a:bodyPr>
          <a:lstStyle/>
          <a:p>
            <a:pPr>
              <a:defRPr/>
            </a:pPr>
            <a:r>
              <a:rPr lang="ru-RU" sz="1600" dirty="0">
                <a:solidFill>
                  <a:schemeClr val="tx1">
                    <a:lumMod val="75000"/>
                    <a:lumOff val="25000"/>
                  </a:schemeClr>
                </a:solidFill>
                <a:latin typeface="Arial" pitchFamily="34" charset="0"/>
                <a:cs typeface="Arial" pitchFamily="34" charset="0"/>
              </a:rPr>
              <a:t>При работе на ЭТП документооборот осуществляется исключительно через оператора в форме электронных </a:t>
            </a:r>
            <a:r>
              <a:rPr lang="ru-RU" sz="1600" dirty="0" smtClean="0">
                <a:solidFill>
                  <a:schemeClr val="tx1">
                    <a:lumMod val="75000"/>
                    <a:lumOff val="25000"/>
                  </a:schemeClr>
                </a:solidFill>
                <a:latin typeface="Arial" pitchFamily="34" charset="0"/>
                <a:cs typeface="Arial" pitchFamily="34" charset="0"/>
              </a:rPr>
              <a:t>документов.</a:t>
            </a:r>
            <a:endParaRPr lang="ru-RU" sz="1600" dirty="0">
              <a:solidFill>
                <a:schemeClr val="tx1">
                  <a:lumMod val="75000"/>
                  <a:lumOff val="25000"/>
                </a:schemeClr>
              </a:solidFill>
              <a:latin typeface="Arial" pitchFamily="34" charset="0"/>
              <a:cs typeface="Arial" pitchFamily="34" charset="0"/>
            </a:endParaRPr>
          </a:p>
        </p:txBody>
      </p:sp>
      <p:sp>
        <p:nvSpPr>
          <p:cNvPr id="9" name="Прямоугольник 8"/>
          <p:cNvSpPr>
            <a:spLocks noChangeArrowheads="1"/>
          </p:cNvSpPr>
          <p:nvPr/>
        </p:nvSpPr>
        <p:spPr bwMode="auto">
          <a:xfrm>
            <a:off x="0" y="2714625"/>
            <a:ext cx="9144000" cy="2855448"/>
          </a:xfrm>
          <a:prstGeom prst="rect">
            <a:avLst/>
          </a:prstGeom>
          <a:noFill/>
          <a:ln w="9525">
            <a:noFill/>
            <a:miter lim="800000"/>
            <a:headEnd/>
            <a:tailEnd/>
          </a:ln>
        </p:spPr>
        <p:txBody>
          <a:bodyPr lIns="360000" rIns="360000" bIns="108000">
            <a:spAutoFit/>
          </a:bodyPr>
          <a:lstStyle/>
          <a:p>
            <a:pPr marL="342900" lvl="1" indent="-342900">
              <a:lnSpc>
                <a:spcPct val="85000"/>
              </a:lnSpc>
              <a:spcAft>
                <a:spcPts val="2000"/>
              </a:spcAft>
              <a:buClr>
                <a:srgbClr val="990033"/>
              </a:buClr>
              <a:buSzPct val="80000"/>
              <a:buFont typeface="Arial Narrow" pitchFamily="34" charset="0"/>
              <a:buChar char="▬"/>
            </a:pPr>
            <a:r>
              <a:rPr lang="ru-RU" sz="1600" dirty="0">
                <a:latin typeface="Arial" pitchFamily="34" charset="0"/>
                <a:cs typeface="Arial" pitchFamily="34" charset="0"/>
              </a:rPr>
              <a:t>Отсутствие </a:t>
            </a:r>
            <a:r>
              <a:rPr lang="ru-RU" sz="1600" b="1" dirty="0">
                <a:latin typeface="Arial" pitchFamily="34" charset="0"/>
                <a:cs typeface="Arial" pitchFamily="34" charset="0"/>
              </a:rPr>
              <a:t>бумажных </a:t>
            </a:r>
            <a:r>
              <a:rPr lang="ru-RU" sz="1600" b="1" dirty="0" smtClean="0">
                <a:latin typeface="Arial" pitchFamily="34" charset="0"/>
                <a:cs typeface="Arial" pitchFamily="34" charset="0"/>
              </a:rPr>
              <a:t>документов,</a:t>
            </a:r>
            <a:endParaRPr lang="ru-RU" sz="1600" b="1" dirty="0">
              <a:latin typeface="Arial" pitchFamily="34" charset="0"/>
              <a:cs typeface="Arial" pitchFamily="34" charset="0"/>
            </a:endParaRPr>
          </a:p>
          <a:p>
            <a:pPr marL="342900" lvl="1" indent="-342900">
              <a:lnSpc>
                <a:spcPct val="85000"/>
              </a:lnSpc>
              <a:spcAft>
                <a:spcPts val="2000"/>
              </a:spcAft>
              <a:buClr>
                <a:srgbClr val="990033"/>
              </a:buClr>
              <a:buSzPct val="80000"/>
              <a:buFont typeface="Arial Narrow" pitchFamily="34" charset="0"/>
              <a:buChar char="▬"/>
            </a:pPr>
            <a:r>
              <a:rPr lang="ru-RU" sz="1600" dirty="0">
                <a:latin typeface="Arial" pitchFamily="34" charset="0"/>
                <a:cs typeface="Arial" pitchFamily="34" charset="0"/>
              </a:rPr>
              <a:t>Отсутствие </a:t>
            </a:r>
            <a:r>
              <a:rPr lang="ru-RU" sz="1600" b="1" dirty="0">
                <a:latin typeface="Arial" pitchFamily="34" charset="0"/>
                <a:cs typeface="Arial" pitchFamily="34" charset="0"/>
              </a:rPr>
              <a:t>личного взаимодействия </a:t>
            </a:r>
            <a:r>
              <a:rPr lang="ru-RU" sz="1600" dirty="0">
                <a:latin typeface="Arial" pitchFamily="34" charset="0"/>
                <a:cs typeface="Arial" pitchFamily="34" charset="0"/>
              </a:rPr>
              <a:t>участника и оператора, а также участника и </a:t>
            </a:r>
            <a:r>
              <a:rPr lang="ru-RU" sz="1600" dirty="0" smtClean="0">
                <a:latin typeface="Arial" pitchFamily="34" charset="0"/>
                <a:cs typeface="Arial" pitchFamily="34" charset="0"/>
              </a:rPr>
              <a:t>заказчика,</a:t>
            </a:r>
            <a:endParaRPr lang="ru-RU" sz="1600" dirty="0">
              <a:latin typeface="Arial" pitchFamily="34" charset="0"/>
              <a:cs typeface="Arial" pitchFamily="34" charset="0"/>
            </a:endParaRPr>
          </a:p>
          <a:p>
            <a:pPr marL="342900" lvl="1" indent="-342900">
              <a:lnSpc>
                <a:spcPct val="85000"/>
              </a:lnSpc>
              <a:spcAft>
                <a:spcPts val="2000"/>
              </a:spcAft>
              <a:buClr>
                <a:srgbClr val="990033"/>
              </a:buClr>
              <a:buSzPct val="80000"/>
              <a:buFont typeface="Arial Narrow" pitchFamily="34" charset="0"/>
              <a:buChar char="▬"/>
            </a:pPr>
            <a:r>
              <a:rPr lang="ru-RU" sz="1600" dirty="0">
                <a:latin typeface="Arial" pitchFamily="34" charset="0"/>
                <a:cs typeface="Arial" pitchFamily="34" charset="0"/>
              </a:rPr>
              <a:t>Отсутствие </a:t>
            </a:r>
            <a:r>
              <a:rPr lang="ru-RU" sz="1600" b="1" dirty="0">
                <a:latin typeface="Arial" pitchFamily="34" charset="0"/>
                <a:cs typeface="Arial" pitchFamily="34" charset="0"/>
              </a:rPr>
              <a:t>прямого документооборота </a:t>
            </a:r>
            <a:r>
              <a:rPr lang="ru-RU" sz="1600" dirty="0">
                <a:latin typeface="Arial" pitchFamily="34" charset="0"/>
                <a:cs typeface="Arial" pitchFamily="34" charset="0"/>
              </a:rPr>
              <a:t>между заказчиком и </a:t>
            </a:r>
            <a:r>
              <a:rPr lang="ru-RU" sz="1600" dirty="0" smtClean="0">
                <a:latin typeface="Arial" pitchFamily="34" charset="0"/>
                <a:cs typeface="Arial" pitchFamily="34" charset="0"/>
              </a:rPr>
              <a:t>участником,</a:t>
            </a:r>
            <a:endParaRPr lang="ru-RU" sz="1600" dirty="0">
              <a:latin typeface="Arial" pitchFamily="34" charset="0"/>
              <a:cs typeface="Arial" pitchFamily="34" charset="0"/>
            </a:endParaRPr>
          </a:p>
          <a:p>
            <a:pPr marL="342900" lvl="1" indent="-342900">
              <a:lnSpc>
                <a:spcPct val="85000"/>
              </a:lnSpc>
              <a:spcAft>
                <a:spcPts val="2000"/>
              </a:spcAft>
              <a:buClr>
                <a:srgbClr val="990033"/>
              </a:buClr>
              <a:buSzPct val="80000"/>
              <a:buFont typeface="Arial Narrow" pitchFamily="34" charset="0"/>
              <a:buChar char="▬"/>
            </a:pPr>
            <a:r>
              <a:rPr lang="ru-RU" sz="1600" b="1" dirty="0">
                <a:latin typeface="Arial" pitchFamily="34" charset="0"/>
                <a:cs typeface="Arial" pitchFamily="34" charset="0"/>
              </a:rPr>
              <a:t>Конфиденциальность</a:t>
            </a:r>
            <a:r>
              <a:rPr lang="ru-RU" sz="1600" dirty="0">
                <a:latin typeface="Arial" pitchFamily="34" charset="0"/>
                <a:cs typeface="Arial" pitchFamily="34" charset="0"/>
              </a:rPr>
              <a:t> сведений об </a:t>
            </a:r>
            <a:r>
              <a:rPr lang="ru-RU" sz="1600" dirty="0" smtClean="0">
                <a:latin typeface="Arial" pitchFamily="34" charset="0"/>
                <a:cs typeface="Arial" pitchFamily="34" charset="0"/>
              </a:rPr>
              <a:t>участнике,</a:t>
            </a:r>
            <a:endParaRPr lang="ru-RU" sz="1600" dirty="0">
              <a:latin typeface="Arial" pitchFamily="34" charset="0"/>
              <a:cs typeface="Arial" pitchFamily="34" charset="0"/>
            </a:endParaRPr>
          </a:p>
          <a:p>
            <a:pPr marL="342900" lvl="1" indent="-342900">
              <a:lnSpc>
                <a:spcPct val="85000"/>
              </a:lnSpc>
              <a:spcAft>
                <a:spcPts val="2000"/>
              </a:spcAft>
              <a:buClr>
                <a:srgbClr val="990033"/>
              </a:buClr>
              <a:buSzPct val="80000"/>
              <a:buFont typeface="Arial Narrow" pitchFamily="34" charset="0"/>
              <a:buChar char="▬"/>
            </a:pPr>
            <a:r>
              <a:rPr lang="ru-RU" sz="1600" dirty="0">
                <a:latin typeface="Arial" pitchFamily="34" charset="0"/>
                <a:cs typeface="Arial" pitchFamily="34" charset="0"/>
              </a:rPr>
              <a:t>Все документы, направляемые участником, заказчиком, оператором, или контролирующим </a:t>
            </a:r>
            <a:r>
              <a:rPr lang="ru-RU" sz="1600" dirty="0" smtClean="0">
                <a:latin typeface="Arial" pitchFamily="34" charset="0"/>
                <a:cs typeface="Arial" pitchFamily="34" charset="0"/>
              </a:rPr>
              <a:t>органом, </a:t>
            </a:r>
            <a:r>
              <a:rPr lang="ru-RU" sz="1600" dirty="0">
                <a:latin typeface="Arial" pitchFamily="34" charset="0"/>
                <a:cs typeface="Arial" pitchFamily="34" charset="0"/>
              </a:rPr>
              <a:t>подписываются </a:t>
            </a:r>
            <a:r>
              <a:rPr lang="ru-RU" sz="1600" dirty="0" smtClean="0">
                <a:latin typeface="Arial" pitchFamily="34" charset="0"/>
                <a:cs typeface="Arial" pitchFamily="34" charset="0"/>
              </a:rPr>
              <a:t>ЭП </a:t>
            </a:r>
            <a:r>
              <a:rPr lang="ru-RU" sz="1600" dirty="0">
                <a:latin typeface="Arial" pitchFamily="34" charset="0"/>
                <a:cs typeface="Arial" pitchFamily="34" charset="0"/>
              </a:rPr>
              <a:t>соответствующих уполномоченных лиц, что </a:t>
            </a:r>
            <a:r>
              <a:rPr lang="ru-RU" sz="1600" b="1" dirty="0">
                <a:latin typeface="Arial" pitchFamily="34" charset="0"/>
                <a:cs typeface="Arial" pitchFamily="34" charset="0"/>
              </a:rPr>
              <a:t>обеспечивает полную юридическую значимость</a:t>
            </a:r>
            <a:r>
              <a:rPr lang="ru-RU" sz="1600" dirty="0">
                <a:latin typeface="Arial" pitchFamily="34" charset="0"/>
                <a:cs typeface="Arial" pitchFamily="34" charset="0"/>
              </a:rPr>
              <a:t> </a:t>
            </a:r>
            <a:r>
              <a:rPr lang="ru-RU" sz="1600" dirty="0" smtClean="0">
                <a:latin typeface="Arial" pitchFamily="34" charset="0"/>
                <a:cs typeface="Arial" pitchFamily="34" charset="0"/>
              </a:rPr>
              <a:t>документооборота.</a:t>
            </a:r>
            <a:endParaRPr lang="ru-RU" sz="1600" dirty="0">
              <a:latin typeface="Arial" pitchFamily="34" charset="0"/>
              <a:cs typeface="Arial" pitchFamily="34" charset="0"/>
            </a:endParaRPr>
          </a:p>
        </p:txBody>
      </p:sp>
    </p:spTree>
    <p:extLst>
      <p:ext uri="{BB962C8B-B14F-4D97-AF65-F5344CB8AC3E}">
        <p14:creationId xmlns:p14="http://schemas.microsoft.com/office/powerpoint/2010/main" val="2502110637"/>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29722" y="220578"/>
            <a:ext cx="6502518" cy="400110"/>
          </a:xfrm>
          <a:prstGeom prst="rect">
            <a:avLst/>
          </a:prstGeom>
          <a:noFill/>
        </p:spPr>
        <p:txBody>
          <a:bodyPr wrap="square" rtlCol="0">
            <a:spAutoFit/>
          </a:bodyPr>
          <a:lstStyle/>
          <a:p>
            <a:pPr>
              <a:spcAft>
                <a:spcPts val="600"/>
              </a:spcAft>
            </a:pPr>
            <a:r>
              <a:rPr lang="ru-RU" sz="2000" b="1" dirty="0" smtClean="0">
                <a:solidFill>
                  <a:schemeClr val="bg1"/>
                </a:solidFill>
                <a:latin typeface="Arial" panose="020B0604020202020204" pitchFamily="34" charset="0"/>
                <a:cs typeface="Arial" panose="020B0604020202020204" pitchFamily="34" charset="0"/>
              </a:rPr>
              <a:t>Доступность</a:t>
            </a:r>
            <a:endParaRPr lang="ru-RU" sz="2000" b="1" dirty="0">
              <a:solidFill>
                <a:schemeClr val="bg1"/>
              </a:solidFill>
              <a:latin typeface="Arial" panose="020B0604020202020204" pitchFamily="34" charset="0"/>
              <a:cs typeface="Arial" panose="020B0604020202020204" pitchFamily="34" charset="0"/>
            </a:endParaRPr>
          </a:p>
        </p:txBody>
      </p:sp>
      <p:pic>
        <p:nvPicPr>
          <p:cNvPr id="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107" y="1075942"/>
            <a:ext cx="7226293" cy="386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Прямоугольник 22"/>
          <p:cNvSpPr/>
          <p:nvPr/>
        </p:nvSpPr>
        <p:spPr>
          <a:xfrm>
            <a:off x="751183" y="5048016"/>
            <a:ext cx="3830561" cy="1477328"/>
          </a:xfrm>
          <a:prstGeom prst="rect">
            <a:avLst/>
          </a:prstGeom>
        </p:spPr>
        <p:txBody>
          <a:bodyPr wrap="square">
            <a:spAutoFit/>
          </a:bodyPr>
          <a:lstStyle/>
          <a:p>
            <a:pPr marL="285750" indent="-285750" eaLnBrk="1" hangingPunct="1">
              <a:spcBef>
                <a:spcPts val="600"/>
              </a:spcBef>
              <a:buClr>
                <a:schemeClr val="tx1">
                  <a:lumMod val="95000"/>
                  <a:lumOff val="5000"/>
                </a:schemeClr>
              </a:buClr>
              <a:buFont typeface="Arial" pitchFamily="34" charset="0"/>
              <a:buChar char="•"/>
              <a:defRPr/>
            </a:pPr>
            <a:r>
              <a:rPr lang="ru-RU" altLang="ru-RU" sz="1600" dirty="0" smtClean="0">
                <a:solidFill>
                  <a:schemeClr val="tx1">
                    <a:lumMod val="75000"/>
                    <a:lumOff val="25000"/>
                  </a:schemeClr>
                </a:solidFill>
              </a:rPr>
              <a:t>Проведение </a:t>
            </a:r>
            <a:r>
              <a:rPr lang="ru-RU" altLang="ru-RU" sz="1600" dirty="0">
                <a:solidFill>
                  <a:schemeClr val="tx1">
                    <a:lumMod val="75000"/>
                    <a:lumOff val="25000"/>
                  </a:schemeClr>
                </a:solidFill>
              </a:rPr>
              <a:t>торговых процедур </a:t>
            </a:r>
            <a:r>
              <a:rPr lang="ru-RU" altLang="ru-RU" sz="1600" dirty="0" smtClean="0">
                <a:solidFill>
                  <a:schemeClr val="tx1">
                    <a:lumMod val="75000"/>
                    <a:lumOff val="25000"/>
                  </a:schemeClr>
                </a:solidFill>
              </a:rPr>
              <a:t/>
            </a:r>
            <a:br>
              <a:rPr lang="ru-RU" altLang="ru-RU" sz="1600" dirty="0" smtClean="0">
                <a:solidFill>
                  <a:schemeClr val="tx1">
                    <a:lumMod val="75000"/>
                    <a:lumOff val="25000"/>
                  </a:schemeClr>
                </a:solidFill>
              </a:rPr>
            </a:br>
            <a:r>
              <a:rPr lang="ru-RU" altLang="ru-RU" sz="1600" dirty="0" smtClean="0">
                <a:solidFill>
                  <a:schemeClr val="tx1">
                    <a:lumMod val="75000"/>
                    <a:lumOff val="25000"/>
                  </a:schemeClr>
                </a:solidFill>
              </a:rPr>
              <a:t>для </a:t>
            </a:r>
            <a:r>
              <a:rPr lang="ru-RU" altLang="ru-RU" sz="1600" dirty="0" err="1">
                <a:solidFill>
                  <a:schemeClr val="tx1">
                    <a:lumMod val="75000"/>
                    <a:lumOff val="25000"/>
                  </a:schemeClr>
                </a:solidFill>
              </a:rPr>
              <a:t>госзаказчиков</a:t>
            </a:r>
            <a:r>
              <a:rPr lang="ru-RU" altLang="ru-RU" sz="1600" dirty="0">
                <a:solidFill>
                  <a:schemeClr val="tx1">
                    <a:lumMod val="75000"/>
                    <a:lumOff val="25000"/>
                  </a:schemeClr>
                </a:solidFill>
              </a:rPr>
              <a:t> (44-ФЗ</a:t>
            </a:r>
            <a:r>
              <a:rPr lang="ru-RU" altLang="ru-RU" sz="1600" dirty="0" smtClean="0">
                <a:solidFill>
                  <a:schemeClr val="tx1">
                    <a:lumMod val="75000"/>
                    <a:lumOff val="25000"/>
                  </a:schemeClr>
                </a:solidFill>
              </a:rPr>
              <a:t>);</a:t>
            </a:r>
          </a:p>
          <a:p>
            <a:pPr marL="285750" indent="-285750" eaLnBrk="1" hangingPunct="1">
              <a:spcBef>
                <a:spcPts val="600"/>
              </a:spcBef>
              <a:buClr>
                <a:schemeClr val="tx1">
                  <a:lumMod val="95000"/>
                  <a:lumOff val="5000"/>
                </a:schemeClr>
              </a:buClr>
              <a:buFont typeface="Arial" pitchFamily="34" charset="0"/>
              <a:buChar char="•"/>
              <a:defRPr/>
            </a:pPr>
            <a:r>
              <a:rPr lang="ru-RU" altLang="ru-RU" sz="1600" dirty="0" smtClean="0">
                <a:solidFill>
                  <a:schemeClr val="tx1">
                    <a:lumMod val="75000"/>
                    <a:lumOff val="25000"/>
                  </a:schemeClr>
                </a:solidFill>
              </a:rPr>
              <a:t>проведение торговых процедур </a:t>
            </a:r>
            <a:br>
              <a:rPr lang="ru-RU" altLang="ru-RU" sz="1600" dirty="0" smtClean="0">
                <a:solidFill>
                  <a:schemeClr val="tx1">
                    <a:lumMod val="75000"/>
                    <a:lumOff val="25000"/>
                  </a:schemeClr>
                </a:solidFill>
              </a:rPr>
            </a:br>
            <a:r>
              <a:rPr lang="ru-RU" altLang="ru-RU" sz="1600" dirty="0" smtClean="0">
                <a:solidFill>
                  <a:schemeClr val="tx1">
                    <a:lumMod val="75000"/>
                    <a:lumOff val="25000"/>
                  </a:schemeClr>
                </a:solidFill>
              </a:rPr>
              <a:t>для субъектов 223-ФЗ;</a:t>
            </a:r>
          </a:p>
          <a:p>
            <a:pPr marL="285750" indent="-285750" eaLnBrk="1" hangingPunct="1">
              <a:spcBef>
                <a:spcPts val="600"/>
              </a:spcBef>
              <a:buClr>
                <a:schemeClr val="tx1">
                  <a:lumMod val="95000"/>
                  <a:lumOff val="5000"/>
                </a:schemeClr>
              </a:buClr>
              <a:buFont typeface="Arial" pitchFamily="34" charset="0"/>
              <a:buChar char="•"/>
              <a:defRPr/>
            </a:pPr>
            <a:r>
              <a:rPr lang="ru-RU" altLang="ru-RU" sz="1600" dirty="0" smtClean="0">
                <a:solidFill>
                  <a:schemeClr val="tx1">
                    <a:lumMod val="75000"/>
                    <a:lumOff val="25000"/>
                  </a:schemeClr>
                </a:solidFill>
              </a:rPr>
              <a:t>все </a:t>
            </a:r>
            <a:r>
              <a:rPr lang="ru-RU" altLang="ru-RU" sz="1600" dirty="0">
                <a:solidFill>
                  <a:schemeClr val="tx1">
                    <a:lumMod val="75000"/>
                    <a:lumOff val="25000"/>
                  </a:schemeClr>
                </a:solidFill>
              </a:rPr>
              <a:t>часовые пояса России;</a:t>
            </a:r>
            <a:endParaRPr lang="ru-RU" altLang="ru-RU" sz="1600" dirty="0" smtClean="0">
              <a:solidFill>
                <a:schemeClr val="tx1">
                  <a:lumMod val="75000"/>
                  <a:lumOff val="25000"/>
                </a:schemeClr>
              </a:solidFill>
            </a:endParaRPr>
          </a:p>
        </p:txBody>
      </p:sp>
      <p:sp>
        <p:nvSpPr>
          <p:cNvPr id="24" name="Прямоугольник 23"/>
          <p:cNvSpPr/>
          <p:nvPr/>
        </p:nvSpPr>
        <p:spPr>
          <a:xfrm>
            <a:off x="4716017" y="5048016"/>
            <a:ext cx="3672408" cy="1477328"/>
          </a:xfrm>
          <a:prstGeom prst="rect">
            <a:avLst/>
          </a:prstGeom>
        </p:spPr>
        <p:txBody>
          <a:bodyPr wrap="square">
            <a:spAutoFit/>
          </a:bodyPr>
          <a:lstStyle/>
          <a:p>
            <a:pPr marL="285750" indent="-285750" eaLnBrk="1" hangingPunct="1">
              <a:spcBef>
                <a:spcPts val="600"/>
              </a:spcBef>
              <a:buClr>
                <a:schemeClr val="tx1">
                  <a:lumMod val="95000"/>
                  <a:lumOff val="5000"/>
                </a:schemeClr>
              </a:buClr>
              <a:buFont typeface="Arial" pitchFamily="34" charset="0"/>
              <a:buChar char="•"/>
              <a:defRPr/>
            </a:pPr>
            <a:r>
              <a:rPr lang="ru-RU" altLang="ru-RU" sz="1600" dirty="0" smtClean="0">
                <a:solidFill>
                  <a:schemeClr val="tx1">
                    <a:lumMod val="75000"/>
                    <a:lumOff val="25000"/>
                  </a:schemeClr>
                </a:solidFill>
              </a:rPr>
              <a:t>35 </a:t>
            </a:r>
            <a:r>
              <a:rPr lang="ru-RU" altLang="ru-RU" sz="1600" dirty="0">
                <a:solidFill>
                  <a:schemeClr val="tx1">
                    <a:lumMod val="75000"/>
                    <a:lumOff val="25000"/>
                  </a:schemeClr>
                </a:solidFill>
              </a:rPr>
              <a:t>авторизованных </a:t>
            </a:r>
            <a:r>
              <a:rPr lang="ru-RU" altLang="ru-RU" sz="1600" dirty="0" smtClean="0">
                <a:solidFill>
                  <a:schemeClr val="tx1">
                    <a:lumMod val="75000"/>
                    <a:lumOff val="25000"/>
                  </a:schemeClr>
                </a:solidFill>
              </a:rPr>
              <a:t>партнеров</a:t>
            </a:r>
            <a:r>
              <a:rPr lang="ru-RU" altLang="ru-RU" sz="1600" dirty="0">
                <a:solidFill>
                  <a:schemeClr val="tx1">
                    <a:lumMod val="75000"/>
                    <a:lumOff val="25000"/>
                  </a:schemeClr>
                </a:solidFill>
              </a:rPr>
              <a:t>;</a:t>
            </a:r>
          </a:p>
          <a:p>
            <a:pPr marL="285750" indent="-285750" eaLnBrk="1" hangingPunct="1">
              <a:spcBef>
                <a:spcPts val="600"/>
              </a:spcBef>
              <a:buClr>
                <a:schemeClr val="tx1">
                  <a:lumMod val="95000"/>
                  <a:lumOff val="5000"/>
                </a:schemeClr>
              </a:buClr>
              <a:buFont typeface="Arial" pitchFamily="34" charset="0"/>
              <a:buChar char="•"/>
              <a:defRPr/>
            </a:pPr>
            <a:r>
              <a:rPr lang="ru-RU" altLang="ru-RU" sz="1600" dirty="0" smtClean="0">
                <a:solidFill>
                  <a:schemeClr val="tx1">
                    <a:lumMod val="75000"/>
                    <a:lumOff val="25000"/>
                  </a:schemeClr>
                </a:solidFill>
              </a:rPr>
              <a:t>проведение </a:t>
            </a:r>
            <a:r>
              <a:rPr lang="ru-RU" altLang="ru-RU" sz="1600" dirty="0">
                <a:solidFill>
                  <a:schemeClr val="tx1">
                    <a:lumMod val="75000"/>
                    <a:lumOff val="25000"/>
                  </a:schemeClr>
                </a:solidFill>
              </a:rPr>
              <a:t>торговых процедур </a:t>
            </a:r>
            <a:r>
              <a:rPr lang="ru-RU" altLang="ru-RU" sz="1600" dirty="0" smtClean="0">
                <a:solidFill>
                  <a:schemeClr val="tx1">
                    <a:lumMod val="75000"/>
                    <a:lumOff val="25000"/>
                  </a:schemeClr>
                </a:solidFill>
              </a:rPr>
              <a:t/>
            </a:r>
            <a:br>
              <a:rPr lang="ru-RU" altLang="ru-RU" sz="1600" dirty="0" smtClean="0">
                <a:solidFill>
                  <a:schemeClr val="tx1">
                    <a:lumMod val="75000"/>
                    <a:lumOff val="25000"/>
                  </a:schemeClr>
                </a:solidFill>
              </a:rPr>
            </a:br>
            <a:r>
              <a:rPr lang="ru-RU" altLang="ru-RU" sz="1600" dirty="0" smtClean="0">
                <a:solidFill>
                  <a:schemeClr val="tx1">
                    <a:lumMod val="75000"/>
                    <a:lumOff val="25000"/>
                  </a:schemeClr>
                </a:solidFill>
              </a:rPr>
              <a:t>для </a:t>
            </a:r>
            <a:r>
              <a:rPr lang="ru-RU" altLang="ru-RU" sz="1600" dirty="0">
                <a:solidFill>
                  <a:schemeClr val="tx1">
                    <a:lumMod val="75000"/>
                    <a:lumOff val="25000"/>
                  </a:schemeClr>
                </a:solidFill>
              </a:rPr>
              <a:t>коммерческих заказчиков;</a:t>
            </a:r>
          </a:p>
          <a:p>
            <a:pPr marL="285750" indent="-285750" eaLnBrk="1" hangingPunct="1">
              <a:spcBef>
                <a:spcPts val="600"/>
              </a:spcBef>
              <a:buClr>
                <a:schemeClr val="tx1">
                  <a:lumMod val="95000"/>
                  <a:lumOff val="5000"/>
                </a:schemeClr>
              </a:buClr>
              <a:buFont typeface="Arial" pitchFamily="34" charset="0"/>
              <a:buChar char="•"/>
              <a:defRPr/>
            </a:pPr>
            <a:r>
              <a:rPr lang="ru-RU" altLang="ru-RU" sz="1600" dirty="0" smtClean="0">
                <a:solidFill>
                  <a:schemeClr val="tx1">
                    <a:lumMod val="75000"/>
                    <a:lumOff val="25000"/>
                  </a:schemeClr>
                </a:solidFill>
              </a:rPr>
              <a:t>каждый </a:t>
            </a:r>
            <a:r>
              <a:rPr lang="ru-RU" altLang="ru-RU" sz="1600" dirty="0">
                <a:solidFill>
                  <a:schemeClr val="tx1">
                    <a:lumMod val="75000"/>
                    <a:lumOff val="25000"/>
                  </a:schemeClr>
                </a:solidFill>
              </a:rPr>
              <a:t>5-ый контракт госзаказа подписан нашей подписью.</a:t>
            </a:r>
            <a:endParaRPr lang="ru-RU" altLang="ru-RU" sz="1600" dirty="0" smtClean="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541528065"/>
      </p:ext>
    </p:extLst>
  </p:cSld>
  <p:clrMapOvr>
    <a:masterClrMapping/>
  </p:clrMapOvr>
  <p:transition advTm="3557">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0" y="116632"/>
            <a:ext cx="9144000" cy="646113"/>
          </a:xfrm>
          <a:prstGeom prst="rect">
            <a:avLst/>
          </a:prstGeom>
          <a:noFill/>
          <a:ln w="9525">
            <a:noFill/>
            <a:miter lim="800000"/>
            <a:headEnd/>
            <a:tailEnd/>
          </a:ln>
        </p:spPr>
        <p:txBody>
          <a:bodyPr lIns="216000" tIns="36000" rIns="180000" bIns="36000" anchor="ctr"/>
          <a:lstStyle/>
          <a:p>
            <a:pPr>
              <a:defRPr/>
            </a:pPr>
            <a:r>
              <a:rPr lang="ru-RU" sz="2000" dirty="0">
                <a:solidFill>
                  <a:srgbClr val="FFFFFF"/>
                </a:solidFill>
                <a:latin typeface="Arial" pitchFamily="34" charset="0"/>
                <a:cs typeface="Arial" pitchFamily="34" charset="0"/>
              </a:rPr>
              <a:t>Электронная </a:t>
            </a:r>
            <a:r>
              <a:rPr lang="ru-RU" sz="2000" dirty="0" smtClean="0">
                <a:solidFill>
                  <a:srgbClr val="FFFFFF"/>
                </a:solidFill>
                <a:latin typeface="Arial" pitchFamily="34" charset="0"/>
                <a:cs typeface="Arial" pitchFamily="34" charset="0"/>
              </a:rPr>
              <a:t>подпись</a:t>
            </a:r>
            <a:endParaRPr lang="ru-RU" sz="2000" dirty="0">
              <a:solidFill>
                <a:srgbClr val="FFFFFF"/>
              </a:solidFill>
              <a:latin typeface="Arial" pitchFamily="34" charset="0"/>
              <a:cs typeface="Arial" pitchFamily="34" charset="0"/>
            </a:endParaRPr>
          </a:p>
        </p:txBody>
      </p:sp>
      <p:sp>
        <p:nvSpPr>
          <p:cNvPr id="12" name="Прямоугольник 11"/>
          <p:cNvSpPr/>
          <p:nvPr/>
        </p:nvSpPr>
        <p:spPr>
          <a:xfrm>
            <a:off x="0" y="1739894"/>
            <a:ext cx="9144000" cy="647664"/>
          </a:xfrm>
          <a:prstGeom prst="rect">
            <a:avLst/>
          </a:prstGeom>
          <a:solidFill>
            <a:schemeClr val="bg1">
              <a:lumMod val="95000"/>
            </a:schemeClr>
          </a:solidFill>
        </p:spPr>
        <p:txBody>
          <a:bodyPr lIns="360000" rIns="360000" bIns="108000">
            <a:spAutoFit/>
          </a:bodyPr>
          <a:lstStyle/>
          <a:p>
            <a:r>
              <a:rPr lang="ru-RU" sz="1600" dirty="0">
                <a:solidFill>
                  <a:schemeClr val="tx1">
                    <a:lumMod val="75000"/>
                    <a:lumOff val="25000"/>
                  </a:schemeClr>
                </a:solidFill>
                <a:latin typeface="Arial" pitchFamily="34" charset="0"/>
                <a:cs typeface="Arial" pitchFamily="34" charset="0"/>
              </a:rPr>
              <a:t>Электронная подпись (ЭП) — реквизит электронного документа, предназначенный для защиты такого документа от </a:t>
            </a:r>
            <a:r>
              <a:rPr lang="ru-RU" sz="1600" dirty="0" smtClean="0">
                <a:solidFill>
                  <a:schemeClr val="tx1">
                    <a:lumMod val="75000"/>
                    <a:lumOff val="25000"/>
                  </a:schemeClr>
                </a:solidFill>
                <a:latin typeface="Arial" pitchFamily="34" charset="0"/>
                <a:cs typeface="Arial" pitchFamily="34" charset="0"/>
              </a:rPr>
              <a:t>изменений.</a:t>
            </a:r>
            <a:endParaRPr lang="ru-RU" sz="1600" dirty="0">
              <a:solidFill>
                <a:schemeClr val="tx1">
                  <a:lumMod val="75000"/>
                  <a:lumOff val="25000"/>
                </a:schemeClr>
              </a:solidFill>
              <a:latin typeface="Arial" pitchFamily="34" charset="0"/>
              <a:cs typeface="Arial" pitchFamily="34" charset="0"/>
            </a:endParaRPr>
          </a:p>
        </p:txBody>
      </p:sp>
      <p:sp>
        <p:nvSpPr>
          <p:cNvPr id="13" name="Прямоугольник 12"/>
          <p:cNvSpPr>
            <a:spLocks noChangeArrowheads="1"/>
          </p:cNvSpPr>
          <p:nvPr/>
        </p:nvSpPr>
        <p:spPr bwMode="auto">
          <a:xfrm>
            <a:off x="0" y="2571744"/>
            <a:ext cx="9144000" cy="1454038"/>
          </a:xfrm>
          <a:prstGeom prst="rect">
            <a:avLst/>
          </a:prstGeom>
          <a:noFill/>
          <a:ln w="9525">
            <a:noFill/>
            <a:miter lim="800000"/>
            <a:headEnd/>
            <a:tailEnd/>
          </a:ln>
        </p:spPr>
        <p:txBody>
          <a:bodyPr lIns="360000" rIns="360000" bIns="108000">
            <a:spAutoFit/>
          </a:bodyPr>
          <a:lstStyle/>
          <a:p>
            <a:pPr marL="0" lvl="1" indent="-342900">
              <a:lnSpc>
                <a:spcPct val="85000"/>
              </a:lnSpc>
              <a:spcAft>
                <a:spcPts val="12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Присвоение юридического статуса электронному </a:t>
            </a:r>
            <a:r>
              <a:rPr lang="ru-RU" sz="1600" dirty="0" smtClean="0">
                <a:solidFill>
                  <a:schemeClr val="tx1">
                    <a:lumMod val="75000"/>
                    <a:lumOff val="25000"/>
                  </a:schemeClr>
                </a:solidFill>
                <a:latin typeface="Arial" pitchFamily="34" charset="0"/>
                <a:cs typeface="Arial" pitchFamily="34" charset="0"/>
              </a:rPr>
              <a:t>документу;</a:t>
            </a:r>
            <a:endParaRPr lang="ru-RU" sz="1600" dirty="0">
              <a:solidFill>
                <a:schemeClr val="tx1">
                  <a:lumMod val="75000"/>
                  <a:lumOff val="25000"/>
                </a:schemeClr>
              </a:solidFill>
              <a:latin typeface="Arial" pitchFamily="34" charset="0"/>
              <a:cs typeface="Arial" pitchFamily="34" charset="0"/>
            </a:endParaRPr>
          </a:p>
          <a:p>
            <a:pPr marL="0" lvl="1" indent="-342900">
              <a:lnSpc>
                <a:spcPct val="85000"/>
              </a:lnSpc>
              <a:spcAft>
                <a:spcPts val="12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Однозначно идентифицирует владельца </a:t>
            </a:r>
            <a:r>
              <a:rPr lang="ru-RU" sz="1600" dirty="0" smtClean="0">
                <a:solidFill>
                  <a:schemeClr val="tx1">
                    <a:lumMod val="75000"/>
                    <a:lumOff val="25000"/>
                  </a:schemeClr>
                </a:solidFill>
                <a:latin typeface="Arial" pitchFamily="34" charset="0"/>
                <a:cs typeface="Arial" pitchFamily="34" charset="0"/>
              </a:rPr>
              <a:t>ЭП;</a:t>
            </a:r>
            <a:endParaRPr lang="ru-RU" sz="1600" dirty="0">
              <a:solidFill>
                <a:schemeClr val="tx1">
                  <a:lumMod val="75000"/>
                  <a:lumOff val="25000"/>
                </a:schemeClr>
              </a:solidFill>
              <a:latin typeface="Arial" pitchFamily="34" charset="0"/>
              <a:cs typeface="Arial" pitchFamily="34" charset="0"/>
            </a:endParaRPr>
          </a:p>
          <a:p>
            <a:pPr marL="0" lvl="1" indent="-342900">
              <a:lnSpc>
                <a:spcPct val="85000"/>
              </a:lnSpc>
              <a:spcAft>
                <a:spcPts val="12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Гарантирует отсутствие искажения информации в исходном </a:t>
            </a:r>
            <a:r>
              <a:rPr lang="ru-RU" sz="1600" dirty="0" smtClean="0">
                <a:solidFill>
                  <a:schemeClr val="tx1">
                    <a:lumMod val="75000"/>
                    <a:lumOff val="25000"/>
                  </a:schemeClr>
                </a:solidFill>
                <a:latin typeface="Arial" pitchFamily="34" charset="0"/>
                <a:cs typeface="Arial" pitchFamily="34" charset="0"/>
              </a:rPr>
              <a:t>документе;</a:t>
            </a:r>
            <a:endParaRPr lang="ru-RU" sz="1600" dirty="0">
              <a:solidFill>
                <a:schemeClr val="tx1">
                  <a:lumMod val="75000"/>
                  <a:lumOff val="25000"/>
                </a:schemeClr>
              </a:solidFill>
              <a:latin typeface="Arial" pitchFamily="34" charset="0"/>
              <a:cs typeface="Arial" pitchFamily="34" charset="0"/>
            </a:endParaRPr>
          </a:p>
          <a:p>
            <a:pPr marL="0" lvl="1" indent="-342900">
              <a:lnSpc>
                <a:spcPct val="85000"/>
              </a:lnSpc>
              <a:spcAft>
                <a:spcPts val="12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Подтверждает обязательство участника заключить </a:t>
            </a:r>
            <a:r>
              <a:rPr lang="ru-RU" sz="1600" dirty="0" smtClean="0">
                <a:solidFill>
                  <a:schemeClr val="tx1">
                    <a:lumMod val="75000"/>
                    <a:lumOff val="25000"/>
                  </a:schemeClr>
                </a:solidFill>
                <a:latin typeface="Arial" pitchFamily="34" charset="0"/>
                <a:cs typeface="Arial" pitchFamily="34" charset="0"/>
              </a:rPr>
              <a:t>контракт </a:t>
            </a:r>
            <a:r>
              <a:rPr lang="ru-RU" sz="1600" dirty="0">
                <a:solidFill>
                  <a:schemeClr val="tx1">
                    <a:lumMod val="75000"/>
                    <a:lumOff val="25000"/>
                  </a:schemeClr>
                </a:solidFill>
                <a:latin typeface="Arial" pitchFamily="34" charset="0"/>
                <a:cs typeface="Arial" pitchFamily="34" charset="0"/>
              </a:rPr>
              <a:t>по предложенной </a:t>
            </a:r>
            <a:r>
              <a:rPr lang="ru-RU" sz="1600" dirty="0" smtClean="0">
                <a:solidFill>
                  <a:schemeClr val="tx1">
                    <a:lumMod val="75000"/>
                    <a:lumOff val="25000"/>
                  </a:schemeClr>
                </a:solidFill>
                <a:latin typeface="Arial" pitchFamily="34" charset="0"/>
                <a:cs typeface="Arial" pitchFamily="34" charset="0"/>
              </a:rPr>
              <a:t>цене.</a:t>
            </a:r>
            <a:endParaRPr lang="ru-RU" sz="1600" dirty="0">
              <a:solidFill>
                <a:schemeClr val="tx1">
                  <a:lumMod val="75000"/>
                  <a:lumOff val="25000"/>
                </a:schemeClr>
              </a:solidFill>
              <a:latin typeface="Arial" pitchFamily="34" charset="0"/>
              <a:cs typeface="Arial" pitchFamily="34" charset="0"/>
            </a:endParaRPr>
          </a:p>
        </p:txBody>
      </p:sp>
      <p:sp>
        <p:nvSpPr>
          <p:cNvPr id="17" name="AutoShape 24"/>
          <p:cNvSpPr>
            <a:spLocks noChangeArrowheads="1"/>
          </p:cNvSpPr>
          <p:nvPr/>
        </p:nvSpPr>
        <p:spPr bwMode="auto">
          <a:xfrm>
            <a:off x="327025" y="5143512"/>
            <a:ext cx="2643188" cy="1428750"/>
          </a:xfrm>
          <a:prstGeom prst="roundRect">
            <a:avLst>
              <a:gd name="adj" fmla="val 6079"/>
            </a:avLst>
          </a:prstGeom>
          <a:solidFill>
            <a:srgbClr val="004D86"/>
          </a:solidFill>
          <a:ln w="19050">
            <a:noFill/>
            <a:round/>
            <a:headEnd/>
            <a:tailEnd/>
          </a:ln>
        </p:spPr>
        <p:txBody>
          <a:bodyPr lIns="72000" rIns="72000"/>
          <a:lstStyle/>
          <a:p>
            <a:pPr algn="ctr"/>
            <a:r>
              <a:rPr lang="ru-RU" sz="1600" dirty="0" err="1">
                <a:solidFill>
                  <a:schemeClr val="bg1"/>
                </a:solidFill>
                <a:latin typeface="Arial" pitchFamily="34" charset="0"/>
                <a:cs typeface="Arial" pitchFamily="34" charset="0"/>
              </a:rPr>
              <a:t>Криптопровайдер</a:t>
            </a:r>
            <a:r>
              <a:rPr lang="ru-RU" sz="1600" dirty="0">
                <a:solidFill>
                  <a:schemeClr val="bg1"/>
                </a:solidFill>
                <a:latin typeface="Arial" pitchFamily="34" charset="0"/>
                <a:cs typeface="Arial" pitchFamily="34" charset="0"/>
              </a:rPr>
              <a:t> –</a:t>
            </a:r>
            <a:br>
              <a:rPr lang="ru-RU" sz="1600" dirty="0">
                <a:solidFill>
                  <a:schemeClr val="bg1"/>
                </a:solidFill>
                <a:latin typeface="Arial" pitchFamily="34" charset="0"/>
                <a:cs typeface="Arial" pitchFamily="34" charset="0"/>
              </a:rPr>
            </a:br>
            <a:r>
              <a:rPr lang="ru-RU" sz="1600" dirty="0">
                <a:solidFill>
                  <a:schemeClr val="bg1"/>
                </a:solidFill>
                <a:latin typeface="Arial" pitchFamily="34" charset="0"/>
                <a:cs typeface="Arial" pitchFamily="34" charset="0"/>
              </a:rPr>
              <a:t>ПО для работы с </a:t>
            </a:r>
            <a:r>
              <a:rPr lang="ru-RU" sz="1600" dirty="0" smtClean="0">
                <a:solidFill>
                  <a:schemeClr val="bg1"/>
                </a:solidFill>
                <a:latin typeface="Arial" pitchFamily="34" charset="0"/>
                <a:cs typeface="Arial" pitchFamily="34" charset="0"/>
              </a:rPr>
              <a:t>ЭП </a:t>
            </a:r>
            <a:r>
              <a:rPr lang="ru-RU" sz="1600" dirty="0">
                <a:solidFill>
                  <a:schemeClr val="bg1"/>
                </a:solidFill>
                <a:latin typeface="Arial" pitchFamily="34" charset="0"/>
                <a:cs typeface="Arial" pitchFamily="34" charset="0"/>
              </a:rPr>
              <a:t>(</a:t>
            </a:r>
            <a:r>
              <a:rPr lang="ru-RU" sz="1600" dirty="0" err="1">
                <a:solidFill>
                  <a:schemeClr val="bg1"/>
                </a:solidFill>
                <a:latin typeface="Arial" pitchFamily="34" charset="0"/>
                <a:cs typeface="Arial" pitchFamily="34" charset="0"/>
              </a:rPr>
              <a:t>Lissi</a:t>
            </a:r>
            <a:r>
              <a:rPr lang="ru-RU" sz="1600" dirty="0">
                <a:solidFill>
                  <a:schemeClr val="bg1"/>
                </a:solidFill>
                <a:latin typeface="Arial" pitchFamily="34" charset="0"/>
                <a:cs typeface="Arial" pitchFamily="34" charset="0"/>
              </a:rPr>
              <a:t> CSP, </a:t>
            </a:r>
            <a:r>
              <a:rPr lang="ru-RU" sz="1600" dirty="0" err="1">
                <a:solidFill>
                  <a:schemeClr val="bg1"/>
                </a:solidFill>
                <a:latin typeface="Arial" pitchFamily="34" charset="0"/>
                <a:cs typeface="Arial" pitchFamily="34" charset="0"/>
              </a:rPr>
              <a:t>CryptoPro</a:t>
            </a:r>
            <a:r>
              <a:rPr lang="ru-RU" sz="1600" dirty="0">
                <a:solidFill>
                  <a:schemeClr val="bg1"/>
                </a:solidFill>
                <a:latin typeface="Arial" pitchFamily="34" charset="0"/>
                <a:cs typeface="Arial" pitchFamily="34" charset="0"/>
              </a:rPr>
              <a:t> CSP)</a:t>
            </a:r>
          </a:p>
        </p:txBody>
      </p:sp>
      <p:sp>
        <p:nvSpPr>
          <p:cNvPr id="18" name="AutoShape 24"/>
          <p:cNvSpPr>
            <a:spLocks noChangeArrowheads="1"/>
          </p:cNvSpPr>
          <p:nvPr/>
        </p:nvSpPr>
        <p:spPr bwMode="auto">
          <a:xfrm>
            <a:off x="3255963" y="5143512"/>
            <a:ext cx="2643187" cy="1428750"/>
          </a:xfrm>
          <a:prstGeom prst="roundRect">
            <a:avLst>
              <a:gd name="adj" fmla="val 6079"/>
            </a:avLst>
          </a:prstGeom>
          <a:solidFill>
            <a:srgbClr val="004D86"/>
          </a:solidFill>
          <a:ln w="19050">
            <a:noFill/>
            <a:round/>
            <a:headEnd/>
            <a:tailEnd/>
          </a:ln>
        </p:spPr>
        <p:txBody>
          <a:bodyPr lIns="72000" rIns="72000"/>
          <a:lstStyle/>
          <a:p>
            <a:pPr algn="ctr"/>
            <a:r>
              <a:rPr lang="ru-RU" sz="1600" dirty="0">
                <a:solidFill>
                  <a:schemeClr val="bg1"/>
                </a:solidFill>
                <a:latin typeface="Arial" pitchFamily="34" charset="0"/>
                <a:cs typeface="Arial" pitchFamily="34" charset="0"/>
              </a:rPr>
              <a:t>Срок действия </a:t>
            </a:r>
            <a:r>
              <a:rPr lang="ru-RU" sz="1600" dirty="0" smtClean="0">
                <a:solidFill>
                  <a:schemeClr val="bg1"/>
                </a:solidFill>
                <a:latin typeface="Arial" pitchFamily="34" charset="0"/>
                <a:cs typeface="Arial" pitchFamily="34" charset="0"/>
              </a:rPr>
              <a:t>ЭП </a:t>
            </a:r>
            <a:r>
              <a:rPr lang="ru-RU" sz="1600" dirty="0">
                <a:solidFill>
                  <a:schemeClr val="bg1"/>
                </a:solidFill>
                <a:latin typeface="Arial" pitchFamily="34" charset="0"/>
                <a:cs typeface="Arial" pitchFamily="34" charset="0"/>
              </a:rPr>
              <a:t>–</a:t>
            </a:r>
            <a:br>
              <a:rPr lang="ru-RU" sz="1600" dirty="0">
                <a:solidFill>
                  <a:schemeClr val="bg1"/>
                </a:solidFill>
                <a:latin typeface="Arial" pitchFamily="34" charset="0"/>
                <a:cs typeface="Arial" pitchFamily="34" charset="0"/>
              </a:rPr>
            </a:br>
            <a:r>
              <a:rPr lang="ru-RU" sz="1600" dirty="0">
                <a:solidFill>
                  <a:schemeClr val="bg1"/>
                </a:solidFill>
                <a:latin typeface="Arial" pitchFamily="34" charset="0"/>
                <a:cs typeface="Arial" pitchFamily="34" charset="0"/>
              </a:rPr>
              <a:t>1 год</a:t>
            </a:r>
          </a:p>
        </p:txBody>
      </p:sp>
      <p:sp>
        <p:nvSpPr>
          <p:cNvPr id="19" name="AutoShape 24"/>
          <p:cNvSpPr>
            <a:spLocks noChangeArrowheads="1"/>
          </p:cNvSpPr>
          <p:nvPr/>
        </p:nvSpPr>
        <p:spPr bwMode="auto">
          <a:xfrm>
            <a:off x="6184900" y="5143512"/>
            <a:ext cx="2643188" cy="1428750"/>
          </a:xfrm>
          <a:prstGeom prst="roundRect">
            <a:avLst>
              <a:gd name="adj" fmla="val 6079"/>
            </a:avLst>
          </a:prstGeom>
          <a:solidFill>
            <a:srgbClr val="004D86"/>
          </a:solidFill>
          <a:ln w="19050">
            <a:noFill/>
            <a:round/>
            <a:headEnd/>
            <a:tailEnd/>
          </a:ln>
        </p:spPr>
        <p:txBody>
          <a:bodyPr lIns="72000" rIns="72000"/>
          <a:lstStyle/>
          <a:p>
            <a:pPr algn="ctr"/>
            <a:r>
              <a:rPr lang="ru-RU" sz="1600" dirty="0">
                <a:solidFill>
                  <a:schemeClr val="bg1"/>
                </a:solidFill>
                <a:latin typeface="Arial" pitchFamily="34" charset="0"/>
                <a:cs typeface="Arial" pitchFamily="34" charset="0"/>
              </a:rPr>
              <a:t>Выдача </a:t>
            </a:r>
            <a:r>
              <a:rPr lang="ru-RU" sz="1600" dirty="0" smtClean="0">
                <a:solidFill>
                  <a:schemeClr val="bg1"/>
                </a:solidFill>
                <a:latin typeface="Arial" pitchFamily="34" charset="0"/>
                <a:cs typeface="Arial" pitchFamily="34" charset="0"/>
              </a:rPr>
              <a:t>ЭП </a:t>
            </a:r>
            <a:r>
              <a:rPr lang="ru-RU" sz="1600" dirty="0">
                <a:solidFill>
                  <a:schemeClr val="bg1"/>
                </a:solidFill>
                <a:latin typeface="Arial" pitchFamily="34" charset="0"/>
                <a:cs typeface="Arial" pitchFamily="34" charset="0"/>
              </a:rPr>
              <a:t>–</a:t>
            </a:r>
            <a:br>
              <a:rPr lang="ru-RU" sz="1600" dirty="0">
                <a:solidFill>
                  <a:schemeClr val="bg1"/>
                </a:solidFill>
                <a:latin typeface="Arial" pitchFamily="34" charset="0"/>
                <a:cs typeface="Arial" pitchFamily="34" charset="0"/>
              </a:rPr>
            </a:br>
            <a:r>
              <a:rPr lang="ru-RU" sz="1600" dirty="0">
                <a:solidFill>
                  <a:schemeClr val="bg1"/>
                </a:solidFill>
                <a:latin typeface="Arial" pitchFamily="34" charset="0"/>
                <a:cs typeface="Arial" pitchFamily="34" charset="0"/>
              </a:rPr>
              <a:t>на конкретного сотрудника организации</a:t>
            </a:r>
          </a:p>
        </p:txBody>
      </p:sp>
    </p:spTree>
    <p:extLst>
      <p:ext uri="{BB962C8B-B14F-4D97-AF65-F5344CB8AC3E}">
        <p14:creationId xmlns:p14="http://schemas.microsoft.com/office/powerpoint/2010/main" val="1236975598"/>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0" y="116632"/>
            <a:ext cx="9144000" cy="646113"/>
          </a:xfrm>
          <a:prstGeom prst="rect">
            <a:avLst/>
          </a:prstGeom>
          <a:noFill/>
          <a:ln w="9525">
            <a:noFill/>
            <a:miter lim="800000"/>
            <a:headEnd/>
            <a:tailEnd/>
          </a:ln>
        </p:spPr>
        <p:txBody>
          <a:bodyPr lIns="216000" tIns="36000" rIns="180000" bIns="36000" anchor="ctr"/>
          <a:lstStyle/>
          <a:p>
            <a:pPr>
              <a:defRPr/>
            </a:pPr>
            <a:r>
              <a:rPr lang="ru-RU" sz="2000" dirty="0">
                <a:solidFill>
                  <a:srgbClr val="FFFFFF"/>
                </a:solidFill>
                <a:latin typeface="Arial" pitchFamily="34" charset="0"/>
                <a:cs typeface="Arial" pitchFamily="34" charset="0"/>
              </a:rPr>
              <a:t>Получение </a:t>
            </a:r>
            <a:r>
              <a:rPr lang="ru-RU" sz="2000" dirty="0" smtClean="0">
                <a:solidFill>
                  <a:srgbClr val="FFFFFF"/>
                </a:solidFill>
                <a:latin typeface="Arial" pitchFamily="34" charset="0"/>
                <a:cs typeface="Arial" pitchFamily="34" charset="0"/>
              </a:rPr>
              <a:t>ЭП</a:t>
            </a:r>
            <a:endParaRPr lang="ru-RU" sz="2000" dirty="0">
              <a:solidFill>
                <a:srgbClr val="FFFFFF"/>
              </a:solidFill>
              <a:latin typeface="Arial" pitchFamily="34" charset="0"/>
              <a:cs typeface="Arial" pitchFamily="34" charset="0"/>
            </a:endParaRPr>
          </a:p>
        </p:txBody>
      </p:sp>
      <p:sp>
        <p:nvSpPr>
          <p:cNvPr id="9" name="Rectangle 2"/>
          <p:cNvSpPr txBox="1">
            <a:spLocks noChangeArrowheads="1"/>
          </p:cNvSpPr>
          <p:nvPr/>
        </p:nvSpPr>
        <p:spPr bwMode="auto">
          <a:xfrm>
            <a:off x="683568" y="2093770"/>
            <a:ext cx="7171134" cy="1728192"/>
          </a:xfrm>
          <a:prstGeom prst="rect">
            <a:avLst/>
          </a:prstGeom>
          <a:noFill/>
          <a:ln w="9525">
            <a:noFill/>
            <a:miter lim="800000"/>
            <a:headEnd/>
            <a:tailEnd/>
          </a:ln>
        </p:spPr>
        <p:txBody>
          <a:bodyPr/>
          <a:lstStyle/>
          <a:p>
            <a:pPr algn="just">
              <a:spcAft>
                <a:spcPts val="600"/>
              </a:spcAft>
              <a:defRPr/>
            </a:pPr>
            <a:r>
              <a:rPr lang="ru-RU" sz="1600" b="1" dirty="0">
                <a:solidFill>
                  <a:schemeClr val="tx1">
                    <a:lumMod val="85000"/>
                    <a:lumOff val="15000"/>
                  </a:schemeClr>
                </a:solidFill>
                <a:latin typeface="Arial" pitchFamily="34" charset="0"/>
                <a:cs typeface="Arial" pitchFamily="34" charset="0"/>
              </a:rPr>
              <a:t>Выдача </a:t>
            </a:r>
            <a:r>
              <a:rPr lang="ru-RU" sz="1600" b="1" dirty="0" smtClean="0">
                <a:solidFill>
                  <a:schemeClr val="tx1">
                    <a:lumMod val="85000"/>
                    <a:lumOff val="15000"/>
                  </a:schemeClr>
                </a:solidFill>
                <a:latin typeface="Arial" pitchFamily="34" charset="0"/>
                <a:cs typeface="Arial" pitchFamily="34" charset="0"/>
              </a:rPr>
              <a:t>ЭП </a:t>
            </a:r>
            <a:r>
              <a:rPr lang="ru-RU" sz="1600" b="1" dirty="0">
                <a:solidFill>
                  <a:schemeClr val="tx1">
                    <a:lumMod val="85000"/>
                    <a:lumOff val="15000"/>
                  </a:schemeClr>
                </a:solidFill>
                <a:latin typeface="Arial" pitchFamily="34" charset="0"/>
                <a:cs typeface="Arial" pitchFamily="34" charset="0"/>
              </a:rPr>
              <a:t>в удостоверяющем центре:</a:t>
            </a:r>
            <a:endParaRPr lang="ru-RU" sz="1600" b="1" dirty="0">
              <a:latin typeface="Arial" pitchFamily="34" charset="0"/>
              <a:cs typeface="Arial" pitchFamily="34" charset="0"/>
            </a:endParaRPr>
          </a:p>
          <a:p>
            <a:pPr marL="0" lvl="1" indent="-342900">
              <a:lnSpc>
                <a:spcPct val="85000"/>
              </a:lnSpc>
              <a:spcAft>
                <a:spcPts val="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Проверка документов получателя ЭП</a:t>
            </a:r>
          </a:p>
          <a:p>
            <a:pPr marL="0" lvl="1" indent="-342900">
              <a:lnSpc>
                <a:spcPct val="85000"/>
              </a:lnSpc>
              <a:spcAft>
                <a:spcPts val="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Генерация открытого и закрытого ключа ЭП (ключевой пары)</a:t>
            </a:r>
          </a:p>
          <a:p>
            <a:pPr marL="0" lvl="1" indent="-342900">
              <a:lnSpc>
                <a:spcPct val="85000"/>
              </a:lnSpc>
              <a:spcAft>
                <a:spcPts val="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Выпуск сертификата ЭП</a:t>
            </a:r>
          </a:p>
          <a:p>
            <a:pPr marL="0" lvl="1" indent="-342900">
              <a:lnSpc>
                <a:spcPct val="85000"/>
              </a:lnSpc>
              <a:spcAft>
                <a:spcPts val="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Подписание сертификата уполномоченным сотрудником УЦ</a:t>
            </a:r>
          </a:p>
          <a:p>
            <a:pPr marL="0" lvl="1" indent="-342900">
              <a:lnSpc>
                <a:spcPct val="85000"/>
              </a:lnSpc>
              <a:spcAft>
                <a:spcPts val="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Запись ключей и сертификата на ключевой носитель</a:t>
            </a:r>
          </a:p>
        </p:txBody>
      </p:sp>
      <p:sp>
        <p:nvSpPr>
          <p:cNvPr id="11" name="Прямоугольник 10"/>
          <p:cNvSpPr/>
          <p:nvPr/>
        </p:nvSpPr>
        <p:spPr>
          <a:xfrm>
            <a:off x="0" y="1196752"/>
            <a:ext cx="9144000" cy="647664"/>
          </a:xfrm>
          <a:prstGeom prst="rect">
            <a:avLst/>
          </a:prstGeom>
          <a:solidFill>
            <a:schemeClr val="bg1">
              <a:lumMod val="95000"/>
            </a:schemeClr>
          </a:solidFill>
        </p:spPr>
        <p:txBody>
          <a:bodyPr lIns="360000" rIns="360000" bIns="108000">
            <a:spAutoFit/>
          </a:bodyPr>
          <a:lstStyle/>
          <a:p>
            <a:r>
              <a:rPr lang="ru-RU" sz="1600" dirty="0">
                <a:solidFill>
                  <a:schemeClr val="tx1">
                    <a:lumMod val="75000"/>
                    <a:lumOff val="25000"/>
                  </a:schemeClr>
                </a:solidFill>
                <a:latin typeface="Arial" pitchFamily="34" charset="0"/>
                <a:cs typeface="Arial" pitchFamily="34" charset="0"/>
              </a:rPr>
              <a:t>Удостоверяющий центр – организация, обладающая необходимыми для выдачи ЭП лицензиями ФСБ</a:t>
            </a:r>
          </a:p>
        </p:txBody>
      </p:sp>
      <p:sp>
        <p:nvSpPr>
          <p:cNvPr id="12" name="Прямоугольник 11"/>
          <p:cNvSpPr/>
          <p:nvPr/>
        </p:nvSpPr>
        <p:spPr>
          <a:xfrm>
            <a:off x="0" y="3893970"/>
            <a:ext cx="9144000" cy="401442"/>
          </a:xfrm>
          <a:prstGeom prst="rect">
            <a:avLst/>
          </a:prstGeom>
          <a:solidFill>
            <a:schemeClr val="bg1">
              <a:lumMod val="95000"/>
            </a:schemeClr>
          </a:solidFill>
        </p:spPr>
        <p:txBody>
          <a:bodyPr lIns="360000" rIns="360000" bIns="108000">
            <a:spAutoFit/>
          </a:bodyPr>
          <a:lstStyle/>
          <a:p>
            <a:r>
              <a:rPr lang="ru-RU" sz="1600" dirty="0">
                <a:solidFill>
                  <a:schemeClr val="tx1">
                    <a:lumMod val="75000"/>
                    <a:lumOff val="25000"/>
                  </a:schemeClr>
                </a:solidFill>
                <a:latin typeface="Arial" pitchFamily="34" charset="0"/>
                <a:cs typeface="Arial" pitchFamily="34" charset="0"/>
              </a:rPr>
              <a:t>Для работы на ЭТП подходит ЭП, выданная Авторизованным УЦ</a:t>
            </a:r>
          </a:p>
        </p:txBody>
      </p:sp>
      <p:sp>
        <p:nvSpPr>
          <p:cNvPr id="13" name="Rectangle 2"/>
          <p:cNvSpPr txBox="1">
            <a:spLocks noChangeArrowheads="1"/>
          </p:cNvSpPr>
          <p:nvPr/>
        </p:nvSpPr>
        <p:spPr bwMode="auto">
          <a:xfrm>
            <a:off x="571500" y="4600370"/>
            <a:ext cx="8286750" cy="1564934"/>
          </a:xfrm>
          <a:prstGeom prst="rect">
            <a:avLst/>
          </a:prstGeom>
          <a:noFill/>
          <a:ln w="9525">
            <a:noFill/>
            <a:miter lim="800000"/>
            <a:headEnd/>
            <a:tailEnd/>
          </a:ln>
        </p:spPr>
        <p:txBody>
          <a:bodyPr/>
          <a:lstStyle/>
          <a:p>
            <a:pPr algn="just">
              <a:spcAft>
                <a:spcPts val="600"/>
              </a:spcAft>
              <a:defRPr/>
            </a:pPr>
            <a:r>
              <a:rPr lang="ru-RU" sz="1600" b="1" dirty="0">
                <a:solidFill>
                  <a:schemeClr val="tx1">
                    <a:lumMod val="85000"/>
                    <a:lumOff val="15000"/>
                  </a:schemeClr>
                </a:solidFill>
                <a:latin typeface="Arial" pitchFamily="34" charset="0"/>
                <a:cs typeface="Arial" pitchFamily="34" charset="0"/>
              </a:rPr>
              <a:t>Как получить </a:t>
            </a:r>
            <a:r>
              <a:rPr lang="ru-RU" sz="1600" b="1" dirty="0" smtClean="0">
                <a:solidFill>
                  <a:schemeClr val="tx1">
                    <a:lumMod val="85000"/>
                    <a:lumOff val="15000"/>
                  </a:schemeClr>
                </a:solidFill>
                <a:latin typeface="Arial" pitchFamily="34" charset="0"/>
                <a:cs typeface="Arial" pitchFamily="34" charset="0"/>
              </a:rPr>
              <a:t>ЭП </a:t>
            </a:r>
            <a:r>
              <a:rPr lang="ru-RU" sz="1600" b="1" dirty="0">
                <a:solidFill>
                  <a:schemeClr val="tx1">
                    <a:lumMod val="85000"/>
                    <a:lumOff val="15000"/>
                  </a:schemeClr>
                </a:solidFill>
                <a:latin typeface="Arial" pitchFamily="34" charset="0"/>
                <a:cs typeface="Arial" pitchFamily="34" charset="0"/>
              </a:rPr>
              <a:t>для работы на площадке </a:t>
            </a:r>
            <a:r>
              <a:rPr lang="ru-RU" sz="1600" b="1" dirty="0" smtClean="0">
                <a:solidFill>
                  <a:schemeClr val="tx1">
                    <a:lumMod val="85000"/>
                    <a:lumOff val="15000"/>
                  </a:schemeClr>
                </a:solidFill>
                <a:latin typeface="Arial" pitchFamily="34" charset="0"/>
                <a:cs typeface="Arial" pitchFamily="34" charset="0"/>
              </a:rPr>
              <a:t>АО </a:t>
            </a:r>
            <a:r>
              <a:rPr lang="ru-RU" sz="1600" b="1" dirty="0">
                <a:solidFill>
                  <a:schemeClr val="tx1">
                    <a:lumMod val="85000"/>
                    <a:lumOff val="15000"/>
                  </a:schemeClr>
                </a:solidFill>
                <a:latin typeface="Arial" pitchFamily="34" charset="0"/>
                <a:cs typeface="Arial" pitchFamily="34" charset="0"/>
              </a:rPr>
              <a:t>«ЕЭТП»:</a:t>
            </a:r>
            <a:endParaRPr lang="ru-RU" sz="1600" b="1" dirty="0">
              <a:latin typeface="Arial" pitchFamily="34" charset="0"/>
              <a:cs typeface="Arial" pitchFamily="34" charset="0"/>
            </a:endParaRPr>
          </a:p>
          <a:p>
            <a:pPr marL="0" lvl="1" indent="-342900">
              <a:lnSpc>
                <a:spcPct val="85000"/>
              </a:lnSpc>
              <a:spcAft>
                <a:spcPts val="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Направить заявку на получение комплекта в разделе «Получение ЭП» сайта </a:t>
            </a:r>
            <a:r>
              <a:rPr lang="en-US" sz="1600" dirty="0">
                <a:solidFill>
                  <a:schemeClr val="tx1">
                    <a:lumMod val="75000"/>
                    <a:lumOff val="25000"/>
                  </a:schemeClr>
                </a:solidFill>
                <a:latin typeface="Arial" pitchFamily="34" charset="0"/>
                <a:cs typeface="Arial" pitchFamily="34" charset="0"/>
                <a:hlinkClick r:id="rId2"/>
              </a:rPr>
              <a:t>www.roseltorg.ru</a:t>
            </a:r>
            <a:r>
              <a:rPr lang="ru-RU" sz="1600" dirty="0">
                <a:solidFill>
                  <a:schemeClr val="tx1">
                    <a:lumMod val="75000"/>
                    <a:lumOff val="25000"/>
                  </a:schemeClr>
                </a:solidFill>
                <a:latin typeface="Arial" pitchFamily="34" charset="0"/>
                <a:cs typeface="Arial" pitchFamily="34" charset="0"/>
              </a:rPr>
              <a:t>.</a:t>
            </a:r>
          </a:p>
          <a:p>
            <a:pPr marL="0" lvl="1" indent="-342900">
              <a:lnSpc>
                <a:spcPct val="85000"/>
              </a:lnSpc>
              <a:spcAft>
                <a:spcPts val="0"/>
              </a:spcAft>
              <a:buClr>
                <a:srgbClr val="990033"/>
              </a:buClr>
              <a:buSzPct val="80000"/>
              <a:buFont typeface="Arial Narrow" pitchFamily="34" charset="0"/>
              <a:buChar char="▬"/>
              <a:defRPr/>
            </a:pPr>
            <a:endParaRPr lang="ru-RU" sz="1600" dirty="0">
              <a:solidFill>
                <a:schemeClr val="tx1">
                  <a:lumMod val="75000"/>
                  <a:lumOff val="25000"/>
                </a:schemeClr>
              </a:solidFill>
              <a:latin typeface="Arial" pitchFamily="34" charset="0"/>
              <a:cs typeface="Arial" pitchFamily="34" charset="0"/>
            </a:endParaRPr>
          </a:p>
          <a:p>
            <a:pPr marL="0" lvl="1" indent="-342900">
              <a:lnSpc>
                <a:spcPct val="85000"/>
              </a:lnSpc>
              <a:spcAft>
                <a:spcPts val="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Оплатить сформированный счет, подготовить необходимые документы и пройти процедуру электронной записи в </a:t>
            </a:r>
            <a:r>
              <a:rPr lang="ru-RU" sz="1600" dirty="0" smtClean="0">
                <a:solidFill>
                  <a:schemeClr val="tx1">
                    <a:lumMod val="75000"/>
                    <a:lumOff val="25000"/>
                  </a:schemeClr>
                </a:solidFill>
                <a:latin typeface="Arial" pitchFamily="34" charset="0"/>
                <a:cs typeface="Arial" pitchFamily="34" charset="0"/>
              </a:rPr>
              <a:t>любую удобную точку выдачи.</a:t>
            </a:r>
            <a:endParaRPr lang="ru-RU" sz="16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83501940"/>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100000">
              <a:schemeClr val="accent1">
                <a:lumMod val="75000"/>
              </a:schemeClr>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7"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1. Задачи ЕЭТП\! Элементы стиля\Логотип_ЕЭТП-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9436" y="95213"/>
            <a:ext cx="2202684" cy="597616"/>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251520" y="2852936"/>
            <a:ext cx="8640959" cy="1872208"/>
          </a:xfrm>
          <a:prstGeom prst="rect">
            <a:avLst/>
          </a:prstGeom>
          <a:noFill/>
          <a:ln w="9525">
            <a:noFill/>
            <a:miter lim="800000"/>
            <a:headEnd/>
            <a:tailEnd/>
          </a:ln>
        </p:spPr>
        <p:txBody>
          <a:bodyPr lIns="216000" tIns="36000" rIns="180000" bIns="36000" anchor="t"/>
          <a:lstStyle/>
          <a:p>
            <a:pPr algn="ctr">
              <a:lnSpc>
                <a:spcPct val="80000"/>
              </a:lnSpc>
              <a:spcBef>
                <a:spcPts val="600"/>
              </a:spcBef>
              <a:defRPr/>
            </a:pPr>
            <a:r>
              <a:rPr lang="ru-RU" sz="3000" b="1" dirty="0" smtClean="0">
                <a:solidFill>
                  <a:prstClr val="white"/>
                </a:solidFill>
                <a:latin typeface="Arial" panose="020B0604020202020204" pitchFamily="34" charset="0"/>
                <a:cs typeface="Arial" panose="020B0604020202020204" pitchFamily="34" charset="0"/>
              </a:rPr>
              <a:t>Часть 3</a:t>
            </a:r>
          </a:p>
          <a:p>
            <a:pPr algn="ctr">
              <a:spcAft>
                <a:spcPts val="1800"/>
              </a:spcAft>
              <a:defRPr/>
            </a:pPr>
            <a:r>
              <a:rPr lang="ru-RU" sz="4400" b="1" dirty="0">
                <a:solidFill>
                  <a:prstClr val="white"/>
                </a:solidFill>
                <a:latin typeface="Arial" panose="020B0604020202020204" pitchFamily="34" charset="0"/>
                <a:cs typeface="Arial" panose="020B0604020202020204" pitchFamily="34" charset="0"/>
              </a:rPr>
              <a:t>Руководство по участию </a:t>
            </a:r>
            <a:br>
              <a:rPr lang="ru-RU" sz="4400" b="1" dirty="0">
                <a:solidFill>
                  <a:prstClr val="white"/>
                </a:solidFill>
                <a:latin typeface="Arial" panose="020B0604020202020204" pitchFamily="34" charset="0"/>
                <a:cs typeface="Arial" panose="020B0604020202020204" pitchFamily="34" charset="0"/>
              </a:rPr>
            </a:br>
            <a:r>
              <a:rPr lang="ru-RU" sz="4400" b="1" dirty="0">
                <a:solidFill>
                  <a:prstClr val="white"/>
                </a:solidFill>
                <a:latin typeface="Arial" panose="020B0604020202020204" pitchFamily="34" charset="0"/>
                <a:cs typeface="Arial" panose="020B0604020202020204" pitchFamily="34" charset="0"/>
              </a:rPr>
              <a:t>в электронных аукционах</a:t>
            </a:r>
          </a:p>
        </p:txBody>
      </p:sp>
    </p:spTree>
    <p:extLst>
      <p:ext uri="{BB962C8B-B14F-4D97-AF65-F5344CB8AC3E}">
        <p14:creationId xmlns:p14="http://schemas.microsoft.com/office/powerpoint/2010/main" val="2564873029"/>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899592" y="1124744"/>
            <a:ext cx="1352871" cy="338554"/>
          </a:xfrm>
          <a:prstGeom prst="rect">
            <a:avLst/>
          </a:prstGeom>
          <a:noFill/>
          <a:ln w="9525">
            <a:noFill/>
            <a:miter lim="800000"/>
            <a:headEnd/>
            <a:tailEnd/>
          </a:ln>
        </p:spPr>
        <p:txBody>
          <a:bodyPr wrap="none">
            <a:spAutoFit/>
          </a:bodyPr>
          <a:lstStyle/>
          <a:p>
            <a:r>
              <a:rPr lang="ru-RU" sz="1600" b="1" dirty="0"/>
              <a:t>Подготовка</a:t>
            </a:r>
          </a:p>
        </p:txBody>
      </p:sp>
      <p:sp>
        <p:nvSpPr>
          <p:cNvPr id="35843" name="Text Box 5"/>
          <p:cNvSpPr txBox="1">
            <a:spLocks noChangeArrowheads="1"/>
          </p:cNvSpPr>
          <p:nvPr/>
        </p:nvSpPr>
        <p:spPr bwMode="auto">
          <a:xfrm>
            <a:off x="3763442" y="1124744"/>
            <a:ext cx="2167516" cy="338554"/>
          </a:xfrm>
          <a:prstGeom prst="rect">
            <a:avLst/>
          </a:prstGeom>
          <a:noFill/>
          <a:ln w="9525">
            <a:noFill/>
            <a:miter lim="800000"/>
            <a:headEnd/>
            <a:tailEnd/>
          </a:ln>
        </p:spPr>
        <p:txBody>
          <a:bodyPr wrap="none">
            <a:spAutoFit/>
          </a:bodyPr>
          <a:lstStyle/>
          <a:p>
            <a:r>
              <a:rPr lang="ru-RU" sz="1600" b="1" dirty="0"/>
              <a:t>Проведение торгов</a:t>
            </a:r>
          </a:p>
        </p:txBody>
      </p:sp>
      <p:sp>
        <p:nvSpPr>
          <p:cNvPr id="35844" name="Text Box 6"/>
          <p:cNvSpPr txBox="1">
            <a:spLocks noChangeArrowheads="1"/>
          </p:cNvSpPr>
          <p:nvPr/>
        </p:nvSpPr>
        <p:spPr bwMode="auto">
          <a:xfrm>
            <a:off x="6835254" y="1124744"/>
            <a:ext cx="2171235" cy="338554"/>
          </a:xfrm>
          <a:prstGeom prst="rect">
            <a:avLst/>
          </a:prstGeom>
          <a:noFill/>
          <a:ln w="9525">
            <a:noFill/>
            <a:miter lim="800000"/>
            <a:headEnd/>
            <a:tailEnd/>
          </a:ln>
        </p:spPr>
        <p:txBody>
          <a:bodyPr wrap="none">
            <a:spAutoFit/>
          </a:bodyPr>
          <a:lstStyle/>
          <a:p>
            <a:r>
              <a:rPr lang="ru-RU" sz="1600" b="1"/>
              <a:t>Подведение итогов</a:t>
            </a:r>
          </a:p>
        </p:txBody>
      </p:sp>
      <p:sp>
        <p:nvSpPr>
          <p:cNvPr id="35845" name="Text Box 7"/>
          <p:cNvSpPr txBox="1">
            <a:spLocks noChangeArrowheads="1"/>
          </p:cNvSpPr>
          <p:nvPr/>
        </p:nvSpPr>
        <p:spPr bwMode="auto">
          <a:xfrm rot="-5400000">
            <a:off x="-243659" y="2141150"/>
            <a:ext cx="861967" cy="276999"/>
          </a:xfrm>
          <a:prstGeom prst="rect">
            <a:avLst/>
          </a:prstGeom>
          <a:noFill/>
          <a:ln w="9525">
            <a:noFill/>
            <a:miter lim="800000"/>
            <a:headEnd/>
            <a:tailEnd/>
          </a:ln>
        </p:spPr>
        <p:txBody>
          <a:bodyPr wrap="none">
            <a:spAutoFit/>
          </a:bodyPr>
          <a:lstStyle/>
          <a:p>
            <a:r>
              <a:rPr lang="ru-RU" sz="1200" b="1"/>
              <a:t>Заказчик</a:t>
            </a:r>
          </a:p>
        </p:txBody>
      </p:sp>
      <p:sp>
        <p:nvSpPr>
          <p:cNvPr id="35846" name="Text Box 8"/>
          <p:cNvSpPr txBox="1">
            <a:spLocks noChangeArrowheads="1"/>
          </p:cNvSpPr>
          <p:nvPr/>
        </p:nvSpPr>
        <p:spPr bwMode="auto">
          <a:xfrm rot="-5400000">
            <a:off x="-275078" y="3763576"/>
            <a:ext cx="924805" cy="276999"/>
          </a:xfrm>
          <a:prstGeom prst="rect">
            <a:avLst/>
          </a:prstGeom>
          <a:noFill/>
          <a:ln w="9525">
            <a:noFill/>
            <a:miter lim="800000"/>
            <a:headEnd/>
            <a:tailEnd/>
          </a:ln>
        </p:spPr>
        <p:txBody>
          <a:bodyPr wrap="none">
            <a:spAutoFit/>
          </a:bodyPr>
          <a:lstStyle/>
          <a:p>
            <a:r>
              <a:rPr lang="ru-RU" sz="1200" b="1" dirty="0"/>
              <a:t>Оператор</a:t>
            </a:r>
          </a:p>
        </p:txBody>
      </p:sp>
      <p:sp>
        <p:nvSpPr>
          <p:cNvPr id="35847" name="Text Box 9"/>
          <p:cNvSpPr txBox="1">
            <a:spLocks noChangeArrowheads="1"/>
          </p:cNvSpPr>
          <p:nvPr/>
        </p:nvSpPr>
        <p:spPr bwMode="auto">
          <a:xfrm rot="-5400000">
            <a:off x="-268735" y="5661432"/>
            <a:ext cx="880369" cy="276999"/>
          </a:xfrm>
          <a:prstGeom prst="rect">
            <a:avLst/>
          </a:prstGeom>
          <a:noFill/>
          <a:ln w="9525">
            <a:noFill/>
            <a:miter lim="800000"/>
            <a:headEnd/>
            <a:tailEnd/>
          </a:ln>
        </p:spPr>
        <p:txBody>
          <a:bodyPr wrap="none">
            <a:spAutoFit/>
          </a:bodyPr>
          <a:lstStyle/>
          <a:p>
            <a:r>
              <a:rPr lang="ru-RU" sz="1200" b="1"/>
              <a:t>Участник</a:t>
            </a:r>
          </a:p>
        </p:txBody>
      </p:sp>
      <p:cxnSp>
        <p:nvCxnSpPr>
          <p:cNvPr id="8" name="Straight Connector 5"/>
          <p:cNvCxnSpPr/>
          <p:nvPr/>
        </p:nvCxnSpPr>
        <p:spPr>
          <a:xfrm>
            <a:off x="0" y="2984500"/>
            <a:ext cx="91440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6"/>
          <p:cNvCxnSpPr/>
          <p:nvPr/>
        </p:nvCxnSpPr>
        <p:spPr>
          <a:xfrm>
            <a:off x="0" y="4913313"/>
            <a:ext cx="91440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8"/>
          <p:cNvCxnSpPr/>
          <p:nvPr/>
        </p:nvCxnSpPr>
        <p:spPr>
          <a:xfrm rot="5400000">
            <a:off x="-2520950" y="3925888"/>
            <a:ext cx="568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8"/>
          <p:cNvCxnSpPr/>
          <p:nvPr/>
        </p:nvCxnSpPr>
        <p:spPr>
          <a:xfrm rot="5400000">
            <a:off x="138112" y="3921126"/>
            <a:ext cx="569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8"/>
          <p:cNvCxnSpPr/>
          <p:nvPr/>
        </p:nvCxnSpPr>
        <p:spPr>
          <a:xfrm rot="16200000" flipH="1">
            <a:off x="3825875" y="3930651"/>
            <a:ext cx="5673725" cy="6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5"/>
          <p:cNvCxnSpPr/>
          <p:nvPr/>
        </p:nvCxnSpPr>
        <p:spPr>
          <a:xfrm>
            <a:off x="0" y="1470025"/>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854" name="Group 52"/>
          <p:cNvGrpSpPr>
            <a:grpSpLocks/>
          </p:cNvGrpSpPr>
          <p:nvPr/>
        </p:nvGrpSpPr>
        <p:grpSpPr bwMode="auto">
          <a:xfrm>
            <a:off x="430213" y="1685925"/>
            <a:ext cx="1127125" cy="1150938"/>
            <a:chOff x="271" y="1117"/>
            <a:chExt cx="710" cy="725"/>
          </a:xfrm>
        </p:grpSpPr>
        <p:sp>
          <p:nvSpPr>
            <p:cNvPr id="35919" name="AutoShape 18"/>
            <p:cNvSpPr>
              <a:spLocks noChangeArrowheads="1"/>
            </p:cNvSpPr>
            <p:nvPr/>
          </p:nvSpPr>
          <p:spPr bwMode="auto">
            <a:xfrm>
              <a:off x="295" y="1117"/>
              <a:ext cx="680" cy="725"/>
            </a:xfrm>
            <a:prstGeom prst="roundRect">
              <a:avLst>
                <a:gd name="adj" fmla="val 16667"/>
              </a:avLst>
            </a:prstGeom>
            <a:solidFill>
              <a:srgbClr val="FF9900"/>
            </a:solidFill>
            <a:ln w="9525">
              <a:solidFill>
                <a:schemeClr val="tx1"/>
              </a:solidFill>
              <a:round/>
              <a:headEnd/>
              <a:tailEnd/>
            </a:ln>
          </p:spPr>
          <p:txBody>
            <a:bodyPr wrap="none" anchor="ctr"/>
            <a:lstStyle/>
            <a:p>
              <a:endParaRPr lang="ru-RU" sz="1200"/>
            </a:p>
          </p:txBody>
        </p:sp>
        <p:sp>
          <p:nvSpPr>
            <p:cNvPr id="35920" name="Text Box 17"/>
            <p:cNvSpPr txBox="1">
              <a:spLocks noChangeArrowheads="1"/>
            </p:cNvSpPr>
            <p:nvPr/>
          </p:nvSpPr>
          <p:spPr bwMode="auto">
            <a:xfrm>
              <a:off x="271" y="1320"/>
              <a:ext cx="710" cy="291"/>
            </a:xfrm>
            <a:prstGeom prst="rect">
              <a:avLst/>
            </a:prstGeom>
            <a:noFill/>
            <a:ln w="9525">
              <a:noFill/>
              <a:miter lim="800000"/>
              <a:headEnd/>
              <a:tailEnd/>
            </a:ln>
          </p:spPr>
          <p:txBody>
            <a:bodyPr wrap="none">
              <a:spAutoFit/>
            </a:bodyPr>
            <a:lstStyle/>
            <a:p>
              <a:pPr algn="ctr"/>
              <a:r>
                <a:rPr lang="ru-RU" sz="1200" dirty="0"/>
                <a:t>Регистрация </a:t>
              </a:r>
            </a:p>
            <a:p>
              <a:pPr algn="ctr"/>
              <a:r>
                <a:rPr lang="ru-RU" sz="1200" dirty="0" smtClean="0"/>
                <a:t>в ЕИС</a:t>
              </a:r>
              <a:endParaRPr lang="ru-RU" sz="1200" dirty="0"/>
            </a:p>
          </p:txBody>
        </p:sp>
      </p:grpSp>
      <p:grpSp>
        <p:nvGrpSpPr>
          <p:cNvPr id="35855" name="Group 53"/>
          <p:cNvGrpSpPr>
            <a:grpSpLocks/>
          </p:cNvGrpSpPr>
          <p:nvPr/>
        </p:nvGrpSpPr>
        <p:grpSpPr bwMode="auto">
          <a:xfrm>
            <a:off x="1751014" y="1685925"/>
            <a:ext cx="1144588" cy="1150938"/>
            <a:chOff x="1103" y="1117"/>
            <a:chExt cx="721" cy="725"/>
          </a:xfrm>
        </p:grpSpPr>
        <p:sp>
          <p:nvSpPr>
            <p:cNvPr id="35917" name="AutoShape 19"/>
            <p:cNvSpPr>
              <a:spLocks noChangeArrowheads="1"/>
            </p:cNvSpPr>
            <p:nvPr/>
          </p:nvSpPr>
          <p:spPr bwMode="auto">
            <a:xfrm>
              <a:off x="1111" y="1117"/>
              <a:ext cx="680" cy="725"/>
            </a:xfrm>
            <a:prstGeom prst="roundRect">
              <a:avLst>
                <a:gd name="adj" fmla="val 16667"/>
              </a:avLst>
            </a:prstGeom>
            <a:solidFill>
              <a:srgbClr val="FF9900"/>
            </a:solidFill>
            <a:ln w="9525">
              <a:solidFill>
                <a:schemeClr val="tx1"/>
              </a:solidFill>
              <a:round/>
              <a:headEnd/>
              <a:tailEnd/>
            </a:ln>
          </p:spPr>
          <p:txBody>
            <a:bodyPr wrap="none" anchor="ctr"/>
            <a:lstStyle/>
            <a:p>
              <a:endParaRPr lang="ru-RU" sz="1200"/>
            </a:p>
          </p:txBody>
        </p:sp>
        <p:sp>
          <p:nvSpPr>
            <p:cNvPr id="35918" name="Text Box 20"/>
            <p:cNvSpPr txBox="1">
              <a:spLocks noChangeArrowheads="1"/>
            </p:cNvSpPr>
            <p:nvPr/>
          </p:nvSpPr>
          <p:spPr bwMode="auto">
            <a:xfrm>
              <a:off x="1103" y="1264"/>
              <a:ext cx="721" cy="407"/>
            </a:xfrm>
            <a:prstGeom prst="rect">
              <a:avLst/>
            </a:prstGeom>
            <a:noFill/>
            <a:ln w="9525">
              <a:noFill/>
              <a:miter lim="800000"/>
              <a:headEnd/>
              <a:tailEnd/>
            </a:ln>
          </p:spPr>
          <p:txBody>
            <a:bodyPr wrap="none">
              <a:spAutoFit/>
            </a:bodyPr>
            <a:lstStyle/>
            <a:p>
              <a:pPr algn="ctr"/>
              <a:r>
                <a:rPr lang="ru-RU" sz="1200" dirty="0"/>
                <a:t>Публикация</a:t>
              </a:r>
            </a:p>
            <a:p>
              <a:pPr algn="ctr"/>
              <a:r>
                <a:rPr lang="ru-RU" sz="1200" dirty="0"/>
                <a:t>извещения и </a:t>
              </a:r>
            </a:p>
            <a:p>
              <a:pPr algn="ctr"/>
              <a:r>
                <a:rPr lang="ru-RU" sz="1200" dirty="0" smtClean="0"/>
                <a:t>АД</a:t>
              </a:r>
              <a:endParaRPr lang="ru-RU" sz="1200" dirty="0"/>
            </a:p>
          </p:txBody>
        </p:sp>
      </p:grpSp>
      <p:sp>
        <p:nvSpPr>
          <p:cNvPr id="35856" name="Line 21"/>
          <p:cNvSpPr>
            <a:spLocks noChangeShapeType="1"/>
          </p:cNvSpPr>
          <p:nvPr/>
        </p:nvSpPr>
        <p:spPr bwMode="auto">
          <a:xfrm>
            <a:off x="1547813" y="2262188"/>
            <a:ext cx="215900" cy="0"/>
          </a:xfrm>
          <a:prstGeom prst="line">
            <a:avLst/>
          </a:prstGeom>
          <a:noFill/>
          <a:ln w="9525">
            <a:solidFill>
              <a:schemeClr val="tx1"/>
            </a:solidFill>
            <a:round/>
            <a:headEnd/>
            <a:tailEnd type="triangle" w="med" len="med"/>
          </a:ln>
        </p:spPr>
        <p:txBody>
          <a:bodyPr/>
          <a:lstStyle/>
          <a:p>
            <a:endParaRPr lang="ru-RU" sz="1200"/>
          </a:p>
        </p:txBody>
      </p:sp>
      <p:grpSp>
        <p:nvGrpSpPr>
          <p:cNvPr id="35857" name="Group 54"/>
          <p:cNvGrpSpPr>
            <a:grpSpLocks/>
          </p:cNvGrpSpPr>
          <p:nvPr/>
        </p:nvGrpSpPr>
        <p:grpSpPr bwMode="auto">
          <a:xfrm>
            <a:off x="1709738" y="3198813"/>
            <a:ext cx="1162050" cy="1150937"/>
            <a:chOff x="1077" y="2024"/>
            <a:chExt cx="732" cy="725"/>
          </a:xfrm>
        </p:grpSpPr>
        <p:sp>
          <p:nvSpPr>
            <p:cNvPr id="35915" name="AutoShape 22"/>
            <p:cNvSpPr>
              <a:spLocks noChangeArrowheads="1"/>
            </p:cNvSpPr>
            <p:nvPr/>
          </p:nvSpPr>
          <p:spPr bwMode="auto">
            <a:xfrm>
              <a:off x="1111" y="2024"/>
              <a:ext cx="680" cy="725"/>
            </a:xfrm>
            <a:prstGeom prst="roundRect">
              <a:avLst>
                <a:gd name="adj" fmla="val 16667"/>
              </a:avLst>
            </a:prstGeom>
            <a:solidFill>
              <a:srgbClr val="800000"/>
            </a:solidFill>
            <a:ln w="9525">
              <a:solidFill>
                <a:schemeClr val="tx1"/>
              </a:solidFill>
              <a:round/>
              <a:headEnd/>
              <a:tailEnd/>
            </a:ln>
          </p:spPr>
          <p:txBody>
            <a:bodyPr wrap="none" anchor="ctr"/>
            <a:lstStyle/>
            <a:p>
              <a:endParaRPr lang="ru-RU" sz="1200"/>
            </a:p>
          </p:txBody>
        </p:sp>
        <p:sp>
          <p:nvSpPr>
            <p:cNvPr id="35916" name="Text Box 23"/>
            <p:cNvSpPr txBox="1">
              <a:spLocks noChangeArrowheads="1"/>
            </p:cNvSpPr>
            <p:nvPr/>
          </p:nvSpPr>
          <p:spPr bwMode="auto">
            <a:xfrm>
              <a:off x="1077" y="2227"/>
              <a:ext cx="732" cy="407"/>
            </a:xfrm>
            <a:prstGeom prst="rect">
              <a:avLst/>
            </a:prstGeom>
            <a:noFill/>
            <a:ln w="9525">
              <a:noFill/>
              <a:miter lim="800000"/>
              <a:headEnd/>
              <a:tailEnd/>
            </a:ln>
          </p:spPr>
          <p:txBody>
            <a:bodyPr wrap="none">
              <a:spAutoFit/>
            </a:bodyPr>
            <a:lstStyle/>
            <a:p>
              <a:pPr algn="ctr"/>
              <a:r>
                <a:rPr lang="ru-RU" sz="1200">
                  <a:solidFill>
                    <a:schemeClr val="bg1"/>
                  </a:solidFill>
                </a:rPr>
                <a:t>Проверка</a:t>
              </a:r>
            </a:p>
            <a:p>
              <a:pPr algn="ctr"/>
              <a:r>
                <a:rPr lang="ru-RU" sz="1200">
                  <a:solidFill>
                    <a:schemeClr val="bg1"/>
                  </a:solidFill>
                </a:rPr>
                <a:t>сведений об</a:t>
              </a:r>
            </a:p>
            <a:p>
              <a:pPr algn="ctr"/>
              <a:r>
                <a:rPr lang="ru-RU" sz="1200">
                  <a:solidFill>
                    <a:schemeClr val="bg1"/>
                  </a:solidFill>
                </a:rPr>
                <a:t>аккредитации</a:t>
              </a:r>
            </a:p>
          </p:txBody>
        </p:sp>
      </p:grpSp>
      <p:grpSp>
        <p:nvGrpSpPr>
          <p:cNvPr id="35858" name="Group 56"/>
          <p:cNvGrpSpPr>
            <a:grpSpLocks/>
          </p:cNvGrpSpPr>
          <p:nvPr/>
        </p:nvGrpSpPr>
        <p:grpSpPr bwMode="auto">
          <a:xfrm>
            <a:off x="433388" y="5141913"/>
            <a:ext cx="1131888" cy="1150937"/>
            <a:chOff x="273" y="3294"/>
            <a:chExt cx="713" cy="725"/>
          </a:xfrm>
        </p:grpSpPr>
        <p:sp>
          <p:nvSpPr>
            <p:cNvPr id="35913" name="AutoShape 24"/>
            <p:cNvSpPr>
              <a:spLocks noChangeArrowheads="1"/>
            </p:cNvSpPr>
            <p:nvPr/>
          </p:nvSpPr>
          <p:spPr bwMode="auto">
            <a:xfrm>
              <a:off x="295" y="3294"/>
              <a:ext cx="680" cy="725"/>
            </a:xfrm>
            <a:prstGeom prst="roundRect">
              <a:avLst>
                <a:gd name="adj" fmla="val 16667"/>
              </a:avLst>
            </a:prstGeom>
            <a:solidFill>
              <a:srgbClr val="99CC00"/>
            </a:solidFill>
            <a:ln w="9525">
              <a:solidFill>
                <a:schemeClr val="tx1"/>
              </a:solidFill>
              <a:round/>
              <a:headEnd/>
              <a:tailEnd/>
            </a:ln>
          </p:spPr>
          <p:txBody>
            <a:bodyPr wrap="none" anchor="ctr"/>
            <a:lstStyle/>
            <a:p>
              <a:endParaRPr lang="ru-RU" sz="1200"/>
            </a:p>
          </p:txBody>
        </p:sp>
        <p:sp>
          <p:nvSpPr>
            <p:cNvPr id="35914" name="Text Box 25"/>
            <p:cNvSpPr txBox="1">
              <a:spLocks noChangeArrowheads="1"/>
            </p:cNvSpPr>
            <p:nvPr/>
          </p:nvSpPr>
          <p:spPr bwMode="auto">
            <a:xfrm>
              <a:off x="273" y="3394"/>
              <a:ext cx="713" cy="523"/>
            </a:xfrm>
            <a:prstGeom prst="rect">
              <a:avLst/>
            </a:prstGeom>
            <a:noFill/>
            <a:ln w="9525">
              <a:noFill/>
              <a:miter lim="800000"/>
              <a:headEnd/>
              <a:tailEnd/>
            </a:ln>
          </p:spPr>
          <p:txBody>
            <a:bodyPr wrap="none">
              <a:spAutoFit/>
            </a:bodyPr>
            <a:lstStyle/>
            <a:p>
              <a:pPr algn="ctr"/>
              <a:r>
                <a:rPr lang="ru-RU" sz="1200" dirty="0" smtClean="0"/>
                <a:t>Получение</a:t>
              </a:r>
              <a:br>
                <a:rPr lang="ru-RU" sz="1200" dirty="0" smtClean="0"/>
              </a:br>
              <a:r>
                <a:rPr lang="ru-RU" sz="1200" dirty="0" smtClean="0"/>
                <a:t> ЭП,</a:t>
              </a:r>
              <a:endParaRPr lang="ru-RU" sz="1200" dirty="0"/>
            </a:p>
            <a:p>
              <a:pPr algn="ctr"/>
              <a:r>
                <a:rPr lang="ru-RU" sz="1200" dirty="0" smtClean="0"/>
                <a:t>подключение</a:t>
              </a:r>
              <a:endParaRPr lang="ru-RU" sz="1200" dirty="0"/>
            </a:p>
            <a:p>
              <a:pPr algn="ctr"/>
              <a:r>
                <a:rPr lang="ru-RU" sz="1200" dirty="0"/>
                <a:t>к интернету </a:t>
              </a:r>
            </a:p>
          </p:txBody>
        </p:sp>
      </p:grpSp>
      <p:grpSp>
        <p:nvGrpSpPr>
          <p:cNvPr id="35859" name="Group 55"/>
          <p:cNvGrpSpPr>
            <a:grpSpLocks/>
          </p:cNvGrpSpPr>
          <p:nvPr/>
        </p:nvGrpSpPr>
        <p:grpSpPr bwMode="auto">
          <a:xfrm>
            <a:off x="1725615" y="5141913"/>
            <a:ext cx="1190626" cy="1150937"/>
            <a:chOff x="1087" y="3294"/>
            <a:chExt cx="750" cy="725"/>
          </a:xfrm>
        </p:grpSpPr>
        <p:sp>
          <p:nvSpPr>
            <p:cNvPr id="35911" name="AutoShape 26"/>
            <p:cNvSpPr>
              <a:spLocks noChangeArrowheads="1"/>
            </p:cNvSpPr>
            <p:nvPr/>
          </p:nvSpPr>
          <p:spPr bwMode="auto">
            <a:xfrm>
              <a:off x="1111" y="3294"/>
              <a:ext cx="680" cy="725"/>
            </a:xfrm>
            <a:prstGeom prst="roundRect">
              <a:avLst>
                <a:gd name="adj" fmla="val 16667"/>
              </a:avLst>
            </a:prstGeom>
            <a:solidFill>
              <a:srgbClr val="99CC00"/>
            </a:solidFill>
            <a:ln w="9525">
              <a:solidFill>
                <a:schemeClr val="tx1"/>
              </a:solidFill>
              <a:round/>
              <a:headEnd/>
              <a:tailEnd/>
            </a:ln>
          </p:spPr>
          <p:txBody>
            <a:bodyPr wrap="none" anchor="ctr"/>
            <a:lstStyle/>
            <a:p>
              <a:endParaRPr lang="ru-RU" sz="1200"/>
            </a:p>
          </p:txBody>
        </p:sp>
        <p:sp>
          <p:nvSpPr>
            <p:cNvPr id="35912" name="Text Box 27"/>
            <p:cNvSpPr txBox="1">
              <a:spLocks noChangeArrowheads="1"/>
            </p:cNvSpPr>
            <p:nvPr/>
          </p:nvSpPr>
          <p:spPr bwMode="auto">
            <a:xfrm>
              <a:off x="1087" y="3394"/>
              <a:ext cx="750" cy="523"/>
            </a:xfrm>
            <a:prstGeom prst="rect">
              <a:avLst/>
            </a:prstGeom>
            <a:noFill/>
            <a:ln w="9525">
              <a:noFill/>
              <a:miter lim="800000"/>
              <a:headEnd/>
              <a:tailEnd/>
            </a:ln>
          </p:spPr>
          <p:txBody>
            <a:bodyPr wrap="none">
              <a:spAutoFit/>
            </a:bodyPr>
            <a:lstStyle/>
            <a:p>
              <a:pPr algn="ctr"/>
              <a:r>
                <a:rPr lang="ru-RU" sz="1200" dirty="0"/>
                <a:t>Заполнение </a:t>
              </a:r>
            </a:p>
            <a:p>
              <a:pPr algn="ctr"/>
              <a:r>
                <a:rPr lang="ru-RU" sz="1200" dirty="0"/>
                <a:t>заявки на</a:t>
              </a:r>
            </a:p>
            <a:p>
              <a:pPr algn="ctr"/>
              <a:r>
                <a:rPr lang="ru-RU" sz="1200" dirty="0"/>
                <a:t>аккредитацию</a:t>
              </a:r>
            </a:p>
            <a:p>
              <a:pPr algn="ctr"/>
              <a:r>
                <a:rPr lang="ru-RU" sz="1200" dirty="0" smtClean="0"/>
                <a:t>на ЭТП</a:t>
              </a:r>
              <a:endParaRPr lang="ru-RU" sz="1200" dirty="0"/>
            </a:p>
          </p:txBody>
        </p:sp>
      </p:grpSp>
      <p:sp>
        <p:nvSpPr>
          <p:cNvPr id="35860" name="Line 28"/>
          <p:cNvSpPr>
            <a:spLocks noChangeShapeType="1"/>
          </p:cNvSpPr>
          <p:nvPr/>
        </p:nvSpPr>
        <p:spPr bwMode="auto">
          <a:xfrm>
            <a:off x="1547813" y="5718175"/>
            <a:ext cx="215900" cy="0"/>
          </a:xfrm>
          <a:prstGeom prst="line">
            <a:avLst/>
          </a:prstGeom>
          <a:noFill/>
          <a:ln w="9525">
            <a:solidFill>
              <a:schemeClr val="tx1"/>
            </a:solidFill>
            <a:round/>
            <a:headEnd/>
            <a:tailEnd type="triangle" w="med" len="med"/>
          </a:ln>
        </p:spPr>
        <p:txBody>
          <a:bodyPr/>
          <a:lstStyle/>
          <a:p>
            <a:endParaRPr lang="ru-RU" sz="1200"/>
          </a:p>
        </p:txBody>
      </p:sp>
      <p:sp>
        <p:nvSpPr>
          <p:cNvPr id="35861" name="Line 29"/>
          <p:cNvSpPr>
            <a:spLocks noChangeShapeType="1"/>
          </p:cNvSpPr>
          <p:nvPr/>
        </p:nvSpPr>
        <p:spPr bwMode="auto">
          <a:xfrm flipV="1">
            <a:off x="2339975" y="4349750"/>
            <a:ext cx="0" cy="792163"/>
          </a:xfrm>
          <a:prstGeom prst="line">
            <a:avLst/>
          </a:prstGeom>
          <a:noFill/>
          <a:ln w="9525">
            <a:solidFill>
              <a:schemeClr val="tx1"/>
            </a:solidFill>
            <a:round/>
            <a:headEnd/>
            <a:tailEnd type="triangle" w="med" len="med"/>
          </a:ln>
        </p:spPr>
        <p:txBody>
          <a:bodyPr/>
          <a:lstStyle/>
          <a:p>
            <a:endParaRPr lang="ru-RU" sz="1200"/>
          </a:p>
        </p:txBody>
      </p:sp>
      <p:grpSp>
        <p:nvGrpSpPr>
          <p:cNvPr id="35862" name="Group 58"/>
          <p:cNvGrpSpPr>
            <a:grpSpLocks/>
          </p:cNvGrpSpPr>
          <p:nvPr/>
        </p:nvGrpSpPr>
        <p:grpSpPr bwMode="auto">
          <a:xfrm>
            <a:off x="2987824" y="1685925"/>
            <a:ext cx="1386332" cy="1150938"/>
            <a:chOff x="1916" y="1117"/>
            <a:chExt cx="777" cy="725"/>
          </a:xfrm>
        </p:grpSpPr>
        <p:sp>
          <p:nvSpPr>
            <p:cNvPr id="35909" name="AutoShape 30"/>
            <p:cNvSpPr>
              <a:spLocks noChangeArrowheads="1"/>
            </p:cNvSpPr>
            <p:nvPr/>
          </p:nvSpPr>
          <p:spPr bwMode="auto">
            <a:xfrm>
              <a:off x="1973" y="1117"/>
              <a:ext cx="680" cy="725"/>
            </a:xfrm>
            <a:prstGeom prst="roundRect">
              <a:avLst>
                <a:gd name="adj" fmla="val 16667"/>
              </a:avLst>
            </a:prstGeom>
            <a:solidFill>
              <a:srgbClr val="FF9900"/>
            </a:solidFill>
            <a:ln w="9525">
              <a:solidFill>
                <a:schemeClr val="tx1"/>
              </a:solidFill>
              <a:round/>
              <a:headEnd/>
              <a:tailEnd/>
            </a:ln>
          </p:spPr>
          <p:txBody>
            <a:bodyPr wrap="none" anchor="ctr"/>
            <a:lstStyle/>
            <a:p>
              <a:endParaRPr lang="ru-RU" sz="1200"/>
            </a:p>
          </p:txBody>
        </p:sp>
        <p:sp>
          <p:nvSpPr>
            <p:cNvPr id="35910" name="Text Box 31"/>
            <p:cNvSpPr txBox="1">
              <a:spLocks noChangeArrowheads="1"/>
            </p:cNvSpPr>
            <p:nvPr/>
          </p:nvSpPr>
          <p:spPr bwMode="auto">
            <a:xfrm>
              <a:off x="1916" y="1270"/>
              <a:ext cx="777" cy="407"/>
            </a:xfrm>
            <a:prstGeom prst="rect">
              <a:avLst/>
            </a:prstGeom>
            <a:noFill/>
            <a:ln w="9525">
              <a:noFill/>
              <a:miter lim="800000"/>
              <a:headEnd/>
              <a:tailEnd/>
            </a:ln>
          </p:spPr>
          <p:txBody>
            <a:bodyPr wrap="none">
              <a:spAutoFit/>
            </a:bodyPr>
            <a:lstStyle/>
            <a:p>
              <a:pPr algn="ctr"/>
              <a:r>
                <a:rPr lang="ru-RU" sz="1200"/>
                <a:t>Рассмотрение</a:t>
              </a:r>
            </a:p>
            <a:p>
              <a:pPr algn="ctr"/>
              <a:r>
                <a:rPr lang="ru-RU" sz="1200"/>
                <a:t>первых частей</a:t>
              </a:r>
            </a:p>
            <a:p>
              <a:pPr algn="ctr"/>
              <a:r>
                <a:rPr lang="ru-RU" sz="1200"/>
                <a:t>заявок, допуск</a:t>
              </a:r>
            </a:p>
          </p:txBody>
        </p:sp>
      </p:grpSp>
      <p:grpSp>
        <p:nvGrpSpPr>
          <p:cNvPr id="35863" name="Group 57"/>
          <p:cNvGrpSpPr>
            <a:grpSpLocks/>
          </p:cNvGrpSpPr>
          <p:nvPr/>
        </p:nvGrpSpPr>
        <p:grpSpPr bwMode="auto">
          <a:xfrm>
            <a:off x="3121026" y="5141917"/>
            <a:ext cx="1234950" cy="1150938"/>
            <a:chOff x="1966" y="3294"/>
            <a:chExt cx="680" cy="725"/>
          </a:xfrm>
        </p:grpSpPr>
        <p:sp>
          <p:nvSpPr>
            <p:cNvPr id="35907" name="AutoShape 32"/>
            <p:cNvSpPr>
              <a:spLocks noChangeArrowheads="1"/>
            </p:cNvSpPr>
            <p:nvPr/>
          </p:nvSpPr>
          <p:spPr bwMode="auto">
            <a:xfrm>
              <a:off x="1966" y="3294"/>
              <a:ext cx="680" cy="725"/>
            </a:xfrm>
            <a:prstGeom prst="roundRect">
              <a:avLst>
                <a:gd name="adj" fmla="val 16667"/>
              </a:avLst>
            </a:prstGeom>
            <a:solidFill>
              <a:srgbClr val="99CC00"/>
            </a:solidFill>
            <a:ln w="9525">
              <a:solidFill>
                <a:schemeClr val="tx1"/>
              </a:solidFill>
              <a:round/>
              <a:headEnd/>
              <a:tailEnd/>
            </a:ln>
          </p:spPr>
          <p:txBody>
            <a:bodyPr wrap="none" anchor="ctr"/>
            <a:lstStyle/>
            <a:p>
              <a:endParaRPr lang="ru-RU" sz="1200"/>
            </a:p>
          </p:txBody>
        </p:sp>
        <p:sp>
          <p:nvSpPr>
            <p:cNvPr id="35908" name="Text Box 33"/>
            <p:cNvSpPr txBox="1">
              <a:spLocks noChangeArrowheads="1"/>
            </p:cNvSpPr>
            <p:nvPr/>
          </p:nvSpPr>
          <p:spPr bwMode="auto">
            <a:xfrm>
              <a:off x="2002" y="3344"/>
              <a:ext cx="604" cy="640"/>
            </a:xfrm>
            <a:prstGeom prst="rect">
              <a:avLst/>
            </a:prstGeom>
            <a:noFill/>
            <a:ln w="9525">
              <a:noFill/>
              <a:miter lim="800000"/>
              <a:headEnd/>
              <a:tailEnd/>
            </a:ln>
          </p:spPr>
          <p:txBody>
            <a:bodyPr wrap="square">
              <a:spAutoFit/>
            </a:bodyPr>
            <a:lstStyle/>
            <a:p>
              <a:pPr algn="ctr"/>
              <a:r>
                <a:rPr lang="ru-RU" sz="1200" dirty="0"/>
                <a:t>Подача заявки</a:t>
              </a:r>
            </a:p>
            <a:p>
              <a:pPr algn="ctr"/>
              <a:r>
                <a:rPr lang="ru-RU" sz="1200" dirty="0"/>
                <a:t>на </a:t>
              </a:r>
              <a:r>
                <a:rPr lang="ru-RU" sz="1200" dirty="0" smtClean="0"/>
                <a:t>участие, </a:t>
              </a:r>
              <a:r>
                <a:rPr lang="ru-RU" sz="1200" dirty="0"/>
                <a:t>внесение</a:t>
              </a:r>
            </a:p>
            <a:p>
              <a:pPr algn="ctr"/>
              <a:r>
                <a:rPr lang="ru-RU" sz="1200" dirty="0"/>
                <a:t>обеспечения</a:t>
              </a:r>
            </a:p>
          </p:txBody>
        </p:sp>
      </p:grpSp>
      <p:grpSp>
        <p:nvGrpSpPr>
          <p:cNvPr id="35864" name="Group 63"/>
          <p:cNvGrpSpPr>
            <a:grpSpLocks/>
          </p:cNvGrpSpPr>
          <p:nvPr/>
        </p:nvGrpSpPr>
        <p:grpSpPr bwMode="auto">
          <a:xfrm>
            <a:off x="5361777" y="5157192"/>
            <a:ext cx="1175129" cy="1135659"/>
            <a:chOff x="3495" y="3294"/>
            <a:chExt cx="680" cy="725"/>
          </a:xfrm>
        </p:grpSpPr>
        <p:sp>
          <p:nvSpPr>
            <p:cNvPr id="35905" name="AutoShape 34"/>
            <p:cNvSpPr>
              <a:spLocks noChangeArrowheads="1"/>
            </p:cNvSpPr>
            <p:nvPr/>
          </p:nvSpPr>
          <p:spPr bwMode="auto">
            <a:xfrm>
              <a:off x="3495" y="3294"/>
              <a:ext cx="680" cy="725"/>
            </a:xfrm>
            <a:prstGeom prst="roundRect">
              <a:avLst>
                <a:gd name="adj" fmla="val 16667"/>
              </a:avLst>
            </a:prstGeom>
            <a:solidFill>
              <a:srgbClr val="99CC00"/>
            </a:solidFill>
            <a:ln w="9525">
              <a:solidFill>
                <a:schemeClr val="tx1"/>
              </a:solidFill>
              <a:round/>
              <a:headEnd/>
              <a:tailEnd/>
            </a:ln>
          </p:spPr>
          <p:txBody>
            <a:bodyPr wrap="none" anchor="ctr"/>
            <a:lstStyle/>
            <a:p>
              <a:endParaRPr lang="ru-RU" sz="1200"/>
            </a:p>
          </p:txBody>
        </p:sp>
        <p:sp>
          <p:nvSpPr>
            <p:cNvPr id="35906" name="Text Box 35"/>
            <p:cNvSpPr txBox="1">
              <a:spLocks noChangeArrowheads="1"/>
            </p:cNvSpPr>
            <p:nvPr/>
          </p:nvSpPr>
          <p:spPr bwMode="auto">
            <a:xfrm>
              <a:off x="3504" y="3369"/>
              <a:ext cx="662" cy="648"/>
            </a:xfrm>
            <a:prstGeom prst="rect">
              <a:avLst/>
            </a:prstGeom>
            <a:noFill/>
            <a:ln w="9525">
              <a:noFill/>
              <a:miter lim="800000"/>
              <a:headEnd/>
              <a:tailEnd/>
            </a:ln>
          </p:spPr>
          <p:txBody>
            <a:bodyPr wrap="none">
              <a:spAutoFit/>
            </a:bodyPr>
            <a:lstStyle/>
            <a:p>
              <a:pPr algn="ctr"/>
              <a:r>
                <a:rPr lang="ru-RU" sz="1200" dirty="0"/>
                <a:t>Участие </a:t>
              </a:r>
            </a:p>
            <a:p>
              <a:pPr algn="ctr"/>
              <a:r>
                <a:rPr lang="ru-RU" sz="1200" dirty="0"/>
                <a:t>в торгах,</a:t>
              </a:r>
            </a:p>
            <a:p>
              <a:pPr algn="ctr"/>
              <a:r>
                <a:rPr lang="ru-RU" sz="1200" dirty="0"/>
                <a:t>подача </a:t>
              </a:r>
              <a:r>
                <a:rPr lang="ru-RU" sz="1200" dirty="0" smtClean="0"/>
                <a:t/>
              </a:r>
              <a:br>
                <a:rPr lang="ru-RU" sz="1200" dirty="0" smtClean="0"/>
              </a:br>
              <a:r>
                <a:rPr lang="ru-RU" sz="1200" dirty="0" smtClean="0"/>
                <a:t>ценовых</a:t>
              </a:r>
              <a:endParaRPr lang="ru-RU" sz="1200" dirty="0"/>
            </a:p>
            <a:p>
              <a:pPr algn="ctr"/>
              <a:r>
                <a:rPr lang="ru-RU" sz="1200" dirty="0"/>
                <a:t>предложений</a:t>
              </a:r>
            </a:p>
          </p:txBody>
        </p:sp>
      </p:grpSp>
      <p:grpSp>
        <p:nvGrpSpPr>
          <p:cNvPr id="35865" name="Group 66"/>
          <p:cNvGrpSpPr>
            <a:grpSpLocks/>
          </p:cNvGrpSpPr>
          <p:nvPr/>
        </p:nvGrpSpPr>
        <p:grpSpPr bwMode="auto">
          <a:xfrm>
            <a:off x="6804025" y="5141913"/>
            <a:ext cx="1079500" cy="1150937"/>
            <a:chOff x="4377" y="3294"/>
            <a:chExt cx="680" cy="725"/>
          </a:xfrm>
        </p:grpSpPr>
        <p:sp>
          <p:nvSpPr>
            <p:cNvPr id="35903" name="AutoShape 36"/>
            <p:cNvSpPr>
              <a:spLocks noChangeArrowheads="1"/>
            </p:cNvSpPr>
            <p:nvPr/>
          </p:nvSpPr>
          <p:spPr bwMode="auto">
            <a:xfrm>
              <a:off x="4377" y="3294"/>
              <a:ext cx="680" cy="725"/>
            </a:xfrm>
            <a:prstGeom prst="roundRect">
              <a:avLst>
                <a:gd name="adj" fmla="val 16667"/>
              </a:avLst>
            </a:prstGeom>
            <a:solidFill>
              <a:srgbClr val="99CC00"/>
            </a:solidFill>
            <a:ln w="9525">
              <a:solidFill>
                <a:schemeClr val="tx1"/>
              </a:solidFill>
              <a:round/>
              <a:headEnd/>
              <a:tailEnd/>
            </a:ln>
          </p:spPr>
          <p:txBody>
            <a:bodyPr wrap="none" anchor="ctr"/>
            <a:lstStyle/>
            <a:p>
              <a:endParaRPr lang="ru-RU" sz="1200"/>
            </a:p>
          </p:txBody>
        </p:sp>
        <p:sp>
          <p:nvSpPr>
            <p:cNvPr id="35904" name="Text Box 37"/>
            <p:cNvSpPr txBox="1">
              <a:spLocks noChangeArrowheads="1"/>
            </p:cNvSpPr>
            <p:nvPr/>
          </p:nvSpPr>
          <p:spPr bwMode="auto">
            <a:xfrm>
              <a:off x="4387" y="3394"/>
              <a:ext cx="665" cy="523"/>
            </a:xfrm>
            <a:prstGeom prst="rect">
              <a:avLst/>
            </a:prstGeom>
            <a:noFill/>
            <a:ln w="9525">
              <a:noFill/>
              <a:miter lim="800000"/>
              <a:headEnd/>
              <a:tailEnd/>
            </a:ln>
          </p:spPr>
          <p:txBody>
            <a:bodyPr wrap="none">
              <a:spAutoFit/>
            </a:bodyPr>
            <a:lstStyle/>
            <a:p>
              <a:pPr algn="ctr"/>
              <a:r>
                <a:rPr lang="ru-RU" sz="1200" dirty="0"/>
                <a:t>Подписание</a:t>
              </a:r>
            </a:p>
            <a:p>
              <a:pPr algn="ctr"/>
              <a:r>
                <a:rPr lang="ru-RU" sz="1200" dirty="0" smtClean="0"/>
                <a:t>контракта</a:t>
              </a:r>
              <a:endParaRPr lang="ru-RU" sz="1200" dirty="0"/>
            </a:p>
            <a:p>
              <a:pPr algn="ctr"/>
              <a:r>
                <a:rPr lang="ru-RU" sz="1200" dirty="0"/>
                <a:t>с помощью</a:t>
              </a:r>
            </a:p>
            <a:p>
              <a:pPr algn="ctr"/>
              <a:r>
                <a:rPr lang="ru-RU" sz="1200" dirty="0" smtClean="0"/>
                <a:t>ЭП</a:t>
              </a:r>
              <a:endParaRPr lang="ru-RU" sz="1200" dirty="0"/>
            </a:p>
          </p:txBody>
        </p:sp>
      </p:grpSp>
      <p:grpSp>
        <p:nvGrpSpPr>
          <p:cNvPr id="35866" name="Group 62"/>
          <p:cNvGrpSpPr>
            <a:grpSpLocks/>
          </p:cNvGrpSpPr>
          <p:nvPr/>
        </p:nvGrpSpPr>
        <p:grpSpPr bwMode="auto">
          <a:xfrm>
            <a:off x="5263598" y="1685925"/>
            <a:ext cx="1396634" cy="1150938"/>
            <a:chOff x="3469" y="1117"/>
            <a:chExt cx="789" cy="725"/>
          </a:xfrm>
        </p:grpSpPr>
        <p:sp>
          <p:nvSpPr>
            <p:cNvPr id="35901" name="AutoShape 38"/>
            <p:cNvSpPr>
              <a:spLocks noChangeArrowheads="1"/>
            </p:cNvSpPr>
            <p:nvPr/>
          </p:nvSpPr>
          <p:spPr bwMode="auto">
            <a:xfrm>
              <a:off x="3515" y="1117"/>
              <a:ext cx="680" cy="725"/>
            </a:xfrm>
            <a:prstGeom prst="roundRect">
              <a:avLst>
                <a:gd name="adj" fmla="val 16667"/>
              </a:avLst>
            </a:prstGeom>
            <a:solidFill>
              <a:srgbClr val="FF9900"/>
            </a:solidFill>
            <a:ln w="9525">
              <a:solidFill>
                <a:schemeClr val="tx1"/>
              </a:solidFill>
              <a:round/>
              <a:headEnd/>
              <a:tailEnd/>
            </a:ln>
          </p:spPr>
          <p:txBody>
            <a:bodyPr wrap="none" anchor="ctr"/>
            <a:lstStyle/>
            <a:p>
              <a:endParaRPr lang="ru-RU" sz="1200"/>
            </a:p>
          </p:txBody>
        </p:sp>
        <p:sp>
          <p:nvSpPr>
            <p:cNvPr id="35902" name="Text Box 39"/>
            <p:cNvSpPr txBox="1">
              <a:spLocks noChangeArrowheads="1"/>
            </p:cNvSpPr>
            <p:nvPr/>
          </p:nvSpPr>
          <p:spPr bwMode="auto">
            <a:xfrm>
              <a:off x="3469" y="1217"/>
              <a:ext cx="789" cy="523"/>
            </a:xfrm>
            <a:prstGeom prst="rect">
              <a:avLst/>
            </a:prstGeom>
            <a:noFill/>
            <a:ln w="9525">
              <a:noFill/>
              <a:miter lim="800000"/>
              <a:headEnd/>
              <a:tailEnd/>
            </a:ln>
          </p:spPr>
          <p:txBody>
            <a:bodyPr wrap="square">
              <a:spAutoFit/>
            </a:bodyPr>
            <a:lstStyle/>
            <a:p>
              <a:pPr algn="ctr"/>
              <a:r>
                <a:rPr lang="ru-RU" sz="1200" dirty="0"/>
                <a:t>Рассмотрение</a:t>
              </a:r>
            </a:p>
            <a:p>
              <a:pPr algn="ctr"/>
              <a:r>
                <a:rPr lang="ru-RU" sz="1200" dirty="0"/>
                <a:t>вторых частей,</a:t>
              </a:r>
            </a:p>
            <a:p>
              <a:pPr algn="ctr"/>
              <a:r>
                <a:rPr lang="ru-RU" sz="1200" dirty="0"/>
                <a:t>определение </a:t>
              </a:r>
            </a:p>
            <a:p>
              <a:pPr algn="ctr"/>
              <a:r>
                <a:rPr lang="ru-RU" sz="1200" dirty="0"/>
                <a:t>победителя </a:t>
              </a:r>
            </a:p>
          </p:txBody>
        </p:sp>
      </p:grpSp>
      <p:grpSp>
        <p:nvGrpSpPr>
          <p:cNvPr id="35867" name="Group 59"/>
          <p:cNvGrpSpPr>
            <a:grpSpLocks/>
          </p:cNvGrpSpPr>
          <p:nvPr/>
        </p:nvGrpSpPr>
        <p:grpSpPr bwMode="auto">
          <a:xfrm>
            <a:off x="3121025" y="3197225"/>
            <a:ext cx="1163637" cy="1150938"/>
            <a:chOff x="1966" y="2069"/>
            <a:chExt cx="733" cy="725"/>
          </a:xfrm>
        </p:grpSpPr>
        <p:sp>
          <p:nvSpPr>
            <p:cNvPr id="35899" name="AutoShape 42"/>
            <p:cNvSpPr>
              <a:spLocks noChangeArrowheads="1"/>
            </p:cNvSpPr>
            <p:nvPr/>
          </p:nvSpPr>
          <p:spPr bwMode="auto">
            <a:xfrm>
              <a:off x="1966" y="2069"/>
              <a:ext cx="680" cy="725"/>
            </a:xfrm>
            <a:prstGeom prst="roundRect">
              <a:avLst>
                <a:gd name="adj" fmla="val 16667"/>
              </a:avLst>
            </a:prstGeom>
            <a:solidFill>
              <a:srgbClr val="800000"/>
            </a:solidFill>
            <a:ln w="9525">
              <a:solidFill>
                <a:schemeClr val="tx1"/>
              </a:solidFill>
              <a:round/>
              <a:headEnd/>
              <a:tailEnd/>
            </a:ln>
          </p:spPr>
          <p:txBody>
            <a:bodyPr wrap="none" anchor="ctr"/>
            <a:lstStyle/>
            <a:p>
              <a:endParaRPr lang="ru-RU" sz="1200"/>
            </a:p>
          </p:txBody>
        </p:sp>
        <p:sp>
          <p:nvSpPr>
            <p:cNvPr id="35900" name="Text Box 43"/>
            <p:cNvSpPr txBox="1">
              <a:spLocks noChangeArrowheads="1"/>
            </p:cNvSpPr>
            <p:nvPr/>
          </p:nvSpPr>
          <p:spPr bwMode="auto">
            <a:xfrm>
              <a:off x="1990" y="2124"/>
              <a:ext cx="709" cy="640"/>
            </a:xfrm>
            <a:prstGeom prst="rect">
              <a:avLst/>
            </a:prstGeom>
            <a:noFill/>
            <a:ln w="9525">
              <a:noFill/>
              <a:miter lim="800000"/>
              <a:headEnd/>
              <a:tailEnd/>
            </a:ln>
          </p:spPr>
          <p:txBody>
            <a:bodyPr wrap="square">
              <a:spAutoFit/>
            </a:bodyPr>
            <a:lstStyle/>
            <a:p>
              <a:pPr algn="ctr"/>
              <a:r>
                <a:rPr lang="ru-RU" sz="1200" dirty="0">
                  <a:solidFill>
                    <a:schemeClr val="bg1"/>
                  </a:solidFill>
                </a:rPr>
                <a:t>Отправка</a:t>
              </a:r>
            </a:p>
            <a:p>
              <a:pPr algn="ctr"/>
              <a:r>
                <a:rPr lang="ru-RU" sz="1200" dirty="0">
                  <a:solidFill>
                    <a:schemeClr val="bg1"/>
                  </a:solidFill>
                </a:rPr>
                <a:t>первых частей,</a:t>
              </a:r>
            </a:p>
            <a:p>
              <a:pPr algn="ctr"/>
              <a:r>
                <a:rPr lang="ru-RU" sz="1200" dirty="0">
                  <a:solidFill>
                    <a:schemeClr val="bg1"/>
                  </a:solidFill>
                </a:rPr>
                <a:t>блокировка</a:t>
              </a:r>
            </a:p>
            <a:p>
              <a:pPr algn="ctr"/>
              <a:r>
                <a:rPr lang="ru-RU" sz="1200" dirty="0">
                  <a:solidFill>
                    <a:schemeClr val="bg1"/>
                  </a:solidFill>
                </a:rPr>
                <a:t>обеспечения </a:t>
              </a:r>
            </a:p>
          </p:txBody>
        </p:sp>
      </p:grpSp>
      <p:grpSp>
        <p:nvGrpSpPr>
          <p:cNvPr id="35868" name="Group 60"/>
          <p:cNvGrpSpPr>
            <a:grpSpLocks/>
          </p:cNvGrpSpPr>
          <p:nvPr/>
        </p:nvGrpSpPr>
        <p:grpSpPr bwMode="auto">
          <a:xfrm>
            <a:off x="4225926" y="3197225"/>
            <a:ext cx="1190625" cy="1150938"/>
            <a:chOff x="2707" y="2069"/>
            <a:chExt cx="750" cy="725"/>
          </a:xfrm>
        </p:grpSpPr>
        <p:sp>
          <p:nvSpPr>
            <p:cNvPr id="35897" name="AutoShape 44"/>
            <p:cNvSpPr>
              <a:spLocks noChangeArrowheads="1"/>
            </p:cNvSpPr>
            <p:nvPr/>
          </p:nvSpPr>
          <p:spPr bwMode="auto">
            <a:xfrm>
              <a:off x="2744" y="2069"/>
              <a:ext cx="680" cy="725"/>
            </a:xfrm>
            <a:prstGeom prst="roundRect">
              <a:avLst>
                <a:gd name="adj" fmla="val 16667"/>
              </a:avLst>
            </a:prstGeom>
            <a:solidFill>
              <a:srgbClr val="800000"/>
            </a:solidFill>
            <a:ln w="9525">
              <a:solidFill>
                <a:schemeClr val="tx1"/>
              </a:solidFill>
              <a:round/>
              <a:headEnd/>
              <a:tailEnd/>
            </a:ln>
          </p:spPr>
          <p:txBody>
            <a:bodyPr wrap="none" anchor="ctr"/>
            <a:lstStyle/>
            <a:p>
              <a:endParaRPr lang="ru-RU" sz="1200"/>
            </a:p>
          </p:txBody>
        </p:sp>
        <p:sp>
          <p:nvSpPr>
            <p:cNvPr id="35898" name="Text Box 45"/>
            <p:cNvSpPr txBox="1">
              <a:spLocks noChangeArrowheads="1"/>
            </p:cNvSpPr>
            <p:nvPr/>
          </p:nvSpPr>
          <p:spPr bwMode="auto">
            <a:xfrm>
              <a:off x="2707" y="2251"/>
              <a:ext cx="750" cy="407"/>
            </a:xfrm>
            <a:prstGeom prst="rect">
              <a:avLst/>
            </a:prstGeom>
            <a:noFill/>
            <a:ln w="9525">
              <a:noFill/>
              <a:miter lim="800000"/>
              <a:headEnd/>
              <a:tailEnd/>
            </a:ln>
          </p:spPr>
          <p:txBody>
            <a:bodyPr wrap="none">
              <a:spAutoFit/>
            </a:bodyPr>
            <a:lstStyle/>
            <a:p>
              <a:pPr algn="ctr"/>
              <a:r>
                <a:rPr lang="ru-RU" sz="1200">
                  <a:solidFill>
                    <a:schemeClr val="bg1"/>
                  </a:solidFill>
                </a:rPr>
                <a:t>Публикация</a:t>
              </a:r>
            </a:p>
            <a:p>
              <a:pPr algn="ctr"/>
              <a:r>
                <a:rPr lang="ru-RU" sz="1200">
                  <a:solidFill>
                    <a:schemeClr val="bg1"/>
                  </a:solidFill>
                </a:rPr>
                <a:t>протокола</a:t>
              </a:r>
            </a:p>
            <a:p>
              <a:pPr algn="ctr"/>
              <a:r>
                <a:rPr lang="ru-RU" sz="1200">
                  <a:solidFill>
                    <a:schemeClr val="bg1"/>
                  </a:solidFill>
                </a:rPr>
                <a:t>рассмотрения</a:t>
              </a:r>
            </a:p>
          </p:txBody>
        </p:sp>
      </p:grpSp>
      <p:grpSp>
        <p:nvGrpSpPr>
          <p:cNvPr id="35869" name="Group 61"/>
          <p:cNvGrpSpPr>
            <a:grpSpLocks/>
          </p:cNvGrpSpPr>
          <p:nvPr/>
        </p:nvGrpSpPr>
        <p:grpSpPr bwMode="auto">
          <a:xfrm>
            <a:off x="5368927" y="3197225"/>
            <a:ext cx="1214438" cy="1150938"/>
            <a:chOff x="3473" y="2069"/>
            <a:chExt cx="765" cy="725"/>
          </a:xfrm>
        </p:grpSpPr>
        <p:sp>
          <p:nvSpPr>
            <p:cNvPr id="35895" name="AutoShape 46"/>
            <p:cNvSpPr>
              <a:spLocks noChangeArrowheads="1"/>
            </p:cNvSpPr>
            <p:nvPr/>
          </p:nvSpPr>
          <p:spPr bwMode="auto">
            <a:xfrm>
              <a:off x="3515" y="2069"/>
              <a:ext cx="680" cy="725"/>
            </a:xfrm>
            <a:prstGeom prst="roundRect">
              <a:avLst>
                <a:gd name="adj" fmla="val 16667"/>
              </a:avLst>
            </a:prstGeom>
            <a:solidFill>
              <a:srgbClr val="800000"/>
            </a:solidFill>
            <a:ln w="9525">
              <a:solidFill>
                <a:schemeClr val="tx1"/>
              </a:solidFill>
              <a:round/>
              <a:headEnd/>
              <a:tailEnd/>
            </a:ln>
          </p:spPr>
          <p:txBody>
            <a:bodyPr wrap="none" anchor="ctr"/>
            <a:lstStyle/>
            <a:p>
              <a:endParaRPr lang="ru-RU" sz="1200"/>
            </a:p>
          </p:txBody>
        </p:sp>
        <p:sp>
          <p:nvSpPr>
            <p:cNvPr id="35896" name="Text Box 47"/>
            <p:cNvSpPr txBox="1">
              <a:spLocks noChangeArrowheads="1"/>
            </p:cNvSpPr>
            <p:nvPr/>
          </p:nvSpPr>
          <p:spPr bwMode="auto">
            <a:xfrm>
              <a:off x="3473" y="2170"/>
              <a:ext cx="765" cy="523"/>
            </a:xfrm>
            <a:prstGeom prst="rect">
              <a:avLst/>
            </a:prstGeom>
            <a:noFill/>
            <a:ln w="9525">
              <a:noFill/>
              <a:miter lim="800000"/>
              <a:headEnd/>
              <a:tailEnd/>
            </a:ln>
          </p:spPr>
          <p:txBody>
            <a:bodyPr wrap="none">
              <a:spAutoFit/>
            </a:bodyPr>
            <a:lstStyle/>
            <a:p>
              <a:pPr algn="ctr"/>
              <a:r>
                <a:rPr lang="ru-RU" sz="1200" dirty="0">
                  <a:solidFill>
                    <a:schemeClr val="bg1"/>
                  </a:solidFill>
                </a:rPr>
                <a:t>Проведение </a:t>
              </a:r>
            </a:p>
            <a:p>
              <a:pPr algn="ctr"/>
              <a:r>
                <a:rPr lang="ru-RU" sz="1200" dirty="0">
                  <a:solidFill>
                    <a:schemeClr val="bg1"/>
                  </a:solidFill>
                </a:rPr>
                <a:t>торгов,</a:t>
              </a:r>
            </a:p>
            <a:p>
              <a:pPr algn="ctr"/>
              <a:r>
                <a:rPr lang="ru-RU" sz="1200" dirty="0">
                  <a:solidFill>
                    <a:schemeClr val="bg1"/>
                  </a:solidFill>
                </a:rPr>
                <a:t>отправка </a:t>
              </a:r>
            </a:p>
            <a:p>
              <a:pPr algn="ctr"/>
              <a:r>
                <a:rPr lang="ru-RU" sz="1200" dirty="0">
                  <a:solidFill>
                    <a:schemeClr val="bg1"/>
                  </a:solidFill>
                </a:rPr>
                <a:t>вторых частей</a:t>
              </a:r>
            </a:p>
          </p:txBody>
        </p:sp>
      </p:grpSp>
      <p:grpSp>
        <p:nvGrpSpPr>
          <p:cNvPr id="35870" name="Group 65"/>
          <p:cNvGrpSpPr>
            <a:grpSpLocks/>
          </p:cNvGrpSpPr>
          <p:nvPr/>
        </p:nvGrpSpPr>
        <p:grpSpPr bwMode="auto">
          <a:xfrm>
            <a:off x="6804025" y="3197225"/>
            <a:ext cx="1079500" cy="1150938"/>
            <a:chOff x="4377" y="2069"/>
            <a:chExt cx="680" cy="725"/>
          </a:xfrm>
        </p:grpSpPr>
        <p:sp>
          <p:nvSpPr>
            <p:cNvPr id="35893" name="AutoShape 48"/>
            <p:cNvSpPr>
              <a:spLocks noChangeArrowheads="1"/>
            </p:cNvSpPr>
            <p:nvPr/>
          </p:nvSpPr>
          <p:spPr bwMode="auto">
            <a:xfrm>
              <a:off x="4377" y="2069"/>
              <a:ext cx="680" cy="725"/>
            </a:xfrm>
            <a:prstGeom prst="roundRect">
              <a:avLst>
                <a:gd name="adj" fmla="val 16667"/>
              </a:avLst>
            </a:prstGeom>
            <a:solidFill>
              <a:srgbClr val="800000"/>
            </a:solidFill>
            <a:ln w="9525">
              <a:solidFill>
                <a:schemeClr val="tx1"/>
              </a:solidFill>
              <a:round/>
              <a:headEnd/>
              <a:tailEnd/>
            </a:ln>
          </p:spPr>
          <p:txBody>
            <a:bodyPr wrap="none" anchor="ctr"/>
            <a:lstStyle/>
            <a:p>
              <a:endParaRPr lang="ru-RU" sz="1200"/>
            </a:p>
          </p:txBody>
        </p:sp>
        <p:sp>
          <p:nvSpPr>
            <p:cNvPr id="35894" name="Text Box 49"/>
            <p:cNvSpPr txBox="1">
              <a:spLocks noChangeArrowheads="1"/>
            </p:cNvSpPr>
            <p:nvPr/>
          </p:nvSpPr>
          <p:spPr bwMode="auto">
            <a:xfrm>
              <a:off x="4377" y="2205"/>
              <a:ext cx="662" cy="523"/>
            </a:xfrm>
            <a:prstGeom prst="rect">
              <a:avLst/>
            </a:prstGeom>
            <a:noFill/>
            <a:ln w="9525">
              <a:noFill/>
              <a:miter lim="800000"/>
              <a:headEnd/>
              <a:tailEnd/>
            </a:ln>
          </p:spPr>
          <p:txBody>
            <a:bodyPr wrap="none">
              <a:spAutoFit/>
            </a:bodyPr>
            <a:lstStyle/>
            <a:p>
              <a:pPr algn="ctr"/>
              <a:r>
                <a:rPr lang="ru-RU" sz="1200">
                  <a:solidFill>
                    <a:schemeClr val="bg1"/>
                  </a:solidFill>
                </a:rPr>
                <a:t>Передача</a:t>
              </a:r>
            </a:p>
            <a:p>
              <a:pPr algn="ctr"/>
              <a:r>
                <a:rPr lang="ru-RU" sz="1200">
                  <a:solidFill>
                    <a:schemeClr val="bg1"/>
                  </a:solidFill>
                </a:rPr>
                <a:t>проекта</a:t>
              </a:r>
            </a:p>
            <a:p>
              <a:pPr algn="ctr"/>
              <a:r>
                <a:rPr lang="ru-RU" sz="1200">
                  <a:solidFill>
                    <a:schemeClr val="bg1"/>
                  </a:solidFill>
                </a:rPr>
                <a:t>контракта</a:t>
              </a:r>
            </a:p>
            <a:p>
              <a:pPr algn="ctr"/>
              <a:r>
                <a:rPr lang="ru-RU" sz="1200">
                  <a:solidFill>
                    <a:schemeClr val="bg1"/>
                  </a:solidFill>
                </a:rPr>
                <a:t>победителю</a:t>
              </a:r>
            </a:p>
          </p:txBody>
        </p:sp>
      </p:grpSp>
      <p:grpSp>
        <p:nvGrpSpPr>
          <p:cNvPr id="35871" name="Group 67"/>
          <p:cNvGrpSpPr>
            <a:grpSpLocks/>
          </p:cNvGrpSpPr>
          <p:nvPr/>
        </p:nvGrpSpPr>
        <p:grpSpPr bwMode="auto">
          <a:xfrm>
            <a:off x="7918453" y="3197225"/>
            <a:ext cx="1163638" cy="1150938"/>
            <a:chOff x="5056" y="2069"/>
            <a:chExt cx="733" cy="725"/>
          </a:xfrm>
        </p:grpSpPr>
        <p:sp>
          <p:nvSpPr>
            <p:cNvPr id="35891" name="AutoShape 50"/>
            <p:cNvSpPr>
              <a:spLocks noChangeArrowheads="1"/>
            </p:cNvSpPr>
            <p:nvPr/>
          </p:nvSpPr>
          <p:spPr bwMode="auto">
            <a:xfrm>
              <a:off x="5080" y="2069"/>
              <a:ext cx="680" cy="725"/>
            </a:xfrm>
            <a:prstGeom prst="roundRect">
              <a:avLst>
                <a:gd name="adj" fmla="val 16667"/>
              </a:avLst>
            </a:prstGeom>
            <a:solidFill>
              <a:srgbClr val="800000"/>
            </a:solidFill>
            <a:ln w="9525">
              <a:solidFill>
                <a:schemeClr val="tx1"/>
              </a:solidFill>
              <a:round/>
              <a:headEnd/>
              <a:tailEnd/>
            </a:ln>
          </p:spPr>
          <p:txBody>
            <a:bodyPr wrap="none" anchor="ctr"/>
            <a:lstStyle/>
            <a:p>
              <a:endParaRPr lang="ru-RU" sz="1200"/>
            </a:p>
          </p:txBody>
        </p:sp>
        <p:sp>
          <p:nvSpPr>
            <p:cNvPr id="35892" name="Text Box 51"/>
            <p:cNvSpPr txBox="1">
              <a:spLocks noChangeArrowheads="1"/>
            </p:cNvSpPr>
            <p:nvPr/>
          </p:nvSpPr>
          <p:spPr bwMode="auto">
            <a:xfrm>
              <a:off x="5056" y="2205"/>
              <a:ext cx="733" cy="523"/>
            </a:xfrm>
            <a:prstGeom prst="rect">
              <a:avLst/>
            </a:prstGeom>
            <a:noFill/>
            <a:ln w="9525">
              <a:noFill/>
              <a:miter lim="800000"/>
              <a:headEnd/>
              <a:tailEnd/>
            </a:ln>
          </p:spPr>
          <p:txBody>
            <a:bodyPr wrap="none">
              <a:spAutoFit/>
            </a:bodyPr>
            <a:lstStyle/>
            <a:p>
              <a:pPr algn="ctr"/>
              <a:r>
                <a:rPr lang="ru-RU" sz="1200">
                  <a:solidFill>
                    <a:schemeClr val="bg1"/>
                  </a:solidFill>
                </a:rPr>
                <a:t>Передача</a:t>
              </a:r>
            </a:p>
            <a:p>
              <a:pPr algn="ctr"/>
              <a:r>
                <a:rPr lang="ru-RU" sz="1200">
                  <a:solidFill>
                    <a:schemeClr val="bg1"/>
                  </a:solidFill>
                </a:rPr>
                <a:t>подписанного</a:t>
              </a:r>
            </a:p>
            <a:p>
              <a:pPr algn="ctr"/>
              <a:r>
                <a:rPr lang="ru-RU" sz="1200">
                  <a:solidFill>
                    <a:schemeClr val="bg1"/>
                  </a:solidFill>
                </a:rPr>
                <a:t>контракта</a:t>
              </a:r>
            </a:p>
            <a:p>
              <a:pPr algn="ctr"/>
              <a:r>
                <a:rPr lang="ru-RU" sz="1200">
                  <a:solidFill>
                    <a:schemeClr val="bg1"/>
                  </a:solidFill>
                </a:rPr>
                <a:t>заказчику</a:t>
              </a:r>
            </a:p>
          </p:txBody>
        </p:sp>
      </p:grpSp>
      <p:sp>
        <p:nvSpPr>
          <p:cNvPr id="35872" name="Line 72"/>
          <p:cNvSpPr>
            <a:spLocks noChangeShapeType="1"/>
          </p:cNvSpPr>
          <p:nvPr/>
        </p:nvSpPr>
        <p:spPr bwMode="auto">
          <a:xfrm flipV="1">
            <a:off x="3635375" y="2836863"/>
            <a:ext cx="0" cy="360362"/>
          </a:xfrm>
          <a:prstGeom prst="line">
            <a:avLst/>
          </a:prstGeom>
          <a:noFill/>
          <a:ln w="9525">
            <a:solidFill>
              <a:schemeClr val="tx1"/>
            </a:solidFill>
            <a:round/>
            <a:headEnd/>
            <a:tailEnd type="triangle" w="med" len="med"/>
          </a:ln>
        </p:spPr>
        <p:txBody>
          <a:bodyPr/>
          <a:lstStyle/>
          <a:p>
            <a:endParaRPr lang="ru-RU" sz="1200"/>
          </a:p>
        </p:txBody>
      </p:sp>
      <p:sp>
        <p:nvSpPr>
          <p:cNvPr id="35873" name="Line 75"/>
          <p:cNvSpPr>
            <a:spLocks noChangeShapeType="1"/>
          </p:cNvSpPr>
          <p:nvPr/>
        </p:nvSpPr>
        <p:spPr bwMode="auto">
          <a:xfrm>
            <a:off x="4211638" y="2262188"/>
            <a:ext cx="576262" cy="0"/>
          </a:xfrm>
          <a:prstGeom prst="line">
            <a:avLst/>
          </a:prstGeom>
          <a:noFill/>
          <a:ln w="9525">
            <a:solidFill>
              <a:schemeClr val="tx1"/>
            </a:solidFill>
            <a:round/>
            <a:headEnd/>
            <a:tailEnd/>
          </a:ln>
        </p:spPr>
        <p:txBody>
          <a:bodyPr/>
          <a:lstStyle/>
          <a:p>
            <a:endParaRPr lang="ru-RU" sz="1200"/>
          </a:p>
        </p:txBody>
      </p:sp>
      <p:sp>
        <p:nvSpPr>
          <p:cNvPr id="35874" name="Line 76"/>
          <p:cNvSpPr>
            <a:spLocks noChangeShapeType="1"/>
          </p:cNvSpPr>
          <p:nvPr/>
        </p:nvSpPr>
        <p:spPr bwMode="auto">
          <a:xfrm>
            <a:off x="4787900" y="2262188"/>
            <a:ext cx="0" cy="935037"/>
          </a:xfrm>
          <a:prstGeom prst="line">
            <a:avLst/>
          </a:prstGeom>
          <a:noFill/>
          <a:ln w="9525">
            <a:solidFill>
              <a:schemeClr val="tx1"/>
            </a:solidFill>
            <a:round/>
            <a:headEnd/>
            <a:tailEnd type="triangle" w="med" len="med"/>
          </a:ln>
        </p:spPr>
        <p:txBody>
          <a:bodyPr/>
          <a:lstStyle/>
          <a:p>
            <a:endParaRPr lang="ru-RU" sz="1200"/>
          </a:p>
        </p:txBody>
      </p:sp>
      <p:sp>
        <p:nvSpPr>
          <p:cNvPr id="35875" name="Line 78"/>
          <p:cNvSpPr>
            <a:spLocks noChangeShapeType="1"/>
          </p:cNvSpPr>
          <p:nvPr/>
        </p:nvSpPr>
        <p:spPr bwMode="auto">
          <a:xfrm>
            <a:off x="4787900" y="4349750"/>
            <a:ext cx="0" cy="1368425"/>
          </a:xfrm>
          <a:prstGeom prst="line">
            <a:avLst/>
          </a:prstGeom>
          <a:noFill/>
          <a:ln w="9525">
            <a:solidFill>
              <a:schemeClr val="tx1"/>
            </a:solidFill>
            <a:round/>
            <a:headEnd/>
            <a:tailEnd/>
          </a:ln>
        </p:spPr>
        <p:txBody>
          <a:bodyPr/>
          <a:lstStyle/>
          <a:p>
            <a:endParaRPr lang="ru-RU" sz="1200"/>
          </a:p>
        </p:txBody>
      </p:sp>
      <p:sp>
        <p:nvSpPr>
          <p:cNvPr id="35876" name="Line 79"/>
          <p:cNvSpPr>
            <a:spLocks noChangeShapeType="1"/>
          </p:cNvSpPr>
          <p:nvPr/>
        </p:nvSpPr>
        <p:spPr bwMode="auto">
          <a:xfrm>
            <a:off x="4787900" y="5718175"/>
            <a:ext cx="647700" cy="0"/>
          </a:xfrm>
          <a:prstGeom prst="line">
            <a:avLst/>
          </a:prstGeom>
          <a:noFill/>
          <a:ln w="9525">
            <a:solidFill>
              <a:schemeClr val="tx1"/>
            </a:solidFill>
            <a:round/>
            <a:headEnd/>
            <a:tailEnd type="triangle" w="med" len="med"/>
          </a:ln>
        </p:spPr>
        <p:txBody>
          <a:bodyPr/>
          <a:lstStyle/>
          <a:p>
            <a:endParaRPr lang="ru-RU" sz="1200"/>
          </a:p>
        </p:txBody>
      </p:sp>
      <p:sp>
        <p:nvSpPr>
          <p:cNvPr id="35877" name="Line 82"/>
          <p:cNvSpPr>
            <a:spLocks noChangeShapeType="1"/>
          </p:cNvSpPr>
          <p:nvPr/>
        </p:nvSpPr>
        <p:spPr bwMode="auto">
          <a:xfrm>
            <a:off x="2555875" y="4349750"/>
            <a:ext cx="0" cy="360363"/>
          </a:xfrm>
          <a:prstGeom prst="line">
            <a:avLst/>
          </a:prstGeom>
          <a:noFill/>
          <a:ln w="9525">
            <a:solidFill>
              <a:schemeClr val="tx1"/>
            </a:solidFill>
            <a:round/>
            <a:headEnd/>
            <a:tailEnd/>
          </a:ln>
        </p:spPr>
        <p:txBody>
          <a:bodyPr/>
          <a:lstStyle/>
          <a:p>
            <a:endParaRPr lang="ru-RU" sz="1200"/>
          </a:p>
        </p:txBody>
      </p:sp>
      <p:sp>
        <p:nvSpPr>
          <p:cNvPr id="35878" name="Line 83"/>
          <p:cNvSpPr>
            <a:spLocks noChangeShapeType="1"/>
          </p:cNvSpPr>
          <p:nvPr/>
        </p:nvSpPr>
        <p:spPr bwMode="auto">
          <a:xfrm>
            <a:off x="2555875" y="4710113"/>
            <a:ext cx="1079500" cy="0"/>
          </a:xfrm>
          <a:prstGeom prst="line">
            <a:avLst/>
          </a:prstGeom>
          <a:noFill/>
          <a:ln w="9525">
            <a:solidFill>
              <a:schemeClr val="tx1"/>
            </a:solidFill>
            <a:round/>
            <a:headEnd/>
            <a:tailEnd/>
          </a:ln>
        </p:spPr>
        <p:txBody>
          <a:bodyPr/>
          <a:lstStyle/>
          <a:p>
            <a:endParaRPr lang="ru-RU" sz="1200"/>
          </a:p>
        </p:txBody>
      </p:sp>
      <p:sp>
        <p:nvSpPr>
          <p:cNvPr id="35879" name="Line 84"/>
          <p:cNvSpPr>
            <a:spLocks noChangeShapeType="1"/>
          </p:cNvSpPr>
          <p:nvPr/>
        </p:nvSpPr>
        <p:spPr bwMode="auto">
          <a:xfrm>
            <a:off x="3635375" y="4710113"/>
            <a:ext cx="0" cy="431800"/>
          </a:xfrm>
          <a:prstGeom prst="line">
            <a:avLst/>
          </a:prstGeom>
          <a:noFill/>
          <a:ln w="9525">
            <a:solidFill>
              <a:schemeClr val="tx1"/>
            </a:solidFill>
            <a:round/>
            <a:headEnd/>
            <a:tailEnd type="triangle" w="med" len="med"/>
          </a:ln>
        </p:spPr>
        <p:txBody>
          <a:bodyPr/>
          <a:lstStyle/>
          <a:p>
            <a:endParaRPr lang="ru-RU" sz="1200"/>
          </a:p>
        </p:txBody>
      </p:sp>
      <p:sp>
        <p:nvSpPr>
          <p:cNvPr id="35880" name="Line 85"/>
          <p:cNvSpPr>
            <a:spLocks noChangeShapeType="1"/>
          </p:cNvSpPr>
          <p:nvPr/>
        </p:nvSpPr>
        <p:spPr bwMode="auto">
          <a:xfrm flipV="1">
            <a:off x="6011863" y="4421188"/>
            <a:ext cx="0" cy="720725"/>
          </a:xfrm>
          <a:prstGeom prst="line">
            <a:avLst/>
          </a:prstGeom>
          <a:noFill/>
          <a:ln w="9525">
            <a:solidFill>
              <a:schemeClr val="tx1"/>
            </a:solidFill>
            <a:round/>
            <a:headEnd/>
            <a:tailEnd type="triangle" w="med" len="med"/>
          </a:ln>
        </p:spPr>
        <p:txBody>
          <a:bodyPr/>
          <a:lstStyle/>
          <a:p>
            <a:endParaRPr lang="ru-RU" sz="1200"/>
          </a:p>
        </p:txBody>
      </p:sp>
      <p:sp>
        <p:nvSpPr>
          <p:cNvPr id="35881" name="Line 86"/>
          <p:cNvSpPr>
            <a:spLocks noChangeShapeType="1"/>
          </p:cNvSpPr>
          <p:nvPr/>
        </p:nvSpPr>
        <p:spPr bwMode="auto">
          <a:xfrm flipV="1">
            <a:off x="5940425" y="2836863"/>
            <a:ext cx="0" cy="360362"/>
          </a:xfrm>
          <a:prstGeom prst="line">
            <a:avLst/>
          </a:prstGeom>
          <a:noFill/>
          <a:ln w="9525">
            <a:solidFill>
              <a:schemeClr val="tx1"/>
            </a:solidFill>
            <a:round/>
            <a:headEnd/>
            <a:tailEnd type="triangle" w="med" len="med"/>
          </a:ln>
        </p:spPr>
        <p:txBody>
          <a:bodyPr/>
          <a:lstStyle/>
          <a:p>
            <a:endParaRPr lang="ru-RU" sz="1200"/>
          </a:p>
        </p:txBody>
      </p:sp>
      <p:sp>
        <p:nvSpPr>
          <p:cNvPr id="35882" name="Line 87"/>
          <p:cNvSpPr>
            <a:spLocks noChangeShapeType="1"/>
          </p:cNvSpPr>
          <p:nvPr/>
        </p:nvSpPr>
        <p:spPr bwMode="auto">
          <a:xfrm>
            <a:off x="6516688" y="2189163"/>
            <a:ext cx="863600" cy="0"/>
          </a:xfrm>
          <a:prstGeom prst="line">
            <a:avLst/>
          </a:prstGeom>
          <a:noFill/>
          <a:ln w="9525">
            <a:solidFill>
              <a:schemeClr val="tx1"/>
            </a:solidFill>
            <a:round/>
            <a:headEnd/>
            <a:tailEnd/>
          </a:ln>
        </p:spPr>
        <p:txBody>
          <a:bodyPr/>
          <a:lstStyle/>
          <a:p>
            <a:endParaRPr lang="ru-RU" sz="1200"/>
          </a:p>
        </p:txBody>
      </p:sp>
      <p:sp>
        <p:nvSpPr>
          <p:cNvPr id="35883" name="Line 88"/>
          <p:cNvSpPr>
            <a:spLocks noChangeShapeType="1"/>
          </p:cNvSpPr>
          <p:nvPr/>
        </p:nvSpPr>
        <p:spPr bwMode="auto">
          <a:xfrm>
            <a:off x="7380288" y="2189163"/>
            <a:ext cx="0" cy="1008062"/>
          </a:xfrm>
          <a:prstGeom prst="line">
            <a:avLst/>
          </a:prstGeom>
          <a:noFill/>
          <a:ln w="9525">
            <a:solidFill>
              <a:schemeClr val="tx1"/>
            </a:solidFill>
            <a:round/>
            <a:headEnd/>
            <a:tailEnd type="triangle" w="med" len="med"/>
          </a:ln>
        </p:spPr>
        <p:txBody>
          <a:bodyPr/>
          <a:lstStyle/>
          <a:p>
            <a:endParaRPr lang="ru-RU" sz="1200"/>
          </a:p>
        </p:txBody>
      </p:sp>
      <p:sp>
        <p:nvSpPr>
          <p:cNvPr id="35884" name="Line 89"/>
          <p:cNvSpPr>
            <a:spLocks noChangeShapeType="1"/>
          </p:cNvSpPr>
          <p:nvPr/>
        </p:nvSpPr>
        <p:spPr bwMode="auto">
          <a:xfrm flipV="1">
            <a:off x="8459788" y="2836863"/>
            <a:ext cx="0" cy="360362"/>
          </a:xfrm>
          <a:prstGeom prst="line">
            <a:avLst/>
          </a:prstGeom>
          <a:noFill/>
          <a:ln w="9525">
            <a:solidFill>
              <a:schemeClr val="tx1"/>
            </a:solidFill>
            <a:round/>
            <a:headEnd/>
            <a:tailEnd type="triangle" w="med" len="med"/>
          </a:ln>
        </p:spPr>
        <p:txBody>
          <a:bodyPr/>
          <a:lstStyle/>
          <a:p>
            <a:endParaRPr lang="ru-RU" sz="1200"/>
          </a:p>
        </p:txBody>
      </p:sp>
      <p:sp>
        <p:nvSpPr>
          <p:cNvPr id="35885" name="Line 90"/>
          <p:cNvSpPr>
            <a:spLocks noChangeShapeType="1"/>
          </p:cNvSpPr>
          <p:nvPr/>
        </p:nvSpPr>
        <p:spPr bwMode="auto">
          <a:xfrm>
            <a:off x="7380288" y="4349750"/>
            <a:ext cx="0" cy="792163"/>
          </a:xfrm>
          <a:prstGeom prst="line">
            <a:avLst/>
          </a:prstGeom>
          <a:noFill/>
          <a:ln w="9525">
            <a:solidFill>
              <a:schemeClr val="tx1"/>
            </a:solidFill>
            <a:round/>
            <a:headEnd/>
            <a:tailEnd type="triangle" w="med" len="med"/>
          </a:ln>
        </p:spPr>
        <p:txBody>
          <a:bodyPr/>
          <a:lstStyle/>
          <a:p>
            <a:endParaRPr lang="ru-RU" sz="1200"/>
          </a:p>
        </p:txBody>
      </p:sp>
      <p:sp>
        <p:nvSpPr>
          <p:cNvPr id="35886" name="Line 91"/>
          <p:cNvSpPr>
            <a:spLocks noChangeShapeType="1"/>
          </p:cNvSpPr>
          <p:nvPr/>
        </p:nvSpPr>
        <p:spPr bwMode="auto">
          <a:xfrm flipV="1">
            <a:off x="8532813" y="4349750"/>
            <a:ext cx="0" cy="1368425"/>
          </a:xfrm>
          <a:prstGeom prst="line">
            <a:avLst/>
          </a:prstGeom>
          <a:noFill/>
          <a:ln w="9525">
            <a:solidFill>
              <a:schemeClr val="tx1"/>
            </a:solidFill>
            <a:round/>
            <a:headEnd/>
            <a:tailEnd type="triangle" w="med" len="med"/>
          </a:ln>
        </p:spPr>
        <p:txBody>
          <a:bodyPr/>
          <a:lstStyle/>
          <a:p>
            <a:endParaRPr lang="ru-RU" sz="1200"/>
          </a:p>
        </p:txBody>
      </p:sp>
      <p:sp>
        <p:nvSpPr>
          <p:cNvPr id="35887" name="Line 92"/>
          <p:cNvSpPr>
            <a:spLocks noChangeShapeType="1"/>
          </p:cNvSpPr>
          <p:nvPr/>
        </p:nvSpPr>
        <p:spPr bwMode="auto">
          <a:xfrm>
            <a:off x="7885113" y="5718175"/>
            <a:ext cx="647700" cy="0"/>
          </a:xfrm>
          <a:prstGeom prst="line">
            <a:avLst/>
          </a:prstGeom>
          <a:noFill/>
          <a:ln w="9525">
            <a:solidFill>
              <a:schemeClr val="tx1"/>
            </a:solidFill>
            <a:round/>
            <a:headEnd/>
            <a:tailEnd/>
          </a:ln>
        </p:spPr>
        <p:txBody>
          <a:bodyPr/>
          <a:lstStyle/>
          <a:p>
            <a:endParaRPr lang="ru-RU" sz="1200"/>
          </a:p>
        </p:txBody>
      </p:sp>
      <p:grpSp>
        <p:nvGrpSpPr>
          <p:cNvPr id="35888" name="Group 93"/>
          <p:cNvGrpSpPr>
            <a:grpSpLocks/>
          </p:cNvGrpSpPr>
          <p:nvPr/>
        </p:nvGrpSpPr>
        <p:grpSpPr bwMode="auto">
          <a:xfrm>
            <a:off x="7870826" y="1685925"/>
            <a:ext cx="1098550" cy="1150938"/>
            <a:chOff x="4368" y="1117"/>
            <a:chExt cx="692" cy="725"/>
          </a:xfrm>
        </p:grpSpPr>
        <p:sp>
          <p:nvSpPr>
            <p:cNvPr id="35889" name="AutoShape 94"/>
            <p:cNvSpPr>
              <a:spLocks noChangeArrowheads="1"/>
            </p:cNvSpPr>
            <p:nvPr/>
          </p:nvSpPr>
          <p:spPr bwMode="auto">
            <a:xfrm>
              <a:off x="4377" y="1117"/>
              <a:ext cx="680" cy="725"/>
            </a:xfrm>
            <a:prstGeom prst="roundRect">
              <a:avLst>
                <a:gd name="adj" fmla="val 16667"/>
              </a:avLst>
            </a:prstGeom>
            <a:solidFill>
              <a:srgbClr val="FF9900"/>
            </a:solidFill>
            <a:ln w="9525">
              <a:solidFill>
                <a:schemeClr val="tx1"/>
              </a:solidFill>
              <a:round/>
              <a:headEnd/>
              <a:tailEnd/>
            </a:ln>
          </p:spPr>
          <p:txBody>
            <a:bodyPr wrap="none" anchor="ctr"/>
            <a:lstStyle/>
            <a:p>
              <a:endParaRPr lang="ru-RU" sz="1200"/>
            </a:p>
          </p:txBody>
        </p:sp>
        <p:sp>
          <p:nvSpPr>
            <p:cNvPr id="35890" name="Text Box 95"/>
            <p:cNvSpPr txBox="1">
              <a:spLocks noChangeArrowheads="1"/>
            </p:cNvSpPr>
            <p:nvPr/>
          </p:nvSpPr>
          <p:spPr bwMode="auto">
            <a:xfrm>
              <a:off x="4368" y="1270"/>
              <a:ext cx="692" cy="523"/>
            </a:xfrm>
            <a:prstGeom prst="rect">
              <a:avLst/>
            </a:prstGeom>
            <a:noFill/>
            <a:ln w="9525">
              <a:noFill/>
              <a:miter lim="800000"/>
              <a:headEnd/>
              <a:tailEnd/>
            </a:ln>
          </p:spPr>
          <p:txBody>
            <a:bodyPr wrap="none">
              <a:spAutoFit/>
            </a:bodyPr>
            <a:lstStyle/>
            <a:p>
              <a:pPr algn="ctr"/>
              <a:r>
                <a:rPr lang="ru-RU" sz="1200" dirty="0"/>
                <a:t>Подписание </a:t>
              </a:r>
            </a:p>
            <a:p>
              <a:pPr algn="ctr"/>
              <a:r>
                <a:rPr lang="ru-RU" sz="1200" dirty="0" smtClean="0"/>
                <a:t>контракта</a:t>
              </a:r>
              <a:endParaRPr lang="ru-RU" sz="1200" dirty="0"/>
            </a:p>
            <a:p>
              <a:pPr algn="ctr"/>
              <a:r>
                <a:rPr lang="ru-RU" sz="1200" dirty="0"/>
                <a:t>с помощью</a:t>
              </a:r>
            </a:p>
            <a:p>
              <a:pPr algn="ctr"/>
              <a:r>
                <a:rPr lang="ru-RU" sz="1200" dirty="0" smtClean="0"/>
                <a:t>ЭП</a:t>
              </a:r>
              <a:endParaRPr lang="ru-RU" sz="1200" dirty="0"/>
            </a:p>
          </p:txBody>
        </p:sp>
      </p:grpSp>
      <p:sp>
        <p:nvSpPr>
          <p:cNvPr id="81" name="Text Box 5"/>
          <p:cNvSpPr txBox="1">
            <a:spLocks noChangeArrowheads="1"/>
          </p:cNvSpPr>
          <p:nvPr/>
        </p:nvSpPr>
        <p:spPr bwMode="auto">
          <a:xfrm>
            <a:off x="0" y="44624"/>
            <a:ext cx="9144000" cy="646113"/>
          </a:xfrm>
          <a:prstGeom prst="rect">
            <a:avLst/>
          </a:prstGeom>
          <a:noFill/>
          <a:ln w="9525">
            <a:noFill/>
            <a:miter lim="800000"/>
            <a:headEnd/>
            <a:tailEnd/>
          </a:ln>
        </p:spPr>
        <p:txBody>
          <a:bodyPr lIns="216000" tIns="36000" rIns="180000" bIns="36000" anchor="ctr"/>
          <a:lstStyle/>
          <a:p>
            <a:pPr>
              <a:defRPr/>
            </a:pPr>
            <a:r>
              <a:rPr lang="ru-RU" sz="2000" spc="-130" dirty="0" smtClean="0">
                <a:solidFill>
                  <a:schemeClr val="bg1"/>
                </a:solidFill>
                <a:latin typeface="Arial" pitchFamily="34" charset="0"/>
                <a:cs typeface="Arial" pitchFamily="34" charset="0"/>
              </a:rPr>
              <a:t>Алгоритм проведения электронного аукциона</a:t>
            </a:r>
            <a:endParaRPr lang="ru-RU" sz="2000" spc="-130" dirty="0">
              <a:solidFill>
                <a:schemeClr val="bg1"/>
              </a:solidFill>
              <a:latin typeface="Arial" pitchFamily="34" charset="0"/>
              <a:cs typeface="Arial" pitchFamily="34" charset="0"/>
            </a:endParaRPr>
          </a:p>
        </p:txBody>
      </p:sp>
      <p:sp>
        <p:nvSpPr>
          <p:cNvPr id="82" name="Line 29"/>
          <p:cNvSpPr>
            <a:spLocks noChangeShapeType="1"/>
          </p:cNvSpPr>
          <p:nvPr/>
        </p:nvSpPr>
        <p:spPr bwMode="auto">
          <a:xfrm flipV="1">
            <a:off x="3851920" y="4365104"/>
            <a:ext cx="0" cy="792163"/>
          </a:xfrm>
          <a:prstGeom prst="line">
            <a:avLst/>
          </a:prstGeom>
          <a:noFill/>
          <a:ln w="9525">
            <a:solidFill>
              <a:schemeClr val="tx1"/>
            </a:solidFill>
            <a:round/>
            <a:headEnd/>
            <a:tailEnd type="triangle" w="med" len="med"/>
          </a:ln>
        </p:spPr>
        <p:txBody>
          <a:bodyPr/>
          <a:lstStyle/>
          <a:p>
            <a:endParaRPr lang="ru-RU" sz="1200"/>
          </a:p>
        </p:txBody>
      </p:sp>
    </p:spTree>
    <p:extLst>
      <p:ext uri="{BB962C8B-B14F-4D97-AF65-F5344CB8AC3E}">
        <p14:creationId xmlns:p14="http://schemas.microsoft.com/office/powerpoint/2010/main" val="161913539"/>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
          <p:cNvSpPr txBox="1">
            <a:spLocks noChangeArrowheads="1"/>
          </p:cNvSpPr>
          <p:nvPr/>
        </p:nvSpPr>
        <p:spPr bwMode="auto">
          <a:xfrm>
            <a:off x="0" y="118591"/>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Требования к извещению о проведении аукциона</a:t>
            </a:r>
          </a:p>
        </p:txBody>
      </p:sp>
      <p:sp>
        <p:nvSpPr>
          <p:cNvPr id="10" name="Прямоугольник 9"/>
          <p:cNvSpPr/>
          <p:nvPr/>
        </p:nvSpPr>
        <p:spPr>
          <a:xfrm>
            <a:off x="0" y="1581150"/>
            <a:ext cx="9144000" cy="893885"/>
          </a:xfrm>
          <a:prstGeom prst="rect">
            <a:avLst/>
          </a:prstGeom>
          <a:solidFill>
            <a:schemeClr val="bg1">
              <a:lumMod val="95000"/>
            </a:schemeClr>
          </a:solidFill>
        </p:spPr>
        <p:txBody>
          <a:bodyPr lIns="360000" rIns="360000" bIns="108000">
            <a:spAutoFit/>
          </a:bodyPr>
          <a:lstStyle/>
          <a:p>
            <a:pPr algn="just">
              <a:defRPr/>
            </a:pPr>
            <a:r>
              <a:rPr lang="ru-RU" sz="1600" dirty="0">
                <a:solidFill>
                  <a:schemeClr val="tx1">
                    <a:lumMod val="75000"/>
                    <a:lumOff val="25000"/>
                  </a:schemeClr>
                </a:solidFill>
                <a:latin typeface="Arial" pitchFamily="34" charset="0"/>
                <a:cs typeface="Arial" pitchFamily="34" charset="0"/>
              </a:rPr>
              <a:t>Извещение о проведении аукциона размещается заказчиком на Общероссийском официальном сайте (</a:t>
            </a:r>
            <a:r>
              <a:rPr lang="en-US" sz="1600" dirty="0">
                <a:solidFill>
                  <a:schemeClr val="tx1">
                    <a:lumMod val="75000"/>
                    <a:lumOff val="25000"/>
                  </a:schemeClr>
                </a:solidFill>
                <a:latin typeface="Arial" pitchFamily="34" charset="0"/>
                <a:cs typeface="Arial" pitchFamily="34" charset="0"/>
              </a:rPr>
              <a:t>zakupki.gov.ru</a:t>
            </a:r>
            <a:r>
              <a:rPr lang="ru-RU" sz="1600" dirty="0">
                <a:solidFill>
                  <a:schemeClr val="tx1">
                    <a:lumMod val="75000"/>
                    <a:lumOff val="25000"/>
                  </a:schemeClr>
                </a:solidFill>
                <a:latin typeface="Arial" pitchFamily="34" charset="0"/>
                <a:cs typeface="Arial" pitchFamily="34" charset="0"/>
              </a:rPr>
              <a:t>) </a:t>
            </a:r>
            <a:r>
              <a:rPr lang="ru-RU" sz="1600" dirty="0" smtClean="0">
                <a:solidFill>
                  <a:schemeClr val="tx1">
                    <a:lumMod val="75000"/>
                    <a:lumOff val="25000"/>
                  </a:schemeClr>
                </a:solidFill>
                <a:latin typeface="Arial" pitchFamily="34" charset="0"/>
                <a:cs typeface="Arial" pitchFamily="34" charset="0"/>
              </a:rPr>
              <a:t>и также </a:t>
            </a:r>
            <a:r>
              <a:rPr lang="ru-RU" sz="1600" dirty="0">
                <a:solidFill>
                  <a:schemeClr val="tx1">
                    <a:lumMod val="75000"/>
                    <a:lumOff val="25000"/>
                  </a:schemeClr>
                </a:solidFill>
                <a:latin typeface="Arial" pitchFamily="34" charset="0"/>
                <a:cs typeface="Arial" pitchFamily="34" charset="0"/>
              </a:rPr>
              <a:t>автоматически публикуется </a:t>
            </a:r>
            <a:r>
              <a:rPr lang="ru-RU" sz="1600" dirty="0" smtClean="0">
                <a:solidFill>
                  <a:schemeClr val="tx1">
                    <a:lumMod val="75000"/>
                    <a:lumOff val="25000"/>
                  </a:schemeClr>
                </a:solidFill>
                <a:latin typeface="Arial" pitchFamily="34" charset="0"/>
                <a:cs typeface="Arial" pitchFamily="34" charset="0"/>
              </a:rPr>
              <a:t>на </a:t>
            </a:r>
            <a:r>
              <a:rPr lang="ru-RU" sz="1600" dirty="0">
                <a:solidFill>
                  <a:schemeClr val="tx1">
                    <a:lumMod val="75000"/>
                    <a:lumOff val="25000"/>
                  </a:schemeClr>
                </a:solidFill>
                <a:latin typeface="Arial" pitchFamily="34" charset="0"/>
                <a:cs typeface="Arial" pitchFamily="34" charset="0"/>
              </a:rPr>
              <a:t>выбранной заказчиком торговой площадке</a:t>
            </a:r>
          </a:p>
        </p:txBody>
      </p:sp>
      <p:sp>
        <p:nvSpPr>
          <p:cNvPr id="20" name="Rectangle 2"/>
          <p:cNvSpPr txBox="1">
            <a:spLocks noChangeArrowheads="1"/>
          </p:cNvSpPr>
          <p:nvPr/>
        </p:nvSpPr>
        <p:spPr bwMode="auto">
          <a:xfrm>
            <a:off x="673100" y="4151313"/>
            <a:ext cx="5970588" cy="2085999"/>
          </a:xfrm>
          <a:prstGeom prst="rect">
            <a:avLst/>
          </a:prstGeom>
          <a:noFill/>
          <a:ln w="9525">
            <a:noFill/>
            <a:miter lim="800000"/>
            <a:headEnd/>
            <a:tailEnd/>
          </a:ln>
        </p:spPr>
        <p:txBody>
          <a:bodyPr/>
          <a:lstStyle/>
          <a:p>
            <a:pPr algn="just">
              <a:spcAft>
                <a:spcPts val="1200"/>
              </a:spcAft>
              <a:defRPr/>
            </a:pPr>
            <a:r>
              <a:rPr lang="ru-RU" sz="1600" b="1" dirty="0">
                <a:solidFill>
                  <a:schemeClr val="tx1">
                    <a:lumMod val="85000"/>
                    <a:lumOff val="15000"/>
                  </a:schemeClr>
                </a:solidFill>
                <a:latin typeface="Arial" pitchFamily="34" charset="0"/>
                <a:cs typeface="Arial" pitchFamily="34" charset="0"/>
              </a:rPr>
              <a:t>В извещении должны содержаться:</a:t>
            </a:r>
            <a:endParaRPr lang="ru-RU" sz="1600" b="1" dirty="0">
              <a:latin typeface="Arial" pitchFamily="34" charset="0"/>
              <a:cs typeface="Arial" pitchFamily="34" charset="0"/>
            </a:endParaRPr>
          </a:p>
          <a:p>
            <a:pPr marL="342900" lvl="1" indent="-342900">
              <a:spcAft>
                <a:spcPts val="0"/>
              </a:spcAft>
              <a:buClr>
                <a:srgbClr val="990033"/>
              </a:buClr>
              <a:buSzPct val="80000"/>
              <a:buFont typeface="Arial Narrow" pitchFamily="34" charset="0"/>
              <a:buChar char="▬"/>
              <a:defRPr/>
            </a:pPr>
            <a:r>
              <a:rPr lang="ru-RU" sz="1600" dirty="0">
                <a:latin typeface="Arial" pitchFamily="34" charset="0"/>
                <a:cs typeface="Arial" pitchFamily="34" charset="0"/>
              </a:rPr>
              <a:t>Данные заказчика</a:t>
            </a:r>
          </a:p>
          <a:p>
            <a:pPr marL="342900" lvl="1" indent="-342900">
              <a:spcAft>
                <a:spcPts val="0"/>
              </a:spcAft>
              <a:buClr>
                <a:srgbClr val="990033"/>
              </a:buClr>
              <a:buSzPct val="80000"/>
              <a:buFont typeface="Arial Narrow" pitchFamily="34" charset="0"/>
              <a:buChar char="▬"/>
              <a:defRPr/>
            </a:pPr>
            <a:r>
              <a:rPr lang="ru-RU" sz="1600" dirty="0">
                <a:latin typeface="Arial" pitchFamily="34" charset="0"/>
                <a:cs typeface="Arial" pitchFamily="34" charset="0"/>
              </a:rPr>
              <a:t>Предмет контракта</a:t>
            </a:r>
          </a:p>
          <a:p>
            <a:pPr marL="342900" lvl="1" indent="-342900">
              <a:spcAft>
                <a:spcPts val="0"/>
              </a:spcAft>
              <a:buClr>
                <a:srgbClr val="990033"/>
              </a:buClr>
              <a:buSzPct val="80000"/>
              <a:buFont typeface="Arial Narrow" pitchFamily="34" charset="0"/>
              <a:buChar char="▬"/>
              <a:defRPr/>
            </a:pPr>
            <a:r>
              <a:rPr lang="ru-RU" sz="1600" dirty="0">
                <a:latin typeface="Arial" pitchFamily="34" charset="0"/>
                <a:cs typeface="Arial" pitchFamily="34" charset="0"/>
              </a:rPr>
              <a:t>Место поставки</a:t>
            </a:r>
          </a:p>
          <a:p>
            <a:pPr marL="342900" lvl="1" indent="-342900">
              <a:spcAft>
                <a:spcPts val="0"/>
              </a:spcAft>
              <a:buClr>
                <a:srgbClr val="990033"/>
              </a:buClr>
              <a:buSzPct val="80000"/>
              <a:buFont typeface="Arial Narrow" pitchFamily="34" charset="0"/>
              <a:buChar char="▬"/>
              <a:defRPr/>
            </a:pPr>
            <a:r>
              <a:rPr lang="ru-RU" sz="1600" dirty="0">
                <a:latin typeface="Arial" pitchFamily="34" charset="0"/>
                <a:cs typeface="Arial" pitchFamily="34" charset="0"/>
              </a:rPr>
              <a:t>Начальная цена контракта</a:t>
            </a:r>
          </a:p>
          <a:p>
            <a:pPr marL="342900" lvl="1" indent="-342900">
              <a:spcAft>
                <a:spcPts val="0"/>
              </a:spcAft>
              <a:buClr>
                <a:srgbClr val="990033"/>
              </a:buClr>
              <a:buSzPct val="80000"/>
              <a:buFont typeface="Arial Narrow" pitchFamily="34" charset="0"/>
              <a:buChar char="▬"/>
              <a:defRPr/>
            </a:pPr>
            <a:r>
              <a:rPr lang="ru-RU" sz="1600" dirty="0">
                <a:latin typeface="Arial" pitchFamily="34" charset="0"/>
                <a:cs typeface="Arial" pitchFamily="34" charset="0"/>
              </a:rPr>
              <a:t>Даты окончания подачи заявок и срока </a:t>
            </a:r>
            <a:r>
              <a:rPr lang="ru-RU" sz="1600" dirty="0" smtClean="0">
                <a:latin typeface="Arial" pitchFamily="34" charset="0"/>
                <a:cs typeface="Arial" pitchFamily="34" charset="0"/>
              </a:rPr>
              <a:t>их рассмотрения</a:t>
            </a:r>
            <a:r>
              <a:rPr lang="ru-RU" sz="1600" dirty="0">
                <a:latin typeface="Arial" pitchFamily="34" charset="0"/>
                <a:cs typeface="Arial" pitchFamily="34" charset="0"/>
              </a:rPr>
              <a:t>, а также дата проведения аукциона</a:t>
            </a:r>
          </a:p>
        </p:txBody>
      </p:sp>
      <p:sp>
        <p:nvSpPr>
          <p:cNvPr id="11" name="Прямоугольник 10"/>
          <p:cNvSpPr/>
          <p:nvPr/>
        </p:nvSpPr>
        <p:spPr>
          <a:xfrm>
            <a:off x="2990850" y="2649538"/>
            <a:ext cx="2438400" cy="1200329"/>
          </a:xfrm>
          <a:prstGeom prst="rect">
            <a:avLst/>
          </a:prstGeom>
        </p:spPr>
        <p:txBody>
          <a:bodyPr>
            <a:spAutoFit/>
          </a:bodyPr>
          <a:lstStyle/>
          <a:p>
            <a:pPr algn="ctr">
              <a:lnSpc>
                <a:spcPct val="90000"/>
              </a:lnSpc>
              <a:defRPr/>
            </a:pPr>
            <a:r>
              <a:rPr lang="en-US" sz="8000" b="1" u="sng" spc="-300" dirty="0" smtClean="0">
                <a:solidFill>
                  <a:srgbClr val="C00000"/>
                </a:solidFill>
                <a:latin typeface="Arial" pitchFamily="34" charset="0"/>
                <a:cs typeface="Arial" pitchFamily="34" charset="0"/>
              </a:rPr>
              <a:t>3</a:t>
            </a:r>
            <a:r>
              <a:rPr lang="ru-RU" sz="2800" u="sng" dirty="0" err="1" smtClean="0">
                <a:solidFill>
                  <a:srgbClr val="C00000"/>
                </a:solidFill>
                <a:latin typeface="Arial" pitchFamily="34" charset="0"/>
                <a:cs typeface="Arial" pitchFamily="34" charset="0"/>
              </a:rPr>
              <a:t>млн.руб</a:t>
            </a:r>
            <a:endParaRPr lang="ru-RU" sz="2800" u="sng" dirty="0">
              <a:latin typeface="Arial" pitchFamily="34" charset="0"/>
              <a:cs typeface="Arial" pitchFamily="34" charset="0"/>
            </a:endParaRPr>
          </a:p>
        </p:txBody>
      </p:sp>
      <p:sp>
        <p:nvSpPr>
          <p:cNvPr id="12" name="Прямоугольник 11"/>
          <p:cNvSpPr/>
          <p:nvPr/>
        </p:nvSpPr>
        <p:spPr>
          <a:xfrm>
            <a:off x="5214938" y="2649538"/>
            <a:ext cx="2876550" cy="1200329"/>
          </a:xfrm>
          <a:prstGeom prst="rect">
            <a:avLst/>
          </a:prstGeom>
        </p:spPr>
        <p:txBody>
          <a:bodyPr>
            <a:spAutoFit/>
          </a:bodyPr>
          <a:lstStyle/>
          <a:p>
            <a:pPr algn="ctr">
              <a:lnSpc>
                <a:spcPct val="90000"/>
              </a:lnSpc>
              <a:defRPr/>
            </a:pPr>
            <a:r>
              <a:rPr lang="en-US" sz="6000" b="1" dirty="0" smtClean="0">
                <a:solidFill>
                  <a:srgbClr val="3CA2E8"/>
                </a:solidFill>
                <a:latin typeface="Arial" pitchFamily="34" charset="0"/>
                <a:cs typeface="Arial" pitchFamily="34" charset="0"/>
              </a:rPr>
              <a:t>&lt;</a:t>
            </a:r>
            <a:r>
              <a:rPr lang="ru-RU" sz="8000" b="1" u="sng" dirty="0" smtClean="0">
                <a:latin typeface="Arial" pitchFamily="34" charset="0"/>
                <a:cs typeface="Arial" pitchFamily="34" charset="0"/>
              </a:rPr>
              <a:t>15</a:t>
            </a:r>
            <a:r>
              <a:rPr lang="ru-RU" sz="2800" u="sng" dirty="0" smtClean="0">
                <a:latin typeface="Arial" pitchFamily="34" charset="0"/>
                <a:cs typeface="Arial" pitchFamily="34" charset="0"/>
              </a:rPr>
              <a:t> </a:t>
            </a:r>
            <a:r>
              <a:rPr lang="ru-RU" sz="2800" u="sng" dirty="0">
                <a:latin typeface="Arial" pitchFamily="34" charset="0"/>
                <a:cs typeface="Arial" pitchFamily="34" charset="0"/>
              </a:rPr>
              <a:t>дней</a:t>
            </a:r>
          </a:p>
        </p:txBody>
      </p:sp>
      <p:sp>
        <p:nvSpPr>
          <p:cNvPr id="13" name="Прямоугольник 12"/>
          <p:cNvSpPr/>
          <p:nvPr/>
        </p:nvSpPr>
        <p:spPr>
          <a:xfrm>
            <a:off x="1071563" y="2643188"/>
            <a:ext cx="2143125" cy="1200329"/>
          </a:xfrm>
          <a:prstGeom prst="rect">
            <a:avLst/>
          </a:prstGeom>
        </p:spPr>
        <p:txBody>
          <a:bodyPr>
            <a:spAutoFit/>
          </a:bodyPr>
          <a:lstStyle/>
          <a:p>
            <a:pPr algn="ctr">
              <a:lnSpc>
                <a:spcPct val="90000"/>
              </a:lnSpc>
              <a:defRPr/>
            </a:pPr>
            <a:r>
              <a:rPr lang="en-US" sz="8000" b="1" u="sng" spc="-1500" dirty="0">
                <a:latin typeface="Arial" pitchFamily="34" charset="0"/>
                <a:cs typeface="Arial" pitchFamily="34" charset="0"/>
              </a:rPr>
              <a:t>7</a:t>
            </a:r>
            <a:r>
              <a:rPr lang="ru-RU" sz="2800" u="sng" dirty="0">
                <a:latin typeface="Arial" pitchFamily="34" charset="0"/>
                <a:cs typeface="Arial" pitchFamily="34" charset="0"/>
              </a:rPr>
              <a:t>дней </a:t>
            </a:r>
            <a:r>
              <a:rPr lang="en-US" sz="6000" b="1" dirty="0">
                <a:solidFill>
                  <a:srgbClr val="3CA2E8"/>
                </a:solidFill>
                <a:latin typeface="Arial" pitchFamily="34" charset="0"/>
                <a:cs typeface="Arial" pitchFamily="34" charset="0"/>
              </a:rPr>
              <a:t>≤</a:t>
            </a:r>
            <a:endParaRPr lang="ru-RU" sz="2800" b="1" u="sng" dirty="0">
              <a:latin typeface="Arial" pitchFamily="34" charset="0"/>
              <a:cs typeface="Arial" pitchFamily="34" charset="0"/>
            </a:endParaRPr>
          </a:p>
        </p:txBody>
      </p:sp>
    </p:spTree>
    <p:extLst>
      <p:ext uri="{BB962C8B-B14F-4D97-AF65-F5344CB8AC3E}">
        <p14:creationId xmlns:p14="http://schemas.microsoft.com/office/powerpoint/2010/main" val="133156759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1" nodeType="clickEffect">
                                  <p:stCondLst>
                                    <p:cond delay="0"/>
                                  </p:stCondLst>
                                  <p:childTnLst>
                                    <p:animEffect transition="out" filter="wipe(left)">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wipe(up)">
                                      <p:cBhvr>
                                        <p:cTn id="30" dur="500"/>
                                        <p:tgtEl>
                                          <p:spTgt spid="20">
                                            <p:txEl>
                                              <p:pRg st="0" end="0"/>
                                            </p:txEl>
                                          </p:spTgt>
                                        </p:tgtEl>
                                      </p:cBhvr>
                                    </p:animEffect>
                                  </p:childTnLst>
                                </p:cTn>
                              </p:par>
                              <p:par>
                                <p:cTn id="31" presetID="22" presetClass="entr" presetSubtype="2" fill="hold" grpId="2"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0">
                                            <p:txEl>
                                              <p:pRg st="1" end="1"/>
                                            </p:txEl>
                                          </p:spTgt>
                                        </p:tgtEl>
                                        <p:attrNameLst>
                                          <p:attrName>style.visibility</p:attrName>
                                        </p:attrNameLst>
                                      </p:cBhvr>
                                      <p:to>
                                        <p:strVal val="visible"/>
                                      </p:to>
                                    </p:set>
                                    <p:animEffect transition="in" filter="wipe(up)">
                                      <p:cBhvr>
                                        <p:cTn id="38" dur="500"/>
                                        <p:tgtEl>
                                          <p:spTgt spid="2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0">
                                            <p:txEl>
                                              <p:pRg st="2" end="2"/>
                                            </p:txEl>
                                          </p:spTgt>
                                        </p:tgtEl>
                                        <p:attrNameLst>
                                          <p:attrName>style.visibility</p:attrName>
                                        </p:attrNameLst>
                                      </p:cBhvr>
                                      <p:to>
                                        <p:strVal val="visible"/>
                                      </p:to>
                                    </p:set>
                                    <p:animEffect transition="in" filter="wipe(up)">
                                      <p:cBhvr>
                                        <p:cTn id="43" dur="500"/>
                                        <p:tgtEl>
                                          <p:spTgt spid="20">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0">
                                            <p:txEl>
                                              <p:pRg st="3" end="3"/>
                                            </p:txEl>
                                          </p:spTgt>
                                        </p:tgtEl>
                                        <p:attrNameLst>
                                          <p:attrName>style.visibility</p:attrName>
                                        </p:attrNameLst>
                                      </p:cBhvr>
                                      <p:to>
                                        <p:strVal val="visible"/>
                                      </p:to>
                                    </p:set>
                                    <p:animEffect transition="in" filter="wipe(up)">
                                      <p:cBhvr>
                                        <p:cTn id="48" dur="500"/>
                                        <p:tgtEl>
                                          <p:spTgt spid="20">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0">
                                            <p:txEl>
                                              <p:pRg st="4" end="4"/>
                                            </p:txEl>
                                          </p:spTgt>
                                        </p:tgtEl>
                                        <p:attrNameLst>
                                          <p:attrName>style.visibility</p:attrName>
                                        </p:attrNameLst>
                                      </p:cBhvr>
                                      <p:to>
                                        <p:strVal val="visible"/>
                                      </p:to>
                                    </p:set>
                                    <p:animEffect transition="in" filter="wipe(up)">
                                      <p:cBhvr>
                                        <p:cTn id="53" dur="500"/>
                                        <p:tgtEl>
                                          <p:spTgt spid="20">
                                            <p:txEl>
                                              <p:pRg st="4" end="4"/>
                                            </p:txEl>
                                          </p:spTgt>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0">
                                            <p:txEl>
                                              <p:pRg st="5" end="5"/>
                                            </p:txEl>
                                          </p:spTgt>
                                        </p:tgtEl>
                                        <p:attrNameLst>
                                          <p:attrName>style.visibility</p:attrName>
                                        </p:attrNameLst>
                                      </p:cBhvr>
                                      <p:to>
                                        <p:strVal val="visible"/>
                                      </p:to>
                                    </p:set>
                                    <p:animEffect transition="in" filter="wipe(up)">
                                      <p:cBhvr>
                                        <p:cTn id="56"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build="p"/>
      <p:bldP spid="11" grpId="0"/>
      <p:bldP spid="12" grpId="0"/>
      <p:bldP spid="13" grpId="0"/>
      <p:bldP spid="13" grpId="1"/>
      <p:bldP spid="13" grpId="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16632"/>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Требования к аукционной документации</a:t>
            </a:r>
          </a:p>
        </p:txBody>
      </p:sp>
      <p:sp>
        <p:nvSpPr>
          <p:cNvPr id="4" name="Прямоугольник 3"/>
          <p:cNvSpPr/>
          <p:nvPr/>
        </p:nvSpPr>
        <p:spPr>
          <a:xfrm>
            <a:off x="0" y="1196752"/>
            <a:ext cx="9144000" cy="893885"/>
          </a:xfrm>
          <a:prstGeom prst="rect">
            <a:avLst/>
          </a:prstGeom>
          <a:solidFill>
            <a:schemeClr val="bg1">
              <a:lumMod val="95000"/>
            </a:schemeClr>
          </a:solidFill>
        </p:spPr>
        <p:txBody>
          <a:bodyPr lIns="360000" rIns="360000" bIns="108000">
            <a:spAutoFit/>
          </a:bodyPr>
          <a:lstStyle/>
          <a:p>
            <a:pPr>
              <a:defRPr/>
            </a:pPr>
            <a:r>
              <a:rPr lang="ru-RU" sz="1600" dirty="0">
                <a:solidFill>
                  <a:schemeClr val="tx1">
                    <a:lumMod val="75000"/>
                    <a:lumOff val="25000"/>
                  </a:schemeClr>
                </a:solidFill>
                <a:latin typeface="Arial" pitchFamily="34" charset="0"/>
                <a:cs typeface="Arial" pitchFamily="34" charset="0"/>
              </a:rPr>
              <a:t>Аукционная документация доступна на ООС и сайте ЭТП с момента публикации извещения о проведении аукциона без взимания платы. Заказчик обязан предоставлять разъяснения ее положений в течение 2 дней.</a:t>
            </a:r>
          </a:p>
        </p:txBody>
      </p:sp>
      <p:sp>
        <p:nvSpPr>
          <p:cNvPr id="5" name="Rectangle 2"/>
          <p:cNvSpPr txBox="1">
            <a:spLocks noChangeArrowheads="1"/>
          </p:cNvSpPr>
          <p:nvPr/>
        </p:nvSpPr>
        <p:spPr bwMode="auto">
          <a:xfrm>
            <a:off x="323528" y="2204864"/>
            <a:ext cx="8286750" cy="428625"/>
          </a:xfrm>
          <a:prstGeom prst="rect">
            <a:avLst/>
          </a:prstGeom>
          <a:noFill/>
          <a:ln w="9525">
            <a:noFill/>
            <a:miter lim="800000"/>
            <a:headEnd/>
            <a:tailEnd/>
          </a:ln>
        </p:spPr>
        <p:txBody>
          <a:bodyPr/>
          <a:lstStyle/>
          <a:p>
            <a:pPr algn="just">
              <a:spcAft>
                <a:spcPts val="1200"/>
              </a:spcAft>
              <a:defRPr/>
            </a:pPr>
            <a:r>
              <a:rPr lang="ru-RU" sz="1600" b="1" dirty="0">
                <a:solidFill>
                  <a:schemeClr val="tx1">
                    <a:lumMod val="85000"/>
                    <a:lumOff val="15000"/>
                  </a:schemeClr>
                </a:solidFill>
                <a:latin typeface="Arial" pitchFamily="34" charset="0"/>
                <a:cs typeface="Arial" pitchFamily="34" charset="0"/>
              </a:rPr>
              <a:t>В документации в обязательном порядке содержатся:</a:t>
            </a:r>
            <a:endParaRPr lang="ru-RU" sz="1600" b="1" dirty="0">
              <a:latin typeface="Arial" pitchFamily="34" charset="0"/>
              <a:cs typeface="Arial" pitchFamily="34" charset="0"/>
            </a:endParaRPr>
          </a:p>
          <a:p>
            <a:pPr marL="342900" lvl="1" indent="-342900">
              <a:spcAft>
                <a:spcPts val="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Требования к содержанию и составу </a:t>
            </a:r>
            <a:r>
              <a:rPr lang="ru-RU" sz="1600" dirty="0" smtClean="0">
                <a:solidFill>
                  <a:schemeClr val="tx1">
                    <a:lumMod val="75000"/>
                    <a:lumOff val="25000"/>
                  </a:schemeClr>
                </a:solidFill>
                <a:latin typeface="Arial" pitchFamily="34" charset="0"/>
                <a:cs typeface="Arial" pitchFamily="34" charset="0"/>
              </a:rPr>
              <a:t>заявки;</a:t>
            </a:r>
            <a:endParaRPr lang="ru-RU" sz="1600" dirty="0">
              <a:solidFill>
                <a:schemeClr val="tx1">
                  <a:lumMod val="75000"/>
                  <a:lumOff val="25000"/>
                </a:schemeClr>
              </a:solidFill>
              <a:latin typeface="Arial" pitchFamily="34" charset="0"/>
              <a:cs typeface="Arial" pitchFamily="34" charset="0"/>
            </a:endParaRPr>
          </a:p>
          <a:p>
            <a:pPr marL="342900" lvl="1" indent="-342900">
              <a:spcAft>
                <a:spcPts val="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Данные о размере обеспечения </a:t>
            </a:r>
            <a:r>
              <a:rPr lang="ru-RU" sz="1600" dirty="0" smtClean="0">
                <a:solidFill>
                  <a:schemeClr val="tx1">
                    <a:lumMod val="75000"/>
                    <a:lumOff val="25000"/>
                  </a:schemeClr>
                </a:solidFill>
                <a:latin typeface="Arial" pitchFamily="34" charset="0"/>
                <a:cs typeface="Arial" pitchFamily="34" charset="0"/>
              </a:rPr>
              <a:t>заявки;</a:t>
            </a:r>
            <a:endParaRPr lang="ru-RU" sz="1600" dirty="0">
              <a:solidFill>
                <a:schemeClr val="tx1">
                  <a:lumMod val="75000"/>
                  <a:lumOff val="25000"/>
                </a:schemeClr>
              </a:solidFill>
              <a:latin typeface="Arial" pitchFamily="34" charset="0"/>
              <a:cs typeface="Arial" pitchFamily="34" charset="0"/>
            </a:endParaRPr>
          </a:p>
          <a:p>
            <a:pPr marL="342900" lvl="1" indent="-342900">
              <a:spcAft>
                <a:spcPts val="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Даты окончания подачи </a:t>
            </a:r>
            <a:r>
              <a:rPr lang="ru-RU" sz="1600" dirty="0" smtClean="0">
                <a:solidFill>
                  <a:schemeClr val="tx1">
                    <a:lumMod val="75000"/>
                    <a:lumOff val="25000"/>
                  </a:schemeClr>
                </a:solidFill>
                <a:latin typeface="Arial" pitchFamily="34" charset="0"/>
                <a:cs typeface="Arial" pitchFamily="34" charset="0"/>
              </a:rPr>
              <a:t>заявок, </a:t>
            </a:r>
            <a:r>
              <a:rPr lang="ru-RU" sz="1600" dirty="0">
                <a:solidFill>
                  <a:schemeClr val="tx1">
                    <a:lumMod val="75000"/>
                    <a:lumOff val="25000"/>
                  </a:schemeClr>
                </a:solidFill>
                <a:latin typeface="Arial" pitchFamily="34" charset="0"/>
                <a:cs typeface="Arial" pitchFamily="34" charset="0"/>
              </a:rPr>
              <a:t>срока их рассмотрения, </a:t>
            </a:r>
            <a:r>
              <a:rPr lang="ru-RU" sz="1600" dirty="0" smtClean="0">
                <a:solidFill>
                  <a:schemeClr val="tx1">
                    <a:lumMod val="75000"/>
                    <a:lumOff val="25000"/>
                  </a:schemeClr>
                </a:solidFill>
                <a:latin typeface="Arial" pitchFamily="34" charset="0"/>
                <a:cs typeface="Arial" pitchFamily="34" charset="0"/>
              </a:rPr>
              <a:t>дата </a:t>
            </a:r>
            <a:r>
              <a:rPr lang="ru-RU" sz="1600" dirty="0">
                <a:solidFill>
                  <a:schemeClr val="tx1">
                    <a:lumMod val="75000"/>
                    <a:lumOff val="25000"/>
                  </a:schemeClr>
                </a:solidFill>
                <a:latin typeface="Arial" pitchFamily="34" charset="0"/>
                <a:cs typeface="Arial" pitchFamily="34" charset="0"/>
              </a:rPr>
              <a:t>проведения </a:t>
            </a:r>
            <a:r>
              <a:rPr lang="ru-RU" sz="1600" dirty="0" smtClean="0">
                <a:solidFill>
                  <a:schemeClr val="tx1">
                    <a:lumMod val="75000"/>
                    <a:lumOff val="25000"/>
                  </a:schemeClr>
                </a:solidFill>
                <a:latin typeface="Arial" pitchFamily="34" charset="0"/>
                <a:cs typeface="Arial" pitchFamily="34" charset="0"/>
              </a:rPr>
              <a:t>торгов;</a:t>
            </a:r>
            <a:endParaRPr lang="ru-RU" sz="1600" dirty="0">
              <a:solidFill>
                <a:schemeClr val="tx1">
                  <a:lumMod val="75000"/>
                  <a:lumOff val="25000"/>
                </a:schemeClr>
              </a:solidFill>
              <a:latin typeface="Arial" pitchFamily="34" charset="0"/>
              <a:cs typeface="Arial" pitchFamily="34" charset="0"/>
            </a:endParaRPr>
          </a:p>
          <a:p>
            <a:pPr marL="342900" lvl="1" indent="-342900">
              <a:spcAft>
                <a:spcPts val="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Источник финансирования </a:t>
            </a:r>
            <a:r>
              <a:rPr lang="ru-RU" sz="1600" dirty="0" smtClean="0">
                <a:solidFill>
                  <a:schemeClr val="tx1">
                    <a:lumMod val="75000"/>
                    <a:lumOff val="25000"/>
                  </a:schemeClr>
                </a:solidFill>
                <a:latin typeface="Arial" pitchFamily="34" charset="0"/>
                <a:cs typeface="Arial" pitchFamily="34" charset="0"/>
              </a:rPr>
              <a:t>заказа;</a:t>
            </a:r>
            <a:endParaRPr lang="ru-RU" sz="1600" dirty="0">
              <a:solidFill>
                <a:schemeClr val="tx1">
                  <a:lumMod val="75000"/>
                  <a:lumOff val="25000"/>
                </a:schemeClr>
              </a:solidFill>
              <a:latin typeface="Arial" pitchFamily="34" charset="0"/>
              <a:cs typeface="Arial" pitchFamily="34" charset="0"/>
            </a:endParaRPr>
          </a:p>
          <a:p>
            <a:pPr marL="342900" lvl="1" indent="-342900">
              <a:spcAft>
                <a:spcPts val="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Обоснование начальной (максимальной) цены </a:t>
            </a:r>
            <a:r>
              <a:rPr lang="ru-RU" sz="1600" dirty="0" smtClean="0">
                <a:solidFill>
                  <a:schemeClr val="tx1">
                    <a:lumMod val="75000"/>
                    <a:lumOff val="25000"/>
                  </a:schemeClr>
                </a:solidFill>
                <a:latin typeface="Arial" pitchFamily="34" charset="0"/>
                <a:cs typeface="Arial" pitchFamily="34" charset="0"/>
              </a:rPr>
              <a:t>контракта;</a:t>
            </a:r>
            <a:endParaRPr lang="ru-RU" sz="1600" dirty="0">
              <a:solidFill>
                <a:schemeClr val="tx1">
                  <a:lumMod val="75000"/>
                  <a:lumOff val="25000"/>
                </a:schemeClr>
              </a:solidFill>
              <a:latin typeface="Arial" pitchFamily="34" charset="0"/>
              <a:cs typeface="Arial" pitchFamily="34" charset="0"/>
            </a:endParaRPr>
          </a:p>
          <a:p>
            <a:pPr marL="342900" lvl="1" indent="-342900">
              <a:spcAft>
                <a:spcPts val="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Порядок формирования цены </a:t>
            </a:r>
            <a:r>
              <a:rPr lang="ru-RU" sz="1600" dirty="0" smtClean="0">
                <a:solidFill>
                  <a:schemeClr val="tx1">
                    <a:lumMod val="75000"/>
                    <a:lumOff val="25000"/>
                  </a:schemeClr>
                </a:solidFill>
                <a:latin typeface="Arial" pitchFamily="34" charset="0"/>
                <a:cs typeface="Arial" pitchFamily="34" charset="0"/>
              </a:rPr>
              <a:t>контракта;</a:t>
            </a:r>
            <a:endParaRPr lang="ru-RU" sz="1600" dirty="0">
              <a:solidFill>
                <a:schemeClr val="tx1">
                  <a:lumMod val="75000"/>
                  <a:lumOff val="25000"/>
                </a:schemeClr>
              </a:solidFill>
              <a:latin typeface="Arial" pitchFamily="34" charset="0"/>
              <a:cs typeface="Arial" pitchFamily="34" charset="0"/>
            </a:endParaRPr>
          </a:p>
          <a:p>
            <a:pPr marL="342900" lvl="1" indent="-342900">
              <a:spcAft>
                <a:spcPts val="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Начальная цена </a:t>
            </a:r>
            <a:r>
              <a:rPr lang="ru-RU" sz="1600" dirty="0" smtClean="0">
                <a:solidFill>
                  <a:schemeClr val="tx1">
                    <a:lumMod val="75000"/>
                    <a:lumOff val="25000"/>
                  </a:schemeClr>
                </a:solidFill>
                <a:latin typeface="Arial" pitchFamily="34" charset="0"/>
                <a:cs typeface="Arial" pitchFamily="34" charset="0"/>
              </a:rPr>
              <a:t>контракта.</a:t>
            </a:r>
            <a:endParaRPr lang="ru-RU" sz="1600" dirty="0">
              <a:solidFill>
                <a:schemeClr val="tx1">
                  <a:lumMod val="75000"/>
                  <a:lumOff val="25000"/>
                </a:schemeClr>
              </a:solidFill>
              <a:latin typeface="Arial" pitchFamily="34" charset="0"/>
              <a:cs typeface="Arial" pitchFamily="34" charset="0"/>
            </a:endParaRPr>
          </a:p>
        </p:txBody>
      </p:sp>
      <p:sp>
        <p:nvSpPr>
          <p:cNvPr id="2" name="Прямоугольник 1"/>
          <p:cNvSpPr/>
          <p:nvPr/>
        </p:nvSpPr>
        <p:spPr>
          <a:xfrm>
            <a:off x="323528" y="4653136"/>
            <a:ext cx="7704856" cy="1672253"/>
          </a:xfrm>
          <a:prstGeom prst="rect">
            <a:avLst/>
          </a:prstGeom>
        </p:spPr>
        <p:txBody>
          <a:bodyPr wrap="square">
            <a:spAutoFit/>
          </a:bodyPr>
          <a:lstStyle/>
          <a:p>
            <a:pPr algn="just">
              <a:spcAft>
                <a:spcPts val="200"/>
              </a:spcAft>
              <a:defRPr/>
            </a:pPr>
            <a:r>
              <a:rPr lang="ru-RU" sz="1600" b="1" dirty="0" smtClean="0">
                <a:solidFill>
                  <a:schemeClr val="tx1">
                    <a:lumMod val="85000"/>
                    <a:lumOff val="15000"/>
                  </a:schemeClr>
                </a:solidFill>
                <a:latin typeface="Arial" pitchFamily="34" charset="0"/>
                <a:cs typeface="Arial" pitchFamily="34" charset="0"/>
              </a:rPr>
              <a:t>При поставке товаров, также обязательно указать:</a:t>
            </a:r>
            <a:endParaRPr lang="ru-RU" sz="1600" b="1" dirty="0">
              <a:latin typeface="Arial" pitchFamily="34" charset="0"/>
              <a:cs typeface="Arial" pitchFamily="34" charset="0"/>
            </a:endParaRPr>
          </a:p>
          <a:p>
            <a:pPr marL="342900" lvl="1" indent="-342900">
              <a:spcAft>
                <a:spcPts val="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Функциональные и качественные требования к товару;</a:t>
            </a:r>
          </a:p>
          <a:p>
            <a:pPr marL="342900" lvl="1" indent="-342900">
              <a:spcAft>
                <a:spcPts val="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Перечень требуемых запасных </a:t>
            </a:r>
            <a:r>
              <a:rPr lang="ru-RU" sz="1600" dirty="0" smtClean="0">
                <a:solidFill>
                  <a:schemeClr val="tx1">
                    <a:lumMod val="75000"/>
                    <a:lumOff val="25000"/>
                  </a:schemeClr>
                </a:solidFill>
                <a:latin typeface="Arial" pitchFamily="34" charset="0"/>
                <a:cs typeface="Arial" pitchFamily="34" charset="0"/>
              </a:rPr>
              <a:t>частей, при наличии;</a:t>
            </a:r>
            <a:endParaRPr lang="ru-RU" sz="1600" dirty="0">
              <a:solidFill>
                <a:schemeClr val="tx1">
                  <a:lumMod val="75000"/>
                  <a:lumOff val="25000"/>
                </a:schemeClr>
              </a:solidFill>
              <a:latin typeface="Arial" pitchFamily="34" charset="0"/>
              <a:cs typeface="Arial" pitchFamily="34" charset="0"/>
            </a:endParaRPr>
          </a:p>
          <a:p>
            <a:pPr marL="342900" lvl="1" indent="-342900">
              <a:spcAft>
                <a:spcPts val="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Перечень документов, подтверждающих соответствие поставляемого товара требованиям законодательства, при наличии таковых;</a:t>
            </a:r>
          </a:p>
          <a:p>
            <a:pPr marL="342900" lvl="1" indent="-342900">
              <a:spcAft>
                <a:spcPts val="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Место, условия и сроки поставки.</a:t>
            </a:r>
          </a:p>
        </p:txBody>
      </p:sp>
    </p:spTree>
    <p:extLst>
      <p:ext uri="{BB962C8B-B14F-4D97-AF65-F5344CB8AC3E}">
        <p14:creationId xmlns:p14="http://schemas.microsoft.com/office/powerpoint/2010/main" val="108560653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up)">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up)">
                                      <p:cBhvr>
                                        <p:cTn id="30" dur="500"/>
                                        <p:tgtEl>
                                          <p:spTgt spid="5">
                                            <p:txEl>
                                              <p:pRg st="4" end="4"/>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wipe(up)">
                                      <p:cBhvr>
                                        <p:cTn id="33" dur="500"/>
                                        <p:tgtEl>
                                          <p:spTgt spid="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wipe(up)">
                                      <p:cBhvr>
                                        <p:cTn id="38" dur="500"/>
                                        <p:tgtEl>
                                          <p:spTgt spid="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wipe(up)">
                                      <p:cBhvr>
                                        <p:cTn id="4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7083" y="231030"/>
            <a:ext cx="3286173" cy="400110"/>
          </a:xfrm>
          <a:prstGeom prst="rect">
            <a:avLst/>
          </a:prstGeom>
          <a:noFill/>
        </p:spPr>
        <p:txBody>
          <a:bodyPr wrap="square" rtlCol="0">
            <a:spAutoFit/>
          </a:bodyPr>
          <a:lstStyle/>
          <a:p>
            <a:r>
              <a:rPr lang="ru-RU" sz="2000" b="1" dirty="0" smtClean="0">
                <a:solidFill>
                  <a:schemeClr val="bg1"/>
                </a:solidFill>
                <a:latin typeface="Arial" panose="020B0604020202020204" pitchFamily="34" charset="0"/>
                <a:cs typeface="Arial" panose="020B0604020202020204" pitchFamily="34" charset="0"/>
              </a:rPr>
              <a:t>Стандартизация</a:t>
            </a:r>
            <a:endParaRPr lang="ru-RU" sz="2000" b="1" dirty="0">
              <a:solidFill>
                <a:schemeClr val="bg1"/>
              </a:solidFill>
              <a:latin typeface="Arial" panose="020B0604020202020204" pitchFamily="34" charset="0"/>
              <a:cs typeface="Arial" panose="020B0604020202020204" pitchFamily="34" charset="0"/>
            </a:endParaRPr>
          </a:p>
        </p:txBody>
      </p:sp>
      <p:sp>
        <p:nvSpPr>
          <p:cNvPr id="8" name="Прямоугольник 7"/>
          <p:cNvSpPr>
            <a:spLocks noChangeArrowheads="1"/>
          </p:cNvSpPr>
          <p:nvPr/>
        </p:nvSpPr>
        <p:spPr bwMode="auto">
          <a:xfrm>
            <a:off x="240686" y="1916832"/>
            <a:ext cx="6966382" cy="2278879"/>
          </a:xfrm>
          <a:prstGeom prst="rect">
            <a:avLst/>
          </a:prstGeom>
          <a:noFill/>
          <a:ln w="9525">
            <a:noFill/>
            <a:miter lim="800000"/>
            <a:headEnd/>
            <a:tailEnd/>
          </a:ln>
        </p:spPr>
        <p:txBody>
          <a:bodyPr wrap="square" lIns="360000" rIns="360000" bIns="108000">
            <a:spAutoFit/>
          </a:bodyPr>
          <a:lstStyle/>
          <a:p>
            <a:pPr marL="342900" lvl="1" indent="-342900">
              <a:spcBef>
                <a:spcPts val="1200"/>
              </a:spcBef>
              <a:spcAft>
                <a:spcPts val="1200"/>
              </a:spcAft>
              <a:buClr>
                <a:srgbClr val="193A06"/>
              </a:buClr>
              <a:buSzPct val="80000"/>
              <a:buFont typeface="Arial Narrow" pitchFamily="34" charset="0"/>
              <a:buChar char="▬"/>
              <a:defRPr/>
            </a:pPr>
            <a:r>
              <a:rPr lang="ru-RU" sz="1600" dirty="0">
                <a:solidFill>
                  <a:schemeClr val="tx1">
                    <a:lumMod val="75000"/>
                    <a:lumOff val="25000"/>
                  </a:schemeClr>
                </a:solidFill>
                <a:latin typeface="Arial" panose="020B0604020202020204" pitchFamily="34" charset="0"/>
                <a:cs typeface="Arial" panose="020B0604020202020204" pitchFamily="34" charset="0"/>
              </a:rPr>
              <a:t>Заказчики при осуществлении закупок по 44-ФЗ и 223-ФЗ обязаны при составлении описания объекта закупки использовать документы национальной системы стандартизации (ГОСТы, ТУ, </a:t>
            </a:r>
            <a:r>
              <a:rPr lang="ru-RU" sz="1600" dirty="0" err="1">
                <a:solidFill>
                  <a:schemeClr val="tx1">
                    <a:lumMod val="75000"/>
                    <a:lumOff val="25000"/>
                  </a:schemeClr>
                </a:solidFill>
                <a:latin typeface="Arial" panose="020B0604020202020204" pitchFamily="34" charset="0"/>
                <a:cs typeface="Arial" panose="020B0604020202020204" pitchFamily="34" charset="0"/>
              </a:rPr>
              <a:t>СНИПы</a:t>
            </a:r>
            <a:r>
              <a:rPr lang="ru-RU" sz="1600" dirty="0">
                <a:solidFill>
                  <a:schemeClr val="tx1">
                    <a:lumMod val="75000"/>
                    <a:lumOff val="25000"/>
                  </a:schemeClr>
                </a:solidFill>
                <a:latin typeface="Arial" panose="020B0604020202020204" pitchFamily="34" charset="0"/>
                <a:cs typeface="Arial" panose="020B0604020202020204" pitchFamily="34" charset="0"/>
              </a:rPr>
              <a:t>, в случае, если они установлены по данным ТРУ).</a:t>
            </a:r>
          </a:p>
          <a:p>
            <a:pPr marL="0" lvl="1">
              <a:lnSpc>
                <a:spcPct val="75000"/>
              </a:lnSpc>
              <a:spcBef>
                <a:spcPts val="1200"/>
              </a:spcBef>
              <a:spcAft>
                <a:spcPts val="1200"/>
              </a:spcAft>
              <a:buClr>
                <a:srgbClr val="193A06"/>
              </a:buClr>
              <a:buSzPct val="80000"/>
              <a:defRPr/>
            </a:pPr>
            <a:endParaRPr lang="ru-RU" sz="1600" dirty="0">
              <a:latin typeface="Arial" panose="020B0604020202020204" pitchFamily="34" charset="0"/>
              <a:cs typeface="Arial" panose="020B0604020202020204" pitchFamily="34" charset="0"/>
            </a:endParaRPr>
          </a:p>
          <a:p>
            <a:pPr marL="0" lvl="1">
              <a:spcAft>
                <a:spcPts val="1200"/>
              </a:spcAft>
              <a:buClr>
                <a:srgbClr val="990033"/>
              </a:buClr>
              <a:buSzPct val="80000"/>
            </a:pPr>
            <a:r>
              <a:rPr lang="ru-RU" sz="1600" dirty="0" smtClean="0">
                <a:solidFill>
                  <a:prstClr val="black">
                    <a:lumMod val="75000"/>
                    <a:lumOff val="25000"/>
                  </a:prstClr>
                </a:solidFill>
                <a:latin typeface="Arial" pitchFamily="34" charset="0"/>
                <a:cs typeface="Arial" pitchFamily="34" charset="0"/>
              </a:rPr>
              <a:t>.</a:t>
            </a:r>
            <a:endParaRPr lang="ru-RU" sz="1600" dirty="0">
              <a:solidFill>
                <a:prstClr val="black">
                  <a:lumMod val="75000"/>
                  <a:lumOff val="25000"/>
                </a:prstClr>
              </a:solidFill>
              <a:latin typeface="Arial" pitchFamily="34" charset="0"/>
              <a:cs typeface="Arial" pitchFamily="34" charset="0"/>
            </a:endParaRPr>
          </a:p>
        </p:txBody>
      </p:sp>
      <p:sp>
        <p:nvSpPr>
          <p:cNvPr id="16" name="Rectangle 2"/>
          <p:cNvSpPr txBox="1">
            <a:spLocks noChangeArrowheads="1"/>
          </p:cNvSpPr>
          <p:nvPr/>
        </p:nvSpPr>
        <p:spPr bwMode="auto">
          <a:xfrm>
            <a:off x="0" y="5805264"/>
            <a:ext cx="9144000" cy="797311"/>
          </a:xfrm>
          <a:prstGeom prst="rect">
            <a:avLst/>
          </a:prstGeom>
          <a:solidFill>
            <a:schemeClr val="bg1">
              <a:lumMod val="95000"/>
            </a:schemeClr>
          </a:soli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44000" bIns="72000" rtlCol="0" anchor="t" anchorCtr="0">
            <a:spAutoFit/>
          </a:bodyPr>
          <a:lstStyle>
            <a:defPPr>
              <a:defRPr lang="ru-RU"/>
            </a:defPPr>
            <a:lvl1pPr algn="ctr">
              <a:spcAft>
                <a:spcPts val="600"/>
              </a:spcAft>
              <a:defRPr sz="1400" b="1">
                <a:solidFill>
                  <a:srgbClr val="C00000"/>
                </a:solidFill>
                <a:latin typeface="Arial Narrow" pitchFamily="34" charset="0"/>
                <a:cs typeface="+mn-cs"/>
              </a:defRPr>
            </a:lvl1pPr>
            <a:lvl2pPr lvl="1">
              <a:defRPr sz="2000" b="1">
                <a:solidFill>
                  <a:schemeClr val="tx1">
                    <a:lumMod val="75000"/>
                    <a:lumOff val="25000"/>
                  </a:schemeClr>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lvl="1" algn="ctr"/>
            <a:r>
              <a:rPr lang="ru-RU" dirty="0"/>
              <a:t>Закон вступил в силу с 1 июля 2016 года одновременно с </a:t>
            </a:r>
            <a:br>
              <a:rPr lang="ru-RU" dirty="0"/>
            </a:br>
            <a:r>
              <a:rPr lang="ru-RU" dirty="0"/>
              <a:t>162-ФЗ «О стандартизации в РФ» от 29.06.2015 г.</a:t>
            </a:r>
          </a:p>
        </p:txBody>
      </p:sp>
      <p:pic>
        <p:nvPicPr>
          <p:cNvPr id="1026" name="Picture 2" descr="http://draft.slaivi.ru/kartinki_statei/--kirpi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85914" flipH="1">
            <a:off x="7042100" y="1076286"/>
            <a:ext cx="1670327" cy="1205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92280" y="1476073"/>
            <a:ext cx="1483253" cy="584775"/>
          </a:xfrm>
          <a:prstGeom prst="rect">
            <a:avLst/>
          </a:prstGeom>
          <a:noFill/>
        </p:spPr>
        <p:txBody>
          <a:bodyPr wrap="square" rtlCol="0">
            <a:spAutoFit/>
          </a:bodyPr>
          <a:lstStyle/>
          <a:p>
            <a:pPr algn="ctr"/>
            <a:r>
              <a:rPr lang="ru-RU" sz="1600" b="1" dirty="0" smtClean="0">
                <a:solidFill>
                  <a:schemeClr val="bg1"/>
                </a:solidFill>
                <a:latin typeface="Arial" panose="020B0604020202020204" pitchFamily="34" charset="0"/>
                <a:cs typeface="Arial" panose="020B0604020202020204" pitchFamily="34" charset="0"/>
              </a:rPr>
              <a:t>ГОСТ 530-95</a:t>
            </a:r>
          </a:p>
          <a:p>
            <a:pPr algn="ctr"/>
            <a:r>
              <a:rPr lang="ru-RU" sz="1600" b="1" dirty="0" smtClean="0">
                <a:solidFill>
                  <a:schemeClr val="bg1"/>
                </a:solidFill>
                <a:latin typeface="Arial" panose="020B0604020202020204" pitchFamily="34" charset="0"/>
                <a:cs typeface="Arial" panose="020B0604020202020204" pitchFamily="34" charset="0"/>
              </a:rPr>
              <a:t>250*120*65</a:t>
            </a:r>
            <a:endParaRPr lang="ru-RU" sz="1600" b="1" dirty="0">
              <a:solidFill>
                <a:schemeClr val="bg1"/>
              </a:solidFill>
              <a:latin typeface="Arial" panose="020B0604020202020204" pitchFamily="34" charset="0"/>
              <a:cs typeface="Arial" panose="020B0604020202020204" pitchFamily="34" charset="0"/>
            </a:endParaRPr>
          </a:p>
        </p:txBody>
      </p:sp>
      <p:sp>
        <p:nvSpPr>
          <p:cNvPr id="4" name="Прямоугольник 3"/>
          <p:cNvSpPr/>
          <p:nvPr/>
        </p:nvSpPr>
        <p:spPr>
          <a:xfrm>
            <a:off x="467544" y="3465582"/>
            <a:ext cx="7632848" cy="2123658"/>
          </a:xfrm>
          <a:prstGeom prst="rect">
            <a:avLst/>
          </a:prstGeom>
        </p:spPr>
        <p:txBody>
          <a:bodyPr wrap="square">
            <a:spAutoFit/>
          </a:bodyPr>
          <a:lstStyle/>
          <a:p>
            <a:pPr marL="342900" lvl="1" indent="-342900">
              <a:spcBef>
                <a:spcPts val="1200"/>
              </a:spcBef>
              <a:spcAft>
                <a:spcPts val="1200"/>
              </a:spcAft>
              <a:buClr>
                <a:srgbClr val="193A06"/>
              </a:buClr>
              <a:buSzPct val="80000"/>
              <a:buFont typeface="Arial Narrow" pitchFamily="34" charset="0"/>
              <a:buChar char="▬"/>
              <a:defRPr/>
            </a:pPr>
            <a:r>
              <a:rPr lang="ru-RU" sz="1600" dirty="0">
                <a:solidFill>
                  <a:schemeClr val="tx1">
                    <a:lumMod val="75000"/>
                    <a:lumOff val="25000"/>
                  </a:schemeClr>
                </a:solidFill>
                <a:latin typeface="Arial" panose="020B0604020202020204" pitchFamily="34" charset="0"/>
                <a:cs typeface="Arial" panose="020B0604020202020204" pitchFamily="34" charset="0"/>
              </a:rPr>
              <a:t>В настоящее время на сайте </a:t>
            </a:r>
            <a:r>
              <a:rPr lang="ru-RU" sz="1600" dirty="0" err="1">
                <a:solidFill>
                  <a:schemeClr val="tx1">
                    <a:lumMod val="75000"/>
                    <a:lumOff val="25000"/>
                  </a:schemeClr>
                </a:solidFill>
                <a:latin typeface="Arial" panose="020B0604020202020204" pitchFamily="34" charset="0"/>
                <a:cs typeface="Arial" panose="020B0604020202020204" pitchFamily="34" charset="0"/>
              </a:rPr>
              <a:t>Росстандарта</a:t>
            </a:r>
            <a:r>
              <a:rPr lang="ru-RU" sz="1600" dirty="0">
                <a:solidFill>
                  <a:schemeClr val="tx1">
                    <a:lumMod val="75000"/>
                    <a:lumOff val="25000"/>
                  </a:schemeClr>
                </a:solidFill>
                <a:latin typeface="Arial" panose="020B0604020202020204" pitchFamily="34" charset="0"/>
                <a:cs typeface="Arial" panose="020B0604020202020204" pitchFamily="34" charset="0"/>
              </a:rPr>
              <a:t> - </a:t>
            </a:r>
            <a:r>
              <a:rPr lang="en-US" sz="1600" dirty="0">
                <a:solidFill>
                  <a:schemeClr val="tx1">
                    <a:lumMod val="75000"/>
                    <a:lumOff val="25000"/>
                  </a:schemeClr>
                </a:solidFill>
                <a:latin typeface="Arial" panose="020B0604020202020204" pitchFamily="34" charset="0"/>
                <a:cs typeface="Arial" panose="020B0604020202020204" pitchFamily="34" charset="0"/>
                <a:hlinkClick r:id="rId4"/>
              </a:rPr>
              <a:t>www.gost.ru</a:t>
            </a:r>
            <a:r>
              <a:rPr lang="ru-RU" sz="1600" dirty="0">
                <a:solidFill>
                  <a:schemeClr val="tx1">
                    <a:lumMod val="75000"/>
                    <a:lumOff val="25000"/>
                  </a:schemeClr>
                </a:solidFill>
                <a:latin typeface="Arial" panose="020B0604020202020204" pitchFamily="34" charset="0"/>
                <a:cs typeface="Arial" panose="020B0604020202020204" pitchFamily="34" charset="0"/>
              </a:rPr>
              <a:t> насчитывается около 40 000 национальных стандартов. </a:t>
            </a:r>
          </a:p>
          <a:p>
            <a:pPr marL="342900" lvl="1" indent="-342900">
              <a:spcBef>
                <a:spcPts val="1200"/>
              </a:spcBef>
              <a:spcAft>
                <a:spcPts val="1200"/>
              </a:spcAft>
              <a:buClr>
                <a:srgbClr val="193A06"/>
              </a:buClr>
              <a:buSzPct val="80000"/>
              <a:buFont typeface="Arial Narrow" pitchFamily="34" charset="0"/>
              <a:buChar char="▬"/>
              <a:defRPr/>
            </a:pPr>
            <a:r>
              <a:rPr lang="ru-RU" sz="1600" dirty="0">
                <a:solidFill>
                  <a:schemeClr val="tx1">
                    <a:lumMod val="75000"/>
                    <a:lumOff val="25000"/>
                  </a:schemeClr>
                </a:solidFill>
                <a:latin typeface="Arial" panose="020B0604020202020204" pitchFamily="34" charset="0"/>
                <a:cs typeface="Arial" panose="020B0604020202020204" pitchFamily="34" charset="0"/>
              </a:rPr>
              <a:t>Виды продукции, которые подлежат обязательному подтверждению соответствия — обязательной сертификации (например, цемент) или принятию их производителем декларации о соответствии (например, минеральные удобрения), поэтому при закупке такой продукции данные документы должны быть представлены поставщиком.</a:t>
            </a:r>
            <a:endParaRPr lang="ru-RU" sz="1600" dirty="0">
              <a:latin typeface="Arial" panose="020B0604020202020204" pitchFamily="34" charset="0"/>
              <a:cs typeface="Arial" panose="020B0604020202020204" pitchFamily="34" charset="0"/>
            </a:endParaRPr>
          </a:p>
        </p:txBody>
      </p:sp>
      <p:sp>
        <p:nvSpPr>
          <p:cNvPr id="9" name="Пятиугольник 21"/>
          <p:cNvSpPr>
            <a:spLocks noChangeArrowheads="1"/>
          </p:cNvSpPr>
          <p:nvPr/>
        </p:nvSpPr>
        <p:spPr bwMode="auto">
          <a:xfrm>
            <a:off x="0" y="1332057"/>
            <a:ext cx="2300720" cy="318924"/>
          </a:xfrm>
          <a:prstGeom prst="homePlate">
            <a:avLst>
              <a:gd name="adj" fmla="val 21330"/>
            </a:avLst>
          </a:prstGeom>
          <a:solidFill>
            <a:srgbClr val="0070C0"/>
          </a:solidFill>
          <a:ln w="12700">
            <a:solidFill>
              <a:schemeClr val="tx1">
                <a:lumMod val="75000"/>
                <a:lumOff val="25000"/>
              </a:schemeClr>
            </a:solidFill>
          </a:ln>
          <a:extLst/>
        </p:spPr>
        <p:txBody>
          <a:bodyPr wrap="none" lIns="72000" tIns="36000" rIns="72000" bIns="36000">
            <a:spAutoFit/>
          </a:bodyPr>
          <a:lstStyle/>
          <a:p>
            <a:r>
              <a:rPr lang="ru-RU" sz="1600" b="1" dirty="0">
                <a:solidFill>
                  <a:schemeClr val="bg1"/>
                </a:solidFill>
                <a:latin typeface="Arial" charset="0"/>
                <a:cs typeface="Arial" charset="0"/>
              </a:rPr>
              <a:t>104-ФЗ от 05.04.2016 </a:t>
            </a:r>
          </a:p>
        </p:txBody>
      </p:sp>
    </p:spTree>
    <p:extLst>
      <p:ext uri="{BB962C8B-B14F-4D97-AF65-F5344CB8AC3E}">
        <p14:creationId xmlns:p14="http://schemas.microsoft.com/office/powerpoint/2010/main" val="739526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up)">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0551" y="2132856"/>
            <a:ext cx="8643937" cy="3945607"/>
          </a:xfrm>
          <a:prstGeom prst="rect">
            <a:avLst/>
          </a:prstGeom>
          <a:noFill/>
          <a:ln w="9525">
            <a:noFill/>
            <a:miter lim="800000"/>
            <a:headEnd/>
            <a:tailEnd/>
          </a:ln>
        </p:spPr>
        <p:txBody>
          <a:bodyPr/>
          <a:lstStyle/>
          <a:p>
            <a:pPr marL="342900" lvl="1" indent="-342900" algn="just">
              <a:spcAft>
                <a:spcPts val="22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не допускается включать в документацию требования к производителю товара, к участнику размещения заказа (в </a:t>
            </a:r>
            <a:r>
              <a:rPr lang="ru-RU" sz="1600" dirty="0" err="1" smtClean="0">
                <a:solidFill>
                  <a:schemeClr val="tx1">
                    <a:lumMod val="75000"/>
                    <a:lumOff val="25000"/>
                  </a:schemeClr>
                </a:solidFill>
                <a:latin typeface="Arial" pitchFamily="34" charset="0"/>
                <a:cs typeface="Arial" pitchFamily="34" charset="0"/>
              </a:rPr>
              <a:t>т.ч</a:t>
            </a:r>
            <a:r>
              <a:rPr lang="ru-RU" sz="1600" dirty="0" smtClean="0">
                <a:solidFill>
                  <a:schemeClr val="tx1">
                    <a:lumMod val="75000"/>
                    <a:lumOff val="25000"/>
                  </a:schemeClr>
                </a:solidFill>
                <a:latin typeface="Arial" pitchFamily="34" charset="0"/>
                <a:cs typeface="Arial" pitchFamily="34" charset="0"/>
              </a:rPr>
              <a:t>. требования к квалификации и наличию опыта работы), а также к его деловой репутации, наличию производственных мощностей, технологического оборудования</a:t>
            </a:r>
            <a:r>
              <a:rPr lang="ru-RU" sz="1600" dirty="0">
                <a:solidFill>
                  <a:schemeClr val="tx1">
                    <a:lumMod val="75000"/>
                    <a:lumOff val="25000"/>
                  </a:schemeClr>
                </a:solidFill>
                <a:latin typeface="Arial" pitchFamily="34" charset="0"/>
                <a:cs typeface="Arial" pitchFamily="34" charset="0"/>
              </a:rPr>
              <a:t>, трудовых, финансовых и других </a:t>
            </a:r>
            <a:r>
              <a:rPr lang="ru-RU" sz="1600" dirty="0" smtClean="0">
                <a:solidFill>
                  <a:schemeClr val="tx1">
                    <a:lumMod val="75000"/>
                    <a:lumOff val="25000"/>
                  </a:schemeClr>
                </a:solidFill>
                <a:latin typeface="Arial" pitchFamily="34" charset="0"/>
                <a:cs typeface="Arial" pitchFamily="34" charset="0"/>
              </a:rPr>
              <a:t>ресурсов;</a:t>
            </a:r>
            <a:endParaRPr lang="ru-RU" sz="1600" dirty="0">
              <a:solidFill>
                <a:schemeClr val="tx1">
                  <a:lumMod val="75000"/>
                  <a:lumOff val="25000"/>
                </a:schemeClr>
              </a:solidFill>
              <a:latin typeface="Arial" pitchFamily="34" charset="0"/>
              <a:cs typeface="Arial" pitchFamily="34" charset="0"/>
            </a:endParaRPr>
          </a:p>
          <a:p>
            <a:pPr marL="342900" lvl="1" indent="-342900" algn="just">
              <a:spcAft>
                <a:spcPts val="22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при </a:t>
            </a:r>
            <a:r>
              <a:rPr lang="ru-RU" sz="1600" dirty="0">
                <a:solidFill>
                  <a:schemeClr val="tx1">
                    <a:lumMod val="75000"/>
                    <a:lumOff val="25000"/>
                  </a:schemeClr>
                </a:solidFill>
                <a:latin typeface="Arial" pitchFamily="34" charset="0"/>
                <a:cs typeface="Arial" pitchFamily="34" charset="0"/>
              </a:rPr>
              <a:t>указании в документации на товарные знаки они должны сопровождаться словами "или эквивалент", за исключением случаев несовместимости товаров, на которых размещаются другие товарные </a:t>
            </a:r>
            <a:r>
              <a:rPr lang="ru-RU" sz="1600" dirty="0" smtClean="0">
                <a:solidFill>
                  <a:schemeClr val="tx1">
                    <a:lumMod val="75000"/>
                    <a:lumOff val="25000"/>
                  </a:schemeClr>
                </a:solidFill>
                <a:latin typeface="Arial" pitchFamily="34" charset="0"/>
                <a:cs typeface="Arial" pitchFamily="34" charset="0"/>
              </a:rPr>
              <a:t>знаки (ст. 33);</a:t>
            </a:r>
            <a:endParaRPr lang="ru-RU" sz="1600" dirty="0">
              <a:solidFill>
                <a:schemeClr val="tx1">
                  <a:lumMod val="75000"/>
                  <a:lumOff val="25000"/>
                </a:schemeClr>
              </a:solidFill>
              <a:latin typeface="Arial" pitchFamily="34" charset="0"/>
              <a:cs typeface="Arial" pitchFamily="34" charset="0"/>
            </a:endParaRPr>
          </a:p>
          <a:p>
            <a:pPr marL="342900" lvl="1" indent="-342900" algn="just">
              <a:spcAft>
                <a:spcPts val="2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поставляемый товар должен быть новым товаром (товаром, который не был в употреблении, в ремонте, в том числе который не был восстановлен, у которого не была осуществлена замена составных частей, не были восстановлены потребительские свойства) в случае, если иное не предусмотрено описанием объекта закупки. </a:t>
            </a:r>
          </a:p>
        </p:txBody>
      </p:sp>
      <p:sp>
        <p:nvSpPr>
          <p:cNvPr id="4" name="Text Box 5"/>
          <p:cNvSpPr txBox="1">
            <a:spLocks noChangeArrowheads="1"/>
          </p:cNvSpPr>
          <p:nvPr/>
        </p:nvSpPr>
        <p:spPr bwMode="auto">
          <a:xfrm>
            <a:off x="0" y="116632"/>
            <a:ext cx="9144000" cy="646113"/>
          </a:xfrm>
          <a:prstGeom prst="rect">
            <a:avLst/>
          </a:prstGeom>
          <a:noFill/>
          <a:ln w="9525">
            <a:noFill/>
            <a:miter lim="800000"/>
            <a:headEnd/>
            <a:tailEnd/>
          </a:ln>
        </p:spPr>
        <p:txBody>
          <a:bodyPr lIns="216000" tIns="36000" rIns="180000" bIns="36000" anchor="ctr"/>
          <a:lstStyle/>
          <a:p>
            <a:pPr>
              <a:defRPr/>
            </a:pPr>
            <a:r>
              <a:rPr lang="ru-RU" sz="2000" spc="-130" dirty="0" smtClean="0">
                <a:solidFill>
                  <a:schemeClr val="bg1"/>
                </a:solidFill>
                <a:latin typeface="Arial" pitchFamily="34" charset="0"/>
                <a:cs typeface="Arial" pitchFamily="34" charset="0"/>
              </a:rPr>
              <a:t>Аукционная документация</a:t>
            </a:r>
            <a:r>
              <a:rPr lang="en-US" sz="2000" spc="-130" dirty="0" smtClean="0">
                <a:solidFill>
                  <a:schemeClr val="bg1"/>
                </a:solidFill>
                <a:latin typeface="Arial" pitchFamily="34" charset="0"/>
                <a:cs typeface="Arial" pitchFamily="34" charset="0"/>
              </a:rPr>
              <a:t> </a:t>
            </a:r>
            <a:endParaRPr lang="ru-RU" sz="2000" spc="-130" dirty="0">
              <a:solidFill>
                <a:schemeClr val="bg1"/>
              </a:solidFill>
              <a:latin typeface="Arial" pitchFamily="34" charset="0"/>
              <a:cs typeface="Arial" pitchFamily="34" charset="0"/>
            </a:endParaRPr>
          </a:p>
        </p:txBody>
      </p:sp>
      <p:sp>
        <p:nvSpPr>
          <p:cNvPr id="5" name="Прямоугольник 4"/>
          <p:cNvSpPr/>
          <p:nvPr/>
        </p:nvSpPr>
        <p:spPr>
          <a:xfrm>
            <a:off x="1115616" y="1268760"/>
            <a:ext cx="6624736" cy="584775"/>
          </a:xfrm>
          <a:prstGeom prst="rect">
            <a:avLst/>
          </a:prstGeom>
        </p:spPr>
        <p:txBody>
          <a:bodyPr wrap="square">
            <a:spAutoFit/>
          </a:bodyPr>
          <a:lstStyle/>
          <a:p>
            <a:r>
              <a:rPr lang="ru-RU" sz="1600" dirty="0" smtClean="0">
                <a:solidFill>
                  <a:schemeClr val="tx1">
                    <a:lumMod val="75000"/>
                    <a:lumOff val="25000"/>
                  </a:schemeClr>
                </a:solidFill>
                <a:latin typeface="Arial" pitchFamily="34" charset="0"/>
                <a:cs typeface="Arial" pitchFamily="34" charset="0"/>
              </a:rPr>
              <a:t>При знакомстве с аукционной документацией, </a:t>
            </a:r>
            <a:br>
              <a:rPr lang="ru-RU" sz="1600" dirty="0" smtClean="0">
                <a:solidFill>
                  <a:schemeClr val="tx1">
                    <a:lumMod val="75000"/>
                    <a:lumOff val="25000"/>
                  </a:schemeClr>
                </a:solidFill>
                <a:latin typeface="Arial" pitchFamily="34" charset="0"/>
                <a:cs typeface="Arial" pitchFamily="34" charset="0"/>
              </a:rPr>
            </a:br>
            <a:r>
              <a:rPr lang="ru-RU" sz="1600" dirty="0" smtClean="0">
                <a:solidFill>
                  <a:schemeClr val="tx1">
                    <a:lumMod val="75000"/>
                    <a:lumOff val="25000"/>
                  </a:schemeClr>
                </a:solidFill>
                <a:latin typeface="Arial" pitchFamily="34" charset="0"/>
                <a:cs typeface="Arial" pitchFamily="34" charset="0"/>
              </a:rPr>
              <a:t>важно обратить внимание на следующие положения:</a:t>
            </a:r>
            <a:endParaRPr lang="ru-RU" sz="1600" dirty="0">
              <a:solidFill>
                <a:schemeClr val="tx1">
                  <a:lumMod val="75000"/>
                  <a:lumOff val="25000"/>
                </a:schemeClr>
              </a:solidFill>
              <a:latin typeface="Arial" pitchFamily="34" charset="0"/>
              <a:cs typeface="Arial" pitchFamily="34" charset="0"/>
            </a:endParaRPr>
          </a:p>
        </p:txBody>
      </p:sp>
      <p:pic>
        <p:nvPicPr>
          <p:cNvPr id="11266" name="Picture 2" descr="D:\RET\МАТЕРИАЛЫ\2016\новый дизайн\иконки\иконки\Иконки-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052736"/>
            <a:ext cx="954087" cy="9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23317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18591"/>
            <a:ext cx="9144000" cy="646113"/>
          </a:xfrm>
          <a:prstGeom prst="rect">
            <a:avLst/>
          </a:prstGeom>
          <a:noFill/>
          <a:ln w="9525">
            <a:noFill/>
            <a:miter lim="800000"/>
            <a:headEnd/>
            <a:tailEnd/>
          </a:ln>
        </p:spPr>
        <p:txBody>
          <a:bodyPr lIns="216000" tIns="36000" rIns="180000" bIns="36000" anchor="ctr"/>
          <a:lstStyle/>
          <a:p>
            <a:pPr>
              <a:defRPr/>
            </a:pPr>
            <a:r>
              <a:rPr lang="ru-RU" sz="2000" spc="-130" dirty="0" smtClean="0">
                <a:solidFill>
                  <a:schemeClr val="bg1"/>
                </a:solidFill>
                <a:latin typeface="Arial" pitchFamily="34" charset="0"/>
                <a:cs typeface="Arial" pitchFamily="34" charset="0"/>
              </a:rPr>
              <a:t>Запросы на разъяснение</a:t>
            </a:r>
            <a:endParaRPr lang="ru-RU" sz="2000" spc="-130" dirty="0">
              <a:solidFill>
                <a:schemeClr val="bg1"/>
              </a:solidFill>
              <a:latin typeface="Arial" pitchFamily="34" charset="0"/>
              <a:cs typeface="Arial" pitchFamily="34" charset="0"/>
            </a:endParaRPr>
          </a:p>
        </p:txBody>
      </p:sp>
      <p:sp>
        <p:nvSpPr>
          <p:cNvPr id="4" name="Прямоугольник 3"/>
          <p:cNvSpPr/>
          <p:nvPr/>
        </p:nvSpPr>
        <p:spPr>
          <a:xfrm>
            <a:off x="0" y="1500188"/>
            <a:ext cx="9144000" cy="893885"/>
          </a:xfrm>
          <a:prstGeom prst="rect">
            <a:avLst/>
          </a:prstGeom>
          <a:solidFill>
            <a:schemeClr val="bg1">
              <a:lumMod val="95000"/>
            </a:schemeClr>
          </a:solidFill>
        </p:spPr>
        <p:txBody>
          <a:bodyPr lIns="360000" rIns="360000" bIns="108000">
            <a:spAutoFit/>
          </a:bodyPr>
          <a:lstStyle/>
          <a:p>
            <a:pPr algn="just">
              <a:defRPr/>
            </a:pPr>
            <a:r>
              <a:rPr lang="ru-RU" sz="1600" dirty="0">
                <a:solidFill>
                  <a:schemeClr val="tx1">
                    <a:lumMod val="75000"/>
                    <a:lumOff val="25000"/>
                  </a:schemeClr>
                </a:solidFill>
                <a:latin typeface="Arial" pitchFamily="34" charset="0"/>
                <a:cs typeface="Arial" pitchFamily="34" charset="0"/>
              </a:rPr>
              <a:t>Любой участник размещения заказа, получивший аккредитацию на электронной площадке, вправе направить запрос о разъяснении положений аукционной документации.</a:t>
            </a:r>
          </a:p>
        </p:txBody>
      </p:sp>
      <p:sp>
        <p:nvSpPr>
          <p:cNvPr id="5" name="Rectangle 2"/>
          <p:cNvSpPr txBox="1">
            <a:spLocks noChangeArrowheads="1"/>
          </p:cNvSpPr>
          <p:nvPr/>
        </p:nvSpPr>
        <p:spPr bwMode="auto">
          <a:xfrm>
            <a:off x="428625" y="2928938"/>
            <a:ext cx="8286750" cy="428625"/>
          </a:xfrm>
          <a:prstGeom prst="rect">
            <a:avLst/>
          </a:prstGeom>
          <a:noFill/>
          <a:ln w="9525">
            <a:noFill/>
            <a:miter lim="800000"/>
            <a:headEnd/>
            <a:tailEnd/>
          </a:ln>
        </p:spPr>
        <p:txBody>
          <a:bodyPr/>
          <a:lstStyle/>
          <a:p>
            <a:pPr marL="342900" lvl="1" indent="-342900" algn="just">
              <a:lnSpc>
                <a:spcPct val="80000"/>
              </a:lnSpc>
              <a:spcAft>
                <a:spcPts val="1200"/>
              </a:spcAft>
              <a:buClr>
                <a:srgbClr val="990033"/>
              </a:buClr>
              <a:buSzPct val="80000"/>
              <a:buFont typeface="Arial Narrow" pitchFamily="34" charset="0"/>
              <a:buChar char="▬"/>
              <a:defRPr/>
            </a:pPr>
            <a:r>
              <a:rPr lang="ru-RU" sz="1600" b="1" dirty="0">
                <a:solidFill>
                  <a:schemeClr val="tx1">
                    <a:lumMod val="75000"/>
                    <a:lumOff val="25000"/>
                  </a:schemeClr>
                </a:solidFill>
                <a:latin typeface="Arial" pitchFamily="34" charset="0"/>
                <a:cs typeface="Arial" pitchFamily="34" charset="0"/>
              </a:rPr>
              <a:t>В течение двух дней </a:t>
            </a:r>
            <a:r>
              <a:rPr lang="ru-RU" sz="1600" dirty="0">
                <a:solidFill>
                  <a:schemeClr val="tx1">
                    <a:lumMod val="75000"/>
                    <a:lumOff val="25000"/>
                  </a:schemeClr>
                </a:solidFill>
                <a:latin typeface="Arial" pitchFamily="34" charset="0"/>
                <a:cs typeface="Arial" pitchFamily="34" charset="0"/>
              </a:rPr>
              <a:t>со дня получения указанного запроса, заказчик размещает разъяснение положений аукционной документации об открытом аукционе в электронной форме на ООС. Текст разъяснения автоматически становится доступен в извещении по данному аукциону на сайте торговой площадки, на которой проходит аукцион.</a:t>
            </a:r>
            <a:endParaRPr lang="ru-RU" sz="1600" b="1" dirty="0">
              <a:solidFill>
                <a:schemeClr val="tx1">
                  <a:lumMod val="75000"/>
                  <a:lumOff val="25000"/>
                </a:schemeClr>
              </a:solidFill>
              <a:latin typeface="Arial" pitchFamily="34" charset="0"/>
              <a:cs typeface="Arial" pitchFamily="34" charset="0"/>
            </a:endParaRPr>
          </a:p>
        </p:txBody>
      </p:sp>
      <p:sp>
        <p:nvSpPr>
          <p:cNvPr id="7" name="Rectangle 2"/>
          <p:cNvSpPr txBox="1">
            <a:spLocks noChangeArrowheads="1"/>
          </p:cNvSpPr>
          <p:nvPr/>
        </p:nvSpPr>
        <p:spPr bwMode="auto">
          <a:xfrm>
            <a:off x="428625" y="4214813"/>
            <a:ext cx="4643438" cy="428625"/>
          </a:xfrm>
          <a:prstGeom prst="rect">
            <a:avLst/>
          </a:prstGeom>
          <a:noFill/>
          <a:ln w="9525">
            <a:noFill/>
            <a:miter lim="800000"/>
            <a:headEnd/>
            <a:tailEnd/>
          </a:ln>
        </p:spPr>
        <p:txBody>
          <a:bodyPr/>
          <a:lstStyle/>
          <a:p>
            <a:pPr marL="342900" lvl="1" indent="-342900">
              <a:lnSpc>
                <a:spcPct val="80000"/>
              </a:lnSpc>
              <a:spcAft>
                <a:spcPts val="1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Допускается направление </a:t>
            </a:r>
            <a:r>
              <a:rPr lang="ru-RU" sz="1600" b="1" dirty="0">
                <a:solidFill>
                  <a:schemeClr val="tx1">
                    <a:lumMod val="75000"/>
                    <a:lumOff val="25000"/>
                  </a:schemeClr>
                </a:solidFill>
                <a:latin typeface="Arial" pitchFamily="34" charset="0"/>
                <a:cs typeface="Arial" pitchFamily="34" charset="0"/>
              </a:rPr>
              <a:t>не более 3-х запросов </a:t>
            </a:r>
            <a:r>
              <a:rPr lang="ru-RU" sz="1600" dirty="0">
                <a:solidFill>
                  <a:schemeClr val="tx1">
                    <a:lumMod val="75000"/>
                    <a:lumOff val="25000"/>
                  </a:schemeClr>
                </a:solidFill>
                <a:latin typeface="Arial" pitchFamily="34" charset="0"/>
                <a:cs typeface="Arial" pitchFamily="34" charset="0"/>
              </a:rPr>
              <a:t>о разъяснении положений аукционной документации в отношении одного аукциона</a:t>
            </a:r>
          </a:p>
        </p:txBody>
      </p:sp>
      <p:pic>
        <p:nvPicPr>
          <p:cNvPr id="9" name="Picture 5"/>
          <p:cNvPicPr>
            <a:picLocks noChangeAspect="1" noChangeArrowheads="1"/>
          </p:cNvPicPr>
          <p:nvPr/>
        </p:nvPicPr>
        <p:blipFill>
          <a:blip r:embed="rId2" cstate="print"/>
          <a:srcRect l="3193" t="10911" r="12610"/>
          <a:stretch>
            <a:fillRect/>
          </a:stretch>
        </p:blipFill>
        <p:spPr bwMode="auto">
          <a:xfrm rot="232449">
            <a:off x="4938129" y="4056070"/>
            <a:ext cx="3711455" cy="207297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tangle 2"/>
          <p:cNvSpPr txBox="1">
            <a:spLocks noChangeArrowheads="1"/>
          </p:cNvSpPr>
          <p:nvPr/>
        </p:nvSpPr>
        <p:spPr bwMode="auto">
          <a:xfrm>
            <a:off x="428625" y="5357813"/>
            <a:ext cx="4643438" cy="428625"/>
          </a:xfrm>
          <a:prstGeom prst="rect">
            <a:avLst/>
          </a:prstGeom>
          <a:noFill/>
          <a:ln w="9525">
            <a:noFill/>
            <a:miter lim="800000"/>
            <a:headEnd/>
            <a:tailEnd/>
          </a:ln>
        </p:spPr>
        <p:txBody>
          <a:bodyPr/>
          <a:lstStyle/>
          <a:p>
            <a:pPr marL="342900" lvl="1" indent="-342900">
              <a:lnSpc>
                <a:spcPct val="80000"/>
              </a:lnSpc>
              <a:spcAft>
                <a:spcPts val="1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Запрос можно направить не позднее, чем за 5 дней до окончания срока подачи заявок </a:t>
            </a:r>
            <a:r>
              <a:rPr lang="ru-RU" sz="1600" dirty="0" smtClean="0">
                <a:solidFill>
                  <a:schemeClr val="tx1">
                    <a:lumMod val="75000"/>
                    <a:lumOff val="25000"/>
                  </a:schemeClr>
                </a:solidFill>
                <a:latin typeface="Arial" pitchFamily="34" charset="0"/>
                <a:cs typeface="Arial" pitchFamily="34" charset="0"/>
              </a:rPr>
              <a:t>(</a:t>
            </a:r>
            <a:r>
              <a:rPr lang="ru-RU" sz="1600" dirty="0">
                <a:solidFill>
                  <a:schemeClr val="tx1">
                    <a:lumMod val="75000"/>
                    <a:lumOff val="25000"/>
                  </a:schemeClr>
                </a:solidFill>
                <a:latin typeface="Arial" pitchFamily="34" charset="0"/>
                <a:cs typeface="Arial" pitchFamily="34" charset="0"/>
              </a:rPr>
              <a:t>3 дня, если цена контракта не превышает 3 млн. руб.)</a:t>
            </a:r>
          </a:p>
        </p:txBody>
      </p:sp>
    </p:spTree>
    <p:extLst>
      <p:ext uri="{BB962C8B-B14F-4D97-AF65-F5344CB8AC3E}">
        <p14:creationId xmlns:p14="http://schemas.microsoft.com/office/powerpoint/2010/main" val="2968091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par>
                                <p:cTn id="13" presetID="37" presetClass="entr" presetSubtype="0" fill="hold" nodeType="withEffect">
                                  <p:stCondLst>
                                    <p:cond delay="0"/>
                                  </p:stCondLst>
                                  <p:iterate type="lt">
                                    <p:tmPct val="0"/>
                                  </p:iterate>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iterate type="lt">
                                    <p:tmPct val="0"/>
                                  </p:iterate>
                                  <p:childTnLst>
                                    <p:anim calcmode="lin" valueType="num">
                                      <p:cBhvr additive="base">
                                        <p:cTn id="22" dur="500"/>
                                        <p:tgtEl>
                                          <p:spTgt spid="9"/>
                                        </p:tgtEl>
                                        <p:attrNameLst>
                                          <p:attrName>ppt_x</p:attrName>
                                        </p:attrNameLst>
                                      </p:cBhvr>
                                      <p:tavLst>
                                        <p:tav tm="0">
                                          <p:val>
                                            <p:strVal val="ppt_x"/>
                                          </p:val>
                                        </p:tav>
                                        <p:tav tm="100000">
                                          <p:val>
                                            <p:strVal val="ppt_x"/>
                                          </p:val>
                                        </p:tav>
                                      </p:tavLst>
                                    </p:anim>
                                    <p:anim calcmode="lin" valueType="num">
                                      <p:cBhvr additive="base">
                                        <p:cTn id="23" dur="500"/>
                                        <p:tgtEl>
                                          <p:spTgt spid="9"/>
                                        </p:tgtEl>
                                        <p:attrNameLst>
                                          <p:attrName>ppt_y</p:attrName>
                                        </p:attrNameLst>
                                      </p:cBhvr>
                                      <p:tavLst>
                                        <p:tav tm="0">
                                          <p:val>
                                            <p:strVal val="ppt_y"/>
                                          </p:val>
                                        </p:tav>
                                        <p:tav tm="100000">
                                          <p:val>
                                            <p:strVal val="1+ppt_h/2"/>
                                          </p:val>
                                        </p:tav>
                                      </p:tavLst>
                                    </p:anim>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up)">
                                      <p:cBhvr>
                                        <p:cTn id="2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1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0" y="118591"/>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Защита </a:t>
            </a:r>
            <a:r>
              <a:rPr lang="ru-RU" sz="2000" spc="-130" dirty="0" smtClean="0">
                <a:solidFill>
                  <a:schemeClr val="bg1"/>
                </a:solidFill>
                <a:latin typeface="Arial" pitchFamily="34" charset="0"/>
                <a:cs typeface="Arial" pitchFamily="34" charset="0"/>
              </a:rPr>
              <a:t>интересов</a:t>
            </a:r>
            <a:endParaRPr lang="ru-RU" sz="2000" spc="-130" dirty="0">
              <a:solidFill>
                <a:schemeClr val="bg1"/>
              </a:solidFill>
              <a:latin typeface="Arial" pitchFamily="34" charset="0"/>
              <a:cs typeface="Arial" pitchFamily="34" charset="0"/>
            </a:endParaRPr>
          </a:p>
        </p:txBody>
      </p:sp>
      <p:sp>
        <p:nvSpPr>
          <p:cNvPr id="12" name="Прямоугольник 11"/>
          <p:cNvSpPr/>
          <p:nvPr/>
        </p:nvSpPr>
        <p:spPr>
          <a:xfrm>
            <a:off x="0" y="1053877"/>
            <a:ext cx="9144000" cy="647664"/>
          </a:xfrm>
          <a:prstGeom prst="rect">
            <a:avLst/>
          </a:prstGeom>
          <a:solidFill>
            <a:schemeClr val="bg1">
              <a:lumMod val="95000"/>
            </a:schemeClr>
          </a:solidFill>
        </p:spPr>
        <p:txBody>
          <a:bodyPr lIns="360000" rIns="360000" bIns="108000">
            <a:spAutoFit/>
          </a:bodyPr>
          <a:lstStyle/>
          <a:p>
            <a:pPr>
              <a:defRPr/>
            </a:pPr>
            <a:r>
              <a:rPr lang="ru-RU" sz="1600" dirty="0">
                <a:solidFill>
                  <a:schemeClr val="tx1">
                    <a:lumMod val="75000"/>
                    <a:lumOff val="25000"/>
                  </a:schemeClr>
                </a:solidFill>
                <a:latin typeface="Arial" pitchFamily="34" charset="0"/>
                <a:cs typeface="Arial" pitchFamily="34" charset="0"/>
              </a:rPr>
              <a:t>Контроль соблюдения законодательства при размещении госзаказа осуществляет Федеральная антимонопольная служба РФ. </a:t>
            </a:r>
          </a:p>
        </p:txBody>
      </p:sp>
      <p:sp>
        <p:nvSpPr>
          <p:cNvPr id="13" name="Rectangle 2"/>
          <p:cNvSpPr txBox="1">
            <a:spLocks noChangeArrowheads="1"/>
          </p:cNvSpPr>
          <p:nvPr/>
        </p:nvSpPr>
        <p:spPr bwMode="auto">
          <a:xfrm>
            <a:off x="179512" y="1884140"/>
            <a:ext cx="8964488" cy="752772"/>
          </a:xfrm>
          <a:prstGeom prst="rect">
            <a:avLst/>
          </a:prstGeom>
          <a:noFill/>
          <a:ln w="9525">
            <a:noFill/>
            <a:miter lim="800000"/>
            <a:headEnd/>
            <a:tailEnd/>
          </a:ln>
        </p:spPr>
        <p:txBody>
          <a:bodyPr/>
          <a:lstStyle/>
          <a:p>
            <a:pPr>
              <a:lnSpc>
                <a:spcPct val="90000"/>
              </a:lnSpc>
              <a:spcAft>
                <a:spcPts val="1000"/>
              </a:spcAft>
              <a:defRPr/>
            </a:pPr>
            <a:r>
              <a:rPr lang="ru-RU" sz="1600" b="1" dirty="0">
                <a:solidFill>
                  <a:schemeClr val="tx1">
                    <a:lumMod val="85000"/>
                    <a:lumOff val="15000"/>
                  </a:schemeClr>
                </a:solidFill>
                <a:latin typeface="Arial" pitchFamily="34" charset="0"/>
                <a:cs typeface="Arial" pitchFamily="34" charset="0"/>
              </a:rPr>
              <a:t>Следующие нарушения, допущенные заказчиком </a:t>
            </a:r>
            <a:r>
              <a:rPr lang="ru-RU" sz="1600" b="1" dirty="0" smtClean="0">
                <a:solidFill>
                  <a:schemeClr val="tx1">
                    <a:lumMod val="85000"/>
                    <a:lumOff val="15000"/>
                  </a:schemeClr>
                </a:solidFill>
                <a:latin typeface="Arial" pitchFamily="34" charset="0"/>
                <a:cs typeface="Arial" pitchFamily="34" charset="0"/>
              </a:rPr>
              <a:t>при публикации извещения </a:t>
            </a:r>
            <a:r>
              <a:rPr lang="ru-RU" sz="1600" b="1" dirty="0">
                <a:solidFill>
                  <a:schemeClr val="tx1">
                    <a:lumMod val="85000"/>
                    <a:lumOff val="15000"/>
                  </a:schemeClr>
                </a:solidFill>
                <a:latin typeface="Arial" pitchFamily="34" charset="0"/>
                <a:cs typeface="Arial" pitchFamily="34" charset="0"/>
              </a:rPr>
              <a:t>и </a:t>
            </a:r>
            <a:r>
              <a:rPr lang="ru-RU" sz="1600" b="1" dirty="0" smtClean="0">
                <a:solidFill>
                  <a:schemeClr val="tx1">
                    <a:lumMod val="85000"/>
                    <a:lumOff val="15000"/>
                  </a:schemeClr>
                </a:solidFill>
                <a:latin typeface="Arial" pitchFamily="34" charset="0"/>
                <a:cs typeface="Arial" pitchFamily="34" charset="0"/>
              </a:rPr>
              <a:t>документации, являются </a:t>
            </a:r>
            <a:r>
              <a:rPr lang="ru-RU" sz="1600" b="1" dirty="0">
                <a:solidFill>
                  <a:schemeClr val="tx1">
                    <a:lumMod val="85000"/>
                    <a:lumOff val="15000"/>
                  </a:schemeClr>
                </a:solidFill>
                <a:latin typeface="Arial" pitchFamily="34" charset="0"/>
                <a:cs typeface="Arial" pitchFamily="34" charset="0"/>
              </a:rPr>
              <a:t>поводом для признания аукциона несостоявшимся:</a:t>
            </a:r>
            <a:endParaRPr lang="ru-RU" sz="1600" dirty="0">
              <a:solidFill>
                <a:schemeClr val="tx1">
                  <a:lumMod val="75000"/>
                  <a:lumOff val="25000"/>
                </a:schemeClr>
              </a:solidFill>
              <a:latin typeface="Arial" pitchFamily="34" charset="0"/>
              <a:cs typeface="Arial" pitchFamily="34" charset="0"/>
            </a:endParaRPr>
          </a:p>
        </p:txBody>
      </p:sp>
      <p:sp>
        <p:nvSpPr>
          <p:cNvPr id="14" name="Rectangle 2"/>
          <p:cNvSpPr txBox="1">
            <a:spLocks noChangeArrowheads="1"/>
          </p:cNvSpPr>
          <p:nvPr/>
        </p:nvSpPr>
        <p:spPr bwMode="auto">
          <a:xfrm>
            <a:off x="285750" y="2492896"/>
            <a:ext cx="8390706" cy="428625"/>
          </a:xfrm>
          <a:prstGeom prst="rect">
            <a:avLst/>
          </a:prstGeom>
          <a:noFill/>
          <a:ln w="9525">
            <a:noFill/>
            <a:miter lim="800000"/>
            <a:headEnd/>
            <a:tailEnd/>
          </a:ln>
        </p:spPr>
        <p:txBody>
          <a:bodyPr/>
          <a:lstStyle/>
          <a:p>
            <a:pPr marL="342900" lvl="1" indent="-342900">
              <a:lnSpc>
                <a:spcPct val="85000"/>
              </a:lnSpc>
              <a:spcAft>
                <a:spcPts val="10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В извещении или документации не указана информация, предусмотренная </a:t>
            </a:r>
            <a:r>
              <a:rPr lang="ru-RU" sz="1600" dirty="0" smtClean="0">
                <a:solidFill>
                  <a:schemeClr val="tx1">
                    <a:lumMod val="75000"/>
                    <a:lumOff val="25000"/>
                  </a:schemeClr>
                </a:solidFill>
                <a:latin typeface="Arial" pitchFamily="34" charset="0"/>
                <a:cs typeface="Arial" pitchFamily="34" charset="0"/>
              </a:rPr>
              <a:t>44-ФЗ;</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10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В извещении или документации указаны требования, не предусмотренные </a:t>
            </a:r>
            <a:r>
              <a:rPr lang="ru-RU" sz="1600" dirty="0" smtClean="0">
                <a:solidFill>
                  <a:schemeClr val="tx1">
                    <a:lumMod val="75000"/>
                    <a:lumOff val="25000"/>
                  </a:schemeClr>
                </a:solidFill>
                <a:latin typeface="Arial" pitchFamily="34" charset="0"/>
                <a:cs typeface="Arial" pitchFamily="34" charset="0"/>
              </a:rPr>
              <a:t>44-ФЗ;</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10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Нарушены положенные сроки приема и рассмотрения заявок, а также даты проведения </a:t>
            </a:r>
            <a:r>
              <a:rPr lang="ru-RU" sz="1600" dirty="0" smtClean="0">
                <a:solidFill>
                  <a:schemeClr val="tx1">
                    <a:lumMod val="75000"/>
                    <a:lumOff val="25000"/>
                  </a:schemeClr>
                </a:solidFill>
                <a:latin typeface="Arial" pitchFamily="34" charset="0"/>
                <a:cs typeface="Arial" pitchFamily="34" charset="0"/>
              </a:rPr>
              <a:t>аукциона;</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10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Присутствует прямое ограничение конкуренции в виде указания конкретной марки или бренда без допущения поставки </a:t>
            </a:r>
            <a:r>
              <a:rPr lang="ru-RU" sz="1600" dirty="0" smtClean="0">
                <a:solidFill>
                  <a:schemeClr val="tx1">
                    <a:lumMod val="75000"/>
                    <a:lumOff val="25000"/>
                  </a:schemeClr>
                </a:solidFill>
                <a:latin typeface="Arial" pitchFamily="34" charset="0"/>
                <a:cs typeface="Arial" pitchFamily="34" charset="0"/>
              </a:rPr>
              <a:t>эквивалента</a:t>
            </a:r>
            <a:r>
              <a:rPr lang="ru-RU" sz="1600" dirty="0">
                <a:solidFill>
                  <a:schemeClr val="tx1">
                    <a:lumMod val="75000"/>
                    <a:lumOff val="25000"/>
                  </a:schemeClr>
                </a:solidFill>
                <a:latin typeface="Arial" pitchFamily="34" charset="0"/>
                <a:cs typeface="Arial" pitchFamily="34" charset="0"/>
              </a:rPr>
              <a:t>;</a:t>
            </a:r>
          </a:p>
        </p:txBody>
      </p:sp>
      <p:sp>
        <p:nvSpPr>
          <p:cNvPr id="7" name="Rectangle 2"/>
          <p:cNvSpPr txBox="1">
            <a:spLocks noChangeArrowheads="1"/>
          </p:cNvSpPr>
          <p:nvPr/>
        </p:nvSpPr>
        <p:spPr bwMode="auto">
          <a:xfrm>
            <a:off x="323528" y="4221088"/>
            <a:ext cx="8385835" cy="1175345"/>
          </a:xfrm>
          <a:prstGeom prst="rect">
            <a:avLst/>
          </a:prstGeom>
          <a:noFill/>
          <a:ln w="9525">
            <a:noFill/>
            <a:miter lim="800000"/>
            <a:headEnd/>
            <a:tailEnd/>
          </a:ln>
        </p:spPr>
        <p:txBody>
          <a:bodyPr/>
          <a:lstStyle/>
          <a:p>
            <a:pPr marL="342900" lvl="1" indent="-342900">
              <a:lnSpc>
                <a:spcPct val="85000"/>
              </a:lnSpc>
              <a:spcAft>
                <a:spcPts val="10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Нарушены сроки предоставления разъяснений положений </a:t>
            </a:r>
            <a:r>
              <a:rPr lang="ru-RU" sz="1600" dirty="0" smtClean="0">
                <a:solidFill>
                  <a:schemeClr val="tx1">
                    <a:lumMod val="75000"/>
                    <a:lumOff val="25000"/>
                  </a:schemeClr>
                </a:solidFill>
                <a:latin typeface="Arial" pitchFamily="34" charset="0"/>
                <a:cs typeface="Arial" pitchFamily="34" charset="0"/>
              </a:rPr>
              <a:t>документации;</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10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Нарушены допустимые размеры требований обеспечения заявки на участие в аукционе и обеспечения исполнения </a:t>
            </a:r>
            <a:r>
              <a:rPr lang="ru-RU" sz="1600" dirty="0" smtClean="0">
                <a:solidFill>
                  <a:schemeClr val="tx1">
                    <a:lumMod val="75000"/>
                    <a:lumOff val="25000"/>
                  </a:schemeClr>
                </a:solidFill>
                <a:latin typeface="Arial" pitchFamily="34" charset="0"/>
                <a:cs typeface="Arial" pitchFamily="34" charset="0"/>
              </a:rPr>
              <a:t>контракта</a:t>
            </a:r>
            <a:r>
              <a:rPr lang="ru-RU" sz="1600" dirty="0">
                <a:solidFill>
                  <a:schemeClr val="tx1">
                    <a:lumMod val="75000"/>
                    <a:lumOff val="25000"/>
                  </a:schemeClr>
                </a:solidFill>
                <a:latin typeface="Arial" pitchFamily="34" charset="0"/>
                <a:cs typeface="Arial" pitchFamily="34" charset="0"/>
              </a:rPr>
              <a:t>;</a:t>
            </a:r>
            <a:endParaRPr lang="ru-RU" sz="1600" dirty="0" smtClean="0">
              <a:solidFill>
                <a:schemeClr val="tx1">
                  <a:lumMod val="75000"/>
                  <a:lumOff val="25000"/>
                </a:schemeClr>
              </a:solidFill>
              <a:latin typeface="Arial" pitchFamily="34" charset="0"/>
              <a:cs typeface="Arial" pitchFamily="34" charset="0"/>
            </a:endParaRPr>
          </a:p>
          <a:p>
            <a:pPr marL="342900" lvl="1" indent="-342900">
              <a:lnSpc>
                <a:spcPct val="85000"/>
              </a:lnSpc>
              <a:spcAft>
                <a:spcPts val="10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Другие</a:t>
            </a:r>
            <a:r>
              <a:rPr lang="en-US" sz="1600" dirty="0" smtClean="0">
                <a:solidFill>
                  <a:schemeClr val="tx1">
                    <a:lumMod val="75000"/>
                    <a:lumOff val="25000"/>
                  </a:schemeClr>
                </a:solidFill>
                <a:latin typeface="Arial" pitchFamily="34" charset="0"/>
                <a:cs typeface="Arial" pitchFamily="34" charset="0"/>
              </a:rPr>
              <a:t> </a:t>
            </a:r>
            <a:r>
              <a:rPr lang="ru-RU" sz="1600" dirty="0" smtClean="0">
                <a:solidFill>
                  <a:schemeClr val="tx1">
                    <a:lumMod val="75000"/>
                    <a:lumOff val="25000"/>
                  </a:schemeClr>
                </a:solidFill>
                <a:latin typeface="Arial" pitchFamily="34" charset="0"/>
                <a:cs typeface="Arial" pitchFamily="34" charset="0"/>
              </a:rPr>
              <a:t>нарушения.</a:t>
            </a:r>
            <a:endParaRPr lang="ru-RU" sz="1600" dirty="0">
              <a:solidFill>
                <a:schemeClr val="tx1">
                  <a:lumMod val="75000"/>
                  <a:lumOff val="25000"/>
                </a:schemeClr>
              </a:solidFill>
              <a:latin typeface="Arial" pitchFamily="34" charset="0"/>
              <a:cs typeface="Arial" pitchFamily="34" charset="0"/>
            </a:endParaRPr>
          </a:p>
        </p:txBody>
      </p:sp>
      <p:sp>
        <p:nvSpPr>
          <p:cNvPr id="8" name="Прямоугольник 7"/>
          <p:cNvSpPr/>
          <p:nvPr/>
        </p:nvSpPr>
        <p:spPr>
          <a:xfrm>
            <a:off x="0" y="5661248"/>
            <a:ext cx="9036496" cy="1140106"/>
          </a:xfrm>
          <a:prstGeom prst="rect">
            <a:avLst/>
          </a:prstGeom>
          <a:solidFill>
            <a:schemeClr val="bg1">
              <a:lumMod val="95000"/>
            </a:schemeClr>
          </a:solidFill>
        </p:spPr>
        <p:txBody>
          <a:bodyPr wrap="square" lIns="360000" rIns="360000" bIns="108000">
            <a:spAutoFit/>
          </a:bodyPr>
          <a:lstStyle/>
          <a:p>
            <a:pPr>
              <a:defRPr/>
            </a:pPr>
            <a:r>
              <a:rPr lang="ru-RU" sz="1600" dirty="0">
                <a:solidFill>
                  <a:schemeClr val="tx1">
                    <a:lumMod val="75000"/>
                    <a:lumOff val="25000"/>
                  </a:schemeClr>
                </a:solidFill>
                <a:latin typeface="Arial" pitchFamily="34" charset="0"/>
                <a:cs typeface="Arial" pitchFamily="34" charset="0"/>
              </a:rPr>
              <a:t>Обжалование допущенных </a:t>
            </a:r>
            <a:r>
              <a:rPr lang="ru-RU" sz="1600" dirty="0" smtClean="0">
                <a:solidFill>
                  <a:schemeClr val="tx1">
                    <a:lumMod val="75000"/>
                    <a:lumOff val="25000"/>
                  </a:schemeClr>
                </a:solidFill>
                <a:latin typeface="Arial" pitchFamily="34" charset="0"/>
                <a:cs typeface="Arial" pitchFamily="34" charset="0"/>
              </a:rPr>
              <a:t>заказчиком</a:t>
            </a:r>
            <a:r>
              <a:rPr lang="ru-RU" sz="1600" dirty="0">
                <a:solidFill>
                  <a:schemeClr val="tx1">
                    <a:lumMod val="75000"/>
                    <a:lumOff val="25000"/>
                  </a:schemeClr>
                </a:solidFill>
                <a:latin typeface="Arial" pitchFamily="34" charset="0"/>
                <a:cs typeface="Arial" pitchFamily="34" charset="0"/>
              </a:rPr>
              <a:t/>
            </a:r>
            <a:br>
              <a:rPr lang="ru-RU" sz="1600" dirty="0">
                <a:solidFill>
                  <a:schemeClr val="tx1">
                    <a:lumMod val="75000"/>
                    <a:lumOff val="25000"/>
                  </a:schemeClr>
                </a:solidFill>
                <a:latin typeface="Arial" pitchFamily="34" charset="0"/>
                <a:cs typeface="Arial" pitchFamily="34" charset="0"/>
              </a:rPr>
            </a:br>
            <a:r>
              <a:rPr lang="ru-RU" sz="1600" dirty="0">
                <a:solidFill>
                  <a:schemeClr val="tx1">
                    <a:lumMod val="75000"/>
                    <a:lumOff val="25000"/>
                  </a:schemeClr>
                </a:solidFill>
                <a:latin typeface="Arial" pitchFamily="34" charset="0"/>
                <a:cs typeface="Arial" pitchFamily="34" charset="0"/>
              </a:rPr>
              <a:t>нарушений осуществляется путем подачи</a:t>
            </a:r>
            <a:br>
              <a:rPr lang="ru-RU" sz="1600" dirty="0">
                <a:solidFill>
                  <a:schemeClr val="tx1">
                    <a:lumMod val="75000"/>
                    <a:lumOff val="25000"/>
                  </a:schemeClr>
                </a:solidFill>
                <a:latin typeface="Arial" pitchFamily="34" charset="0"/>
                <a:cs typeface="Arial" pitchFamily="34" charset="0"/>
              </a:rPr>
            </a:br>
            <a:r>
              <a:rPr lang="ru-RU" sz="1600" dirty="0">
                <a:solidFill>
                  <a:schemeClr val="tx1">
                    <a:lumMod val="75000"/>
                    <a:lumOff val="25000"/>
                  </a:schemeClr>
                </a:solidFill>
                <a:latin typeface="Arial" pitchFamily="34" charset="0"/>
                <a:cs typeface="Arial" pitchFamily="34" charset="0"/>
              </a:rPr>
              <a:t>жалобы в Территориальное управление ФАС РФ,</a:t>
            </a:r>
            <a:r>
              <a:rPr lang="en-US" sz="1600" dirty="0">
                <a:solidFill>
                  <a:schemeClr val="tx1">
                    <a:lumMod val="75000"/>
                    <a:lumOff val="25000"/>
                  </a:schemeClr>
                </a:solidFill>
                <a:latin typeface="Arial" pitchFamily="34" charset="0"/>
                <a:cs typeface="Arial" pitchFamily="34" charset="0"/>
              </a:rPr>
              <a:t/>
            </a:r>
            <a:br>
              <a:rPr lang="en-US" sz="1600" dirty="0">
                <a:solidFill>
                  <a:schemeClr val="tx1">
                    <a:lumMod val="75000"/>
                    <a:lumOff val="25000"/>
                  </a:schemeClr>
                </a:solidFill>
                <a:latin typeface="Arial" pitchFamily="34" charset="0"/>
                <a:cs typeface="Arial" pitchFamily="34" charset="0"/>
              </a:rPr>
            </a:br>
            <a:r>
              <a:rPr lang="ru-RU" sz="1600" b="1" dirty="0">
                <a:solidFill>
                  <a:schemeClr val="tx1">
                    <a:lumMod val="75000"/>
                    <a:lumOff val="25000"/>
                  </a:schemeClr>
                </a:solidFill>
                <a:latin typeface="Arial" pitchFamily="34" charset="0"/>
                <a:cs typeface="Arial" pitchFamily="34" charset="0"/>
              </a:rPr>
              <a:t>срок рассмотрения – 5 рабочих дней</a:t>
            </a:r>
          </a:p>
        </p:txBody>
      </p:sp>
      <p:pic>
        <p:nvPicPr>
          <p:cNvPr id="10" name="Picture 10" descr="http://upload.wikimedia.org/wikipedia/ru/8/8c/FAS.Emblema.gif"/>
          <p:cNvPicPr>
            <a:picLocks noChangeAspect="1" noChangeArrowheads="1"/>
          </p:cNvPicPr>
          <p:nvPr/>
        </p:nvPicPr>
        <p:blipFill>
          <a:blip r:embed="rId2" cstate="print"/>
          <a:srcRect/>
          <a:stretch>
            <a:fillRect/>
          </a:stretch>
        </p:blipFill>
        <p:spPr bwMode="auto">
          <a:xfrm>
            <a:off x="7308304" y="5157192"/>
            <a:ext cx="1224136" cy="1425892"/>
          </a:xfrm>
          <a:prstGeom prst="rect">
            <a:avLst/>
          </a:prstGeom>
          <a:noFill/>
          <a:ln w="9525">
            <a:noFill/>
            <a:miter lim="800000"/>
            <a:headEnd/>
            <a:tailEnd/>
          </a:ln>
        </p:spPr>
      </p:pic>
    </p:spTree>
    <p:extLst>
      <p:ext uri="{BB962C8B-B14F-4D97-AF65-F5344CB8AC3E}">
        <p14:creationId xmlns:p14="http://schemas.microsoft.com/office/powerpoint/2010/main" val="387108503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up)">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up)">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up)">
                                      <p:cBhvr>
                                        <p:cTn id="27" dur="500"/>
                                        <p:tgtEl>
                                          <p:spTgt spid="14">
                                            <p:txEl>
                                              <p:pRg st="2" end="2"/>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wipe(up)">
                                      <p:cBhvr>
                                        <p:cTn id="30" dur="500"/>
                                        <p:tgtEl>
                                          <p:spTgt spid="14">
                                            <p:txEl>
                                              <p:pRg st="3" end="3"/>
                                            </p:txEl>
                                          </p:spTgt>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up)">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wipe(up)">
                                      <p:cBhvr>
                                        <p:cTn id="39" dur="500"/>
                                        <p:tgtEl>
                                          <p:spTgt spid="7">
                                            <p:txEl>
                                              <p:pRg st="1" end="1"/>
                                            </p:tx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up)">
                                      <p:cBhvr>
                                        <p:cTn id="42" dur="500"/>
                                        <p:tgtEl>
                                          <p:spTgt spid="7">
                                            <p:txEl>
                                              <p:pRg st="2" end="2"/>
                                            </p:txEl>
                                          </p:spTgt>
                                        </p:tgtEl>
                                      </p:cBhvr>
                                    </p:animEffect>
                                  </p:childTnLst>
                                </p:cTn>
                              </p:par>
                            </p:childTnLst>
                          </p:cTn>
                        </p:par>
                        <p:par>
                          <p:cTn id="43" fill="hold">
                            <p:stCondLst>
                              <p:cond delay="500"/>
                            </p:stCondLst>
                            <p:childTnLst>
                              <p:par>
                                <p:cTn id="44" presetID="18" presetClass="entr" presetSubtype="6"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bldP spid="14" grpId="0" build="p"/>
      <p:bldP spid="7" grpId="0" build="p"/>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4149080"/>
            <a:ext cx="4672204" cy="661720"/>
          </a:xfrm>
          <a:prstGeom prst="rect">
            <a:avLst/>
          </a:prstGeom>
          <a:noFill/>
        </p:spPr>
        <p:txBody>
          <a:bodyPr wrap="square">
            <a:spAutoFit/>
          </a:bodyPr>
          <a:lstStyle/>
          <a:p>
            <a:pPr marL="324000" lvl="2" indent="-324000">
              <a:spcBef>
                <a:spcPts val="600"/>
              </a:spcBef>
              <a:spcAft>
                <a:spcPts val="0"/>
              </a:spcAft>
              <a:buClr>
                <a:srgbClr val="193A06"/>
              </a:buClr>
              <a:buSzPct val="80000"/>
              <a:buFont typeface="Arial" panose="020B0604020202020204" pitchFamily="34" charset="0"/>
              <a:buChar char="•"/>
              <a:defRPr/>
            </a:pPr>
            <a:r>
              <a:rPr lang="ru-RU" sz="1600" dirty="0">
                <a:solidFill>
                  <a:schemeClr val="tx1">
                    <a:lumMod val="75000"/>
                    <a:lumOff val="25000"/>
                  </a:schemeClr>
                </a:solidFill>
                <a:latin typeface="Arial" panose="020B0604020202020204" pitchFamily="34" charset="0"/>
                <a:cs typeface="Arial" panose="020B0604020202020204" pitchFamily="34" charset="0"/>
              </a:rPr>
              <a:t>Единая база поставщиков </a:t>
            </a:r>
          </a:p>
          <a:p>
            <a:pPr marL="324000" lvl="2" indent="-324000">
              <a:spcBef>
                <a:spcPts val="600"/>
              </a:spcBef>
              <a:spcAft>
                <a:spcPts val="0"/>
              </a:spcAft>
              <a:buClr>
                <a:srgbClr val="193A06"/>
              </a:buClr>
              <a:buSzPct val="80000"/>
              <a:buFont typeface="Arial" panose="020B0604020202020204" pitchFamily="34" charset="0"/>
              <a:buChar char="•"/>
              <a:defRPr/>
            </a:pPr>
            <a:r>
              <a:rPr lang="ru-RU" sz="1600" dirty="0">
                <a:solidFill>
                  <a:schemeClr val="tx1">
                    <a:lumMod val="75000"/>
                    <a:lumOff val="25000"/>
                  </a:schemeClr>
                </a:solidFill>
                <a:latin typeface="Arial" panose="020B0604020202020204" pitchFamily="34" charset="0"/>
                <a:cs typeface="Arial" panose="020B0604020202020204" pitchFamily="34" charset="0"/>
              </a:rPr>
              <a:t>Один логин и пароль на две площадки </a:t>
            </a:r>
          </a:p>
        </p:txBody>
      </p:sp>
      <p:sp>
        <p:nvSpPr>
          <p:cNvPr id="13" name="TextBox 12"/>
          <p:cNvSpPr txBox="1"/>
          <p:nvPr/>
        </p:nvSpPr>
        <p:spPr>
          <a:xfrm>
            <a:off x="3105809" y="1817529"/>
            <a:ext cx="5786671" cy="1323439"/>
          </a:xfrm>
          <a:prstGeom prst="rect">
            <a:avLst/>
          </a:prstGeom>
          <a:noFill/>
        </p:spPr>
        <p:txBody>
          <a:bodyPr wrap="square">
            <a:spAutoFit/>
          </a:bodyPr>
          <a:lstStyle/>
          <a:p>
            <a:pPr>
              <a:spcBef>
                <a:spcPts val="600"/>
              </a:spcBef>
              <a:defRPr/>
            </a:pPr>
            <a:r>
              <a:rPr lang="ru-RU" sz="1600" dirty="0">
                <a:solidFill>
                  <a:schemeClr val="tx1">
                    <a:lumMod val="75000"/>
                    <a:lumOff val="25000"/>
                  </a:schemeClr>
                </a:solidFill>
                <a:latin typeface="Arial" panose="020B0604020202020204" pitchFamily="34" charset="0"/>
                <a:cs typeface="Arial" panose="020B0604020202020204" pitchFamily="34" charset="0"/>
              </a:rPr>
              <a:t>Система площадки построена таким образом, </a:t>
            </a:r>
            <a:r>
              <a:rPr lang="ru-RU" sz="1600" dirty="0" smtClean="0">
                <a:solidFill>
                  <a:schemeClr val="tx1">
                    <a:lumMod val="75000"/>
                    <a:lumOff val="25000"/>
                  </a:schemeClr>
                </a:solidFill>
                <a:latin typeface="Arial" panose="020B0604020202020204" pitchFamily="34" charset="0"/>
                <a:cs typeface="Arial" panose="020B0604020202020204" pitchFamily="34" charset="0"/>
              </a:rPr>
              <a:t/>
            </a:r>
            <a:br>
              <a:rPr lang="ru-RU" sz="1600" dirty="0" smtClean="0">
                <a:solidFill>
                  <a:schemeClr val="tx1">
                    <a:lumMod val="75000"/>
                    <a:lumOff val="25000"/>
                  </a:schemeClr>
                </a:solidFill>
                <a:latin typeface="Arial" panose="020B0604020202020204" pitchFamily="34" charset="0"/>
                <a:cs typeface="Arial" panose="020B0604020202020204" pitchFamily="34" charset="0"/>
              </a:rPr>
            </a:br>
            <a:r>
              <a:rPr lang="ru-RU" sz="1600" dirty="0" smtClean="0">
                <a:solidFill>
                  <a:schemeClr val="tx1">
                    <a:lumMod val="75000"/>
                    <a:lumOff val="25000"/>
                  </a:schemeClr>
                </a:solidFill>
                <a:latin typeface="Arial" panose="020B0604020202020204" pitchFamily="34" charset="0"/>
                <a:cs typeface="Arial" panose="020B0604020202020204" pitchFamily="34" charset="0"/>
              </a:rPr>
              <a:t>что </a:t>
            </a:r>
            <a:r>
              <a:rPr lang="ru-RU" sz="1600" dirty="0">
                <a:solidFill>
                  <a:schemeClr val="tx1">
                    <a:lumMod val="75000"/>
                    <a:lumOff val="25000"/>
                  </a:schemeClr>
                </a:solidFill>
                <a:latin typeface="Arial" panose="020B0604020202020204" pitchFamily="34" charset="0"/>
                <a:cs typeface="Arial" panose="020B0604020202020204" pitchFamily="34" charset="0"/>
              </a:rPr>
              <a:t>абсолютно </a:t>
            </a:r>
            <a:r>
              <a:rPr lang="ru-RU" sz="1600" b="1" dirty="0">
                <a:solidFill>
                  <a:schemeClr val="tx1">
                    <a:lumMod val="75000"/>
                    <a:lumOff val="25000"/>
                  </a:schemeClr>
                </a:solidFill>
                <a:latin typeface="Arial" panose="020B0604020202020204" pitchFamily="34" charset="0"/>
                <a:cs typeface="Arial" panose="020B0604020202020204" pitchFamily="34" charset="0"/>
              </a:rPr>
              <a:t>все аккредитованные поставщики</a:t>
            </a:r>
            <a:r>
              <a:rPr lang="ru-RU" sz="1600" dirty="0">
                <a:solidFill>
                  <a:schemeClr val="tx1">
                    <a:lumMod val="75000"/>
                    <a:lumOff val="25000"/>
                  </a:schemeClr>
                </a:solidFill>
                <a:latin typeface="Arial" panose="020B0604020202020204" pitchFamily="34" charset="0"/>
                <a:cs typeface="Arial" panose="020B0604020202020204" pitchFamily="34" charset="0"/>
              </a:rPr>
              <a:t>, участвующие в </a:t>
            </a:r>
            <a:r>
              <a:rPr lang="ru-RU" sz="1600" dirty="0" smtClean="0">
                <a:solidFill>
                  <a:schemeClr val="tx1">
                    <a:lumMod val="75000"/>
                    <a:lumOff val="25000"/>
                  </a:schemeClr>
                </a:solidFill>
                <a:latin typeface="Arial" panose="020B0604020202020204" pitchFamily="34" charset="0"/>
                <a:cs typeface="Arial" panose="020B0604020202020204" pitchFamily="34" charset="0"/>
              </a:rPr>
              <a:t>размещении </a:t>
            </a:r>
            <a:r>
              <a:rPr lang="ru-RU" sz="1600" dirty="0">
                <a:solidFill>
                  <a:schemeClr val="tx1">
                    <a:lumMod val="75000"/>
                    <a:lumOff val="25000"/>
                  </a:schemeClr>
                </a:solidFill>
                <a:latin typeface="Arial" panose="020B0604020202020204" pitchFamily="34" charset="0"/>
                <a:cs typeface="Arial" panose="020B0604020202020204" pitchFamily="34" charset="0"/>
              </a:rPr>
              <a:t>государственного заказа, </a:t>
            </a:r>
            <a:r>
              <a:rPr lang="ru-RU" sz="1600" b="1" dirty="0">
                <a:solidFill>
                  <a:schemeClr val="tx1">
                    <a:lumMod val="75000"/>
                    <a:lumOff val="25000"/>
                  </a:schemeClr>
                </a:solidFill>
                <a:latin typeface="Arial" panose="020B0604020202020204" pitchFamily="34" charset="0"/>
                <a:cs typeface="Arial" panose="020B0604020202020204" pitchFamily="34" charset="0"/>
              </a:rPr>
              <a:t>автоматически аккредитованы на коммерческой площадке</a:t>
            </a:r>
            <a:r>
              <a:rPr lang="ru-RU" sz="1600"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p:cNvSpPr txBox="1"/>
          <p:nvPr/>
        </p:nvSpPr>
        <p:spPr>
          <a:xfrm>
            <a:off x="251520" y="220578"/>
            <a:ext cx="6502518" cy="400110"/>
          </a:xfrm>
          <a:prstGeom prst="rect">
            <a:avLst/>
          </a:prstGeom>
          <a:noFill/>
        </p:spPr>
        <p:txBody>
          <a:bodyPr wrap="square" rtlCol="0">
            <a:spAutoFit/>
          </a:bodyPr>
          <a:lstStyle/>
          <a:p>
            <a:pPr>
              <a:spcAft>
                <a:spcPts val="600"/>
              </a:spcAft>
            </a:pPr>
            <a:r>
              <a:rPr lang="ru-RU" sz="2000" b="1" dirty="0" smtClean="0">
                <a:solidFill>
                  <a:schemeClr val="bg1"/>
                </a:solidFill>
                <a:latin typeface="Arial" panose="020B0604020202020204" pitchFamily="34" charset="0"/>
                <a:cs typeface="Arial" panose="020B0604020202020204" pitchFamily="34" charset="0"/>
              </a:rPr>
              <a:t>Интеграция систем</a:t>
            </a:r>
            <a:endParaRPr lang="ru-RU" sz="2000" b="1" dirty="0">
              <a:solidFill>
                <a:schemeClr val="bg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2641949" cy="184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788024" y="4135432"/>
            <a:ext cx="3744416" cy="661720"/>
          </a:xfrm>
          <a:prstGeom prst="rect">
            <a:avLst/>
          </a:prstGeom>
          <a:noFill/>
        </p:spPr>
        <p:txBody>
          <a:bodyPr wrap="square">
            <a:spAutoFit/>
          </a:bodyPr>
          <a:lstStyle/>
          <a:p>
            <a:pPr marL="324000" lvl="2" indent="-324000">
              <a:spcBef>
                <a:spcPts val="600"/>
              </a:spcBef>
              <a:spcAft>
                <a:spcPts val="0"/>
              </a:spcAft>
              <a:buClr>
                <a:srgbClr val="193A06"/>
              </a:buClr>
              <a:buSzPct val="80000"/>
              <a:buFont typeface="Arial" panose="020B0604020202020204" pitchFamily="34" charset="0"/>
              <a:buChar char="•"/>
              <a:defRPr/>
            </a:pPr>
            <a:r>
              <a:rPr lang="ru-RU" sz="1600" dirty="0">
                <a:solidFill>
                  <a:schemeClr val="tx1">
                    <a:lumMod val="75000"/>
                    <a:lumOff val="25000"/>
                  </a:schemeClr>
                </a:solidFill>
                <a:latin typeface="Arial" panose="020B0604020202020204" pitchFamily="34" charset="0"/>
                <a:cs typeface="Arial" panose="020B0604020202020204" pitchFamily="34" charset="0"/>
              </a:rPr>
              <a:t>Одна ЭП на две площадки</a:t>
            </a:r>
          </a:p>
          <a:p>
            <a:pPr marL="324000" lvl="2" indent="-324000">
              <a:spcBef>
                <a:spcPts val="600"/>
              </a:spcBef>
              <a:spcAft>
                <a:spcPts val="0"/>
              </a:spcAft>
              <a:buClr>
                <a:srgbClr val="193A06"/>
              </a:buClr>
              <a:buSzPct val="80000"/>
              <a:buFont typeface="Arial" panose="020B0604020202020204" pitchFamily="34" charset="0"/>
              <a:buChar char="•"/>
              <a:defRPr/>
            </a:pPr>
            <a:r>
              <a:rPr lang="ru-RU" sz="1600" dirty="0">
                <a:solidFill>
                  <a:schemeClr val="tx1">
                    <a:lumMod val="75000"/>
                    <a:lumOff val="25000"/>
                  </a:schemeClr>
                </a:solidFill>
                <a:latin typeface="Arial" panose="020B0604020202020204" pitchFamily="34" charset="0"/>
                <a:cs typeface="Arial" panose="020B0604020202020204" pitchFamily="34" charset="0"/>
              </a:rPr>
              <a:t>Общий лицевой счет</a:t>
            </a:r>
          </a:p>
        </p:txBody>
      </p:sp>
      <p:sp>
        <p:nvSpPr>
          <p:cNvPr id="15" name="Прямоугольник 14"/>
          <p:cNvSpPr/>
          <p:nvPr/>
        </p:nvSpPr>
        <p:spPr>
          <a:xfrm>
            <a:off x="395536" y="5337739"/>
            <a:ext cx="8374725" cy="6262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51520" y="5450821"/>
            <a:ext cx="8627674" cy="400110"/>
          </a:xfrm>
          <a:prstGeom prst="rect">
            <a:avLst/>
          </a:prstGeom>
        </p:spPr>
        <p:txBody>
          <a:bodyPr wrap="square">
            <a:spAutoFit/>
          </a:bodyPr>
          <a:lstStyle/>
          <a:p>
            <a:pPr algn="ctr"/>
            <a:r>
              <a:rPr lang="ru-RU" altLang="ru-RU" sz="2000" b="1" dirty="0" smtClean="0">
                <a:solidFill>
                  <a:schemeClr val="bg1"/>
                </a:solidFill>
                <a:latin typeface="Arial" panose="020B0604020202020204" pitchFamily="34" charset="0"/>
                <a:cs typeface="Arial" panose="020B0604020202020204" pitchFamily="34" charset="0"/>
              </a:rPr>
              <a:t>338 тыс. поставщиков на площадке</a:t>
            </a:r>
            <a:endParaRPr lang="ru-RU" altLang="ru-RU"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359171"/>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0" y="116632"/>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Техническое оснащение рабочего </a:t>
            </a:r>
            <a:r>
              <a:rPr lang="ru-RU" sz="2000" spc="-130" dirty="0" smtClean="0">
                <a:solidFill>
                  <a:schemeClr val="bg1"/>
                </a:solidFill>
                <a:latin typeface="Arial" pitchFamily="34" charset="0"/>
                <a:cs typeface="Arial" pitchFamily="34" charset="0"/>
              </a:rPr>
              <a:t>места</a:t>
            </a:r>
            <a:endParaRPr lang="ru-RU" sz="2000" spc="-130" dirty="0">
              <a:solidFill>
                <a:schemeClr val="bg1"/>
              </a:solidFill>
              <a:latin typeface="Arial" pitchFamily="34" charset="0"/>
              <a:cs typeface="Arial" pitchFamily="34" charset="0"/>
            </a:endParaRPr>
          </a:p>
        </p:txBody>
      </p:sp>
      <p:sp>
        <p:nvSpPr>
          <p:cNvPr id="14" name="Прямоугольник 13"/>
          <p:cNvSpPr/>
          <p:nvPr/>
        </p:nvSpPr>
        <p:spPr>
          <a:xfrm>
            <a:off x="1763688" y="1772816"/>
            <a:ext cx="5832648" cy="1053929"/>
          </a:xfrm>
          <a:prstGeom prst="rect">
            <a:avLst/>
          </a:prstGeom>
        </p:spPr>
        <p:txBody>
          <a:bodyPr wrap="square" lIns="0" rIns="360000" bIns="108000">
            <a:spAutoFit/>
          </a:bodyPr>
          <a:lstStyle/>
          <a:p>
            <a:pPr marL="342900" lvl="1" indent="-342900">
              <a:lnSpc>
                <a:spcPct val="80000"/>
              </a:lnSpc>
              <a:spcAft>
                <a:spcPts val="1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Персональный компьютер с выходом в Интернет</a:t>
            </a:r>
          </a:p>
          <a:p>
            <a:pPr marL="342900" lvl="1" indent="-342900">
              <a:lnSpc>
                <a:spcPct val="80000"/>
              </a:lnSpc>
              <a:spcAft>
                <a:spcPts val="1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Браузер </a:t>
            </a:r>
            <a:r>
              <a:rPr lang="ru-RU" sz="1600" dirty="0" err="1">
                <a:solidFill>
                  <a:schemeClr val="tx1">
                    <a:lumMod val="75000"/>
                    <a:lumOff val="25000"/>
                  </a:schemeClr>
                </a:solidFill>
                <a:latin typeface="Arial" pitchFamily="34" charset="0"/>
                <a:cs typeface="Arial" pitchFamily="34" charset="0"/>
              </a:rPr>
              <a:t>Internet</a:t>
            </a:r>
            <a:r>
              <a:rPr lang="ru-RU" sz="1600" dirty="0">
                <a:solidFill>
                  <a:schemeClr val="tx1">
                    <a:lumMod val="75000"/>
                    <a:lumOff val="25000"/>
                  </a:schemeClr>
                </a:solidFill>
                <a:latin typeface="Arial" pitchFamily="34" charset="0"/>
                <a:cs typeface="Arial" pitchFamily="34" charset="0"/>
              </a:rPr>
              <a:t> </a:t>
            </a:r>
            <a:r>
              <a:rPr lang="ru-RU" sz="1600" dirty="0" err="1">
                <a:solidFill>
                  <a:schemeClr val="tx1">
                    <a:lumMod val="75000"/>
                    <a:lumOff val="25000"/>
                  </a:schemeClr>
                </a:solidFill>
                <a:latin typeface="Arial" pitchFamily="34" charset="0"/>
                <a:cs typeface="Arial" pitchFamily="34" charset="0"/>
              </a:rPr>
              <a:t>Explorer</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0000"/>
              </a:lnSpc>
              <a:spcAft>
                <a:spcPts val="1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Сканер</a:t>
            </a:r>
          </a:p>
        </p:txBody>
      </p:sp>
      <p:sp>
        <p:nvSpPr>
          <p:cNvPr id="15" name="Text Box 5"/>
          <p:cNvSpPr txBox="1">
            <a:spLocks noChangeArrowheads="1"/>
          </p:cNvSpPr>
          <p:nvPr/>
        </p:nvSpPr>
        <p:spPr bwMode="auto">
          <a:xfrm>
            <a:off x="0" y="2996952"/>
            <a:ext cx="9144000" cy="401442"/>
          </a:xfrm>
          <a:prstGeom prst="rect">
            <a:avLst/>
          </a:prstGeom>
          <a:solidFill>
            <a:schemeClr val="bg1">
              <a:lumMod val="95000"/>
            </a:schemeClr>
          </a:solidFill>
        </p:spPr>
        <p:txBody>
          <a:bodyPr lIns="360000" rIns="360000" bIns="108000">
            <a:spAutoFit/>
          </a:bodyPr>
          <a:lstStyle>
            <a:defPPr>
              <a:defRPr lang="ru-RU"/>
            </a:defPPr>
            <a:lvl1pPr>
              <a:defRPr sz="1600">
                <a:solidFill>
                  <a:schemeClr val="tx1">
                    <a:lumMod val="75000"/>
                    <a:lumOff val="25000"/>
                  </a:schemeClr>
                </a:solidFill>
                <a:latin typeface="Arial" pitchFamily="34" charset="0"/>
                <a:cs typeface="Arial" pitchFamily="34" charset="0"/>
              </a:defRPr>
            </a:lvl1pPr>
          </a:lstStyle>
          <a:p>
            <a:r>
              <a:rPr lang="ru-RU" dirty="0"/>
              <a:t>Наличие средств ЭП</a:t>
            </a:r>
          </a:p>
        </p:txBody>
      </p:sp>
      <p:sp>
        <p:nvSpPr>
          <p:cNvPr id="16" name="Прямоугольник 15"/>
          <p:cNvSpPr/>
          <p:nvPr/>
        </p:nvSpPr>
        <p:spPr>
          <a:xfrm>
            <a:off x="1763688" y="3573016"/>
            <a:ext cx="5715000" cy="1053929"/>
          </a:xfrm>
          <a:prstGeom prst="rect">
            <a:avLst/>
          </a:prstGeom>
        </p:spPr>
        <p:txBody>
          <a:bodyPr lIns="0" rIns="360000" bIns="108000">
            <a:spAutoFit/>
          </a:bodyPr>
          <a:lstStyle/>
          <a:p>
            <a:pPr marL="342900" lvl="1" indent="-342900">
              <a:lnSpc>
                <a:spcPct val="80000"/>
              </a:lnSpc>
              <a:spcAft>
                <a:spcPts val="1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Установленный сертификат ключа подписи</a:t>
            </a:r>
          </a:p>
          <a:p>
            <a:pPr marL="342900" lvl="1" indent="-342900">
              <a:lnSpc>
                <a:spcPct val="80000"/>
              </a:lnSpc>
              <a:spcAft>
                <a:spcPts val="1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Ключевая пара на защищенном носителе</a:t>
            </a:r>
          </a:p>
          <a:p>
            <a:pPr marL="342900" lvl="1" indent="-342900">
              <a:lnSpc>
                <a:spcPct val="80000"/>
              </a:lnSpc>
              <a:spcAft>
                <a:spcPts val="1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Установленный </a:t>
            </a:r>
            <a:r>
              <a:rPr lang="ru-RU" sz="1600" dirty="0" err="1">
                <a:solidFill>
                  <a:schemeClr val="tx1">
                    <a:lumMod val="75000"/>
                    <a:lumOff val="25000"/>
                  </a:schemeClr>
                </a:solidFill>
                <a:latin typeface="Arial" pitchFamily="34" charset="0"/>
                <a:cs typeface="Arial" pitchFamily="34" charset="0"/>
              </a:rPr>
              <a:t>криптопровайдер</a:t>
            </a:r>
            <a:endParaRPr lang="ru-RU" sz="1600" dirty="0">
              <a:solidFill>
                <a:schemeClr val="tx1">
                  <a:lumMod val="75000"/>
                  <a:lumOff val="25000"/>
                </a:schemeClr>
              </a:solidFill>
              <a:latin typeface="Arial" pitchFamily="34" charset="0"/>
              <a:cs typeface="Arial" pitchFamily="34" charset="0"/>
            </a:endParaRPr>
          </a:p>
        </p:txBody>
      </p:sp>
      <p:pic>
        <p:nvPicPr>
          <p:cNvPr id="38918" name="Picture 6" descr="E:\_work\design\ЕЭТП\docs\презентации\outbox\pre\дискета_флешка.png"/>
          <p:cNvPicPr>
            <a:picLocks noChangeAspect="1" noChangeArrowheads="1"/>
          </p:cNvPicPr>
          <p:nvPr/>
        </p:nvPicPr>
        <p:blipFill>
          <a:blip r:embed="rId2" cstate="print"/>
          <a:srcRect/>
          <a:stretch>
            <a:fillRect/>
          </a:stretch>
        </p:blipFill>
        <p:spPr bwMode="auto">
          <a:xfrm>
            <a:off x="3275856" y="4581128"/>
            <a:ext cx="2624137" cy="1530350"/>
          </a:xfrm>
          <a:prstGeom prst="rect">
            <a:avLst/>
          </a:prstGeom>
          <a:noFill/>
          <a:ln w="9525">
            <a:noFill/>
            <a:miter lim="800000"/>
            <a:headEnd/>
            <a:tailEnd/>
          </a:ln>
        </p:spPr>
      </p:pic>
      <p:pic>
        <p:nvPicPr>
          <p:cNvPr id="12290" name="Picture 2" descr="D:\RET\МАТЕРИАЛЫ\2016\новый дизайн\иконки\иконки\Иконки-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573016"/>
            <a:ext cx="954087" cy="954087"/>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RET\МАТЕРИАЛЫ\2016\новый дизайн\иконки\иконки\Иконки-8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700808"/>
            <a:ext cx="950913" cy="9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453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up)">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8918"/>
                                        </p:tgtEl>
                                        <p:attrNameLst>
                                          <p:attrName>style.visibility</p:attrName>
                                        </p:attrNameLst>
                                      </p:cBhvr>
                                      <p:to>
                                        <p:strVal val="visible"/>
                                      </p:to>
                                    </p:set>
                                    <p:anim calcmode="lin" valueType="num">
                                      <p:cBhvr additive="base">
                                        <p:cTn id="27" dur="500" fill="hold"/>
                                        <p:tgtEl>
                                          <p:spTgt spid="38918"/>
                                        </p:tgtEl>
                                        <p:attrNameLst>
                                          <p:attrName>ppt_x</p:attrName>
                                        </p:attrNameLst>
                                      </p:cBhvr>
                                      <p:tavLst>
                                        <p:tav tm="0">
                                          <p:val>
                                            <p:strVal val="#ppt_x"/>
                                          </p:val>
                                        </p:tav>
                                        <p:tav tm="100000">
                                          <p:val>
                                            <p:strVal val="#ppt_x"/>
                                          </p:val>
                                        </p:tav>
                                      </p:tavLst>
                                    </p:anim>
                                    <p:anim calcmode="lin" valueType="num">
                                      <p:cBhvr additive="base">
                                        <p:cTn id="28" dur="500" fill="hold"/>
                                        <p:tgtEl>
                                          <p:spTgt spid="389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wipe(up)">
                                      <p:cBhvr>
                                        <p:cTn id="33" dur="500"/>
                                        <p:tgtEl>
                                          <p:spTgt spid="16">
                                            <p:txEl>
                                              <p:pRg st="0" end="0"/>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Effect transition="in" filter="wipe(up)">
                                      <p:cBhvr>
                                        <p:cTn id="36" dur="500"/>
                                        <p:tgtEl>
                                          <p:spTgt spid="1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Effect transition="in" filter="wipe(up)">
                                      <p:cBhvr>
                                        <p:cTn id="41"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animBg="1"/>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44" name="Picture 16" descr="11"/>
          <p:cNvPicPr>
            <a:picLocks noChangeAspect="1" noChangeArrowheads="1"/>
          </p:cNvPicPr>
          <p:nvPr/>
        </p:nvPicPr>
        <p:blipFill>
          <a:blip r:embed="rId2" cstate="print"/>
          <a:srcRect b="36841"/>
          <a:stretch>
            <a:fillRect/>
          </a:stretch>
        </p:blipFill>
        <p:spPr bwMode="auto">
          <a:xfrm>
            <a:off x="5292080" y="2492896"/>
            <a:ext cx="3024336" cy="3884612"/>
          </a:xfrm>
          <a:prstGeom prst="rect">
            <a:avLst/>
          </a:prstGeom>
          <a:noFill/>
          <a:ln w="19050">
            <a:solidFill>
              <a:schemeClr val="tx1">
                <a:lumMod val="75000"/>
                <a:lumOff val="25000"/>
              </a:schemeClr>
            </a:solidFill>
            <a:miter lim="800000"/>
            <a:headEnd/>
            <a:tailEnd/>
          </a:ln>
        </p:spPr>
      </p:pic>
      <p:sp>
        <p:nvSpPr>
          <p:cNvPr id="3" name="Text Box 5"/>
          <p:cNvSpPr txBox="1">
            <a:spLocks noChangeArrowheads="1"/>
          </p:cNvSpPr>
          <p:nvPr/>
        </p:nvSpPr>
        <p:spPr bwMode="auto">
          <a:xfrm>
            <a:off x="0" y="118591"/>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Аккредитация поставщика</a:t>
            </a:r>
          </a:p>
        </p:txBody>
      </p:sp>
      <p:pic>
        <p:nvPicPr>
          <p:cNvPr id="6" name="Picture 19"/>
          <p:cNvPicPr>
            <a:picLocks noChangeAspect="1" noChangeArrowheads="1"/>
          </p:cNvPicPr>
          <p:nvPr/>
        </p:nvPicPr>
        <p:blipFill>
          <a:blip r:embed="rId3" cstate="print"/>
          <a:srcRect/>
          <a:stretch>
            <a:fillRect/>
          </a:stretch>
        </p:blipFill>
        <p:spPr bwMode="auto">
          <a:xfrm>
            <a:off x="5325417" y="981596"/>
            <a:ext cx="2990999" cy="357187"/>
          </a:xfrm>
          <a:prstGeom prst="rect">
            <a:avLst/>
          </a:prstGeom>
          <a:noFill/>
          <a:ln w="19050">
            <a:solidFill>
              <a:schemeClr val="tx1">
                <a:lumMod val="75000"/>
                <a:lumOff val="25000"/>
              </a:schemeClr>
            </a:solidFill>
            <a:miter lim="800000"/>
            <a:headEnd/>
            <a:tailEnd/>
          </a:ln>
        </p:spPr>
      </p:pic>
      <p:pic>
        <p:nvPicPr>
          <p:cNvPr id="7" name="Picture 21"/>
          <p:cNvPicPr>
            <a:picLocks noChangeAspect="1" noChangeArrowheads="1"/>
          </p:cNvPicPr>
          <p:nvPr/>
        </p:nvPicPr>
        <p:blipFill>
          <a:blip r:embed="rId4" cstate="print"/>
          <a:srcRect/>
          <a:stretch>
            <a:fillRect/>
          </a:stretch>
        </p:blipFill>
        <p:spPr bwMode="auto">
          <a:xfrm>
            <a:off x="5311130" y="1629296"/>
            <a:ext cx="3005286" cy="646112"/>
          </a:xfrm>
          <a:prstGeom prst="rect">
            <a:avLst/>
          </a:prstGeom>
          <a:noFill/>
          <a:ln w="19050">
            <a:solidFill>
              <a:schemeClr val="tx1">
                <a:lumMod val="75000"/>
                <a:lumOff val="25000"/>
              </a:schemeClr>
            </a:solidFill>
            <a:miter lim="800000"/>
            <a:headEnd/>
            <a:tailEnd/>
          </a:ln>
        </p:spPr>
      </p:pic>
      <p:sp>
        <p:nvSpPr>
          <p:cNvPr id="8" name="AutoShape 20"/>
          <p:cNvSpPr>
            <a:spLocks noChangeArrowheads="1"/>
          </p:cNvSpPr>
          <p:nvPr/>
        </p:nvSpPr>
        <p:spPr bwMode="auto">
          <a:xfrm>
            <a:off x="6462067" y="1340371"/>
            <a:ext cx="503238" cy="431800"/>
          </a:xfrm>
          <a:prstGeom prst="downArrow">
            <a:avLst>
              <a:gd name="adj1" fmla="val 50157"/>
              <a:gd name="adj2" fmla="val 49634"/>
            </a:avLst>
          </a:prstGeom>
          <a:solidFill>
            <a:srgbClr val="0070C0"/>
          </a:solidFill>
          <a:ln w="19050">
            <a:solidFill>
              <a:schemeClr val="tx1">
                <a:lumMod val="75000"/>
                <a:lumOff val="25000"/>
              </a:schemeClr>
            </a:solidFill>
            <a:miter lim="800000"/>
            <a:headEnd/>
            <a:tailEnd/>
          </a:ln>
        </p:spPr>
        <p:txBody>
          <a:bodyPr wrap="none" anchor="ctr"/>
          <a:lstStyle/>
          <a:p>
            <a:pPr>
              <a:defRPr/>
            </a:pPr>
            <a:endParaRPr lang="ru-RU" sz="1600">
              <a:latin typeface="Arial" pitchFamily="34" charset="0"/>
              <a:cs typeface="Arial" pitchFamily="34" charset="0"/>
            </a:endParaRPr>
          </a:p>
        </p:txBody>
      </p:sp>
      <p:sp>
        <p:nvSpPr>
          <p:cNvPr id="10" name="AutoShape 23"/>
          <p:cNvSpPr>
            <a:spLocks noChangeArrowheads="1"/>
          </p:cNvSpPr>
          <p:nvPr/>
        </p:nvSpPr>
        <p:spPr bwMode="auto">
          <a:xfrm>
            <a:off x="6462067" y="2276996"/>
            <a:ext cx="503238" cy="431800"/>
          </a:xfrm>
          <a:prstGeom prst="downArrow">
            <a:avLst>
              <a:gd name="adj1" fmla="val 50157"/>
              <a:gd name="adj2" fmla="val 49634"/>
            </a:avLst>
          </a:prstGeom>
          <a:solidFill>
            <a:srgbClr val="0070C0"/>
          </a:solidFill>
          <a:ln w="19050">
            <a:solidFill>
              <a:schemeClr val="tx1">
                <a:lumMod val="75000"/>
                <a:lumOff val="25000"/>
              </a:schemeClr>
            </a:solidFill>
            <a:miter lim="800000"/>
            <a:headEnd/>
            <a:tailEnd/>
          </a:ln>
        </p:spPr>
        <p:txBody>
          <a:bodyPr wrap="none" anchor="ctr"/>
          <a:lstStyle/>
          <a:p>
            <a:pPr>
              <a:defRPr/>
            </a:pPr>
            <a:endParaRPr lang="ru-RU" sz="1600">
              <a:latin typeface="Arial" pitchFamily="34" charset="0"/>
              <a:cs typeface="Arial" pitchFamily="34" charset="0"/>
            </a:endParaRPr>
          </a:p>
        </p:txBody>
      </p:sp>
      <p:sp>
        <p:nvSpPr>
          <p:cNvPr id="14" name="Пятиугольник 13"/>
          <p:cNvSpPr/>
          <p:nvPr/>
        </p:nvSpPr>
        <p:spPr>
          <a:xfrm>
            <a:off x="786383" y="4943450"/>
            <a:ext cx="642938" cy="285750"/>
          </a:xfrm>
          <a:prstGeom prst="homePlate">
            <a:avLst>
              <a:gd name="adj" fmla="val 46667"/>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44000" bIns="72000"/>
          <a:lstStyle/>
          <a:p>
            <a:pPr algn="ctr">
              <a:spcAft>
                <a:spcPts val="600"/>
              </a:spcAft>
              <a:defRPr/>
            </a:pPr>
            <a:endParaRPr lang="ru-RU" sz="1600" b="1" dirty="0">
              <a:solidFill>
                <a:srgbClr val="C00000"/>
              </a:solidFill>
              <a:latin typeface="Arial" pitchFamily="34" charset="0"/>
              <a:cs typeface="Arial" pitchFamily="34" charset="0"/>
            </a:endParaRPr>
          </a:p>
        </p:txBody>
      </p:sp>
      <p:sp>
        <p:nvSpPr>
          <p:cNvPr id="15" name="Пятиугольник 14"/>
          <p:cNvSpPr/>
          <p:nvPr/>
        </p:nvSpPr>
        <p:spPr>
          <a:xfrm>
            <a:off x="786383" y="1844824"/>
            <a:ext cx="642938" cy="285750"/>
          </a:xfrm>
          <a:prstGeom prst="homePlate">
            <a:avLst>
              <a:gd name="adj" fmla="val 46667"/>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44000" bIns="72000"/>
          <a:lstStyle/>
          <a:p>
            <a:pPr algn="ctr">
              <a:spcAft>
                <a:spcPts val="600"/>
              </a:spcAft>
              <a:defRPr/>
            </a:pPr>
            <a:endParaRPr lang="ru-RU" sz="1600" b="1" dirty="0">
              <a:solidFill>
                <a:srgbClr val="C00000"/>
              </a:solidFill>
              <a:latin typeface="Arial" pitchFamily="34" charset="0"/>
              <a:cs typeface="Arial" pitchFamily="34" charset="0"/>
            </a:endParaRPr>
          </a:p>
        </p:txBody>
      </p:sp>
      <p:sp>
        <p:nvSpPr>
          <p:cNvPr id="16" name="Пятиугольник 15"/>
          <p:cNvSpPr/>
          <p:nvPr/>
        </p:nvSpPr>
        <p:spPr>
          <a:xfrm>
            <a:off x="786383" y="1271042"/>
            <a:ext cx="642938" cy="285750"/>
          </a:xfrm>
          <a:prstGeom prst="homePlate">
            <a:avLst>
              <a:gd name="adj" fmla="val 46667"/>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44000" bIns="72000"/>
          <a:lstStyle/>
          <a:p>
            <a:pPr algn="ctr">
              <a:spcAft>
                <a:spcPts val="600"/>
              </a:spcAft>
              <a:defRPr/>
            </a:pPr>
            <a:endParaRPr lang="ru-RU" sz="1600" b="1" dirty="0">
              <a:solidFill>
                <a:srgbClr val="C00000"/>
              </a:solidFill>
              <a:latin typeface="Arial" pitchFamily="34" charset="0"/>
              <a:cs typeface="Arial" pitchFamily="34" charset="0"/>
            </a:endParaRPr>
          </a:p>
        </p:txBody>
      </p:sp>
      <p:sp>
        <p:nvSpPr>
          <p:cNvPr id="17" name="Rectangle 2"/>
          <p:cNvSpPr txBox="1">
            <a:spLocks noChangeArrowheads="1"/>
          </p:cNvSpPr>
          <p:nvPr/>
        </p:nvSpPr>
        <p:spPr bwMode="auto">
          <a:xfrm>
            <a:off x="1002407" y="1196752"/>
            <a:ext cx="3857625" cy="5286375"/>
          </a:xfrm>
          <a:prstGeom prst="rect">
            <a:avLst/>
          </a:prstGeom>
          <a:noFill/>
          <a:ln w="9525">
            <a:noFill/>
            <a:miter lim="800000"/>
            <a:headEnd/>
            <a:tailEnd/>
          </a:ln>
        </p:spPr>
        <p:txBody>
          <a:bodyPr/>
          <a:lstStyle/>
          <a:p>
            <a:pPr lvl="1" indent="-457200">
              <a:spcBef>
                <a:spcPts val="1000"/>
              </a:spcBef>
              <a:spcAft>
                <a:spcPts val="0"/>
              </a:spcAft>
              <a:buClr>
                <a:schemeClr val="bg1"/>
              </a:buClr>
              <a:buSzPct val="80000"/>
              <a:buFont typeface="+mj-lt"/>
              <a:buAutoNum type="arabicPeriod"/>
              <a:defRPr/>
            </a:pPr>
            <a:r>
              <a:rPr lang="ru-RU" sz="1600" dirty="0">
                <a:solidFill>
                  <a:schemeClr val="tx1">
                    <a:lumMod val="75000"/>
                    <a:lumOff val="25000"/>
                  </a:schemeClr>
                </a:solidFill>
                <a:latin typeface="Arial" pitchFamily="34" charset="0"/>
                <a:cs typeface="Arial" pitchFamily="34" charset="0"/>
              </a:rPr>
              <a:t>Заполнение заявки на сайте с применением </a:t>
            </a:r>
            <a:r>
              <a:rPr lang="ru-RU" sz="1600" dirty="0" smtClean="0">
                <a:solidFill>
                  <a:schemeClr val="tx1">
                    <a:lumMod val="75000"/>
                    <a:lumOff val="25000"/>
                  </a:schemeClr>
                </a:solidFill>
                <a:latin typeface="Arial" pitchFamily="34" charset="0"/>
                <a:cs typeface="Arial" pitchFamily="34" charset="0"/>
              </a:rPr>
              <a:t>ЭП </a:t>
            </a:r>
            <a:endParaRPr lang="ru-RU" sz="1600" dirty="0">
              <a:solidFill>
                <a:schemeClr val="tx1">
                  <a:lumMod val="75000"/>
                  <a:lumOff val="25000"/>
                </a:schemeClr>
              </a:solidFill>
              <a:latin typeface="Arial" pitchFamily="34" charset="0"/>
              <a:cs typeface="Arial" pitchFamily="34" charset="0"/>
            </a:endParaRPr>
          </a:p>
          <a:p>
            <a:pPr lvl="1" indent="-457200">
              <a:spcBef>
                <a:spcPts val="1000"/>
              </a:spcBef>
              <a:spcAft>
                <a:spcPts val="0"/>
              </a:spcAft>
              <a:buClr>
                <a:schemeClr val="bg1"/>
              </a:buClr>
              <a:buSzPct val="80000"/>
              <a:buFont typeface="+mj-lt"/>
              <a:buAutoNum type="arabicPeriod"/>
              <a:defRPr/>
            </a:pPr>
            <a:r>
              <a:rPr lang="ru-RU" sz="1600" dirty="0">
                <a:solidFill>
                  <a:schemeClr val="tx1">
                    <a:lumMod val="75000"/>
                    <a:lumOff val="25000"/>
                  </a:schemeClr>
                </a:solidFill>
                <a:latin typeface="Arial" pitchFamily="34" charset="0"/>
                <a:cs typeface="Arial" pitchFamily="34" charset="0"/>
              </a:rPr>
              <a:t>Требуемые документы в сканированном виде:</a:t>
            </a:r>
          </a:p>
          <a:p>
            <a:pPr marL="800100" lvl="2" indent="-342900">
              <a:spcAft>
                <a:spcPts val="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выписка из ЕГРЮЛ</a:t>
            </a:r>
          </a:p>
          <a:p>
            <a:pPr marL="800100" lvl="2" indent="-342900">
              <a:spcAft>
                <a:spcPts val="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учредительные документы</a:t>
            </a:r>
          </a:p>
          <a:p>
            <a:pPr marL="800100" lvl="2" indent="-342900">
              <a:spcAft>
                <a:spcPts val="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подтверждение полномочий оператора (доверенность)</a:t>
            </a:r>
          </a:p>
          <a:p>
            <a:pPr marL="800100" lvl="2" indent="-342900">
              <a:spcAft>
                <a:spcPts val="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подтверждение полномочий руководителя (решение, протокол или выписка из протокола)</a:t>
            </a:r>
          </a:p>
          <a:p>
            <a:pPr marL="800100" lvl="2" indent="-342900">
              <a:spcAft>
                <a:spcPts val="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решение об одобрении крупной сделки</a:t>
            </a:r>
          </a:p>
          <a:p>
            <a:pPr lvl="1" indent="-457200">
              <a:spcBef>
                <a:spcPts val="1000"/>
              </a:spcBef>
              <a:spcAft>
                <a:spcPts val="0"/>
              </a:spcAft>
              <a:buClr>
                <a:schemeClr val="bg1"/>
              </a:buClr>
              <a:buSzPct val="80000"/>
              <a:buFont typeface="+mj-lt"/>
              <a:buAutoNum type="arabicPeriod"/>
              <a:defRPr/>
            </a:pPr>
            <a:r>
              <a:rPr lang="ru-RU" sz="1600" dirty="0">
                <a:solidFill>
                  <a:schemeClr val="tx1">
                    <a:lumMod val="75000"/>
                    <a:lumOff val="25000"/>
                  </a:schemeClr>
                </a:solidFill>
                <a:latin typeface="Arial" pitchFamily="34" charset="0"/>
                <a:cs typeface="Arial" pitchFamily="34" charset="0"/>
              </a:rPr>
              <a:t>Присоединение к регламенту работы Оператора в форме акцепта публичной оферты </a:t>
            </a:r>
            <a:endParaRPr lang="ru-RU" sz="1600" dirty="0">
              <a:latin typeface="Arial" pitchFamily="34" charset="0"/>
              <a:cs typeface="Arial" pitchFamily="34" charset="0"/>
            </a:endParaRPr>
          </a:p>
        </p:txBody>
      </p:sp>
    </p:spTree>
    <p:extLst>
      <p:ext uri="{BB962C8B-B14F-4D97-AF65-F5344CB8AC3E}">
        <p14:creationId xmlns:p14="http://schemas.microsoft.com/office/powerpoint/2010/main" val="32836385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up)">
                                      <p:cBhvr>
                                        <p:cTn id="7" dur="500"/>
                                        <p:tgtEl>
                                          <p:spTgt spid="1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par>
                          <p:cTn id="27" fill="hold">
                            <p:stCondLst>
                              <p:cond delay="2500"/>
                            </p:stCondLst>
                            <p:childTnLst>
                              <p:par>
                                <p:cTn id="28" presetID="18" presetClass="entr" presetSubtype="6" fill="hold" nodeType="afterEffect">
                                  <p:stCondLst>
                                    <p:cond delay="0"/>
                                  </p:stCondLst>
                                  <p:childTnLst>
                                    <p:set>
                                      <p:cBhvr>
                                        <p:cTn id="29" dur="1" fill="hold">
                                          <p:stCondLst>
                                            <p:cond delay="0"/>
                                          </p:stCondLst>
                                        </p:cTn>
                                        <p:tgtEl>
                                          <p:spTgt spid="48144"/>
                                        </p:tgtEl>
                                        <p:attrNameLst>
                                          <p:attrName>style.visibility</p:attrName>
                                        </p:attrNameLst>
                                      </p:cBhvr>
                                      <p:to>
                                        <p:strVal val="visible"/>
                                      </p:to>
                                    </p:set>
                                    <p:animEffect transition="in" filter="strips(downRight)">
                                      <p:cBhvr>
                                        <p:cTn id="30" dur="500"/>
                                        <p:tgtEl>
                                          <p:spTgt spid="4814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animEffect transition="in" filter="wipe(up)">
                                      <p:cBhvr>
                                        <p:cTn id="35" dur="500"/>
                                        <p:tgtEl>
                                          <p:spTgt spid="17">
                                            <p:txEl>
                                              <p:pRg st="1" end="1"/>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17">
                                            <p:txEl>
                                              <p:pRg st="2" end="2"/>
                                            </p:txEl>
                                          </p:spTgt>
                                        </p:tgtEl>
                                        <p:attrNameLst>
                                          <p:attrName>style.visibility</p:attrName>
                                        </p:attrNameLst>
                                      </p:cBhvr>
                                      <p:to>
                                        <p:strVal val="visible"/>
                                      </p:to>
                                    </p:set>
                                    <p:animEffect transition="in" filter="wipe(up)">
                                      <p:cBhvr>
                                        <p:cTn id="42" dur="500"/>
                                        <p:tgtEl>
                                          <p:spTgt spid="17">
                                            <p:txEl>
                                              <p:pRg st="2" end="2"/>
                                            </p:txEl>
                                          </p:spTgt>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17">
                                            <p:txEl>
                                              <p:pRg st="3" end="3"/>
                                            </p:txEl>
                                          </p:spTgt>
                                        </p:tgtEl>
                                        <p:attrNameLst>
                                          <p:attrName>style.visibility</p:attrName>
                                        </p:attrNameLst>
                                      </p:cBhvr>
                                      <p:to>
                                        <p:strVal val="visible"/>
                                      </p:to>
                                    </p:set>
                                    <p:animEffect transition="in" filter="wipe(up)">
                                      <p:cBhvr>
                                        <p:cTn id="46" dur="500"/>
                                        <p:tgtEl>
                                          <p:spTgt spid="17">
                                            <p:txEl>
                                              <p:pRg st="3" end="3"/>
                                            </p:txEl>
                                          </p:spTgt>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17">
                                            <p:txEl>
                                              <p:pRg st="4" end="4"/>
                                            </p:txEl>
                                          </p:spTgt>
                                        </p:tgtEl>
                                        <p:attrNameLst>
                                          <p:attrName>style.visibility</p:attrName>
                                        </p:attrNameLst>
                                      </p:cBhvr>
                                      <p:to>
                                        <p:strVal val="visible"/>
                                      </p:to>
                                    </p:set>
                                    <p:animEffect transition="in" filter="wipe(up)">
                                      <p:cBhvr>
                                        <p:cTn id="50" dur="500"/>
                                        <p:tgtEl>
                                          <p:spTgt spid="17">
                                            <p:txEl>
                                              <p:pRg st="4" end="4"/>
                                            </p:txEl>
                                          </p:spTgt>
                                        </p:tgtEl>
                                      </p:cBhvr>
                                    </p:animEffect>
                                  </p:childTnLst>
                                </p:cTn>
                              </p:par>
                            </p:childTnLst>
                          </p:cTn>
                        </p:par>
                        <p:par>
                          <p:cTn id="51" fill="hold">
                            <p:stCondLst>
                              <p:cond delay="2000"/>
                            </p:stCondLst>
                            <p:childTnLst>
                              <p:par>
                                <p:cTn id="52" presetID="22" presetClass="entr" presetSubtype="1" fill="hold" grpId="0" nodeType="afterEffect">
                                  <p:stCondLst>
                                    <p:cond delay="0"/>
                                  </p:stCondLst>
                                  <p:childTnLst>
                                    <p:set>
                                      <p:cBhvr>
                                        <p:cTn id="53" dur="1" fill="hold">
                                          <p:stCondLst>
                                            <p:cond delay="0"/>
                                          </p:stCondLst>
                                        </p:cTn>
                                        <p:tgtEl>
                                          <p:spTgt spid="17">
                                            <p:txEl>
                                              <p:pRg st="5" end="5"/>
                                            </p:txEl>
                                          </p:spTgt>
                                        </p:tgtEl>
                                        <p:attrNameLst>
                                          <p:attrName>style.visibility</p:attrName>
                                        </p:attrNameLst>
                                      </p:cBhvr>
                                      <p:to>
                                        <p:strVal val="visible"/>
                                      </p:to>
                                    </p:set>
                                    <p:animEffect transition="in" filter="wipe(up)">
                                      <p:cBhvr>
                                        <p:cTn id="54" dur="500"/>
                                        <p:tgtEl>
                                          <p:spTgt spid="17">
                                            <p:txEl>
                                              <p:pRg st="5" end="5"/>
                                            </p:txEl>
                                          </p:spTgt>
                                        </p:tgtEl>
                                      </p:cBhvr>
                                    </p:animEffect>
                                  </p:childTnLst>
                                </p:cTn>
                              </p:par>
                            </p:childTnLst>
                          </p:cTn>
                        </p:par>
                        <p:par>
                          <p:cTn id="55" fill="hold">
                            <p:stCondLst>
                              <p:cond delay="2500"/>
                            </p:stCondLst>
                            <p:childTnLst>
                              <p:par>
                                <p:cTn id="56" presetID="22" presetClass="entr" presetSubtype="1" fill="hold" grpId="0" nodeType="afterEffect">
                                  <p:stCondLst>
                                    <p:cond delay="0"/>
                                  </p:stCondLst>
                                  <p:childTnLst>
                                    <p:set>
                                      <p:cBhvr>
                                        <p:cTn id="57" dur="1" fill="hold">
                                          <p:stCondLst>
                                            <p:cond delay="0"/>
                                          </p:stCondLst>
                                        </p:cTn>
                                        <p:tgtEl>
                                          <p:spTgt spid="17">
                                            <p:txEl>
                                              <p:pRg st="6" end="6"/>
                                            </p:txEl>
                                          </p:spTgt>
                                        </p:tgtEl>
                                        <p:attrNameLst>
                                          <p:attrName>style.visibility</p:attrName>
                                        </p:attrNameLst>
                                      </p:cBhvr>
                                      <p:to>
                                        <p:strVal val="visible"/>
                                      </p:to>
                                    </p:set>
                                    <p:animEffect transition="in" filter="wipe(up)">
                                      <p:cBhvr>
                                        <p:cTn id="58" dur="500"/>
                                        <p:tgtEl>
                                          <p:spTgt spid="17">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7">
                                            <p:txEl>
                                              <p:pRg st="7" end="7"/>
                                            </p:txEl>
                                          </p:spTgt>
                                        </p:tgtEl>
                                        <p:attrNameLst>
                                          <p:attrName>style.visibility</p:attrName>
                                        </p:attrNameLst>
                                      </p:cBhvr>
                                      <p:to>
                                        <p:strVal val="visible"/>
                                      </p:to>
                                    </p:set>
                                    <p:animEffect transition="in" filter="wipe(up)">
                                      <p:cBhvr>
                                        <p:cTn id="63" dur="500"/>
                                        <p:tgtEl>
                                          <p:spTgt spid="17">
                                            <p:txEl>
                                              <p:pRg st="7" end="7"/>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5" grpId="0" animBg="1"/>
      <p:bldP spid="16" grpId="0" animBg="1"/>
      <p:bldP spid="1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2" name="Picture 10"/>
          <p:cNvPicPr>
            <a:picLocks noChangeAspect="1" noChangeArrowheads="1"/>
          </p:cNvPicPr>
          <p:nvPr/>
        </p:nvPicPr>
        <p:blipFill>
          <a:blip r:embed="rId2" cstate="print"/>
          <a:srcRect/>
          <a:stretch>
            <a:fillRect/>
          </a:stretch>
        </p:blipFill>
        <p:spPr bwMode="auto">
          <a:xfrm>
            <a:off x="5220072" y="1412776"/>
            <a:ext cx="3168352" cy="21602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 Box 5"/>
          <p:cNvSpPr txBox="1">
            <a:spLocks noChangeArrowheads="1"/>
          </p:cNvSpPr>
          <p:nvPr/>
        </p:nvSpPr>
        <p:spPr bwMode="auto">
          <a:xfrm>
            <a:off x="0" y="118591"/>
            <a:ext cx="9144000" cy="646113"/>
          </a:xfrm>
          <a:prstGeom prst="rect">
            <a:avLst/>
          </a:prstGeom>
          <a:noFill/>
          <a:ln w="9525">
            <a:noFill/>
            <a:miter lim="800000"/>
            <a:headEnd/>
            <a:tailEnd/>
          </a:ln>
        </p:spPr>
        <p:txBody>
          <a:bodyPr lIns="216000" tIns="36000" rIns="180000" bIns="36000" anchor="ctr"/>
          <a:lstStyle/>
          <a:p>
            <a:pPr>
              <a:defRPr/>
            </a:pPr>
            <a:r>
              <a:rPr lang="ru-RU" sz="2000" spc="-130" dirty="0" smtClean="0">
                <a:solidFill>
                  <a:schemeClr val="bg1"/>
                </a:solidFill>
                <a:latin typeface="Arial" pitchFamily="34" charset="0"/>
                <a:cs typeface="Arial" pitchFamily="34" charset="0"/>
              </a:rPr>
              <a:t>Рассмотрение аккредитации</a:t>
            </a:r>
            <a:endParaRPr lang="ru-RU" sz="2000" spc="-130" dirty="0">
              <a:solidFill>
                <a:schemeClr val="bg1"/>
              </a:solidFill>
              <a:latin typeface="Arial" pitchFamily="34" charset="0"/>
              <a:cs typeface="Arial" pitchFamily="34" charset="0"/>
            </a:endParaRPr>
          </a:p>
        </p:txBody>
      </p:sp>
      <p:sp>
        <p:nvSpPr>
          <p:cNvPr id="6" name="Прямоугольник 5"/>
          <p:cNvSpPr/>
          <p:nvPr/>
        </p:nvSpPr>
        <p:spPr>
          <a:xfrm>
            <a:off x="73149" y="1124744"/>
            <a:ext cx="5002907" cy="2291191"/>
          </a:xfrm>
          <a:prstGeom prst="rect">
            <a:avLst/>
          </a:prstGeom>
        </p:spPr>
        <p:txBody>
          <a:bodyPr wrap="square" lIns="360000" rIns="360000" bIns="108000">
            <a:spAutoFit/>
          </a:bodyPr>
          <a:lstStyle/>
          <a:p>
            <a:pPr marL="342900" lvl="1" indent="-342900">
              <a:lnSpc>
                <a:spcPct val="85000"/>
              </a:lnSpc>
              <a:spcAft>
                <a:spcPts val="1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Срок аккредитации на ЭТП – три </a:t>
            </a:r>
            <a:r>
              <a:rPr lang="ru-RU" sz="1600" dirty="0" smtClean="0">
                <a:solidFill>
                  <a:schemeClr val="tx1">
                    <a:lumMod val="75000"/>
                    <a:lumOff val="25000"/>
                  </a:schemeClr>
                </a:solidFill>
                <a:latin typeface="Arial" pitchFamily="34" charset="0"/>
                <a:cs typeface="Arial" pitchFamily="34" charset="0"/>
              </a:rPr>
              <a:t>года.</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1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Аккредитация дает возможность участвовать во всех проводимых на площадке </a:t>
            </a:r>
            <a:r>
              <a:rPr lang="ru-RU" sz="1600" dirty="0" smtClean="0">
                <a:solidFill>
                  <a:schemeClr val="tx1">
                    <a:lumMod val="75000"/>
                    <a:lumOff val="25000"/>
                  </a:schemeClr>
                </a:solidFill>
                <a:latin typeface="Arial" pitchFamily="34" charset="0"/>
                <a:cs typeface="Arial" pitchFamily="34" charset="0"/>
              </a:rPr>
              <a:t>торгах.</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1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Аккредитация на ЭТП бесплатна для </a:t>
            </a:r>
            <a:r>
              <a:rPr lang="ru-RU" sz="1600" dirty="0" smtClean="0">
                <a:solidFill>
                  <a:schemeClr val="tx1">
                    <a:lumMod val="75000"/>
                    <a:lumOff val="25000"/>
                  </a:schemeClr>
                </a:solidFill>
                <a:latin typeface="Arial" pitchFamily="34" charset="0"/>
                <a:cs typeface="Arial" pitchFamily="34" charset="0"/>
              </a:rPr>
              <a:t>участника.</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12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Аккредитация на одной ЭТП не означает возможность работы на всех </a:t>
            </a:r>
            <a:r>
              <a:rPr lang="ru-RU" sz="1600" dirty="0" smtClean="0">
                <a:solidFill>
                  <a:schemeClr val="tx1">
                    <a:lumMod val="75000"/>
                    <a:lumOff val="25000"/>
                  </a:schemeClr>
                </a:solidFill>
                <a:latin typeface="Arial" pitchFamily="34" charset="0"/>
                <a:cs typeface="Arial" pitchFamily="34" charset="0"/>
              </a:rPr>
              <a:t>пяти.</a:t>
            </a:r>
            <a:endParaRPr lang="ru-RU" sz="1600" dirty="0">
              <a:solidFill>
                <a:schemeClr val="tx1">
                  <a:lumMod val="75000"/>
                  <a:lumOff val="25000"/>
                </a:schemeClr>
              </a:solidFill>
              <a:latin typeface="Arial" pitchFamily="34" charset="0"/>
              <a:cs typeface="Arial" pitchFamily="34" charset="0"/>
            </a:endParaRPr>
          </a:p>
        </p:txBody>
      </p:sp>
      <p:sp>
        <p:nvSpPr>
          <p:cNvPr id="7" name="Rectangle 2"/>
          <p:cNvSpPr txBox="1">
            <a:spLocks noChangeArrowheads="1"/>
          </p:cNvSpPr>
          <p:nvPr/>
        </p:nvSpPr>
        <p:spPr bwMode="auto">
          <a:xfrm>
            <a:off x="323528" y="3501008"/>
            <a:ext cx="5112568" cy="2635250"/>
          </a:xfrm>
          <a:prstGeom prst="rect">
            <a:avLst/>
          </a:prstGeom>
          <a:noFill/>
          <a:ln w="9525">
            <a:noFill/>
            <a:miter lim="800000"/>
            <a:headEnd/>
            <a:tailEnd/>
          </a:ln>
        </p:spPr>
        <p:txBody>
          <a:bodyPr/>
          <a:lstStyle/>
          <a:p>
            <a:pPr algn="just">
              <a:spcAft>
                <a:spcPts val="0"/>
              </a:spcAft>
              <a:defRPr/>
            </a:pPr>
            <a:r>
              <a:rPr lang="ru-RU" sz="1600" b="1" dirty="0">
                <a:solidFill>
                  <a:schemeClr val="tx1">
                    <a:lumMod val="75000"/>
                    <a:lumOff val="25000"/>
                  </a:schemeClr>
                </a:solidFill>
                <a:latin typeface="Arial" pitchFamily="34" charset="0"/>
                <a:cs typeface="Arial" pitchFamily="34" charset="0"/>
              </a:rPr>
              <a:t>Причины отказа в аккредитации:</a:t>
            </a:r>
          </a:p>
          <a:p>
            <a:pPr marL="342900" lvl="1" indent="-342900">
              <a:spcAft>
                <a:spcPts val="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Отсутствуют требуемые документы</a:t>
            </a:r>
          </a:p>
          <a:p>
            <a:pPr marL="342900" lvl="1" indent="-342900">
              <a:spcAft>
                <a:spcPts val="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Представленные документы не соответствуют законодательным требованиям</a:t>
            </a:r>
          </a:p>
        </p:txBody>
      </p:sp>
      <p:sp>
        <p:nvSpPr>
          <p:cNvPr id="11" name="Прямоугольник 10"/>
          <p:cNvSpPr/>
          <p:nvPr/>
        </p:nvSpPr>
        <p:spPr>
          <a:xfrm>
            <a:off x="3419873" y="4797152"/>
            <a:ext cx="4680519" cy="1722830"/>
          </a:xfrm>
          <a:prstGeom prst="rect">
            <a:avLst/>
          </a:prstGeom>
        </p:spPr>
        <p:txBody>
          <a:bodyPr wrap="square" lIns="360000" rIns="360000" bIns="108000">
            <a:spAutoFit/>
          </a:bodyPr>
          <a:lstStyle/>
          <a:p>
            <a:pPr marL="342900" lvl="1" indent="-342900">
              <a:lnSpc>
                <a:spcPct val="85000"/>
              </a:lnSpc>
              <a:spcAft>
                <a:spcPts val="4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Проверка комплектности документов </a:t>
            </a:r>
            <a:r>
              <a:rPr lang="ru-RU" sz="1600" b="1" dirty="0">
                <a:solidFill>
                  <a:srgbClr val="990000"/>
                </a:solidFill>
                <a:effectLst>
                  <a:outerShdw blurRad="38100" dist="38100" dir="2700000" algn="tl">
                    <a:srgbClr val="000000">
                      <a:alpha val="43137"/>
                    </a:srgbClr>
                  </a:outerShdw>
                </a:effectLst>
                <a:latin typeface="Arial" pitchFamily="34" charset="0"/>
                <a:cs typeface="Arial" pitchFamily="34" charset="0"/>
              </a:rPr>
              <a:t>24 часа, 7 дней в </a:t>
            </a:r>
            <a:r>
              <a:rPr lang="ru-RU" sz="1600" b="1" dirty="0" smtClean="0">
                <a:solidFill>
                  <a:srgbClr val="990000"/>
                </a:solidFill>
                <a:effectLst>
                  <a:outerShdw blurRad="38100" dist="38100" dir="2700000" algn="tl">
                    <a:srgbClr val="000000">
                      <a:alpha val="43137"/>
                    </a:srgbClr>
                  </a:outerShdw>
                </a:effectLst>
                <a:latin typeface="Arial" pitchFamily="34" charset="0"/>
                <a:cs typeface="Arial" pitchFamily="34" charset="0"/>
              </a:rPr>
              <a:t>неделю</a:t>
            </a:r>
          </a:p>
          <a:p>
            <a:pPr marL="342900" lvl="1" indent="-342900">
              <a:lnSpc>
                <a:spcPct val="85000"/>
              </a:lnSpc>
              <a:spcAft>
                <a:spcPts val="4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Открытие </a:t>
            </a:r>
            <a:r>
              <a:rPr lang="ru-RU" sz="1600" dirty="0">
                <a:solidFill>
                  <a:schemeClr val="tx1">
                    <a:lumMod val="75000"/>
                    <a:lumOff val="25000"/>
                  </a:schemeClr>
                </a:solidFill>
                <a:latin typeface="Arial" pitchFamily="34" charset="0"/>
                <a:cs typeface="Arial" pitchFamily="34" charset="0"/>
              </a:rPr>
              <a:t>счета поставщика для внесения обеспечения</a:t>
            </a:r>
          </a:p>
          <a:p>
            <a:pPr marL="342900" lvl="1" indent="-342900">
              <a:lnSpc>
                <a:spcPct val="85000"/>
              </a:lnSpc>
              <a:spcAft>
                <a:spcPts val="4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Внесение в реестр поставщиков, направление уведомления об аккредитации</a:t>
            </a:r>
          </a:p>
        </p:txBody>
      </p:sp>
      <p:sp>
        <p:nvSpPr>
          <p:cNvPr id="12" name="Правая фигурная скобка 11"/>
          <p:cNvSpPr/>
          <p:nvPr/>
        </p:nvSpPr>
        <p:spPr>
          <a:xfrm rot="10800000">
            <a:off x="3347864" y="4869160"/>
            <a:ext cx="288032" cy="1584176"/>
          </a:xfrm>
          <a:prstGeom prst="rightBrace">
            <a:avLst>
              <a:gd name="adj1" fmla="val 65476"/>
              <a:gd name="adj2" fmla="val 49596"/>
            </a:avLst>
          </a:prstGeom>
          <a:ln w="76200" cap="rnd" cmpd="sng">
            <a:solidFill>
              <a:schemeClr val="tx1">
                <a:lumMod val="75000"/>
                <a:lumOff val="2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sz="1600">
              <a:latin typeface="Arial" pitchFamily="34" charset="0"/>
              <a:cs typeface="Arial" pitchFamily="34" charset="0"/>
            </a:endParaRPr>
          </a:p>
        </p:txBody>
      </p:sp>
      <p:sp>
        <p:nvSpPr>
          <p:cNvPr id="13" name="TextBox 12"/>
          <p:cNvSpPr txBox="1">
            <a:spLocks noChangeArrowheads="1"/>
          </p:cNvSpPr>
          <p:nvPr/>
        </p:nvSpPr>
        <p:spPr bwMode="auto">
          <a:xfrm>
            <a:off x="971600" y="5805264"/>
            <a:ext cx="2064668" cy="338554"/>
          </a:xfrm>
          <a:prstGeom prst="rect">
            <a:avLst/>
          </a:prstGeom>
          <a:noFill/>
          <a:ln w="9525">
            <a:noFill/>
            <a:miter lim="800000"/>
            <a:headEnd/>
            <a:tailEnd/>
          </a:ln>
        </p:spPr>
        <p:txBody>
          <a:bodyPr wrap="none">
            <a:spAutoFit/>
          </a:bodyPr>
          <a:lstStyle/>
          <a:p>
            <a:r>
              <a:rPr lang="ru-RU" sz="1600" b="1" dirty="0">
                <a:latin typeface="Arial" pitchFamily="34" charset="0"/>
                <a:cs typeface="Arial" pitchFamily="34" charset="0"/>
              </a:rPr>
              <a:t>до </a:t>
            </a:r>
            <a:r>
              <a:rPr lang="ru-RU" sz="1600" b="1" dirty="0">
                <a:solidFill>
                  <a:srgbClr val="990000"/>
                </a:solidFill>
                <a:effectLst>
                  <a:outerShdw blurRad="38100" dist="38100" dir="2700000" algn="tl">
                    <a:srgbClr val="000000">
                      <a:alpha val="43137"/>
                    </a:srgbClr>
                  </a:outerShdw>
                </a:effectLst>
                <a:latin typeface="Arial" pitchFamily="34" charset="0"/>
                <a:cs typeface="Arial" pitchFamily="34" charset="0"/>
              </a:rPr>
              <a:t>5</a:t>
            </a:r>
            <a:r>
              <a:rPr lang="ru-RU" sz="1600" b="1" dirty="0">
                <a:latin typeface="Arial" pitchFamily="34" charset="0"/>
                <a:cs typeface="Arial" pitchFamily="34" charset="0"/>
              </a:rPr>
              <a:t> рабочих дней</a:t>
            </a:r>
          </a:p>
        </p:txBody>
      </p:sp>
      <p:pic>
        <p:nvPicPr>
          <p:cNvPr id="13314" name="Picture 2" descr="D:\RET\МАТЕРИАЛЫ\2016\новый дизайн\иконки\иконки\Иконки-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4797152"/>
            <a:ext cx="950913" cy="9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386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500"/>
                                        <p:tgtEl>
                                          <p:spTgt spid="6">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500"/>
                                        <p:tgtEl>
                                          <p:spTgt spid="6">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up)">
                                      <p:cBhvr>
                                        <p:cTn id="19" dur="500"/>
                                        <p:tgtEl>
                                          <p:spTgt spid="6">
                                            <p:txEl>
                                              <p:pRg st="3" end="3"/>
                                            </p:txEl>
                                          </p:spTgt>
                                        </p:tgtEl>
                                      </p:cBhvr>
                                    </p:animEffect>
                                  </p:childTnLst>
                                </p:cTn>
                              </p:par>
                            </p:childTnLst>
                          </p:cTn>
                        </p:par>
                        <p:par>
                          <p:cTn id="20" fill="hold">
                            <p:stCondLst>
                              <p:cond delay="2000"/>
                            </p:stCondLst>
                            <p:childTnLst>
                              <p:par>
                                <p:cTn id="21" presetID="53" presetClass="entr" presetSubtype="0" fill="hold" nodeType="afterEffect">
                                  <p:stCondLst>
                                    <p:cond delay="0"/>
                                  </p:stCondLst>
                                  <p:childTnLst>
                                    <p:set>
                                      <p:cBhvr>
                                        <p:cTn id="22" dur="1" fill="hold">
                                          <p:stCondLst>
                                            <p:cond delay="0"/>
                                          </p:stCondLst>
                                        </p:cTn>
                                        <p:tgtEl>
                                          <p:spTgt spid="49162"/>
                                        </p:tgtEl>
                                        <p:attrNameLst>
                                          <p:attrName>style.visibility</p:attrName>
                                        </p:attrNameLst>
                                      </p:cBhvr>
                                      <p:to>
                                        <p:strVal val="visible"/>
                                      </p:to>
                                    </p:set>
                                    <p:anim calcmode="lin" valueType="num">
                                      <p:cBhvr>
                                        <p:cTn id="23" dur="500" fill="hold"/>
                                        <p:tgtEl>
                                          <p:spTgt spid="49162"/>
                                        </p:tgtEl>
                                        <p:attrNameLst>
                                          <p:attrName>ppt_w</p:attrName>
                                        </p:attrNameLst>
                                      </p:cBhvr>
                                      <p:tavLst>
                                        <p:tav tm="0">
                                          <p:val>
                                            <p:fltVal val="0"/>
                                          </p:val>
                                        </p:tav>
                                        <p:tav tm="100000">
                                          <p:val>
                                            <p:strVal val="#ppt_w"/>
                                          </p:val>
                                        </p:tav>
                                      </p:tavLst>
                                    </p:anim>
                                    <p:anim calcmode="lin" valueType="num">
                                      <p:cBhvr>
                                        <p:cTn id="24" dur="500" fill="hold"/>
                                        <p:tgtEl>
                                          <p:spTgt spid="49162"/>
                                        </p:tgtEl>
                                        <p:attrNameLst>
                                          <p:attrName>ppt_h</p:attrName>
                                        </p:attrNameLst>
                                      </p:cBhvr>
                                      <p:tavLst>
                                        <p:tav tm="0">
                                          <p:val>
                                            <p:fltVal val="0"/>
                                          </p:val>
                                        </p:tav>
                                        <p:tav tm="100000">
                                          <p:val>
                                            <p:strVal val="#ppt_h"/>
                                          </p:val>
                                        </p:tav>
                                      </p:tavLst>
                                    </p:anim>
                                    <p:animEffect transition="in" filter="fade">
                                      <p:cBhvr>
                                        <p:cTn id="25" dur="500"/>
                                        <p:tgtEl>
                                          <p:spTgt spid="49162"/>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up)">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up)">
                                      <p:cBhvr>
                                        <p:cTn id="34" dur="500"/>
                                        <p:tgtEl>
                                          <p:spTgt spid="7">
                                            <p:txEl>
                                              <p:pRg st="1" end="1"/>
                                            </p:txEl>
                                          </p:spTgt>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wipe(up)">
                                      <p:cBhvr>
                                        <p:cTn id="38" dur="500"/>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wipe(up)">
                                      <p:cBhvr>
                                        <p:cTn id="43" dur="500"/>
                                        <p:tgtEl>
                                          <p:spTgt spid="11">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1">
                                            <p:txEl>
                                              <p:pRg st="1" end="1"/>
                                            </p:txEl>
                                          </p:spTgt>
                                        </p:tgtEl>
                                        <p:attrNameLst>
                                          <p:attrName>style.visibility</p:attrName>
                                        </p:attrNameLst>
                                      </p:cBhvr>
                                      <p:to>
                                        <p:strVal val="visible"/>
                                      </p:to>
                                    </p:set>
                                    <p:animEffect transition="in" filter="wipe(up)">
                                      <p:cBhvr>
                                        <p:cTn id="48" dur="500"/>
                                        <p:tgtEl>
                                          <p:spTgt spid="11">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1">
                                            <p:txEl>
                                              <p:pRg st="2" end="2"/>
                                            </p:txEl>
                                          </p:spTgt>
                                        </p:tgtEl>
                                        <p:attrNameLst>
                                          <p:attrName>style.visibility</p:attrName>
                                        </p:attrNameLst>
                                      </p:cBhvr>
                                      <p:to>
                                        <p:strVal val="visible"/>
                                      </p:to>
                                    </p:set>
                                    <p:animEffect transition="in" filter="wipe(up)">
                                      <p:cBhvr>
                                        <p:cTn id="53" dur="500"/>
                                        <p:tgtEl>
                                          <p:spTgt spid="11">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linds(horizontal)">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p"/>
      <p:bldP spid="11" grpId="0" build="allAtOnce"/>
      <p:bldP spid="12" grpId="0" animBg="1"/>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0" y="116632"/>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Управление пользователями</a:t>
            </a:r>
          </a:p>
        </p:txBody>
      </p:sp>
      <p:sp>
        <p:nvSpPr>
          <p:cNvPr id="23" name="Прямоугольник 22"/>
          <p:cNvSpPr>
            <a:spLocks noChangeArrowheads="1"/>
          </p:cNvSpPr>
          <p:nvPr/>
        </p:nvSpPr>
        <p:spPr bwMode="auto">
          <a:xfrm>
            <a:off x="28600" y="1124744"/>
            <a:ext cx="6929437" cy="2445079"/>
          </a:xfrm>
          <a:prstGeom prst="rect">
            <a:avLst/>
          </a:prstGeom>
          <a:noFill/>
          <a:ln w="9525">
            <a:noFill/>
            <a:miter lim="800000"/>
            <a:headEnd/>
            <a:tailEnd/>
          </a:ln>
        </p:spPr>
        <p:txBody>
          <a:bodyPr lIns="360000" rIns="360000" bIns="108000">
            <a:spAutoFit/>
          </a:bodyPr>
          <a:lstStyle/>
          <a:p>
            <a:pPr marL="0" lvl="1">
              <a:lnSpc>
                <a:spcPct val="85000"/>
              </a:lnSpc>
              <a:spcAft>
                <a:spcPts val="1200"/>
              </a:spcAft>
              <a:buClr>
                <a:srgbClr val="990033"/>
              </a:buClr>
              <a:buSzPct val="80000"/>
              <a:defRPr/>
            </a:pPr>
            <a:r>
              <a:rPr lang="ru-RU" sz="1600" b="1" dirty="0">
                <a:solidFill>
                  <a:schemeClr val="tx1">
                    <a:lumMod val="75000"/>
                    <a:lumOff val="25000"/>
                  </a:schemeClr>
                </a:solidFill>
                <a:latin typeface="Arial" pitchFamily="34" charset="0"/>
                <a:cs typeface="Arial" pitchFamily="34" charset="0"/>
              </a:rPr>
              <a:t>В торговой системе участник</a:t>
            </a:r>
            <a:r>
              <a:rPr lang="en-US" sz="1600" b="1" dirty="0">
                <a:solidFill>
                  <a:schemeClr val="tx1">
                    <a:lumMod val="75000"/>
                    <a:lumOff val="25000"/>
                  </a:schemeClr>
                </a:solidFill>
                <a:latin typeface="Arial" pitchFamily="34" charset="0"/>
                <a:cs typeface="Arial" pitchFamily="34" charset="0"/>
              </a:rPr>
              <a:t/>
            </a:r>
            <a:br>
              <a:rPr lang="en-US" sz="1600" b="1" dirty="0">
                <a:solidFill>
                  <a:schemeClr val="tx1">
                    <a:lumMod val="75000"/>
                    <a:lumOff val="25000"/>
                  </a:schemeClr>
                </a:solidFill>
                <a:latin typeface="Arial" pitchFamily="34" charset="0"/>
                <a:cs typeface="Arial" pitchFamily="34" charset="0"/>
              </a:rPr>
            </a:br>
            <a:r>
              <a:rPr lang="ru-RU" sz="1600" b="1" dirty="0">
                <a:solidFill>
                  <a:schemeClr val="tx1">
                    <a:lumMod val="75000"/>
                    <a:lumOff val="25000"/>
                  </a:schemeClr>
                </a:solidFill>
                <a:latin typeface="Arial" pitchFamily="34" charset="0"/>
                <a:cs typeface="Arial" pitchFamily="34" charset="0"/>
              </a:rPr>
              <a:t>размещения заказа может завести</a:t>
            </a:r>
            <a:r>
              <a:rPr lang="en-US" sz="1600" b="1" dirty="0">
                <a:solidFill>
                  <a:schemeClr val="tx1">
                    <a:lumMod val="75000"/>
                    <a:lumOff val="25000"/>
                  </a:schemeClr>
                </a:solidFill>
                <a:latin typeface="Arial" pitchFamily="34" charset="0"/>
                <a:cs typeface="Arial" pitchFamily="34" charset="0"/>
              </a:rPr>
              <a:t/>
            </a:r>
            <a:br>
              <a:rPr lang="en-US" sz="1600" b="1" dirty="0">
                <a:solidFill>
                  <a:schemeClr val="tx1">
                    <a:lumMod val="75000"/>
                    <a:lumOff val="25000"/>
                  </a:schemeClr>
                </a:solidFill>
                <a:latin typeface="Arial" pitchFamily="34" charset="0"/>
                <a:cs typeface="Arial" pitchFamily="34" charset="0"/>
              </a:rPr>
            </a:br>
            <a:r>
              <a:rPr lang="ru-RU" sz="1600" b="1" dirty="0">
                <a:solidFill>
                  <a:schemeClr val="tx1">
                    <a:lumMod val="75000"/>
                    <a:lumOff val="25000"/>
                  </a:schemeClr>
                </a:solidFill>
                <a:latin typeface="Arial" pitchFamily="34" charset="0"/>
                <a:cs typeface="Arial" pitchFamily="34" charset="0"/>
              </a:rPr>
              <a:t>следующие виды пользователей:</a:t>
            </a:r>
          </a:p>
          <a:p>
            <a:pPr marL="342900" lvl="1" indent="-342900">
              <a:lnSpc>
                <a:spcPct val="85000"/>
              </a:lnSpc>
              <a:spcAft>
                <a:spcPts val="1200"/>
              </a:spcAft>
              <a:buClr>
                <a:srgbClr val="990033"/>
              </a:buClr>
              <a:buSzPct val="80000"/>
              <a:buFont typeface="Arial Narrow" pitchFamily="32" charset="0"/>
              <a:buChar char="▬"/>
              <a:defRPr/>
            </a:pPr>
            <a:r>
              <a:rPr lang="ru-RU" sz="1600" dirty="0" smtClean="0">
                <a:solidFill>
                  <a:schemeClr val="tx1">
                    <a:lumMod val="75000"/>
                    <a:lumOff val="25000"/>
                  </a:schemeClr>
                </a:solidFill>
                <a:latin typeface="Arial" pitchFamily="34" charset="0"/>
                <a:cs typeface="Arial" pitchFamily="34" charset="0"/>
              </a:rPr>
              <a:t>Пользователь без ЭП;</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1200"/>
              </a:spcAft>
              <a:buClr>
                <a:srgbClr val="990033"/>
              </a:buClr>
              <a:buSzPct val="80000"/>
              <a:buFont typeface="Arial Narrow" pitchFamily="32" charset="0"/>
              <a:buChar char="▬"/>
              <a:defRPr/>
            </a:pPr>
            <a:r>
              <a:rPr lang="ru-RU" sz="1600" dirty="0" smtClean="0">
                <a:solidFill>
                  <a:schemeClr val="tx1">
                    <a:lumMod val="75000"/>
                    <a:lumOff val="25000"/>
                  </a:schemeClr>
                </a:solidFill>
                <a:latin typeface="Arial" pitchFamily="34" charset="0"/>
                <a:cs typeface="Arial" pitchFamily="34" charset="0"/>
              </a:rPr>
              <a:t>Администратор организации;</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1200"/>
              </a:spcAft>
              <a:buClr>
                <a:srgbClr val="990033"/>
              </a:buClr>
              <a:buSzPct val="80000"/>
              <a:buFont typeface="Arial Narrow" pitchFamily="32" charset="0"/>
              <a:buChar char="▬"/>
              <a:defRPr/>
            </a:pPr>
            <a:r>
              <a:rPr lang="ru-RU" sz="1600" dirty="0">
                <a:solidFill>
                  <a:schemeClr val="tx1">
                    <a:lumMod val="75000"/>
                    <a:lumOff val="25000"/>
                  </a:schemeClr>
                </a:solidFill>
                <a:latin typeface="Arial" pitchFamily="34" charset="0"/>
                <a:cs typeface="Arial" pitchFamily="34" charset="0"/>
              </a:rPr>
              <a:t>Уполномоченный </a:t>
            </a:r>
            <a:r>
              <a:rPr lang="ru-RU" sz="1600" dirty="0" smtClean="0">
                <a:solidFill>
                  <a:schemeClr val="tx1">
                    <a:lumMod val="75000"/>
                    <a:lumOff val="25000"/>
                  </a:schemeClr>
                </a:solidFill>
                <a:latin typeface="Arial" pitchFamily="34" charset="0"/>
                <a:cs typeface="Arial" pitchFamily="34" charset="0"/>
              </a:rPr>
              <a:t>специалист;</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1200"/>
              </a:spcAft>
              <a:buClr>
                <a:srgbClr val="990033"/>
              </a:buClr>
              <a:buSzPct val="80000"/>
              <a:buFont typeface="Arial Narrow" pitchFamily="32" charset="0"/>
              <a:buChar char="▬"/>
              <a:defRPr/>
            </a:pPr>
            <a:r>
              <a:rPr lang="ru-RU" sz="1600" dirty="0">
                <a:solidFill>
                  <a:schemeClr val="tx1">
                    <a:lumMod val="75000"/>
                    <a:lumOff val="25000"/>
                  </a:schemeClr>
                </a:solidFill>
                <a:latin typeface="Arial" pitchFamily="34" charset="0"/>
                <a:cs typeface="Arial" pitchFamily="34" charset="0"/>
              </a:rPr>
              <a:t>Специалист с правом </a:t>
            </a:r>
            <a:r>
              <a:rPr lang="ru-RU" sz="1600" dirty="0" smtClean="0">
                <a:solidFill>
                  <a:schemeClr val="tx1">
                    <a:lumMod val="75000"/>
                    <a:lumOff val="25000"/>
                  </a:schemeClr>
                </a:solidFill>
                <a:latin typeface="Arial" pitchFamily="34" charset="0"/>
                <a:cs typeface="Arial" pitchFamily="34" charset="0"/>
              </a:rPr>
              <a:t>подписи</a:t>
            </a:r>
            <a:r>
              <a:rPr lang="en-US" sz="1600" dirty="0">
                <a:solidFill>
                  <a:schemeClr val="tx1">
                    <a:lumMod val="75000"/>
                    <a:lumOff val="25000"/>
                  </a:schemeClr>
                </a:solidFill>
                <a:latin typeface="Arial" pitchFamily="34" charset="0"/>
                <a:cs typeface="Arial" pitchFamily="34" charset="0"/>
              </a:rPr>
              <a:t/>
            </a:r>
            <a:br>
              <a:rPr lang="en-US" sz="1600" dirty="0">
                <a:solidFill>
                  <a:schemeClr val="tx1">
                    <a:lumMod val="75000"/>
                    <a:lumOff val="25000"/>
                  </a:schemeClr>
                </a:solidFill>
                <a:latin typeface="Arial" pitchFamily="34" charset="0"/>
                <a:cs typeface="Arial" pitchFamily="34" charset="0"/>
              </a:rPr>
            </a:br>
            <a:r>
              <a:rPr lang="ru-RU" sz="1600" dirty="0" smtClean="0">
                <a:solidFill>
                  <a:schemeClr val="tx1">
                    <a:lumMod val="75000"/>
                    <a:lumOff val="25000"/>
                  </a:schemeClr>
                </a:solidFill>
                <a:latin typeface="Arial" pitchFamily="34" charset="0"/>
                <a:cs typeface="Arial" pitchFamily="34" charset="0"/>
              </a:rPr>
              <a:t>контракта</a:t>
            </a:r>
            <a:r>
              <a:rPr lang="ru-RU" sz="1600" dirty="0">
                <a:solidFill>
                  <a:schemeClr val="tx1">
                    <a:lumMod val="75000"/>
                    <a:lumOff val="25000"/>
                  </a:schemeClr>
                </a:solidFill>
                <a:latin typeface="Arial" pitchFamily="34" charset="0"/>
                <a:cs typeface="Arial" pitchFamily="34" charset="0"/>
              </a:rPr>
              <a:t>.</a:t>
            </a:r>
          </a:p>
        </p:txBody>
      </p:sp>
      <p:pic>
        <p:nvPicPr>
          <p:cNvPr id="54278" name="Picture 2" descr="4"/>
          <p:cNvPicPr>
            <a:picLocks noChangeAspect="1" noChangeArrowheads="1"/>
          </p:cNvPicPr>
          <p:nvPr/>
        </p:nvPicPr>
        <p:blipFill>
          <a:blip r:embed="rId2" cstate="print"/>
          <a:srcRect/>
          <a:stretch>
            <a:fillRect/>
          </a:stretch>
        </p:blipFill>
        <p:spPr bwMode="auto">
          <a:xfrm>
            <a:off x="4427984" y="1412776"/>
            <a:ext cx="4029976" cy="2016224"/>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Прямоугольник 7"/>
          <p:cNvSpPr/>
          <p:nvPr/>
        </p:nvSpPr>
        <p:spPr>
          <a:xfrm>
            <a:off x="251520" y="3976954"/>
            <a:ext cx="8640960" cy="2548390"/>
          </a:xfrm>
          <a:prstGeom prst="rect">
            <a:avLst/>
          </a:prstGeom>
        </p:spPr>
        <p:txBody>
          <a:bodyPr wrap="square">
            <a:spAutoFit/>
          </a:bodyPr>
          <a:lstStyle/>
          <a:p>
            <a:pPr marL="0" lvl="1">
              <a:lnSpc>
                <a:spcPct val="90000"/>
              </a:lnSpc>
              <a:spcAft>
                <a:spcPts val="1800"/>
              </a:spcAft>
              <a:buClr>
                <a:srgbClr val="990033"/>
              </a:buClr>
              <a:buSzPct val="80000"/>
              <a:defRPr/>
            </a:pPr>
            <a:r>
              <a:rPr lang="ru-RU" sz="1600" dirty="0">
                <a:solidFill>
                  <a:schemeClr val="tx1">
                    <a:lumMod val="75000"/>
                    <a:lumOff val="25000"/>
                  </a:schemeClr>
                </a:solidFill>
                <a:latin typeface="Arial" pitchFamily="34" charset="0"/>
                <a:cs typeface="Arial" pitchFamily="34" charset="0"/>
              </a:rPr>
              <a:t>Просмотр списка пользователей и управление их правами осуществляется Администратором в разделе «Пользователи</a:t>
            </a:r>
            <a:r>
              <a:rPr lang="ru-RU" sz="1600" dirty="0" smtClean="0">
                <a:solidFill>
                  <a:schemeClr val="tx1">
                    <a:lumMod val="75000"/>
                    <a:lumOff val="25000"/>
                  </a:schemeClr>
                </a:solidFill>
                <a:latin typeface="Arial" pitchFamily="34" charset="0"/>
                <a:cs typeface="Arial" pitchFamily="34" charset="0"/>
              </a:rPr>
              <a:t>». </a:t>
            </a:r>
          </a:p>
          <a:p>
            <a:pPr marL="0" lvl="1">
              <a:lnSpc>
                <a:spcPct val="90000"/>
              </a:lnSpc>
              <a:spcAft>
                <a:spcPts val="1800"/>
              </a:spcAft>
              <a:buClr>
                <a:srgbClr val="990033"/>
              </a:buClr>
              <a:buSzPct val="80000"/>
              <a:defRPr/>
            </a:pPr>
            <a:r>
              <a:rPr lang="ru-RU" sz="1600" dirty="0" smtClean="0">
                <a:solidFill>
                  <a:schemeClr val="tx1">
                    <a:lumMod val="75000"/>
                    <a:lumOff val="25000"/>
                  </a:schemeClr>
                </a:solidFill>
                <a:latin typeface="Arial" pitchFamily="34" charset="0"/>
                <a:cs typeface="Arial" pitchFamily="34" charset="0"/>
              </a:rPr>
              <a:t>Подача </a:t>
            </a:r>
            <a:r>
              <a:rPr lang="ru-RU" sz="1600" dirty="0">
                <a:solidFill>
                  <a:schemeClr val="tx1">
                    <a:lumMod val="75000"/>
                    <a:lumOff val="25000"/>
                  </a:schemeClr>
                </a:solidFill>
                <a:latin typeface="Arial" pitchFamily="34" charset="0"/>
                <a:cs typeface="Arial" pitchFamily="34" charset="0"/>
              </a:rPr>
              <a:t>заявки на </a:t>
            </a:r>
            <a:r>
              <a:rPr lang="ru-RU" sz="1600" dirty="0" smtClean="0">
                <a:solidFill>
                  <a:schemeClr val="tx1">
                    <a:lumMod val="75000"/>
                    <a:lumOff val="25000"/>
                  </a:schemeClr>
                </a:solidFill>
                <a:latin typeface="Arial" pitchFamily="34" charset="0"/>
                <a:cs typeface="Arial" pitchFamily="34" charset="0"/>
              </a:rPr>
              <a:t>регистрацию пользователя </a:t>
            </a:r>
            <a:r>
              <a:rPr lang="ru-RU" sz="1600" dirty="0">
                <a:solidFill>
                  <a:schemeClr val="tx1">
                    <a:lumMod val="75000"/>
                    <a:lumOff val="25000"/>
                  </a:schemeClr>
                </a:solidFill>
                <a:latin typeface="Arial" pitchFamily="34" charset="0"/>
                <a:cs typeface="Arial" pitchFamily="34" charset="0"/>
              </a:rPr>
              <a:t>с </a:t>
            </a:r>
            <a:r>
              <a:rPr lang="ru-RU" sz="1600" dirty="0" smtClean="0">
                <a:solidFill>
                  <a:schemeClr val="tx1">
                    <a:lumMod val="75000"/>
                    <a:lumOff val="25000"/>
                  </a:schemeClr>
                </a:solidFill>
                <a:latin typeface="Arial" pitchFamily="34" charset="0"/>
                <a:cs typeface="Arial" pitchFamily="34" charset="0"/>
              </a:rPr>
              <a:t>ЭП осуществляется самим </a:t>
            </a:r>
            <a:r>
              <a:rPr lang="ru-RU" sz="1600" dirty="0">
                <a:solidFill>
                  <a:schemeClr val="tx1">
                    <a:lumMod val="75000"/>
                    <a:lumOff val="25000"/>
                  </a:schemeClr>
                </a:solidFill>
                <a:latin typeface="Arial" pitchFamily="34" charset="0"/>
                <a:cs typeface="Arial" pitchFamily="34" charset="0"/>
              </a:rPr>
              <a:t>пользователем через форму </a:t>
            </a:r>
            <a:r>
              <a:rPr lang="ru-RU" sz="1600" dirty="0" smtClean="0">
                <a:solidFill>
                  <a:schemeClr val="tx1">
                    <a:lumMod val="75000"/>
                    <a:lumOff val="25000"/>
                  </a:schemeClr>
                </a:solidFill>
                <a:latin typeface="Arial" pitchFamily="34" charset="0"/>
                <a:cs typeface="Arial" pitchFamily="34" charset="0"/>
              </a:rPr>
              <a:t>предварительной регистрации</a:t>
            </a:r>
            <a:r>
              <a:rPr lang="ru-RU" sz="1600" dirty="0">
                <a:solidFill>
                  <a:schemeClr val="tx1">
                    <a:lumMod val="75000"/>
                    <a:lumOff val="25000"/>
                  </a:schemeClr>
                </a:solidFill>
                <a:latin typeface="Arial" pitchFamily="34" charset="0"/>
                <a:cs typeface="Arial" pitchFamily="34" charset="0"/>
              </a:rPr>
              <a:t>. На основании введенного ИНН система определяет организацию пользователя и направляет на адрес электронной почты ссылку и пароль для перехода в форму заявки на регистрацию </a:t>
            </a:r>
            <a:r>
              <a:rPr lang="ru-RU" sz="1600" dirty="0" smtClean="0">
                <a:solidFill>
                  <a:schemeClr val="tx1">
                    <a:lumMod val="75000"/>
                    <a:lumOff val="25000"/>
                  </a:schemeClr>
                </a:solidFill>
                <a:latin typeface="Arial" pitchFamily="34" charset="0"/>
                <a:cs typeface="Arial" pitchFamily="34" charset="0"/>
              </a:rPr>
              <a:t>доверенности.</a:t>
            </a:r>
            <a:endParaRPr lang="ru-RU" sz="1600" dirty="0">
              <a:solidFill>
                <a:schemeClr val="tx1">
                  <a:lumMod val="75000"/>
                  <a:lumOff val="25000"/>
                </a:schemeClr>
              </a:solidFill>
              <a:latin typeface="Arial" pitchFamily="34" charset="0"/>
              <a:cs typeface="Arial" pitchFamily="34" charset="0"/>
            </a:endParaRPr>
          </a:p>
          <a:p>
            <a:pPr marL="0" lvl="1">
              <a:lnSpc>
                <a:spcPct val="90000"/>
              </a:lnSpc>
              <a:spcAft>
                <a:spcPts val="1800"/>
              </a:spcAft>
              <a:buClr>
                <a:srgbClr val="990033"/>
              </a:buClr>
              <a:buSzPct val="80000"/>
              <a:defRPr/>
            </a:pPr>
            <a:r>
              <a:rPr lang="ru-RU" sz="1600" dirty="0">
                <a:solidFill>
                  <a:schemeClr val="tx1">
                    <a:lumMod val="75000"/>
                    <a:lumOff val="25000"/>
                  </a:schemeClr>
                </a:solidFill>
                <a:latin typeface="Arial" pitchFamily="34" charset="0"/>
                <a:cs typeface="Arial" pitchFamily="34" charset="0"/>
              </a:rPr>
              <a:t>Заявка на регистрацию доверенности утверждается Администратором в разделе «Пользователи</a:t>
            </a:r>
            <a:r>
              <a:rPr lang="ru-RU" sz="1600" dirty="0" smtClean="0">
                <a:solidFill>
                  <a:schemeClr val="tx1">
                    <a:lumMod val="75000"/>
                    <a:lumOff val="25000"/>
                  </a:schemeClr>
                </a:solidFill>
                <a:latin typeface="Arial" pitchFamily="34" charset="0"/>
                <a:cs typeface="Arial" pitchFamily="34" charset="0"/>
              </a:rPr>
              <a:t>»</a:t>
            </a:r>
            <a:endParaRPr lang="ru-RU" sz="16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57201585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up)">
                                      <p:cBhvr>
                                        <p:cTn id="7" dur="500"/>
                                        <p:tgtEl>
                                          <p:spTgt spid="23">
                                            <p:txEl>
                                              <p:pRg st="0" end="0"/>
                                            </p:txEl>
                                          </p:spTgt>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4278"/>
                                        </p:tgtEl>
                                        <p:attrNameLst>
                                          <p:attrName>style.visibility</p:attrName>
                                        </p:attrNameLst>
                                      </p:cBhvr>
                                      <p:to>
                                        <p:strVal val="visible"/>
                                      </p:to>
                                    </p:set>
                                    <p:animEffect transition="in" filter="fade">
                                      <p:cBhvr>
                                        <p:cTn id="11" dur="1000"/>
                                        <p:tgtEl>
                                          <p:spTgt spid="54278"/>
                                        </p:tgtEl>
                                      </p:cBhvr>
                                    </p:animEffect>
                                    <p:anim calcmode="lin" valueType="num">
                                      <p:cBhvr>
                                        <p:cTn id="12" dur="1000" fill="hold"/>
                                        <p:tgtEl>
                                          <p:spTgt spid="54278"/>
                                        </p:tgtEl>
                                        <p:attrNameLst>
                                          <p:attrName>ppt_x</p:attrName>
                                        </p:attrNameLst>
                                      </p:cBhvr>
                                      <p:tavLst>
                                        <p:tav tm="0">
                                          <p:val>
                                            <p:strVal val="#ppt_x"/>
                                          </p:val>
                                        </p:tav>
                                        <p:tav tm="100000">
                                          <p:val>
                                            <p:strVal val="#ppt_x"/>
                                          </p:val>
                                        </p:tav>
                                      </p:tavLst>
                                    </p:anim>
                                    <p:anim calcmode="lin" valueType="num">
                                      <p:cBhvr>
                                        <p:cTn id="13" dur="900" decel="100000" fill="hold"/>
                                        <p:tgtEl>
                                          <p:spTgt spid="5427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278"/>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wipe(up)">
                                      <p:cBhvr>
                                        <p:cTn id="19" dur="500"/>
                                        <p:tgtEl>
                                          <p:spTgt spid="2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wipe(up)">
                                      <p:cBhvr>
                                        <p:cTn id="24" dur="500"/>
                                        <p:tgtEl>
                                          <p:spTgt spid="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3">
                                            <p:txEl>
                                              <p:pRg st="3" end="3"/>
                                            </p:txEl>
                                          </p:spTgt>
                                        </p:tgtEl>
                                        <p:attrNameLst>
                                          <p:attrName>style.visibility</p:attrName>
                                        </p:attrNameLst>
                                      </p:cBhvr>
                                      <p:to>
                                        <p:strVal val="visible"/>
                                      </p:to>
                                    </p:set>
                                    <p:animEffect transition="in" filter="wipe(up)">
                                      <p:cBhvr>
                                        <p:cTn id="29" dur="500"/>
                                        <p:tgtEl>
                                          <p:spTgt spid="2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3">
                                            <p:txEl>
                                              <p:pRg st="4" end="4"/>
                                            </p:txEl>
                                          </p:spTgt>
                                        </p:tgtEl>
                                        <p:attrNameLst>
                                          <p:attrName>style.visibility</p:attrName>
                                        </p:attrNameLst>
                                      </p:cBhvr>
                                      <p:to>
                                        <p:strVal val="visible"/>
                                      </p:to>
                                    </p:set>
                                    <p:animEffect transition="in" filter="wipe(up)">
                                      <p:cBhvr>
                                        <p:cTn id="34" dur="500"/>
                                        <p:tgtEl>
                                          <p:spTgt spid="2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wipe(up)">
                                      <p:cBhvr>
                                        <p:cTn id="39" dur="500"/>
                                        <p:tgtEl>
                                          <p:spTgt spid="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Effect transition="in" filter="wipe(up)">
                                      <p:cBhvr>
                                        <p:cTn id="44" dur="500"/>
                                        <p:tgtEl>
                                          <p:spTgt spid="8">
                                            <p:txEl>
                                              <p:pRg st="1" end="1"/>
                                            </p:txEl>
                                          </p:spTgt>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wipe(up)">
                                      <p:cBhvr>
                                        <p:cTn id="4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18591"/>
            <a:ext cx="9144000" cy="646113"/>
          </a:xfrm>
          <a:prstGeom prst="rect">
            <a:avLst/>
          </a:prstGeom>
          <a:noFill/>
          <a:ln w="9525">
            <a:noFill/>
            <a:miter lim="800000"/>
            <a:headEnd/>
            <a:tailEnd/>
          </a:ln>
        </p:spPr>
        <p:txBody>
          <a:bodyPr lIns="216000" tIns="36000" rIns="180000" bIns="36000" anchor="ctr"/>
          <a:lstStyle/>
          <a:p>
            <a:pPr>
              <a:defRPr/>
            </a:pPr>
            <a:r>
              <a:rPr lang="ru-RU" sz="2000" spc="-130" dirty="0" smtClean="0">
                <a:solidFill>
                  <a:schemeClr val="bg1"/>
                </a:solidFill>
                <a:latin typeface="Arial" pitchFamily="34" charset="0"/>
                <a:cs typeface="Arial" pitchFamily="34" charset="0"/>
              </a:rPr>
              <a:t>Роли участников</a:t>
            </a:r>
            <a:endParaRPr lang="ru-RU" sz="2000" spc="-130" dirty="0">
              <a:solidFill>
                <a:schemeClr val="bg1"/>
              </a:solidFill>
              <a:latin typeface="Arial" pitchFamily="34" charset="0"/>
              <a:cs typeface="Arial" pitchFamily="34" charset="0"/>
            </a:endParaRPr>
          </a:p>
        </p:txBody>
      </p:sp>
      <p:sp>
        <p:nvSpPr>
          <p:cNvPr id="4" name="Прямоугольник 3"/>
          <p:cNvSpPr>
            <a:spLocks noChangeArrowheads="1"/>
          </p:cNvSpPr>
          <p:nvPr/>
        </p:nvSpPr>
        <p:spPr bwMode="auto">
          <a:xfrm>
            <a:off x="395536" y="3225340"/>
            <a:ext cx="8245549" cy="3444020"/>
          </a:xfrm>
          <a:prstGeom prst="rect">
            <a:avLst/>
          </a:prstGeom>
          <a:noFill/>
          <a:ln w="9525">
            <a:noFill/>
            <a:miter lim="800000"/>
            <a:headEnd/>
            <a:tailEnd/>
          </a:ln>
        </p:spPr>
        <p:txBody>
          <a:bodyPr wrap="square">
            <a:spAutoFit/>
          </a:bodyPr>
          <a:lstStyle/>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Управление </a:t>
            </a:r>
            <a:r>
              <a:rPr lang="ru-RU" sz="1600" dirty="0">
                <a:solidFill>
                  <a:schemeClr val="tx1">
                    <a:lumMod val="75000"/>
                    <a:lumOff val="25000"/>
                  </a:schemeClr>
                </a:solidFill>
                <a:latin typeface="Arial" pitchFamily="34" charset="0"/>
                <a:cs typeface="Arial" pitchFamily="34" charset="0"/>
              </a:rPr>
              <a:t>учетными записями уполномоченных специалистов Участника и их полномочиями;</a:t>
            </a: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Направление </a:t>
            </a:r>
            <a:r>
              <a:rPr lang="ru-RU" sz="1600" dirty="0">
                <a:solidFill>
                  <a:schemeClr val="tx1">
                    <a:lumMod val="75000"/>
                    <a:lumOff val="25000"/>
                  </a:schemeClr>
                </a:solidFill>
                <a:latin typeface="Arial" pitchFamily="34" charset="0"/>
                <a:cs typeface="Arial" pitchFamily="34" charset="0"/>
              </a:rPr>
              <a:t>поручений на возврат средств с обеспечительного счета;</a:t>
            </a: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Внесение </a:t>
            </a:r>
            <a:r>
              <a:rPr lang="ru-RU" sz="1600" dirty="0">
                <a:solidFill>
                  <a:schemeClr val="tx1">
                    <a:lumMod val="75000"/>
                    <a:lumOff val="25000"/>
                  </a:schemeClr>
                </a:solidFill>
                <a:latin typeface="Arial" pitchFamily="34" charset="0"/>
                <a:cs typeface="Arial" pitchFamily="34" charset="0"/>
              </a:rPr>
              <a:t>изменений в сведения об организации Участника;</a:t>
            </a: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Просмотр </a:t>
            </a:r>
            <a:r>
              <a:rPr lang="ru-RU" sz="1600" dirty="0">
                <a:solidFill>
                  <a:schemeClr val="tx1">
                    <a:lumMod val="75000"/>
                    <a:lumOff val="25000"/>
                  </a:schemeClr>
                </a:solidFill>
                <a:latin typeface="Arial" pitchFamily="34" charset="0"/>
                <a:cs typeface="Arial" pitchFamily="34" charset="0"/>
              </a:rPr>
              <a:t>реестра пользователей Участника;</a:t>
            </a: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Просмотр </a:t>
            </a:r>
            <a:r>
              <a:rPr lang="ru-RU" sz="1600" dirty="0">
                <a:solidFill>
                  <a:schemeClr val="tx1">
                    <a:lumMod val="75000"/>
                    <a:lumOff val="25000"/>
                  </a:schemeClr>
                </a:solidFill>
                <a:latin typeface="Arial" pitchFamily="34" charset="0"/>
                <a:cs typeface="Arial" pitchFamily="34" charset="0"/>
              </a:rPr>
              <a:t>реестра заявок на регистрацию пользователей, поданных из открытой части пользователями;</a:t>
            </a: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Утверждение </a:t>
            </a:r>
            <a:r>
              <a:rPr lang="ru-RU" sz="1600" dirty="0">
                <a:solidFill>
                  <a:schemeClr val="tx1">
                    <a:lumMod val="75000"/>
                    <a:lumOff val="25000"/>
                  </a:schemeClr>
                </a:solidFill>
                <a:latin typeface="Arial" pitchFamily="34" charset="0"/>
                <a:cs typeface="Arial" pitchFamily="34" charset="0"/>
              </a:rPr>
              <a:t>заявок на регистрацию пользователей;</a:t>
            </a: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Отклонение </a:t>
            </a:r>
            <a:r>
              <a:rPr lang="ru-RU" sz="1600" dirty="0">
                <a:solidFill>
                  <a:schemeClr val="tx1">
                    <a:lumMod val="75000"/>
                    <a:lumOff val="25000"/>
                  </a:schemeClr>
                </a:solidFill>
                <a:latin typeface="Arial" pitchFamily="34" charset="0"/>
                <a:cs typeface="Arial" pitchFamily="34" charset="0"/>
              </a:rPr>
              <a:t>заявок на регистрацию пользователей;</a:t>
            </a: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Блокировка </a:t>
            </a:r>
            <a:r>
              <a:rPr lang="ru-RU" sz="1600" dirty="0">
                <a:solidFill>
                  <a:schemeClr val="tx1">
                    <a:lumMod val="75000"/>
                    <a:lumOff val="25000"/>
                  </a:schemeClr>
                </a:solidFill>
                <a:latin typeface="Arial" pitchFamily="34" charset="0"/>
                <a:cs typeface="Arial" pitchFamily="34" charset="0"/>
              </a:rPr>
              <a:t>пользователей;</a:t>
            </a: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Возобновление </a:t>
            </a:r>
            <a:r>
              <a:rPr lang="ru-RU" sz="1600" dirty="0">
                <a:solidFill>
                  <a:schemeClr val="tx1">
                    <a:lumMod val="75000"/>
                    <a:lumOff val="25000"/>
                  </a:schemeClr>
                </a:solidFill>
                <a:latin typeface="Arial" pitchFamily="34" charset="0"/>
                <a:cs typeface="Arial" pitchFamily="34" charset="0"/>
              </a:rPr>
              <a:t>работы пользователей;</a:t>
            </a: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Подача </a:t>
            </a:r>
            <a:r>
              <a:rPr lang="ru-RU" sz="1600" dirty="0">
                <a:solidFill>
                  <a:schemeClr val="tx1">
                    <a:lumMod val="75000"/>
                    <a:lumOff val="25000"/>
                  </a:schemeClr>
                </a:solidFill>
                <a:latin typeface="Arial" pitchFamily="34" charset="0"/>
                <a:cs typeface="Arial" pitchFamily="34" charset="0"/>
              </a:rPr>
              <a:t>жалоб в контролирующий орган.</a:t>
            </a:r>
          </a:p>
        </p:txBody>
      </p:sp>
      <p:sp>
        <p:nvSpPr>
          <p:cNvPr id="5" name="Прямоугольник 4"/>
          <p:cNvSpPr/>
          <p:nvPr/>
        </p:nvSpPr>
        <p:spPr>
          <a:xfrm>
            <a:off x="-2983" y="2822754"/>
            <a:ext cx="9144000" cy="390222"/>
          </a:xfrm>
          <a:prstGeom prst="rect">
            <a:avLst/>
          </a:prstGeom>
          <a:solidFill>
            <a:srgbClr val="F2F2F2"/>
          </a:solidFill>
          <a:ln w="9525">
            <a:noFill/>
            <a:round/>
            <a:headEnd/>
            <a:tailEnd/>
          </a:ln>
        </p:spPr>
        <p:txBody>
          <a:bodyPr lIns="360000" tIns="46800" rIns="360000" bIns="108000">
            <a:spAutoFit/>
          </a:bodyPr>
          <a:lstStyle/>
          <a:p>
            <a: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dirty="0" smtClean="0">
                <a:solidFill>
                  <a:srgbClr val="404040"/>
                </a:solidFill>
                <a:latin typeface="Arial" pitchFamily="34" charset="0"/>
                <a:cs typeface="Arial" pitchFamily="34" charset="0"/>
              </a:rPr>
              <a:t>Администратор организации Участника</a:t>
            </a:r>
            <a:endParaRPr lang="ru-RU" sz="1600" dirty="0">
              <a:solidFill>
                <a:srgbClr val="404040"/>
              </a:solidFill>
              <a:latin typeface="Arial" pitchFamily="34" charset="0"/>
              <a:cs typeface="Arial" pitchFamily="34" charset="0"/>
            </a:endParaRPr>
          </a:p>
        </p:txBody>
      </p:sp>
      <p:sp>
        <p:nvSpPr>
          <p:cNvPr id="2" name="Прямоугольник 1"/>
          <p:cNvSpPr/>
          <p:nvPr/>
        </p:nvSpPr>
        <p:spPr>
          <a:xfrm>
            <a:off x="395536" y="1412776"/>
            <a:ext cx="8136904" cy="1209562"/>
          </a:xfrm>
          <a:prstGeom prst="rect">
            <a:avLst/>
          </a:prstGeom>
        </p:spPr>
        <p:txBody>
          <a:bodyPr wrap="square">
            <a:spAutoFit/>
          </a:bodyPr>
          <a:lstStyle/>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Внесение </a:t>
            </a:r>
            <a:r>
              <a:rPr lang="ru-RU" sz="1600" dirty="0">
                <a:solidFill>
                  <a:schemeClr val="tx1">
                    <a:lumMod val="75000"/>
                    <a:lumOff val="25000"/>
                  </a:schemeClr>
                </a:solidFill>
                <a:latin typeface="Arial" pitchFamily="34" charset="0"/>
                <a:cs typeface="Arial" pitchFamily="34" charset="0"/>
              </a:rPr>
              <a:t>изменений в данные о собственной учетной записи</a:t>
            </a:r>
            <a:r>
              <a:rPr lang="ru-RU" sz="1600" dirty="0" smtClean="0">
                <a:solidFill>
                  <a:schemeClr val="tx1">
                    <a:lumMod val="75000"/>
                    <a:lumOff val="25000"/>
                  </a:schemeClr>
                </a:solidFill>
                <a:latin typeface="Arial" pitchFamily="34" charset="0"/>
                <a:cs typeface="Arial" pitchFamily="34" charset="0"/>
              </a:rPr>
              <a:t>;</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Подготовка </a:t>
            </a:r>
            <a:r>
              <a:rPr lang="ru-RU" sz="1600" dirty="0">
                <a:solidFill>
                  <a:schemeClr val="tx1">
                    <a:lumMod val="75000"/>
                    <a:lumOff val="25000"/>
                  </a:schemeClr>
                </a:solidFill>
                <a:latin typeface="Arial" pitchFamily="34" charset="0"/>
                <a:cs typeface="Arial" pitchFamily="34" charset="0"/>
              </a:rPr>
              <a:t>заявок на участие в электронных </a:t>
            </a:r>
            <a:r>
              <a:rPr lang="ru-RU" sz="1600" dirty="0" smtClean="0">
                <a:solidFill>
                  <a:schemeClr val="tx1">
                    <a:lumMod val="75000"/>
                    <a:lumOff val="25000"/>
                  </a:schemeClr>
                </a:solidFill>
                <a:latin typeface="Arial" pitchFamily="34" charset="0"/>
                <a:cs typeface="Arial" pitchFamily="34" charset="0"/>
              </a:rPr>
              <a:t>аукционах;</a:t>
            </a: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Подготовка </a:t>
            </a:r>
            <a:r>
              <a:rPr lang="ru-RU" sz="1600" dirty="0">
                <a:solidFill>
                  <a:schemeClr val="tx1">
                    <a:lumMod val="75000"/>
                    <a:lumOff val="25000"/>
                  </a:schemeClr>
                </a:solidFill>
                <a:latin typeface="Arial" pitchFamily="34" charset="0"/>
                <a:cs typeface="Arial" pitchFamily="34" charset="0"/>
              </a:rPr>
              <a:t> запросов на разъяснение положений аукционной документации</a:t>
            </a:r>
            <a:r>
              <a:rPr lang="ru-RU" sz="1600" dirty="0" smtClean="0">
                <a:solidFill>
                  <a:schemeClr val="tx1">
                    <a:lumMod val="75000"/>
                    <a:lumOff val="25000"/>
                  </a:schemeClr>
                </a:solidFill>
                <a:latin typeface="Arial" pitchFamily="34" charset="0"/>
                <a:cs typeface="Arial" pitchFamily="34" charset="0"/>
              </a:rPr>
              <a:t>;</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Подготовка </a:t>
            </a:r>
            <a:r>
              <a:rPr lang="ru-RU" sz="1600" dirty="0">
                <a:solidFill>
                  <a:schemeClr val="tx1">
                    <a:lumMod val="75000"/>
                    <a:lumOff val="25000"/>
                  </a:schemeClr>
                </a:solidFill>
                <a:latin typeface="Arial" pitchFamily="34" charset="0"/>
                <a:cs typeface="Arial" pitchFamily="34" charset="0"/>
              </a:rPr>
              <a:t> запросов на разъяснение итогов аукциона.</a:t>
            </a:r>
          </a:p>
        </p:txBody>
      </p:sp>
      <p:sp>
        <p:nvSpPr>
          <p:cNvPr id="6" name="Прямоугольник 5"/>
          <p:cNvSpPr/>
          <p:nvPr/>
        </p:nvSpPr>
        <p:spPr>
          <a:xfrm>
            <a:off x="11452" y="980728"/>
            <a:ext cx="9144000" cy="390222"/>
          </a:xfrm>
          <a:prstGeom prst="rect">
            <a:avLst/>
          </a:prstGeom>
          <a:solidFill>
            <a:srgbClr val="F2F2F2"/>
          </a:solidFill>
          <a:ln w="9525">
            <a:noFill/>
            <a:round/>
            <a:headEnd/>
            <a:tailEnd/>
          </a:ln>
        </p:spPr>
        <p:txBody>
          <a:bodyPr lIns="360000" tIns="46800" rIns="360000" bIns="108000">
            <a:spAutoFit/>
          </a:bodyPr>
          <a:lstStyle/>
          <a:p>
            <a: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dirty="0" smtClean="0">
                <a:solidFill>
                  <a:srgbClr val="404040"/>
                </a:solidFill>
                <a:latin typeface="Arial" pitchFamily="34" charset="0"/>
                <a:cs typeface="Arial" pitchFamily="34" charset="0"/>
              </a:rPr>
              <a:t>Пользователь без ЭП</a:t>
            </a:r>
            <a:endParaRPr lang="ru-RU" sz="1600" dirty="0">
              <a:solidFill>
                <a:srgbClr val="404040"/>
              </a:solidFill>
              <a:latin typeface="Arial" pitchFamily="34" charset="0"/>
              <a:cs typeface="Arial" pitchFamily="34" charset="0"/>
            </a:endParaRPr>
          </a:p>
        </p:txBody>
      </p:sp>
    </p:spTree>
    <p:extLst>
      <p:ext uri="{BB962C8B-B14F-4D97-AF65-F5344CB8AC3E}">
        <p14:creationId xmlns:p14="http://schemas.microsoft.com/office/powerpoint/2010/main" val="340128237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up)">
                                      <p:cBhvr>
                                        <p:cTn id="13" dur="500"/>
                                        <p:tgtEl>
                                          <p:spTgt spid="4">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up)">
                                      <p:cBhvr>
                                        <p:cTn id="16" dur="500"/>
                                        <p:tgtEl>
                                          <p:spTgt spid="4">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up)">
                                      <p:cBhvr>
                                        <p:cTn id="19" dur="500"/>
                                        <p:tgtEl>
                                          <p:spTgt spid="4">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up)">
                                      <p:cBhvr>
                                        <p:cTn id="22" dur="500"/>
                                        <p:tgtEl>
                                          <p:spTgt spid="4">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up)">
                                      <p:cBhvr>
                                        <p:cTn id="25" dur="500"/>
                                        <p:tgtEl>
                                          <p:spTgt spid="4">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up)">
                                      <p:cBhvr>
                                        <p:cTn id="28" dur="500"/>
                                        <p:tgtEl>
                                          <p:spTgt spid="4">
                                            <p:txEl>
                                              <p:pRg st="7" end="7"/>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up)">
                                      <p:cBhvr>
                                        <p:cTn id="31" dur="500"/>
                                        <p:tgtEl>
                                          <p:spTgt spid="4">
                                            <p:txEl>
                                              <p:pRg st="8" end="8"/>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up)">
                                      <p:cBhvr>
                                        <p:cTn id="34" dur="500"/>
                                        <p:tgtEl>
                                          <p:spTgt spid="4">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trips(downRigh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strips(downRight)">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251395" y="1700808"/>
            <a:ext cx="9001125" cy="2326791"/>
          </a:xfrm>
          <a:prstGeom prst="rect">
            <a:avLst/>
          </a:prstGeom>
          <a:noFill/>
          <a:ln w="9525">
            <a:noFill/>
            <a:miter lim="800000"/>
            <a:headEnd/>
            <a:tailEnd/>
          </a:ln>
        </p:spPr>
        <p:txBody>
          <a:bodyPr>
            <a:spAutoFit/>
          </a:bodyPr>
          <a:lstStyle/>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Направление </a:t>
            </a:r>
            <a:r>
              <a:rPr lang="ru-RU" sz="1600" dirty="0">
                <a:solidFill>
                  <a:schemeClr val="tx1">
                    <a:lumMod val="75000"/>
                    <a:lumOff val="25000"/>
                  </a:schemeClr>
                </a:solidFill>
                <a:latin typeface="Arial" pitchFamily="34" charset="0"/>
                <a:cs typeface="Arial" pitchFamily="34" charset="0"/>
              </a:rPr>
              <a:t>поручений на возврат средств с обеспечительного счета</a:t>
            </a:r>
            <a:r>
              <a:rPr lang="ru-RU" sz="1600" dirty="0" smtClean="0">
                <a:solidFill>
                  <a:schemeClr val="tx1">
                    <a:lumMod val="75000"/>
                    <a:lumOff val="25000"/>
                  </a:schemeClr>
                </a:solidFill>
                <a:latin typeface="Arial" pitchFamily="34" charset="0"/>
                <a:cs typeface="Arial" pitchFamily="34" charset="0"/>
              </a:rPr>
              <a:t>;</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Подготовка </a:t>
            </a:r>
            <a:r>
              <a:rPr lang="ru-RU" sz="1600" dirty="0">
                <a:solidFill>
                  <a:schemeClr val="tx1">
                    <a:lumMod val="75000"/>
                    <a:lumOff val="25000"/>
                  </a:schemeClr>
                </a:solidFill>
                <a:latin typeface="Arial" pitchFamily="34" charset="0"/>
                <a:cs typeface="Arial" pitchFamily="34" charset="0"/>
              </a:rPr>
              <a:t>и направление заявок на участие в электронных аукционах</a:t>
            </a:r>
            <a:r>
              <a:rPr lang="ru-RU" sz="1600" dirty="0" smtClean="0">
                <a:solidFill>
                  <a:schemeClr val="tx1">
                    <a:lumMod val="75000"/>
                    <a:lumOff val="25000"/>
                  </a:schemeClr>
                </a:solidFill>
                <a:latin typeface="Arial" pitchFamily="34" charset="0"/>
                <a:cs typeface="Arial" pitchFamily="34" charset="0"/>
              </a:rPr>
              <a:t>;</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Внесение </a:t>
            </a:r>
            <a:r>
              <a:rPr lang="ru-RU" sz="1600" dirty="0">
                <a:solidFill>
                  <a:schemeClr val="tx1">
                    <a:lumMod val="75000"/>
                    <a:lumOff val="25000"/>
                  </a:schemeClr>
                </a:solidFill>
                <a:latin typeface="Arial" pitchFamily="34" charset="0"/>
                <a:cs typeface="Arial" pitchFamily="34" charset="0"/>
              </a:rPr>
              <a:t>изменений в данные о собственной учетной записи</a:t>
            </a:r>
            <a:r>
              <a:rPr lang="ru-RU" sz="1600" dirty="0" smtClean="0">
                <a:solidFill>
                  <a:schemeClr val="tx1">
                    <a:lumMod val="75000"/>
                    <a:lumOff val="25000"/>
                  </a:schemeClr>
                </a:solidFill>
                <a:latin typeface="Arial" pitchFamily="34" charset="0"/>
                <a:cs typeface="Arial" pitchFamily="34" charset="0"/>
              </a:rPr>
              <a:t>;</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Подготовка </a:t>
            </a:r>
            <a:r>
              <a:rPr lang="ru-RU" sz="1600" dirty="0">
                <a:solidFill>
                  <a:schemeClr val="tx1">
                    <a:lumMod val="75000"/>
                    <a:lumOff val="25000"/>
                  </a:schemeClr>
                </a:solidFill>
                <a:latin typeface="Arial" pitchFamily="34" charset="0"/>
                <a:cs typeface="Arial" pitchFamily="34" charset="0"/>
              </a:rPr>
              <a:t>и направление запросов на разъяснение положений аукционной документации, итогов аукциона</a:t>
            </a:r>
            <a:r>
              <a:rPr lang="ru-RU" sz="1600" dirty="0" smtClean="0">
                <a:solidFill>
                  <a:schemeClr val="tx1">
                    <a:lumMod val="75000"/>
                    <a:lumOff val="25000"/>
                  </a:schemeClr>
                </a:solidFill>
                <a:latin typeface="Arial" pitchFamily="34" charset="0"/>
                <a:cs typeface="Arial" pitchFamily="34" charset="0"/>
              </a:rPr>
              <a:t>;</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Подача </a:t>
            </a:r>
            <a:r>
              <a:rPr lang="ru-RU" sz="1600" dirty="0">
                <a:solidFill>
                  <a:schemeClr val="tx1">
                    <a:lumMod val="75000"/>
                    <a:lumOff val="25000"/>
                  </a:schemeClr>
                </a:solidFill>
                <a:latin typeface="Arial" pitchFamily="34" charset="0"/>
                <a:cs typeface="Arial" pitchFamily="34" charset="0"/>
              </a:rPr>
              <a:t>ценовых предложений;</a:t>
            </a:r>
            <a:endParaRPr lang="en-US" sz="1600" dirty="0">
              <a:solidFill>
                <a:schemeClr val="tx1">
                  <a:lumMod val="75000"/>
                  <a:lumOff val="25000"/>
                </a:schemeClr>
              </a:solidFill>
              <a:latin typeface="Arial" pitchFamily="34" charset="0"/>
              <a:cs typeface="Arial" pitchFamily="34" charset="0"/>
            </a:endParaRP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Подача </a:t>
            </a:r>
            <a:r>
              <a:rPr lang="ru-RU" sz="1600" dirty="0">
                <a:solidFill>
                  <a:schemeClr val="tx1">
                    <a:lumMod val="75000"/>
                    <a:lumOff val="25000"/>
                  </a:schemeClr>
                </a:solidFill>
                <a:latin typeface="Arial" pitchFamily="34" charset="0"/>
                <a:cs typeface="Arial" pitchFamily="34" charset="0"/>
              </a:rPr>
              <a:t>жалоб в контролирующий орган;</a:t>
            </a:r>
            <a:endParaRPr lang="en-US" sz="1600" dirty="0">
              <a:solidFill>
                <a:schemeClr val="tx1">
                  <a:lumMod val="75000"/>
                  <a:lumOff val="25000"/>
                </a:schemeClr>
              </a:solidFill>
              <a:latin typeface="Arial" pitchFamily="34" charset="0"/>
              <a:cs typeface="Arial" pitchFamily="34" charset="0"/>
            </a:endParaRP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Подготовка контракта</a:t>
            </a:r>
            <a:r>
              <a:rPr lang="ru-RU" sz="1600" dirty="0">
                <a:solidFill>
                  <a:schemeClr val="tx1">
                    <a:lumMod val="75000"/>
                    <a:lumOff val="25000"/>
                  </a:schemeClr>
                </a:solidFill>
                <a:latin typeface="Arial" pitchFamily="34" charset="0"/>
                <a:cs typeface="Arial" pitchFamily="34" charset="0"/>
              </a:rPr>
              <a:t>.</a:t>
            </a:r>
          </a:p>
        </p:txBody>
      </p:sp>
      <p:sp>
        <p:nvSpPr>
          <p:cNvPr id="5" name="Прямоугольник 4"/>
          <p:cNvSpPr/>
          <p:nvPr/>
        </p:nvSpPr>
        <p:spPr>
          <a:xfrm>
            <a:off x="-2983" y="1340768"/>
            <a:ext cx="9144000" cy="390222"/>
          </a:xfrm>
          <a:prstGeom prst="rect">
            <a:avLst/>
          </a:prstGeom>
          <a:solidFill>
            <a:srgbClr val="F2F2F2"/>
          </a:solidFill>
          <a:ln w="9525">
            <a:noFill/>
            <a:round/>
            <a:headEnd/>
            <a:tailEnd/>
          </a:ln>
        </p:spPr>
        <p:txBody>
          <a:bodyPr lIns="360000" tIns="46800" rIns="360000" bIns="108000">
            <a:spAutoFit/>
          </a:bodyPr>
          <a:lstStyle/>
          <a:p>
            <a: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dirty="0" smtClean="0">
                <a:solidFill>
                  <a:srgbClr val="404040"/>
                </a:solidFill>
                <a:latin typeface="Arial" pitchFamily="34" charset="0"/>
                <a:cs typeface="Arial" pitchFamily="34" charset="0"/>
              </a:rPr>
              <a:t>Администратор организации Участника</a:t>
            </a:r>
            <a:endParaRPr lang="ru-RU" sz="1600" dirty="0">
              <a:solidFill>
                <a:srgbClr val="404040"/>
              </a:solidFill>
              <a:latin typeface="Arial" pitchFamily="34" charset="0"/>
              <a:cs typeface="Arial" pitchFamily="34" charset="0"/>
            </a:endParaRPr>
          </a:p>
        </p:txBody>
      </p:sp>
      <p:sp>
        <p:nvSpPr>
          <p:cNvPr id="6" name="Прямоугольник 5"/>
          <p:cNvSpPr/>
          <p:nvPr/>
        </p:nvSpPr>
        <p:spPr>
          <a:xfrm>
            <a:off x="10665" y="4077072"/>
            <a:ext cx="9144000" cy="390222"/>
          </a:xfrm>
          <a:prstGeom prst="rect">
            <a:avLst/>
          </a:prstGeom>
          <a:solidFill>
            <a:srgbClr val="F2F2F2"/>
          </a:solidFill>
          <a:ln w="9525">
            <a:noFill/>
            <a:round/>
            <a:headEnd/>
            <a:tailEnd/>
          </a:ln>
        </p:spPr>
        <p:txBody>
          <a:bodyPr lIns="360000" tIns="46800" rIns="360000" bIns="108000">
            <a:spAutoFit/>
          </a:bodyPr>
          <a:lstStyle/>
          <a:p>
            <a: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dirty="0" smtClean="0">
                <a:solidFill>
                  <a:srgbClr val="404040"/>
                </a:solidFill>
                <a:latin typeface="Arial" pitchFamily="34" charset="0"/>
                <a:cs typeface="Arial" pitchFamily="34" charset="0"/>
              </a:rPr>
              <a:t>Администратор организации Участника</a:t>
            </a:r>
            <a:endParaRPr lang="ru-RU" sz="1600" dirty="0">
              <a:solidFill>
                <a:srgbClr val="404040"/>
              </a:solidFill>
              <a:latin typeface="Arial" pitchFamily="34" charset="0"/>
              <a:cs typeface="Arial" pitchFamily="34" charset="0"/>
            </a:endParaRPr>
          </a:p>
        </p:txBody>
      </p:sp>
      <p:sp>
        <p:nvSpPr>
          <p:cNvPr id="7" name="Прямоугольник 6"/>
          <p:cNvSpPr>
            <a:spLocks noChangeArrowheads="1"/>
          </p:cNvSpPr>
          <p:nvPr/>
        </p:nvSpPr>
        <p:spPr bwMode="auto">
          <a:xfrm>
            <a:off x="251520" y="4581128"/>
            <a:ext cx="9001125" cy="1729704"/>
          </a:xfrm>
          <a:prstGeom prst="rect">
            <a:avLst/>
          </a:prstGeom>
          <a:noFill/>
          <a:ln w="9525">
            <a:noFill/>
            <a:miter lim="800000"/>
            <a:headEnd/>
            <a:tailEnd/>
          </a:ln>
        </p:spPr>
        <p:txBody>
          <a:bodyPr>
            <a:spAutoFit/>
          </a:bodyPr>
          <a:lstStyle/>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Внесение </a:t>
            </a:r>
            <a:r>
              <a:rPr lang="ru-RU" sz="1600" dirty="0">
                <a:solidFill>
                  <a:schemeClr val="tx1">
                    <a:lumMod val="75000"/>
                    <a:lumOff val="25000"/>
                  </a:schemeClr>
                </a:solidFill>
                <a:latin typeface="Arial" pitchFamily="34" charset="0"/>
                <a:cs typeface="Arial" pitchFamily="34" charset="0"/>
              </a:rPr>
              <a:t>изменений в данные о собственной учетной записи</a:t>
            </a:r>
            <a:r>
              <a:rPr lang="ru-RU" sz="1600" dirty="0" smtClean="0">
                <a:solidFill>
                  <a:schemeClr val="tx1">
                    <a:lumMod val="75000"/>
                    <a:lumOff val="25000"/>
                  </a:schemeClr>
                </a:solidFill>
                <a:latin typeface="Arial" pitchFamily="34" charset="0"/>
                <a:cs typeface="Arial" pitchFamily="34" charset="0"/>
              </a:rPr>
              <a:t>;</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Подготовка </a:t>
            </a:r>
            <a:r>
              <a:rPr lang="ru-RU" sz="1600" dirty="0">
                <a:solidFill>
                  <a:schemeClr val="tx1">
                    <a:lumMod val="75000"/>
                    <a:lumOff val="25000"/>
                  </a:schemeClr>
                </a:solidFill>
                <a:latin typeface="Arial" pitchFamily="34" charset="0"/>
                <a:cs typeface="Arial" pitchFamily="34" charset="0"/>
              </a:rPr>
              <a:t>и направление запросов на разъяснение положений аукционной документации, итогов аукциона</a:t>
            </a:r>
            <a:r>
              <a:rPr lang="ru-RU" sz="1600" dirty="0" smtClean="0">
                <a:solidFill>
                  <a:schemeClr val="tx1">
                    <a:lumMod val="75000"/>
                    <a:lumOff val="25000"/>
                  </a:schemeClr>
                </a:solidFill>
                <a:latin typeface="Arial" pitchFamily="34" charset="0"/>
                <a:cs typeface="Arial" pitchFamily="34" charset="0"/>
              </a:rPr>
              <a:t>;</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Подписание </a:t>
            </a:r>
            <a:r>
              <a:rPr lang="ru-RU" sz="1600" dirty="0">
                <a:solidFill>
                  <a:schemeClr val="tx1">
                    <a:lumMod val="75000"/>
                    <a:lumOff val="25000"/>
                  </a:schemeClr>
                </a:solidFill>
                <a:latin typeface="Arial" pitchFamily="34" charset="0"/>
                <a:cs typeface="Arial" pitchFamily="34" charset="0"/>
              </a:rPr>
              <a:t>и направление </a:t>
            </a:r>
            <a:r>
              <a:rPr lang="ru-RU" sz="1600" dirty="0" smtClean="0">
                <a:solidFill>
                  <a:schemeClr val="tx1">
                    <a:lumMod val="75000"/>
                    <a:lumOff val="25000"/>
                  </a:schemeClr>
                </a:solidFill>
                <a:latin typeface="Arial" pitchFamily="34" charset="0"/>
                <a:cs typeface="Arial" pitchFamily="34" charset="0"/>
              </a:rPr>
              <a:t>контракта</a:t>
            </a:r>
            <a:r>
              <a:rPr lang="ru-RU" sz="1600" dirty="0">
                <a:solidFill>
                  <a:schemeClr val="tx1">
                    <a:lumMod val="75000"/>
                    <a:lumOff val="25000"/>
                  </a:schemeClr>
                </a:solidFill>
                <a:latin typeface="Arial" pitchFamily="34" charset="0"/>
                <a:cs typeface="Arial" pitchFamily="34" charset="0"/>
              </a:rPr>
              <a:t>; </a:t>
            </a: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Подача </a:t>
            </a:r>
            <a:r>
              <a:rPr lang="ru-RU" sz="1600" dirty="0">
                <a:solidFill>
                  <a:schemeClr val="tx1">
                    <a:lumMod val="75000"/>
                    <a:lumOff val="25000"/>
                  </a:schemeClr>
                </a:solidFill>
                <a:latin typeface="Arial" pitchFamily="34" charset="0"/>
                <a:cs typeface="Arial" pitchFamily="34" charset="0"/>
              </a:rPr>
              <a:t>жалоб в контролирующий орган</a:t>
            </a:r>
            <a:r>
              <a:rPr lang="ru-RU" sz="1600" dirty="0" smtClean="0">
                <a:solidFill>
                  <a:schemeClr val="tx1">
                    <a:lumMod val="75000"/>
                    <a:lumOff val="25000"/>
                  </a:schemeClr>
                </a:solidFill>
                <a:latin typeface="Arial" pitchFamily="34" charset="0"/>
                <a:cs typeface="Arial" pitchFamily="34" charset="0"/>
              </a:rPr>
              <a:t>;</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90000"/>
              </a:lnSpc>
              <a:spcAft>
                <a:spcPts val="600"/>
              </a:spcAft>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Подписание </a:t>
            </a:r>
            <a:r>
              <a:rPr lang="ru-RU" sz="1600" dirty="0">
                <a:solidFill>
                  <a:schemeClr val="tx1">
                    <a:lumMod val="75000"/>
                    <a:lumOff val="25000"/>
                  </a:schemeClr>
                </a:solidFill>
                <a:latin typeface="Arial" pitchFamily="34" charset="0"/>
                <a:cs typeface="Arial" pitchFamily="34" charset="0"/>
              </a:rPr>
              <a:t>дополнительных соглашений.</a:t>
            </a:r>
          </a:p>
        </p:txBody>
      </p:sp>
      <p:sp>
        <p:nvSpPr>
          <p:cNvPr id="8" name="Text Box 5"/>
          <p:cNvSpPr txBox="1">
            <a:spLocks noChangeArrowheads="1"/>
          </p:cNvSpPr>
          <p:nvPr/>
        </p:nvSpPr>
        <p:spPr bwMode="auto">
          <a:xfrm>
            <a:off x="0" y="118591"/>
            <a:ext cx="9144000" cy="646113"/>
          </a:xfrm>
          <a:prstGeom prst="rect">
            <a:avLst/>
          </a:prstGeom>
          <a:noFill/>
          <a:ln w="9525">
            <a:noFill/>
            <a:miter lim="800000"/>
            <a:headEnd/>
            <a:tailEnd/>
          </a:ln>
        </p:spPr>
        <p:txBody>
          <a:bodyPr lIns="216000" tIns="36000" rIns="180000" bIns="36000" anchor="ctr"/>
          <a:lstStyle/>
          <a:p>
            <a:pPr>
              <a:defRPr/>
            </a:pPr>
            <a:r>
              <a:rPr lang="ru-RU" sz="2000" spc="-130" dirty="0" smtClean="0">
                <a:solidFill>
                  <a:schemeClr val="bg1"/>
                </a:solidFill>
                <a:latin typeface="Arial" pitchFamily="34" charset="0"/>
                <a:cs typeface="Arial" pitchFamily="34" charset="0"/>
              </a:rPr>
              <a:t>Роли участников</a:t>
            </a:r>
            <a:endParaRPr lang="ru-RU" sz="2000" spc="-13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3408746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up)">
                                      <p:cBhvr>
                                        <p:cTn id="13" dur="500"/>
                                        <p:tgtEl>
                                          <p:spTgt spid="4">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up)">
                                      <p:cBhvr>
                                        <p:cTn id="16" dur="500"/>
                                        <p:tgtEl>
                                          <p:spTgt spid="4">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up)">
                                      <p:cBhvr>
                                        <p:cTn id="19" dur="500"/>
                                        <p:tgtEl>
                                          <p:spTgt spid="4">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up)">
                                      <p:cBhvr>
                                        <p:cTn id="22" dur="500"/>
                                        <p:tgtEl>
                                          <p:spTgt spid="4">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up)">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strips(downRigh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trips(downRigh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up)">
                                      <p:cBhvr>
                                        <p:cTn id="40" dur="500"/>
                                        <p:tgtEl>
                                          <p:spTgt spid="7">
                                            <p:txEl>
                                              <p:pRg st="0" end="0"/>
                                            </p:tx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wipe(up)">
                                      <p:cBhvr>
                                        <p:cTn id="43" dur="500"/>
                                        <p:tgtEl>
                                          <p:spTgt spid="7">
                                            <p:txEl>
                                              <p:pRg st="1" end="1"/>
                                            </p:tx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wipe(up)">
                                      <p:cBhvr>
                                        <p:cTn id="46" dur="500"/>
                                        <p:tgtEl>
                                          <p:spTgt spid="7">
                                            <p:txEl>
                                              <p:pRg st="2" end="2"/>
                                            </p:tx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wipe(up)">
                                      <p:cBhvr>
                                        <p:cTn id="49" dur="500"/>
                                        <p:tgtEl>
                                          <p:spTgt spid="7">
                                            <p:txEl>
                                              <p:pRg st="3" end="3"/>
                                            </p:txEl>
                                          </p:spTgt>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wipe(up)">
                                      <p:cBhvr>
                                        <p:cTn id="5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4941168"/>
            <a:ext cx="9144000" cy="1091952"/>
          </a:xfrm>
          <a:prstGeom prst="rect">
            <a:avLst/>
          </a:prstGeom>
          <a:solidFill>
            <a:srgbClr val="F2F2F2"/>
          </a:solidFill>
          <a:ln w="9525">
            <a:noFill/>
            <a:round/>
            <a:headEnd/>
            <a:tailEnd/>
          </a:ln>
        </p:spPr>
        <p:txBody>
          <a:bodyPr lIns="360000" tIns="46800" rIns="360000" bIns="108000">
            <a:spAutoFit/>
          </a:bodyPr>
          <a:lstStyle/>
          <a:p>
            <a: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dirty="0">
                <a:solidFill>
                  <a:srgbClr val="404040"/>
                </a:solidFill>
                <a:latin typeface="Arial" pitchFamily="34" charset="0"/>
                <a:cs typeface="Arial" pitchFamily="34" charset="0"/>
              </a:rPr>
              <a:t>Информация об аукционе публикуется на ООС (</a:t>
            </a:r>
            <a:r>
              <a:rPr lang="en-US" sz="1600" dirty="0">
                <a:solidFill>
                  <a:srgbClr val="404040"/>
                </a:solidFill>
                <a:latin typeface="Arial" pitchFamily="34" charset="0"/>
                <a:cs typeface="Arial" pitchFamily="34" charset="0"/>
              </a:rPr>
              <a:t>zakupki.gov.ru) </a:t>
            </a:r>
            <a:r>
              <a:rPr lang="ru-RU" sz="1600" dirty="0">
                <a:solidFill>
                  <a:srgbClr val="404040"/>
                </a:solidFill>
                <a:latin typeface="Arial" pitchFamily="34" charset="0"/>
                <a:cs typeface="Arial" pitchFamily="34" charset="0"/>
              </a:rPr>
              <a:t> и автоматически дублируется на сайте той ЭТП, которую заказчик выбрал для проведения аукциона.</a:t>
            </a:r>
            <a:br>
              <a:rPr lang="ru-RU" sz="1600" dirty="0">
                <a:solidFill>
                  <a:srgbClr val="404040"/>
                </a:solidFill>
                <a:latin typeface="Arial" pitchFamily="34" charset="0"/>
                <a:cs typeface="Arial" pitchFamily="34" charset="0"/>
              </a:rPr>
            </a:br>
            <a:r>
              <a:rPr lang="ru-RU" sz="1600" dirty="0">
                <a:solidFill>
                  <a:srgbClr val="404040"/>
                </a:solidFill>
                <a:latin typeface="Arial" pitchFamily="34" charset="0"/>
                <a:cs typeface="Arial" pitchFamily="34" charset="0"/>
              </a:rPr>
              <a:t>На площадке находится информация только об аукционах, проходящих именно на этой площадке.</a:t>
            </a:r>
          </a:p>
        </p:txBody>
      </p:sp>
      <p:sp>
        <p:nvSpPr>
          <p:cNvPr id="19" name="Text Box 5"/>
          <p:cNvSpPr txBox="1">
            <a:spLocks noChangeArrowheads="1"/>
          </p:cNvSpPr>
          <p:nvPr/>
        </p:nvSpPr>
        <p:spPr bwMode="auto">
          <a:xfrm>
            <a:off x="0" y="116632"/>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Поиск аукционов на площадке </a:t>
            </a:r>
            <a:r>
              <a:rPr lang="ru-RU" sz="2000" spc="-130" dirty="0" smtClean="0">
                <a:solidFill>
                  <a:schemeClr val="bg1"/>
                </a:solidFill>
                <a:latin typeface="Arial" pitchFamily="34" charset="0"/>
                <a:cs typeface="Arial" pitchFamily="34" charset="0"/>
              </a:rPr>
              <a:t>АО </a:t>
            </a:r>
            <a:r>
              <a:rPr lang="ru-RU" sz="2000" spc="-130" dirty="0">
                <a:solidFill>
                  <a:schemeClr val="bg1"/>
                </a:solidFill>
                <a:latin typeface="Arial" pitchFamily="34" charset="0"/>
                <a:cs typeface="Arial" pitchFamily="34" charset="0"/>
              </a:rPr>
              <a:t>«ЕЭТП»</a:t>
            </a:r>
          </a:p>
        </p:txBody>
      </p:sp>
      <p:sp>
        <p:nvSpPr>
          <p:cNvPr id="23" name="Прямоугольник 22"/>
          <p:cNvSpPr>
            <a:spLocks noChangeArrowheads="1"/>
          </p:cNvSpPr>
          <p:nvPr/>
        </p:nvSpPr>
        <p:spPr bwMode="auto">
          <a:xfrm>
            <a:off x="0" y="1571625"/>
            <a:ext cx="4714875" cy="2137302"/>
          </a:xfrm>
          <a:prstGeom prst="rect">
            <a:avLst/>
          </a:prstGeom>
          <a:noFill/>
          <a:ln w="9525">
            <a:noFill/>
            <a:miter lim="800000"/>
            <a:headEnd/>
            <a:tailEnd/>
          </a:ln>
        </p:spPr>
        <p:txBody>
          <a:bodyPr lIns="360000" rIns="360000" bIns="108000">
            <a:spAutoFit/>
          </a:bodyPr>
          <a:lstStyle/>
          <a:p>
            <a:pPr marL="342900" lvl="1" indent="-342900">
              <a:lnSpc>
                <a:spcPct val="85000"/>
              </a:lnSpc>
              <a:spcAft>
                <a:spcPts val="1200"/>
              </a:spcAft>
              <a:buClr>
                <a:srgbClr val="990033"/>
              </a:buClr>
              <a:buSzPct val="80000"/>
              <a:buFont typeface="Arial Narrow" pitchFamily="34" charset="0"/>
              <a:buChar char="▬"/>
            </a:pPr>
            <a:r>
              <a:rPr lang="ru-RU" sz="1600" dirty="0">
                <a:latin typeface="Arial" pitchFamily="34" charset="0"/>
                <a:cs typeface="Arial" pitchFamily="34" charset="0"/>
              </a:rPr>
              <a:t>Поиск на главной странице сайта </a:t>
            </a:r>
            <a:r>
              <a:rPr lang="ru-RU" sz="1600" u="sng" dirty="0">
                <a:solidFill>
                  <a:srgbClr val="3CA2E8"/>
                </a:solidFill>
                <a:latin typeface="Arial" pitchFamily="34" charset="0"/>
                <a:cs typeface="Arial" pitchFamily="34" charset="0"/>
              </a:rPr>
              <a:t>www.roseltorg.ru</a:t>
            </a:r>
            <a:r>
              <a:rPr lang="ru-RU" sz="1600" dirty="0">
                <a:latin typeface="Arial" pitchFamily="34" charset="0"/>
                <a:cs typeface="Arial" pitchFamily="34" charset="0"/>
              </a:rPr>
              <a:t> через расширенный поиск</a:t>
            </a:r>
          </a:p>
          <a:p>
            <a:pPr marL="342900" lvl="1" indent="-342900">
              <a:lnSpc>
                <a:spcPct val="85000"/>
              </a:lnSpc>
              <a:spcAft>
                <a:spcPts val="1200"/>
              </a:spcAft>
              <a:buClr>
                <a:srgbClr val="990033"/>
              </a:buClr>
              <a:buSzPct val="80000"/>
              <a:buFont typeface="Arial Narrow" pitchFamily="34" charset="0"/>
              <a:buChar char="▬"/>
            </a:pPr>
            <a:r>
              <a:rPr lang="ru-RU" sz="1600" dirty="0">
                <a:latin typeface="Arial" pitchFamily="34" charset="0"/>
                <a:cs typeface="Arial" pitchFamily="34" charset="0"/>
              </a:rPr>
              <a:t>Фильтрация аукционов по их статусу</a:t>
            </a:r>
          </a:p>
          <a:p>
            <a:pPr marL="342900" lvl="1" indent="-342900">
              <a:lnSpc>
                <a:spcPct val="85000"/>
              </a:lnSpc>
              <a:spcAft>
                <a:spcPts val="1200"/>
              </a:spcAft>
              <a:buClr>
                <a:srgbClr val="990033"/>
              </a:buClr>
              <a:buSzPct val="80000"/>
              <a:buFont typeface="Arial Narrow" pitchFamily="34" charset="0"/>
              <a:buChar char="▬"/>
            </a:pPr>
            <a:r>
              <a:rPr lang="ru-RU" sz="1600" dirty="0">
                <a:latin typeface="Arial" pitchFamily="34" charset="0"/>
                <a:cs typeface="Arial" pitchFamily="34" charset="0"/>
              </a:rPr>
              <a:t>Бесплатные e-</a:t>
            </a:r>
            <a:r>
              <a:rPr lang="ru-RU" sz="1600" dirty="0" err="1">
                <a:latin typeface="Arial" pitchFamily="34" charset="0"/>
                <a:cs typeface="Arial" pitchFamily="34" charset="0"/>
              </a:rPr>
              <a:t>mail</a:t>
            </a:r>
            <a:r>
              <a:rPr lang="ru-RU" sz="1600" dirty="0">
                <a:latin typeface="Arial" pitchFamily="34" charset="0"/>
                <a:cs typeface="Arial" pitchFamily="34" charset="0"/>
              </a:rPr>
              <a:t> уведомления от </a:t>
            </a:r>
            <a:r>
              <a:rPr lang="ru-RU" sz="1600" dirty="0" smtClean="0">
                <a:latin typeface="Arial" pitchFamily="34" charset="0"/>
                <a:cs typeface="Arial" pitchFamily="34" charset="0"/>
              </a:rPr>
              <a:t>АО </a:t>
            </a:r>
            <a:r>
              <a:rPr lang="ru-RU" sz="1600" dirty="0">
                <a:latin typeface="Arial" pitchFamily="34" charset="0"/>
                <a:cs typeface="Arial" pitchFamily="34" charset="0"/>
              </a:rPr>
              <a:t>«ЕЭТП» о новых аукционах по выбранным при аккредитации профилям</a:t>
            </a:r>
          </a:p>
        </p:txBody>
      </p:sp>
      <p:pic>
        <p:nvPicPr>
          <p:cNvPr id="52235" name="Picture 11"/>
          <p:cNvPicPr>
            <a:picLocks noChangeAspect="1" noChangeArrowheads="1"/>
          </p:cNvPicPr>
          <p:nvPr/>
        </p:nvPicPr>
        <p:blipFill>
          <a:blip r:embed="rId2" cstate="print"/>
          <a:srcRect l="1447"/>
          <a:stretch>
            <a:fillRect/>
          </a:stretch>
        </p:blipFill>
        <p:spPr bwMode="auto">
          <a:xfrm>
            <a:off x="4932040" y="1412776"/>
            <a:ext cx="3216307" cy="259228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61048"/>
            <a:ext cx="7429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93355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up)">
                                      <p:cBhvr>
                                        <p:cTn id="7" dur="500"/>
                                        <p:tgtEl>
                                          <p:spTgt spid="2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wipe(up)">
                                      <p:cBhvr>
                                        <p:cTn id="10" dur="500"/>
                                        <p:tgtEl>
                                          <p:spTgt spid="23">
                                            <p:txEl>
                                              <p:pRg st="1" end="1"/>
                                            </p:txEl>
                                          </p:spTgt>
                                        </p:tgtEl>
                                      </p:cBhvr>
                                    </p:animEffect>
                                  </p:childTnLst>
                                </p:cTn>
                              </p:par>
                              <p:par>
                                <p:cTn id="11" presetID="37" presetClass="entr" presetSubtype="0" fill="hold" nodeType="withEffect">
                                  <p:stCondLst>
                                    <p:cond delay="0"/>
                                  </p:stCondLst>
                                  <p:childTnLst>
                                    <p:set>
                                      <p:cBhvr>
                                        <p:cTn id="12" dur="1" fill="hold">
                                          <p:stCondLst>
                                            <p:cond delay="0"/>
                                          </p:stCondLst>
                                        </p:cTn>
                                        <p:tgtEl>
                                          <p:spTgt spid="52235"/>
                                        </p:tgtEl>
                                        <p:attrNameLst>
                                          <p:attrName>style.visibility</p:attrName>
                                        </p:attrNameLst>
                                      </p:cBhvr>
                                      <p:to>
                                        <p:strVal val="visible"/>
                                      </p:to>
                                    </p:set>
                                    <p:animEffect transition="in" filter="fade">
                                      <p:cBhvr>
                                        <p:cTn id="13" dur="1000"/>
                                        <p:tgtEl>
                                          <p:spTgt spid="52235"/>
                                        </p:tgtEl>
                                      </p:cBhvr>
                                    </p:animEffect>
                                    <p:anim calcmode="lin" valueType="num">
                                      <p:cBhvr>
                                        <p:cTn id="14" dur="1000" fill="hold"/>
                                        <p:tgtEl>
                                          <p:spTgt spid="52235"/>
                                        </p:tgtEl>
                                        <p:attrNameLst>
                                          <p:attrName>ppt_x</p:attrName>
                                        </p:attrNameLst>
                                      </p:cBhvr>
                                      <p:tavLst>
                                        <p:tav tm="0">
                                          <p:val>
                                            <p:strVal val="#ppt_x"/>
                                          </p:val>
                                        </p:tav>
                                        <p:tav tm="100000">
                                          <p:val>
                                            <p:strVal val="#ppt_x"/>
                                          </p:val>
                                        </p:tav>
                                      </p:tavLst>
                                    </p:anim>
                                    <p:anim calcmode="lin" valueType="num">
                                      <p:cBhvr>
                                        <p:cTn id="15" dur="900" decel="100000" fill="hold"/>
                                        <p:tgtEl>
                                          <p:spTgt spid="5223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223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2235"/>
                                        </p:tgtEl>
                                        <p:attrNameLst>
                                          <p:attrName>ppt_x</p:attrName>
                                        </p:attrNameLst>
                                      </p:cBhvr>
                                      <p:tavLst>
                                        <p:tav tm="0">
                                          <p:val>
                                            <p:strVal val="ppt_x"/>
                                          </p:val>
                                        </p:tav>
                                        <p:tav tm="100000">
                                          <p:val>
                                            <p:strVal val="ppt_x"/>
                                          </p:val>
                                        </p:tav>
                                      </p:tavLst>
                                    </p:anim>
                                    <p:anim calcmode="lin" valueType="num">
                                      <p:cBhvr additive="base">
                                        <p:cTn id="21" dur="500"/>
                                        <p:tgtEl>
                                          <p:spTgt spid="52235"/>
                                        </p:tgtEl>
                                        <p:attrNameLst>
                                          <p:attrName>ppt_y</p:attrName>
                                        </p:attrNameLst>
                                      </p:cBhvr>
                                      <p:tavLst>
                                        <p:tav tm="0">
                                          <p:val>
                                            <p:strVal val="ppt_y"/>
                                          </p:val>
                                        </p:tav>
                                        <p:tav tm="100000">
                                          <p:val>
                                            <p:strVal val="1+ppt_h/2"/>
                                          </p:val>
                                        </p:tav>
                                      </p:tavLst>
                                    </p:anim>
                                    <p:set>
                                      <p:cBhvr>
                                        <p:cTn id="22" dur="1" fill="hold">
                                          <p:stCondLst>
                                            <p:cond delay="499"/>
                                          </p:stCondLst>
                                        </p:cTn>
                                        <p:tgtEl>
                                          <p:spTgt spid="52235"/>
                                        </p:tgtEl>
                                        <p:attrNameLst>
                                          <p:attrName>style.visibility</p:attrName>
                                        </p:attrNameLst>
                                      </p:cBhvr>
                                      <p:to>
                                        <p:strVal val="hidden"/>
                                      </p:to>
                                    </p:set>
                                  </p:childTnLst>
                                </p:cTn>
                              </p:par>
                              <p:par>
                                <p:cTn id="23" presetID="22" presetClass="entr" presetSubtype="1" fill="hold" nodeType="with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Effect transition="in" filter="wipe(up)">
                                      <p:cBhvr>
                                        <p:cTn id="25" dur="500"/>
                                        <p:tgtEl>
                                          <p:spTgt spid="2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0" y="46583"/>
            <a:ext cx="9144000" cy="646113"/>
          </a:xfrm>
          <a:prstGeom prst="rect">
            <a:avLst/>
          </a:prstGeom>
          <a:noFill/>
          <a:ln w="9525">
            <a:noFill/>
            <a:miter lim="800000"/>
            <a:headEnd/>
            <a:tailEnd/>
          </a:ln>
        </p:spPr>
        <p:txBody>
          <a:bodyPr lIns="216000" tIns="36000" rIns="180000" bIns="36000" anchor="ctr"/>
          <a:lstStyle/>
          <a:p>
            <a:pPr>
              <a:defRPr/>
            </a:pPr>
            <a:r>
              <a:rPr lang="ru-RU" sz="2300" spc="-130" dirty="0">
                <a:solidFill>
                  <a:schemeClr val="bg1"/>
                </a:solidFill>
                <a:latin typeface="Arial" pitchFamily="34" charset="0"/>
                <a:cs typeface="Arial" pitchFamily="34" charset="0"/>
              </a:rPr>
              <a:t>Система поиска</a:t>
            </a:r>
          </a:p>
        </p:txBody>
      </p:sp>
      <p:sp>
        <p:nvSpPr>
          <p:cNvPr id="12" name="Rectangle 2"/>
          <p:cNvSpPr txBox="1">
            <a:spLocks noChangeArrowheads="1"/>
          </p:cNvSpPr>
          <p:nvPr/>
        </p:nvSpPr>
        <p:spPr bwMode="auto">
          <a:xfrm>
            <a:off x="285750" y="1557338"/>
            <a:ext cx="5357813" cy="914400"/>
          </a:xfrm>
          <a:prstGeom prst="rect">
            <a:avLst/>
          </a:prstGeom>
          <a:noFill/>
          <a:ln w="9525">
            <a:noFill/>
            <a:miter lim="800000"/>
            <a:headEnd/>
            <a:tailEnd/>
          </a:ln>
        </p:spPr>
        <p:txBody>
          <a:bodyPr/>
          <a:lstStyle/>
          <a:p>
            <a:pPr>
              <a:spcAft>
                <a:spcPts val="0"/>
              </a:spcAft>
              <a:defRPr/>
            </a:pPr>
            <a:r>
              <a:rPr lang="ru-RU" sz="2600" b="1" dirty="0">
                <a:solidFill>
                  <a:schemeClr val="tx1">
                    <a:lumMod val="85000"/>
                    <a:lumOff val="15000"/>
                  </a:schemeClr>
                </a:solidFill>
                <a:latin typeface="Arial Narrow" pitchFamily="34" charset="0"/>
              </a:rPr>
              <a:t>Реализован поиск по</a:t>
            </a:r>
            <a:br>
              <a:rPr lang="ru-RU" sz="2600" b="1" dirty="0">
                <a:solidFill>
                  <a:schemeClr val="tx1">
                    <a:lumMod val="85000"/>
                    <a:lumOff val="15000"/>
                  </a:schemeClr>
                </a:solidFill>
                <a:latin typeface="Arial Narrow" pitchFamily="34" charset="0"/>
              </a:rPr>
            </a:br>
            <a:r>
              <a:rPr lang="ru-RU" sz="2600" b="1" dirty="0">
                <a:solidFill>
                  <a:schemeClr val="tx1">
                    <a:lumMod val="85000"/>
                    <a:lumOff val="15000"/>
                  </a:schemeClr>
                </a:solidFill>
                <a:latin typeface="Arial Narrow" pitchFamily="34" charset="0"/>
              </a:rPr>
              <a:t>следующим критериям:</a:t>
            </a:r>
          </a:p>
          <a:p>
            <a:pPr>
              <a:spcAft>
                <a:spcPts val="0"/>
              </a:spcAft>
              <a:defRPr/>
            </a:pPr>
            <a:endParaRPr lang="ru-RU" sz="2600" b="1" dirty="0">
              <a:solidFill>
                <a:schemeClr val="tx1">
                  <a:lumMod val="85000"/>
                  <a:lumOff val="15000"/>
                </a:schemeClr>
              </a:solidFill>
              <a:latin typeface="Arial Narrow" pitchFamily="34" charset="0"/>
            </a:endParaRPr>
          </a:p>
          <a:p>
            <a:pPr marL="342900" lvl="1" indent="-342900">
              <a:lnSpc>
                <a:spcPct val="85000"/>
              </a:lnSpc>
              <a:spcAft>
                <a:spcPts val="12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ru-RU" sz="2100" dirty="0">
                <a:solidFill>
                  <a:schemeClr val="tx1">
                    <a:lumMod val="75000"/>
                    <a:lumOff val="25000"/>
                  </a:schemeClr>
                </a:solidFill>
                <a:latin typeface="Arial Narrow" pitchFamily="34" charset="0"/>
              </a:rPr>
              <a:t>По реестровому номеру </a:t>
            </a:r>
            <a:r>
              <a:rPr lang="ru-RU" sz="2100" dirty="0" smtClean="0">
                <a:solidFill>
                  <a:schemeClr val="tx1">
                    <a:lumMod val="75000"/>
                    <a:lumOff val="25000"/>
                  </a:schemeClr>
                </a:solidFill>
                <a:latin typeface="Arial Narrow" pitchFamily="34" charset="0"/>
              </a:rPr>
              <a:t>аукциона,</a:t>
            </a:r>
            <a:endParaRPr lang="ru-RU" sz="2100" dirty="0">
              <a:solidFill>
                <a:schemeClr val="tx1">
                  <a:lumMod val="75000"/>
                  <a:lumOff val="25000"/>
                </a:schemeClr>
              </a:solidFill>
              <a:latin typeface="Arial Narrow" pitchFamily="34" charset="0"/>
            </a:endParaRPr>
          </a:p>
          <a:p>
            <a:pPr marL="342900" lvl="1" indent="-342900">
              <a:lnSpc>
                <a:spcPct val="85000"/>
              </a:lnSpc>
              <a:spcAft>
                <a:spcPts val="12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ru-RU" sz="2100" dirty="0">
                <a:solidFill>
                  <a:schemeClr val="tx1">
                    <a:lumMod val="75000"/>
                    <a:lumOff val="25000"/>
                  </a:schemeClr>
                </a:solidFill>
                <a:latin typeface="Arial Narrow" pitchFamily="34" charset="0"/>
              </a:rPr>
              <a:t>По стадии проведения </a:t>
            </a:r>
            <a:r>
              <a:rPr lang="ru-RU" sz="2100" dirty="0" smtClean="0">
                <a:solidFill>
                  <a:schemeClr val="tx1">
                    <a:lumMod val="75000"/>
                    <a:lumOff val="25000"/>
                  </a:schemeClr>
                </a:solidFill>
                <a:latin typeface="Arial Narrow" pitchFamily="34" charset="0"/>
              </a:rPr>
              <a:t>аукциона,</a:t>
            </a:r>
            <a:endParaRPr lang="ru-RU" sz="2100" dirty="0">
              <a:solidFill>
                <a:schemeClr val="tx1">
                  <a:lumMod val="75000"/>
                  <a:lumOff val="25000"/>
                </a:schemeClr>
              </a:solidFill>
              <a:latin typeface="Arial Narrow" pitchFamily="34" charset="0"/>
            </a:endParaRPr>
          </a:p>
          <a:p>
            <a:pPr marL="342900" lvl="1" indent="-342900">
              <a:lnSpc>
                <a:spcPct val="85000"/>
              </a:lnSpc>
              <a:spcAft>
                <a:spcPts val="12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ru-RU" sz="2100" dirty="0">
                <a:solidFill>
                  <a:schemeClr val="tx1">
                    <a:lumMod val="75000"/>
                    <a:lumOff val="25000"/>
                  </a:schemeClr>
                </a:solidFill>
                <a:latin typeface="Arial Narrow" pitchFamily="34" charset="0"/>
              </a:rPr>
              <a:t>По наименованию </a:t>
            </a:r>
            <a:r>
              <a:rPr lang="ru-RU" sz="2100" dirty="0" smtClean="0">
                <a:solidFill>
                  <a:schemeClr val="tx1">
                    <a:lumMod val="75000"/>
                    <a:lumOff val="25000"/>
                  </a:schemeClr>
                </a:solidFill>
                <a:latin typeface="Arial Narrow" pitchFamily="34" charset="0"/>
              </a:rPr>
              <a:t>заказчика,</a:t>
            </a:r>
            <a:endParaRPr lang="ru-RU" sz="2100" dirty="0">
              <a:solidFill>
                <a:schemeClr val="tx1">
                  <a:lumMod val="75000"/>
                  <a:lumOff val="25000"/>
                </a:schemeClr>
              </a:solidFill>
              <a:latin typeface="Arial Narrow" pitchFamily="34" charset="0"/>
            </a:endParaRPr>
          </a:p>
          <a:p>
            <a:pPr marL="342900" lvl="1" indent="-342900">
              <a:lnSpc>
                <a:spcPct val="85000"/>
              </a:lnSpc>
              <a:spcAft>
                <a:spcPts val="12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ru-RU" sz="2100" dirty="0">
                <a:solidFill>
                  <a:schemeClr val="tx1">
                    <a:lumMod val="75000"/>
                    <a:lumOff val="25000"/>
                  </a:schemeClr>
                </a:solidFill>
                <a:latin typeface="Arial Narrow" pitchFamily="34" charset="0"/>
              </a:rPr>
              <a:t>По размеру обеспечения </a:t>
            </a:r>
            <a:r>
              <a:rPr lang="ru-RU" sz="2100" dirty="0" smtClean="0">
                <a:solidFill>
                  <a:schemeClr val="tx1">
                    <a:lumMod val="75000"/>
                    <a:lumOff val="25000"/>
                  </a:schemeClr>
                </a:solidFill>
                <a:latin typeface="Arial Narrow" pitchFamily="34" charset="0"/>
              </a:rPr>
              <a:t>заявки,</a:t>
            </a:r>
            <a:endParaRPr lang="ru-RU" sz="2100" dirty="0">
              <a:solidFill>
                <a:schemeClr val="tx1">
                  <a:lumMod val="75000"/>
                  <a:lumOff val="25000"/>
                </a:schemeClr>
              </a:solidFill>
              <a:latin typeface="Arial Narrow" pitchFamily="34" charset="0"/>
            </a:endParaRPr>
          </a:p>
          <a:p>
            <a:pPr marL="342900" lvl="1" indent="-342900">
              <a:lnSpc>
                <a:spcPct val="85000"/>
              </a:lnSpc>
              <a:spcAft>
                <a:spcPts val="12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ru-RU" sz="2100" dirty="0">
                <a:solidFill>
                  <a:schemeClr val="tx1">
                    <a:lumMod val="75000"/>
                    <a:lumOff val="25000"/>
                  </a:schemeClr>
                </a:solidFill>
                <a:latin typeface="Arial Narrow" pitchFamily="34" charset="0"/>
              </a:rPr>
              <a:t>По наличию обеспечения</a:t>
            </a:r>
            <a:br>
              <a:rPr lang="ru-RU" sz="2100" dirty="0">
                <a:solidFill>
                  <a:schemeClr val="tx1">
                    <a:lumMod val="75000"/>
                    <a:lumOff val="25000"/>
                  </a:schemeClr>
                </a:solidFill>
                <a:latin typeface="Arial Narrow" pitchFamily="34" charset="0"/>
              </a:rPr>
            </a:br>
            <a:r>
              <a:rPr lang="ru-RU" sz="2100" dirty="0">
                <a:solidFill>
                  <a:schemeClr val="tx1">
                    <a:lumMod val="75000"/>
                    <a:lumOff val="25000"/>
                  </a:schemeClr>
                </a:solidFill>
                <a:latin typeface="Arial Narrow" pitchFamily="34" charset="0"/>
              </a:rPr>
              <a:t>исполнения </a:t>
            </a:r>
            <a:r>
              <a:rPr lang="ru-RU" sz="2100" dirty="0" smtClean="0">
                <a:solidFill>
                  <a:schemeClr val="tx1">
                    <a:lumMod val="75000"/>
                    <a:lumOff val="25000"/>
                  </a:schemeClr>
                </a:solidFill>
                <a:latin typeface="Arial Narrow" pitchFamily="34" charset="0"/>
              </a:rPr>
              <a:t>контракта,</a:t>
            </a:r>
            <a:endParaRPr lang="ru-RU" sz="2100" dirty="0">
              <a:solidFill>
                <a:schemeClr val="tx1">
                  <a:lumMod val="75000"/>
                  <a:lumOff val="25000"/>
                </a:schemeClr>
              </a:solidFill>
              <a:latin typeface="Arial Narrow" pitchFamily="34" charset="0"/>
            </a:endParaRPr>
          </a:p>
          <a:p>
            <a:pPr marL="342900" lvl="1" indent="-342900">
              <a:lnSpc>
                <a:spcPct val="85000"/>
              </a:lnSpc>
              <a:spcAft>
                <a:spcPts val="12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ru-RU" sz="2100" dirty="0">
                <a:solidFill>
                  <a:schemeClr val="tx1">
                    <a:lumMod val="75000"/>
                    <a:lumOff val="25000"/>
                  </a:schemeClr>
                </a:solidFill>
                <a:latin typeface="Arial Narrow" pitchFamily="34" charset="0"/>
              </a:rPr>
              <a:t>Поиск аукционов для </a:t>
            </a:r>
            <a:r>
              <a:rPr lang="ru-RU" sz="2100" dirty="0" smtClean="0">
                <a:solidFill>
                  <a:schemeClr val="tx1">
                    <a:lumMod val="75000"/>
                    <a:lumOff val="25000"/>
                  </a:schemeClr>
                </a:solidFill>
                <a:latin typeface="Arial Narrow" pitchFamily="34" charset="0"/>
              </a:rPr>
              <a:t>СМП.</a:t>
            </a:r>
            <a:endParaRPr lang="ru-RU" sz="2100" dirty="0">
              <a:solidFill>
                <a:schemeClr val="tx1">
                  <a:lumMod val="75000"/>
                  <a:lumOff val="25000"/>
                </a:schemeClr>
              </a:solidFill>
              <a:latin typeface="Arial Narrow" pitchFamily="34" charset="0"/>
            </a:endParaRPr>
          </a:p>
          <a:p>
            <a:pPr>
              <a:spcAft>
                <a:spcPts val="0"/>
              </a:spcAft>
              <a:buFontTx/>
              <a:buChar char="-"/>
              <a:defRPr/>
            </a:pPr>
            <a:endParaRPr lang="ru-RU" sz="2400" b="1" dirty="0">
              <a:latin typeface="Arial Narrow" pitchFamily="34" charset="0"/>
            </a:endParaRPr>
          </a:p>
          <a:p>
            <a:pPr>
              <a:spcAft>
                <a:spcPts val="0"/>
              </a:spcAft>
              <a:buFontTx/>
              <a:buChar char="-"/>
              <a:defRPr/>
            </a:pPr>
            <a:endParaRPr lang="ru-RU" sz="2400" b="1" dirty="0">
              <a:latin typeface="Arial Narrow" pitchFamily="34" charset="0"/>
            </a:endParaRPr>
          </a:p>
        </p:txBody>
      </p:sp>
      <p:pic>
        <p:nvPicPr>
          <p:cNvPr id="10242" name="Picture 2" descr="http://gyazo.com/f1fbff31dd3e1f96e00bbfcb8c5135d7.png"/>
          <p:cNvPicPr>
            <a:picLocks noChangeAspect="1" noChangeArrowheads="1"/>
          </p:cNvPicPr>
          <p:nvPr/>
        </p:nvPicPr>
        <p:blipFill>
          <a:blip r:embed="rId4" cstate="print"/>
          <a:srcRect l="2178" t="43963" r="4064" b="37647"/>
          <a:stretch>
            <a:fillRect/>
          </a:stretch>
        </p:blipFill>
        <p:spPr bwMode="auto">
          <a:xfrm>
            <a:off x="2483768" y="5733256"/>
            <a:ext cx="6372225" cy="571500"/>
          </a:xfrm>
          <a:prstGeom prst="rect">
            <a:avLst/>
          </a:prstGeom>
          <a:noFill/>
          <a:ln w="76200">
            <a:solidFill>
              <a:srgbClr val="D2EAFA"/>
            </a:solidFill>
            <a:miter lim="800000"/>
            <a:headEnd/>
            <a:tailEnd/>
          </a:ln>
          <a:effectLst>
            <a:outerShdw blurRad="50800" dist="38100" dir="2700000" algn="tl" rotWithShape="0">
              <a:prstClr val="black">
                <a:alpha val="40000"/>
              </a:prstClr>
            </a:outerShdw>
          </a:effectLst>
        </p:spPr>
      </p:pic>
      <p:pic>
        <p:nvPicPr>
          <p:cNvPr id="10246" name="Picture 6" descr="http://gyazo.com/94976e5beeb6d70fa495f73ad9f2eb25.png"/>
          <p:cNvPicPr>
            <a:picLocks noChangeAspect="1" noChangeArrowheads="1"/>
          </p:cNvPicPr>
          <p:nvPr/>
        </p:nvPicPr>
        <p:blipFill>
          <a:blip r:embed="rId5" cstate="print"/>
          <a:srcRect l="4759" t="9254" r="9090" b="7673"/>
          <a:stretch>
            <a:fillRect/>
          </a:stretch>
        </p:blipFill>
        <p:spPr bwMode="auto">
          <a:xfrm>
            <a:off x="4932040" y="2132856"/>
            <a:ext cx="4087356" cy="1800200"/>
          </a:xfrm>
          <a:prstGeom prst="rect">
            <a:avLst/>
          </a:prstGeom>
          <a:noFill/>
          <a:ln w="76200">
            <a:solidFill>
              <a:srgbClr val="D2EAFA"/>
            </a:solidFill>
            <a:miter lim="800000"/>
            <a:headEnd/>
            <a:tailEnd/>
          </a:ln>
          <a:effectLst>
            <a:outerShdw blurRad="50800" dist="38100" dir="2700000" algn="tl" rotWithShape="0">
              <a:prstClr val="black">
                <a:alpha val="40000"/>
              </a:prstClr>
            </a:outerShdw>
          </a:effectLst>
        </p:spPr>
      </p:pic>
      <p:sp>
        <p:nvSpPr>
          <p:cNvPr id="6" name="Полилиния 5"/>
          <p:cNvSpPr/>
          <p:nvPr/>
        </p:nvSpPr>
        <p:spPr>
          <a:xfrm>
            <a:off x="4303713" y="3721100"/>
            <a:ext cx="1052512" cy="428625"/>
          </a:xfrm>
          <a:custGeom>
            <a:avLst/>
            <a:gdLst>
              <a:gd name="connsiteX0" fmla="*/ 0 w 1052712"/>
              <a:gd name="connsiteY0" fmla="*/ 428873 h 428873"/>
              <a:gd name="connsiteX1" fmla="*/ 69156 w 1052712"/>
              <a:gd name="connsiteY1" fmla="*/ 421189 h 428873"/>
              <a:gd name="connsiteX2" fmla="*/ 99892 w 1052712"/>
              <a:gd name="connsiteY2" fmla="*/ 405821 h 428873"/>
              <a:gd name="connsiteX3" fmla="*/ 138312 w 1052712"/>
              <a:gd name="connsiteY3" fmla="*/ 390453 h 428873"/>
              <a:gd name="connsiteX4" fmla="*/ 199785 w 1052712"/>
              <a:gd name="connsiteY4" fmla="*/ 352033 h 428873"/>
              <a:gd name="connsiteX5" fmla="*/ 268941 w 1052712"/>
              <a:gd name="connsiteY5" fmla="*/ 313613 h 428873"/>
              <a:gd name="connsiteX6" fmla="*/ 291993 w 1052712"/>
              <a:gd name="connsiteY6" fmla="*/ 290561 h 428873"/>
              <a:gd name="connsiteX7" fmla="*/ 361149 w 1052712"/>
              <a:gd name="connsiteY7" fmla="*/ 244456 h 428873"/>
              <a:gd name="connsiteX8" fmla="*/ 391886 w 1052712"/>
              <a:gd name="connsiteY8" fmla="*/ 221404 h 428873"/>
              <a:gd name="connsiteX9" fmla="*/ 461042 w 1052712"/>
              <a:gd name="connsiteY9" fmla="*/ 182984 h 428873"/>
              <a:gd name="connsiteX10" fmla="*/ 645459 w 1052712"/>
              <a:gd name="connsiteY10" fmla="*/ 106144 h 428873"/>
              <a:gd name="connsiteX11" fmla="*/ 760719 w 1052712"/>
              <a:gd name="connsiteY11" fmla="*/ 67724 h 428873"/>
              <a:gd name="connsiteX12" fmla="*/ 845244 w 1052712"/>
              <a:gd name="connsiteY12" fmla="*/ 52356 h 428873"/>
              <a:gd name="connsiteX13" fmla="*/ 998924 w 1052712"/>
              <a:gd name="connsiteY13" fmla="*/ 21619 h 428873"/>
              <a:gd name="connsiteX14" fmla="*/ 1052712 w 1052712"/>
              <a:gd name="connsiteY14" fmla="*/ 29303 h 4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2712" h="428873">
                <a:moveTo>
                  <a:pt x="0" y="428873"/>
                </a:moveTo>
                <a:cubicBezTo>
                  <a:pt x="23052" y="426312"/>
                  <a:pt x="46556" y="426404"/>
                  <a:pt x="69156" y="421189"/>
                </a:cubicBezTo>
                <a:cubicBezTo>
                  <a:pt x="80317" y="418613"/>
                  <a:pt x="89425" y="410473"/>
                  <a:pt x="99892" y="405821"/>
                </a:cubicBezTo>
                <a:cubicBezTo>
                  <a:pt x="112496" y="400219"/>
                  <a:pt x="125975" y="396621"/>
                  <a:pt x="138312" y="390453"/>
                </a:cubicBezTo>
                <a:cubicBezTo>
                  <a:pt x="196285" y="361467"/>
                  <a:pt x="157113" y="376417"/>
                  <a:pt x="199785" y="352033"/>
                </a:cubicBezTo>
                <a:cubicBezTo>
                  <a:pt x="230437" y="334518"/>
                  <a:pt x="238225" y="336650"/>
                  <a:pt x="268941" y="313613"/>
                </a:cubicBezTo>
                <a:cubicBezTo>
                  <a:pt x="277634" y="307093"/>
                  <a:pt x="283742" y="297633"/>
                  <a:pt x="291993" y="290561"/>
                </a:cubicBezTo>
                <a:cubicBezTo>
                  <a:pt x="325496" y="261843"/>
                  <a:pt x="322453" y="270253"/>
                  <a:pt x="361149" y="244456"/>
                </a:cubicBezTo>
                <a:cubicBezTo>
                  <a:pt x="371805" y="237352"/>
                  <a:pt x="381230" y="228508"/>
                  <a:pt x="391886" y="221404"/>
                </a:cubicBezTo>
                <a:cubicBezTo>
                  <a:pt x="412648" y="207563"/>
                  <a:pt x="438024" y="193447"/>
                  <a:pt x="461042" y="182984"/>
                </a:cubicBezTo>
                <a:cubicBezTo>
                  <a:pt x="669827" y="88082"/>
                  <a:pt x="533616" y="146088"/>
                  <a:pt x="645459" y="106144"/>
                </a:cubicBezTo>
                <a:cubicBezTo>
                  <a:pt x="693510" y="88983"/>
                  <a:pt x="712201" y="78506"/>
                  <a:pt x="760719" y="67724"/>
                </a:cubicBezTo>
                <a:cubicBezTo>
                  <a:pt x="788674" y="61512"/>
                  <a:pt x="817113" y="57714"/>
                  <a:pt x="845244" y="52356"/>
                </a:cubicBezTo>
                <a:lnTo>
                  <a:pt x="998924" y="21619"/>
                </a:lnTo>
                <a:cubicBezTo>
                  <a:pt x="1050677" y="12993"/>
                  <a:pt x="1038060" y="0"/>
                  <a:pt x="1052712" y="29303"/>
                </a:cubicBezTo>
              </a:path>
            </a:pathLst>
          </a:custGeom>
          <a:ln w="25400" cap="rnd" cmpd="sng">
            <a:solidFill>
              <a:srgbClr val="C00000"/>
            </a:solidFill>
            <a:prstDash val="sysDash"/>
            <a:round/>
            <a:headEnd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8" name="Полилиния 7"/>
          <p:cNvSpPr/>
          <p:nvPr/>
        </p:nvSpPr>
        <p:spPr>
          <a:xfrm>
            <a:off x="7445375" y="4471988"/>
            <a:ext cx="153988" cy="1368425"/>
          </a:xfrm>
          <a:custGeom>
            <a:avLst/>
            <a:gdLst>
              <a:gd name="connsiteX0" fmla="*/ 99892 w 153680"/>
              <a:gd name="connsiteY0" fmla="*/ 0 h 1367758"/>
              <a:gd name="connsiteX1" fmla="*/ 138312 w 153680"/>
              <a:gd name="connsiteY1" fmla="*/ 192100 h 1367758"/>
              <a:gd name="connsiteX2" fmla="*/ 153680 w 153680"/>
              <a:gd name="connsiteY2" fmla="*/ 399569 h 1367758"/>
              <a:gd name="connsiteX3" fmla="*/ 145996 w 153680"/>
              <a:gd name="connsiteY3" fmla="*/ 491778 h 1367758"/>
              <a:gd name="connsiteX4" fmla="*/ 138312 w 153680"/>
              <a:gd name="connsiteY4" fmla="*/ 753035 h 1367758"/>
              <a:gd name="connsiteX5" fmla="*/ 122944 w 153680"/>
              <a:gd name="connsiteY5" fmla="*/ 845243 h 1367758"/>
              <a:gd name="connsiteX6" fmla="*/ 115260 w 153680"/>
              <a:gd name="connsiteY6" fmla="*/ 899031 h 1367758"/>
              <a:gd name="connsiteX7" fmla="*/ 107576 w 153680"/>
              <a:gd name="connsiteY7" fmla="*/ 945136 h 1367758"/>
              <a:gd name="connsiteX8" fmla="*/ 92208 w 153680"/>
              <a:gd name="connsiteY8" fmla="*/ 1052712 h 1367758"/>
              <a:gd name="connsiteX9" fmla="*/ 76840 w 153680"/>
              <a:gd name="connsiteY9" fmla="*/ 1129553 h 1367758"/>
              <a:gd name="connsiteX10" fmla="*/ 69156 w 153680"/>
              <a:gd name="connsiteY10" fmla="*/ 1167973 h 1367758"/>
              <a:gd name="connsiteX11" fmla="*/ 61472 w 153680"/>
              <a:gd name="connsiteY11" fmla="*/ 1191025 h 1367758"/>
              <a:gd name="connsiteX12" fmla="*/ 46104 w 153680"/>
              <a:gd name="connsiteY12" fmla="*/ 1229445 h 1367758"/>
              <a:gd name="connsiteX13" fmla="*/ 38420 w 153680"/>
              <a:gd name="connsiteY13" fmla="*/ 1260181 h 1367758"/>
              <a:gd name="connsiteX14" fmla="*/ 23052 w 153680"/>
              <a:gd name="connsiteY14" fmla="*/ 1298601 h 1367758"/>
              <a:gd name="connsiteX15" fmla="*/ 0 w 153680"/>
              <a:gd name="connsiteY15" fmla="*/ 1367758 h 1367758"/>
              <a:gd name="connsiteX16" fmla="*/ 0 w 153680"/>
              <a:gd name="connsiteY16" fmla="*/ 1352389 h 13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680" h="1367758">
                <a:moveTo>
                  <a:pt x="99892" y="0"/>
                </a:moveTo>
                <a:cubicBezTo>
                  <a:pt x="112699" y="64033"/>
                  <a:pt x="126964" y="127792"/>
                  <a:pt x="138312" y="192100"/>
                </a:cubicBezTo>
                <a:cubicBezTo>
                  <a:pt x="147640" y="244959"/>
                  <a:pt x="151588" y="361907"/>
                  <a:pt x="153680" y="399569"/>
                </a:cubicBezTo>
                <a:cubicBezTo>
                  <a:pt x="151119" y="430305"/>
                  <a:pt x="147336" y="460964"/>
                  <a:pt x="145996" y="491778"/>
                </a:cubicBezTo>
                <a:cubicBezTo>
                  <a:pt x="142212" y="578819"/>
                  <a:pt x="143982" y="666096"/>
                  <a:pt x="138312" y="753035"/>
                </a:cubicBezTo>
                <a:cubicBezTo>
                  <a:pt x="136284" y="784129"/>
                  <a:pt x="128067" y="814507"/>
                  <a:pt x="122944" y="845243"/>
                </a:cubicBezTo>
                <a:cubicBezTo>
                  <a:pt x="119967" y="863108"/>
                  <a:pt x="118014" y="881130"/>
                  <a:pt x="115260" y="899031"/>
                </a:cubicBezTo>
                <a:cubicBezTo>
                  <a:pt x="112891" y="914430"/>
                  <a:pt x="109887" y="929728"/>
                  <a:pt x="107576" y="945136"/>
                </a:cubicBezTo>
                <a:cubicBezTo>
                  <a:pt x="102203" y="980958"/>
                  <a:pt x="97331" y="1016853"/>
                  <a:pt x="92208" y="1052712"/>
                </a:cubicBezTo>
                <a:cubicBezTo>
                  <a:pt x="88514" y="1078570"/>
                  <a:pt x="81963" y="1103939"/>
                  <a:pt x="76840" y="1129553"/>
                </a:cubicBezTo>
                <a:cubicBezTo>
                  <a:pt x="74279" y="1142360"/>
                  <a:pt x="73286" y="1155583"/>
                  <a:pt x="69156" y="1167973"/>
                </a:cubicBezTo>
                <a:cubicBezTo>
                  <a:pt x="66595" y="1175657"/>
                  <a:pt x="64316" y="1183441"/>
                  <a:pt x="61472" y="1191025"/>
                </a:cubicBezTo>
                <a:cubicBezTo>
                  <a:pt x="56629" y="1203940"/>
                  <a:pt x="50466" y="1216360"/>
                  <a:pt x="46104" y="1229445"/>
                </a:cubicBezTo>
                <a:cubicBezTo>
                  <a:pt x="42764" y="1239464"/>
                  <a:pt x="41760" y="1250162"/>
                  <a:pt x="38420" y="1260181"/>
                </a:cubicBezTo>
                <a:cubicBezTo>
                  <a:pt x="34058" y="1273266"/>
                  <a:pt x="27015" y="1285390"/>
                  <a:pt x="23052" y="1298601"/>
                </a:cubicBezTo>
                <a:cubicBezTo>
                  <a:pt x="16392" y="1320800"/>
                  <a:pt x="18340" y="1349418"/>
                  <a:pt x="0" y="1367758"/>
                </a:cubicBezTo>
                <a:lnTo>
                  <a:pt x="0" y="1352389"/>
                </a:lnTo>
              </a:path>
            </a:pathLst>
          </a:custGeom>
          <a:ln w="25400" cap="rnd" cmpd="sng">
            <a:solidFill>
              <a:srgbClr val="C00000"/>
            </a:solidFill>
            <a:prstDash val="sysDash"/>
            <a:round/>
            <a:headEnd w="med" len="med"/>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Tree>
    <p:custDataLst>
      <p:tags r:id="rId1"/>
    </p:custDataLst>
    <p:extLst>
      <p:ext uri="{BB962C8B-B14F-4D97-AF65-F5344CB8AC3E}">
        <p14:creationId xmlns:p14="http://schemas.microsoft.com/office/powerpoint/2010/main" val="1753863613"/>
      </p:ext>
    </p:extLst>
  </p:cSld>
  <p:clrMapOvr>
    <a:masterClrMapping/>
  </p:clrMapOvr>
  <p:transition advTm="8127">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4653136"/>
            <a:ext cx="9144000" cy="1091952"/>
          </a:xfrm>
          <a:prstGeom prst="rect">
            <a:avLst/>
          </a:prstGeom>
          <a:solidFill>
            <a:srgbClr val="F2F2F2"/>
          </a:solidFill>
          <a:ln w="9525">
            <a:noFill/>
            <a:round/>
            <a:headEnd/>
            <a:tailEnd/>
          </a:ln>
        </p:spPr>
        <p:txBody>
          <a:bodyPr lIns="360000" tIns="46800" rIns="360000" bIns="108000">
            <a:spAutoFit/>
          </a:bodyPr>
          <a:lstStyle/>
          <a:p>
            <a: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dirty="0">
                <a:solidFill>
                  <a:srgbClr val="404040"/>
                </a:solidFill>
                <a:latin typeface="Arial" pitchFamily="34" charset="0"/>
                <a:cs typeface="Arial" pitchFamily="34" charset="0"/>
              </a:rPr>
              <a:t>Информация об аукционе публикуется на ООС (</a:t>
            </a:r>
            <a:r>
              <a:rPr lang="en-US" sz="1600" dirty="0">
                <a:solidFill>
                  <a:srgbClr val="404040"/>
                </a:solidFill>
                <a:latin typeface="Arial" pitchFamily="34" charset="0"/>
                <a:cs typeface="Arial" pitchFamily="34" charset="0"/>
              </a:rPr>
              <a:t>zakupki.gov.ru) </a:t>
            </a:r>
            <a:r>
              <a:rPr lang="ru-RU" sz="1600" dirty="0">
                <a:solidFill>
                  <a:srgbClr val="404040"/>
                </a:solidFill>
                <a:latin typeface="Arial" pitchFamily="34" charset="0"/>
                <a:cs typeface="Arial" pitchFamily="34" charset="0"/>
              </a:rPr>
              <a:t> и автоматически дублируется на сайте той ЭТП, которую заказчик выбрал для проведения аукциона.</a:t>
            </a:r>
            <a:br>
              <a:rPr lang="ru-RU" sz="1600" dirty="0">
                <a:solidFill>
                  <a:srgbClr val="404040"/>
                </a:solidFill>
                <a:latin typeface="Arial" pitchFamily="34" charset="0"/>
                <a:cs typeface="Arial" pitchFamily="34" charset="0"/>
              </a:rPr>
            </a:br>
            <a:r>
              <a:rPr lang="ru-RU" sz="1600" dirty="0">
                <a:solidFill>
                  <a:srgbClr val="404040"/>
                </a:solidFill>
                <a:latin typeface="Arial" pitchFamily="34" charset="0"/>
                <a:cs typeface="Arial" pitchFamily="34" charset="0"/>
              </a:rPr>
              <a:t>На площадке находится информация только об аукционах, проходящих именно на этой площадке.</a:t>
            </a:r>
          </a:p>
        </p:txBody>
      </p:sp>
      <p:sp>
        <p:nvSpPr>
          <p:cNvPr id="19" name="Text Box 5"/>
          <p:cNvSpPr txBox="1">
            <a:spLocks noChangeArrowheads="1"/>
          </p:cNvSpPr>
          <p:nvPr/>
        </p:nvSpPr>
        <p:spPr bwMode="auto">
          <a:xfrm>
            <a:off x="0" y="116632"/>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Поиск аукционов на ООС</a:t>
            </a:r>
          </a:p>
        </p:txBody>
      </p:sp>
      <p:sp>
        <p:nvSpPr>
          <p:cNvPr id="23" name="Прямоугольник 22"/>
          <p:cNvSpPr>
            <a:spLocks noChangeArrowheads="1"/>
          </p:cNvSpPr>
          <p:nvPr/>
        </p:nvSpPr>
        <p:spPr bwMode="auto">
          <a:xfrm>
            <a:off x="1" y="1268760"/>
            <a:ext cx="5076055" cy="2500479"/>
          </a:xfrm>
          <a:prstGeom prst="rect">
            <a:avLst/>
          </a:prstGeom>
          <a:noFill/>
          <a:ln w="9525">
            <a:noFill/>
            <a:miter lim="800000"/>
            <a:headEnd/>
            <a:tailEnd/>
          </a:ln>
        </p:spPr>
        <p:txBody>
          <a:bodyPr wrap="square" lIns="360000" rIns="360000" bIns="108000">
            <a:spAutoFit/>
          </a:bodyPr>
          <a:lstStyle/>
          <a:p>
            <a:pPr marL="342900" lvl="1" indent="-342900">
              <a:lnSpc>
                <a:spcPct val="85000"/>
              </a:lnSpc>
              <a:spcAft>
                <a:spcPts val="1200"/>
              </a:spcAft>
              <a:buClr>
                <a:srgbClr val="990033"/>
              </a:buClr>
              <a:buSzPct val="80000"/>
              <a:buFont typeface="Arial Narrow" pitchFamily="34" charset="0"/>
              <a:buChar char="▬"/>
              <a:defRPr/>
            </a:pPr>
            <a:r>
              <a:rPr lang="ru-RU" sz="1600" dirty="0">
                <a:latin typeface="Arial" pitchFamily="34" charset="0"/>
                <a:cs typeface="Arial" pitchFamily="34" charset="0"/>
              </a:rPr>
              <a:t>Многокритериальный поиск в разделе «Все заказы</a:t>
            </a:r>
            <a:r>
              <a:rPr lang="ru-RU" sz="1600" dirty="0" smtClean="0">
                <a:latin typeface="Arial" pitchFamily="34" charset="0"/>
                <a:cs typeface="Arial" pitchFamily="34" charset="0"/>
              </a:rPr>
              <a:t>» (</a:t>
            </a:r>
            <a:r>
              <a:rPr lang="ru-RU" sz="1600" dirty="0">
                <a:latin typeface="Arial" pitchFamily="34" charset="0"/>
                <a:cs typeface="Arial" pitchFamily="34" charset="0"/>
              </a:rPr>
              <a:t>ключевые слова, </a:t>
            </a:r>
            <a:r>
              <a:rPr lang="ru-RU" sz="1600" dirty="0" smtClean="0">
                <a:latin typeface="Arial" pitchFamily="34" charset="0"/>
                <a:cs typeface="Arial" pitchFamily="34" charset="0"/>
              </a:rPr>
              <a:t>заказчик, этап </a:t>
            </a:r>
            <a:r>
              <a:rPr lang="ru-RU" sz="1600" dirty="0">
                <a:latin typeface="Arial" pitchFamily="34" charset="0"/>
                <a:cs typeface="Arial" pitchFamily="34" charset="0"/>
              </a:rPr>
              <a:t>процедуры, начальная </a:t>
            </a:r>
            <a:r>
              <a:rPr lang="ru-RU" sz="1600" dirty="0" smtClean="0">
                <a:latin typeface="Arial" pitchFamily="34" charset="0"/>
                <a:cs typeface="Arial" pitchFamily="34" charset="0"/>
              </a:rPr>
              <a:t>цена контракта</a:t>
            </a:r>
            <a:r>
              <a:rPr lang="ru-RU" sz="1600" dirty="0">
                <a:latin typeface="Arial" pitchFamily="34" charset="0"/>
                <a:cs typeface="Arial" pitchFamily="34" charset="0"/>
              </a:rPr>
              <a:t>, валюта</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a:p>
            <a:pPr marL="342900" lvl="1" indent="-342900">
              <a:lnSpc>
                <a:spcPct val="85000"/>
              </a:lnSpc>
              <a:spcAft>
                <a:spcPts val="1200"/>
              </a:spcAft>
              <a:buClr>
                <a:srgbClr val="990033"/>
              </a:buClr>
              <a:buSzPct val="80000"/>
              <a:buFont typeface="Arial Narrow" pitchFamily="34" charset="0"/>
              <a:buChar char="▬"/>
              <a:defRPr/>
            </a:pPr>
            <a:r>
              <a:rPr lang="ru-RU" sz="1600" dirty="0">
                <a:latin typeface="Arial" pitchFamily="34" charset="0"/>
                <a:cs typeface="Arial" pitchFamily="34" charset="0"/>
              </a:rPr>
              <a:t>Географические фильтры в разделе «Заказы по регионам»</a:t>
            </a:r>
          </a:p>
          <a:p>
            <a:pPr marL="342900" lvl="1" indent="-342900">
              <a:lnSpc>
                <a:spcPct val="85000"/>
              </a:lnSpc>
              <a:spcAft>
                <a:spcPts val="1200"/>
              </a:spcAft>
              <a:buClr>
                <a:srgbClr val="990033"/>
              </a:buClr>
              <a:buSzPct val="80000"/>
              <a:buFont typeface="Arial Narrow" pitchFamily="34" charset="0"/>
              <a:buChar char="▬"/>
              <a:defRPr/>
            </a:pPr>
            <a:r>
              <a:rPr lang="en-US" sz="1600" dirty="0">
                <a:latin typeface="Arial" pitchFamily="34" charset="0"/>
                <a:cs typeface="Arial" pitchFamily="34" charset="0"/>
              </a:rPr>
              <a:t>RSS-</a:t>
            </a:r>
            <a:r>
              <a:rPr lang="ru-RU" sz="1600" dirty="0">
                <a:latin typeface="Arial" pitchFamily="34" charset="0"/>
                <a:cs typeface="Arial" pitchFamily="34" charset="0"/>
              </a:rPr>
              <a:t>подписка на заказы, отвечающие определенным поисковым критериям</a:t>
            </a:r>
          </a:p>
          <a:p>
            <a:pPr marL="342900" lvl="1" indent="-342900">
              <a:lnSpc>
                <a:spcPct val="85000"/>
              </a:lnSpc>
              <a:spcAft>
                <a:spcPts val="1200"/>
              </a:spcAft>
              <a:buClr>
                <a:srgbClr val="990033"/>
              </a:buClr>
              <a:buSzPct val="80000"/>
              <a:buFont typeface="Arial Narrow" pitchFamily="34" charset="0"/>
              <a:buChar char="▬"/>
              <a:defRPr/>
            </a:pPr>
            <a:r>
              <a:rPr lang="ru-RU" sz="1600" dirty="0" smtClean="0">
                <a:latin typeface="Arial" pitchFamily="34" charset="0"/>
                <a:cs typeface="Arial" pitchFamily="34" charset="0"/>
              </a:rPr>
              <a:t>Планы-графики </a:t>
            </a:r>
            <a:r>
              <a:rPr lang="ru-RU" sz="1600" dirty="0">
                <a:latin typeface="Arial" pitchFamily="34" charset="0"/>
                <a:cs typeface="Arial" pitchFamily="34" charset="0"/>
              </a:rPr>
              <a:t>размещения заказов</a:t>
            </a:r>
          </a:p>
        </p:txBody>
      </p:sp>
      <p:pic>
        <p:nvPicPr>
          <p:cNvPr id="1026" name="Picture 2" descr="E:\_work\design\ЕЭТП\docs\презентации\inbox\Алдошин\pre\оос1.png"/>
          <p:cNvPicPr>
            <a:picLocks noChangeAspect="1" noChangeArrowheads="1"/>
          </p:cNvPicPr>
          <p:nvPr/>
        </p:nvPicPr>
        <p:blipFill>
          <a:blip r:embed="rId2" cstate="print"/>
          <a:srcRect/>
          <a:stretch>
            <a:fillRect/>
          </a:stretch>
        </p:blipFill>
        <p:spPr bwMode="auto">
          <a:xfrm>
            <a:off x="5292080" y="1628800"/>
            <a:ext cx="3328416" cy="2204914"/>
          </a:xfrm>
          <a:prstGeom prst="rect">
            <a:avLst/>
          </a:prstGeom>
          <a:noFill/>
          <a:ln w="152400">
            <a:solidFill>
              <a:schemeClr val="bg1">
                <a:lumMod val="95000"/>
              </a:schemeClr>
            </a:solid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69160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up)">
                                      <p:cBhvr>
                                        <p:cTn id="7" dur="500"/>
                                        <p:tgtEl>
                                          <p:spTgt spid="23">
                                            <p:txEl>
                                              <p:pRg st="0" end="0"/>
                                            </p:txEl>
                                          </p:spTgt>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strips(upRight)">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xit" presetSubtype="3" fill="hold" nodeType="clickEffect">
                                  <p:stCondLst>
                                    <p:cond delay="0"/>
                                  </p:stCondLst>
                                  <p:childTnLst>
                                    <p:animEffect transition="out" filter="strips(upRight)">
                                      <p:cBhvr>
                                        <p:cTn id="15" dur="500"/>
                                        <p:tgtEl>
                                          <p:spTgt spid="1026"/>
                                        </p:tgtEl>
                                      </p:cBhvr>
                                    </p:animEffect>
                                    <p:set>
                                      <p:cBhvr>
                                        <p:cTn id="16" dur="1" fill="hold">
                                          <p:stCondLst>
                                            <p:cond delay="499"/>
                                          </p:stCondLst>
                                        </p:cTn>
                                        <p:tgtEl>
                                          <p:spTgt spid="1026"/>
                                        </p:tgtEl>
                                        <p:attrNameLst>
                                          <p:attrName>style.visibility</p:attrName>
                                        </p:attrNameLst>
                                      </p:cBhvr>
                                      <p:to>
                                        <p:strVal val="hidden"/>
                                      </p:to>
                                    </p:set>
                                  </p:childTnLst>
                                </p:cTn>
                              </p:par>
                              <p:par>
                                <p:cTn id="17" presetID="22" presetClass="entr" presetSubtype="1" fill="hold" nodeType="with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Effect transition="in" filter="wipe(up)">
                                      <p:cBhvr>
                                        <p:cTn id="19" dur="500"/>
                                        <p:tgtEl>
                                          <p:spTgt spid="23">
                                            <p:txEl>
                                              <p:pRg st="1" end="1"/>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wipe(up)">
                                      <p:cBhvr>
                                        <p:cTn id="22" dur="500"/>
                                        <p:tgtEl>
                                          <p:spTgt spid="23">
                                            <p:txEl>
                                              <p:pRg st="2" end="2"/>
                                            </p:txEl>
                                          </p:spTgt>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23">
                                            <p:txEl>
                                              <p:pRg st="3" end="3"/>
                                            </p:txEl>
                                          </p:spTgt>
                                        </p:tgtEl>
                                        <p:attrNameLst>
                                          <p:attrName>style.visibility</p:attrName>
                                        </p:attrNameLst>
                                      </p:cBhvr>
                                      <p:to>
                                        <p:strVal val="visible"/>
                                      </p:to>
                                    </p:set>
                                    <p:animEffect transition="in" filter="wipe(up)">
                                      <p:cBhvr>
                                        <p:cTn id="26" dur="500"/>
                                        <p:tgtEl>
                                          <p:spTgt spid="23">
                                            <p:txEl>
                                              <p:pRg st="3" end="3"/>
                                            </p:txEl>
                                          </p:spTgt>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down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5"/>
          <p:cNvSpPr txBox="1">
            <a:spLocks noChangeArrowheads="1"/>
          </p:cNvSpPr>
          <p:nvPr/>
        </p:nvSpPr>
        <p:spPr bwMode="auto">
          <a:xfrm>
            <a:off x="0" y="116632"/>
            <a:ext cx="9144000" cy="646113"/>
          </a:xfrm>
          <a:prstGeom prst="rect">
            <a:avLst/>
          </a:prstGeom>
          <a:noFill/>
          <a:ln w="9525">
            <a:noFill/>
            <a:round/>
            <a:headEnd/>
            <a:tailEnd/>
          </a:ln>
        </p:spPr>
        <p:txBody>
          <a:bodyPr lIns="216000" tIns="36000" rIns="180000" bIns="360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300">
                <a:solidFill>
                  <a:srgbClr val="FFFFFF"/>
                </a:solidFill>
              </a:rPr>
              <a:t>Операции со счетом</a:t>
            </a:r>
          </a:p>
        </p:txBody>
      </p:sp>
      <p:sp>
        <p:nvSpPr>
          <p:cNvPr id="50200" name="Rectangle 24"/>
          <p:cNvSpPr>
            <a:spLocks noChangeArrowheads="1"/>
          </p:cNvSpPr>
          <p:nvPr/>
        </p:nvSpPr>
        <p:spPr bwMode="auto">
          <a:xfrm>
            <a:off x="0" y="1500188"/>
            <a:ext cx="9144000" cy="477837"/>
          </a:xfrm>
          <a:prstGeom prst="rect">
            <a:avLst/>
          </a:prstGeom>
          <a:solidFill>
            <a:srgbClr val="F2F2F2"/>
          </a:solidFill>
          <a:ln w="9525">
            <a:noFill/>
            <a:round/>
            <a:headEnd/>
            <a:tailEnd/>
          </a:ln>
        </p:spPr>
        <p:txBody>
          <a:bodyPr lIns="360000" tIns="46800" rIns="360000" bIns="108000">
            <a:spAutoFit/>
          </a:bodyPr>
          <a:lstStyle/>
          <a:p>
            <a: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a:solidFill>
                  <a:srgbClr val="404040"/>
                </a:solidFill>
                <a:latin typeface="Arial Narrow" pitchFamily="34" charset="0"/>
              </a:rPr>
              <a:t>Работа с обеспечительным счетом позволяет участнику размещения заказа</a:t>
            </a:r>
            <a:r>
              <a:rPr lang="en-US" sz="2200">
                <a:solidFill>
                  <a:srgbClr val="404040"/>
                </a:solidFill>
                <a:latin typeface="Arial Narrow" pitchFamily="34" charset="0"/>
              </a:rPr>
              <a:t>:</a:t>
            </a:r>
            <a:endParaRPr lang="ru-RU" sz="2200">
              <a:solidFill>
                <a:srgbClr val="404040"/>
              </a:solidFill>
              <a:latin typeface="Arial Narrow" pitchFamily="34" charset="0"/>
            </a:endParaRPr>
          </a:p>
        </p:txBody>
      </p:sp>
      <p:sp>
        <p:nvSpPr>
          <p:cNvPr id="27" name="Text Box 18"/>
          <p:cNvSpPr txBox="1">
            <a:spLocks noChangeArrowheads="1"/>
          </p:cNvSpPr>
          <p:nvPr/>
        </p:nvSpPr>
        <p:spPr bwMode="auto">
          <a:xfrm>
            <a:off x="142875" y="2214563"/>
            <a:ext cx="4786313" cy="1644650"/>
          </a:xfrm>
          <a:prstGeom prst="rect">
            <a:avLst/>
          </a:prstGeom>
          <a:noFill/>
          <a:ln w="9525">
            <a:noFill/>
            <a:round/>
            <a:headEnd/>
            <a:tailEnd/>
          </a:ln>
        </p:spPr>
        <p:txBody>
          <a:bodyPr lIns="90000" tIns="46800" rIns="90000" bIns="46800">
            <a:spAutoFit/>
          </a:bodyPr>
          <a:lstStyle/>
          <a:p>
            <a:pPr marL="341313" lvl="1" indent="-341313">
              <a:lnSpc>
                <a:spcPct val="85000"/>
              </a:lnSpc>
              <a:spcAft>
                <a:spcPts val="12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ru-RU" sz="1900" dirty="0">
                <a:solidFill>
                  <a:srgbClr val="000000"/>
                </a:solidFill>
                <a:latin typeface="Arial Narrow" pitchFamily="34" charset="0"/>
              </a:rPr>
              <a:t>Получать информацию о текущем </a:t>
            </a:r>
            <a:r>
              <a:rPr lang="ru-RU" sz="1900" dirty="0" smtClean="0">
                <a:solidFill>
                  <a:srgbClr val="000000"/>
                </a:solidFill>
                <a:latin typeface="Arial Narrow" pitchFamily="34" charset="0"/>
              </a:rPr>
              <a:t>балансе,</a:t>
            </a:r>
            <a:endParaRPr lang="en-US" sz="1900" dirty="0">
              <a:solidFill>
                <a:srgbClr val="000000"/>
              </a:solidFill>
              <a:latin typeface="Arial Narrow" pitchFamily="34" charset="0"/>
            </a:endParaRPr>
          </a:p>
          <a:p>
            <a:pPr marL="341313" lvl="1" indent="-341313">
              <a:lnSpc>
                <a:spcPct val="85000"/>
              </a:lnSpc>
              <a:spcAft>
                <a:spcPts val="12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ru-RU" sz="1900" dirty="0">
                <a:solidFill>
                  <a:srgbClr val="000000"/>
                </a:solidFill>
                <a:latin typeface="Arial Narrow" pitchFamily="34" charset="0"/>
              </a:rPr>
              <a:t>Просматривать историю</a:t>
            </a:r>
            <a:r>
              <a:rPr lang="en-US" sz="1900" dirty="0">
                <a:solidFill>
                  <a:srgbClr val="000000"/>
                </a:solidFill>
                <a:latin typeface="Arial Narrow" pitchFamily="34" charset="0"/>
              </a:rPr>
              <a:t/>
            </a:r>
            <a:br>
              <a:rPr lang="en-US" sz="1900" dirty="0">
                <a:solidFill>
                  <a:srgbClr val="000000"/>
                </a:solidFill>
                <a:latin typeface="Arial Narrow" pitchFamily="34" charset="0"/>
              </a:rPr>
            </a:br>
            <a:r>
              <a:rPr lang="ru-RU" sz="1900" dirty="0">
                <a:solidFill>
                  <a:srgbClr val="000000"/>
                </a:solidFill>
                <a:latin typeface="Arial Narrow" pitchFamily="34" charset="0"/>
              </a:rPr>
              <a:t>финансовых </a:t>
            </a:r>
            <a:r>
              <a:rPr lang="ru-RU" sz="1900" dirty="0" smtClean="0">
                <a:solidFill>
                  <a:srgbClr val="000000"/>
                </a:solidFill>
                <a:latin typeface="Arial Narrow" pitchFamily="34" charset="0"/>
              </a:rPr>
              <a:t>операций,</a:t>
            </a:r>
            <a:endParaRPr lang="en-US" sz="1900" dirty="0">
              <a:solidFill>
                <a:srgbClr val="000000"/>
              </a:solidFill>
              <a:latin typeface="Arial Narrow" pitchFamily="34" charset="0"/>
            </a:endParaRPr>
          </a:p>
          <a:p>
            <a:pPr marL="341313" lvl="1" indent="-341313">
              <a:lnSpc>
                <a:spcPct val="85000"/>
              </a:lnSpc>
              <a:spcAft>
                <a:spcPts val="12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ru-RU" sz="1900" dirty="0">
                <a:solidFill>
                  <a:srgbClr val="000000"/>
                </a:solidFill>
                <a:latin typeface="Arial Narrow" pitchFamily="34" charset="0"/>
              </a:rPr>
              <a:t>Оформлять заявление на</a:t>
            </a:r>
            <a:r>
              <a:rPr lang="en-US" sz="1900" dirty="0">
                <a:solidFill>
                  <a:srgbClr val="000000"/>
                </a:solidFill>
                <a:latin typeface="Arial Narrow" pitchFamily="34" charset="0"/>
              </a:rPr>
              <a:t> </a:t>
            </a:r>
            <a:r>
              <a:rPr lang="ru-RU" sz="1900" dirty="0">
                <a:solidFill>
                  <a:srgbClr val="000000"/>
                </a:solidFill>
                <a:latin typeface="Arial Narrow" pitchFamily="34" charset="0"/>
              </a:rPr>
              <a:t>возврат</a:t>
            </a:r>
            <a:r>
              <a:rPr lang="en-US" sz="1900" dirty="0">
                <a:solidFill>
                  <a:srgbClr val="000000"/>
                </a:solidFill>
                <a:latin typeface="Arial Narrow" pitchFamily="34" charset="0"/>
              </a:rPr>
              <a:t/>
            </a:r>
            <a:br>
              <a:rPr lang="en-US" sz="1900" dirty="0">
                <a:solidFill>
                  <a:srgbClr val="000000"/>
                </a:solidFill>
                <a:latin typeface="Arial Narrow" pitchFamily="34" charset="0"/>
              </a:rPr>
            </a:br>
            <a:r>
              <a:rPr lang="ru-RU" sz="1900" dirty="0">
                <a:solidFill>
                  <a:srgbClr val="000000"/>
                </a:solidFill>
                <a:latin typeface="Arial Narrow" pitchFamily="34" charset="0"/>
              </a:rPr>
              <a:t>денежных </a:t>
            </a:r>
            <a:r>
              <a:rPr lang="ru-RU" sz="1900" dirty="0" smtClean="0">
                <a:solidFill>
                  <a:srgbClr val="000000"/>
                </a:solidFill>
                <a:latin typeface="Arial Narrow" pitchFamily="34" charset="0"/>
              </a:rPr>
              <a:t>средств.</a:t>
            </a:r>
            <a:endParaRPr lang="ru-RU" sz="1900" dirty="0">
              <a:solidFill>
                <a:srgbClr val="000000"/>
              </a:solidFill>
              <a:latin typeface="Arial Narrow" pitchFamily="34" charset="0"/>
            </a:endParaRPr>
          </a:p>
        </p:txBody>
      </p:sp>
      <p:pic>
        <p:nvPicPr>
          <p:cNvPr id="111618" name="Picture 2"/>
          <p:cNvPicPr>
            <a:picLocks noChangeAspect="1" noChangeArrowheads="1"/>
          </p:cNvPicPr>
          <p:nvPr/>
        </p:nvPicPr>
        <p:blipFill>
          <a:blip r:embed="rId3" cstate="print"/>
          <a:srcRect l="600" b="-336"/>
          <a:stretch>
            <a:fillRect/>
          </a:stretch>
        </p:blipFill>
        <p:spPr bwMode="auto">
          <a:xfrm>
            <a:off x="5072063" y="2286000"/>
            <a:ext cx="3776662" cy="1285875"/>
          </a:xfrm>
          <a:prstGeom prst="rect">
            <a:avLst/>
          </a:prstGeom>
          <a:solidFill>
            <a:schemeClr val="bg1"/>
          </a:solidFill>
          <a:ln w="28575">
            <a:solidFill>
              <a:schemeClr val="bg1"/>
            </a:solidFill>
            <a:miter lim="800000"/>
            <a:headEnd/>
            <a:tailEnd/>
          </a:ln>
        </p:spPr>
      </p:pic>
      <p:pic>
        <p:nvPicPr>
          <p:cNvPr id="100354" name="Picture 2"/>
          <p:cNvPicPr>
            <a:picLocks noChangeAspect="1" noChangeArrowheads="1"/>
          </p:cNvPicPr>
          <p:nvPr/>
        </p:nvPicPr>
        <p:blipFill>
          <a:blip r:embed="rId4" cstate="print"/>
          <a:srcRect/>
          <a:stretch>
            <a:fillRect/>
          </a:stretch>
        </p:blipFill>
        <p:spPr bwMode="auto">
          <a:xfrm>
            <a:off x="539552" y="4437112"/>
            <a:ext cx="8245475" cy="1250950"/>
          </a:xfrm>
          <a:prstGeom prst="rect">
            <a:avLst/>
          </a:prstGeom>
          <a:noFill/>
          <a:ln w="9525">
            <a:noFill/>
            <a:miter lim="800000"/>
            <a:headEnd/>
            <a:tailEnd/>
          </a:ln>
        </p:spPr>
      </p:pic>
    </p:spTree>
    <p:extLst>
      <p:ext uri="{BB962C8B-B14F-4D97-AF65-F5344CB8AC3E}">
        <p14:creationId xmlns:p14="http://schemas.microsoft.com/office/powerpoint/2010/main" val="201025831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afterEffect">
                                  <p:stCondLst>
                                    <p:cond delay="0"/>
                                  </p:stCondLst>
                                  <p:childTnLst>
                                    <p:set>
                                      <p:cBhvr additive="repl">
                                        <p:cTn id="6" dur="1" fill="hold">
                                          <p:stCondLst>
                                            <p:cond delay="0"/>
                                          </p:stCondLst>
                                        </p:cTn>
                                        <p:tgtEl>
                                          <p:spTgt spid="50200"/>
                                        </p:tgtEl>
                                        <p:attrNameLst>
                                          <p:attrName>style.visibility</p:attrName>
                                        </p:attrNameLst>
                                      </p:cBhvr>
                                      <p:to>
                                        <p:strVal val="visible"/>
                                      </p:to>
                                    </p:set>
                                    <p:animEffect transition="in" filter="strips(downRight)">
                                      <p:cBhvr additive="repl">
                                        <p:cTn id="7" dur="500"/>
                                        <p:tgtEl>
                                          <p:spTgt spid="502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wipe(up)">
                                      <p:cBhvr>
                                        <p:cTn id="12" dur="500"/>
                                        <p:tgtEl>
                                          <p:spTgt spid="27">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111618"/>
                                        </p:tgtEl>
                                        <p:attrNameLst>
                                          <p:attrName>style.visibility</p:attrName>
                                        </p:attrNameLst>
                                      </p:cBhvr>
                                      <p:to>
                                        <p:strVal val="visible"/>
                                      </p:to>
                                    </p:set>
                                    <p:animEffect transition="in" filter="strips(downLeft)">
                                      <p:cBhvr>
                                        <p:cTn id="15" dur="500"/>
                                        <p:tgtEl>
                                          <p:spTgt spid="1116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nodeType="clickEffect">
                                  <p:stCondLst>
                                    <p:cond delay="0"/>
                                  </p:stCondLst>
                                  <p:childTnLst>
                                    <p:animEffect transition="out" filter="wipe(left)">
                                      <p:cBhvr>
                                        <p:cTn id="19" dur="500"/>
                                        <p:tgtEl>
                                          <p:spTgt spid="111618"/>
                                        </p:tgtEl>
                                      </p:cBhvr>
                                    </p:animEffect>
                                    <p:set>
                                      <p:cBhvr>
                                        <p:cTn id="20" dur="1" fill="hold">
                                          <p:stCondLst>
                                            <p:cond delay="499"/>
                                          </p:stCondLst>
                                        </p:cTn>
                                        <p:tgtEl>
                                          <p:spTgt spid="111618"/>
                                        </p:tgtEl>
                                        <p:attrNameLst>
                                          <p:attrName>style.visibility</p:attrName>
                                        </p:attrNameLst>
                                      </p:cBhvr>
                                      <p:to>
                                        <p:strVal val="hidden"/>
                                      </p:to>
                                    </p:set>
                                  </p:childTnLst>
                                </p:cTn>
                              </p:par>
                              <p:par>
                                <p:cTn id="21" presetID="22" presetClass="entr" presetSubtype="4" fill="hold" grpId="0" nodeType="withEffect">
                                  <p:stCondLst>
                                    <p:cond delay="0"/>
                                  </p:stCondLst>
                                  <p:childTnLst>
                                    <p:set>
                                      <p:cBhvr>
                                        <p:cTn id="22" dur="1" fill="hold">
                                          <p:stCondLst>
                                            <p:cond delay="0"/>
                                          </p:stCondLst>
                                        </p:cTn>
                                        <p:tgtEl>
                                          <p:spTgt spid="27">
                                            <p:txEl>
                                              <p:pRg st="1" end="1"/>
                                            </p:txEl>
                                          </p:spTgt>
                                        </p:tgtEl>
                                        <p:attrNameLst>
                                          <p:attrName>style.visibility</p:attrName>
                                        </p:attrNameLst>
                                      </p:cBhvr>
                                      <p:to>
                                        <p:strVal val="visible"/>
                                      </p:to>
                                    </p:set>
                                    <p:animEffect transition="in" filter="wipe(down)">
                                      <p:cBhvr>
                                        <p:cTn id="23" dur="500"/>
                                        <p:tgtEl>
                                          <p:spTgt spid="27">
                                            <p:txEl>
                                              <p:pRg st="1" end="1"/>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7">
                                            <p:txEl>
                                              <p:pRg st="2" end="2"/>
                                            </p:txEl>
                                          </p:spTgt>
                                        </p:tgtEl>
                                        <p:attrNameLst>
                                          <p:attrName>style.visibility</p:attrName>
                                        </p:attrNameLst>
                                      </p:cBhvr>
                                      <p:to>
                                        <p:strVal val="visible"/>
                                      </p:to>
                                    </p:set>
                                    <p:animEffect transition="in" filter="wipe(down)">
                                      <p:cBhvr>
                                        <p:cTn id="26" dur="500"/>
                                        <p:tgtEl>
                                          <p:spTgt spid="27">
                                            <p:txEl>
                                              <p:pRg st="2" end="2"/>
                                            </p:txEl>
                                          </p:spTgt>
                                        </p:tgtEl>
                                      </p:cBhvr>
                                    </p:animEffect>
                                  </p:childTnLst>
                                </p:cTn>
                              </p:par>
                              <p:par>
                                <p:cTn id="27" presetID="18" presetClass="entr" presetSubtype="12" fill="hold" nodeType="withEffect">
                                  <p:stCondLst>
                                    <p:cond delay="0"/>
                                  </p:stCondLst>
                                  <p:childTnLst>
                                    <p:set>
                                      <p:cBhvr>
                                        <p:cTn id="28" dur="1" fill="hold">
                                          <p:stCondLst>
                                            <p:cond delay="0"/>
                                          </p:stCondLst>
                                        </p:cTn>
                                        <p:tgtEl>
                                          <p:spTgt spid="100354"/>
                                        </p:tgtEl>
                                        <p:attrNameLst>
                                          <p:attrName>style.visibility</p:attrName>
                                        </p:attrNameLst>
                                      </p:cBhvr>
                                      <p:to>
                                        <p:strVal val="visible"/>
                                      </p:to>
                                    </p:set>
                                    <p:animEffect transition="in" filter="strips(downLeft)">
                                      <p:cBhvr>
                                        <p:cTn id="29" dur="5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19E1FAD7-BD7D-425F-802A-54303B07A253}" type="slidenum">
              <a:rPr lang="ru-RU" smtClean="0">
                <a:solidFill>
                  <a:prstClr val="black"/>
                </a:solidFill>
              </a:rPr>
              <a:pPr>
                <a:defRPr/>
              </a:pPr>
              <a:t>5</a:t>
            </a:fld>
            <a:endParaRPr lang="ru-RU">
              <a:solidFill>
                <a:prstClr val="black"/>
              </a:solidFill>
            </a:endParaRPr>
          </a:p>
        </p:txBody>
      </p:sp>
      <p:sp>
        <p:nvSpPr>
          <p:cNvPr id="3" name="Прямоугольник 4"/>
          <p:cNvSpPr>
            <a:spLocks noChangeArrowheads="1"/>
          </p:cNvSpPr>
          <p:nvPr/>
        </p:nvSpPr>
        <p:spPr bwMode="auto">
          <a:xfrm>
            <a:off x="214313" y="1484784"/>
            <a:ext cx="8715375" cy="1594622"/>
          </a:xfrm>
          <a:prstGeom prst="rect">
            <a:avLst/>
          </a:prstGeom>
          <a:solidFill>
            <a:schemeClr val="bg1">
              <a:lumMod val="95000"/>
            </a:schemeClr>
          </a:solidFill>
          <a:ln w="38100">
            <a:noFill/>
            <a:miter lim="800000"/>
            <a:headEnd/>
            <a:tailEnd/>
          </a:ln>
        </p:spPr>
        <p:txBody>
          <a:bodyPr lIns="720000" tIns="180000" rIns="180000" bIns="180000">
            <a:spAutoFit/>
          </a:bodyPr>
          <a:lstStyle/>
          <a:p>
            <a:pPr>
              <a:defRPr/>
            </a:pPr>
            <a:r>
              <a:rPr lang="ru-RU" sz="2000" b="1" dirty="0" smtClean="0">
                <a:solidFill>
                  <a:schemeClr val="tx1">
                    <a:lumMod val="75000"/>
                    <a:lumOff val="25000"/>
                  </a:schemeClr>
                </a:solidFill>
                <a:latin typeface="Arial" pitchFamily="34" charset="0"/>
                <a:cs typeface="Arial" pitchFamily="34" charset="0"/>
              </a:rPr>
              <a:t>Цель семинара - повышение </a:t>
            </a:r>
            <a:r>
              <a:rPr lang="ru-RU" sz="2000" b="1" dirty="0">
                <a:solidFill>
                  <a:schemeClr val="tx1">
                    <a:lumMod val="75000"/>
                    <a:lumOff val="25000"/>
                  </a:schemeClr>
                </a:solidFill>
                <a:latin typeface="Arial" pitchFamily="34" charset="0"/>
                <a:cs typeface="Arial" pitchFamily="34" charset="0"/>
              </a:rPr>
              <a:t>эффективности бизнеса </a:t>
            </a:r>
            <a:r>
              <a:rPr lang="ru-RU" sz="2000" dirty="0">
                <a:solidFill>
                  <a:schemeClr val="tx1">
                    <a:lumMod val="75000"/>
                    <a:lumOff val="25000"/>
                  </a:schemeClr>
                </a:solidFill>
                <a:latin typeface="Arial" pitchFamily="34" charset="0"/>
                <a:cs typeface="Arial" pitchFamily="34" charset="0"/>
              </a:rPr>
              <a:t>организаций </a:t>
            </a:r>
            <a:r>
              <a:rPr lang="ru-RU" sz="2000" dirty="0" smtClean="0">
                <a:solidFill>
                  <a:schemeClr val="tx1">
                    <a:lumMod val="75000"/>
                    <a:lumOff val="25000"/>
                  </a:schemeClr>
                </a:solidFill>
                <a:latin typeface="Arial" pitchFamily="34" charset="0"/>
                <a:cs typeface="Arial" pitchFamily="34" charset="0"/>
              </a:rPr>
              <a:t>слушателей за </a:t>
            </a:r>
            <a:r>
              <a:rPr lang="ru-RU" sz="2000" dirty="0">
                <a:solidFill>
                  <a:schemeClr val="tx1">
                    <a:lumMod val="75000"/>
                    <a:lumOff val="25000"/>
                  </a:schemeClr>
                </a:solidFill>
                <a:latin typeface="Arial" pitchFamily="34" charset="0"/>
                <a:cs typeface="Arial" pitchFamily="34" charset="0"/>
              </a:rPr>
              <a:t>счет получения необходимых знаний и навыков для успешного участия в современных формах размещения государственного </a:t>
            </a:r>
            <a:r>
              <a:rPr lang="ru-RU" sz="2000" dirty="0" smtClean="0">
                <a:solidFill>
                  <a:schemeClr val="tx1">
                    <a:lumMod val="75000"/>
                    <a:lumOff val="25000"/>
                  </a:schemeClr>
                </a:solidFill>
                <a:latin typeface="Arial" pitchFamily="34" charset="0"/>
                <a:cs typeface="Arial" pitchFamily="34" charset="0"/>
              </a:rPr>
              <a:t>заказа. </a:t>
            </a:r>
            <a:endParaRPr lang="ru-RU" sz="2000" dirty="0">
              <a:solidFill>
                <a:schemeClr val="tx1">
                  <a:lumMod val="75000"/>
                  <a:lumOff val="25000"/>
                </a:schemeClr>
              </a:solidFill>
              <a:latin typeface="Arial" pitchFamily="34" charset="0"/>
              <a:cs typeface="Arial" pitchFamily="34" charset="0"/>
            </a:endParaRPr>
          </a:p>
        </p:txBody>
      </p:sp>
      <p:sp>
        <p:nvSpPr>
          <p:cNvPr id="4" name="Text Box 5"/>
          <p:cNvSpPr txBox="1">
            <a:spLocks noChangeArrowheads="1"/>
          </p:cNvSpPr>
          <p:nvPr/>
        </p:nvSpPr>
        <p:spPr bwMode="auto">
          <a:xfrm>
            <a:off x="539552" y="3501008"/>
            <a:ext cx="8001000" cy="461665"/>
          </a:xfrm>
          <a:prstGeom prst="rect">
            <a:avLst/>
          </a:prstGeom>
          <a:noFill/>
          <a:ln w="9525">
            <a:noFill/>
            <a:miter lim="800000"/>
            <a:headEnd/>
            <a:tailEnd/>
          </a:ln>
        </p:spPr>
        <p:txBody>
          <a:bodyPr>
            <a:spAutoFit/>
          </a:bodyPr>
          <a:lstStyle/>
          <a:p>
            <a:pPr>
              <a:lnSpc>
                <a:spcPct val="120000"/>
              </a:lnSpc>
              <a:defRPr/>
            </a:pPr>
            <a:r>
              <a:rPr lang="ru-RU" sz="2000" b="1" dirty="0">
                <a:solidFill>
                  <a:schemeClr val="tx1">
                    <a:lumMod val="75000"/>
                    <a:lumOff val="25000"/>
                  </a:schemeClr>
                </a:solidFill>
                <a:latin typeface="Arial" pitchFamily="34" charset="0"/>
                <a:cs typeface="Arial" pitchFamily="34" charset="0"/>
              </a:rPr>
              <a:t>Задачи семинара:</a:t>
            </a:r>
          </a:p>
        </p:txBody>
      </p:sp>
      <p:sp>
        <p:nvSpPr>
          <p:cNvPr id="5" name="Прямоугольник 6"/>
          <p:cNvSpPr>
            <a:spLocks noChangeArrowheads="1"/>
          </p:cNvSpPr>
          <p:nvPr/>
        </p:nvSpPr>
        <p:spPr bwMode="auto">
          <a:xfrm>
            <a:off x="683568" y="4051300"/>
            <a:ext cx="8246120" cy="1477328"/>
          </a:xfrm>
          <a:prstGeom prst="rect">
            <a:avLst/>
          </a:prstGeom>
          <a:noFill/>
          <a:ln w="9525">
            <a:noFill/>
            <a:miter lim="800000"/>
            <a:headEnd/>
            <a:tailEnd/>
          </a:ln>
        </p:spPr>
        <p:txBody>
          <a:bodyPr wrap="square">
            <a:spAutoFit/>
          </a:bodyPr>
          <a:lstStyle/>
          <a:p>
            <a:pPr marL="342900" indent="-342900">
              <a:lnSpc>
                <a:spcPct val="125000"/>
              </a:lnSpc>
              <a:buClr>
                <a:srgbClr val="990033"/>
              </a:buClr>
              <a:buFont typeface="Arial Narrow" pitchFamily="34" charset="0"/>
              <a:buChar char="▬"/>
              <a:defRPr/>
            </a:pPr>
            <a:r>
              <a:rPr lang="ru-RU" b="1" dirty="0">
                <a:solidFill>
                  <a:schemeClr val="tx1">
                    <a:lumMod val="75000"/>
                    <a:lumOff val="25000"/>
                  </a:schemeClr>
                </a:solidFill>
                <a:latin typeface="Arial" pitchFamily="34" charset="0"/>
                <a:cs typeface="Arial" pitchFamily="34" charset="0"/>
              </a:rPr>
              <a:t>Разъяснение ключевых положений </a:t>
            </a:r>
            <a:r>
              <a:rPr lang="ru-RU" dirty="0">
                <a:solidFill>
                  <a:schemeClr val="tx1">
                    <a:lumMod val="75000"/>
                    <a:lumOff val="25000"/>
                  </a:schemeClr>
                </a:solidFill>
                <a:latin typeface="Arial" pitchFamily="34" charset="0"/>
                <a:cs typeface="Arial" pitchFamily="34" charset="0"/>
              </a:rPr>
              <a:t>нового законодательства о </a:t>
            </a:r>
            <a:r>
              <a:rPr lang="ru-RU" dirty="0" smtClean="0">
                <a:solidFill>
                  <a:schemeClr val="tx1">
                    <a:lumMod val="75000"/>
                    <a:lumOff val="25000"/>
                  </a:schemeClr>
                </a:solidFill>
                <a:latin typeface="Arial" pitchFamily="34" charset="0"/>
                <a:cs typeface="Arial" pitchFamily="34" charset="0"/>
              </a:rPr>
              <a:t>государственных закупках в </a:t>
            </a:r>
            <a:r>
              <a:rPr lang="ru-RU" dirty="0">
                <a:solidFill>
                  <a:schemeClr val="tx1">
                    <a:lumMod val="75000"/>
                    <a:lumOff val="25000"/>
                  </a:schemeClr>
                </a:solidFill>
                <a:latin typeface="Arial" pitchFamily="34" charset="0"/>
                <a:cs typeface="Arial" pitchFamily="34" charset="0"/>
              </a:rPr>
              <a:t>части проведения </a:t>
            </a:r>
            <a:r>
              <a:rPr lang="ru-RU" dirty="0" smtClean="0">
                <a:solidFill>
                  <a:schemeClr val="tx1">
                    <a:lumMod val="75000"/>
                    <a:lumOff val="25000"/>
                  </a:schemeClr>
                </a:solidFill>
                <a:latin typeface="Arial" pitchFamily="34" charset="0"/>
                <a:cs typeface="Arial" pitchFamily="34" charset="0"/>
              </a:rPr>
              <a:t>электронных аукционов.</a:t>
            </a:r>
            <a:endParaRPr lang="ru-RU" dirty="0">
              <a:solidFill>
                <a:schemeClr val="tx1">
                  <a:lumMod val="75000"/>
                  <a:lumOff val="25000"/>
                </a:schemeClr>
              </a:solidFill>
              <a:latin typeface="Arial" pitchFamily="34" charset="0"/>
              <a:cs typeface="Arial" pitchFamily="34" charset="0"/>
            </a:endParaRPr>
          </a:p>
          <a:p>
            <a:pPr marL="342900" indent="-342900">
              <a:lnSpc>
                <a:spcPct val="125000"/>
              </a:lnSpc>
              <a:buClr>
                <a:srgbClr val="990033"/>
              </a:buClr>
              <a:buFont typeface="Arial Narrow" pitchFamily="34" charset="0"/>
              <a:buChar char="▬"/>
              <a:defRPr/>
            </a:pPr>
            <a:r>
              <a:rPr lang="ru-RU" b="1" dirty="0">
                <a:solidFill>
                  <a:schemeClr val="tx1">
                    <a:lumMod val="75000"/>
                    <a:lumOff val="25000"/>
                  </a:schemeClr>
                </a:solidFill>
                <a:latin typeface="Arial" pitchFamily="34" charset="0"/>
                <a:cs typeface="Arial" pitchFamily="34" charset="0"/>
              </a:rPr>
              <a:t>Обучение навыкам работы </a:t>
            </a:r>
            <a:r>
              <a:rPr lang="ru-RU" dirty="0">
                <a:solidFill>
                  <a:schemeClr val="tx1">
                    <a:lumMod val="75000"/>
                    <a:lumOff val="25000"/>
                  </a:schemeClr>
                </a:solidFill>
                <a:latin typeface="Arial" pitchFamily="34" charset="0"/>
                <a:cs typeface="Arial" pitchFamily="34" charset="0"/>
              </a:rPr>
              <a:t>на торговой площадке национального оператора электронных торгов </a:t>
            </a:r>
            <a:r>
              <a:rPr lang="ru-RU" dirty="0" smtClean="0">
                <a:solidFill>
                  <a:schemeClr val="tx1">
                    <a:lumMod val="75000"/>
                    <a:lumOff val="25000"/>
                  </a:schemeClr>
                </a:solidFill>
                <a:latin typeface="Arial" pitchFamily="34" charset="0"/>
                <a:cs typeface="Arial" pitchFamily="34" charset="0"/>
              </a:rPr>
              <a:t>АО </a:t>
            </a:r>
            <a:r>
              <a:rPr lang="ru-RU" dirty="0">
                <a:solidFill>
                  <a:schemeClr val="tx1">
                    <a:lumMod val="75000"/>
                    <a:lumOff val="25000"/>
                  </a:schemeClr>
                </a:solidFill>
                <a:latin typeface="Arial" pitchFamily="34" charset="0"/>
                <a:cs typeface="Arial" pitchFamily="34" charset="0"/>
              </a:rPr>
              <a:t>«ЕЭТП</a:t>
            </a:r>
            <a:r>
              <a:rPr lang="ru-RU" dirty="0" smtClean="0">
                <a:solidFill>
                  <a:schemeClr val="tx1">
                    <a:lumMod val="75000"/>
                    <a:lumOff val="25000"/>
                  </a:schemeClr>
                </a:solidFill>
                <a:latin typeface="Arial" pitchFamily="34" charset="0"/>
                <a:cs typeface="Arial" pitchFamily="34" charset="0"/>
              </a:rPr>
              <a:t>».</a:t>
            </a:r>
            <a:endParaRPr lang="ru-RU" dirty="0">
              <a:solidFill>
                <a:schemeClr val="tx1">
                  <a:lumMod val="75000"/>
                  <a:lumOff val="25000"/>
                </a:schemeClr>
              </a:solidFill>
              <a:latin typeface="Arial" pitchFamily="34" charset="0"/>
              <a:cs typeface="Arial" pitchFamily="34" charset="0"/>
            </a:endParaRPr>
          </a:p>
        </p:txBody>
      </p:sp>
      <p:sp>
        <p:nvSpPr>
          <p:cNvPr id="6" name="Прямоугольник 5"/>
          <p:cNvSpPr/>
          <p:nvPr/>
        </p:nvSpPr>
        <p:spPr>
          <a:xfrm>
            <a:off x="251520" y="260648"/>
            <a:ext cx="3306867" cy="400110"/>
          </a:xfrm>
          <a:prstGeom prst="rect">
            <a:avLst/>
          </a:prstGeom>
        </p:spPr>
        <p:txBody>
          <a:bodyPr wrap="none">
            <a:spAutoFit/>
          </a:bodyPr>
          <a:lstStyle/>
          <a:p>
            <a:pPr>
              <a:spcAft>
                <a:spcPts val="600"/>
              </a:spcAft>
              <a:defRPr/>
            </a:pPr>
            <a:r>
              <a:rPr lang="ru-RU" sz="2000" b="1" dirty="0">
                <a:solidFill>
                  <a:schemeClr val="bg1"/>
                </a:solidFill>
                <a:latin typeface="Arial" panose="020B0604020202020204" pitchFamily="34" charset="0"/>
                <a:cs typeface="Arial" panose="020B0604020202020204" pitchFamily="34" charset="0"/>
              </a:rPr>
              <a:t>Цель и задачи семинара</a:t>
            </a:r>
          </a:p>
        </p:txBody>
      </p:sp>
    </p:spTree>
    <p:extLst>
      <p:ext uri="{BB962C8B-B14F-4D97-AF65-F5344CB8AC3E}">
        <p14:creationId xmlns:p14="http://schemas.microsoft.com/office/powerpoint/2010/main" val="674104059"/>
      </p:ext>
    </p:extLst>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44624"/>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Счет для внесения обеспечений</a:t>
            </a:r>
          </a:p>
        </p:txBody>
      </p:sp>
      <p:sp>
        <p:nvSpPr>
          <p:cNvPr id="6" name="Прямоугольник 5"/>
          <p:cNvSpPr/>
          <p:nvPr/>
        </p:nvSpPr>
        <p:spPr>
          <a:xfrm>
            <a:off x="0" y="1571625"/>
            <a:ext cx="9144000" cy="3423808"/>
          </a:xfrm>
          <a:prstGeom prst="rect">
            <a:avLst/>
          </a:prstGeom>
        </p:spPr>
        <p:txBody>
          <a:bodyPr lIns="360000" rIns="360000" bIns="108000">
            <a:spAutoFit/>
          </a:bodyPr>
          <a:lstStyle/>
          <a:p>
            <a:pPr marL="342900" lvl="1" indent="-342900" algn="just">
              <a:lnSpc>
                <a:spcPct val="85000"/>
              </a:lnSpc>
              <a:spcAft>
                <a:spcPts val="36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При аккредитации </a:t>
            </a:r>
            <a:r>
              <a:rPr lang="ru-RU" sz="1600" b="1" dirty="0">
                <a:latin typeface="Arial" pitchFamily="34" charset="0"/>
                <a:cs typeface="Arial" pitchFamily="34" charset="0"/>
              </a:rPr>
              <a:t>Оператор открывает участнику счет </a:t>
            </a:r>
            <a:r>
              <a:rPr lang="ru-RU" sz="1600" dirty="0">
                <a:solidFill>
                  <a:schemeClr val="tx1">
                    <a:lumMod val="75000"/>
                    <a:lumOff val="25000"/>
                  </a:schemeClr>
                </a:solidFill>
                <a:latin typeface="Arial" pitchFamily="34" charset="0"/>
                <a:cs typeface="Arial" pitchFamily="34" charset="0"/>
              </a:rPr>
              <a:t>для обеспечения заявок на участие в аукционах и сообщает реквизиты такого </a:t>
            </a:r>
            <a:r>
              <a:rPr lang="ru-RU" sz="1600" dirty="0" smtClean="0">
                <a:solidFill>
                  <a:schemeClr val="tx1">
                    <a:lumMod val="75000"/>
                    <a:lumOff val="25000"/>
                  </a:schemeClr>
                </a:solidFill>
                <a:latin typeface="Arial" pitchFamily="34" charset="0"/>
                <a:cs typeface="Arial" pitchFamily="34" charset="0"/>
              </a:rPr>
              <a:t>счета.</a:t>
            </a:r>
            <a:endParaRPr lang="ru-RU" sz="1600" dirty="0">
              <a:solidFill>
                <a:schemeClr val="tx1">
                  <a:lumMod val="75000"/>
                  <a:lumOff val="25000"/>
                </a:schemeClr>
              </a:solidFill>
              <a:latin typeface="Arial" pitchFamily="34" charset="0"/>
              <a:cs typeface="Arial" pitchFamily="34" charset="0"/>
            </a:endParaRPr>
          </a:p>
          <a:p>
            <a:pPr marL="342900" lvl="1" indent="-342900" algn="just">
              <a:lnSpc>
                <a:spcPct val="85000"/>
              </a:lnSpc>
              <a:spcAft>
                <a:spcPts val="36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Для участия в торгах </a:t>
            </a:r>
            <a:r>
              <a:rPr lang="ru-RU" sz="1600" b="1" dirty="0">
                <a:latin typeface="Arial" pitchFamily="34" charset="0"/>
                <a:cs typeface="Arial" pitchFamily="34" charset="0"/>
              </a:rPr>
              <a:t>участник должен перевести на этот счет сумму </a:t>
            </a:r>
            <a:r>
              <a:rPr lang="ru-RU" sz="1600" dirty="0">
                <a:solidFill>
                  <a:schemeClr val="tx1">
                    <a:lumMod val="75000"/>
                    <a:lumOff val="25000"/>
                  </a:schemeClr>
                </a:solidFill>
                <a:latin typeface="Arial" pitchFamily="34" charset="0"/>
                <a:cs typeface="Arial" pitchFamily="34" charset="0"/>
              </a:rPr>
              <a:t>обеспечения заявки на участие до момента подачи </a:t>
            </a:r>
            <a:r>
              <a:rPr lang="ru-RU" sz="1600" dirty="0" smtClean="0">
                <a:solidFill>
                  <a:schemeClr val="tx1">
                    <a:lumMod val="75000"/>
                    <a:lumOff val="25000"/>
                  </a:schemeClr>
                </a:solidFill>
                <a:latin typeface="Arial" pitchFamily="34" charset="0"/>
                <a:cs typeface="Arial" pitchFamily="34" charset="0"/>
              </a:rPr>
              <a:t>заявки. </a:t>
            </a:r>
            <a:endParaRPr lang="ru-RU" sz="1600" dirty="0">
              <a:solidFill>
                <a:schemeClr val="tx1">
                  <a:lumMod val="75000"/>
                  <a:lumOff val="25000"/>
                </a:schemeClr>
              </a:solidFill>
              <a:latin typeface="Arial" pitchFamily="34" charset="0"/>
              <a:cs typeface="Arial" pitchFamily="34" charset="0"/>
            </a:endParaRPr>
          </a:p>
          <a:p>
            <a:pPr marL="342900" lvl="1" indent="-342900" algn="just">
              <a:lnSpc>
                <a:spcPct val="85000"/>
              </a:lnSpc>
              <a:spcAft>
                <a:spcPts val="3600"/>
              </a:spcAft>
              <a:buClr>
                <a:srgbClr val="990033"/>
              </a:buClr>
              <a:buSzPct val="80000"/>
              <a:buFont typeface="Arial Narrow" pitchFamily="34" charset="0"/>
              <a:buChar char="▬"/>
              <a:defRPr/>
            </a:pPr>
            <a:r>
              <a:rPr lang="ru-RU" sz="1600" b="1" dirty="0">
                <a:latin typeface="Arial" pitchFamily="34" charset="0"/>
                <a:cs typeface="Arial" pitchFamily="34" charset="0"/>
              </a:rPr>
              <a:t>Сумма обеспечения блокируется Оператором </a:t>
            </a:r>
            <a:r>
              <a:rPr lang="ru-RU" sz="1600" dirty="0">
                <a:solidFill>
                  <a:schemeClr val="tx1">
                    <a:lumMod val="75000"/>
                    <a:lumOff val="25000"/>
                  </a:schemeClr>
                </a:solidFill>
                <a:latin typeface="Arial" pitchFamily="34" charset="0"/>
                <a:cs typeface="Arial" pitchFamily="34" charset="0"/>
              </a:rPr>
              <a:t>и не может быть использована участником в период участия в </a:t>
            </a:r>
            <a:r>
              <a:rPr lang="ru-RU" sz="1600" dirty="0" smtClean="0">
                <a:solidFill>
                  <a:schemeClr val="tx1">
                    <a:lumMod val="75000"/>
                    <a:lumOff val="25000"/>
                  </a:schemeClr>
                </a:solidFill>
                <a:latin typeface="Arial" pitchFamily="34" charset="0"/>
                <a:cs typeface="Arial" pitchFamily="34" charset="0"/>
              </a:rPr>
              <a:t>аукционе.</a:t>
            </a:r>
            <a:endParaRPr lang="ru-RU" sz="1600" dirty="0">
              <a:solidFill>
                <a:schemeClr val="tx1">
                  <a:lumMod val="75000"/>
                  <a:lumOff val="25000"/>
                </a:schemeClr>
              </a:solidFill>
              <a:latin typeface="Arial" pitchFamily="34" charset="0"/>
              <a:cs typeface="Arial" pitchFamily="34" charset="0"/>
            </a:endParaRPr>
          </a:p>
          <a:p>
            <a:pPr marL="342900" lvl="1" indent="-342900" algn="just">
              <a:lnSpc>
                <a:spcPct val="85000"/>
              </a:lnSpc>
              <a:spcAft>
                <a:spcPts val="36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В случае, если участник прекращает процедуру участия в аукционе, оператор в течение одного рабочего дня </a:t>
            </a:r>
            <a:r>
              <a:rPr lang="ru-RU" sz="1600" b="1" dirty="0">
                <a:latin typeface="Arial" pitchFamily="34" charset="0"/>
                <a:cs typeface="Arial" pitchFamily="34" charset="0"/>
              </a:rPr>
              <a:t>производит разблокировку внесенного </a:t>
            </a:r>
            <a:r>
              <a:rPr lang="ru-RU" sz="1600" b="1" dirty="0" smtClean="0">
                <a:latin typeface="Arial" pitchFamily="34" charset="0"/>
                <a:cs typeface="Arial" pitchFamily="34" charset="0"/>
              </a:rPr>
              <a:t>обеспечения.</a:t>
            </a:r>
            <a:endParaRPr lang="ru-RU" sz="1600" b="1" dirty="0">
              <a:latin typeface="Arial" pitchFamily="34" charset="0"/>
              <a:cs typeface="Arial" pitchFamily="34" charset="0"/>
            </a:endParaRPr>
          </a:p>
        </p:txBody>
      </p:sp>
      <p:sp>
        <p:nvSpPr>
          <p:cNvPr id="7" name="Прямоугольник 6"/>
          <p:cNvSpPr/>
          <p:nvPr/>
        </p:nvSpPr>
        <p:spPr>
          <a:xfrm>
            <a:off x="0" y="5614988"/>
            <a:ext cx="9144000" cy="893885"/>
          </a:xfrm>
          <a:prstGeom prst="rect">
            <a:avLst/>
          </a:prstGeom>
          <a:solidFill>
            <a:schemeClr val="bg1">
              <a:lumMod val="95000"/>
            </a:schemeClr>
          </a:solidFill>
        </p:spPr>
        <p:txBody>
          <a:bodyPr lIns="360000" rIns="360000" bIns="108000">
            <a:spAutoFit/>
          </a:bodyPr>
          <a:lstStyle/>
          <a:p>
            <a:pPr>
              <a:defRPr/>
            </a:pPr>
            <a:r>
              <a:rPr lang="ru-RU" sz="1600" dirty="0">
                <a:solidFill>
                  <a:schemeClr val="tx1">
                    <a:lumMod val="75000"/>
                    <a:lumOff val="25000"/>
                  </a:schemeClr>
                </a:solidFill>
                <a:latin typeface="Arial" pitchFamily="34" charset="0"/>
                <a:cs typeface="Arial" pitchFamily="34" charset="0"/>
              </a:rPr>
              <a:t>В случае, если Ваш банк не принимает платежи без указания документа, на основании которого осуществляется платеж, в назначении платежа можно дополнительно дать ссылку на регламент работы площадки </a:t>
            </a:r>
            <a:r>
              <a:rPr lang="ru-RU" sz="1600" dirty="0" smtClean="0">
                <a:solidFill>
                  <a:schemeClr val="tx1">
                    <a:lumMod val="75000"/>
                    <a:lumOff val="25000"/>
                  </a:schemeClr>
                </a:solidFill>
                <a:latin typeface="Arial" pitchFamily="34" charset="0"/>
                <a:cs typeface="Arial" pitchFamily="34" charset="0"/>
              </a:rPr>
              <a:t>АО </a:t>
            </a:r>
            <a:r>
              <a:rPr lang="ru-RU" sz="1600" dirty="0">
                <a:solidFill>
                  <a:schemeClr val="tx1">
                    <a:lumMod val="75000"/>
                    <a:lumOff val="25000"/>
                  </a:schemeClr>
                </a:solidFill>
                <a:latin typeface="Arial" pitchFamily="34" charset="0"/>
                <a:cs typeface="Arial" pitchFamily="34" charset="0"/>
              </a:rPr>
              <a:t>«ЕЭТП»</a:t>
            </a:r>
          </a:p>
        </p:txBody>
      </p:sp>
    </p:spTree>
    <p:extLst>
      <p:ext uri="{BB962C8B-B14F-4D97-AF65-F5344CB8AC3E}">
        <p14:creationId xmlns:p14="http://schemas.microsoft.com/office/powerpoint/2010/main" val="46867774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Righ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44624"/>
            <a:ext cx="9144000" cy="646113"/>
          </a:xfrm>
          <a:prstGeom prst="rect">
            <a:avLst/>
          </a:prstGeom>
          <a:noFill/>
          <a:ln w="9525">
            <a:noFill/>
            <a:miter lim="800000"/>
            <a:headEnd/>
            <a:tailEnd/>
          </a:ln>
        </p:spPr>
        <p:txBody>
          <a:bodyPr lIns="216000" tIns="36000" rIns="180000" bIns="36000" anchor="ctr"/>
          <a:lstStyle/>
          <a:p>
            <a:pPr>
              <a:defRPr/>
            </a:pPr>
            <a:r>
              <a:rPr lang="ru-RU" sz="1600" spc="-130" dirty="0">
                <a:solidFill>
                  <a:schemeClr val="bg1"/>
                </a:solidFill>
                <a:latin typeface="Arial" pitchFamily="34" charset="0"/>
                <a:cs typeface="Arial" pitchFamily="34" charset="0"/>
              </a:rPr>
              <a:t>Перечисление </a:t>
            </a:r>
            <a:r>
              <a:rPr lang="ru-RU" sz="1600" spc="-130" dirty="0" smtClean="0">
                <a:solidFill>
                  <a:schemeClr val="bg1"/>
                </a:solidFill>
                <a:latin typeface="Arial" pitchFamily="34" charset="0"/>
                <a:cs typeface="Arial" pitchFamily="34" charset="0"/>
              </a:rPr>
              <a:t>обеспечения </a:t>
            </a:r>
            <a:r>
              <a:rPr lang="ru-RU" sz="1600" spc="-130" dirty="0">
                <a:solidFill>
                  <a:schemeClr val="bg1"/>
                </a:solidFill>
                <a:latin typeface="Arial" pitchFamily="34" charset="0"/>
                <a:cs typeface="Arial" pitchFamily="34" charset="0"/>
              </a:rPr>
              <a:t>на счет</a:t>
            </a:r>
          </a:p>
        </p:txBody>
      </p:sp>
      <p:sp>
        <p:nvSpPr>
          <p:cNvPr id="4" name="Прямоугольник 3"/>
          <p:cNvSpPr/>
          <p:nvPr/>
        </p:nvSpPr>
        <p:spPr>
          <a:xfrm>
            <a:off x="0" y="1581150"/>
            <a:ext cx="9144000" cy="647664"/>
          </a:xfrm>
          <a:prstGeom prst="rect">
            <a:avLst/>
          </a:prstGeom>
          <a:solidFill>
            <a:schemeClr val="bg1">
              <a:lumMod val="95000"/>
            </a:schemeClr>
          </a:solidFill>
        </p:spPr>
        <p:txBody>
          <a:bodyPr lIns="360000" rIns="360000" bIns="108000">
            <a:spAutoFit/>
          </a:bodyPr>
          <a:lstStyle/>
          <a:p>
            <a:pPr algn="just">
              <a:defRPr/>
            </a:pPr>
            <a:r>
              <a:rPr lang="ru-RU" sz="1600" dirty="0">
                <a:solidFill>
                  <a:schemeClr val="tx1">
                    <a:lumMod val="75000"/>
                    <a:lumOff val="25000"/>
                  </a:schemeClr>
                </a:solidFill>
                <a:latin typeface="Arial" pitchFamily="34" charset="0"/>
                <a:cs typeface="Arial" pitchFamily="34" charset="0"/>
              </a:rPr>
              <a:t>Во избежание проблем при подаче </a:t>
            </a:r>
            <a:r>
              <a:rPr lang="ru-RU" sz="1600" dirty="0" smtClean="0">
                <a:solidFill>
                  <a:schemeClr val="tx1">
                    <a:lumMod val="75000"/>
                    <a:lumOff val="25000"/>
                  </a:schemeClr>
                </a:solidFill>
                <a:latin typeface="Arial" pitchFamily="34" charset="0"/>
                <a:cs typeface="Arial" pitchFamily="34" charset="0"/>
              </a:rPr>
              <a:t>заявки, </a:t>
            </a:r>
            <a:r>
              <a:rPr lang="ru-RU" sz="1600" dirty="0">
                <a:solidFill>
                  <a:schemeClr val="tx1">
                    <a:lumMod val="75000"/>
                    <a:lumOff val="25000"/>
                  </a:schemeClr>
                </a:solidFill>
                <a:latin typeface="Arial" pitchFamily="34" charset="0"/>
                <a:cs typeface="Arial" pitchFamily="34" charset="0"/>
              </a:rPr>
              <a:t>необходимо заблаговременно направлять оператору средства для внесения обеспечений</a:t>
            </a:r>
          </a:p>
        </p:txBody>
      </p:sp>
      <p:sp>
        <p:nvSpPr>
          <p:cNvPr id="66564" name="Прямоугольник 4"/>
          <p:cNvSpPr>
            <a:spLocks noChangeArrowheads="1"/>
          </p:cNvSpPr>
          <p:nvPr/>
        </p:nvSpPr>
        <p:spPr bwMode="auto">
          <a:xfrm>
            <a:off x="0" y="2490788"/>
            <a:ext cx="9144000" cy="3017543"/>
          </a:xfrm>
          <a:prstGeom prst="rect">
            <a:avLst/>
          </a:prstGeom>
          <a:noFill/>
          <a:ln w="9525">
            <a:noFill/>
            <a:miter lim="800000"/>
            <a:headEnd/>
            <a:tailEnd/>
          </a:ln>
        </p:spPr>
        <p:txBody>
          <a:bodyPr lIns="360000" rIns="360000" bIns="108000">
            <a:spAutoFit/>
          </a:bodyPr>
          <a:lstStyle/>
          <a:p>
            <a:pPr marL="342900" lvl="1" indent="-342900" algn="just">
              <a:lnSpc>
                <a:spcPct val="85000"/>
              </a:lnSpc>
              <a:spcAft>
                <a:spcPts val="2000"/>
              </a:spcAft>
              <a:buClr>
                <a:srgbClr val="990033"/>
              </a:buClr>
              <a:buSzPct val="80000"/>
              <a:buFont typeface="Arial Narrow" pitchFamily="34" charset="0"/>
              <a:buChar char="▬"/>
            </a:pPr>
            <a:r>
              <a:rPr lang="ru-RU" sz="1600" dirty="0">
                <a:latin typeface="Arial" pitchFamily="34" charset="0"/>
                <a:cs typeface="Arial" pitchFamily="34" charset="0"/>
              </a:rPr>
              <a:t>Торговая система не принимает заявку на участие в </a:t>
            </a:r>
            <a:r>
              <a:rPr lang="ru-RU" sz="1600" dirty="0" smtClean="0">
                <a:latin typeface="Arial" pitchFamily="34" charset="0"/>
                <a:cs typeface="Arial" pitchFamily="34" charset="0"/>
              </a:rPr>
              <a:t>аукционе, </a:t>
            </a:r>
            <a:r>
              <a:rPr lang="ru-RU" sz="1600" dirty="0">
                <a:latin typeface="Arial" pitchFamily="34" charset="0"/>
                <a:cs typeface="Arial" pitchFamily="34" charset="0"/>
              </a:rPr>
              <a:t>в случае отсутствия на счете участника денежных средств для обеспечения </a:t>
            </a:r>
            <a:r>
              <a:rPr lang="ru-RU" sz="1600" dirty="0" smtClean="0">
                <a:latin typeface="Arial" pitchFamily="34" charset="0"/>
                <a:cs typeface="Arial" pitchFamily="34" charset="0"/>
              </a:rPr>
              <a:t>заявки.</a:t>
            </a:r>
            <a:endParaRPr lang="ru-RU" sz="1600" dirty="0">
              <a:latin typeface="Arial" pitchFamily="34" charset="0"/>
              <a:cs typeface="Arial" pitchFamily="34" charset="0"/>
            </a:endParaRPr>
          </a:p>
          <a:p>
            <a:pPr marL="342900" lvl="1" indent="-342900" algn="just">
              <a:lnSpc>
                <a:spcPct val="85000"/>
              </a:lnSpc>
              <a:spcAft>
                <a:spcPts val="2000"/>
              </a:spcAft>
              <a:buClr>
                <a:srgbClr val="990033"/>
              </a:buClr>
              <a:buSzPct val="80000"/>
              <a:buFont typeface="Arial Narrow" pitchFamily="34" charset="0"/>
              <a:buChar char="▬"/>
            </a:pPr>
            <a:r>
              <a:rPr lang="ru-RU" sz="1600" dirty="0">
                <a:latin typeface="Arial" pitchFamily="34" charset="0"/>
                <a:cs typeface="Arial" pitchFamily="34" charset="0"/>
              </a:rPr>
              <a:t>Оператор не имеет </a:t>
            </a:r>
            <a:r>
              <a:rPr lang="ru-RU" sz="1600" dirty="0" smtClean="0">
                <a:latin typeface="Arial" pitchFamily="34" charset="0"/>
                <a:cs typeface="Arial" pitchFamily="34" charset="0"/>
              </a:rPr>
              <a:t>права </a:t>
            </a:r>
            <a:r>
              <a:rPr lang="ru-RU" sz="1600" dirty="0">
                <a:latin typeface="Arial" pitchFamily="34" charset="0"/>
                <a:cs typeface="Arial" pitchFamily="34" charset="0"/>
              </a:rPr>
              <a:t>принимать заявку участника на основании гарантийного письма с обязательством перечисления денежных средств в размере обеспечения на счет </a:t>
            </a:r>
            <a:r>
              <a:rPr lang="ru-RU" sz="1600" dirty="0" smtClean="0">
                <a:latin typeface="Arial" pitchFamily="34" charset="0"/>
                <a:cs typeface="Arial" pitchFamily="34" charset="0"/>
              </a:rPr>
              <a:t>оператора.</a:t>
            </a:r>
            <a:endParaRPr lang="ru-RU" sz="1600" dirty="0">
              <a:latin typeface="Arial" pitchFamily="34" charset="0"/>
              <a:cs typeface="Arial" pitchFamily="34" charset="0"/>
            </a:endParaRPr>
          </a:p>
          <a:p>
            <a:pPr marL="342900" lvl="1" indent="-342900" algn="just">
              <a:lnSpc>
                <a:spcPct val="85000"/>
              </a:lnSpc>
              <a:spcAft>
                <a:spcPts val="2000"/>
              </a:spcAft>
              <a:buClr>
                <a:srgbClr val="990033"/>
              </a:buClr>
              <a:buSzPct val="80000"/>
              <a:buFont typeface="Arial Narrow" pitchFamily="34" charset="0"/>
              <a:buChar char="▬"/>
            </a:pPr>
            <a:r>
              <a:rPr lang="ru-RU" sz="1600" dirty="0">
                <a:latin typeface="Arial" pitchFamily="34" charset="0"/>
                <a:cs typeface="Arial" pitchFamily="34" charset="0"/>
              </a:rPr>
              <a:t>Оператор не имеет </a:t>
            </a:r>
            <a:r>
              <a:rPr lang="ru-RU" sz="1600" dirty="0" smtClean="0">
                <a:latin typeface="Arial" pitchFamily="34" charset="0"/>
                <a:cs typeface="Arial" pitchFamily="34" charset="0"/>
              </a:rPr>
              <a:t>права </a:t>
            </a:r>
            <a:r>
              <a:rPr lang="ru-RU" sz="1600" dirty="0">
                <a:latin typeface="Arial" pitchFamily="34" charset="0"/>
                <a:cs typeface="Arial" pitchFamily="34" charset="0"/>
              </a:rPr>
              <a:t>принимать заявку участника на основании платежного поручения о перечислении денежных средств в размере обеспечения на счет </a:t>
            </a:r>
            <a:r>
              <a:rPr lang="ru-RU" sz="1600" dirty="0" smtClean="0">
                <a:latin typeface="Arial" pitchFamily="34" charset="0"/>
                <a:cs typeface="Arial" pitchFamily="34" charset="0"/>
              </a:rPr>
              <a:t>оператора.</a:t>
            </a:r>
            <a:endParaRPr lang="ru-RU" sz="1600" dirty="0">
              <a:latin typeface="Arial" pitchFamily="34" charset="0"/>
              <a:cs typeface="Arial" pitchFamily="34" charset="0"/>
            </a:endParaRPr>
          </a:p>
          <a:p>
            <a:pPr marL="342900" lvl="1" indent="-342900" algn="just">
              <a:lnSpc>
                <a:spcPct val="85000"/>
              </a:lnSpc>
              <a:spcAft>
                <a:spcPts val="2000"/>
              </a:spcAft>
              <a:buClr>
                <a:srgbClr val="990033"/>
              </a:buClr>
              <a:buSzPct val="80000"/>
              <a:buFont typeface="Arial Narrow" pitchFamily="34" charset="0"/>
              <a:buChar char="▬"/>
            </a:pPr>
            <a:r>
              <a:rPr lang="ru-RU" sz="1600" dirty="0">
                <a:latin typeface="Arial" pitchFamily="34" charset="0"/>
                <a:cs typeface="Arial" pitchFamily="34" charset="0"/>
              </a:rPr>
              <a:t>Оператор видит на своем счете средства, направленные </a:t>
            </a:r>
            <a:r>
              <a:rPr lang="ru-RU" sz="1600" dirty="0" smtClean="0">
                <a:latin typeface="Arial" pitchFamily="34" charset="0"/>
                <a:cs typeface="Arial" pitchFamily="34" charset="0"/>
              </a:rPr>
              <a:t>участником, </a:t>
            </a:r>
            <a:r>
              <a:rPr lang="ru-RU" sz="1600" dirty="0">
                <a:latin typeface="Arial" pitchFamily="34" charset="0"/>
                <a:cs typeface="Arial" pitchFamily="34" charset="0"/>
              </a:rPr>
              <a:t>накануне до окончания банковского дня не ранее 12 часов </a:t>
            </a:r>
            <a:r>
              <a:rPr lang="ru-RU" sz="1600" dirty="0" smtClean="0">
                <a:latin typeface="Arial" pitchFamily="34" charset="0"/>
                <a:cs typeface="Arial" pitchFamily="34" charset="0"/>
              </a:rPr>
              <a:t>дня.</a:t>
            </a:r>
            <a:endParaRPr lang="ru-RU" sz="1600" dirty="0">
              <a:latin typeface="Arial" pitchFamily="34" charset="0"/>
              <a:cs typeface="Arial" pitchFamily="34" charset="0"/>
            </a:endParaRPr>
          </a:p>
        </p:txBody>
      </p:sp>
    </p:spTree>
    <p:extLst>
      <p:ext uri="{BB962C8B-B14F-4D97-AF65-F5344CB8AC3E}">
        <p14:creationId xmlns:p14="http://schemas.microsoft.com/office/powerpoint/2010/main" val="3251009170"/>
      </p:ext>
    </p:extLst>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100000">
              <a:schemeClr val="accent1">
                <a:lumMod val="75000"/>
              </a:schemeClr>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7"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1. Задачи ЕЭТП\! Элементы стиля\Логотип_ЕЭТП-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9436" y="95213"/>
            <a:ext cx="2202684" cy="597616"/>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251520" y="2492896"/>
            <a:ext cx="8640959" cy="1872208"/>
          </a:xfrm>
          <a:prstGeom prst="rect">
            <a:avLst/>
          </a:prstGeom>
          <a:noFill/>
          <a:ln w="9525">
            <a:noFill/>
            <a:miter lim="800000"/>
            <a:headEnd/>
            <a:tailEnd/>
          </a:ln>
        </p:spPr>
        <p:txBody>
          <a:bodyPr lIns="216000" tIns="36000" rIns="180000" bIns="36000" anchor="t"/>
          <a:lstStyle/>
          <a:p>
            <a:pPr algn="ctr">
              <a:lnSpc>
                <a:spcPct val="80000"/>
              </a:lnSpc>
              <a:spcBef>
                <a:spcPts val="600"/>
              </a:spcBef>
              <a:defRPr/>
            </a:pPr>
            <a:r>
              <a:rPr lang="ru-RU" sz="3000" b="1" dirty="0" smtClean="0">
                <a:solidFill>
                  <a:prstClr val="white"/>
                </a:solidFill>
                <a:latin typeface="Arial" panose="020B0604020202020204" pitchFamily="34" charset="0"/>
                <a:cs typeface="Arial" panose="020B0604020202020204" pitchFamily="34" charset="0"/>
              </a:rPr>
              <a:t>Часть 4</a:t>
            </a:r>
          </a:p>
          <a:p>
            <a:pPr algn="ctr">
              <a:spcAft>
                <a:spcPts val="1800"/>
              </a:spcAft>
              <a:defRPr/>
            </a:pPr>
            <a:r>
              <a:rPr lang="ru-RU" sz="4400" b="1" dirty="0" smtClean="0">
                <a:solidFill>
                  <a:prstClr val="white"/>
                </a:solidFill>
                <a:latin typeface="Arial" panose="020B0604020202020204" pitchFamily="34" charset="0"/>
                <a:cs typeface="Arial" panose="020B0604020202020204" pitchFamily="34" charset="0"/>
              </a:rPr>
              <a:t>Особенности подачи заявки и подачи ценовых предложений</a:t>
            </a:r>
            <a:endParaRPr lang="ru-RU" sz="44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9102179"/>
      </p:ext>
    </p:extLst>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9"/>
          <p:cNvGrpSpPr>
            <a:grpSpLocks/>
          </p:cNvGrpSpPr>
          <p:nvPr/>
        </p:nvGrpSpPr>
        <p:grpSpPr bwMode="auto">
          <a:xfrm>
            <a:off x="6215063" y="2708920"/>
            <a:ext cx="2651577" cy="3455987"/>
            <a:chOff x="6215063" y="3402013"/>
            <a:chExt cx="2652220" cy="3455987"/>
          </a:xfrm>
        </p:grpSpPr>
        <p:sp>
          <p:nvSpPr>
            <p:cNvPr id="12" name="Line 29"/>
            <p:cNvSpPr>
              <a:spLocks noChangeShapeType="1"/>
            </p:cNvSpPr>
            <p:nvPr/>
          </p:nvSpPr>
          <p:spPr bwMode="auto">
            <a:xfrm>
              <a:off x="6215063" y="3402013"/>
              <a:ext cx="0" cy="3455987"/>
            </a:xfrm>
            <a:prstGeom prst="line">
              <a:avLst/>
            </a:prstGeom>
            <a:noFill/>
            <a:ln w="19050">
              <a:solidFill>
                <a:schemeClr val="tx1">
                  <a:lumMod val="75000"/>
                  <a:lumOff val="25000"/>
                </a:schemeClr>
              </a:solidFill>
              <a:round/>
              <a:headEnd/>
              <a:tailEnd/>
            </a:ln>
          </p:spPr>
          <p:txBody>
            <a:bodyPr/>
            <a:lstStyle/>
            <a:p>
              <a:pPr>
                <a:defRPr/>
              </a:pPr>
              <a:endParaRPr lang="ru-RU" sz="1600">
                <a:latin typeface="Arial" pitchFamily="34" charset="0"/>
                <a:cs typeface="Arial" pitchFamily="34" charset="0"/>
              </a:endParaRPr>
            </a:p>
          </p:txBody>
        </p:sp>
        <p:sp>
          <p:nvSpPr>
            <p:cNvPr id="70676" name="Text Box 31"/>
            <p:cNvSpPr txBox="1">
              <a:spLocks noChangeArrowheads="1"/>
            </p:cNvSpPr>
            <p:nvPr/>
          </p:nvSpPr>
          <p:spPr bwMode="auto">
            <a:xfrm>
              <a:off x="6352448" y="3402013"/>
              <a:ext cx="1543810" cy="584775"/>
            </a:xfrm>
            <a:prstGeom prst="rect">
              <a:avLst/>
            </a:prstGeom>
            <a:noFill/>
            <a:ln w="9525">
              <a:noFill/>
              <a:miter lim="800000"/>
              <a:headEnd/>
              <a:tailEnd/>
            </a:ln>
          </p:spPr>
          <p:txBody>
            <a:bodyPr wrap="none">
              <a:spAutoFit/>
            </a:bodyPr>
            <a:lstStyle/>
            <a:p>
              <a:r>
                <a:rPr lang="ru-RU" sz="1600" b="1" dirty="0">
                  <a:solidFill>
                    <a:schemeClr val="tx1">
                      <a:lumMod val="75000"/>
                      <a:lumOff val="25000"/>
                    </a:schemeClr>
                  </a:solidFill>
                  <a:latin typeface="Arial" pitchFamily="34" charset="0"/>
                  <a:cs typeface="Arial" pitchFamily="34" charset="0"/>
                </a:rPr>
                <a:t>Вторая часть</a:t>
              </a:r>
            </a:p>
            <a:p>
              <a:r>
                <a:rPr lang="ru-RU" sz="1600" b="1" dirty="0">
                  <a:solidFill>
                    <a:schemeClr val="tx1">
                      <a:lumMod val="75000"/>
                      <a:lumOff val="25000"/>
                    </a:schemeClr>
                  </a:solidFill>
                  <a:latin typeface="Arial" pitchFamily="34" charset="0"/>
                  <a:cs typeface="Arial" pitchFamily="34" charset="0"/>
                </a:rPr>
                <a:t>заявки</a:t>
              </a:r>
            </a:p>
          </p:txBody>
        </p:sp>
        <p:sp>
          <p:nvSpPr>
            <p:cNvPr id="70677" name="Text Box 33"/>
            <p:cNvSpPr txBox="1">
              <a:spLocks noChangeArrowheads="1"/>
            </p:cNvSpPr>
            <p:nvPr/>
          </p:nvSpPr>
          <p:spPr bwMode="auto">
            <a:xfrm>
              <a:off x="6357950" y="4464050"/>
              <a:ext cx="2509333" cy="1501950"/>
            </a:xfrm>
            <a:prstGeom prst="rect">
              <a:avLst/>
            </a:prstGeom>
            <a:noFill/>
            <a:ln w="9525">
              <a:noFill/>
              <a:miter lim="800000"/>
              <a:headEnd/>
              <a:tailEnd/>
            </a:ln>
          </p:spPr>
          <p:txBody>
            <a:bodyPr>
              <a:spAutoFit/>
            </a:bodyPr>
            <a:lstStyle/>
            <a:p>
              <a:pPr marL="342900" lvl="1" indent="-342900">
                <a:lnSpc>
                  <a:spcPct val="85000"/>
                </a:lnSpc>
                <a:spcAft>
                  <a:spcPts val="1200"/>
                </a:spcAft>
                <a:buClr>
                  <a:srgbClr val="990033"/>
                </a:buClr>
                <a:buSzPct val="80000"/>
                <a:buFont typeface="Arial Narrow" pitchFamily="34" charset="0"/>
                <a:buChar char="▬"/>
              </a:pPr>
              <a:r>
                <a:rPr lang="ru-RU" sz="1600" dirty="0" smtClean="0">
                  <a:solidFill>
                    <a:schemeClr val="tx1">
                      <a:lumMod val="75000"/>
                      <a:lumOff val="25000"/>
                    </a:schemeClr>
                  </a:solidFill>
                  <a:latin typeface="Arial" pitchFamily="34" charset="0"/>
                  <a:cs typeface="Arial" pitchFamily="34" charset="0"/>
                </a:rPr>
                <a:t>Декларация соответствия</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12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Документы, требуемые согласно АД (лицензии, сертификаты и т.д.)</a:t>
              </a:r>
            </a:p>
          </p:txBody>
        </p:sp>
      </p:grpSp>
      <p:grpSp>
        <p:nvGrpSpPr>
          <p:cNvPr id="3" name="Группа 31"/>
          <p:cNvGrpSpPr>
            <a:grpSpLocks/>
          </p:cNvGrpSpPr>
          <p:nvPr/>
        </p:nvGrpSpPr>
        <p:grpSpPr bwMode="auto">
          <a:xfrm>
            <a:off x="214344" y="2735907"/>
            <a:ext cx="2894645" cy="1989354"/>
            <a:chOff x="214313" y="3429000"/>
            <a:chExt cx="2894665" cy="1989737"/>
          </a:xfrm>
        </p:grpSpPr>
        <p:sp>
          <p:nvSpPr>
            <p:cNvPr id="70672" name="Text Box 38"/>
            <p:cNvSpPr txBox="1">
              <a:spLocks noChangeArrowheads="1"/>
            </p:cNvSpPr>
            <p:nvPr/>
          </p:nvSpPr>
          <p:spPr bwMode="auto">
            <a:xfrm>
              <a:off x="214313" y="3429000"/>
              <a:ext cx="1496125" cy="584887"/>
            </a:xfrm>
            <a:prstGeom prst="rect">
              <a:avLst/>
            </a:prstGeom>
            <a:noFill/>
            <a:ln w="9525">
              <a:noFill/>
              <a:miter lim="800000"/>
              <a:headEnd/>
              <a:tailEnd/>
            </a:ln>
          </p:spPr>
          <p:txBody>
            <a:bodyPr wrap="none">
              <a:spAutoFit/>
            </a:bodyPr>
            <a:lstStyle/>
            <a:p>
              <a:r>
                <a:rPr lang="ru-RU" sz="1600" b="1" dirty="0">
                  <a:solidFill>
                    <a:schemeClr val="tx1">
                      <a:lumMod val="75000"/>
                      <a:lumOff val="25000"/>
                    </a:schemeClr>
                  </a:solidFill>
                  <a:latin typeface="Arial" pitchFamily="34" charset="0"/>
                  <a:cs typeface="Arial" pitchFamily="34" charset="0"/>
                </a:rPr>
                <a:t>Внесение</a:t>
              </a:r>
            </a:p>
            <a:p>
              <a:r>
                <a:rPr lang="ru-RU" sz="1600" b="1" dirty="0">
                  <a:solidFill>
                    <a:schemeClr val="tx1">
                      <a:lumMod val="75000"/>
                      <a:lumOff val="25000"/>
                    </a:schemeClr>
                  </a:solidFill>
                  <a:latin typeface="Arial" pitchFamily="34" charset="0"/>
                  <a:cs typeface="Arial" pitchFamily="34" charset="0"/>
                </a:rPr>
                <a:t>обеспечения</a:t>
              </a:r>
            </a:p>
          </p:txBody>
        </p:sp>
        <p:sp>
          <p:nvSpPr>
            <p:cNvPr id="70673" name="Text Box 39"/>
            <p:cNvSpPr txBox="1">
              <a:spLocks noChangeArrowheads="1"/>
            </p:cNvSpPr>
            <p:nvPr/>
          </p:nvSpPr>
          <p:spPr bwMode="auto">
            <a:xfrm>
              <a:off x="251489" y="4698401"/>
              <a:ext cx="2857489" cy="720336"/>
            </a:xfrm>
            <a:prstGeom prst="rect">
              <a:avLst/>
            </a:prstGeom>
            <a:noFill/>
            <a:ln w="9525">
              <a:noFill/>
              <a:miter lim="800000"/>
              <a:headEnd/>
              <a:tailEnd/>
            </a:ln>
          </p:spPr>
          <p:txBody>
            <a:bodyPr>
              <a:spAutoFit/>
            </a:bodyPr>
            <a:lstStyle/>
            <a:p>
              <a:pPr marL="342900" lvl="1" indent="-342900">
                <a:lnSpc>
                  <a:spcPct val="85000"/>
                </a:lnSpc>
                <a:spcAft>
                  <a:spcPts val="1200"/>
                </a:spcAft>
                <a:buClr>
                  <a:srgbClr val="990033"/>
                </a:buClr>
                <a:buSzPct val="80000"/>
                <a:buFont typeface="Arial Narrow" pitchFamily="34" charset="0"/>
                <a:buChar char="▬"/>
              </a:pPr>
              <a:r>
                <a:rPr lang="ru-RU" sz="1600" b="1" dirty="0">
                  <a:solidFill>
                    <a:schemeClr val="tx1">
                      <a:lumMod val="75000"/>
                      <a:lumOff val="25000"/>
                    </a:schemeClr>
                  </a:solidFill>
                  <a:latin typeface="Arial" pitchFamily="34" charset="0"/>
                  <a:cs typeface="Arial" pitchFamily="34" charset="0"/>
                </a:rPr>
                <a:t>0.5% – 5%</a:t>
              </a:r>
              <a:br>
                <a:rPr lang="ru-RU" sz="1600" b="1" dirty="0">
                  <a:solidFill>
                    <a:schemeClr val="tx1">
                      <a:lumMod val="75000"/>
                      <a:lumOff val="25000"/>
                    </a:schemeClr>
                  </a:solidFill>
                  <a:latin typeface="Arial" pitchFamily="34" charset="0"/>
                  <a:cs typeface="Arial" pitchFamily="34" charset="0"/>
                </a:rPr>
              </a:br>
              <a:r>
                <a:rPr lang="ru-RU" sz="1600" dirty="0">
                  <a:solidFill>
                    <a:schemeClr val="tx1">
                      <a:lumMod val="75000"/>
                      <a:lumOff val="25000"/>
                    </a:schemeClr>
                  </a:solidFill>
                  <a:latin typeface="Arial" pitchFamily="34" charset="0"/>
                  <a:cs typeface="Arial" pitchFamily="34" charset="0"/>
                </a:rPr>
                <a:t>от начальной</a:t>
              </a:r>
              <a:br>
                <a:rPr lang="ru-RU" sz="1600" dirty="0">
                  <a:solidFill>
                    <a:schemeClr val="tx1">
                      <a:lumMod val="75000"/>
                      <a:lumOff val="25000"/>
                    </a:schemeClr>
                  </a:solidFill>
                  <a:latin typeface="Arial" pitchFamily="34" charset="0"/>
                  <a:cs typeface="Arial" pitchFamily="34" charset="0"/>
                </a:rPr>
              </a:br>
              <a:r>
                <a:rPr lang="ru-RU" sz="1600" dirty="0" smtClean="0">
                  <a:solidFill>
                    <a:schemeClr val="tx1">
                      <a:lumMod val="75000"/>
                      <a:lumOff val="25000"/>
                    </a:schemeClr>
                  </a:solidFill>
                  <a:latin typeface="Arial" pitchFamily="34" charset="0"/>
                  <a:cs typeface="Arial" pitchFamily="34" charset="0"/>
                </a:rPr>
                <a:t>цены контракта</a:t>
              </a:r>
              <a:endParaRPr lang="ru-RU" sz="1600" dirty="0">
                <a:solidFill>
                  <a:schemeClr val="tx1">
                    <a:lumMod val="75000"/>
                    <a:lumOff val="25000"/>
                  </a:schemeClr>
                </a:solidFill>
                <a:latin typeface="Arial" pitchFamily="34" charset="0"/>
                <a:cs typeface="Arial" pitchFamily="34" charset="0"/>
              </a:endParaRPr>
            </a:p>
          </p:txBody>
        </p:sp>
      </p:grpSp>
      <p:sp>
        <p:nvSpPr>
          <p:cNvPr id="25" name="Text Box 5"/>
          <p:cNvSpPr txBox="1">
            <a:spLocks noChangeArrowheads="1"/>
          </p:cNvSpPr>
          <p:nvPr/>
        </p:nvSpPr>
        <p:spPr bwMode="auto">
          <a:xfrm>
            <a:off x="0" y="116632"/>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Подача заявки на участие в аукционе</a:t>
            </a:r>
          </a:p>
        </p:txBody>
      </p:sp>
      <p:grpSp>
        <p:nvGrpSpPr>
          <p:cNvPr id="4" name="Группа 30"/>
          <p:cNvGrpSpPr>
            <a:grpSpLocks/>
          </p:cNvGrpSpPr>
          <p:nvPr/>
        </p:nvGrpSpPr>
        <p:grpSpPr bwMode="auto">
          <a:xfrm>
            <a:off x="3214688" y="2735907"/>
            <a:ext cx="2857500" cy="3627890"/>
            <a:chOff x="3214688" y="3429000"/>
            <a:chExt cx="2857511" cy="3627890"/>
          </a:xfrm>
        </p:grpSpPr>
        <p:sp>
          <p:nvSpPr>
            <p:cNvPr id="70665" name="Text Box 30"/>
            <p:cNvSpPr txBox="1">
              <a:spLocks noChangeArrowheads="1"/>
            </p:cNvSpPr>
            <p:nvPr/>
          </p:nvSpPr>
          <p:spPr bwMode="auto">
            <a:xfrm>
              <a:off x="3429000" y="3429000"/>
              <a:ext cx="1560561" cy="584775"/>
            </a:xfrm>
            <a:prstGeom prst="rect">
              <a:avLst/>
            </a:prstGeom>
            <a:noFill/>
            <a:ln w="9525">
              <a:noFill/>
              <a:miter lim="800000"/>
              <a:headEnd/>
              <a:tailEnd/>
            </a:ln>
          </p:spPr>
          <p:txBody>
            <a:bodyPr wrap="none">
              <a:spAutoFit/>
            </a:bodyPr>
            <a:lstStyle/>
            <a:p>
              <a:r>
                <a:rPr lang="ru-RU" sz="1600" b="1" dirty="0">
                  <a:solidFill>
                    <a:schemeClr val="tx1">
                      <a:lumMod val="75000"/>
                      <a:lumOff val="25000"/>
                    </a:schemeClr>
                  </a:solidFill>
                  <a:latin typeface="Arial" pitchFamily="34" charset="0"/>
                  <a:cs typeface="Arial" pitchFamily="34" charset="0"/>
                </a:rPr>
                <a:t>Первая часть</a:t>
              </a:r>
            </a:p>
            <a:p>
              <a:r>
                <a:rPr lang="ru-RU" sz="1600" b="1" dirty="0">
                  <a:solidFill>
                    <a:schemeClr val="tx1">
                      <a:lumMod val="75000"/>
                      <a:lumOff val="25000"/>
                    </a:schemeClr>
                  </a:solidFill>
                  <a:latin typeface="Arial" pitchFamily="34" charset="0"/>
                  <a:cs typeface="Arial" pitchFamily="34" charset="0"/>
                </a:rPr>
                <a:t>заявки</a:t>
              </a:r>
            </a:p>
          </p:txBody>
        </p:sp>
        <p:sp>
          <p:nvSpPr>
            <p:cNvPr id="70666" name="Text Box 32"/>
            <p:cNvSpPr txBox="1">
              <a:spLocks noChangeArrowheads="1"/>
            </p:cNvSpPr>
            <p:nvPr/>
          </p:nvSpPr>
          <p:spPr bwMode="auto">
            <a:xfrm>
              <a:off x="3429001" y="4508500"/>
              <a:ext cx="2643198" cy="2548390"/>
            </a:xfrm>
            <a:prstGeom prst="rect">
              <a:avLst/>
            </a:prstGeom>
            <a:noFill/>
            <a:ln w="9525">
              <a:noFill/>
              <a:miter lim="800000"/>
              <a:headEnd/>
              <a:tailEnd/>
            </a:ln>
          </p:spPr>
          <p:txBody>
            <a:bodyPr>
              <a:spAutoFit/>
            </a:bodyPr>
            <a:lstStyle/>
            <a:p>
              <a:pPr marL="342900" lvl="1" indent="-342900">
                <a:lnSpc>
                  <a:spcPct val="85000"/>
                </a:lnSpc>
                <a:spcAft>
                  <a:spcPts val="1200"/>
                </a:spcAft>
                <a:buClr>
                  <a:srgbClr val="990033"/>
                </a:buClr>
                <a:buSzPct val="80000"/>
                <a:buFont typeface="Arial Narrow" pitchFamily="34" charset="0"/>
                <a:buChar char="▬"/>
              </a:pPr>
              <a:r>
                <a:rPr lang="ru-RU" sz="1600" dirty="0" smtClean="0">
                  <a:solidFill>
                    <a:schemeClr val="tx1">
                      <a:lumMod val="75000"/>
                      <a:lumOff val="25000"/>
                    </a:schemeClr>
                  </a:solidFill>
                  <a:latin typeface="Arial" pitchFamily="34" charset="0"/>
                  <a:cs typeface="Arial" pitchFamily="34" charset="0"/>
                </a:rPr>
                <a:t>Предложение Участника </a:t>
              </a:r>
              <a:r>
                <a:rPr lang="ru-RU" sz="1600" dirty="0">
                  <a:solidFill>
                    <a:schemeClr val="tx1">
                      <a:lumMod val="75000"/>
                      <a:lumOff val="25000"/>
                    </a:schemeClr>
                  </a:solidFill>
                  <a:latin typeface="Arial" pitchFamily="34" charset="0"/>
                  <a:cs typeface="Arial" pitchFamily="34" charset="0"/>
                </a:rPr>
                <a:t>с указанием качественно-функциональных </a:t>
              </a:r>
              <a:r>
                <a:rPr lang="ru-RU" sz="1600" dirty="0" smtClean="0">
                  <a:solidFill>
                    <a:schemeClr val="tx1">
                      <a:lumMod val="75000"/>
                      <a:lumOff val="25000"/>
                    </a:schemeClr>
                  </a:solidFill>
                  <a:latin typeface="Arial" pitchFamily="34" charset="0"/>
                  <a:cs typeface="Arial" pitchFamily="34" charset="0"/>
                </a:rPr>
                <a:t>характеристик, страны происхождения товара.</a:t>
              </a:r>
              <a:endParaRPr lang="en-US"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12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Может быть анонимна</a:t>
              </a:r>
            </a:p>
          </p:txBody>
        </p:sp>
        <p:sp>
          <p:nvSpPr>
            <p:cNvPr id="19" name="Line 34"/>
            <p:cNvSpPr>
              <a:spLocks noChangeShapeType="1"/>
            </p:cNvSpPr>
            <p:nvPr/>
          </p:nvSpPr>
          <p:spPr bwMode="auto">
            <a:xfrm>
              <a:off x="3214688" y="3429000"/>
              <a:ext cx="0" cy="3429000"/>
            </a:xfrm>
            <a:prstGeom prst="line">
              <a:avLst/>
            </a:prstGeom>
            <a:noFill/>
            <a:ln w="19050">
              <a:solidFill>
                <a:schemeClr val="tx1">
                  <a:lumMod val="75000"/>
                  <a:lumOff val="25000"/>
                </a:schemeClr>
              </a:solidFill>
              <a:round/>
              <a:headEnd/>
              <a:tailEnd/>
            </a:ln>
          </p:spPr>
          <p:txBody>
            <a:bodyPr/>
            <a:lstStyle/>
            <a:p>
              <a:pPr>
                <a:defRPr/>
              </a:pPr>
              <a:endParaRPr lang="ru-RU" sz="1600">
                <a:latin typeface="Arial" pitchFamily="34" charset="0"/>
                <a:cs typeface="Arial" pitchFamily="34" charset="0"/>
              </a:endParaRPr>
            </a:p>
          </p:txBody>
        </p:sp>
      </p:grpSp>
      <p:sp>
        <p:nvSpPr>
          <p:cNvPr id="34" name="Прямоугольник 33"/>
          <p:cNvSpPr/>
          <p:nvPr/>
        </p:nvSpPr>
        <p:spPr>
          <a:xfrm>
            <a:off x="21455" y="1484784"/>
            <a:ext cx="9144000" cy="623042"/>
          </a:xfrm>
          <a:prstGeom prst="rect">
            <a:avLst/>
          </a:prstGeom>
          <a:solidFill>
            <a:schemeClr val="bg1">
              <a:lumMod val="95000"/>
            </a:schemeClr>
          </a:solidFill>
        </p:spPr>
        <p:txBody>
          <a:bodyPr lIns="360000" rIns="360000" bIns="108000">
            <a:spAutoFit/>
          </a:bodyPr>
          <a:lstStyle/>
          <a:p>
            <a:pPr>
              <a:lnSpc>
                <a:spcPct val="95000"/>
              </a:lnSpc>
              <a:defRPr/>
            </a:pPr>
            <a:r>
              <a:rPr lang="ru-RU" sz="1600" dirty="0">
                <a:solidFill>
                  <a:schemeClr val="tx1">
                    <a:lumMod val="75000"/>
                    <a:lumOff val="25000"/>
                  </a:schemeClr>
                </a:solidFill>
                <a:latin typeface="Arial" pitchFamily="34" charset="0"/>
                <a:cs typeface="Arial" pitchFamily="34" charset="0"/>
              </a:rPr>
              <a:t>Заполнение заявки на сайте с применением </a:t>
            </a:r>
            <a:r>
              <a:rPr lang="ru-RU" sz="1600" dirty="0" smtClean="0">
                <a:solidFill>
                  <a:schemeClr val="tx1">
                    <a:lumMod val="75000"/>
                    <a:lumOff val="25000"/>
                  </a:schemeClr>
                </a:solidFill>
                <a:latin typeface="Arial" pitchFamily="34" charset="0"/>
                <a:cs typeface="Arial" pitchFamily="34" charset="0"/>
              </a:rPr>
              <a:t>ЭП</a:t>
            </a:r>
            <a:r>
              <a:rPr lang="ru-RU" sz="1600" dirty="0">
                <a:solidFill>
                  <a:schemeClr val="tx1">
                    <a:lumMod val="75000"/>
                    <a:lumOff val="25000"/>
                  </a:schemeClr>
                </a:solidFill>
                <a:latin typeface="Arial" pitchFamily="34" charset="0"/>
                <a:cs typeface="Arial" pitchFamily="34" charset="0"/>
              </a:rPr>
              <a:t/>
            </a:r>
            <a:br>
              <a:rPr lang="ru-RU" sz="1600" dirty="0">
                <a:solidFill>
                  <a:schemeClr val="tx1">
                    <a:lumMod val="75000"/>
                    <a:lumOff val="25000"/>
                  </a:schemeClr>
                </a:solidFill>
                <a:latin typeface="Arial" pitchFamily="34" charset="0"/>
                <a:cs typeface="Arial" pitchFamily="34" charset="0"/>
              </a:rPr>
            </a:br>
            <a:r>
              <a:rPr lang="ru-RU" sz="1600" dirty="0">
                <a:solidFill>
                  <a:schemeClr val="tx1">
                    <a:lumMod val="75000"/>
                    <a:lumOff val="25000"/>
                  </a:schemeClr>
                </a:solidFill>
                <a:latin typeface="Arial" pitchFamily="34" charset="0"/>
                <a:cs typeface="Arial" pitchFamily="34" charset="0"/>
              </a:rPr>
              <a:t>в двух частях и блокировка обеспечения заявки</a:t>
            </a:r>
          </a:p>
        </p:txBody>
      </p:sp>
      <p:pic>
        <p:nvPicPr>
          <p:cNvPr id="4098" name="Picture 2" descr="D:\RET\МАТЕРИАЛЫ\2016\новый дизайн\иконки\иконки\Иконки-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2636912"/>
            <a:ext cx="954087" cy="9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28941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strips(downRight)">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00"/>
          <p:cNvGrpSpPr>
            <a:grpSpLocks/>
          </p:cNvGrpSpPr>
          <p:nvPr/>
        </p:nvGrpSpPr>
        <p:grpSpPr bwMode="auto">
          <a:xfrm>
            <a:off x="4572000" y="5137112"/>
            <a:ext cx="4500563" cy="1212722"/>
            <a:chOff x="3786181" y="5137128"/>
            <a:chExt cx="4500627" cy="1212745"/>
          </a:xfrm>
        </p:grpSpPr>
        <p:cxnSp>
          <p:nvCxnSpPr>
            <p:cNvPr id="62" name="Скругленная соединительная линия 61"/>
            <p:cNvCxnSpPr>
              <a:stCxn id="28" idx="2"/>
              <a:endCxn id="43" idx="0"/>
            </p:cNvCxnSpPr>
            <p:nvPr/>
          </p:nvCxnSpPr>
          <p:spPr>
            <a:xfrm rot="5400000">
              <a:off x="5752453" y="5421170"/>
              <a:ext cx="641234" cy="73150"/>
            </a:xfrm>
            <a:prstGeom prst="curvedConnector3">
              <a:avLst>
                <a:gd name="adj1" fmla="val 50000"/>
              </a:avLst>
            </a:prstGeom>
            <a:ln w="38100" cap="rnd" cmpd="sng">
              <a:solidFill>
                <a:schemeClr val="bg1">
                  <a:lumMod val="75000"/>
                </a:schemeClr>
              </a:solidFill>
              <a:prstDash val="solid"/>
              <a:round/>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43" name="Скругленный прямоугольник 42"/>
            <p:cNvSpPr/>
            <p:nvPr/>
          </p:nvSpPr>
          <p:spPr>
            <a:xfrm>
              <a:off x="3786181" y="5778362"/>
              <a:ext cx="4500627" cy="571511"/>
            </a:xfrm>
            <a:prstGeom prst="roundRect">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ru-RU" sz="1600" dirty="0">
                  <a:solidFill>
                    <a:schemeClr val="tx1">
                      <a:lumMod val="75000"/>
                      <a:lumOff val="25000"/>
                    </a:schemeClr>
                  </a:solidFill>
                  <a:latin typeface="Arial" pitchFamily="34" charset="0"/>
                  <a:cs typeface="Arial" pitchFamily="34" charset="0"/>
                </a:rPr>
                <a:t>Указываются товарный знак и показатели, соответствующие параметрам эквивалентности</a:t>
              </a:r>
            </a:p>
          </p:txBody>
        </p:sp>
      </p:grpSp>
      <p:grpSp>
        <p:nvGrpSpPr>
          <p:cNvPr id="3" name="Группа 97"/>
          <p:cNvGrpSpPr>
            <a:grpSpLocks/>
          </p:cNvGrpSpPr>
          <p:nvPr/>
        </p:nvGrpSpPr>
        <p:grpSpPr bwMode="auto">
          <a:xfrm>
            <a:off x="4788024" y="3500436"/>
            <a:ext cx="4214813" cy="1636674"/>
            <a:chOff x="4657821" y="3405755"/>
            <a:chExt cx="4214841" cy="1636693"/>
          </a:xfrm>
        </p:grpSpPr>
        <p:cxnSp>
          <p:nvCxnSpPr>
            <p:cNvPr id="75" name="Прямая со стрелкой 74"/>
            <p:cNvCxnSpPr>
              <a:stCxn id="23" idx="2"/>
              <a:endCxn id="28" idx="0"/>
            </p:cNvCxnSpPr>
            <p:nvPr/>
          </p:nvCxnSpPr>
          <p:spPr>
            <a:xfrm>
              <a:off x="6620653" y="3405755"/>
              <a:ext cx="144589" cy="1065186"/>
            </a:xfrm>
            <a:prstGeom prst="straightConnector1">
              <a:avLst/>
            </a:prstGeom>
            <a:ln w="38100" cap="rnd" cmpd="sng">
              <a:solidFill>
                <a:schemeClr val="bg1">
                  <a:lumMod val="75000"/>
                </a:schemeClr>
              </a:solidFill>
              <a:prstDash val="solid"/>
              <a:round/>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8" name="AutoShape 24"/>
            <p:cNvSpPr>
              <a:spLocks noChangeArrowheads="1"/>
            </p:cNvSpPr>
            <p:nvPr/>
          </p:nvSpPr>
          <p:spPr bwMode="auto">
            <a:xfrm>
              <a:off x="4657821" y="4470941"/>
              <a:ext cx="4214841" cy="571507"/>
            </a:xfrm>
            <a:prstGeom prst="roundRect">
              <a:avLst>
                <a:gd name="adj" fmla="val 6079"/>
              </a:avLst>
            </a:prstGeom>
            <a:solidFill>
              <a:srgbClr val="004D86"/>
            </a:solidFill>
            <a:ln w="12700">
              <a:solidFill>
                <a:schemeClr val="tx1">
                  <a:lumMod val="75000"/>
                  <a:lumOff val="25000"/>
                </a:schemeClr>
              </a:solidFill>
              <a:round/>
              <a:headEnd/>
              <a:tailEnd/>
            </a:ln>
          </p:spPr>
          <p:txBody>
            <a:bodyPr wrap="none" anchor="ctr"/>
            <a:lstStyle/>
            <a:p>
              <a:pPr algn="ctr">
                <a:lnSpc>
                  <a:spcPct val="80000"/>
                </a:lnSpc>
                <a:defRPr/>
              </a:pPr>
              <a:r>
                <a:rPr lang="ru-RU" sz="1600" dirty="0">
                  <a:solidFill>
                    <a:schemeClr val="bg1"/>
                  </a:solidFill>
                  <a:latin typeface="Arial" pitchFamily="34" charset="0"/>
                  <a:cs typeface="Arial" pitchFamily="34" charset="0"/>
                </a:rPr>
                <a:t>Поставляется товар, являющийся</a:t>
              </a:r>
            </a:p>
            <a:p>
              <a:pPr algn="ctr">
                <a:lnSpc>
                  <a:spcPct val="80000"/>
                </a:lnSpc>
                <a:defRPr/>
              </a:pPr>
              <a:r>
                <a:rPr lang="ru-RU" sz="1600" dirty="0">
                  <a:solidFill>
                    <a:schemeClr val="bg1"/>
                  </a:solidFill>
                  <a:latin typeface="Arial" pitchFamily="34" charset="0"/>
                  <a:cs typeface="Arial" pitchFamily="34" charset="0"/>
                </a:rPr>
                <a:t>эквивалентом указанному в документации</a:t>
              </a:r>
            </a:p>
          </p:txBody>
        </p:sp>
      </p:grpSp>
      <p:grpSp>
        <p:nvGrpSpPr>
          <p:cNvPr id="4" name="Группа 98"/>
          <p:cNvGrpSpPr>
            <a:grpSpLocks/>
          </p:cNvGrpSpPr>
          <p:nvPr/>
        </p:nvGrpSpPr>
        <p:grpSpPr bwMode="auto">
          <a:xfrm>
            <a:off x="395536" y="3500436"/>
            <a:ext cx="6355308" cy="1652193"/>
            <a:chOff x="357185" y="3183342"/>
            <a:chExt cx="6353607" cy="1652217"/>
          </a:xfrm>
        </p:grpSpPr>
        <p:cxnSp>
          <p:nvCxnSpPr>
            <p:cNvPr id="50" name="Скругленная соединительная линия 49"/>
            <p:cNvCxnSpPr>
              <a:stCxn id="23" idx="2"/>
            </p:cNvCxnSpPr>
            <p:nvPr/>
          </p:nvCxnSpPr>
          <p:spPr>
            <a:xfrm rot="5400000">
              <a:off x="4757358" y="2310618"/>
              <a:ext cx="1080709" cy="2826158"/>
            </a:xfrm>
            <a:prstGeom prst="curvedConnector2">
              <a:avLst/>
            </a:prstGeom>
            <a:ln w="38100" cap="rnd" cmpd="sng">
              <a:solidFill>
                <a:schemeClr val="bg1">
                  <a:lumMod val="75000"/>
                </a:schemeClr>
              </a:solidFill>
              <a:prstDash val="solid"/>
              <a:round/>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7" name="AutoShape 24"/>
            <p:cNvSpPr>
              <a:spLocks noChangeArrowheads="1"/>
            </p:cNvSpPr>
            <p:nvPr/>
          </p:nvSpPr>
          <p:spPr bwMode="auto">
            <a:xfrm>
              <a:off x="357185" y="4264051"/>
              <a:ext cx="4126395" cy="571508"/>
            </a:xfrm>
            <a:prstGeom prst="roundRect">
              <a:avLst>
                <a:gd name="adj" fmla="val 6079"/>
              </a:avLst>
            </a:prstGeom>
            <a:solidFill>
              <a:srgbClr val="004D86"/>
            </a:solidFill>
            <a:ln w="12700">
              <a:solidFill>
                <a:schemeClr val="tx1">
                  <a:lumMod val="75000"/>
                  <a:lumOff val="25000"/>
                </a:schemeClr>
              </a:solidFill>
              <a:round/>
              <a:headEnd/>
              <a:tailEnd/>
            </a:ln>
          </p:spPr>
          <p:txBody>
            <a:bodyPr wrap="none" anchor="ctr"/>
            <a:lstStyle/>
            <a:p>
              <a:pPr algn="ctr">
                <a:lnSpc>
                  <a:spcPct val="80000"/>
                </a:lnSpc>
              </a:pPr>
              <a:r>
                <a:rPr lang="ru-RU" sz="1600" dirty="0">
                  <a:solidFill>
                    <a:schemeClr val="bg1"/>
                  </a:solidFill>
                  <a:latin typeface="Arial" pitchFamily="34" charset="0"/>
                  <a:cs typeface="Arial" pitchFamily="34" charset="0"/>
                </a:rPr>
                <a:t>Поставляется товар, товарный знак </a:t>
              </a:r>
            </a:p>
            <a:p>
              <a:pPr algn="ctr">
                <a:lnSpc>
                  <a:spcPct val="80000"/>
                </a:lnSpc>
              </a:pPr>
              <a:r>
                <a:rPr lang="ru-RU" sz="1600" dirty="0">
                  <a:solidFill>
                    <a:schemeClr val="bg1"/>
                  </a:solidFill>
                  <a:latin typeface="Arial" pitchFamily="34" charset="0"/>
                  <a:cs typeface="Arial" pitchFamily="34" charset="0"/>
                </a:rPr>
                <a:t>которого указан в документации</a:t>
              </a:r>
            </a:p>
          </p:txBody>
        </p:sp>
      </p:grpSp>
      <p:sp>
        <p:nvSpPr>
          <p:cNvPr id="71685" name="Rectangle 4"/>
          <p:cNvSpPr>
            <a:spLocks noChangeArrowheads="1"/>
          </p:cNvSpPr>
          <p:nvPr/>
        </p:nvSpPr>
        <p:spPr bwMode="auto">
          <a:xfrm>
            <a:off x="0" y="-169277"/>
            <a:ext cx="184731" cy="338554"/>
          </a:xfrm>
          <a:prstGeom prst="rect">
            <a:avLst/>
          </a:prstGeom>
          <a:noFill/>
          <a:ln w="9525">
            <a:noFill/>
            <a:miter lim="800000"/>
            <a:headEnd/>
            <a:tailEnd/>
          </a:ln>
        </p:spPr>
        <p:txBody>
          <a:bodyPr wrap="none" anchor="ctr">
            <a:spAutoFit/>
          </a:bodyPr>
          <a:lstStyle/>
          <a:p>
            <a:endParaRPr lang="ru-RU" sz="1600">
              <a:latin typeface="Arial" pitchFamily="34" charset="0"/>
              <a:cs typeface="Arial" pitchFamily="34" charset="0"/>
            </a:endParaRPr>
          </a:p>
        </p:txBody>
      </p:sp>
      <p:sp>
        <p:nvSpPr>
          <p:cNvPr id="71686" name="Rectangle 5"/>
          <p:cNvSpPr>
            <a:spLocks noChangeArrowheads="1"/>
          </p:cNvSpPr>
          <p:nvPr/>
        </p:nvSpPr>
        <p:spPr bwMode="auto">
          <a:xfrm>
            <a:off x="0" y="811451"/>
            <a:ext cx="184731" cy="338554"/>
          </a:xfrm>
          <a:prstGeom prst="rect">
            <a:avLst/>
          </a:prstGeom>
          <a:noFill/>
          <a:ln w="9525">
            <a:noFill/>
            <a:miter lim="800000"/>
            <a:headEnd/>
            <a:tailEnd/>
          </a:ln>
        </p:spPr>
        <p:txBody>
          <a:bodyPr wrap="none" anchor="ctr">
            <a:spAutoFit/>
          </a:bodyPr>
          <a:lstStyle/>
          <a:p>
            <a:endParaRPr lang="ru-RU" sz="1600">
              <a:latin typeface="Arial" pitchFamily="34" charset="0"/>
              <a:cs typeface="Arial" pitchFamily="34" charset="0"/>
            </a:endParaRPr>
          </a:p>
        </p:txBody>
      </p:sp>
      <p:sp>
        <p:nvSpPr>
          <p:cNvPr id="71687" name="Rectangle 5"/>
          <p:cNvSpPr>
            <a:spLocks noChangeArrowheads="1"/>
          </p:cNvSpPr>
          <p:nvPr/>
        </p:nvSpPr>
        <p:spPr bwMode="auto">
          <a:xfrm>
            <a:off x="0" y="-169277"/>
            <a:ext cx="184731" cy="338554"/>
          </a:xfrm>
          <a:prstGeom prst="rect">
            <a:avLst/>
          </a:prstGeom>
          <a:noFill/>
          <a:ln w="9525">
            <a:noFill/>
            <a:miter lim="800000"/>
            <a:headEnd/>
            <a:tailEnd/>
          </a:ln>
        </p:spPr>
        <p:txBody>
          <a:bodyPr wrap="none" anchor="ctr">
            <a:spAutoFit/>
          </a:bodyPr>
          <a:lstStyle/>
          <a:p>
            <a:endParaRPr lang="ru-RU" sz="1600">
              <a:latin typeface="Arial" pitchFamily="34" charset="0"/>
              <a:cs typeface="Arial" pitchFamily="34" charset="0"/>
            </a:endParaRPr>
          </a:p>
        </p:txBody>
      </p:sp>
      <p:sp>
        <p:nvSpPr>
          <p:cNvPr id="71688" name="Rectangle 6"/>
          <p:cNvSpPr>
            <a:spLocks noChangeArrowheads="1"/>
          </p:cNvSpPr>
          <p:nvPr/>
        </p:nvSpPr>
        <p:spPr bwMode="auto">
          <a:xfrm>
            <a:off x="0" y="1268998"/>
            <a:ext cx="184731" cy="338554"/>
          </a:xfrm>
          <a:prstGeom prst="rect">
            <a:avLst/>
          </a:prstGeom>
          <a:noFill/>
          <a:ln w="9525">
            <a:noFill/>
            <a:miter lim="800000"/>
            <a:headEnd/>
            <a:tailEnd/>
          </a:ln>
        </p:spPr>
        <p:txBody>
          <a:bodyPr wrap="none" anchor="ctr">
            <a:spAutoFit/>
          </a:bodyPr>
          <a:lstStyle/>
          <a:p>
            <a:endParaRPr lang="ru-RU" sz="1600">
              <a:latin typeface="Arial" pitchFamily="34" charset="0"/>
              <a:cs typeface="Arial" pitchFamily="34" charset="0"/>
            </a:endParaRPr>
          </a:p>
        </p:txBody>
      </p:sp>
      <p:sp>
        <p:nvSpPr>
          <p:cNvPr id="31" name="Text Box 5"/>
          <p:cNvSpPr txBox="1">
            <a:spLocks noChangeArrowheads="1"/>
          </p:cNvSpPr>
          <p:nvPr/>
        </p:nvSpPr>
        <p:spPr bwMode="auto">
          <a:xfrm>
            <a:off x="0" y="46583"/>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Содержание первой части </a:t>
            </a:r>
            <a:r>
              <a:rPr lang="ru-RU" sz="2000" spc="-130" dirty="0" smtClean="0">
                <a:solidFill>
                  <a:schemeClr val="bg1"/>
                </a:solidFill>
                <a:latin typeface="Arial" pitchFamily="34" charset="0"/>
                <a:cs typeface="Arial" pitchFamily="34" charset="0"/>
              </a:rPr>
              <a:t>заявки</a:t>
            </a:r>
            <a:endParaRPr lang="ru-RU" sz="2000" spc="-130" dirty="0">
              <a:solidFill>
                <a:schemeClr val="bg1"/>
              </a:solidFill>
              <a:latin typeface="Arial" pitchFamily="34" charset="0"/>
              <a:cs typeface="Arial" pitchFamily="34" charset="0"/>
            </a:endParaRPr>
          </a:p>
        </p:txBody>
      </p:sp>
      <p:grpSp>
        <p:nvGrpSpPr>
          <p:cNvPr id="5" name="Группа 96"/>
          <p:cNvGrpSpPr>
            <a:grpSpLocks/>
          </p:cNvGrpSpPr>
          <p:nvPr/>
        </p:nvGrpSpPr>
        <p:grpSpPr bwMode="auto">
          <a:xfrm>
            <a:off x="4592886" y="2007071"/>
            <a:ext cx="3979613" cy="1493366"/>
            <a:chOff x="4200764" y="1188417"/>
            <a:chExt cx="3978879" cy="1929746"/>
          </a:xfrm>
        </p:grpSpPr>
        <p:cxnSp>
          <p:nvCxnSpPr>
            <p:cNvPr id="40" name="Скругленная соединительная линия 39"/>
            <p:cNvCxnSpPr>
              <a:stCxn id="26" idx="2"/>
              <a:endCxn id="23" idx="0"/>
            </p:cNvCxnSpPr>
            <p:nvPr/>
          </p:nvCxnSpPr>
          <p:spPr>
            <a:xfrm rot="16200000" flipH="1">
              <a:off x="4776233" y="612948"/>
              <a:ext cx="1006622" cy="2157560"/>
            </a:xfrm>
            <a:prstGeom prst="curvedConnector3">
              <a:avLst>
                <a:gd name="adj1" fmla="val 50000"/>
              </a:avLst>
            </a:prstGeom>
            <a:ln w="38100" cap="rnd" cmpd="sng">
              <a:solidFill>
                <a:schemeClr val="bg1">
                  <a:lumMod val="75000"/>
                </a:schemeClr>
              </a:solidFill>
              <a:prstDash val="solid"/>
              <a:round/>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3" name="AutoShape 24"/>
            <p:cNvSpPr>
              <a:spLocks noChangeArrowheads="1"/>
            </p:cNvSpPr>
            <p:nvPr/>
          </p:nvSpPr>
          <p:spPr bwMode="auto">
            <a:xfrm>
              <a:off x="4537003" y="2195039"/>
              <a:ext cx="3642640" cy="923124"/>
            </a:xfrm>
            <a:prstGeom prst="roundRect">
              <a:avLst>
                <a:gd name="adj" fmla="val 6079"/>
              </a:avLst>
            </a:prstGeom>
            <a:solidFill>
              <a:srgbClr val="004D86"/>
            </a:solidFill>
            <a:ln w="12700">
              <a:solidFill>
                <a:schemeClr val="tx1">
                  <a:lumMod val="75000"/>
                  <a:lumOff val="25000"/>
                </a:schemeClr>
              </a:solidFill>
              <a:round/>
              <a:headEnd/>
              <a:tailEnd/>
            </a:ln>
          </p:spPr>
          <p:txBody>
            <a:bodyPr wrap="none" anchor="ctr"/>
            <a:lstStyle/>
            <a:p>
              <a:pPr>
                <a:lnSpc>
                  <a:spcPct val="80000"/>
                </a:lnSpc>
                <a:defRPr/>
              </a:pPr>
              <a:r>
                <a:rPr lang="ru-RU" sz="1600" dirty="0">
                  <a:solidFill>
                    <a:schemeClr val="bg1"/>
                  </a:solidFill>
                  <a:latin typeface="Arial" pitchFamily="34" charset="0"/>
                  <a:cs typeface="Arial" pitchFamily="34" charset="0"/>
                </a:rPr>
                <a:t>Документация содержит</a:t>
              </a:r>
            </a:p>
            <a:p>
              <a:pPr>
                <a:lnSpc>
                  <a:spcPct val="80000"/>
                </a:lnSpc>
                <a:defRPr/>
              </a:pPr>
              <a:r>
                <a:rPr lang="ru-RU" sz="1600" dirty="0">
                  <a:solidFill>
                    <a:schemeClr val="bg1"/>
                  </a:solidFill>
                  <a:latin typeface="Arial" pitchFamily="34" charset="0"/>
                  <a:cs typeface="Arial" pitchFamily="34" charset="0"/>
                </a:rPr>
                <a:t>указание на товарный знак</a:t>
              </a:r>
            </a:p>
          </p:txBody>
        </p:sp>
      </p:grpSp>
      <p:grpSp>
        <p:nvGrpSpPr>
          <p:cNvPr id="6" name="Группа 95"/>
          <p:cNvGrpSpPr>
            <a:grpSpLocks/>
          </p:cNvGrpSpPr>
          <p:nvPr/>
        </p:nvGrpSpPr>
        <p:grpSpPr bwMode="auto">
          <a:xfrm>
            <a:off x="323528" y="1700808"/>
            <a:ext cx="4307136" cy="1493366"/>
            <a:chOff x="285721" y="2007070"/>
            <a:chExt cx="4306361" cy="1493369"/>
          </a:xfrm>
        </p:grpSpPr>
        <p:cxnSp>
          <p:nvCxnSpPr>
            <p:cNvPr id="79" name="Прямая со стрелкой 78"/>
            <p:cNvCxnSpPr>
              <a:stCxn id="26" idx="2"/>
              <a:endCxn id="22" idx="0"/>
            </p:cNvCxnSpPr>
            <p:nvPr/>
          </p:nvCxnSpPr>
          <p:spPr>
            <a:xfrm flipH="1">
              <a:off x="2142762" y="2007070"/>
              <a:ext cx="2449320" cy="778992"/>
            </a:xfrm>
            <a:prstGeom prst="straightConnector1">
              <a:avLst/>
            </a:prstGeom>
            <a:ln w="38100" cap="rnd" cmpd="sng">
              <a:solidFill>
                <a:schemeClr val="bg1">
                  <a:lumMod val="75000"/>
                </a:schemeClr>
              </a:solidFill>
              <a:prstDash val="solid"/>
              <a:round/>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2" name="AutoShape 24"/>
            <p:cNvSpPr>
              <a:spLocks noChangeArrowheads="1"/>
            </p:cNvSpPr>
            <p:nvPr/>
          </p:nvSpPr>
          <p:spPr bwMode="auto">
            <a:xfrm>
              <a:off x="285721" y="2786063"/>
              <a:ext cx="3714082" cy="714376"/>
            </a:xfrm>
            <a:prstGeom prst="roundRect">
              <a:avLst>
                <a:gd name="adj" fmla="val 6079"/>
              </a:avLst>
            </a:prstGeom>
            <a:solidFill>
              <a:srgbClr val="004D86"/>
            </a:solidFill>
            <a:ln w="12700">
              <a:solidFill>
                <a:schemeClr val="tx1">
                  <a:lumMod val="75000"/>
                  <a:lumOff val="25000"/>
                </a:schemeClr>
              </a:solidFill>
              <a:round/>
              <a:headEnd/>
              <a:tailEnd/>
            </a:ln>
          </p:spPr>
          <p:txBody>
            <a:bodyPr wrap="none" anchor="ctr"/>
            <a:lstStyle/>
            <a:p>
              <a:pPr>
                <a:lnSpc>
                  <a:spcPct val="80000"/>
                </a:lnSpc>
                <a:defRPr/>
              </a:pPr>
              <a:r>
                <a:rPr lang="ru-RU" sz="1600" dirty="0">
                  <a:solidFill>
                    <a:schemeClr val="bg1"/>
                  </a:solidFill>
                  <a:latin typeface="Arial" pitchFamily="34" charset="0"/>
                  <a:cs typeface="Arial" pitchFamily="34" charset="0"/>
                </a:rPr>
                <a:t>Документация не содержит </a:t>
              </a:r>
            </a:p>
            <a:p>
              <a:pPr>
                <a:lnSpc>
                  <a:spcPct val="80000"/>
                </a:lnSpc>
                <a:defRPr/>
              </a:pPr>
              <a:r>
                <a:rPr lang="ru-RU" sz="1600" dirty="0">
                  <a:solidFill>
                    <a:schemeClr val="bg1"/>
                  </a:solidFill>
                  <a:latin typeface="Arial" pitchFamily="34" charset="0"/>
                  <a:cs typeface="Arial" pitchFamily="34" charset="0"/>
                </a:rPr>
                <a:t>указание на товарный знак</a:t>
              </a:r>
            </a:p>
          </p:txBody>
        </p:sp>
      </p:grpSp>
      <p:sp>
        <p:nvSpPr>
          <p:cNvPr id="26" name="AutoShape 24"/>
          <p:cNvSpPr>
            <a:spLocks noChangeArrowheads="1"/>
          </p:cNvSpPr>
          <p:nvPr/>
        </p:nvSpPr>
        <p:spPr bwMode="auto">
          <a:xfrm>
            <a:off x="2699792" y="1484784"/>
            <a:ext cx="3786187" cy="522288"/>
          </a:xfrm>
          <a:prstGeom prst="roundRect">
            <a:avLst>
              <a:gd name="adj" fmla="val 6079"/>
            </a:avLst>
          </a:prstGeom>
          <a:solidFill>
            <a:schemeClr val="tx1">
              <a:lumMod val="65000"/>
              <a:lumOff val="35000"/>
            </a:schemeClr>
          </a:solidFill>
          <a:ln w="12700">
            <a:solidFill>
              <a:schemeClr val="tx1">
                <a:lumMod val="75000"/>
                <a:lumOff val="25000"/>
              </a:schemeClr>
            </a:solidFill>
            <a:round/>
            <a:headEnd/>
            <a:tailEnd/>
          </a:ln>
        </p:spPr>
        <p:txBody>
          <a:bodyPr wrap="none" anchor="ctr"/>
          <a:lstStyle/>
          <a:p>
            <a:pPr algn="ctr">
              <a:defRPr/>
            </a:pPr>
            <a:r>
              <a:rPr lang="ru-RU" sz="2000" dirty="0">
                <a:solidFill>
                  <a:schemeClr val="bg1"/>
                </a:solidFill>
                <a:latin typeface="Arial" pitchFamily="34" charset="0"/>
                <a:cs typeface="Arial" pitchFamily="34" charset="0"/>
              </a:rPr>
              <a:t>Заказ на поставку товара</a:t>
            </a:r>
          </a:p>
        </p:txBody>
      </p:sp>
      <p:grpSp>
        <p:nvGrpSpPr>
          <p:cNvPr id="7" name="Группа 37"/>
          <p:cNvGrpSpPr>
            <a:grpSpLocks/>
          </p:cNvGrpSpPr>
          <p:nvPr/>
        </p:nvGrpSpPr>
        <p:grpSpPr bwMode="auto">
          <a:xfrm>
            <a:off x="467544" y="5152628"/>
            <a:ext cx="3888432" cy="1137290"/>
            <a:chOff x="927521" y="5292094"/>
            <a:chExt cx="3888459" cy="1137298"/>
          </a:xfrm>
        </p:grpSpPr>
        <p:sp>
          <p:nvSpPr>
            <p:cNvPr id="41" name="Скругленный прямоугольник 40"/>
            <p:cNvSpPr/>
            <p:nvPr/>
          </p:nvSpPr>
          <p:spPr bwMode="auto">
            <a:xfrm>
              <a:off x="927521" y="5857888"/>
              <a:ext cx="3888459" cy="571504"/>
            </a:xfrm>
            <a:prstGeom prst="roundRect">
              <a:avLst>
                <a:gd name="adj" fmla="val 12400"/>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ru-RU" sz="1600" dirty="0">
                  <a:solidFill>
                    <a:schemeClr val="tx1">
                      <a:lumMod val="75000"/>
                      <a:lumOff val="25000"/>
                    </a:schemeClr>
                  </a:solidFill>
                  <a:latin typeface="Arial" pitchFamily="34" charset="0"/>
                  <a:cs typeface="Arial" pitchFamily="34" charset="0"/>
                </a:rPr>
                <a:t>Указывается согласие на поставку товара</a:t>
              </a:r>
            </a:p>
          </p:txBody>
        </p:sp>
        <p:cxnSp>
          <p:nvCxnSpPr>
            <p:cNvPr id="80" name="Скругленная соединительная линия 79"/>
            <p:cNvCxnSpPr>
              <a:stCxn id="27" idx="2"/>
              <a:endCxn id="41" idx="0"/>
            </p:cNvCxnSpPr>
            <p:nvPr/>
          </p:nvCxnSpPr>
          <p:spPr bwMode="auto">
            <a:xfrm rot="5400000">
              <a:off x="2612618" y="5551228"/>
              <a:ext cx="565793" cy="47526"/>
            </a:xfrm>
            <a:prstGeom prst="curvedConnector3">
              <a:avLst>
                <a:gd name="adj1" fmla="val 50000"/>
              </a:avLst>
            </a:prstGeom>
            <a:ln w="38100" cap="rnd" cmpd="sng">
              <a:solidFill>
                <a:schemeClr val="bg1">
                  <a:lumMod val="75000"/>
                </a:schemeClr>
              </a:solidFill>
              <a:prstDash val="solid"/>
              <a:round/>
              <a:headEnd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8" name="Группа 100"/>
          <p:cNvGrpSpPr>
            <a:grpSpLocks/>
          </p:cNvGrpSpPr>
          <p:nvPr/>
        </p:nvGrpSpPr>
        <p:grpSpPr bwMode="auto">
          <a:xfrm>
            <a:off x="107504" y="3194171"/>
            <a:ext cx="3816424" cy="1242939"/>
            <a:chOff x="4032900" y="5057976"/>
            <a:chExt cx="5715050" cy="698841"/>
          </a:xfrm>
        </p:grpSpPr>
        <p:sp>
          <p:nvSpPr>
            <p:cNvPr id="90" name="Скругленный прямоугольник 89"/>
            <p:cNvSpPr/>
            <p:nvPr/>
          </p:nvSpPr>
          <p:spPr>
            <a:xfrm>
              <a:off x="4032900" y="5185310"/>
              <a:ext cx="5715050" cy="571507"/>
            </a:xfrm>
            <a:prstGeom prst="roundRect">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ru-RU" sz="1600" dirty="0">
                  <a:solidFill>
                    <a:schemeClr val="tx1">
                      <a:lumMod val="75000"/>
                      <a:lumOff val="25000"/>
                    </a:schemeClr>
                  </a:solidFill>
                  <a:latin typeface="Arial" pitchFamily="34" charset="0"/>
                  <a:cs typeface="Arial" pitchFamily="34" charset="0"/>
                </a:rPr>
                <a:t>Указываются показатели товара, соответствующие параметрам эквивалентности, и товарный знак (при наличии)</a:t>
              </a:r>
            </a:p>
          </p:txBody>
        </p:sp>
        <p:cxnSp>
          <p:nvCxnSpPr>
            <p:cNvPr id="89" name="Скругленная соединительная линия 88"/>
            <p:cNvCxnSpPr>
              <a:stCxn id="22" idx="2"/>
              <a:endCxn id="90" idx="0"/>
            </p:cNvCxnSpPr>
            <p:nvPr/>
          </p:nvCxnSpPr>
          <p:spPr>
            <a:xfrm rot="5400000">
              <a:off x="6950443" y="4997960"/>
              <a:ext cx="127333" cy="247366"/>
            </a:xfrm>
            <a:prstGeom prst="curvedConnector3">
              <a:avLst>
                <a:gd name="adj1" fmla="val 50000"/>
              </a:avLst>
            </a:prstGeom>
            <a:ln w="38100" cap="rnd" cmpd="sng">
              <a:solidFill>
                <a:schemeClr val="bg1">
                  <a:lumMod val="75000"/>
                </a:schemeClr>
              </a:solidFill>
              <a:prstDash val="solid"/>
              <a:round/>
              <a:headEnd w="med" len="med"/>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770716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par>
                          <p:cTn id="37" fill="hold">
                            <p:stCondLst>
                              <p:cond delay="500"/>
                            </p:stCondLst>
                            <p:childTnLst>
                              <p:par>
                                <p:cTn id="38" presetID="22" presetClass="exit" presetSubtype="4" fill="hold" nodeType="afterEffect">
                                  <p:stCondLst>
                                    <p:cond delay="0"/>
                                  </p:stCondLst>
                                  <p:childTnLst>
                                    <p:animEffect transition="out" filter="wipe(down)">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up)">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up)">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0" y="-169277"/>
            <a:ext cx="184731" cy="338554"/>
          </a:xfrm>
          <a:prstGeom prst="rect">
            <a:avLst/>
          </a:prstGeom>
          <a:noFill/>
          <a:ln w="9525">
            <a:noFill/>
            <a:miter lim="800000"/>
            <a:headEnd/>
            <a:tailEnd/>
          </a:ln>
        </p:spPr>
        <p:txBody>
          <a:bodyPr wrap="none" anchor="ctr">
            <a:spAutoFit/>
          </a:bodyPr>
          <a:lstStyle/>
          <a:p>
            <a:endParaRPr lang="ru-RU" sz="1600">
              <a:latin typeface="Arial" pitchFamily="34" charset="0"/>
              <a:cs typeface="Arial" pitchFamily="34" charset="0"/>
            </a:endParaRPr>
          </a:p>
        </p:txBody>
      </p:sp>
      <p:sp>
        <p:nvSpPr>
          <p:cNvPr id="72707" name="Rectangle 5"/>
          <p:cNvSpPr>
            <a:spLocks noChangeArrowheads="1"/>
          </p:cNvSpPr>
          <p:nvPr/>
        </p:nvSpPr>
        <p:spPr bwMode="auto">
          <a:xfrm>
            <a:off x="0" y="945148"/>
            <a:ext cx="184731" cy="338554"/>
          </a:xfrm>
          <a:prstGeom prst="rect">
            <a:avLst/>
          </a:prstGeom>
          <a:noFill/>
          <a:ln w="9525">
            <a:noFill/>
            <a:miter lim="800000"/>
            <a:headEnd/>
            <a:tailEnd/>
          </a:ln>
        </p:spPr>
        <p:txBody>
          <a:bodyPr wrap="none" anchor="ctr">
            <a:spAutoFit/>
          </a:bodyPr>
          <a:lstStyle/>
          <a:p>
            <a:endParaRPr lang="ru-RU" sz="1600">
              <a:latin typeface="Arial" pitchFamily="34" charset="0"/>
              <a:cs typeface="Arial" pitchFamily="34" charset="0"/>
            </a:endParaRPr>
          </a:p>
        </p:txBody>
      </p:sp>
      <p:sp>
        <p:nvSpPr>
          <p:cNvPr id="72708" name="Rectangle 5"/>
          <p:cNvSpPr>
            <a:spLocks noChangeArrowheads="1"/>
          </p:cNvSpPr>
          <p:nvPr/>
        </p:nvSpPr>
        <p:spPr bwMode="auto">
          <a:xfrm>
            <a:off x="0" y="-169277"/>
            <a:ext cx="184731" cy="338554"/>
          </a:xfrm>
          <a:prstGeom prst="rect">
            <a:avLst/>
          </a:prstGeom>
          <a:noFill/>
          <a:ln w="9525">
            <a:noFill/>
            <a:miter lim="800000"/>
            <a:headEnd/>
            <a:tailEnd/>
          </a:ln>
        </p:spPr>
        <p:txBody>
          <a:bodyPr wrap="none" anchor="ctr">
            <a:spAutoFit/>
          </a:bodyPr>
          <a:lstStyle/>
          <a:p>
            <a:endParaRPr lang="ru-RU" sz="1600">
              <a:latin typeface="Arial" pitchFamily="34" charset="0"/>
              <a:cs typeface="Arial" pitchFamily="34" charset="0"/>
            </a:endParaRPr>
          </a:p>
        </p:txBody>
      </p:sp>
      <p:sp>
        <p:nvSpPr>
          <p:cNvPr id="72709" name="Rectangle 6"/>
          <p:cNvSpPr>
            <a:spLocks noChangeArrowheads="1"/>
          </p:cNvSpPr>
          <p:nvPr/>
        </p:nvSpPr>
        <p:spPr bwMode="auto">
          <a:xfrm>
            <a:off x="0" y="1268998"/>
            <a:ext cx="184731" cy="338554"/>
          </a:xfrm>
          <a:prstGeom prst="rect">
            <a:avLst/>
          </a:prstGeom>
          <a:noFill/>
          <a:ln w="9525">
            <a:noFill/>
            <a:miter lim="800000"/>
            <a:headEnd/>
            <a:tailEnd/>
          </a:ln>
        </p:spPr>
        <p:txBody>
          <a:bodyPr wrap="none" anchor="ctr">
            <a:spAutoFit/>
          </a:bodyPr>
          <a:lstStyle/>
          <a:p>
            <a:endParaRPr lang="ru-RU" sz="1600">
              <a:latin typeface="Arial" pitchFamily="34" charset="0"/>
              <a:cs typeface="Arial" pitchFamily="34" charset="0"/>
            </a:endParaRPr>
          </a:p>
        </p:txBody>
      </p:sp>
      <p:grpSp>
        <p:nvGrpSpPr>
          <p:cNvPr id="2" name="Группа 95"/>
          <p:cNvGrpSpPr>
            <a:grpSpLocks/>
          </p:cNvGrpSpPr>
          <p:nvPr/>
        </p:nvGrpSpPr>
        <p:grpSpPr bwMode="auto">
          <a:xfrm>
            <a:off x="571500" y="2500313"/>
            <a:ext cx="7929563" cy="1500187"/>
            <a:chOff x="571473" y="2501099"/>
            <a:chExt cx="7929614" cy="1499407"/>
          </a:xfrm>
        </p:grpSpPr>
        <p:cxnSp>
          <p:nvCxnSpPr>
            <p:cNvPr id="79" name="Прямая со стрелкой 78"/>
            <p:cNvCxnSpPr>
              <a:stCxn id="26" idx="2"/>
              <a:endCxn id="22" idx="0"/>
            </p:cNvCxnSpPr>
            <p:nvPr/>
          </p:nvCxnSpPr>
          <p:spPr>
            <a:xfrm rot="5400000">
              <a:off x="4143579" y="2893007"/>
              <a:ext cx="785403" cy="1587"/>
            </a:xfrm>
            <a:prstGeom prst="straightConnector1">
              <a:avLst/>
            </a:prstGeom>
            <a:ln w="38100" cap="rnd" cmpd="sng">
              <a:solidFill>
                <a:schemeClr val="bg1">
                  <a:lumMod val="75000"/>
                </a:schemeClr>
              </a:solidFill>
              <a:prstDash val="solid"/>
              <a:round/>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2" name="AutoShape 24"/>
            <p:cNvSpPr>
              <a:spLocks noChangeArrowheads="1"/>
            </p:cNvSpPr>
            <p:nvPr/>
          </p:nvSpPr>
          <p:spPr bwMode="auto">
            <a:xfrm>
              <a:off x="571473" y="3286502"/>
              <a:ext cx="7929614" cy="714004"/>
            </a:xfrm>
            <a:prstGeom prst="roundRect">
              <a:avLst>
                <a:gd name="adj" fmla="val 6079"/>
              </a:avLst>
            </a:prstGeom>
            <a:solidFill>
              <a:schemeClr val="bg1"/>
            </a:solidFill>
            <a:ln w="12700">
              <a:solidFill>
                <a:schemeClr val="tx1">
                  <a:lumMod val="75000"/>
                  <a:lumOff val="25000"/>
                </a:schemeClr>
              </a:solidFill>
              <a:round/>
              <a:headEnd/>
              <a:tailEnd/>
            </a:ln>
          </p:spPr>
          <p:txBody>
            <a:bodyPr wrap="none" anchor="ctr"/>
            <a:lstStyle/>
            <a:p>
              <a:pPr algn="ctr">
                <a:lnSpc>
                  <a:spcPct val="80000"/>
                </a:lnSpc>
                <a:defRPr/>
              </a:pPr>
              <a:r>
                <a:rPr lang="ru-RU" sz="1600" dirty="0">
                  <a:solidFill>
                    <a:schemeClr val="tx1">
                      <a:lumMod val="75000"/>
                      <a:lumOff val="25000"/>
                    </a:schemeClr>
                  </a:solidFill>
                  <a:latin typeface="Arial" pitchFamily="34" charset="0"/>
                  <a:cs typeface="Arial" pitchFamily="34" charset="0"/>
                </a:rPr>
                <a:t>Согласие участника на выполнение работ, оказание услуг </a:t>
              </a:r>
            </a:p>
            <a:p>
              <a:pPr algn="ctr">
                <a:lnSpc>
                  <a:spcPct val="80000"/>
                </a:lnSpc>
                <a:defRPr/>
              </a:pPr>
              <a:r>
                <a:rPr lang="ru-RU" sz="1600" dirty="0">
                  <a:solidFill>
                    <a:schemeClr val="tx1">
                      <a:lumMod val="75000"/>
                      <a:lumOff val="25000"/>
                    </a:schemeClr>
                  </a:solidFill>
                  <a:latin typeface="Arial" pitchFamily="34" charset="0"/>
                  <a:cs typeface="Arial" pitchFamily="34" charset="0"/>
                </a:rPr>
                <a:t>на условиях, предусмотренных документацией</a:t>
              </a:r>
            </a:p>
          </p:txBody>
        </p:sp>
      </p:grpSp>
      <p:sp>
        <p:nvSpPr>
          <p:cNvPr id="26" name="AutoShape 24"/>
          <p:cNvSpPr>
            <a:spLocks noChangeArrowheads="1"/>
          </p:cNvSpPr>
          <p:nvPr/>
        </p:nvSpPr>
        <p:spPr bwMode="auto">
          <a:xfrm>
            <a:off x="1428750" y="1785938"/>
            <a:ext cx="6215063" cy="714375"/>
          </a:xfrm>
          <a:prstGeom prst="roundRect">
            <a:avLst>
              <a:gd name="adj" fmla="val 6079"/>
            </a:avLst>
          </a:prstGeom>
          <a:solidFill>
            <a:schemeClr val="tx1">
              <a:lumMod val="65000"/>
              <a:lumOff val="35000"/>
            </a:schemeClr>
          </a:solidFill>
          <a:ln w="12700">
            <a:solidFill>
              <a:schemeClr val="tx1">
                <a:lumMod val="75000"/>
                <a:lumOff val="25000"/>
              </a:schemeClr>
            </a:solidFill>
            <a:round/>
            <a:headEnd/>
            <a:tailEnd/>
          </a:ln>
        </p:spPr>
        <p:txBody>
          <a:bodyPr wrap="none" anchor="ctr"/>
          <a:lstStyle/>
          <a:p>
            <a:pPr algn="ctr">
              <a:defRPr/>
            </a:pPr>
            <a:r>
              <a:rPr lang="ru-RU" sz="2000" dirty="0">
                <a:solidFill>
                  <a:schemeClr val="bg1"/>
                </a:solidFill>
                <a:latin typeface="Arial" pitchFamily="34" charset="0"/>
                <a:cs typeface="Arial" pitchFamily="34" charset="0"/>
              </a:rPr>
              <a:t>Заказ на выполнение работ, оказание услуг</a:t>
            </a:r>
          </a:p>
        </p:txBody>
      </p:sp>
      <p:sp>
        <p:nvSpPr>
          <p:cNvPr id="11" name="Text Box 5"/>
          <p:cNvSpPr txBox="1">
            <a:spLocks noChangeArrowheads="1"/>
          </p:cNvSpPr>
          <p:nvPr/>
        </p:nvSpPr>
        <p:spPr bwMode="auto">
          <a:xfrm>
            <a:off x="0" y="46583"/>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Содержание первой части </a:t>
            </a:r>
            <a:r>
              <a:rPr lang="ru-RU" sz="2000" spc="-130" dirty="0" smtClean="0">
                <a:solidFill>
                  <a:schemeClr val="bg1"/>
                </a:solidFill>
                <a:latin typeface="Arial" pitchFamily="34" charset="0"/>
                <a:cs typeface="Arial" pitchFamily="34" charset="0"/>
              </a:rPr>
              <a:t>заявки</a:t>
            </a:r>
            <a:endParaRPr lang="ru-RU" sz="2000" spc="-13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1735772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Скругленный прямоугольник 40"/>
          <p:cNvSpPr/>
          <p:nvPr/>
        </p:nvSpPr>
        <p:spPr bwMode="auto">
          <a:xfrm>
            <a:off x="323528" y="5733256"/>
            <a:ext cx="5112568" cy="864096"/>
          </a:xfrm>
          <a:prstGeom prst="roundRect">
            <a:avLst>
              <a:gd name="adj" fmla="val 4643"/>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lumMod val="75000"/>
                    <a:lumOff val="25000"/>
                  </a:schemeClr>
                </a:solidFill>
                <a:latin typeface="Arial" pitchFamily="34" charset="0"/>
                <a:cs typeface="Arial" pitchFamily="34" charset="0"/>
              </a:rPr>
              <a:t>Указывается согласие на выполнение работ, оказание услуг, включающее в себя согласие на использование указанного в документации товара</a:t>
            </a:r>
          </a:p>
        </p:txBody>
      </p:sp>
      <p:grpSp>
        <p:nvGrpSpPr>
          <p:cNvPr id="2" name="Группа 100"/>
          <p:cNvGrpSpPr>
            <a:grpSpLocks/>
          </p:cNvGrpSpPr>
          <p:nvPr/>
        </p:nvGrpSpPr>
        <p:grpSpPr bwMode="auto">
          <a:xfrm>
            <a:off x="5652120" y="4648570"/>
            <a:ext cx="3241651" cy="1953347"/>
            <a:chOff x="2375100" y="1994631"/>
            <a:chExt cx="6048758" cy="1266938"/>
          </a:xfrm>
        </p:grpSpPr>
        <p:cxnSp>
          <p:nvCxnSpPr>
            <p:cNvPr id="62" name="Скругленная соединительная линия 61"/>
            <p:cNvCxnSpPr>
              <a:stCxn id="28" idx="2"/>
              <a:endCxn id="43" idx="0"/>
            </p:cNvCxnSpPr>
            <p:nvPr/>
          </p:nvCxnSpPr>
          <p:spPr>
            <a:xfrm rot="16200000" flipH="1">
              <a:off x="4940176" y="1749510"/>
              <a:ext cx="214181" cy="704424"/>
            </a:xfrm>
            <a:prstGeom prst="curvedConnector3">
              <a:avLst>
                <a:gd name="adj1" fmla="val 50000"/>
              </a:avLst>
            </a:prstGeom>
            <a:ln w="38100" cap="rnd" cmpd="sng">
              <a:solidFill>
                <a:schemeClr val="bg1">
                  <a:lumMod val="75000"/>
                </a:schemeClr>
              </a:solidFill>
              <a:prstDash val="solid"/>
              <a:round/>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43" name="Скругленный прямоугольник 42"/>
            <p:cNvSpPr/>
            <p:nvPr/>
          </p:nvSpPr>
          <p:spPr>
            <a:xfrm>
              <a:off x="2375100" y="2208813"/>
              <a:ext cx="6048758" cy="1052756"/>
            </a:xfrm>
            <a:prstGeom prst="roundRect">
              <a:avLst>
                <a:gd name="adj" fmla="val 4061"/>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ru-RU" sz="1600" dirty="0">
                  <a:solidFill>
                    <a:schemeClr val="tx1">
                      <a:lumMod val="75000"/>
                      <a:lumOff val="25000"/>
                    </a:schemeClr>
                  </a:solidFill>
                  <a:latin typeface="Arial" pitchFamily="34" charset="0"/>
                  <a:cs typeface="Arial" pitchFamily="34" charset="0"/>
                </a:rPr>
                <a:t>Указывается согласие на выполнение работ, оказание услуг в соответствии с документацией, товарный знак используемого товара, а также показатели, соответствующие параметрам эквивалентности</a:t>
              </a:r>
            </a:p>
          </p:txBody>
        </p:sp>
      </p:grpSp>
      <p:grpSp>
        <p:nvGrpSpPr>
          <p:cNvPr id="3" name="Группа 97"/>
          <p:cNvGrpSpPr>
            <a:grpSpLocks/>
          </p:cNvGrpSpPr>
          <p:nvPr/>
        </p:nvGrpSpPr>
        <p:grpSpPr bwMode="auto">
          <a:xfrm>
            <a:off x="4788024" y="3339331"/>
            <a:ext cx="4214813" cy="1309240"/>
            <a:chOff x="4714877" y="3770818"/>
            <a:chExt cx="4214841" cy="1309257"/>
          </a:xfrm>
        </p:grpSpPr>
        <p:cxnSp>
          <p:nvCxnSpPr>
            <p:cNvPr id="75" name="Прямая со стрелкой 74"/>
            <p:cNvCxnSpPr>
              <a:stCxn id="23" idx="2"/>
              <a:endCxn id="28" idx="0"/>
            </p:cNvCxnSpPr>
            <p:nvPr/>
          </p:nvCxnSpPr>
          <p:spPr>
            <a:xfrm>
              <a:off x="6700531" y="3770818"/>
              <a:ext cx="121767" cy="737750"/>
            </a:xfrm>
            <a:prstGeom prst="straightConnector1">
              <a:avLst/>
            </a:prstGeom>
            <a:ln w="38100" cap="rnd" cmpd="sng">
              <a:solidFill>
                <a:schemeClr val="bg1">
                  <a:lumMod val="75000"/>
                </a:schemeClr>
              </a:solidFill>
              <a:prstDash val="solid"/>
              <a:round/>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8" name="AutoShape 24"/>
            <p:cNvSpPr>
              <a:spLocks noChangeArrowheads="1"/>
            </p:cNvSpPr>
            <p:nvPr/>
          </p:nvSpPr>
          <p:spPr bwMode="auto">
            <a:xfrm>
              <a:off x="4714877" y="4508568"/>
              <a:ext cx="4214841" cy="571507"/>
            </a:xfrm>
            <a:prstGeom prst="roundRect">
              <a:avLst>
                <a:gd name="adj" fmla="val 6079"/>
              </a:avLst>
            </a:prstGeom>
            <a:solidFill>
              <a:srgbClr val="004D86"/>
            </a:solidFill>
            <a:ln w="12700">
              <a:solidFill>
                <a:schemeClr val="tx1">
                  <a:lumMod val="75000"/>
                  <a:lumOff val="25000"/>
                </a:schemeClr>
              </a:solidFill>
              <a:round/>
              <a:headEnd/>
              <a:tailEnd/>
            </a:ln>
          </p:spPr>
          <p:txBody>
            <a:bodyPr wrap="none" anchor="ctr"/>
            <a:lstStyle/>
            <a:p>
              <a:pPr algn="ctr">
                <a:lnSpc>
                  <a:spcPct val="80000"/>
                </a:lnSpc>
                <a:defRPr/>
              </a:pPr>
              <a:r>
                <a:rPr lang="ru-RU" sz="1600" dirty="0">
                  <a:solidFill>
                    <a:schemeClr val="bg1"/>
                  </a:solidFill>
                  <a:latin typeface="Arial" pitchFamily="34" charset="0"/>
                  <a:cs typeface="Arial" pitchFamily="34" charset="0"/>
                </a:rPr>
                <a:t>Используется товар, являющийся</a:t>
              </a:r>
            </a:p>
            <a:p>
              <a:pPr algn="ctr">
                <a:lnSpc>
                  <a:spcPct val="80000"/>
                </a:lnSpc>
                <a:defRPr/>
              </a:pPr>
              <a:r>
                <a:rPr lang="ru-RU" sz="1600" dirty="0">
                  <a:solidFill>
                    <a:schemeClr val="bg1"/>
                  </a:solidFill>
                  <a:latin typeface="Arial" pitchFamily="34" charset="0"/>
                  <a:cs typeface="Arial" pitchFamily="34" charset="0"/>
                </a:rPr>
                <a:t>эквивалентом указанному в документации</a:t>
              </a:r>
            </a:p>
          </p:txBody>
        </p:sp>
      </p:grpSp>
      <p:grpSp>
        <p:nvGrpSpPr>
          <p:cNvPr id="4" name="Группа 98"/>
          <p:cNvGrpSpPr>
            <a:grpSpLocks/>
          </p:cNvGrpSpPr>
          <p:nvPr/>
        </p:nvGrpSpPr>
        <p:grpSpPr bwMode="auto">
          <a:xfrm>
            <a:off x="611560" y="3339330"/>
            <a:ext cx="6162106" cy="2219161"/>
            <a:chOff x="1357193" y="3288325"/>
            <a:chExt cx="5433361" cy="2325752"/>
          </a:xfrm>
        </p:grpSpPr>
        <p:cxnSp>
          <p:nvCxnSpPr>
            <p:cNvPr id="50" name="Скругленная соединительная линия 49"/>
            <p:cNvCxnSpPr>
              <a:stCxn id="23" idx="2"/>
            </p:cNvCxnSpPr>
            <p:nvPr/>
          </p:nvCxnSpPr>
          <p:spPr>
            <a:xfrm rot="5400000">
              <a:off x="4657071" y="2909088"/>
              <a:ext cx="1754245" cy="2512720"/>
            </a:xfrm>
            <a:prstGeom prst="curvedConnector2">
              <a:avLst/>
            </a:prstGeom>
            <a:ln w="38100" cap="rnd" cmpd="sng">
              <a:solidFill>
                <a:schemeClr val="bg1">
                  <a:lumMod val="75000"/>
                </a:schemeClr>
              </a:solidFill>
              <a:prstDash val="solid"/>
              <a:round/>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7" name="AutoShape 24"/>
            <p:cNvSpPr>
              <a:spLocks noChangeArrowheads="1"/>
            </p:cNvSpPr>
            <p:nvPr/>
          </p:nvSpPr>
          <p:spPr bwMode="auto">
            <a:xfrm>
              <a:off x="1357193" y="5042569"/>
              <a:ext cx="4126990" cy="571508"/>
            </a:xfrm>
            <a:prstGeom prst="roundRect">
              <a:avLst>
                <a:gd name="adj" fmla="val 6079"/>
              </a:avLst>
            </a:prstGeom>
            <a:solidFill>
              <a:srgbClr val="004D86"/>
            </a:solidFill>
            <a:ln w="12700">
              <a:solidFill>
                <a:schemeClr val="tx1">
                  <a:lumMod val="75000"/>
                  <a:lumOff val="25000"/>
                </a:schemeClr>
              </a:solidFill>
              <a:round/>
              <a:headEnd/>
              <a:tailEnd/>
            </a:ln>
          </p:spPr>
          <p:txBody>
            <a:bodyPr wrap="none" anchor="ctr"/>
            <a:lstStyle/>
            <a:p>
              <a:pPr algn="ctr">
                <a:lnSpc>
                  <a:spcPct val="80000"/>
                </a:lnSpc>
                <a:defRPr/>
              </a:pPr>
              <a:r>
                <a:rPr lang="ru-RU" sz="1600" dirty="0">
                  <a:solidFill>
                    <a:schemeClr val="bg1"/>
                  </a:solidFill>
                  <a:latin typeface="Arial" pitchFamily="34" charset="0"/>
                  <a:cs typeface="Arial" pitchFamily="34" charset="0"/>
                </a:rPr>
                <a:t>Используется товар, товарный знак </a:t>
              </a:r>
            </a:p>
            <a:p>
              <a:pPr algn="ctr">
                <a:lnSpc>
                  <a:spcPct val="80000"/>
                </a:lnSpc>
                <a:defRPr/>
              </a:pPr>
              <a:r>
                <a:rPr lang="ru-RU" sz="1600" dirty="0">
                  <a:solidFill>
                    <a:schemeClr val="bg1"/>
                  </a:solidFill>
                  <a:latin typeface="Arial" pitchFamily="34" charset="0"/>
                  <a:cs typeface="Arial" pitchFamily="34" charset="0"/>
                </a:rPr>
                <a:t>которого указан в документации</a:t>
              </a:r>
            </a:p>
          </p:txBody>
        </p:sp>
      </p:grpSp>
      <p:sp>
        <p:nvSpPr>
          <p:cNvPr id="73736" name="Rectangle 5"/>
          <p:cNvSpPr>
            <a:spLocks noChangeArrowheads="1"/>
          </p:cNvSpPr>
          <p:nvPr/>
        </p:nvSpPr>
        <p:spPr bwMode="auto">
          <a:xfrm>
            <a:off x="0" y="-169277"/>
            <a:ext cx="184731" cy="338554"/>
          </a:xfrm>
          <a:prstGeom prst="rect">
            <a:avLst/>
          </a:prstGeom>
          <a:noFill/>
          <a:ln w="9525">
            <a:noFill/>
            <a:miter lim="800000"/>
            <a:headEnd/>
            <a:tailEnd/>
          </a:ln>
        </p:spPr>
        <p:txBody>
          <a:bodyPr wrap="none" anchor="ctr">
            <a:spAutoFit/>
          </a:bodyPr>
          <a:lstStyle/>
          <a:p>
            <a:endParaRPr lang="ru-RU" sz="1600">
              <a:latin typeface="Arial" pitchFamily="34" charset="0"/>
              <a:cs typeface="Arial" pitchFamily="34" charset="0"/>
            </a:endParaRPr>
          </a:p>
        </p:txBody>
      </p:sp>
      <p:grpSp>
        <p:nvGrpSpPr>
          <p:cNvPr id="5" name="Группа 96"/>
          <p:cNvGrpSpPr>
            <a:grpSpLocks/>
          </p:cNvGrpSpPr>
          <p:nvPr/>
        </p:nvGrpSpPr>
        <p:grpSpPr bwMode="auto">
          <a:xfrm>
            <a:off x="4572000" y="1772816"/>
            <a:ext cx="4023320" cy="1566515"/>
            <a:chOff x="4156275" y="1093893"/>
            <a:chExt cx="4023367" cy="2024270"/>
          </a:xfrm>
        </p:grpSpPr>
        <p:cxnSp>
          <p:nvCxnSpPr>
            <p:cNvPr id="40" name="Скругленная соединительная линия 39"/>
            <p:cNvCxnSpPr>
              <a:stCxn id="26" idx="2"/>
              <a:endCxn id="23" idx="0"/>
            </p:cNvCxnSpPr>
            <p:nvPr/>
          </p:nvCxnSpPr>
          <p:spPr>
            <a:xfrm rot="16200000" flipH="1">
              <a:off x="4706547" y="543621"/>
              <a:ext cx="1101146" cy="2201690"/>
            </a:xfrm>
            <a:prstGeom prst="curvedConnector3">
              <a:avLst>
                <a:gd name="adj1" fmla="val 50000"/>
              </a:avLst>
            </a:prstGeom>
            <a:ln w="38100" cap="rnd" cmpd="sng">
              <a:solidFill>
                <a:schemeClr val="bg1">
                  <a:lumMod val="75000"/>
                </a:schemeClr>
              </a:solidFill>
              <a:prstDash val="solid"/>
              <a:round/>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3" name="AutoShape 24"/>
            <p:cNvSpPr>
              <a:spLocks noChangeArrowheads="1"/>
            </p:cNvSpPr>
            <p:nvPr/>
          </p:nvSpPr>
          <p:spPr bwMode="auto">
            <a:xfrm>
              <a:off x="4536288" y="2195039"/>
              <a:ext cx="3643354" cy="923124"/>
            </a:xfrm>
            <a:prstGeom prst="roundRect">
              <a:avLst>
                <a:gd name="adj" fmla="val 6079"/>
              </a:avLst>
            </a:prstGeom>
            <a:solidFill>
              <a:srgbClr val="004D86"/>
            </a:solidFill>
            <a:ln w="12700">
              <a:solidFill>
                <a:schemeClr val="tx1">
                  <a:lumMod val="75000"/>
                  <a:lumOff val="25000"/>
                </a:schemeClr>
              </a:solidFill>
              <a:round/>
              <a:headEnd/>
              <a:tailEnd/>
            </a:ln>
          </p:spPr>
          <p:txBody>
            <a:bodyPr wrap="none" anchor="ctr"/>
            <a:lstStyle/>
            <a:p>
              <a:pPr>
                <a:lnSpc>
                  <a:spcPct val="80000"/>
                </a:lnSpc>
                <a:defRPr/>
              </a:pPr>
              <a:r>
                <a:rPr lang="ru-RU" sz="1600" b="1" dirty="0">
                  <a:solidFill>
                    <a:schemeClr val="bg1"/>
                  </a:solidFill>
                  <a:latin typeface="Arial" pitchFamily="34" charset="0"/>
                  <a:cs typeface="Arial" pitchFamily="34" charset="0"/>
                </a:rPr>
                <a:t>Документация содержит</a:t>
              </a:r>
            </a:p>
            <a:p>
              <a:pPr>
                <a:lnSpc>
                  <a:spcPct val="80000"/>
                </a:lnSpc>
                <a:defRPr/>
              </a:pPr>
              <a:r>
                <a:rPr lang="ru-RU" sz="1600" b="1" dirty="0">
                  <a:solidFill>
                    <a:schemeClr val="bg1"/>
                  </a:solidFill>
                  <a:latin typeface="Arial" pitchFamily="34" charset="0"/>
                  <a:cs typeface="Arial" pitchFamily="34" charset="0"/>
                </a:rPr>
                <a:t>указание на товарный знак</a:t>
              </a:r>
            </a:p>
          </p:txBody>
        </p:sp>
      </p:grpSp>
      <p:grpSp>
        <p:nvGrpSpPr>
          <p:cNvPr id="6" name="Группа 95"/>
          <p:cNvGrpSpPr>
            <a:grpSpLocks/>
          </p:cNvGrpSpPr>
          <p:nvPr/>
        </p:nvGrpSpPr>
        <p:grpSpPr bwMode="auto">
          <a:xfrm>
            <a:off x="467544" y="1772816"/>
            <a:ext cx="4225652" cy="1392857"/>
            <a:chOff x="285721" y="2107580"/>
            <a:chExt cx="4225681" cy="1392859"/>
          </a:xfrm>
        </p:grpSpPr>
        <p:cxnSp>
          <p:nvCxnSpPr>
            <p:cNvPr id="79" name="Прямая со стрелкой 78"/>
            <p:cNvCxnSpPr>
              <a:stCxn id="26" idx="2"/>
              <a:endCxn id="22" idx="0"/>
            </p:cNvCxnSpPr>
            <p:nvPr/>
          </p:nvCxnSpPr>
          <p:spPr>
            <a:xfrm flipH="1">
              <a:off x="2178828" y="2107580"/>
              <a:ext cx="2332574" cy="678483"/>
            </a:xfrm>
            <a:prstGeom prst="straightConnector1">
              <a:avLst/>
            </a:prstGeom>
            <a:ln w="38100" cap="rnd" cmpd="sng">
              <a:solidFill>
                <a:schemeClr val="bg1">
                  <a:lumMod val="75000"/>
                </a:schemeClr>
              </a:solidFill>
              <a:prstDash val="solid"/>
              <a:round/>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2" name="AutoShape 24"/>
            <p:cNvSpPr>
              <a:spLocks noChangeArrowheads="1"/>
            </p:cNvSpPr>
            <p:nvPr/>
          </p:nvSpPr>
          <p:spPr bwMode="auto">
            <a:xfrm>
              <a:off x="285721" y="2786063"/>
              <a:ext cx="3786214" cy="714376"/>
            </a:xfrm>
            <a:prstGeom prst="roundRect">
              <a:avLst>
                <a:gd name="adj" fmla="val 6079"/>
              </a:avLst>
            </a:prstGeom>
            <a:solidFill>
              <a:srgbClr val="004D86"/>
            </a:solidFill>
            <a:ln w="12700">
              <a:solidFill>
                <a:schemeClr val="tx1">
                  <a:lumMod val="75000"/>
                  <a:lumOff val="25000"/>
                </a:schemeClr>
              </a:solidFill>
              <a:round/>
              <a:headEnd/>
              <a:tailEnd/>
            </a:ln>
          </p:spPr>
          <p:txBody>
            <a:bodyPr wrap="none" anchor="ctr"/>
            <a:lstStyle/>
            <a:p>
              <a:pPr>
                <a:lnSpc>
                  <a:spcPct val="80000"/>
                </a:lnSpc>
                <a:defRPr/>
              </a:pPr>
              <a:r>
                <a:rPr lang="ru-RU" sz="1600" b="1" dirty="0">
                  <a:solidFill>
                    <a:schemeClr val="bg1"/>
                  </a:solidFill>
                  <a:latin typeface="Arial" pitchFamily="34" charset="0"/>
                  <a:cs typeface="Arial" pitchFamily="34" charset="0"/>
                </a:rPr>
                <a:t>Документация не содержит </a:t>
              </a:r>
            </a:p>
            <a:p>
              <a:pPr>
                <a:lnSpc>
                  <a:spcPct val="80000"/>
                </a:lnSpc>
                <a:defRPr/>
              </a:pPr>
              <a:r>
                <a:rPr lang="ru-RU" sz="1600" b="1" dirty="0">
                  <a:solidFill>
                    <a:schemeClr val="bg1"/>
                  </a:solidFill>
                  <a:latin typeface="Arial" pitchFamily="34" charset="0"/>
                  <a:cs typeface="Arial" pitchFamily="34" charset="0"/>
                </a:rPr>
                <a:t>указание на товарный знак</a:t>
              </a:r>
            </a:p>
          </p:txBody>
        </p:sp>
      </p:grpSp>
      <p:sp>
        <p:nvSpPr>
          <p:cNvPr id="26" name="AutoShape 24"/>
          <p:cNvSpPr>
            <a:spLocks noChangeArrowheads="1"/>
          </p:cNvSpPr>
          <p:nvPr/>
        </p:nvSpPr>
        <p:spPr bwMode="auto">
          <a:xfrm>
            <a:off x="1691680" y="1268760"/>
            <a:ext cx="5715000" cy="808038"/>
          </a:xfrm>
          <a:prstGeom prst="roundRect">
            <a:avLst>
              <a:gd name="adj" fmla="val 6079"/>
            </a:avLst>
          </a:prstGeom>
          <a:solidFill>
            <a:schemeClr val="tx1">
              <a:lumMod val="65000"/>
              <a:lumOff val="35000"/>
            </a:schemeClr>
          </a:solidFill>
          <a:ln w="12700">
            <a:solidFill>
              <a:schemeClr val="tx1">
                <a:lumMod val="75000"/>
                <a:lumOff val="25000"/>
              </a:schemeClr>
            </a:solidFill>
            <a:round/>
            <a:headEnd/>
            <a:tailEnd/>
          </a:ln>
        </p:spPr>
        <p:txBody>
          <a:bodyPr wrap="none" anchor="ctr"/>
          <a:lstStyle/>
          <a:p>
            <a:pPr algn="ctr">
              <a:defRPr/>
            </a:pPr>
            <a:endParaRPr lang="ru-RU" sz="1600" dirty="0">
              <a:solidFill>
                <a:schemeClr val="bg1"/>
              </a:solidFill>
              <a:latin typeface="Arial" pitchFamily="34" charset="0"/>
              <a:cs typeface="Arial" pitchFamily="34" charset="0"/>
            </a:endParaRPr>
          </a:p>
          <a:p>
            <a:pPr algn="ctr">
              <a:defRPr/>
            </a:pPr>
            <a:r>
              <a:rPr lang="ru-RU" sz="2000" dirty="0">
                <a:solidFill>
                  <a:schemeClr val="bg1"/>
                </a:solidFill>
                <a:latin typeface="Arial" pitchFamily="34" charset="0"/>
                <a:cs typeface="Arial" pitchFamily="34" charset="0"/>
              </a:rPr>
              <a:t>Заказ на выполнение работ,</a:t>
            </a:r>
          </a:p>
          <a:p>
            <a:pPr algn="ctr">
              <a:defRPr/>
            </a:pPr>
            <a:r>
              <a:rPr lang="ru-RU" sz="2000" dirty="0">
                <a:solidFill>
                  <a:schemeClr val="bg1"/>
                </a:solidFill>
                <a:latin typeface="Arial" pitchFamily="34" charset="0"/>
                <a:cs typeface="Arial" pitchFamily="34" charset="0"/>
              </a:rPr>
              <a:t>оказание услуг с использованием товара</a:t>
            </a:r>
          </a:p>
          <a:p>
            <a:pPr algn="ctr">
              <a:defRPr/>
            </a:pPr>
            <a:endParaRPr lang="ru-RU" sz="1600" dirty="0">
              <a:solidFill>
                <a:schemeClr val="bg1"/>
              </a:solidFill>
              <a:latin typeface="Arial" pitchFamily="34" charset="0"/>
              <a:cs typeface="Arial" pitchFamily="34" charset="0"/>
            </a:endParaRPr>
          </a:p>
        </p:txBody>
      </p:sp>
      <p:cxnSp>
        <p:nvCxnSpPr>
          <p:cNvPr id="80" name="Скругленная соединительная линия 79"/>
          <p:cNvCxnSpPr>
            <a:stCxn id="27" idx="2"/>
            <a:endCxn id="41" idx="0"/>
          </p:cNvCxnSpPr>
          <p:nvPr/>
        </p:nvCxnSpPr>
        <p:spPr bwMode="auto">
          <a:xfrm rot="5400000">
            <a:off x="2828434" y="5609869"/>
            <a:ext cx="174765" cy="72008"/>
          </a:xfrm>
          <a:prstGeom prst="curvedConnector3">
            <a:avLst>
              <a:gd name="adj1" fmla="val 50000"/>
            </a:avLst>
          </a:prstGeom>
          <a:ln w="38100" cap="rnd" cmpd="sng">
            <a:solidFill>
              <a:schemeClr val="bg1">
                <a:lumMod val="75000"/>
              </a:schemeClr>
            </a:solidFill>
            <a:prstDash val="solid"/>
            <a:round/>
            <a:headEnd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7" name="Группа 100"/>
          <p:cNvGrpSpPr>
            <a:grpSpLocks/>
          </p:cNvGrpSpPr>
          <p:nvPr/>
        </p:nvGrpSpPr>
        <p:grpSpPr bwMode="auto">
          <a:xfrm>
            <a:off x="323528" y="3165671"/>
            <a:ext cx="4104456" cy="1631478"/>
            <a:chOff x="4143408" y="5021547"/>
            <a:chExt cx="4104515" cy="1631506"/>
          </a:xfrm>
        </p:grpSpPr>
        <p:sp>
          <p:nvSpPr>
            <p:cNvPr id="90" name="Скругленный прямоугольник 89"/>
            <p:cNvSpPr/>
            <p:nvPr/>
          </p:nvSpPr>
          <p:spPr>
            <a:xfrm>
              <a:off x="4143408" y="5260173"/>
              <a:ext cx="4104515" cy="1392880"/>
            </a:xfrm>
            <a:prstGeom prst="roundRect">
              <a:avLst>
                <a:gd name="adj" fmla="val 3491"/>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ru-RU" sz="1600" dirty="0">
                  <a:solidFill>
                    <a:schemeClr val="tx1">
                      <a:lumMod val="75000"/>
                      <a:lumOff val="25000"/>
                    </a:schemeClr>
                  </a:solidFill>
                  <a:latin typeface="Arial" pitchFamily="34" charset="0"/>
                  <a:cs typeface="Arial" pitchFamily="34" charset="0"/>
                </a:rPr>
                <a:t>Указывается согласие на выполнение работ, оказание услуг в соответствии с документацией, а также показатели используемого товара, соответствующие параметрам эквивалентности, и товарный знак (при наличии)</a:t>
              </a:r>
            </a:p>
          </p:txBody>
        </p:sp>
        <p:cxnSp>
          <p:nvCxnSpPr>
            <p:cNvPr id="89" name="Скругленная соединительная линия 88"/>
            <p:cNvCxnSpPr>
              <a:stCxn id="22" idx="2"/>
              <a:endCxn id="90" idx="0"/>
            </p:cNvCxnSpPr>
            <p:nvPr/>
          </p:nvCxnSpPr>
          <p:spPr>
            <a:xfrm rot="16200000" flipH="1">
              <a:off x="6068794" y="5133301"/>
              <a:ext cx="238625" cy="15118"/>
            </a:xfrm>
            <a:prstGeom prst="curvedConnector3">
              <a:avLst>
                <a:gd name="adj1" fmla="val 50000"/>
              </a:avLst>
            </a:prstGeom>
            <a:ln w="38100" cap="rnd" cmpd="sng">
              <a:solidFill>
                <a:schemeClr val="bg1">
                  <a:lumMod val="75000"/>
                </a:schemeClr>
              </a:solidFill>
              <a:prstDash val="solid"/>
              <a:round/>
              <a:headEnd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29" name="Text Box 5"/>
          <p:cNvSpPr txBox="1">
            <a:spLocks noChangeArrowheads="1"/>
          </p:cNvSpPr>
          <p:nvPr/>
        </p:nvSpPr>
        <p:spPr bwMode="auto">
          <a:xfrm>
            <a:off x="0" y="46583"/>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Содержание первой части </a:t>
            </a:r>
            <a:r>
              <a:rPr lang="ru-RU" sz="2000" spc="-130" dirty="0" smtClean="0">
                <a:solidFill>
                  <a:schemeClr val="bg1"/>
                </a:solidFill>
                <a:latin typeface="Arial" pitchFamily="34" charset="0"/>
                <a:cs typeface="Arial" pitchFamily="34" charset="0"/>
              </a:rPr>
              <a:t>заявки</a:t>
            </a:r>
            <a:endParaRPr lang="ru-RU" sz="2000" spc="-13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8171781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up)">
                                      <p:cBhvr>
                                        <p:cTn id="31" dur="500"/>
                                        <p:tgtEl>
                                          <p:spTgt spid="80"/>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grpId="1" nodeType="clickEffect">
                                  <p:stCondLst>
                                    <p:cond delay="0"/>
                                  </p:stCondLst>
                                  <p:childTnLst>
                                    <p:animEffect transition="out" filter="wipe(down)">
                                      <p:cBhvr>
                                        <p:cTn id="39" dur="500"/>
                                        <p:tgtEl>
                                          <p:spTgt spid="41"/>
                                        </p:tgtEl>
                                      </p:cBhvr>
                                    </p:animEffect>
                                    <p:set>
                                      <p:cBhvr>
                                        <p:cTn id="40" dur="1" fill="hold">
                                          <p:stCondLst>
                                            <p:cond delay="499"/>
                                          </p:stCondLst>
                                        </p:cTn>
                                        <p:tgtEl>
                                          <p:spTgt spid="41"/>
                                        </p:tgtEl>
                                        <p:attrNameLst>
                                          <p:attrName>style.visibility</p:attrName>
                                        </p:attrNameLst>
                                      </p:cBhvr>
                                      <p:to>
                                        <p:strVal val="hidden"/>
                                      </p:to>
                                    </p:set>
                                  </p:childTnLst>
                                </p:cTn>
                              </p:par>
                            </p:childTnLst>
                          </p:cTn>
                        </p:par>
                        <p:par>
                          <p:cTn id="41" fill="hold">
                            <p:stCondLst>
                              <p:cond delay="500"/>
                            </p:stCondLst>
                            <p:childTnLst>
                              <p:par>
                                <p:cTn id="42" presetID="22" presetClass="exit" presetSubtype="4" fill="hold" nodeType="afterEffect">
                                  <p:stCondLst>
                                    <p:cond delay="0"/>
                                  </p:stCondLst>
                                  <p:childTnLst>
                                    <p:animEffect transition="out" filter="wipe(down)">
                                      <p:cBhvr>
                                        <p:cTn id="43" dur="500"/>
                                        <p:tgtEl>
                                          <p:spTgt spid="80"/>
                                        </p:tgtEl>
                                      </p:cBhvr>
                                    </p:animEffect>
                                    <p:set>
                                      <p:cBhvr>
                                        <p:cTn id="44" dur="1" fill="hold">
                                          <p:stCondLst>
                                            <p:cond delay="499"/>
                                          </p:stCondLst>
                                        </p:cTn>
                                        <p:tgtEl>
                                          <p:spTgt spid="80"/>
                                        </p:tgtEl>
                                        <p:attrNameLst>
                                          <p:attrName>style.visibility</p:attrName>
                                        </p:attrNameLst>
                                      </p:cBhvr>
                                      <p:to>
                                        <p:strVal val="hidden"/>
                                      </p:to>
                                    </p:set>
                                  </p:childTnLst>
                                </p:cTn>
                              </p:par>
                            </p:childTnLst>
                          </p:cTn>
                        </p:par>
                        <p:par>
                          <p:cTn id="45" fill="hold">
                            <p:stCondLst>
                              <p:cond delay="1000"/>
                            </p:stCondLst>
                            <p:childTnLst>
                              <p:par>
                                <p:cTn id="46" presetID="22" presetClass="exit" presetSubtype="4" fill="hold" nodeType="afterEffect">
                                  <p:stCondLst>
                                    <p:cond delay="0"/>
                                  </p:stCondLst>
                                  <p:childTnLst>
                                    <p:animEffect transition="out" filter="wipe(down)">
                                      <p:cBhvr>
                                        <p:cTn id="47" dur="500"/>
                                        <p:tgtEl>
                                          <p:spTgt spid="4"/>
                                        </p:tgtEl>
                                      </p:cBhvr>
                                    </p:animEffect>
                                    <p:set>
                                      <p:cBhvr>
                                        <p:cTn id="48" dur="1" fill="hold">
                                          <p:stCondLst>
                                            <p:cond delay="499"/>
                                          </p:stCondLst>
                                        </p:cTn>
                                        <p:tgtEl>
                                          <p:spTgt spid="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up)">
                                      <p:cBhvr>
                                        <p:cTn id="53" dur="500"/>
                                        <p:tgtEl>
                                          <p:spTgt spid="3"/>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up)">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18591"/>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Отклонение заявки на участие в аукционе</a:t>
            </a:r>
          </a:p>
        </p:txBody>
      </p:sp>
      <p:sp>
        <p:nvSpPr>
          <p:cNvPr id="4" name="Прямоугольник 3"/>
          <p:cNvSpPr/>
          <p:nvPr/>
        </p:nvSpPr>
        <p:spPr>
          <a:xfrm>
            <a:off x="0" y="1581150"/>
            <a:ext cx="9144000" cy="401442"/>
          </a:xfrm>
          <a:prstGeom prst="rect">
            <a:avLst/>
          </a:prstGeom>
          <a:solidFill>
            <a:schemeClr val="bg1">
              <a:lumMod val="95000"/>
            </a:schemeClr>
          </a:solidFill>
        </p:spPr>
        <p:txBody>
          <a:bodyPr lIns="360000" rIns="360000" bIns="108000">
            <a:spAutoFit/>
          </a:bodyPr>
          <a:lstStyle/>
          <a:p>
            <a:pPr>
              <a:defRPr/>
            </a:pPr>
            <a:r>
              <a:rPr lang="ru-RU" sz="1600" dirty="0">
                <a:solidFill>
                  <a:schemeClr val="tx1">
                    <a:lumMod val="75000"/>
                    <a:lumOff val="25000"/>
                  </a:schemeClr>
                </a:solidFill>
                <a:latin typeface="Arial" pitchFamily="34" charset="0"/>
                <a:cs typeface="Arial" pitchFamily="34" charset="0"/>
              </a:rPr>
              <a:t>Оператор не принимает заявку на участие в аукционе в следующих случаях:</a:t>
            </a:r>
          </a:p>
        </p:txBody>
      </p:sp>
      <p:sp>
        <p:nvSpPr>
          <p:cNvPr id="5" name="Прямоугольник 4"/>
          <p:cNvSpPr>
            <a:spLocks noChangeArrowheads="1"/>
          </p:cNvSpPr>
          <p:nvPr/>
        </p:nvSpPr>
        <p:spPr bwMode="auto">
          <a:xfrm>
            <a:off x="0" y="2214563"/>
            <a:ext cx="9144000" cy="2436871"/>
          </a:xfrm>
          <a:prstGeom prst="rect">
            <a:avLst/>
          </a:prstGeom>
          <a:noFill/>
          <a:ln w="9525">
            <a:noFill/>
            <a:miter lim="800000"/>
            <a:headEnd/>
            <a:tailEnd/>
          </a:ln>
        </p:spPr>
        <p:txBody>
          <a:bodyPr lIns="360000" rIns="360000" bIns="108000">
            <a:spAutoFit/>
          </a:bodyPr>
          <a:lstStyle/>
          <a:p>
            <a:pPr marL="342900" lvl="1" indent="-342900">
              <a:lnSpc>
                <a:spcPct val="85000"/>
              </a:lnSpc>
              <a:spcAft>
                <a:spcPts val="20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Первая или вторая части заявок не подписаны </a:t>
            </a:r>
            <a:r>
              <a:rPr lang="ru-RU" sz="1600" dirty="0" smtClean="0">
                <a:solidFill>
                  <a:schemeClr val="tx1">
                    <a:lumMod val="75000"/>
                    <a:lumOff val="25000"/>
                  </a:schemeClr>
                </a:solidFill>
                <a:latin typeface="Arial" pitchFamily="34" charset="0"/>
                <a:cs typeface="Arial" pitchFamily="34" charset="0"/>
              </a:rPr>
              <a:t>ЭП </a:t>
            </a:r>
            <a:r>
              <a:rPr lang="ru-RU" sz="1600" dirty="0">
                <a:solidFill>
                  <a:schemeClr val="tx1">
                    <a:lumMod val="75000"/>
                    <a:lumOff val="25000"/>
                  </a:schemeClr>
                </a:solidFill>
                <a:latin typeface="Arial" pitchFamily="34" charset="0"/>
                <a:cs typeface="Arial" pitchFamily="34" charset="0"/>
              </a:rPr>
              <a:t>или подписаны </a:t>
            </a:r>
            <a:r>
              <a:rPr lang="ru-RU" sz="1600" dirty="0" smtClean="0">
                <a:solidFill>
                  <a:schemeClr val="tx1">
                    <a:lumMod val="75000"/>
                    <a:lumOff val="25000"/>
                  </a:schemeClr>
                </a:solidFill>
                <a:latin typeface="Arial" pitchFamily="34" charset="0"/>
                <a:cs typeface="Arial" pitchFamily="34" charset="0"/>
              </a:rPr>
              <a:t>ЭП </a:t>
            </a:r>
            <a:r>
              <a:rPr lang="ru-RU" sz="1600" dirty="0">
                <a:solidFill>
                  <a:schemeClr val="tx1">
                    <a:lumMod val="75000"/>
                    <a:lumOff val="25000"/>
                  </a:schemeClr>
                </a:solidFill>
                <a:latin typeface="Arial" pitchFamily="34" charset="0"/>
                <a:cs typeface="Arial" pitchFamily="34" charset="0"/>
              </a:rPr>
              <a:t>лица, не имеющего соответствующих </a:t>
            </a:r>
            <a:r>
              <a:rPr lang="ru-RU" sz="1600" dirty="0" smtClean="0">
                <a:solidFill>
                  <a:schemeClr val="tx1">
                    <a:lumMod val="75000"/>
                    <a:lumOff val="25000"/>
                  </a:schemeClr>
                </a:solidFill>
                <a:latin typeface="Arial" pitchFamily="34" charset="0"/>
                <a:cs typeface="Arial" pitchFamily="34" charset="0"/>
              </a:rPr>
              <a:t>полномочий;</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20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На счете участника отсутствуют средства для обеспечения </a:t>
            </a:r>
            <a:r>
              <a:rPr lang="ru-RU" sz="1600" dirty="0" smtClean="0">
                <a:solidFill>
                  <a:schemeClr val="tx1">
                    <a:lumMod val="75000"/>
                    <a:lumOff val="25000"/>
                  </a:schemeClr>
                </a:solidFill>
                <a:latin typeface="Arial" pitchFamily="34" charset="0"/>
                <a:cs typeface="Arial" pitchFamily="34" charset="0"/>
              </a:rPr>
              <a:t>заявки;</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20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Участник повторно подает заявку на аукцион, не отозвав предыдущую </a:t>
            </a:r>
            <a:r>
              <a:rPr lang="ru-RU" sz="1600" dirty="0" smtClean="0">
                <a:solidFill>
                  <a:schemeClr val="tx1">
                    <a:lumMod val="75000"/>
                    <a:lumOff val="25000"/>
                  </a:schemeClr>
                </a:solidFill>
                <a:latin typeface="Arial" pitchFamily="34" charset="0"/>
                <a:cs typeface="Arial" pitchFamily="34" charset="0"/>
              </a:rPr>
              <a:t>заявку;</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20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Заявка подается после дня  и времени окончания срока подачи </a:t>
            </a:r>
            <a:r>
              <a:rPr lang="ru-RU" sz="1600" dirty="0" smtClean="0">
                <a:solidFill>
                  <a:schemeClr val="tx1">
                    <a:lumMod val="75000"/>
                    <a:lumOff val="25000"/>
                  </a:schemeClr>
                </a:solidFill>
                <a:latin typeface="Arial" pitchFamily="34" charset="0"/>
                <a:cs typeface="Arial" pitchFamily="34" charset="0"/>
              </a:rPr>
              <a:t>заявок;</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20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До окончания срока аккредитации участника осталось менее трех </a:t>
            </a:r>
            <a:r>
              <a:rPr lang="ru-RU" sz="1600" dirty="0" smtClean="0">
                <a:solidFill>
                  <a:schemeClr val="tx1">
                    <a:lumMod val="75000"/>
                    <a:lumOff val="25000"/>
                  </a:schemeClr>
                </a:solidFill>
                <a:latin typeface="Arial" pitchFamily="34" charset="0"/>
                <a:cs typeface="Arial" pitchFamily="34" charset="0"/>
              </a:rPr>
              <a:t>месяцев.</a:t>
            </a:r>
            <a:endParaRPr lang="ru-RU" sz="1600" dirty="0">
              <a:solidFill>
                <a:schemeClr val="tx1">
                  <a:lumMod val="75000"/>
                  <a:lumOff val="25000"/>
                </a:schemeClr>
              </a:solidFill>
              <a:latin typeface="Arial" pitchFamily="34" charset="0"/>
              <a:cs typeface="Arial" pitchFamily="34" charset="0"/>
            </a:endParaRPr>
          </a:p>
        </p:txBody>
      </p:sp>
      <p:sp>
        <p:nvSpPr>
          <p:cNvPr id="6" name="Прямоугольник 5"/>
          <p:cNvSpPr/>
          <p:nvPr/>
        </p:nvSpPr>
        <p:spPr>
          <a:xfrm>
            <a:off x="0" y="5857875"/>
            <a:ext cx="9144000" cy="647664"/>
          </a:xfrm>
          <a:prstGeom prst="rect">
            <a:avLst/>
          </a:prstGeom>
          <a:solidFill>
            <a:schemeClr val="bg1">
              <a:lumMod val="95000"/>
            </a:schemeClr>
          </a:solidFill>
        </p:spPr>
        <p:txBody>
          <a:bodyPr lIns="360000" rIns="360000" bIns="108000">
            <a:spAutoFit/>
          </a:bodyPr>
          <a:lstStyle/>
          <a:p>
            <a:pPr>
              <a:defRPr/>
            </a:pPr>
            <a:r>
              <a:rPr lang="ru-RU" sz="1600" dirty="0">
                <a:solidFill>
                  <a:schemeClr val="tx1">
                    <a:lumMod val="75000"/>
                    <a:lumOff val="25000"/>
                  </a:schemeClr>
                </a:solidFill>
                <a:latin typeface="Arial" pitchFamily="34" charset="0"/>
                <a:cs typeface="Arial" pitchFamily="34" charset="0"/>
              </a:rPr>
              <a:t>Оператор осуществляет возврат в течение часа с момента поступления заявки с обоснованием причины </a:t>
            </a:r>
            <a:r>
              <a:rPr lang="ru-RU" sz="1600" dirty="0" smtClean="0">
                <a:solidFill>
                  <a:schemeClr val="tx1">
                    <a:lumMod val="75000"/>
                    <a:lumOff val="25000"/>
                  </a:schemeClr>
                </a:solidFill>
                <a:latin typeface="Arial" pitchFamily="34" charset="0"/>
                <a:cs typeface="Arial" pitchFamily="34" charset="0"/>
              </a:rPr>
              <a:t>возврата.</a:t>
            </a:r>
            <a:endParaRPr lang="ru-RU" sz="16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77157481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up)">
                                      <p:cBhvr>
                                        <p:cTn id="32" dur="500"/>
                                        <p:tgtEl>
                                          <p:spTgt spid="5">
                                            <p:txEl>
                                              <p:pRg st="4" end="4"/>
                                            </p:txEl>
                                          </p:spTgt>
                                        </p:tgtEl>
                                      </p:cBhvr>
                                    </p:animEffect>
                                  </p:childTnLst>
                                </p:cTn>
                              </p:par>
                            </p:childTnLst>
                          </p:cTn>
                        </p:par>
                        <p:par>
                          <p:cTn id="33" fill="hold">
                            <p:stCondLst>
                              <p:cond delay="500"/>
                            </p:stCondLst>
                            <p:childTnLst>
                              <p:par>
                                <p:cTn id="34" presetID="18" presetClass="entr" presetSubtype="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strips(downRigh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0" y="116632"/>
            <a:ext cx="9144000" cy="646113"/>
          </a:xfrm>
          <a:prstGeom prst="rect">
            <a:avLst/>
          </a:prstGeom>
          <a:noFill/>
          <a:ln w="9525">
            <a:noFill/>
            <a:round/>
            <a:headEnd/>
            <a:tailEnd/>
          </a:ln>
        </p:spPr>
        <p:txBody>
          <a:bodyPr lIns="216000" tIns="36000" rIns="180000" bIns="360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dirty="0">
                <a:solidFill>
                  <a:schemeClr val="bg1"/>
                </a:solidFill>
                <a:latin typeface="Arial" pitchFamily="34" charset="0"/>
                <a:cs typeface="Arial" pitchFamily="34" charset="0"/>
              </a:rPr>
              <a:t>Порядок рассмотрения </a:t>
            </a:r>
            <a:r>
              <a:rPr lang="ru-RU" sz="1600" dirty="0" smtClean="0">
                <a:solidFill>
                  <a:schemeClr val="bg1"/>
                </a:solidFill>
                <a:latin typeface="Arial" pitchFamily="34" charset="0"/>
                <a:cs typeface="Arial" pitchFamily="34" charset="0"/>
              </a:rPr>
              <a:t>заявок</a:t>
            </a:r>
            <a:endParaRPr lang="ru-RU" sz="1600" dirty="0">
              <a:solidFill>
                <a:schemeClr val="bg1"/>
              </a:solidFill>
              <a:latin typeface="Arial" pitchFamily="34" charset="0"/>
              <a:cs typeface="Arial" pitchFamily="34" charset="0"/>
            </a:endParaRPr>
          </a:p>
        </p:txBody>
      </p:sp>
      <p:sp>
        <p:nvSpPr>
          <p:cNvPr id="53252" name="Line 4"/>
          <p:cNvSpPr>
            <a:spLocks noChangeShapeType="1"/>
          </p:cNvSpPr>
          <p:nvPr/>
        </p:nvSpPr>
        <p:spPr bwMode="auto">
          <a:xfrm>
            <a:off x="0" y="4149725"/>
            <a:ext cx="5148263" cy="1588"/>
          </a:xfrm>
          <a:prstGeom prst="line">
            <a:avLst/>
          </a:prstGeom>
          <a:noFill/>
          <a:ln w="9360">
            <a:solidFill>
              <a:srgbClr val="000000"/>
            </a:solidFill>
            <a:prstDash val="dash"/>
            <a:miter lim="800000"/>
            <a:headEnd/>
            <a:tailEnd/>
          </a:ln>
        </p:spPr>
        <p:txBody>
          <a:bodyPr/>
          <a:lstStyle/>
          <a:p>
            <a:endParaRPr lang="ru-RU" sz="1600">
              <a:latin typeface="Arial" pitchFamily="34" charset="0"/>
              <a:cs typeface="Arial" pitchFamily="34" charset="0"/>
            </a:endParaRPr>
          </a:p>
        </p:txBody>
      </p:sp>
      <p:grpSp>
        <p:nvGrpSpPr>
          <p:cNvPr id="2" name="Group 5"/>
          <p:cNvGrpSpPr>
            <a:grpSpLocks/>
          </p:cNvGrpSpPr>
          <p:nvPr/>
        </p:nvGrpSpPr>
        <p:grpSpPr bwMode="auto">
          <a:xfrm>
            <a:off x="250825" y="1916113"/>
            <a:ext cx="1825626" cy="1946274"/>
            <a:chOff x="158" y="1207"/>
            <a:chExt cx="1150" cy="1226"/>
          </a:xfrm>
        </p:grpSpPr>
        <p:sp>
          <p:nvSpPr>
            <p:cNvPr id="76820" name="AutoShape 6"/>
            <p:cNvSpPr>
              <a:spLocks noChangeArrowheads="1"/>
            </p:cNvSpPr>
            <p:nvPr/>
          </p:nvSpPr>
          <p:spPr bwMode="auto">
            <a:xfrm>
              <a:off x="158" y="1207"/>
              <a:ext cx="1150" cy="1226"/>
            </a:xfrm>
            <a:prstGeom prst="roundRect">
              <a:avLst>
                <a:gd name="adj" fmla="val 16667"/>
              </a:avLst>
            </a:prstGeom>
            <a:solidFill>
              <a:srgbClr val="FF9900"/>
            </a:solidFill>
            <a:ln w="9360">
              <a:solidFill>
                <a:srgbClr val="000000"/>
              </a:solidFill>
              <a:miter lim="800000"/>
              <a:headEnd/>
              <a:tailEnd/>
            </a:ln>
          </p:spPr>
          <p:txBody>
            <a:bodyPr wrap="none" anchor="ctr"/>
            <a:lstStyle/>
            <a:p>
              <a:endParaRPr lang="ru-RU" sz="1600">
                <a:latin typeface="Arial" pitchFamily="34" charset="0"/>
                <a:cs typeface="Arial" pitchFamily="34" charset="0"/>
              </a:endParaRPr>
            </a:p>
          </p:txBody>
        </p:sp>
        <p:sp>
          <p:nvSpPr>
            <p:cNvPr id="76821" name="Text Box 7"/>
            <p:cNvSpPr txBox="1">
              <a:spLocks noChangeArrowheads="1"/>
            </p:cNvSpPr>
            <p:nvPr/>
          </p:nvSpPr>
          <p:spPr bwMode="auto">
            <a:xfrm>
              <a:off x="181" y="1427"/>
              <a:ext cx="1074" cy="525"/>
            </a:xfrm>
            <a:prstGeom prst="rect">
              <a:avLst/>
            </a:prstGeom>
            <a:noFill/>
            <a:ln w="9525">
              <a:noFill/>
              <a:round/>
              <a:headEnd/>
              <a:tailEnd/>
            </a:ln>
          </p:spPr>
          <p:txBody>
            <a:bodyPr wrap="non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a:solidFill>
                    <a:srgbClr val="000000"/>
                  </a:solidFill>
                  <a:latin typeface="Arial" pitchFamily="34" charset="0"/>
                  <a:cs typeface="Arial" pitchFamily="34" charset="0"/>
                </a:rPr>
                <a:t>Рассмотрение</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a:solidFill>
                    <a:srgbClr val="000000"/>
                  </a:solidFill>
                  <a:latin typeface="Arial" pitchFamily="34" charset="0"/>
                  <a:cs typeface="Arial" pitchFamily="34" charset="0"/>
                </a:rPr>
                <a:t>первых частей</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a:solidFill>
                    <a:srgbClr val="000000"/>
                  </a:solidFill>
                  <a:latin typeface="Arial" pitchFamily="34" charset="0"/>
                  <a:cs typeface="Arial" pitchFamily="34" charset="0"/>
                </a:rPr>
                <a:t>заявок, допуск</a:t>
              </a:r>
            </a:p>
          </p:txBody>
        </p:sp>
      </p:grpSp>
      <p:grpSp>
        <p:nvGrpSpPr>
          <p:cNvPr id="3" name="Group 8"/>
          <p:cNvGrpSpPr>
            <a:grpSpLocks/>
          </p:cNvGrpSpPr>
          <p:nvPr/>
        </p:nvGrpSpPr>
        <p:grpSpPr bwMode="auto">
          <a:xfrm>
            <a:off x="250825" y="4433889"/>
            <a:ext cx="1825626" cy="1947863"/>
            <a:chOff x="158" y="2793"/>
            <a:chExt cx="1150" cy="1227"/>
          </a:xfrm>
        </p:grpSpPr>
        <p:sp>
          <p:nvSpPr>
            <p:cNvPr id="76818" name="AutoShape 9"/>
            <p:cNvSpPr>
              <a:spLocks noChangeArrowheads="1"/>
            </p:cNvSpPr>
            <p:nvPr/>
          </p:nvSpPr>
          <p:spPr bwMode="auto">
            <a:xfrm>
              <a:off x="158" y="2793"/>
              <a:ext cx="1150" cy="1227"/>
            </a:xfrm>
            <a:prstGeom prst="roundRect">
              <a:avLst>
                <a:gd name="adj" fmla="val 16667"/>
              </a:avLst>
            </a:prstGeom>
            <a:solidFill>
              <a:srgbClr val="800000"/>
            </a:solidFill>
            <a:ln w="9360">
              <a:solidFill>
                <a:srgbClr val="000000"/>
              </a:solidFill>
              <a:miter lim="800000"/>
              <a:headEnd/>
              <a:tailEnd/>
            </a:ln>
          </p:spPr>
          <p:txBody>
            <a:bodyPr wrap="none" anchor="ctr"/>
            <a:lstStyle/>
            <a:p>
              <a:endParaRPr lang="ru-RU" sz="1600">
                <a:latin typeface="Arial" pitchFamily="34" charset="0"/>
                <a:cs typeface="Arial" pitchFamily="34" charset="0"/>
              </a:endParaRPr>
            </a:p>
          </p:txBody>
        </p:sp>
        <p:sp>
          <p:nvSpPr>
            <p:cNvPr id="76819" name="Text Box 10"/>
            <p:cNvSpPr txBox="1">
              <a:spLocks noChangeArrowheads="1"/>
            </p:cNvSpPr>
            <p:nvPr/>
          </p:nvSpPr>
          <p:spPr bwMode="auto">
            <a:xfrm>
              <a:off x="171" y="2984"/>
              <a:ext cx="1110" cy="680"/>
            </a:xfrm>
            <a:prstGeom prst="rect">
              <a:avLst/>
            </a:prstGeom>
            <a:noFill/>
            <a:ln w="9525">
              <a:noFill/>
              <a:round/>
              <a:headEnd/>
              <a:tailEnd/>
            </a:ln>
          </p:spPr>
          <p:txBody>
            <a:bodyPr wrap="non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a:solidFill>
                    <a:srgbClr val="FFFFFF"/>
                  </a:solidFill>
                  <a:latin typeface="Arial" pitchFamily="34" charset="0"/>
                  <a:cs typeface="Arial" pitchFamily="34" charset="0"/>
                </a:rPr>
                <a:t>Отправка</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a:solidFill>
                    <a:srgbClr val="FFFFFF"/>
                  </a:solidFill>
                  <a:latin typeface="Arial" pitchFamily="34" charset="0"/>
                  <a:cs typeface="Arial" pitchFamily="34" charset="0"/>
                </a:rPr>
                <a:t>первых частей,</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a:solidFill>
                    <a:srgbClr val="FFFFFF"/>
                  </a:solidFill>
                  <a:latin typeface="Arial" pitchFamily="34" charset="0"/>
                  <a:cs typeface="Arial" pitchFamily="34" charset="0"/>
                </a:rPr>
                <a:t>блокировка</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a:solidFill>
                    <a:srgbClr val="FFFFFF"/>
                  </a:solidFill>
                  <a:latin typeface="Arial" pitchFamily="34" charset="0"/>
                  <a:cs typeface="Arial" pitchFamily="34" charset="0"/>
                </a:rPr>
                <a:t>обеспечения </a:t>
              </a:r>
            </a:p>
          </p:txBody>
        </p:sp>
      </p:grpSp>
      <p:grpSp>
        <p:nvGrpSpPr>
          <p:cNvPr id="4" name="Group 11"/>
          <p:cNvGrpSpPr>
            <a:grpSpLocks/>
          </p:cNvGrpSpPr>
          <p:nvPr/>
        </p:nvGrpSpPr>
        <p:grpSpPr bwMode="auto">
          <a:xfrm>
            <a:off x="2620962" y="4435476"/>
            <a:ext cx="1825624" cy="1946276"/>
            <a:chOff x="1651" y="2794"/>
            <a:chExt cx="1150" cy="1226"/>
          </a:xfrm>
        </p:grpSpPr>
        <p:sp>
          <p:nvSpPr>
            <p:cNvPr id="76816" name="AutoShape 12"/>
            <p:cNvSpPr>
              <a:spLocks noChangeArrowheads="1"/>
            </p:cNvSpPr>
            <p:nvPr/>
          </p:nvSpPr>
          <p:spPr bwMode="auto">
            <a:xfrm>
              <a:off x="1651" y="2794"/>
              <a:ext cx="1150" cy="1226"/>
            </a:xfrm>
            <a:prstGeom prst="roundRect">
              <a:avLst>
                <a:gd name="adj" fmla="val 16667"/>
              </a:avLst>
            </a:prstGeom>
            <a:solidFill>
              <a:srgbClr val="800000"/>
            </a:solidFill>
            <a:ln w="9360">
              <a:solidFill>
                <a:srgbClr val="000000"/>
              </a:solidFill>
              <a:miter lim="800000"/>
              <a:headEnd/>
              <a:tailEnd/>
            </a:ln>
          </p:spPr>
          <p:txBody>
            <a:bodyPr wrap="none" anchor="ctr"/>
            <a:lstStyle/>
            <a:p>
              <a:endParaRPr lang="ru-RU" sz="1600">
                <a:latin typeface="Arial" pitchFamily="34" charset="0"/>
                <a:cs typeface="Arial" pitchFamily="34" charset="0"/>
              </a:endParaRPr>
            </a:p>
          </p:txBody>
        </p:sp>
        <p:sp>
          <p:nvSpPr>
            <p:cNvPr id="76817" name="Text Box 13"/>
            <p:cNvSpPr txBox="1">
              <a:spLocks noChangeArrowheads="1"/>
            </p:cNvSpPr>
            <p:nvPr/>
          </p:nvSpPr>
          <p:spPr bwMode="auto">
            <a:xfrm>
              <a:off x="1710" y="3063"/>
              <a:ext cx="1025" cy="525"/>
            </a:xfrm>
            <a:prstGeom prst="rect">
              <a:avLst/>
            </a:prstGeom>
            <a:noFill/>
            <a:ln w="9525">
              <a:noFill/>
              <a:round/>
              <a:headEnd/>
              <a:tailEnd/>
            </a:ln>
          </p:spPr>
          <p:txBody>
            <a:bodyPr wrap="non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a:solidFill>
                    <a:srgbClr val="FFFFFF"/>
                  </a:solidFill>
                  <a:latin typeface="Arial" pitchFamily="34" charset="0"/>
                  <a:cs typeface="Arial" pitchFamily="34" charset="0"/>
                </a:rPr>
                <a:t>Публикация</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a:solidFill>
                    <a:srgbClr val="FFFFFF"/>
                  </a:solidFill>
                  <a:latin typeface="Arial" pitchFamily="34" charset="0"/>
                  <a:cs typeface="Arial" pitchFamily="34" charset="0"/>
                </a:rPr>
                <a:t>протокола</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a:solidFill>
                    <a:srgbClr val="FFFFFF"/>
                  </a:solidFill>
                  <a:latin typeface="Arial" pitchFamily="34" charset="0"/>
                  <a:cs typeface="Arial" pitchFamily="34" charset="0"/>
                </a:rPr>
                <a:t>рассмотрения</a:t>
              </a:r>
            </a:p>
          </p:txBody>
        </p:sp>
      </p:grpSp>
      <p:sp>
        <p:nvSpPr>
          <p:cNvPr id="53262" name="Line 14"/>
          <p:cNvSpPr>
            <a:spLocks noChangeShapeType="1"/>
          </p:cNvSpPr>
          <p:nvPr/>
        </p:nvSpPr>
        <p:spPr bwMode="auto">
          <a:xfrm flipV="1">
            <a:off x="1116013" y="3859213"/>
            <a:ext cx="1587" cy="579437"/>
          </a:xfrm>
          <a:prstGeom prst="line">
            <a:avLst/>
          </a:prstGeom>
          <a:noFill/>
          <a:ln w="34920">
            <a:solidFill>
              <a:srgbClr val="000000"/>
            </a:solidFill>
            <a:miter lim="800000"/>
            <a:headEnd/>
            <a:tailEnd type="triangle" w="med" len="med"/>
          </a:ln>
        </p:spPr>
        <p:txBody>
          <a:bodyPr/>
          <a:lstStyle/>
          <a:p>
            <a:endParaRPr lang="ru-RU" sz="1600">
              <a:latin typeface="Arial" pitchFamily="34" charset="0"/>
              <a:cs typeface="Arial" pitchFamily="34" charset="0"/>
            </a:endParaRPr>
          </a:p>
        </p:txBody>
      </p:sp>
      <p:sp>
        <p:nvSpPr>
          <p:cNvPr id="53263" name="Line 15"/>
          <p:cNvSpPr>
            <a:spLocks noChangeShapeType="1"/>
          </p:cNvSpPr>
          <p:nvPr/>
        </p:nvSpPr>
        <p:spPr bwMode="auto">
          <a:xfrm>
            <a:off x="2051050" y="2781300"/>
            <a:ext cx="1441450" cy="1588"/>
          </a:xfrm>
          <a:prstGeom prst="line">
            <a:avLst/>
          </a:prstGeom>
          <a:noFill/>
          <a:ln w="34920">
            <a:solidFill>
              <a:srgbClr val="000000"/>
            </a:solidFill>
            <a:miter lim="800000"/>
            <a:headEnd/>
            <a:tailEnd/>
          </a:ln>
        </p:spPr>
        <p:txBody>
          <a:bodyPr/>
          <a:lstStyle/>
          <a:p>
            <a:endParaRPr lang="ru-RU" sz="1600">
              <a:latin typeface="Arial" pitchFamily="34" charset="0"/>
              <a:cs typeface="Arial" pitchFamily="34" charset="0"/>
            </a:endParaRPr>
          </a:p>
        </p:txBody>
      </p:sp>
      <p:sp>
        <p:nvSpPr>
          <p:cNvPr id="53264" name="Line 16"/>
          <p:cNvSpPr>
            <a:spLocks noChangeShapeType="1"/>
          </p:cNvSpPr>
          <p:nvPr/>
        </p:nvSpPr>
        <p:spPr bwMode="auto">
          <a:xfrm>
            <a:off x="3492500" y="2781300"/>
            <a:ext cx="1588" cy="1584325"/>
          </a:xfrm>
          <a:prstGeom prst="line">
            <a:avLst/>
          </a:prstGeom>
          <a:noFill/>
          <a:ln w="34920">
            <a:solidFill>
              <a:srgbClr val="000000"/>
            </a:solidFill>
            <a:miter lim="800000"/>
            <a:headEnd/>
            <a:tailEnd type="triangle" w="med" len="med"/>
          </a:ln>
        </p:spPr>
        <p:txBody>
          <a:bodyPr/>
          <a:lstStyle/>
          <a:p>
            <a:endParaRPr lang="ru-RU" sz="1600">
              <a:latin typeface="Arial" pitchFamily="34" charset="0"/>
              <a:cs typeface="Arial" pitchFamily="34" charset="0"/>
            </a:endParaRPr>
          </a:p>
        </p:txBody>
      </p:sp>
      <p:sp>
        <p:nvSpPr>
          <p:cNvPr id="53265" name="Rectangle 17"/>
          <p:cNvSpPr>
            <a:spLocks noChangeArrowheads="1"/>
          </p:cNvSpPr>
          <p:nvPr/>
        </p:nvSpPr>
        <p:spPr bwMode="auto">
          <a:xfrm>
            <a:off x="3929063" y="1268760"/>
            <a:ext cx="4963417" cy="2343577"/>
          </a:xfrm>
          <a:prstGeom prst="rect">
            <a:avLst/>
          </a:prstGeom>
          <a:noFill/>
          <a:ln w="9525">
            <a:noFill/>
            <a:round/>
            <a:headEnd/>
            <a:tailEnd/>
          </a:ln>
        </p:spPr>
        <p:txBody>
          <a:bodyPr wrap="square" lIns="360000" tIns="46800" rIns="360000" bIns="108000">
            <a:spAutoFit/>
          </a:bodyPr>
          <a:lstStyle/>
          <a:p>
            <a:pPr marL="341313" lvl="1" indent="-341313">
              <a:lnSpc>
                <a:spcPct val="85000"/>
              </a:lnSpc>
              <a:spcAft>
                <a:spcPts val="20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ru-RU" sz="1600" dirty="0" smtClean="0">
                <a:solidFill>
                  <a:schemeClr val="tx1">
                    <a:lumMod val="75000"/>
                    <a:lumOff val="25000"/>
                  </a:schemeClr>
                </a:solidFill>
                <a:latin typeface="Arial" pitchFamily="34" charset="0"/>
                <a:cs typeface="Arial" pitchFamily="34" charset="0"/>
              </a:rPr>
              <a:t>Срок рассмотрения не </a:t>
            </a:r>
            <a:r>
              <a:rPr lang="ru-RU" sz="1600" dirty="0">
                <a:solidFill>
                  <a:schemeClr val="tx1">
                    <a:lumMod val="75000"/>
                    <a:lumOff val="25000"/>
                  </a:schemeClr>
                </a:solidFill>
                <a:latin typeface="Arial" pitchFamily="34" charset="0"/>
                <a:cs typeface="Arial" pitchFamily="34" charset="0"/>
              </a:rPr>
              <a:t>может превышать семь дней с даты окончания срока подачи указанных </a:t>
            </a:r>
            <a:r>
              <a:rPr lang="ru-RU" sz="1600" dirty="0" smtClean="0">
                <a:solidFill>
                  <a:schemeClr val="tx1">
                    <a:lumMod val="75000"/>
                    <a:lumOff val="25000"/>
                  </a:schemeClr>
                </a:solidFill>
                <a:latin typeface="Arial" pitchFamily="34" charset="0"/>
                <a:cs typeface="Arial" pitchFamily="34" charset="0"/>
              </a:rPr>
              <a:t>заявок.</a:t>
            </a:r>
            <a:endParaRPr lang="ru-RU" sz="1600" dirty="0">
              <a:solidFill>
                <a:schemeClr val="tx1">
                  <a:lumMod val="75000"/>
                  <a:lumOff val="25000"/>
                </a:schemeClr>
              </a:solidFill>
              <a:latin typeface="Arial" pitchFamily="34" charset="0"/>
              <a:cs typeface="Arial" pitchFamily="34" charset="0"/>
            </a:endParaRPr>
          </a:p>
          <a:p>
            <a:pPr marL="341313" lvl="1" indent="-341313">
              <a:lnSpc>
                <a:spcPct val="85000"/>
              </a:lnSpc>
              <a:spcAft>
                <a:spcPts val="20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ru-RU" sz="1600" dirty="0" smtClean="0">
                <a:solidFill>
                  <a:schemeClr val="tx1">
                    <a:lumMod val="75000"/>
                    <a:lumOff val="25000"/>
                  </a:schemeClr>
                </a:solidFill>
                <a:latin typeface="Arial" pitchFamily="34" charset="0"/>
                <a:cs typeface="Arial" pitchFamily="34" charset="0"/>
              </a:rPr>
              <a:t>Возможность </a:t>
            </a:r>
            <a:r>
              <a:rPr lang="ru-RU" sz="1600" dirty="0">
                <a:solidFill>
                  <a:schemeClr val="tx1">
                    <a:lumMod val="75000"/>
                    <a:lumOff val="25000"/>
                  </a:schemeClr>
                </a:solidFill>
                <a:latin typeface="Arial" pitchFamily="34" charset="0"/>
                <a:cs typeface="Arial" pitchFamily="34" charset="0"/>
              </a:rPr>
              <a:t>заключения контракта с единственным участником, если </a:t>
            </a:r>
            <a:r>
              <a:rPr lang="ru-RU" sz="1600" dirty="0" smtClean="0">
                <a:solidFill>
                  <a:schemeClr val="tx1">
                    <a:lumMod val="75000"/>
                    <a:lumOff val="25000"/>
                  </a:schemeClr>
                </a:solidFill>
                <a:latin typeface="Arial" pitchFamily="34" charset="0"/>
                <a:cs typeface="Arial" pitchFamily="34" charset="0"/>
              </a:rPr>
              <a:t>подана только </a:t>
            </a:r>
            <a:r>
              <a:rPr lang="ru-RU" sz="1600" dirty="0">
                <a:solidFill>
                  <a:schemeClr val="tx1">
                    <a:lumMod val="75000"/>
                    <a:lumOff val="25000"/>
                  </a:schemeClr>
                </a:solidFill>
                <a:latin typeface="Arial" pitchFamily="34" charset="0"/>
                <a:cs typeface="Arial" pitchFamily="34" charset="0"/>
              </a:rPr>
              <a:t>1 заявка, по начальной </a:t>
            </a:r>
            <a:r>
              <a:rPr lang="ru-RU" sz="1600" dirty="0" smtClean="0">
                <a:solidFill>
                  <a:schemeClr val="tx1">
                    <a:lumMod val="75000"/>
                    <a:lumOff val="25000"/>
                  </a:schemeClr>
                </a:solidFill>
                <a:latin typeface="Arial" pitchFamily="34" charset="0"/>
                <a:cs typeface="Arial" pitchFamily="34" charset="0"/>
              </a:rPr>
              <a:t>цене.</a:t>
            </a:r>
            <a:endParaRPr lang="ru-RU" sz="1600" dirty="0">
              <a:solidFill>
                <a:schemeClr val="tx1">
                  <a:lumMod val="75000"/>
                  <a:lumOff val="25000"/>
                </a:schemeClr>
              </a:solidFill>
              <a:latin typeface="Arial" pitchFamily="34" charset="0"/>
              <a:cs typeface="Arial" pitchFamily="34" charset="0"/>
            </a:endParaRPr>
          </a:p>
          <a:p>
            <a:pPr marL="341313" lvl="1" indent="-341313">
              <a:lnSpc>
                <a:spcPct val="85000"/>
              </a:lnSpc>
              <a:spcAft>
                <a:spcPts val="20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ru-RU" sz="1600" dirty="0">
                <a:solidFill>
                  <a:schemeClr val="tx1">
                    <a:lumMod val="75000"/>
                    <a:lumOff val="25000"/>
                  </a:schemeClr>
                </a:solidFill>
                <a:latin typeface="Arial" pitchFamily="34" charset="0"/>
                <a:cs typeface="Arial" pitchFamily="34" charset="0"/>
              </a:rPr>
              <a:t>Публикация протокола рассмотрения в </a:t>
            </a:r>
            <a:r>
              <a:rPr lang="ru-RU" sz="1600" dirty="0" smtClean="0">
                <a:solidFill>
                  <a:schemeClr val="tx1">
                    <a:lumMod val="75000"/>
                    <a:lumOff val="25000"/>
                  </a:schemeClr>
                </a:solidFill>
                <a:latin typeface="Arial" pitchFamily="34" charset="0"/>
                <a:cs typeface="Arial" pitchFamily="34" charset="0"/>
              </a:rPr>
              <a:t>системе.</a:t>
            </a:r>
            <a:endParaRPr lang="ru-RU" sz="1600" dirty="0">
              <a:solidFill>
                <a:schemeClr val="tx1">
                  <a:lumMod val="75000"/>
                  <a:lumOff val="25000"/>
                </a:schemeClr>
              </a:solidFill>
              <a:latin typeface="Arial" pitchFamily="34" charset="0"/>
              <a:cs typeface="Arial" pitchFamily="34" charset="0"/>
            </a:endParaRPr>
          </a:p>
        </p:txBody>
      </p:sp>
      <p:pic>
        <p:nvPicPr>
          <p:cNvPr id="35862" name="Picture 22"/>
          <p:cNvPicPr>
            <a:picLocks noChangeAspect="1" noChangeArrowheads="1"/>
          </p:cNvPicPr>
          <p:nvPr/>
        </p:nvPicPr>
        <p:blipFill>
          <a:blip r:embed="rId3" cstate="print"/>
          <a:srcRect/>
          <a:stretch>
            <a:fillRect/>
          </a:stretch>
        </p:blipFill>
        <p:spPr bwMode="auto">
          <a:xfrm>
            <a:off x="5248895" y="3789040"/>
            <a:ext cx="3329622" cy="2522545"/>
          </a:xfrm>
          <a:prstGeom prst="rect">
            <a:avLst/>
          </a:prstGeom>
          <a:noFill/>
          <a:ln w="9525">
            <a:noFill/>
            <a:miter lim="800000"/>
            <a:headEnd/>
            <a:tailEnd/>
          </a:ln>
        </p:spPr>
      </p:pic>
    </p:spTree>
    <p:extLst>
      <p:ext uri="{BB962C8B-B14F-4D97-AF65-F5344CB8AC3E}">
        <p14:creationId xmlns:p14="http://schemas.microsoft.com/office/powerpoint/2010/main" val="11967976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animEffect transition="in" filter="fade">
                                      <p:cBhvr additive="repl">
                                        <p:cTn id="7" dur="2000"/>
                                        <p:tgtEl>
                                          <p:spTgt spid="3"/>
                                        </p:tgtEl>
                                      </p:cBhvr>
                                    </p:animEffect>
                                  </p:childTnLst>
                                </p:cTn>
                              </p:par>
                            </p:childTnLst>
                          </p:cTn>
                        </p:par>
                        <p:par>
                          <p:cTn id="8" fill="hold">
                            <p:stCondLst>
                              <p:cond delay="0"/>
                            </p:stCondLst>
                            <p:childTnLst>
                              <p:par>
                                <p:cTn id="9" presetID="22" presetClass="entr" presetSubtype="4" fill="hold" grpId="0" nodeType="afterEffect">
                                  <p:stCondLst>
                                    <p:cond delay="0"/>
                                  </p:stCondLst>
                                  <p:childTnLst>
                                    <p:set>
                                      <p:cBhvr additive="repl">
                                        <p:cTn id="10" dur="1" fill="hold">
                                          <p:stCondLst>
                                            <p:cond delay="0"/>
                                          </p:stCondLst>
                                        </p:cTn>
                                        <p:tgtEl>
                                          <p:spTgt spid="53262"/>
                                        </p:tgtEl>
                                        <p:attrNameLst>
                                          <p:attrName>style.visibility</p:attrName>
                                        </p:attrNameLst>
                                      </p:cBhvr>
                                      <p:to>
                                        <p:strVal val="visible"/>
                                      </p:to>
                                    </p:set>
                                    <p:animEffect transition="in" filter="wipe(down)">
                                      <p:cBhvr additive="repl">
                                        <p:cTn id="11" dur="500"/>
                                        <p:tgtEl>
                                          <p:spTgt spid="53262"/>
                                        </p:tgtEl>
                                      </p:cBhvr>
                                    </p:animEffect>
                                  </p:childTnLst>
                                </p:cTn>
                              </p:par>
                              <p:par>
                                <p:cTn id="12" presetID="10" presetClass="entr" fill="hold" grpId="0" nodeType="withEffect">
                                  <p:stCondLst>
                                    <p:cond delay="0"/>
                                  </p:stCondLst>
                                  <p:childTnLst>
                                    <p:set>
                                      <p:cBhvr additive="repl">
                                        <p:cTn id="13" dur="1" fill="hold">
                                          <p:stCondLst>
                                            <p:cond delay="0"/>
                                          </p:stCondLst>
                                        </p:cTn>
                                        <p:tgtEl>
                                          <p:spTgt spid="53252"/>
                                        </p:tgtEl>
                                        <p:attrNameLst>
                                          <p:attrName>style.visibility</p:attrName>
                                        </p:attrNameLst>
                                      </p:cBhvr>
                                      <p:to>
                                        <p:strVal val="visible"/>
                                      </p:to>
                                    </p:set>
                                    <p:animEffect transition="in" filter="fade">
                                      <p:cBhvr additive="repl">
                                        <p:cTn id="14" dur="2000"/>
                                        <p:tgtEl>
                                          <p:spTgt spid="53252"/>
                                        </p:tgtEl>
                                      </p:cBhvr>
                                    </p:animEffect>
                                  </p:childTnLst>
                                </p:cTn>
                              </p:par>
                            </p:childTnLst>
                          </p:cTn>
                        </p:par>
                        <p:par>
                          <p:cTn id="15" fill="hold">
                            <p:stCondLst>
                              <p:cond delay="2000"/>
                            </p:stCondLst>
                            <p:childTnLst>
                              <p:par>
                                <p:cTn id="16" presetID="10" presetClass="entr" fill="hold" nodeType="afterEffect">
                                  <p:stCondLst>
                                    <p:cond delay="0"/>
                                  </p:stCondLst>
                                  <p:childTnLst>
                                    <p:set>
                                      <p:cBhvr additive="repl">
                                        <p:cTn id="17" dur="1" fill="hold">
                                          <p:stCondLst>
                                            <p:cond delay="0"/>
                                          </p:stCondLst>
                                        </p:cTn>
                                        <p:tgtEl>
                                          <p:spTgt spid="2"/>
                                        </p:tgtEl>
                                        <p:attrNameLst>
                                          <p:attrName>style.visibility</p:attrName>
                                        </p:attrNameLst>
                                      </p:cBhvr>
                                      <p:to>
                                        <p:strVal val="visible"/>
                                      </p:to>
                                    </p:set>
                                    <p:animEffect transition="in" filter="fade">
                                      <p:cBhvr additive="repl">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additive="repl">
                                        <p:cTn id="22" dur="1" fill="hold">
                                          <p:stCondLst>
                                            <p:cond delay="0"/>
                                          </p:stCondLst>
                                        </p:cTn>
                                        <p:tgtEl>
                                          <p:spTgt spid="53263"/>
                                        </p:tgtEl>
                                        <p:attrNameLst>
                                          <p:attrName>style.visibility</p:attrName>
                                        </p:attrNameLst>
                                      </p:cBhvr>
                                      <p:to>
                                        <p:strVal val="visible"/>
                                      </p:to>
                                    </p:set>
                                    <p:animEffect transition="in" filter="wipe(left)">
                                      <p:cBhvr additive="repl">
                                        <p:cTn id="23" dur="500"/>
                                        <p:tgtEl>
                                          <p:spTgt spid="53263"/>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additive="repl">
                                        <p:cTn id="26" dur="1" fill="hold">
                                          <p:stCondLst>
                                            <p:cond delay="0"/>
                                          </p:stCondLst>
                                        </p:cTn>
                                        <p:tgtEl>
                                          <p:spTgt spid="53264"/>
                                        </p:tgtEl>
                                        <p:attrNameLst>
                                          <p:attrName>style.visibility</p:attrName>
                                        </p:attrNameLst>
                                      </p:cBhvr>
                                      <p:to>
                                        <p:strVal val="visible"/>
                                      </p:to>
                                    </p:set>
                                    <p:animEffect transition="in" filter="wipe(up)">
                                      <p:cBhvr additive="repl">
                                        <p:cTn id="27" dur="500"/>
                                        <p:tgtEl>
                                          <p:spTgt spid="53264"/>
                                        </p:tgtEl>
                                      </p:cBhvr>
                                    </p:animEffect>
                                  </p:childTnLst>
                                </p:cTn>
                              </p:par>
                            </p:childTnLst>
                          </p:cTn>
                        </p:par>
                        <p:par>
                          <p:cTn id="28" fill="hold">
                            <p:stCondLst>
                              <p:cond delay="1000"/>
                            </p:stCondLst>
                            <p:childTnLst>
                              <p:par>
                                <p:cTn id="29" presetID="10" presetClass="entr" fill="hold" nodeType="afterEffect">
                                  <p:stCondLst>
                                    <p:cond delay="0"/>
                                  </p:stCondLst>
                                  <p:childTnLst>
                                    <p:set>
                                      <p:cBhvr additive="repl">
                                        <p:cTn id="30" dur="1" fill="hold">
                                          <p:stCondLst>
                                            <p:cond delay="0"/>
                                          </p:stCondLst>
                                        </p:cTn>
                                        <p:tgtEl>
                                          <p:spTgt spid="4"/>
                                        </p:tgtEl>
                                        <p:attrNameLst>
                                          <p:attrName>style.visibility</p:attrName>
                                        </p:attrNameLst>
                                      </p:cBhvr>
                                      <p:to>
                                        <p:strVal val="visible"/>
                                      </p:to>
                                    </p:set>
                                    <p:animEffect transition="in" filter="fade">
                                      <p:cBhvr additive="repl">
                                        <p:cTn id="31" dur="2000"/>
                                        <p:tgtEl>
                                          <p:spTgt spid="4"/>
                                        </p:tgtEl>
                                      </p:cBhvr>
                                    </p:animEffect>
                                  </p:childTnLst>
                                </p:cTn>
                              </p:par>
                              <p:par>
                                <p:cTn id="32" presetID="22" presetClass="entr" presetSubtype="2" fill="hold" nodeType="withEffect">
                                  <p:stCondLst>
                                    <p:cond delay="0"/>
                                  </p:stCondLst>
                                  <p:childTnLst>
                                    <p:set>
                                      <p:cBhvr>
                                        <p:cTn id="33" dur="1" fill="hold">
                                          <p:stCondLst>
                                            <p:cond delay="0"/>
                                          </p:stCondLst>
                                        </p:cTn>
                                        <p:tgtEl>
                                          <p:spTgt spid="35862"/>
                                        </p:tgtEl>
                                        <p:attrNameLst>
                                          <p:attrName>style.visibility</p:attrName>
                                        </p:attrNameLst>
                                      </p:cBhvr>
                                      <p:to>
                                        <p:strVal val="visible"/>
                                      </p:to>
                                    </p:set>
                                    <p:animEffect transition="in" filter="wipe(right)">
                                      <p:cBhvr>
                                        <p:cTn id="34" dur="500"/>
                                        <p:tgtEl>
                                          <p:spTgt spid="35862"/>
                                        </p:tgtEl>
                                      </p:cBhvr>
                                    </p:animEffect>
                                  </p:childTnLst>
                                  <p:subTnLst>
                                    <p:set>
                                      <p:cBhvr override="childStyle">
                                        <p:cTn dur="1" fill="hold" display="0" masterRel="nextClick" afterEffect="1"/>
                                        <p:tgtEl>
                                          <p:spTgt spid="35862"/>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additive="repl">
                                        <p:cTn id="38" dur="1" fill="hold">
                                          <p:stCondLst>
                                            <p:cond delay="0"/>
                                          </p:stCondLst>
                                        </p:cTn>
                                        <p:tgtEl>
                                          <p:spTgt spid="53265">
                                            <p:txEl>
                                              <p:pRg st="0" end="0"/>
                                            </p:txEl>
                                          </p:spTgt>
                                        </p:tgtEl>
                                        <p:attrNameLst>
                                          <p:attrName>style.visibility</p:attrName>
                                        </p:attrNameLst>
                                      </p:cBhvr>
                                      <p:to>
                                        <p:strVal val="visible"/>
                                      </p:to>
                                    </p:set>
                                    <p:animEffect transition="in" filter="wipe(up)">
                                      <p:cBhvr additive="repl">
                                        <p:cTn id="39" dur="500"/>
                                        <p:tgtEl>
                                          <p:spTgt spid="5326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additive="repl">
                                        <p:cTn id="43" dur="1" fill="hold">
                                          <p:stCondLst>
                                            <p:cond delay="0"/>
                                          </p:stCondLst>
                                        </p:cTn>
                                        <p:tgtEl>
                                          <p:spTgt spid="53265">
                                            <p:txEl>
                                              <p:pRg st="1" end="1"/>
                                            </p:txEl>
                                          </p:spTgt>
                                        </p:tgtEl>
                                        <p:attrNameLst>
                                          <p:attrName>style.visibility</p:attrName>
                                        </p:attrNameLst>
                                      </p:cBhvr>
                                      <p:to>
                                        <p:strVal val="visible"/>
                                      </p:to>
                                    </p:set>
                                    <p:animEffect transition="in" filter="wipe(up)">
                                      <p:cBhvr additive="repl">
                                        <p:cTn id="44" dur="500"/>
                                        <p:tgtEl>
                                          <p:spTgt spid="5326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additive="repl">
                                        <p:cTn id="48" dur="1" fill="hold">
                                          <p:stCondLst>
                                            <p:cond delay="0"/>
                                          </p:stCondLst>
                                        </p:cTn>
                                        <p:tgtEl>
                                          <p:spTgt spid="53265">
                                            <p:txEl>
                                              <p:pRg st="2" end="2"/>
                                            </p:txEl>
                                          </p:spTgt>
                                        </p:tgtEl>
                                        <p:attrNameLst>
                                          <p:attrName>style.visibility</p:attrName>
                                        </p:attrNameLst>
                                      </p:cBhvr>
                                      <p:to>
                                        <p:strVal val="visible"/>
                                      </p:to>
                                    </p:set>
                                    <p:animEffect transition="in" filter="wipe(up)">
                                      <p:cBhvr additive="repl">
                                        <p:cTn id="49" dur="500"/>
                                        <p:tgtEl>
                                          <p:spTgt spid="532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P spid="53262" grpId="0" animBg="1"/>
      <p:bldP spid="53263" grpId="0" animBg="1"/>
      <p:bldP spid="5326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0" y="44624"/>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Защита интересов </a:t>
            </a:r>
            <a:r>
              <a:rPr lang="ru-RU" sz="2000" spc="-130" dirty="0" smtClean="0">
                <a:solidFill>
                  <a:schemeClr val="bg1"/>
                </a:solidFill>
                <a:latin typeface="Arial" pitchFamily="34" charset="0"/>
                <a:cs typeface="Arial" pitchFamily="34" charset="0"/>
              </a:rPr>
              <a:t>поставщика</a:t>
            </a:r>
            <a:endParaRPr lang="ru-RU" sz="2000" spc="-130" dirty="0">
              <a:solidFill>
                <a:schemeClr val="bg1"/>
              </a:solidFill>
              <a:latin typeface="Arial" pitchFamily="34" charset="0"/>
              <a:cs typeface="Arial" pitchFamily="34" charset="0"/>
            </a:endParaRPr>
          </a:p>
        </p:txBody>
      </p:sp>
      <p:sp>
        <p:nvSpPr>
          <p:cNvPr id="10" name="Прямоугольник 9"/>
          <p:cNvSpPr/>
          <p:nvPr/>
        </p:nvSpPr>
        <p:spPr>
          <a:xfrm>
            <a:off x="0" y="1581150"/>
            <a:ext cx="9144000" cy="893885"/>
          </a:xfrm>
          <a:prstGeom prst="rect">
            <a:avLst/>
          </a:prstGeom>
          <a:solidFill>
            <a:schemeClr val="bg1">
              <a:lumMod val="95000"/>
            </a:schemeClr>
          </a:solidFill>
        </p:spPr>
        <p:txBody>
          <a:bodyPr lIns="360000" rIns="360000" bIns="108000">
            <a:spAutoFit/>
          </a:bodyPr>
          <a:lstStyle/>
          <a:p>
            <a:pPr>
              <a:defRPr/>
            </a:pPr>
            <a:r>
              <a:rPr lang="ru-RU" sz="1600" dirty="0">
                <a:solidFill>
                  <a:schemeClr val="tx1">
                    <a:lumMod val="75000"/>
                    <a:lumOff val="25000"/>
                  </a:schemeClr>
                </a:solidFill>
                <a:latin typeface="Arial" pitchFamily="34" charset="0"/>
                <a:cs typeface="Arial" pitchFamily="34" charset="0"/>
              </a:rPr>
              <a:t>Заказчик имеет право не допустить участника к участию в</a:t>
            </a:r>
            <a:r>
              <a:rPr lang="en-US" sz="1600" dirty="0">
                <a:solidFill>
                  <a:schemeClr val="tx1">
                    <a:lumMod val="75000"/>
                    <a:lumOff val="25000"/>
                  </a:schemeClr>
                </a:solidFill>
                <a:latin typeface="Arial" pitchFamily="34" charset="0"/>
                <a:cs typeface="Arial" pitchFamily="34" charset="0"/>
              </a:rPr>
              <a:t/>
            </a:r>
            <a:br>
              <a:rPr lang="en-US" sz="1600" dirty="0">
                <a:solidFill>
                  <a:schemeClr val="tx1">
                    <a:lumMod val="75000"/>
                    <a:lumOff val="25000"/>
                  </a:schemeClr>
                </a:solidFill>
                <a:latin typeface="Arial" pitchFamily="34" charset="0"/>
                <a:cs typeface="Arial" pitchFamily="34" charset="0"/>
              </a:rPr>
            </a:br>
            <a:r>
              <a:rPr lang="ru-RU" sz="1600" dirty="0">
                <a:solidFill>
                  <a:schemeClr val="tx1">
                    <a:lumMod val="75000"/>
                    <a:lumOff val="25000"/>
                  </a:schemeClr>
                </a:solidFill>
                <a:latin typeface="Arial" pitchFamily="34" charset="0"/>
                <a:cs typeface="Arial" pitchFamily="34" charset="0"/>
              </a:rPr>
              <a:t>аукционе на основании рассмотрения первой части заявки</a:t>
            </a:r>
            <a:r>
              <a:rPr lang="en-US" sz="1600" dirty="0">
                <a:solidFill>
                  <a:schemeClr val="tx1">
                    <a:lumMod val="75000"/>
                    <a:lumOff val="25000"/>
                  </a:schemeClr>
                </a:solidFill>
                <a:latin typeface="Arial" pitchFamily="34" charset="0"/>
                <a:cs typeface="Arial" pitchFamily="34" charset="0"/>
              </a:rPr>
              <a:t/>
            </a:r>
            <a:br>
              <a:rPr lang="en-US" sz="1600" dirty="0">
                <a:solidFill>
                  <a:schemeClr val="tx1">
                    <a:lumMod val="75000"/>
                    <a:lumOff val="25000"/>
                  </a:schemeClr>
                </a:solidFill>
                <a:latin typeface="Arial" pitchFamily="34" charset="0"/>
                <a:cs typeface="Arial" pitchFamily="34" charset="0"/>
              </a:rPr>
            </a:br>
            <a:r>
              <a:rPr lang="ru-RU" sz="1600" dirty="0">
                <a:solidFill>
                  <a:schemeClr val="tx1">
                    <a:lumMod val="75000"/>
                    <a:lumOff val="25000"/>
                  </a:schemeClr>
                </a:solidFill>
                <a:latin typeface="Arial" pitchFamily="34" charset="0"/>
                <a:cs typeface="Arial" pitchFamily="34" charset="0"/>
              </a:rPr>
              <a:t>только в трех случаях:</a:t>
            </a:r>
          </a:p>
        </p:txBody>
      </p:sp>
      <p:sp>
        <p:nvSpPr>
          <p:cNvPr id="11" name="Прямоугольник 10"/>
          <p:cNvSpPr>
            <a:spLocks noChangeArrowheads="1"/>
          </p:cNvSpPr>
          <p:nvPr/>
        </p:nvSpPr>
        <p:spPr bwMode="auto">
          <a:xfrm>
            <a:off x="0" y="2965450"/>
            <a:ext cx="7715250" cy="1714622"/>
          </a:xfrm>
          <a:prstGeom prst="rect">
            <a:avLst/>
          </a:prstGeom>
          <a:noFill/>
          <a:ln w="9525">
            <a:noFill/>
            <a:miter lim="800000"/>
            <a:headEnd/>
            <a:tailEnd/>
          </a:ln>
        </p:spPr>
        <p:txBody>
          <a:bodyPr lIns="360000" rIns="360000" bIns="108000">
            <a:spAutoFit/>
          </a:bodyPr>
          <a:lstStyle/>
          <a:p>
            <a:pPr marL="342900" lvl="1" indent="-342900">
              <a:lnSpc>
                <a:spcPct val="85000"/>
              </a:lnSpc>
              <a:spcAft>
                <a:spcPts val="20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Отсутствие сведений, включаемых в первую часть заявки согласно </a:t>
            </a:r>
            <a:r>
              <a:rPr lang="ru-RU" sz="1600" dirty="0" smtClean="0">
                <a:solidFill>
                  <a:schemeClr val="tx1">
                    <a:lumMod val="75000"/>
                    <a:lumOff val="25000"/>
                  </a:schemeClr>
                </a:solidFill>
                <a:latin typeface="Arial" pitchFamily="34" charset="0"/>
                <a:cs typeface="Arial" pitchFamily="34" charset="0"/>
              </a:rPr>
              <a:t>44-ФЗ;</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20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Предоставление недостоверных </a:t>
            </a:r>
            <a:r>
              <a:rPr lang="ru-RU" sz="1600" dirty="0" smtClean="0">
                <a:solidFill>
                  <a:schemeClr val="tx1">
                    <a:lumMod val="75000"/>
                    <a:lumOff val="25000"/>
                  </a:schemeClr>
                </a:solidFill>
                <a:latin typeface="Arial" pitchFamily="34" charset="0"/>
                <a:cs typeface="Arial" pitchFamily="34" charset="0"/>
              </a:rPr>
              <a:t>сведений;</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85000"/>
              </a:lnSpc>
              <a:spcAft>
                <a:spcPts val="2000"/>
              </a:spcAft>
              <a:buClr>
                <a:srgbClr val="990033"/>
              </a:buClr>
              <a:buSzPct val="80000"/>
              <a:buFont typeface="Arial Narrow" pitchFamily="34" charset="0"/>
              <a:buChar char="▬"/>
            </a:pPr>
            <a:r>
              <a:rPr lang="ru-RU" sz="1600" dirty="0">
                <a:solidFill>
                  <a:schemeClr val="tx1">
                    <a:lumMod val="75000"/>
                    <a:lumOff val="25000"/>
                  </a:schemeClr>
                </a:solidFill>
                <a:latin typeface="Arial" pitchFamily="34" charset="0"/>
                <a:cs typeface="Arial" pitchFamily="34" charset="0"/>
              </a:rPr>
              <a:t>Несоответствие предоставленных сведений требованиям аукционной </a:t>
            </a:r>
            <a:r>
              <a:rPr lang="ru-RU" sz="1600" dirty="0" smtClean="0">
                <a:solidFill>
                  <a:schemeClr val="tx1">
                    <a:lumMod val="75000"/>
                    <a:lumOff val="25000"/>
                  </a:schemeClr>
                </a:solidFill>
                <a:latin typeface="Arial" pitchFamily="34" charset="0"/>
                <a:cs typeface="Arial" pitchFamily="34" charset="0"/>
              </a:rPr>
              <a:t>документации.</a:t>
            </a:r>
            <a:endParaRPr lang="ru-RU" sz="1600" dirty="0">
              <a:solidFill>
                <a:schemeClr val="tx1">
                  <a:lumMod val="75000"/>
                  <a:lumOff val="25000"/>
                </a:schemeClr>
              </a:solidFill>
              <a:latin typeface="Arial" pitchFamily="34" charset="0"/>
              <a:cs typeface="Arial" pitchFamily="34" charset="0"/>
            </a:endParaRPr>
          </a:p>
        </p:txBody>
      </p:sp>
      <p:sp>
        <p:nvSpPr>
          <p:cNvPr id="12" name="Прямоугольник 11"/>
          <p:cNvSpPr/>
          <p:nvPr/>
        </p:nvSpPr>
        <p:spPr>
          <a:xfrm>
            <a:off x="0" y="5429250"/>
            <a:ext cx="9144000" cy="647664"/>
          </a:xfrm>
          <a:prstGeom prst="rect">
            <a:avLst/>
          </a:prstGeom>
          <a:solidFill>
            <a:schemeClr val="bg1">
              <a:lumMod val="95000"/>
            </a:schemeClr>
          </a:solidFill>
        </p:spPr>
        <p:txBody>
          <a:bodyPr lIns="360000" rIns="360000" bIns="108000">
            <a:spAutoFit/>
          </a:bodyPr>
          <a:lstStyle/>
          <a:p>
            <a:pPr>
              <a:defRPr/>
            </a:pPr>
            <a:r>
              <a:rPr lang="ru-RU" sz="1600" dirty="0">
                <a:solidFill>
                  <a:schemeClr val="tx1">
                    <a:lumMod val="75000"/>
                    <a:lumOff val="25000"/>
                  </a:schemeClr>
                </a:solidFill>
                <a:latin typeface="Arial" pitchFamily="34" charset="0"/>
                <a:cs typeface="Arial" pitchFamily="34" charset="0"/>
              </a:rPr>
              <a:t>Обжалование допущенных </a:t>
            </a:r>
            <a:r>
              <a:rPr lang="ru-RU" sz="1600" dirty="0" smtClean="0">
                <a:solidFill>
                  <a:schemeClr val="tx1">
                    <a:lumMod val="75000"/>
                    <a:lumOff val="25000"/>
                  </a:schemeClr>
                </a:solidFill>
                <a:latin typeface="Arial" pitchFamily="34" charset="0"/>
                <a:cs typeface="Arial" pitchFamily="34" charset="0"/>
              </a:rPr>
              <a:t>заказчиком </a:t>
            </a:r>
            <a:r>
              <a:rPr lang="ru-RU" sz="1600" dirty="0">
                <a:solidFill>
                  <a:schemeClr val="tx1">
                    <a:lumMod val="75000"/>
                    <a:lumOff val="25000"/>
                  </a:schemeClr>
                </a:solidFill>
                <a:latin typeface="Arial" pitchFamily="34" charset="0"/>
                <a:cs typeface="Arial" pitchFamily="34" charset="0"/>
              </a:rPr>
              <a:t>нарушений осуществляется путем подачи жалобы в Территориальное управление ФАС РФ, срок рассмотрения – 5 рабочих дней</a:t>
            </a:r>
          </a:p>
        </p:txBody>
      </p:sp>
    </p:spTree>
    <p:extLst>
      <p:ext uri="{BB962C8B-B14F-4D97-AF65-F5344CB8AC3E}">
        <p14:creationId xmlns:p14="http://schemas.microsoft.com/office/powerpoint/2010/main" val="167103115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up)">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up)">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up)">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Righ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19E1FAD7-BD7D-425F-802A-54303B07A253}" type="slidenum">
              <a:rPr lang="ru-RU" smtClean="0">
                <a:solidFill>
                  <a:prstClr val="black"/>
                </a:solidFill>
              </a:rPr>
              <a:pPr>
                <a:defRPr/>
              </a:pPr>
              <a:t>6</a:t>
            </a:fld>
            <a:endParaRPr lang="ru-RU">
              <a:solidFill>
                <a:prstClr val="black"/>
              </a:solidFill>
            </a:endParaRPr>
          </a:p>
        </p:txBody>
      </p:sp>
      <p:sp>
        <p:nvSpPr>
          <p:cNvPr id="6" name="Прямоугольник 5"/>
          <p:cNvSpPr/>
          <p:nvPr/>
        </p:nvSpPr>
        <p:spPr>
          <a:xfrm>
            <a:off x="251520" y="260648"/>
            <a:ext cx="2904578" cy="400110"/>
          </a:xfrm>
          <a:prstGeom prst="rect">
            <a:avLst/>
          </a:prstGeom>
        </p:spPr>
        <p:txBody>
          <a:bodyPr wrap="none">
            <a:spAutoFit/>
          </a:bodyPr>
          <a:lstStyle/>
          <a:p>
            <a:pPr>
              <a:spcAft>
                <a:spcPts val="600"/>
              </a:spcAft>
              <a:defRPr/>
            </a:pPr>
            <a:r>
              <a:rPr lang="ru-RU" sz="2000" b="1" dirty="0" smtClean="0">
                <a:solidFill>
                  <a:schemeClr val="bg1"/>
                </a:solidFill>
                <a:latin typeface="Arial" panose="020B0604020202020204" pitchFamily="34" charset="0"/>
                <a:cs typeface="Arial" panose="020B0604020202020204" pitchFamily="34" charset="0"/>
              </a:rPr>
              <a:t>Программа </a:t>
            </a:r>
            <a:r>
              <a:rPr lang="ru-RU" sz="2000" b="1" dirty="0">
                <a:solidFill>
                  <a:schemeClr val="bg1"/>
                </a:solidFill>
                <a:latin typeface="Arial" panose="020B0604020202020204" pitchFamily="34" charset="0"/>
                <a:cs typeface="Arial" panose="020B0604020202020204" pitchFamily="34" charset="0"/>
              </a:rPr>
              <a:t>семинара</a:t>
            </a:r>
          </a:p>
        </p:txBody>
      </p:sp>
      <p:sp>
        <p:nvSpPr>
          <p:cNvPr id="7" name="Rectangle 2"/>
          <p:cNvSpPr txBox="1">
            <a:spLocks noChangeArrowheads="1"/>
          </p:cNvSpPr>
          <p:nvPr/>
        </p:nvSpPr>
        <p:spPr bwMode="auto">
          <a:xfrm>
            <a:off x="251520" y="1124744"/>
            <a:ext cx="8643937" cy="5616624"/>
          </a:xfrm>
          <a:prstGeom prst="rect">
            <a:avLst/>
          </a:prstGeom>
          <a:noFill/>
          <a:ln w="9525">
            <a:noFill/>
            <a:miter lim="800000"/>
            <a:headEnd/>
            <a:tailEnd/>
          </a:ln>
        </p:spPr>
        <p:txBody>
          <a:bodyPr/>
          <a:lstStyle/>
          <a:p>
            <a:pPr marL="0" lvl="1">
              <a:lnSpc>
                <a:spcPct val="125000"/>
              </a:lnSpc>
              <a:buClr>
                <a:srgbClr val="990033"/>
              </a:buClr>
              <a:buSzPct val="80000"/>
              <a:defRPr/>
            </a:pPr>
            <a:r>
              <a:rPr lang="ru-RU" sz="1600" dirty="0" smtClean="0">
                <a:solidFill>
                  <a:schemeClr val="tx1">
                    <a:lumMod val="75000"/>
                    <a:lumOff val="25000"/>
                  </a:schemeClr>
                </a:solidFill>
                <a:latin typeface="Arial" pitchFamily="34" charset="0"/>
                <a:cs typeface="Arial" pitchFamily="34" charset="0"/>
              </a:rPr>
              <a:t>Ход обучения по программе «Практика </a:t>
            </a:r>
            <a:r>
              <a:rPr lang="ru-RU" sz="1600" dirty="0">
                <a:solidFill>
                  <a:schemeClr val="tx1">
                    <a:lumMod val="75000"/>
                    <a:lumOff val="25000"/>
                  </a:schemeClr>
                </a:solidFill>
                <a:latin typeface="Arial" pitchFamily="34" charset="0"/>
                <a:cs typeface="Arial" pitchFamily="34" charset="0"/>
              </a:rPr>
              <a:t>участия в электронных аукционах </a:t>
            </a:r>
            <a:r>
              <a:rPr lang="ru-RU" sz="1600" dirty="0" smtClean="0">
                <a:solidFill>
                  <a:schemeClr val="tx1">
                    <a:lumMod val="75000"/>
                    <a:lumOff val="25000"/>
                  </a:schemeClr>
                </a:solidFill>
                <a:latin typeface="Arial" pitchFamily="34" charset="0"/>
                <a:cs typeface="Arial" pitchFamily="34" charset="0"/>
              </a:rPr>
              <a:t/>
            </a:r>
            <a:br>
              <a:rPr lang="ru-RU" sz="1600" dirty="0" smtClean="0">
                <a:solidFill>
                  <a:schemeClr val="tx1">
                    <a:lumMod val="75000"/>
                    <a:lumOff val="25000"/>
                  </a:schemeClr>
                </a:solidFill>
                <a:latin typeface="Arial" pitchFamily="34" charset="0"/>
                <a:cs typeface="Arial" pitchFamily="34" charset="0"/>
              </a:rPr>
            </a:br>
            <a:r>
              <a:rPr lang="ru-RU" sz="1600" dirty="0" smtClean="0">
                <a:solidFill>
                  <a:schemeClr val="tx1">
                    <a:lumMod val="75000"/>
                    <a:lumOff val="25000"/>
                  </a:schemeClr>
                </a:solidFill>
                <a:latin typeface="Arial" pitchFamily="34" charset="0"/>
                <a:cs typeface="Arial" pitchFamily="34" charset="0"/>
              </a:rPr>
              <a:t>по </a:t>
            </a:r>
            <a:r>
              <a:rPr lang="ru-RU" sz="1600" dirty="0">
                <a:solidFill>
                  <a:schemeClr val="tx1">
                    <a:lumMod val="75000"/>
                    <a:lumOff val="25000"/>
                  </a:schemeClr>
                </a:solidFill>
                <a:latin typeface="Arial" pitchFamily="34" charset="0"/>
                <a:cs typeface="Arial" pitchFamily="34" charset="0"/>
              </a:rPr>
              <a:t>44-ФЗ </a:t>
            </a:r>
            <a:r>
              <a:rPr lang="ru-RU" sz="1600" dirty="0" smtClean="0">
                <a:solidFill>
                  <a:schemeClr val="tx1">
                    <a:lumMod val="75000"/>
                    <a:lumOff val="25000"/>
                  </a:schemeClr>
                </a:solidFill>
                <a:latin typeface="Arial" pitchFamily="34" charset="0"/>
                <a:cs typeface="Arial" pitchFamily="34" charset="0"/>
              </a:rPr>
              <a:t>«</a:t>
            </a:r>
            <a:r>
              <a:rPr lang="ru-RU" sz="1600" dirty="0">
                <a:solidFill>
                  <a:schemeClr val="tx1">
                    <a:lumMod val="75000"/>
                    <a:lumOff val="25000"/>
                  </a:schemeClr>
                </a:solidFill>
                <a:latin typeface="Arial" pitchFamily="34" charset="0"/>
                <a:cs typeface="Arial" pitchFamily="34" charset="0"/>
              </a:rPr>
              <a:t>О контрактной системе</a:t>
            </a:r>
            <a:r>
              <a:rPr lang="ru-RU" sz="1600" dirty="0" smtClean="0">
                <a:solidFill>
                  <a:schemeClr val="tx1">
                    <a:lumMod val="75000"/>
                    <a:lumOff val="25000"/>
                  </a:schemeClr>
                </a:solidFill>
                <a:latin typeface="Arial" pitchFamily="34" charset="0"/>
                <a:cs typeface="Arial" pitchFamily="34" charset="0"/>
              </a:rPr>
              <a:t>» включает следующие разделы:</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125000"/>
              </a:lnSpc>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Нормативно-правовая база проведения государственных закупок.</a:t>
            </a:r>
          </a:p>
          <a:p>
            <a:pPr marL="342900" lvl="1" indent="-342900">
              <a:lnSpc>
                <a:spcPct val="125000"/>
              </a:lnSpc>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Актуальные изменения </a:t>
            </a:r>
            <a:r>
              <a:rPr lang="ru-RU" sz="1600" dirty="0">
                <a:solidFill>
                  <a:schemeClr val="tx1">
                    <a:lumMod val="75000"/>
                    <a:lumOff val="25000"/>
                  </a:schemeClr>
                </a:solidFill>
                <a:latin typeface="Arial" pitchFamily="34" charset="0"/>
                <a:cs typeface="Arial" pitchFamily="34" charset="0"/>
              </a:rPr>
              <a:t>в </a:t>
            </a:r>
            <a:r>
              <a:rPr lang="ru-RU" sz="1600" dirty="0" smtClean="0">
                <a:solidFill>
                  <a:schemeClr val="tx1">
                    <a:lumMod val="75000"/>
                    <a:lumOff val="25000"/>
                  </a:schemeClr>
                </a:solidFill>
                <a:latin typeface="Arial" pitchFamily="34" charset="0"/>
                <a:cs typeface="Arial" pitchFamily="34" charset="0"/>
              </a:rPr>
              <a:t>законодательстве о контрактной системе. </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125000"/>
              </a:lnSpc>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Аукцион </a:t>
            </a:r>
            <a:r>
              <a:rPr lang="ru-RU" sz="1600" dirty="0">
                <a:solidFill>
                  <a:schemeClr val="tx1">
                    <a:lumMod val="75000"/>
                    <a:lumOff val="25000"/>
                  </a:schemeClr>
                </a:solidFill>
                <a:latin typeface="Arial" pitchFamily="34" charset="0"/>
                <a:cs typeface="Arial" pitchFamily="34" charset="0"/>
              </a:rPr>
              <a:t>в электронной форме. Характеристики и преимущества.</a:t>
            </a:r>
          </a:p>
          <a:p>
            <a:pPr marL="342900" lvl="1" indent="-342900">
              <a:lnSpc>
                <a:spcPct val="125000"/>
              </a:lnSpc>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Национальные </a:t>
            </a:r>
            <a:r>
              <a:rPr lang="ru-RU" sz="1600" dirty="0">
                <a:solidFill>
                  <a:schemeClr val="tx1">
                    <a:lumMod val="75000"/>
                    <a:lumOff val="25000"/>
                  </a:schemeClr>
                </a:solidFill>
                <a:latin typeface="Arial" pitchFamily="34" charset="0"/>
                <a:cs typeface="Arial" pitchFamily="34" charset="0"/>
              </a:rPr>
              <a:t>операторы электронных торгов.</a:t>
            </a:r>
          </a:p>
          <a:p>
            <a:pPr marL="342900" lvl="1" indent="-342900">
              <a:lnSpc>
                <a:spcPct val="125000"/>
              </a:lnSpc>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Электронный </a:t>
            </a:r>
            <a:r>
              <a:rPr lang="ru-RU" sz="1600" dirty="0">
                <a:solidFill>
                  <a:schemeClr val="tx1">
                    <a:lumMod val="75000"/>
                    <a:lumOff val="25000"/>
                  </a:schemeClr>
                </a:solidFill>
                <a:latin typeface="Arial" pitchFamily="34" charset="0"/>
                <a:cs typeface="Arial" pitchFamily="34" charset="0"/>
              </a:rPr>
              <a:t>документооборот и электронная </a:t>
            </a:r>
            <a:r>
              <a:rPr lang="ru-RU" sz="1600" dirty="0" smtClean="0">
                <a:solidFill>
                  <a:schemeClr val="tx1">
                    <a:lumMod val="75000"/>
                    <a:lumOff val="25000"/>
                  </a:schemeClr>
                </a:solidFill>
                <a:latin typeface="Arial" pitchFamily="34" charset="0"/>
                <a:cs typeface="Arial" pitchFamily="34" charset="0"/>
              </a:rPr>
              <a:t>подпись</a:t>
            </a:r>
            <a:r>
              <a:rPr lang="ru-RU" sz="1600" dirty="0">
                <a:solidFill>
                  <a:schemeClr val="tx1">
                    <a:lumMod val="75000"/>
                    <a:lumOff val="25000"/>
                  </a:schemeClr>
                </a:solidFill>
                <a:latin typeface="Arial" pitchFamily="34" charset="0"/>
                <a:cs typeface="Arial" pitchFamily="34" charset="0"/>
              </a:rPr>
              <a:t>.</a:t>
            </a:r>
          </a:p>
          <a:p>
            <a:pPr marL="342900" lvl="1" indent="-342900">
              <a:lnSpc>
                <a:spcPct val="125000"/>
              </a:lnSpc>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Аккредитация на электронной площадке</a:t>
            </a:r>
            <a:r>
              <a:rPr lang="ru-RU" sz="1600" dirty="0" smtClean="0">
                <a:solidFill>
                  <a:schemeClr val="tx1">
                    <a:lumMod val="75000"/>
                    <a:lumOff val="25000"/>
                  </a:schemeClr>
                </a:solidFill>
                <a:latin typeface="Arial" pitchFamily="34" charset="0"/>
                <a:cs typeface="Arial" pitchFamily="34" charset="0"/>
              </a:rPr>
              <a:t>.</a:t>
            </a:r>
          </a:p>
          <a:p>
            <a:pPr marL="342900" lvl="1" indent="-342900">
              <a:lnSpc>
                <a:spcPct val="125000"/>
              </a:lnSpc>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Содержание извещения </a:t>
            </a:r>
            <a:r>
              <a:rPr lang="ru-RU" sz="1600" dirty="0">
                <a:solidFill>
                  <a:schemeClr val="tx1">
                    <a:lumMod val="75000"/>
                    <a:lumOff val="25000"/>
                  </a:schemeClr>
                </a:solidFill>
                <a:latin typeface="Arial" pitchFamily="34" charset="0"/>
                <a:cs typeface="Arial" pitchFamily="34" charset="0"/>
              </a:rPr>
              <a:t>и </a:t>
            </a:r>
            <a:r>
              <a:rPr lang="ru-RU" sz="1600" dirty="0" smtClean="0">
                <a:solidFill>
                  <a:schemeClr val="tx1">
                    <a:lumMod val="75000"/>
                    <a:lumOff val="25000"/>
                  </a:schemeClr>
                </a:solidFill>
                <a:latin typeface="Arial" pitchFamily="34" charset="0"/>
                <a:cs typeface="Arial" pitchFamily="34" charset="0"/>
              </a:rPr>
              <a:t>аукционной документации.</a:t>
            </a:r>
          </a:p>
          <a:p>
            <a:pPr marL="342900" lvl="1" indent="-342900">
              <a:lnSpc>
                <a:spcPct val="125000"/>
              </a:lnSpc>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Обеспечение заявки на участие в электронном аукционе.</a:t>
            </a:r>
            <a:endParaRPr lang="ru-RU" sz="1600" dirty="0" smtClean="0">
              <a:solidFill>
                <a:schemeClr val="tx1">
                  <a:lumMod val="75000"/>
                  <a:lumOff val="25000"/>
                </a:schemeClr>
              </a:solidFill>
              <a:latin typeface="Arial" pitchFamily="34" charset="0"/>
              <a:cs typeface="Arial" pitchFamily="34" charset="0"/>
            </a:endParaRPr>
          </a:p>
          <a:p>
            <a:pPr marL="342900" lvl="1" indent="-342900">
              <a:lnSpc>
                <a:spcPct val="125000"/>
              </a:lnSpc>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Подача заявки на участие в электронном аукционе.</a:t>
            </a:r>
          </a:p>
          <a:p>
            <a:pPr marL="342900" lvl="1" indent="-342900">
              <a:lnSpc>
                <a:spcPct val="125000"/>
              </a:lnSpc>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Порядок </a:t>
            </a:r>
            <a:r>
              <a:rPr lang="ru-RU" sz="1600" dirty="0">
                <a:solidFill>
                  <a:schemeClr val="tx1">
                    <a:lumMod val="75000"/>
                    <a:lumOff val="25000"/>
                  </a:schemeClr>
                </a:solidFill>
                <a:latin typeface="Arial" pitchFamily="34" charset="0"/>
                <a:cs typeface="Arial" pitchFamily="34" charset="0"/>
              </a:rPr>
              <a:t>подачи ценовых предложений.</a:t>
            </a:r>
          </a:p>
          <a:p>
            <a:pPr marL="342900" lvl="1" indent="-342900">
              <a:lnSpc>
                <a:spcPct val="125000"/>
              </a:lnSpc>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Заключение </a:t>
            </a:r>
            <a:r>
              <a:rPr lang="ru-RU" sz="1600" dirty="0">
                <a:solidFill>
                  <a:schemeClr val="tx1">
                    <a:lumMod val="75000"/>
                    <a:lumOff val="25000"/>
                  </a:schemeClr>
                </a:solidFill>
                <a:latin typeface="Arial" pitchFamily="34" charset="0"/>
                <a:cs typeface="Arial" pitchFamily="34" charset="0"/>
              </a:rPr>
              <a:t>контракта в электронном виде.</a:t>
            </a:r>
          </a:p>
          <a:p>
            <a:pPr marL="342900" lvl="1" indent="-342900">
              <a:lnSpc>
                <a:spcPct val="125000"/>
              </a:lnSpc>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Обеспечение исполнения контракта</a:t>
            </a:r>
            <a:r>
              <a:rPr lang="ru-RU" sz="1600" dirty="0" smtClean="0">
                <a:solidFill>
                  <a:schemeClr val="tx1">
                    <a:lumMod val="75000"/>
                    <a:lumOff val="25000"/>
                  </a:schemeClr>
                </a:solidFill>
                <a:latin typeface="Arial" pitchFamily="34" charset="0"/>
                <a:cs typeface="Arial" pitchFamily="34" charset="0"/>
              </a:rPr>
              <a:t>.</a:t>
            </a:r>
          </a:p>
          <a:p>
            <a:pPr marL="342900" lvl="1" indent="-342900">
              <a:lnSpc>
                <a:spcPct val="125000"/>
              </a:lnSpc>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Возможности по изменению и расторжению контракта.</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125000"/>
              </a:lnSpc>
              <a:buClr>
                <a:srgbClr val="990033"/>
              </a:buClr>
              <a:buSzPct val="80000"/>
              <a:buFont typeface="Arial Narrow" pitchFamily="34" charset="0"/>
              <a:buChar char="▬"/>
              <a:defRPr/>
            </a:pPr>
            <a:r>
              <a:rPr lang="ru-RU" sz="1600" dirty="0" smtClean="0">
                <a:solidFill>
                  <a:schemeClr val="tx1">
                    <a:lumMod val="75000"/>
                    <a:lumOff val="25000"/>
                  </a:schemeClr>
                </a:solidFill>
                <a:latin typeface="Arial" pitchFamily="34" charset="0"/>
                <a:cs typeface="Arial" pitchFamily="34" charset="0"/>
              </a:rPr>
              <a:t>Защита </a:t>
            </a:r>
            <a:r>
              <a:rPr lang="ru-RU" sz="1600" dirty="0">
                <a:solidFill>
                  <a:schemeClr val="tx1">
                    <a:lumMod val="75000"/>
                    <a:lumOff val="25000"/>
                  </a:schemeClr>
                </a:solidFill>
                <a:latin typeface="Arial" pitchFamily="34" charset="0"/>
                <a:cs typeface="Arial" pitchFamily="34" charset="0"/>
              </a:rPr>
              <a:t>интересов поставщика в ФАС.</a:t>
            </a:r>
          </a:p>
          <a:p>
            <a:pPr marL="342900" lvl="1" indent="-342900">
              <a:lnSpc>
                <a:spcPct val="125000"/>
              </a:lnSpc>
              <a:buClr>
                <a:srgbClr val="990033"/>
              </a:buClr>
              <a:buSzPct val="80000"/>
              <a:buFont typeface="Arial Narrow" pitchFamily="34" charset="0"/>
              <a:buChar char="▬"/>
              <a:defRPr/>
            </a:pPr>
            <a:endParaRPr lang="ru-RU" dirty="0">
              <a:solidFill>
                <a:schemeClr val="tx1">
                  <a:lumMod val="75000"/>
                  <a:lumOff val="25000"/>
                </a:schemeClr>
              </a:solidFill>
              <a:latin typeface="Arial" pitchFamily="34" charset="0"/>
              <a:cs typeface="Arial" pitchFamily="34" charset="0"/>
            </a:endParaRPr>
          </a:p>
          <a:p>
            <a:pPr marL="342900" lvl="1" indent="-342900">
              <a:lnSpc>
                <a:spcPct val="125000"/>
              </a:lnSpc>
              <a:buClr>
                <a:srgbClr val="990033"/>
              </a:buClr>
              <a:buSzPct val="80000"/>
              <a:defRPr/>
            </a:pPr>
            <a:endParaRPr lang="en-US"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283549743"/>
      </p:ext>
    </p:extLst>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0" y="116632"/>
            <a:ext cx="9144000" cy="646113"/>
          </a:xfrm>
          <a:prstGeom prst="rect">
            <a:avLst/>
          </a:prstGeom>
          <a:noFill/>
          <a:ln w="9525">
            <a:noFill/>
            <a:round/>
            <a:headEnd/>
            <a:tailEnd/>
          </a:ln>
        </p:spPr>
        <p:txBody>
          <a:bodyPr lIns="216000" tIns="36000" rIns="180000" bIns="360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dirty="0" smtClean="0">
                <a:solidFill>
                  <a:srgbClr val="FFFFFF"/>
                </a:solidFill>
                <a:latin typeface="Arial" pitchFamily="34" charset="0"/>
                <a:cs typeface="Arial" pitchFamily="34" charset="0"/>
              </a:rPr>
              <a:t>Признание аукциона несостоявшимся</a:t>
            </a:r>
            <a:endParaRPr lang="ru-RU" sz="2000" dirty="0">
              <a:solidFill>
                <a:srgbClr val="FFFFFF"/>
              </a:solidFill>
              <a:latin typeface="Arial" pitchFamily="34" charset="0"/>
              <a:cs typeface="Arial" pitchFamily="34" charset="0"/>
            </a:endParaRPr>
          </a:p>
        </p:txBody>
      </p:sp>
      <p:sp>
        <p:nvSpPr>
          <p:cNvPr id="2" name="Прямоугольник 1"/>
          <p:cNvSpPr/>
          <p:nvPr/>
        </p:nvSpPr>
        <p:spPr>
          <a:xfrm>
            <a:off x="179512" y="2276326"/>
            <a:ext cx="8568952" cy="3293209"/>
          </a:xfrm>
          <a:prstGeom prst="rect">
            <a:avLst/>
          </a:prstGeom>
        </p:spPr>
        <p:txBody>
          <a:bodyPr wrap="square">
            <a:spAutoFit/>
          </a:bodyPr>
          <a:lstStyle/>
          <a:p>
            <a:pPr algn="just"/>
            <a:r>
              <a:rPr lang="ru-RU" sz="1600" dirty="0">
                <a:solidFill>
                  <a:schemeClr val="tx1">
                    <a:lumMod val="75000"/>
                    <a:lumOff val="25000"/>
                  </a:schemeClr>
                </a:solidFill>
                <a:latin typeface="Arial" pitchFamily="34" charset="0"/>
                <a:cs typeface="Arial" pitchFamily="34" charset="0"/>
              </a:rPr>
              <a:t>1) оператор электронной площадки не позднее рабочего дня, следующего за датой окончания срока подачи заявок на участие в таком аукционе, направляет заказчику обе части этой заявки, а также документы подавшего ее </a:t>
            </a:r>
            <a:r>
              <a:rPr lang="ru-RU" sz="1600" dirty="0" smtClean="0">
                <a:solidFill>
                  <a:schemeClr val="tx1">
                    <a:lumMod val="75000"/>
                    <a:lumOff val="25000"/>
                  </a:schemeClr>
                </a:solidFill>
                <a:latin typeface="Arial" pitchFamily="34" charset="0"/>
                <a:cs typeface="Arial" pitchFamily="34" charset="0"/>
              </a:rPr>
              <a:t>участника;</a:t>
            </a:r>
            <a:endParaRPr lang="ru-RU" sz="1600" dirty="0">
              <a:solidFill>
                <a:schemeClr val="tx1">
                  <a:lumMod val="75000"/>
                  <a:lumOff val="25000"/>
                </a:schemeClr>
              </a:solidFill>
              <a:latin typeface="Arial" pitchFamily="34" charset="0"/>
              <a:cs typeface="Arial" pitchFamily="34" charset="0"/>
            </a:endParaRPr>
          </a:p>
          <a:p>
            <a:pPr algn="just"/>
            <a:r>
              <a:rPr lang="ru-RU" sz="1600" dirty="0">
                <a:solidFill>
                  <a:schemeClr val="tx1">
                    <a:lumMod val="75000"/>
                    <a:lumOff val="25000"/>
                  </a:schemeClr>
                </a:solidFill>
                <a:latin typeface="Arial" pitchFamily="34" charset="0"/>
                <a:cs typeface="Arial" pitchFamily="34" charset="0"/>
              </a:rPr>
              <a:t>2) оператор электронной площадки в течение того же срока, обязан направить уведомление участнику;</a:t>
            </a:r>
          </a:p>
          <a:p>
            <a:pPr algn="just"/>
            <a:r>
              <a:rPr lang="ru-RU" sz="1600" dirty="0">
                <a:solidFill>
                  <a:schemeClr val="tx1">
                    <a:lumMod val="75000"/>
                    <a:lumOff val="25000"/>
                  </a:schemeClr>
                </a:solidFill>
                <a:latin typeface="Arial" pitchFamily="34" charset="0"/>
                <a:cs typeface="Arial" pitchFamily="34" charset="0"/>
              </a:rPr>
              <a:t>3) аукционная комиссия в течение 3 рабочих дней с даты получения единственной заявки, рассматривает эту заявку и документы на предмет соответствия и направляет оператору протокол рассмотрения единственной заявки на участие в таком аукционе, подписанный членами аукционной </a:t>
            </a:r>
            <a:r>
              <a:rPr lang="ru-RU" sz="1600" dirty="0" smtClean="0">
                <a:solidFill>
                  <a:schemeClr val="tx1">
                    <a:lumMod val="75000"/>
                    <a:lumOff val="25000"/>
                  </a:schemeClr>
                </a:solidFill>
                <a:latin typeface="Arial" pitchFamily="34" charset="0"/>
                <a:cs typeface="Arial" pitchFamily="34" charset="0"/>
              </a:rPr>
              <a:t>комиссии</a:t>
            </a:r>
            <a:r>
              <a:rPr lang="ru-RU" sz="1600" dirty="0">
                <a:solidFill>
                  <a:schemeClr val="tx1">
                    <a:lumMod val="75000"/>
                    <a:lumOff val="25000"/>
                  </a:schemeClr>
                </a:solidFill>
                <a:latin typeface="Arial" pitchFamily="34" charset="0"/>
                <a:cs typeface="Arial" pitchFamily="34" charset="0"/>
              </a:rPr>
              <a:t>;</a:t>
            </a:r>
            <a:endParaRPr lang="ru-RU" sz="1600" dirty="0" smtClean="0">
              <a:solidFill>
                <a:schemeClr val="tx1">
                  <a:lumMod val="75000"/>
                  <a:lumOff val="25000"/>
                </a:schemeClr>
              </a:solidFill>
              <a:latin typeface="Arial" pitchFamily="34" charset="0"/>
              <a:cs typeface="Arial" pitchFamily="34" charset="0"/>
            </a:endParaRPr>
          </a:p>
          <a:p>
            <a:pPr algn="just"/>
            <a:r>
              <a:rPr lang="ru-RU" sz="1600" dirty="0" smtClean="0">
                <a:solidFill>
                  <a:schemeClr val="tx1">
                    <a:lumMod val="75000"/>
                    <a:lumOff val="25000"/>
                  </a:schemeClr>
                </a:solidFill>
                <a:latin typeface="Arial" pitchFamily="34" charset="0"/>
                <a:cs typeface="Arial" pitchFamily="34" charset="0"/>
              </a:rPr>
              <a:t>4</a:t>
            </a:r>
            <a:r>
              <a:rPr lang="ru-RU" sz="1600" dirty="0">
                <a:solidFill>
                  <a:schemeClr val="tx1">
                    <a:lumMod val="75000"/>
                    <a:lumOff val="25000"/>
                  </a:schemeClr>
                </a:solidFill>
                <a:latin typeface="Arial" pitchFamily="34" charset="0"/>
                <a:cs typeface="Arial" pitchFamily="34" charset="0"/>
              </a:rPr>
              <a:t>) контракт заключается с участником такого аукциона, подавшим единственную заявку на участие в нем, если этот участник и поданная им заявка признаны соответствующими требованиям </a:t>
            </a:r>
            <a:r>
              <a:rPr lang="ru-RU" sz="1600" dirty="0" smtClean="0">
                <a:solidFill>
                  <a:schemeClr val="tx1">
                    <a:lumMod val="75000"/>
                    <a:lumOff val="25000"/>
                  </a:schemeClr>
                </a:solidFill>
                <a:latin typeface="Arial" pitchFamily="34" charset="0"/>
                <a:cs typeface="Arial" pitchFamily="34" charset="0"/>
              </a:rPr>
              <a:t>44-ФЗ и </a:t>
            </a:r>
            <a:r>
              <a:rPr lang="ru-RU" sz="1600" dirty="0">
                <a:solidFill>
                  <a:schemeClr val="tx1">
                    <a:lumMod val="75000"/>
                    <a:lumOff val="25000"/>
                  </a:schemeClr>
                </a:solidFill>
                <a:latin typeface="Arial" pitchFamily="34" charset="0"/>
                <a:cs typeface="Arial" pitchFamily="34" charset="0"/>
              </a:rPr>
              <a:t>документации о таком аукционе, в соответствии с </a:t>
            </a:r>
            <a:r>
              <a:rPr lang="ru-RU" sz="1600" dirty="0" smtClean="0">
                <a:solidFill>
                  <a:schemeClr val="tx1">
                    <a:lumMod val="75000"/>
                    <a:lumOff val="25000"/>
                  </a:schemeClr>
                </a:solidFill>
                <a:latin typeface="Arial" pitchFamily="34" charset="0"/>
                <a:cs typeface="Arial" pitchFamily="34" charset="0"/>
              </a:rPr>
              <a:t>п. </a:t>
            </a:r>
            <a:r>
              <a:rPr lang="ru-RU" sz="1600" dirty="0">
                <a:solidFill>
                  <a:schemeClr val="tx1">
                    <a:lumMod val="75000"/>
                    <a:lumOff val="25000"/>
                  </a:schemeClr>
                </a:solidFill>
                <a:latin typeface="Arial" pitchFamily="34" charset="0"/>
                <a:cs typeface="Arial" pitchFamily="34" charset="0"/>
              </a:rPr>
              <a:t>25 </a:t>
            </a:r>
            <a:r>
              <a:rPr lang="ru-RU" sz="1600" dirty="0" smtClean="0">
                <a:solidFill>
                  <a:schemeClr val="tx1">
                    <a:lumMod val="75000"/>
                    <a:lumOff val="25000"/>
                  </a:schemeClr>
                </a:solidFill>
                <a:latin typeface="Arial" pitchFamily="34" charset="0"/>
                <a:cs typeface="Arial" pitchFamily="34" charset="0"/>
              </a:rPr>
              <a:t>ч. </a:t>
            </a:r>
            <a:r>
              <a:rPr lang="ru-RU" sz="1600" dirty="0">
                <a:solidFill>
                  <a:schemeClr val="tx1">
                    <a:lumMod val="75000"/>
                    <a:lumOff val="25000"/>
                  </a:schemeClr>
                </a:solidFill>
                <a:latin typeface="Arial" pitchFamily="34" charset="0"/>
                <a:cs typeface="Arial" pitchFamily="34" charset="0"/>
              </a:rPr>
              <a:t>1 </a:t>
            </a:r>
            <a:r>
              <a:rPr lang="ru-RU" sz="1600" dirty="0" smtClean="0">
                <a:solidFill>
                  <a:schemeClr val="tx1">
                    <a:lumMod val="75000"/>
                    <a:lumOff val="25000"/>
                  </a:schemeClr>
                </a:solidFill>
                <a:latin typeface="Arial" pitchFamily="34" charset="0"/>
                <a:cs typeface="Arial" pitchFamily="34" charset="0"/>
              </a:rPr>
              <a:t>ст. </a:t>
            </a:r>
            <a:r>
              <a:rPr lang="ru-RU" sz="1600" dirty="0">
                <a:solidFill>
                  <a:schemeClr val="tx1">
                    <a:lumMod val="75000"/>
                    <a:lumOff val="25000"/>
                  </a:schemeClr>
                </a:solidFill>
                <a:latin typeface="Arial" pitchFamily="34" charset="0"/>
                <a:cs typeface="Arial" pitchFamily="34" charset="0"/>
              </a:rPr>
              <a:t>93 </a:t>
            </a:r>
            <a:r>
              <a:rPr lang="ru-RU" sz="1600" dirty="0" smtClean="0">
                <a:solidFill>
                  <a:schemeClr val="tx1">
                    <a:lumMod val="75000"/>
                    <a:lumOff val="25000"/>
                  </a:schemeClr>
                </a:solidFill>
                <a:latin typeface="Arial" pitchFamily="34" charset="0"/>
                <a:cs typeface="Arial" pitchFamily="34" charset="0"/>
              </a:rPr>
              <a:t>44-ФЗ в порядке</a:t>
            </a:r>
            <a:r>
              <a:rPr lang="ru-RU" sz="1600" dirty="0">
                <a:solidFill>
                  <a:schemeClr val="tx1">
                    <a:lumMod val="75000"/>
                    <a:lumOff val="25000"/>
                  </a:schemeClr>
                </a:solidFill>
                <a:latin typeface="Arial" pitchFamily="34" charset="0"/>
                <a:cs typeface="Arial" pitchFamily="34" charset="0"/>
              </a:rPr>
              <a:t>, установленном </a:t>
            </a:r>
            <a:r>
              <a:rPr lang="ru-RU" sz="1600" dirty="0" smtClean="0">
                <a:solidFill>
                  <a:schemeClr val="tx1">
                    <a:lumMod val="75000"/>
                    <a:lumOff val="25000"/>
                  </a:schemeClr>
                </a:solidFill>
                <a:latin typeface="Arial" pitchFamily="34" charset="0"/>
                <a:cs typeface="Arial" pitchFamily="34" charset="0"/>
              </a:rPr>
              <a:t>ст. </a:t>
            </a:r>
            <a:r>
              <a:rPr lang="ru-RU" sz="1600" dirty="0">
                <a:solidFill>
                  <a:schemeClr val="tx1">
                    <a:lumMod val="75000"/>
                    <a:lumOff val="25000"/>
                  </a:schemeClr>
                </a:solidFill>
                <a:latin typeface="Arial" pitchFamily="34" charset="0"/>
                <a:cs typeface="Arial" pitchFamily="34" charset="0"/>
              </a:rPr>
              <a:t>70 </a:t>
            </a:r>
            <a:r>
              <a:rPr lang="ru-RU" sz="1600" dirty="0" smtClean="0">
                <a:solidFill>
                  <a:schemeClr val="tx1">
                    <a:lumMod val="75000"/>
                    <a:lumOff val="25000"/>
                  </a:schemeClr>
                </a:solidFill>
                <a:latin typeface="Arial" pitchFamily="34" charset="0"/>
                <a:cs typeface="Arial" pitchFamily="34" charset="0"/>
              </a:rPr>
              <a:t>44-ФЗ.</a:t>
            </a:r>
            <a:endParaRPr lang="ru-RU" sz="1600" dirty="0">
              <a:solidFill>
                <a:schemeClr val="tx1">
                  <a:lumMod val="75000"/>
                  <a:lumOff val="25000"/>
                </a:schemeClr>
              </a:solidFill>
              <a:latin typeface="Arial" pitchFamily="34" charset="0"/>
              <a:cs typeface="Arial" pitchFamily="34" charset="0"/>
            </a:endParaRPr>
          </a:p>
        </p:txBody>
      </p:sp>
      <p:sp>
        <p:nvSpPr>
          <p:cNvPr id="7" name="Прямоугольник 6"/>
          <p:cNvSpPr/>
          <p:nvPr/>
        </p:nvSpPr>
        <p:spPr bwMode="auto">
          <a:xfrm>
            <a:off x="179388" y="1268760"/>
            <a:ext cx="3745751" cy="318924"/>
          </a:xfrm>
          <a:prstGeom prst="rect">
            <a:avLst/>
          </a:prstGeom>
          <a:solidFill>
            <a:srgbClr val="0070C0"/>
          </a:solidFill>
          <a:ln w="12700">
            <a:solidFill>
              <a:schemeClr val="tx1">
                <a:lumMod val="75000"/>
                <a:lumOff val="25000"/>
              </a:schemeClr>
            </a:solidFill>
          </a:ln>
        </p:spPr>
        <p:txBody>
          <a:bodyPr wrap="none" lIns="72000" tIns="36000" rIns="72000" bIns="36000">
            <a:spAutoFit/>
          </a:bodyPr>
          <a:lstStyle/>
          <a:p>
            <a:pPr>
              <a:spcAft>
                <a:spcPts val="600"/>
              </a:spcAft>
              <a:defRPr/>
            </a:pPr>
            <a:r>
              <a:rPr lang="ru-RU" sz="1600" dirty="0" smtClean="0">
                <a:solidFill>
                  <a:schemeClr val="bg1"/>
                </a:solidFill>
                <a:latin typeface="Arial" pitchFamily="34" charset="0"/>
                <a:cs typeface="Arial" pitchFamily="34" charset="0"/>
              </a:rPr>
              <a:t>Подана лишь одна заявка (ч. 1 ст. 71)</a:t>
            </a:r>
            <a:endParaRPr lang="ru-RU" sz="1600" dirty="0">
              <a:solidFill>
                <a:schemeClr val="bg1"/>
              </a:solidFill>
              <a:latin typeface="Arial" pitchFamily="34" charset="0"/>
              <a:cs typeface="Arial" pitchFamily="34" charset="0"/>
            </a:endParaRPr>
          </a:p>
        </p:txBody>
      </p:sp>
      <p:sp>
        <p:nvSpPr>
          <p:cNvPr id="5" name="Прямоугольник 4"/>
          <p:cNvSpPr/>
          <p:nvPr/>
        </p:nvSpPr>
        <p:spPr bwMode="auto">
          <a:xfrm>
            <a:off x="179512" y="1700262"/>
            <a:ext cx="4130472" cy="318924"/>
          </a:xfrm>
          <a:prstGeom prst="rect">
            <a:avLst/>
          </a:prstGeom>
          <a:solidFill>
            <a:srgbClr val="0070C0"/>
          </a:solidFill>
          <a:ln w="12700">
            <a:solidFill>
              <a:schemeClr val="tx1">
                <a:lumMod val="75000"/>
                <a:lumOff val="25000"/>
              </a:schemeClr>
            </a:solidFill>
          </a:ln>
        </p:spPr>
        <p:txBody>
          <a:bodyPr wrap="none" lIns="72000" tIns="36000" rIns="72000" bIns="36000">
            <a:spAutoFit/>
          </a:bodyPr>
          <a:lstStyle/>
          <a:p>
            <a:pPr>
              <a:spcAft>
                <a:spcPts val="600"/>
              </a:spcAft>
              <a:defRPr/>
            </a:pPr>
            <a:r>
              <a:rPr lang="ru-RU" sz="1600" dirty="0" smtClean="0">
                <a:solidFill>
                  <a:schemeClr val="bg1"/>
                </a:solidFill>
                <a:latin typeface="Arial" pitchFamily="34" charset="0"/>
                <a:cs typeface="Arial" pitchFamily="34" charset="0"/>
              </a:rPr>
              <a:t>Допущена только одна заявка (ч. 2 ст. 71)</a:t>
            </a:r>
            <a:endParaRPr lang="ru-RU"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27620291"/>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5805264"/>
            <a:ext cx="9144000" cy="648754"/>
          </a:xfrm>
          <a:prstGeom prst="rect">
            <a:avLst/>
          </a:prstGeom>
          <a:solidFill>
            <a:schemeClr val="bg1">
              <a:lumMod val="95000"/>
            </a:schemeClr>
          </a:solidFill>
        </p:spPr>
        <p:txBody>
          <a:bodyPr lIns="360000" rIns="360000" bIns="108000">
            <a:spAutoFit/>
          </a:bodyPr>
          <a:lstStyle/>
          <a:p>
            <a:r>
              <a:rPr lang="ru-RU" sz="1600" dirty="0">
                <a:solidFill>
                  <a:schemeClr val="tx1">
                    <a:lumMod val="75000"/>
                    <a:lumOff val="25000"/>
                  </a:schemeClr>
                </a:solidFill>
                <a:latin typeface="Arial" pitchFamily="34" charset="0"/>
                <a:cs typeface="Arial" pitchFamily="34" charset="0"/>
              </a:rPr>
              <a:t>Аукцион проводится в рабочий день,</a:t>
            </a:r>
            <a:r>
              <a:rPr lang="en-US" sz="1600" dirty="0">
                <a:solidFill>
                  <a:schemeClr val="tx1">
                    <a:lumMod val="75000"/>
                    <a:lumOff val="25000"/>
                  </a:schemeClr>
                </a:solidFill>
                <a:latin typeface="Arial" pitchFamily="34" charset="0"/>
                <a:cs typeface="Arial" pitchFamily="34" charset="0"/>
              </a:rPr>
              <a:t> </a:t>
            </a:r>
            <a:r>
              <a:rPr lang="ru-RU" sz="1600" dirty="0">
                <a:solidFill>
                  <a:schemeClr val="tx1">
                    <a:lumMod val="75000"/>
                    <a:lumOff val="25000"/>
                  </a:schemeClr>
                </a:solidFill>
                <a:latin typeface="Arial" pitchFamily="34" charset="0"/>
                <a:cs typeface="Arial" pitchFamily="34" charset="0"/>
              </a:rPr>
              <a:t>следующий после истечения двух дней с</a:t>
            </a:r>
          </a:p>
          <a:p>
            <a:r>
              <a:rPr lang="ru-RU" sz="1600" dirty="0">
                <a:solidFill>
                  <a:schemeClr val="tx1">
                    <a:lumMod val="75000"/>
                    <a:lumOff val="25000"/>
                  </a:schemeClr>
                </a:solidFill>
                <a:latin typeface="Arial" pitchFamily="34" charset="0"/>
                <a:cs typeface="Arial" pitchFamily="34" charset="0"/>
              </a:rPr>
              <a:t>момента окончания рассмотрения первых</a:t>
            </a:r>
            <a:r>
              <a:rPr lang="en-US" sz="1600" dirty="0">
                <a:solidFill>
                  <a:schemeClr val="tx1">
                    <a:lumMod val="75000"/>
                    <a:lumOff val="25000"/>
                  </a:schemeClr>
                </a:solidFill>
                <a:latin typeface="Arial" pitchFamily="34" charset="0"/>
                <a:cs typeface="Arial" pitchFamily="34" charset="0"/>
              </a:rPr>
              <a:t> </a:t>
            </a:r>
            <a:r>
              <a:rPr lang="ru-RU" sz="1600" dirty="0">
                <a:solidFill>
                  <a:schemeClr val="tx1">
                    <a:lumMod val="75000"/>
                    <a:lumOff val="25000"/>
                  </a:schemeClr>
                </a:solidFill>
                <a:latin typeface="Arial" pitchFamily="34" charset="0"/>
                <a:cs typeface="Arial" pitchFamily="34" charset="0"/>
              </a:rPr>
              <a:t>частей заявок</a:t>
            </a:r>
          </a:p>
        </p:txBody>
      </p:sp>
      <p:sp>
        <p:nvSpPr>
          <p:cNvPr id="80899" name="Text Box 3"/>
          <p:cNvSpPr txBox="1">
            <a:spLocks noChangeArrowheads="1"/>
          </p:cNvSpPr>
          <p:nvPr/>
        </p:nvSpPr>
        <p:spPr bwMode="auto">
          <a:xfrm>
            <a:off x="0" y="116632"/>
            <a:ext cx="9144000" cy="646113"/>
          </a:xfrm>
          <a:prstGeom prst="rect">
            <a:avLst/>
          </a:prstGeom>
          <a:noFill/>
          <a:ln w="9525">
            <a:noFill/>
            <a:round/>
            <a:headEnd/>
            <a:tailEnd/>
          </a:ln>
        </p:spPr>
        <p:txBody>
          <a:bodyPr lIns="216000" tIns="36000" rIns="180000" bIns="360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dirty="0" smtClean="0">
                <a:solidFill>
                  <a:srgbClr val="FFFFFF"/>
                </a:solidFill>
                <a:latin typeface="Arial" pitchFamily="34" charset="0"/>
                <a:cs typeface="Arial" pitchFamily="34" charset="0"/>
              </a:rPr>
              <a:t>Подача </a:t>
            </a:r>
            <a:r>
              <a:rPr lang="ru-RU" sz="2000" dirty="0">
                <a:solidFill>
                  <a:srgbClr val="FFFFFF"/>
                </a:solidFill>
                <a:latin typeface="Arial" pitchFamily="34" charset="0"/>
                <a:cs typeface="Arial" pitchFamily="34" charset="0"/>
              </a:rPr>
              <a:t>ценовых предложений</a:t>
            </a:r>
          </a:p>
        </p:txBody>
      </p:sp>
      <p:sp>
        <p:nvSpPr>
          <p:cNvPr id="55301" name="Rectangle 5"/>
          <p:cNvSpPr>
            <a:spLocks noChangeArrowheads="1"/>
          </p:cNvSpPr>
          <p:nvPr/>
        </p:nvSpPr>
        <p:spPr bwMode="auto">
          <a:xfrm>
            <a:off x="14041" y="1412776"/>
            <a:ext cx="4714875" cy="1091952"/>
          </a:xfrm>
          <a:prstGeom prst="rect">
            <a:avLst/>
          </a:prstGeom>
          <a:noFill/>
          <a:ln w="9525">
            <a:noFill/>
            <a:round/>
            <a:headEnd/>
            <a:tailEnd/>
          </a:ln>
        </p:spPr>
        <p:txBody>
          <a:bodyPr lIns="360000" tIns="46800" rIns="360000" bIns="108000">
            <a:spAutoFit/>
          </a:bodyPr>
          <a:lstStyle/>
          <a:p>
            <a:pPr marL="341313" lvl="1" indent="-341313">
              <a:lnSpc>
                <a:spcPct val="85000"/>
              </a:lnSpc>
              <a:spcAft>
                <a:spcPts val="12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ru-RU" sz="1600" dirty="0">
                <a:solidFill>
                  <a:schemeClr val="tx1">
                    <a:lumMod val="75000"/>
                    <a:lumOff val="25000"/>
                  </a:schemeClr>
                </a:solidFill>
                <a:latin typeface="Arial" pitchFamily="34" charset="0"/>
                <a:cs typeface="Arial" pitchFamily="34" charset="0"/>
              </a:rPr>
              <a:t>Вход в закрытую часть сайта</a:t>
            </a:r>
          </a:p>
          <a:p>
            <a:pPr marL="341313" lvl="1" indent="-341313">
              <a:lnSpc>
                <a:spcPct val="85000"/>
              </a:lnSpc>
              <a:spcAft>
                <a:spcPts val="12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ru-RU" sz="1600" dirty="0">
                <a:solidFill>
                  <a:schemeClr val="tx1">
                    <a:lumMod val="75000"/>
                    <a:lumOff val="25000"/>
                  </a:schemeClr>
                </a:solidFill>
                <a:latin typeface="Arial" pitchFamily="34" charset="0"/>
                <a:cs typeface="Arial" pitchFamily="34" charset="0"/>
              </a:rPr>
              <a:t>Поиск интересующего аукциона</a:t>
            </a:r>
          </a:p>
          <a:p>
            <a:pPr marL="341313" lvl="1" indent="-341313">
              <a:lnSpc>
                <a:spcPct val="85000"/>
              </a:lnSpc>
              <a:spcAft>
                <a:spcPts val="12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ru-RU" sz="1600" dirty="0">
                <a:solidFill>
                  <a:schemeClr val="tx1">
                    <a:lumMod val="75000"/>
                    <a:lumOff val="25000"/>
                  </a:schemeClr>
                </a:solidFill>
                <a:latin typeface="Arial" pitchFamily="34" charset="0"/>
                <a:cs typeface="Arial" pitchFamily="34" charset="0"/>
              </a:rPr>
              <a:t>Подача ценовых предложений</a:t>
            </a:r>
          </a:p>
        </p:txBody>
      </p:sp>
      <p:pic>
        <p:nvPicPr>
          <p:cNvPr id="37896" name="Picture 8"/>
          <p:cNvPicPr>
            <a:picLocks noChangeAspect="1" noChangeArrowheads="1"/>
          </p:cNvPicPr>
          <p:nvPr/>
        </p:nvPicPr>
        <p:blipFill>
          <a:blip r:embed="rId3" cstate="print"/>
          <a:srcRect/>
          <a:stretch>
            <a:fillRect/>
          </a:stretch>
        </p:blipFill>
        <p:spPr bwMode="auto">
          <a:xfrm>
            <a:off x="1475656" y="2708920"/>
            <a:ext cx="5959475" cy="2951162"/>
          </a:xfrm>
          <a:prstGeom prst="rect">
            <a:avLst/>
          </a:prstGeom>
          <a:noFill/>
          <a:ln w="9525">
            <a:noFill/>
            <a:miter lim="800000"/>
            <a:headEnd/>
            <a:tailEnd/>
          </a:ln>
        </p:spPr>
      </p:pic>
      <p:pic>
        <p:nvPicPr>
          <p:cNvPr id="9" name="Рисунок 8"/>
          <p:cNvPicPr>
            <a:picLocks noChangeAspect="1" noChangeArrowheads="1"/>
          </p:cNvPicPr>
          <p:nvPr/>
        </p:nvPicPr>
        <p:blipFill>
          <a:blip r:embed="rId4" cstate="print"/>
          <a:srcRect/>
          <a:stretch>
            <a:fillRect/>
          </a:stretch>
        </p:blipFill>
        <p:spPr bwMode="auto">
          <a:xfrm>
            <a:off x="4283968" y="1412776"/>
            <a:ext cx="4071937" cy="1123950"/>
          </a:xfrm>
          <a:prstGeom prst="rect">
            <a:avLst/>
          </a:prstGeom>
          <a:noFill/>
          <a:ln w="9525">
            <a:noFill/>
            <a:miter lim="800000"/>
            <a:headEnd/>
            <a:tailEnd/>
          </a:ln>
        </p:spPr>
      </p:pic>
    </p:spTree>
    <p:extLst>
      <p:ext uri="{BB962C8B-B14F-4D97-AF65-F5344CB8AC3E}">
        <p14:creationId xmlns:p14="http://schemas.microsoft.com/office/powerpoint/2010/main" val="183324938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withEffect">
                                  <p:stCondLst>
                                    <p:cond delay="0"/>
                                  </p:stCondLst>
                                  <p:childTnLst>
                                    <p:set>
                                      <p:cBhvr additive="repl">
                                        <p:cTn id="6" dur="1" fill="hold">
                                          <p:stCondLst>
                                            <p:cond delay="0"/>
                                          </p:stCondLst>
                                        </p:cTn>
                                        <p:tgtEl>
                                          <p:spTgt spid="55301">
                                            <p:txEl>
                                              <p:pRg st="0" end="0"/>
                                            </p:txEl>
                                          </p:spTgt>
                                        </p:tgtEl>
                                        <p:attrNameLst>
                                          <p:attrName>style.visibility</p:attrName>
                                        </p:attrNameLst>
                                      </p:cBhvr>
                                      <p:to>
                                        <p:strVal val="visible"/>
                                      </p:to>
                                    </p:set>
                                    <p:animEffect transition="in" filter="wipe(up)">
                                      <p:cBhvr additive="repl">
                                        <p:cTn id="7" dur="500"/>
                                        <p:tgtEl>
                                          <p:spTgt spid="55301">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additive="repl">
                                        <p:cTn id="14" dur="1" fill="hold">
                                          <p:stCondLst>
                                            <p:cond delay="0"/>
                                          </p:stCondLst>
                                        </p:cTn>
                                        <p:tgtEl>
                                          <p:spTgt spid="55301">
                                            <p:txEl>
                                              <p:pRg st="1" end="1"/>
                                            </p:txEl>
                                          </p:spTgt>
                                        </p:tgtEl>
                                        <p:attrNameLst>
                                          <p:attrName>style.visibility</p:attrName>
                                        </p:attrNameLst>
                                      </p:cBhvr>
                                      <p:to>
                                        <p:strVal val="visible"/>
                                      </p:to>
                                    </p:set>
                                    <p:animEffect transition="in" filter="wipe(up)">
                                      <p:cBhvr additive="repl">
                                        <p:cTn id="15" dur="500"/>
                                        <p:tgtEl>
                                          <p:spTgt spid="5530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additive="repl">
                                        <p:cTn id="19" dur="1" fill="hold">
                                          <p:stCondLst>
                                            <p:cond delay="0"/>
                                          </p:stCondLst>
                                        </p:cTn>
                                        <p:tgtEl>
                                          <p:spTgt spid="55301">
                                            <p:txEl>
                                              <p:pRg st="2" end="2"/>
                                            </p:txEl>
                                          </p:spTgt>
                                        </p:tgtEl>
                                        <p:attrNameLst>
                                          <p:attrName>style.visibility</p:attrName>
                                        </p:attrNameLst>
                                      </p:cBhvr>
                                      <p:to>
                                        <p:strVal val="visible"/>
                                      </p:to>
                                    </p:set>
                                    <p:animEffect transition="in" filter="wipe(up)">
                                      <p:cBhvr additive="repl">
                                        <p:cTn id="20" dur="500"/>
                                        <p:tgtEl>
                                          <p:spTgt spid="55301">
                                            <p:txEl>
                                              <p:pRg st="2" end="2"/>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37896"/>
                                        </p:tgtEl>
                                        <p:attrNameLst>
                                          <p:attrName>style.visibility</p:attrName>
                                        </p:attrNameLst>
                                      </p:cBhvr>
                                      <p:to>
                                        <p:strVal val="visible"/>
                                      </p:to>
                                    </p:set>
                                    <p:animEffect transition="in" filter="wipe(right)">
                                      <p:cBhvr>
                                        <p:cTn id="23" dur="500"/>
                                        <p:tgtEl>
                                          <p:spTgt spid="37896"/>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additive="repl">
                                        <p:cTn id="27" dur="1" fill="hold">
                                          <p:stCondLst>
                                            <p:cond delay="0"/>
                                          </p:stCondLst>
                                        </p:cTn>
                                        <p:tgtEl>
                                          <p:spTgt spid="55297"/>
                                        </p:tgtEl>
                                        <p:attrNameLst>
                                          <p:attrName>style.visibility</p:attrName>
                                        </p:attrNameLst>
                                      </p:cBhvr>
                                      <p:to>
                                        <p:strVal val="visible"/>
                                      </p:to>
                                    </p:set>
                                    <p:animEffect transition="in" filter="strips(downLeft)">
                                      <p:cBhvr additive="repl">
                                        <p:cTn id="28" dur="500"/>
                                        <p:tgtEl>
                                          <p:spTgt spid="55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16632"/>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Участие в </a:t>
            </a:r>
            <a:r>
              <a:rPr lang="ru-RU" sz="2000" spc="-130" dirty="0" smtClean="0">
                <a:solidFill>
                  <a:schemeClr val="bg1"/>
                </a:solidFill>
                <a:latin typeface="Arial" pitchFamily="34" charset="0"/>
                <a:cs typeface="Arial" pitchFamily="34" charset="0"/>
              </a:rPr>
              <a:t>торгах</a:t>
            </a:r>
            <a:endParaRPr lang="ru-RU" sz="2000" spc="-130" dirty="0">
              <a:solidFill>
                <a:schemeClr val="bg1"/>
              </a:solidFill>
              <a:latin typeface="Arial" pitchFamily="34" charset="0"/>
              <a:cs typeface="Arial" pitchFamily="34" charset="0"/>
            </a:endParaRPr>
          </a:p>
        </p:txBody>
      </p:sp>
      <p:sp>
        <p:nvSpPr>
          <p:cNvPr id="4" name="Прямоугольник 3"/>
          <p:cNvSpPr/>
          <p:nvPr/>
        </p:nvSpPr>
        <p:spPr>
          <a:xfrm>
            <a:off x="142875" y="1643063"/>
            <a:ext cx="8715375" cy="3724096"/>
          </a:xfrm>
          <a:prstGeom prst="rect">
            <a:avLst/>
          </a:prstGeom>
        </p:spPr>
        <p:txBody>
          <a:bodyPr>
            <a:spAutoFit/>
          </a:bodyPr>
          <a:lstStyle/>
          <a:p>
            <a:pPr marL="342900" lvl="1" indent="-342900">
              <a:spcAft>
                <a:spcPts val="1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Электронный аукцион проводится путем последовательного снижения участниками начальной цены контракта в пределах шага аукциона (0,5%-5% от начальной цены контракта). </a:t>
            </a:r>
          </a:p>
          <a:p>
            <a:pPr marL="342900" lvl="1" indent="-342900">
              <a:spcAft>
                <a:spcPts val="1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Аукцион автоматически продлевается на 10 мин. после каждого поданного </a:t>
            </a:r>
            <a:r>
              <a:rPr lang="ru-RU" sz="1600" dirty="0" smtClean="0">
                <a:solidFill>
                  <a:schemeClr val="tx1">
                    <a:lumMod val="75000"/>
                    <a:lumOff val="25000"/>
                  </a:schemeClr>
                </a:solidFill>
                <a:latin typeface="Arial" pitchFamily="34" charset="0"/>
                <a:cs typeface="Arial" pitchFamily="34" charset="0"/>
              </a:rPr>
              <a:t>предложения.</a:t>
            </a:r>
            <a:endParaRPr lang="ru-RU" sz="1600" dirty="0">
              <a:solidFill>
                <a:schemeClr val="tx1">
                  <a:lumMod val="75000"/>
                  <a:lumOff val="25000"/>
                </a:schemeClr>
              </a:solidFill>
              <a:latin typeface="Arial" pitchFamily="34" charset="0"/>
              <a:cs typeface="Arial" pitchFamily="34" charset="0"/>
            </a:endParaRPr>
          </a:p>
          <a:p>
            <a:pPr marL="342900" lvl="1" indent="-342900">
              <a:spcAft>
                <a:spcPts val="1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Ценовые предложения, противоречащие </a:t>
            </a:r>
            <a:r>
              <a:rPr lang="ru-RU" sz="1600" dirty="0" smtClean="0">
                <a:solidFill>
                  <a:schemeClr val="tx1">
                    <a:lumMod val="75000"/>
                    <a:lumOff val="25000"/>
                  </a:schemeClr>
                </a:solidFill>
                <a:latin typeface="Arial" pitchFamily="34" charset="0"/>
                <a:cs typeface="Arial" pitchFamily="34" charset="0"/>
              </a:rPr>
              <a:t>44-ФЗ, </a:t>
            </a:r>
            <a:r>
              <a:rPr lang="ru-RU" sz="1600" dirty="0">
                <a:solidFill>
                  <a:schemeClr val="tx1">
                    <a:lumMod val="75000"/>
                    <a:lumOff val="25000"/>
                  </a:schemeClr>
                </a:solidFill>
                <a:latin typeface="Arial" pitchFamily="34" charset="0"/>
                <a:cs typeface="Arial" pitchFamily="34" charset="0"/>
              </a:rPr>
              <a:t>автоматически отклоняются торговой </a:t>
            </a:r>
            <a:r>
              <a:rPr lang="ru-RU" sz="1600" dirty="0" smtClean="0">
                <a:solidFill>
                  <a:schemeClr val="tx1">
                    <a:lumMod val="75000"/>
                    <a:lumOff val="25000"/>
                  </a:schemeClr>
                </a:solidFill>
                <a:latin typeface="Arial" pitchFamily="34" charset="0"/>
                <a:cs typeface="Arial" pitchFamily="34" charset="0"/>
              </a:rPr>
              <a:t>системой.</a:t>
            </a:r>
            <a:endParaRPr lang="ru-RU" sz="1600" dirty="0">
              <a:solidFill>
                <a:schemeClr val="tx1">
                  <a:lumMod val="75000"/>
                  <a:lumOff val="25000"/>
                </a:schemeClr>
              </a:solidFill>
              <a:latin typeface="Arial" pitchFamily="34" charset="0"/>
              <a:cs typeface="Arial" pitchFamily="34" charset="0"/>
            </a:endParaRPr>
          </a:p>
          <a:p>
            <a:pPr marL="342900" lvl="1" indent="-342900">
              <a:spcAft>
                <a:spcPts val="1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По истечении 10 мин. с момента подачи последнего ценового предложение аукцион автоматически </a:t>
            </a:r>
            <a:r>
              <a:rPr lang="ru-RU" sz="1600" dirty="0" smtClean="0">
                <a:solidFill>
                  <a:schemeClr val="tx1">
                    <a:lumMod val="75000"/>
                    <a:lumOff val="25000"/>
                  </a:schemeClr>
                </a:solidFill>
                <a:latin typeface="Arial" pitchFamily="34" charset="0"/>
                <a:cs typeface="Arial" pitchFamily="34" charset="0"/>
              </a:rPr>
              <a:t>завершается.</a:t>
            </a:r>
            <a:endParaRPr lang="ru-RU" sz="1600" dirty="0">
              <a:solidFill>
                <a:schemeClr val="tx1">
                  <a:lumMod val="75000"/>
                  <a:lumOff val="25000"/>
                </a:schemeClr>
              </a:solidFill>
              <a:latin typeface="Arial" pitchFamily="34" charset="0"/>
              <a:cs typeface="Arial" pitchFamily="34" charset="0"/>
            </a:endParaRPr>
          </a:p>
          <a:p>
            <a:pPr marL="342900" lvl="1" indent="-342900">
              <a:spcAft>
                <a:spcPts val="1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В </a:t>
            </a:r>
            <a:r>
              <a:rPr lang="ru-RU" sz="1600" dirty="0" smtClean="0">
                <a:solidFill>
                  <a:schemeClr val="tx1">
                    <a:lumMod val="75000"/>
                    <a:lumOff val="25000"/>
                  </a:schemeClr>
                </a:solidFill>
                <a:latin typeface="Arial" pitchFamily="34" charset="0"/>
                <a:cs typeface="Arial" pitchFamily="34" charset="0"/>
              </a:rPr>
              <a:t>течение </a:t>
            </a:r>
            <a:r>
              <a:rPr lang="ru-RU" sz="1600" dirty="0">
                <a:solidFill>
                  <a:schemeClr val="tx1">
                    <a:lumMod val="75000"/>
                    <a:lumOff val="25000"/>
                  </a:schemeClr>
                </a:solidFill>
                <a:latin typeface="Arial" pitchFamily="34" charset="0"/>
                <a:cs typeface="Arial" pitchFamily="34" charset="0"/>
              </a:rPr>
              <a:t>10 мин с момента окончания аукциона участники могут подать предложение вне шага, но не меньше последнего ценового </a:t>
            </a:r>
            <a:r>
              <a:rPr lang="ru-RU" sz="1600" dirty="0" smtClean="0">
                <a:solidFill>
                  <a:schemeClr val="tx1">
                    <a:lumMod val="75000"/>
                    <a:lumOff val="25000"/>
                  </a:schemeClr>
                </a:solidFill>
                <a:latin typeface="Arial" pitchFamily="34" charset="0"/>
                <a:cs typeface="Arial" pitchFamily="34" charset="0"/>
              </a:rPr>
              <a:t>предложения. </a:t>
            </a:r>
            <a:endParaRPr lang="ru-RU" sz="16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56357123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116632"/>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Порядок </a:t>
            </a:r>
            <a:r>
              <a:rPr lang="ru-RU" sz="2000" spc="-130" dirty="0" smtClean="0">
                <a:solidFill>
                  <a:schemeClr val="bg1"/>
                </a:solidFill>
                <a:latin typeface="Arial" pitchFamily="34" charset="0"/>
                <a:cs typeface="Arial" pitchFamily="34" charset="0"/>
              </a:rPr>
              <a:t> действий </a:t>
            </a:r>
            <a:r>
              <a:rPr lang="ru-RU" sz="2000" spc="-130" dirty="0">
                <a:solidFill>
                  <a:schemeClr val="bg1"/>
                </a:solidFill>
                <a:latin typeface="Arial" pitchFamily="34" charset="0"/>
                <a:cs typeface="Arial" pitchFamily="34" charset="0"/>
              </a:rPr>
              <a:t>в резервные 10 минут</a:t>
            </a:r>
          </a:p>
        </p:txBody>
      </p:sp>
      <p:sp>
        <p:nvSpPr>
          <p:cNvPr id="4" name="Прямоугольник 3"/>
          <p:cNvSpPr/>
          <p:nvPr/>
        </p:nvSpPr>
        <p:spPr>
          <a:xfrm>
            <a:off x="142875" y="1643063"/>
            <a:ext cx="8715375" cy="3462486"/>
          </a:xfrm>
          <a:prstGeom prst="rect">
            <a:avLst/>
          </a:prstGeom>
        </p:spPr>
        <p:txBody>
          <a:bodyPr>
            <a:spAutoFit/>
          </a:bodyPr>
          <a:lstStyle/>
          <a:p>
            <a:pPr marL="342900" lvl="1" indent="-342900">
              <a:spcAft>
                <a:spcPts val="1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Предложения могут подаваться всеми участниками, кроме подавшего последнее минимальное ценовое предложение в ходе </a:t>
            </a:r>
            <a:r>
              <a:rPr lang="ru-RU" sz="1600" dirty="0" smtClean="0">
                <a:solidFill>
                  <a:schemeClr val="tx1">
                    <a:lumMod val="75000"/>
                    <a:lumOff val="25000"/>
                  </a:schemeClr>
                </a:solidFill>
                <a:latin typeface="Arial" pitchFamily="34" charset="0"/>
                <a:cs typeface="Arial" pitchFamily="34" charset="0"/>
              </a:rPr>
              <a:t>аукциона.</a:t>
            </a:r>
            <a:endParaRPr lang="ru-RU" sz="1600" dirty="0">
              <a:solidFill>
                <a:schemeClr val="tx1">
                  <a:lumMod val="75000"/>
                  <a:lumOff val="25000"/>
                </a:schemeClr>
              </a:solidFill>
              <a:latin typeface="Arial" pitchFamily="34" charset="0"/>
              <a:cs typeface="Arial" pitchFamily="34" charset="0"/>
            </a:endParaRPr>
          </a:p>
          <a:p>
            <a:pPr marL="342900" lvl="1" indent="-342900">
              <a:spcAft>
                <a:spcPts val="1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Предложения подаются без учета шага </a:t>
            </a:r>
            <a:r>
              <a:rPr lang="ru-RU" sz="1600" dirty="0" smtClean="0">
                <a:solidFill>
                  <a:schemeClr val="tx1">
                    <a:lumMod val="75000"/>
                    <a:lumOff val="25000"/>
                  </a:schemeClr>
                </a:solidFill>
                <a:latin typeface="Arial" pitchFamily="34" charset="0"/>
                <a:cs typeface="Arial" pitchFamily="34" charset="0"/>
              </a:rPr>
              <a:t>аукциона.</a:t>
            </a:r>
            <a:endParaRPr lang="ru-RU" sz="1600" dirty="0">
              <a:solidFill>
                <a:schemeClr val="tx1">
                  <a:lumMod val="75000"/>
                  <a:lumOff val="25000"/>
                </a:schemeClr>
              </a:solidFill>
              <a:latin typeface="Arial" pitchFamily="34" charset="0"/>
              <a:cs typeface="Arial" pitchFamily="34" charset="0"/>
            </a:endParaRPr>
          </a:p>
          <a:p>
            <a:pPr marL="342900" lvl="1" indent="-342900">
              <a:spcAft>
                <a:spcPts val="1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Предложение участника не может быть ниже последнего минимального ценового предложения, поданного в ходе </a:t>
            </a:r>
            <a:r>
              <a:rPr lang="ru-RU" sz="1600" dirty="0" smtClean="0">
                <a:solidFill>
                  <a:schemeClr val="tx1">
                    <a:lumMod val="75000"/>
                    <a:lumOff val="25000"/>
                  </a:schemeClr>
                </a:solidFill>
                <a:latin typeface="Arial" pitchFamily="34" charset="0"/>
                <a:cs typeface="Arial" pitchFamily="34" charset="0"/>
              </a:rPr>
              <a:t>аукциона.</a:t>
            </a:r>
            <a:endParaRPr lang="ru-RU" sz="1600" dirty="0">
              <a:solidFill>
                <a:schemeClr val="tx1">
                  <a:lumMod val="75000"/>
                  <a:lumOff val="25000"/>
                </a:schemeClr>
              </a:solidFill>
              <a:latin typeface="Arial" pitchFamily="34" charset="0"/>
              <a:cs typeface="Arial" pitchFamily="34" charset="0"/>
            </a:endParaRPr>
          </a:p>
          <a:p>
            <a:pPr marL="342900" lvl="1" indent="-342900">
              <a:spcAft>
                <a:spcPts val="1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Предложение не может быть выше либо равно предыдущему собственному </a:t>
            </a:r>
            <a:r>
              <a:rPr lang="ru-RU" sz="1600" dirty="0" smtClean="0">
                <a:solidFill>
                  <a:schemeClr val="tx1">
                    <a:lumMod val="75000"/>
                    <a:lumOff val="25000"/>
                  </a:schemeClr>
                </a:solidFill>
                <a:latin typeface="Arial" pitchFamily="34" charset="0"/>
                <a:cs typeface="Arial" pitchFamily="34" charset="0"/>
              </a:rPr>
              <a:t>предложению.</a:t>
            </a:r>
            <a:endParaRPr lang="ru-RU" sz="1600" dirty="0">
              <a:solidFill>
                <a:schemeClr val="tx1">
                  <a:lumMod val="75000"/>
                  <a:lumOff val="25000"/>
                </a:schemeClr>
              </a:solidFill>
              <a:latin typeface="Arial" pitchFamily="34" charset="0"/>
              <a:cs typeface="Arial" pitchFamily="34" charset="0"/>
            </a:endParaRPr>
          </a:p>
          <a:p>
            <a:pPr marL="342900" lvl="1" indent="-342900">
              <a:spcAft>
                <a:spcPts val="1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Участники могут подать несколько предложений во время </a:t>
            </a:r>
            <a:r>
              <a:rPr lang="ru-RU" sz="1600" dirty="0" err="1" smtClean="0">
                <a:solidFill>
                  <a:schemeClr val="tx1">
                    <a:lumMod val="75000"/>
                    <a:lumOff val="25000"/>
                  </a:schemeClr>
                </a:solidFill>
                <a:latin typeface="Arial" pitchFamily="34" charset="0"/>
                <a:cs typeface="Arial" pitchFamily="34" charset="0"/>
              </a:rPr>
              <a:t>доподачи</a:t>
            </a:r>
            <a:r>
              <a:rPr lang="ru-RU" sz="1600" dirty="0" smtClean="0">
                <a:solidFill>
                  <a:schemeClr val="tx1">
                    <a:lumMod val="75000"/>
                    <a:lumOff val="25000"/>
                  </a:schemeClr>
                </a:solidFill>
                <a:latin typeface="Arial" pitchFamily="34" charset="0"/>
                <a:cs typeface="Arial" pitchFamily="34" charset="0"/>
              </a:rPr>
              <a:t>.</a:t>
            </a:r>
            <a:endParaRPr lang="ru-RU" sz="1600" dirty="0">
              <a:solidFill>
                <a:schemeClr val="tx1">
                  <a:lumMod val="75000"/>
                  <a:lumOff val="25000"/>
                </a:schemeClr>
              </a:solidFill>
              <a:latin typeface="Arial" pitchFamily="34" charset="0"/>
              <a:cs typeface="Arial" pitchFamily="34" charset="0"/>
            </a:endParaRPr>
          </a:p>
          <a:p>
            <a:pPr marL="342900" lvl="1" indent="-342900">
              <a:spcAft>
                <a:spcPts val="1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Участники могут видеть значения, предложенные </a:t>
            </a:r>
            <a:r>
              <a:rPr lang="ru-RU" sz="1600" dirty="0" smtClean="0">
                <a:solidFill>
                  <a:schemeClr val="tx1">
                    <a:lumMod val="75000"/>
                    <a:lumOff val="25000"/>
                  </a:schemeClr>
                </a:solidFill>
                <a:latin typeface="Arial" pitchFamily="34" charset="0"/>
                <a:cs typeface="Arial" pitchFamily="34" charset="0"/>
              </a:rPr>
              <a:t>конкурентами.</a:t>
            </a:r>
            <a:endParaRPr lang="ru-RU" sz="16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62880820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0" y="116632"/>
            <a:ext cx="9144000" cy="646113"/>
          </a:xfrm>
          <a:prstGeom prst="rect">
            <a:avLst/>
          </a:prstGeom>
          <a:noFill/>
          <a:ln w="9525">
            <a:noFill/>
            <a:round/>
            <a:headEnd/>
            <a:tailEnd/>
          </a:ln>
        </p:spPr>
        <p:txBody>
          <a:bodyPr lIns="216000" tIns="36000" rIns="180000" bIns="360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dirty="0" smtClean="0">
                <a:solidFill>
                  <a:srgbClr val="FFFFFF"/>
                </a:solidFill>
                <a:latin typeface="Arial" pitchFamily="34" charset="0"/>
                <a:cs typeface="Arial" pitchFamily="34" charset="0"/>
              </a:rPr>
              <a:t>Признание аукциона несостоявшимся</a:t>
            </a:r>
            <a:endParaRPr lang="ru-RU" sz="2000" dirty="0">
              <a:solidFill>
                <a:srgbClr val="FFFFFF"/>
              </a:solidFill>
              <a:latin typeface="Arial" pitchFamily="34" charset="0"/>
              <a:cs typeface="Arial" pitchFamily="34" charset="0"/>
            </a:endParaRPr>
          </a:p>
        </p:txBody>
      </p:sp>
      <p:sp>
        <p:nvSpPr>
          <p:cNvPr id="2" name="Прямоугольник 1"/>
          <p:cNvSpPr/>
          <p:nvPr/>
        </p:nvSpPr>
        <p:spPr>
          <a:xfrm>
            <a:off x="182412" y="2019710"/>
            <a:ext cx="8710068" cy="3600986"/>
          </a:xfrm>
          <a:prstGeom prst="rect">
            <a:avLst/>
          </a:prstGeom>
        </p:spPr>
        <p:txBody>
          <a:bodyPr wrap="square">
            <a:spAutoFit/>
          </a:bodyPr>
          <a:lstStyle/>
          <a:p>
            <a:r>
              <a:rPr lang="ru-RU" sz="1600" dirty="0">
                <a:solidFill>
                  <a:schemeClr val="tx1">
                    <a:lumMod val="75000"/>
                    <a:lumOff val="25000"/>
                  </a:schemeClr>
                </a:solidFill>
                <a:latin typeface="Arial" pitchFamily="34" charset="0"/>
                <a:cs typeface="Arial" pitchFamily="34" charset="0"/>
              </a:rPr>
              <a:t>1) оператор электронной площадки не позднее рабочего дня, следующего за датой окончания срока подачи заявок на участие в таком аукционе, направляет заказчику </a:t>
            </a:r>
            <a:r>
              <a:rPr lang="ru-RU" sz="1600" dirty="0" smtClean="0">
                <a:solidFill>
                  <a:schemeClr val="tx1">
                    <a:lumMod val="75000"/>
                    <a:lumOff val="25000"/>
                  </a:schemeClr>
                </a:solidFill>
                <a:latin typeface="Arial" pitchFamily="34" charset="0"/>
                <a:cs typeface="Arial" pitchFamily="34" charset="0"/>
              </a:rPr>
              <a:t>вторую часть </a:t>
            </a:r>
            <a:r>
              <a:rPr lang="ru-RU" sz="1600" dirty="0">
                <a:solidFill>
                  <a:schemeClr val="tx1">
                    <a:lumMod val="75000"/>
                    <a:lumOff val="25000"/>
                  </a:schemeClr>
                </a:solidFill>
                <a:latin typeface="Arial" pitchFamily="34" charset="0"/>
                <a:cs typeface="Arial" pitchFamily="34" charset="0"/>
              </a:rPr>
              <a:t>этой заявки, а также документы подавшего ее </a:t>
            </a:r>
            <a:r>
              <a:rPr lang="ru-RU" sz="1600" dirty="0" smtClean="0">
                <a:solidFill>
                  <a:schemeClr val="tx1">
                    <a:lumMod val="75000"/>
                    <a:lumOff val="25000"/>
                  </a:schemeClr>
                </a:solidFill>
                <a:latin typeface="Arial" pitchFamily="34" charset="0"/>
                <a:cs typeface="Arial" pitchFamily="34" charset="0"/>
              </a:rPr>
              <a:t>участника;</a:t>
            </a:r>
            <a:endParaRPr lang="ru-RU" sz="1600" dirty="0">
              <a:solidFill>
                <a:schemeClr val="tx1">
                  <a:lumMod val="75000"/>
                  <a:lumOff val="25000"/>
                </a:schemeClr>
              </a:solidFill>
              <a:latin typeface="Arial" pitchFamily="34" charset="0"/>
              <a:cs typeface="Arial" pitchFamily="34" charset="0"/>
            </a:endParaRPr>
          </a:p>
          <a:p>
            <a:r>
              <a:rPr lang="ru-RU" sz="1600" dirty="0">
                <a:solidFill>
                  <a:schemeClr val="tx1">
                    <a:lumMod val="75000"/>
                    <a:lumOff val="25000"/>
                  </a:schemeClr>
                </a:solidFill>
                <a:latin typeface="Arial" pitchFamily="34" charset="0"/>
                <a:cs typeface="Arial" pitchFamily="34" charset="0"/>
              </a:rPr>
              <a:t>2) оператор электронной площадки в течение того же срока, обязан направить уведомление </a:t>
            </a:r>
            <a:r>
              <a:rPr lang="ru-RU" sz="1600" dirty="0" smtClean="0">
                <a:solidFill>
                  <a:schemeClr val="tx1">
                    <a:lumMod val="75000"/>
                    <a:lumOff val="25000"/>
                  </a:schemeClr>
                </a:solidFill>
                <a:latin typeface="Arial" pitchFamily="34" charset="0"/>
                <a:cs typeface="Arial" pitchFamily="34" charset="0"/>
              </a:rPr>
              <a:t>всем участникам;</a:t>
            </a:r>
            <a:endParaRPr lang="ru-RU" sz="1600" dirty="0">
              <a:solidFill>
                <a:schemeClr val="tx1">
                  <a:lumMod val="75000"/>
                  <a:lumOff val="25000"/>
                </a:schemeClr>
              </a:solidFill>
              <a:latin typeface="Arial" pitchFamily="34" charset="0"/>
              <a:cs typeface="Arial" pitchFamily="34" charset="0"/>
            </a:endParaRPr>
          </a:p>
          <a:p>
            <a:r>
              <a:rPr lang="ru-RU" sz="1600" dirty="0">
                <a:solidFill>
                  <a:schemeClr val="tx1">
                    <a:lumMod val="75000"/>
                    <a:lumOff val="25000"/>
                  </a:schemeClr>
                </a:solidFill>
                <a:latin typeface="Arial" pitchFamily="34" charset="0"/>
                <a:cs typeface="Arial" pitchFamily="34" charset="0"/>
              </a:rPr>
              <a:t>3) аукционная комиссия в течение 3 рабочих дней с даты получения единственной заявки, рассматривает эту заявку и документы на предмет соответствия и направляет оператору протокол рассмотрения единственной заявки на участие в таком аукционе, подписанный членами аукционной комиссии. </a:t>
            </a:r>
            <a:endParaRPr lang="ru-RU" sz="1600" dirty="0" smtClean="0">
              <a:solidFill>
                <a:schemeClr val="tx1">
                  <a:lumMod val="75000"/>
                  <a:lumOff val="25000"/>
                </a:schemeClr>
              </a:solidFill>
              <a:latin typeface="Arial" pitchFamily="34" charset="0"/>
              <a:cs typeface="Arial" pitchFamily="34" charset="0"/>
            </a:endParaRPr>
          </a:p>
          <a:p>
            <a:r>
              <a:rPr lang="ru-RU" sz="1600" dirty="0" smtClean="0">
                <a:solidFill>
                  <a:schemeClr val="tx1">
                    <a:lumMod val="75000"/>
                    <a:lumOff val="25000"/>
                  </a:schemeClr>
                </a:solidFill>
                <a:latin typeface="Arial" pitchFamily="34" charset="0"/>
                <a:cs typeface="Arial" pitchFamily="34" charset="0"/>
              </a:rPr>
              <a:t>4</a:t>
            </a:r>
            <a:r>
              <a:rPr lang="ru-RU" sz="1600" dirty="0">
                <a:solidFill>
                  <a:schemeClr val="tx1">
                    <a:lumMod val="75000"/>
                    <a:lumOff val="25000"/>
                  </a:schemeClr>
                </a:solidFill>
                <a:latin typeface="Arial" pitchFamily="34" charset="0"/>
                <a:cs typeface="Arial" pitchFamily="34" charset="0"/>
              </a:rPr>
              <a:t>) контракт </a:t>
            </a:r>
            <a:r>
              <a:rPr lang="ru-RU" sz="1600" dirty="0" smtClean="0">
                <a:solidFill>
                  <a:schemeClr val="tx1">
                    <a:lumMod val="75000"/>
                    <a:lumOff val="25000"/>
                  </a:schemeClr>
                </a:solidFill>
                <a:latin typeface="Arial" pitchFamily="34" charset="0"/>
                <a:cs typeface="Arial" pitchFamily="34" charset="0"/>
              </a:rPr>
              <a:t>заключается с участником: </a:t>
            </a:r>
          </a:p>
          <a:p>
            <a:r>
              <a:rPr lang="ru-RU" sz="1600" dirty="0" smtClean="0">
                <a:solidFill>
                  <a:schemeClr val="tx1">
                    <a:lumMod val="75000"/>
                    <a:lumOff val="25000"/>
                  </a:schemeClr>
                </a:solidFill>
                <a:latin typeface="Arial" pitchFamily="34" charset="0"/>
                <a:cs typeface="Arial" pitchFamily="34" charset="0"/>
              </a:rPr>
              <a:t>- </a:t>
            </a:r>
            <a:r>
              <a:rPr lang="ru-RU" sz="1600" dirty="0">
                <a:solidFill>
                  <a:schemeClr val="tx1">
                    <a:lumMod val="75000"/>
                    <a:lumOff val="25000"/>
                  </a:schemeClr>
                </a:solidFill>
                <a:latin typeface="Arial" pitchFamily="34" charset="0"/>
                <a:cs typeface="Arial" pitchFamily="34" charset="0"/>
              </a:rPr>
              <a:t>ранее других заявок на участие в таком аукционе, если несколько участников такого аукциона и поданные ими заявки признаны соответствующими </a:t>
            </a:r>
            <a:r>
              <a:rPr lang="ru-RU" sz="1600" dirty="0" smtClean="0">
                <a:solidFill>
                  <a:schemeClr val="tx1">
                    <a:lumMod val="75000"/>
                    <a:lumOff val="25000"/>
                  </a:schemeClr>
                </a:solidFill>
                <a:latin typeface="Arial" pitchFamily="34" charset="0"/>
                <a:cs typeface="Arial" pitchFamily="34" charset="0"/>
              </a:rPr>
              <a:t>требованиям;</a:t>
            </a:r>
            <a:endParaRPr lang="ru-RU" sz="1600" dirty="0">
              <a:solidFill>
                <a:schemeClr val="tx1">
                  <a:lumMod val="75000"/>
                  <a:lumOff val="25000"/>
                </a:schemeClr>
              </a:solidFill>
              <a:latin typeface="Arial" pitchFamily="34" charset="0"/>
              <a:cs typeface="Arial" pitchFamily="34" charset="0"/>
            </a:endParaRPr>
          </a:p>
          <a:p>
            <a:r>
              <a:rPr lang="ru-RU" sz="1600" dirty="0" smtClean="0">
                <a:solidFill>
                  <a:schemeClr val="tx1">
                    <a:lumMod val="75000"/>
                    <a:lumOff val="25000"/>
                  </a:schemeClr>
                </a:solidFill>
                <a:latin typeface="Arial" pitchFamily="34" charset="0"/>
                <a:cs typeface="Arial" pitchFamily="34" charset="0"/>
              </a:rPr>
              <a:t>- </a:t>
            </a:r>
            <a:r>
              <a:rPr lang="ru-RU" sz="1600" dirty="0">
                <a:solidFill>
                  <a:schemeClr val="tx1">
                    <a:lumMod val="75000"/>
                    <a:lumOff val="25000"/>
                  </a:schemeClr>
                </a:solidFill>
                <a:latin typeface="Arial" pitchFamily="34" charset="0"/>
                <a:cs typeface="Arial" pitchFamily="34" charset="0"/>
              </a:rPr>
              <a:t>единственным участником такого аукциона, если только один участник </a:t>
            </a:r>
            <a:r>
              <a:rPr lang="ru-RU" sz="1600" dirty="0" smtClean="0">
                <a:solidFill>
                  <a:schemeClr val="tx1">
                    <a:lumMod val="75000"/>
                    <a:lumOff val="25000"/>
                  </a:schemeClr>
                </a:solidFill>
                <a:latin typeface="Arial" pitchFamily="34" charset="0"/>
                <a:cs typeface="Arial" pitchFamily="34" charset="0"/>
              </a:rPr>
              <a:t>аукциона </a:t>
            </a:r>
            <a:r>
              <a:rPr lang="ru-RU" sz="1600" dirty="0">
                <a:solidFill>
                  <a:schemeClr val="tx1">
                    <a:lumMod val="75000"/>
                    <a:lumOff val="25000"/>
                  </a:schemeClr>
                </a:solidFill>
                <a:latin typeface="Arial" pitchFamily="34" charset="0"/>
                <a:cs typeface="Arial" pitchFamily="34" charset="0"/>
              </a:rPr>
              <a:t>и поданная им заявка признаны соответствующими </a:t>
            </a:r>
            <a:r>
              <a:rPr lang="ru-RU" sz="1600" dirty="0" smtClean="0">
                <a:solidFill>
                  <a:schemeClr val="tx1">
                    <a:lumMod val="75000"/>
                    <a:lumOff val="25000"/>
                  </a:schemeClr>
                </a:solidFill>
                <a:latin typeface="Arial" pitchFamily="34" charset="0"/>
                <a:cs typeface="Arial" pitchFamily="34" charset="0"/>
              </a:rPr>
              <a:t>требованиям.</a:t>
            </a:r>
            <a:endParaRPr lang="ru-RU" sz="1600" dirty="0">
              <a:solidFill>
                <a:schemeClr val="tx1">
                  <a:lumMod val="75000"/>
                  <a:lumOff val="25000"/>
                </a:schemeClr>
              </a:solidFill>
              <a:latin typeface="Arial" pitchFamily="34" charset="0"/>
              <a:cs typeface="Arial" pitchFamily="34" charset="0"/>
            </a:endParaRPr>
          </a:p>
        </p:txBody>
      </p:sp>
      <p:sp>
        <p:nvSpPr>
          <p:cNvPr id="7" name="Прямоугольник 6"/>
          <p:cNvSpPr/>
          <p:nvPr/>
        </p:nvSpPr>
        <p:spPr bwMode="auto">
          <a:xfrm>
            <a:off x="179388" y="1557338"/>
            <a:ext cx="5870307" cy="349702"/>
          </a:xfrm>
          <a:prstGeom prst="rect">
            <a:avLst/>
          </a:prstGeom>
          <a:solidFill>
            <a:srgbClr val="0070C0"/>
          </a:solidFill>
          <a:ln w="12700">
            <a:solidFill>
              <a:schemeClr val="tx1">
                <a:lumMod val="75000"/>
                <a:lumOff val="25000"/>
              </a:schemeClr>
            </a:solidFill>
          </a:ln>
        </p:spPr>
        <p:txBody>
          <a:bodyPr wrap="none" lIns="72000" tIns="36000" rIns="72000" bIns="36000">
            <a:spAutoFit/>
          </a:bodyPr>
          <a:lstStyle/>
          <a:p>
            <a:pPr>
              <a:spcAft>
                <a:spcPts val="600"/>
              </a:spcAft>
              <a:defRPr/>
            </a:pPr>
            <a:r>
              <a:rPr lang="ru-RU" dirty="0" smtClean="0">
                <a:solidFill>
                  <a:schemeClr val="bg1"/>
                </a:solidFill>
                <a:latin typeface="Arial" pitchFamily="34" charset="0"/>
                <a:cs typeface="Arial" pitchFamily="34" charset="0"/>
              </a:rPr>
              <a:t>Не подано ни одно ценовое предложение (ч. 3 ст. 71)</a:t>
            </a:r>
            <a:endParaRPr lang="ru-RU"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20122744"/>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31502" y="3862412"/>
            <a:ext cx="27003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6"/>
          <p:cNvGrpSpPr>
            <a:grpSpLocks/>
          </p:cNvGrpSpPr>
          <p:nvPr/>
        </p:nvGrpSpPr>
        <p:grpSpPr bwMode="auto">
          <a:xfrm>
            <a:off x="682327" y="1628800"/>
            <a:ext cx="1825625" cy="1946275"/>
            <a:chOff x="1973" y="1117"/>
            <a:chExt cx="680" cy="725"/>
          </a:xfrm>
        </p:grpSpPr>
        <p:sp>
          <p:nvSpPr>
            <p:cNvPr id="83986" name="AutoShape 7"/>
            <p:cNvSpPr>
              <a:spLocks noChangeArrowheads="1"/>
            </p:cNvSpPr>
            <p:nvPr/>
          </p:nvSpPr>
          <p:spPr bwMode="auto">
            <a:xfrm>
              <a:off x="1973" y="1117"/>
              <a:ext cx="680" cy="725"/>
            </a:xfrm>
            <a:prstGeom prst="roundRect">
              <a:avLst>
                <a:gd name="adj" fmla="val 16667"/>
              </a:avLst>
            </a:prstGeom>
            <a:solidFill>
              <a:srgbClr val="FF9900"/>
            </a:solidFill>
            <a:ln w="9525">
              <a:solidFill>
                <a:schemeClr val="tx1"/>
              </a:solidFill>
              <a:round/>
              <a:headEnd/>
              <a:tailEnd/>
            </a:ln>
          </p:spPr>
          <p:txBody>
            <a:bodyPr wrap="none" anchor="ctr"/>
            <a:lstStyle/>
            <a:p>
              <a:endParaRPr lang="ru-RU" sz="1600">
                <a:latin typeface="Arial" pitchFamily="34" charset="0"/>
                <a:cs typeface="Arial" pitchFamily="34" charset="0"/>
              </a:endParaRPr>
            </a:p>
          </p:txBody>
        </p:sp>
        <p:sp>
          <p:nvSpPr>
            <p:cNvPr id="83987" name="Text Box 8"/>
            <p:cNvSpPr txBox="1">
              <a:spLocks noChangeArrowheads="1"/>
            </p:cNvSpPr>
            <p:nvPr/>
          </p:nvSpPr>
          <p:spPr bwMode="auto">
            <a:xfrm>
              <a:off x="1983" y="1247"/>
              <a:ext cx="648" cy="399"/>
            </a:xfrm>
            <a:prstGeom prst="rect">
              <a:avLst/>
            </a:prstGeom>
            <a:noFill/>
            <a:ln w="9525">
              <a:noFill/>
              <a:miter lim="800000"/>
              <a:headEnd/>
              <a:tailEnd/>
            </a:ln>
          </p:spPr>
          <p:txBody>
            <a:bodyPr wrap="none">
              <a:spAutoFit/>
            </a:bodyPr>
            <a:lstStyle/>
            <a:p>
              <a:pPr algn="ctr"/>
              <a:r>
                <a:rPr lang="ru-RU" sz="1600" b="1" dirty="0">
                  <a:latin typeface="Arial" pitchFamily="34" charset="0"/>
                  <a:cs typeface="Arial" pitchFamily="34" charset="0"/>
                </a:rPr>
                <a:t>Рассмотрение</a:t>
              </a:r>
            </a:p>
            <a:p>
              <a:pPr algn="ctr"/>
              <a:r>
                <a:rPr lang="ru-RU" sz="1600" b="1" dirty="0">
                  <a:latin typeface="Arial" pitchFamily="34" charset="0"/>
                  <a:cs typeface="Arial" pitchFamily="34" charset="0"/>
                </a:rPr>
                <a:t>вторых частей,</a:t>
              </a:r>
            </a:p>
            <a:p>
              <a:pPr algn="ctr"/>
              <a:r>
                <a:rPr lang="ru-RU" sz="1600" b="1" dirty="0">
                  <a:latin typeface="Arial" pitchFamily="34" charset="0"/>
                  <a:cs typeface="Arial" pitchFamily="34" charset="0"/>
                </a:rPr>
                <a:t>определение</a:t>
              </a:r>
            </a:p>
            <a:p>
              <a:pPr algn="ctr"/>
              <a:r>
                <a:rPr lang="ru-RU" sz="1600" b="1" dirty="0">
                  <a:latin typeface="Arial" pitchFamily="34" charset="0"/>
                  <a:cs typeface="Arial" pitchFamily="34" charset="0"/>
                </a:rPr>
                <a:t>победителя</a:t>
              </a:r>
            </a:p>
          </p:txBody>
        </p:sp>
      </p:grpSp>
      <p:grpSp>
        <p:nvGrpSpPr>
          <p:cNvPr id="3" name="Group 9"/>
          <p:cNvGrpSpPr>
            <a:grpSpLocks/>
          </p:cNvGrpSpPr>
          <p:nvPr/>
        </p:nvGrpSpPr>
        <p:grpSpPr bwMode="auto">
          <a:xfrm>
            <a:off x="683915" y="4146575"/>
            <a:ext cx="1822450" cy="1947862"/>
            <a:chOff x="1966" y="2069"/>
            <a:chExt cx="680" cy="725"/>
          </a:xfrm>
        </p:grpSpPr>
        <p:sp>
          <p:nvSpPr>
            <p:cNvPr id="83984" name="AutoShape 10"/>
            <p:cNvSpPr>
              <a:spLocks noChangeArrowheads="1"/>
            </p:cNvSpPr>
            <p:nvPr/>
          </p:nvSpPr>
          <p:spPr bwMode="auto">
            <a:xfrm>
              <a:off x="1966" y="2069"/>
              <a:ext cx="680" cy="725"/>
            </a:xfrm>
            <a:prstGeom prst="roundRect">
              <a:avLst>
                <a:gd name="adj" fmla="val 16667"/>
              </a:avLst>
            </a:prstGeom>
            <a:solidFill>
              <a:srgbClr val="800000"/>
            </a:solidFill>
            <a:ln w="9525">
              <a:solidFill>
                <a:schemeClr val="tx1"/>
              </a:solidFill>
              <a:round/>
              <a:headEnd/>
              <a:tailEnd/>
            </a:ln>
          </p:spPr>
          <p:txBody>
            <a:bodyPr wrap="none" anchor="ctr"/>
            <a:lstStyle/>
            <a:p>
              <a:endParaRPr lang="ru-RU" sz="1600">
                <a:latin typeface="Arial" pitchFamily="34" charset="0"/>
                <a:cs typeface="Arial" pitchFamily="34" charset="0"/>
              </a:endParaRPr>
            </a:p>
          </p:txBody>
        </p:sp>
        <p:sp>
          <p:nvSpPr>
            <p:cNvPr id="83985" name="Text Box 11"/>
            <p:cNvSpPr txBox="1">
              <a:spLocks noChangeArrowheads="1"/>
            </p:cNvSpPr>
            <p:nvPr/>
          </p:nvSpPr>
          <p:spPr bwMode="auto">
            <a:xfrm>
              <a:off x="1991" y="2182"/>
              <a:ext cx="627" cy="398"/>
            </a:xfrm>
            <a:prstGeom prst="rect">
              <a:avLst/>
            </a:prstGeom>
            <a:noFill/>
            <a:ln w="9525">
              <a:noFill/>
              <a:miter lim="800000"/>
              <a:headEnd/>
              <a:tailEnd/>
            </a:ln>
          </p:spPr>
          <p:txBody>
            <a:bodyPr wrap="none">
              <a:spAutoFit/>
            </a:bodyPr>
            <a:lstStyle/>
            <a:p>
              <a:pPr algn="ctr"/>
              <a:r>
                <a:rPr lang="ru-RU" sz="1600" b="1">
                  <a:solidFill>
                    <a:schemeClr val="bg1"/>
                  </a:solidFill>
                  <a:latin typeface="Arial" pitchFamily="34" charset="0"/>
                  <a:cs typeface="Arial" pitchFamily="34" charset="0"/>
                </a:rPr>
                <a:t>Проведение </a:t>
              </a:r>
            </a:p>
            <a:p>
              <a:pPr algn="ctr"/>
              <a:r>
                <a:rPr lang="ru-RU" sz="1600" b="1">
                  <a:solidFill>
                    <a:schemeClr val="bg1"/>
                  </a:solidFill>
                  <a:latin typeface="Arial" pitchFamily="34" charset="0"/>
                  <a:cs typeface="Arial" pitchFamily="34" charset="0"/>
                </a:rPr>
                <a:t>торгов,</a:t>
              </a:r>
            </a:p>
            <a:p>
              <a:pPr algn="ctr"/>
              <a:r>
                <a:rPr lang="ru-RU" sz="1600" b="1">
                  <a:solidFill>
                    <a:schemeClr val="bg1"/>
                  </a:solidFill>
                  <a:latin typeface="Arial" pitchFamily="34" charset="0"/>
                  <a:cs typeface="Arial" pitchFamily="34" charset="0"/>
                </a:rPr>
                <a:t>отправка </a:t>
              </a:r>
            </a:p>
            <a:p>
              <a:pPr algn="ctr"/>
              <a:r>
                <a:rPr lang="ru-RU" sz="1600" b="1">
                  <a:solidFill>
                    <a:schemeClr val="bg1"/>
                  </a:solidFill>
                  <a:latin typeface="Arial" pitchFamily="34" charset="0"/>
                  <a:cs typeface="Arial" pitchFamily="34" charset="0"/>
                </a:rPr>
                <a:t>вторых частей</a:t>
              </a:r>
            </a:p>
          </p:txBody>
        </p:sp>
      </p:grpSp>
      <p:sp>
        <p:nvSpPr>
          <p:cNvPr id="116751" name="Line 15"/>
          <p:cNvSpPr>
            <a:spLocks noChangeShapeType="1"/>
          </p:cNvSpPr>
          <p:nvPr/>
        </p:nvSpPr>
        <p:spPr bwMode="auto">
          <a:xfrm flipV="1">
            <a:off x="1547515" y="3573487"/>
            <a:ext cx="0" cy="576263"/>
          </a:xfrm>
          <a:prstGeom prst="line">
            <a:avLst/>
          </a:prstGeom>
          <a:noFill/>
          <a:ln w="34925">
            <a:solidFill>
              <a:schemeClr val="tx1"/>
            </a:solidFill>
            <a:round/>
            <a:headEnd/>
            <a:tailEnd type="triangle" w="med" len="med"/>
          </a:ln>
        </p:spPr>
        <p:txBody>
          <a:bodyPr/>
          <a:lstStyle/>
          <a:p>
            <a:endParaRPr lang="ru-RU" sz="1600">
              <a:latin typeface="Arial" pitchFamily="34" charset="0"/>
              <a:cs typeface="Arial" pitchFamily="34" charset="0"/>
            </a:endParaRPr>
          </a:p>
        </p:txBody>
      </p:sp>
      <p:sp>
        <p:nvSpPr>
          <p:cNvPr id="50200" name="Text Box 19"/>
          <p:cNvSpPr txBox="1">
            <a:spLocks noChangeArrowheads="1"/>
          </p:cNvSpPr>
          <p:nvPr/>
        </p:nvSpPr>
        <p:spPr bwMode="auto">
          <a:xfrm>
            <a:off x="2955925" y="4071938"/>
            <a:ext cx="5545138" cy="338554"/>
          </a:xfrm>
          <a:prstGeom prst="rect">
            <a:avLst/>
          </a:prstGeom>
          <a:noFill/>
          <a:ln w="9525">
            <a:noFill/>
            <a:miter lim="800000"/>
            <a:headEnd/>
            <a:tailEnd/>
          </a:ln>
        </p:spPr>
        <p:txBody>
          <a:bodyPr>
            <a:spAutoFit/>
          </a:bodyPr>
          <a:lstStyle/>
          <a:p>
            <a:pPr marL="342900" lvl="1" indent="-342900">
              <a:spcAft>
                <a:spcPts val="1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Торги в круглосуточном режиме</a:t>
            </a:r>
          </a:p>
        </p:txBody>
      </p:sp>
      <p:sp>
        <p:nvSpPr>
          <p:cNvPr id="50198" name="Text Box 22"/>
          <p:cNvSpPr txBox="1">
            <a:spLocks noChangeArrowheads="1"/>
          </p:cNvSpPr>
          <p:nvPr/>
        </p:nvSpPr>
        <p:spPr bwMode="auto">
          <a:xfrm>
            <a:off x="3027363" y="1643063"/>
            <a:ext cx="5545137" cy="584775"/>
          </a:xfrm>
          <a:prstGeom prst="rect">
            <a:avLst/>
          </a:prstGeom>
          <a:noFill/>
          <a:ln w="9525">
            <a:noFill/>
            <a:miter lim="800000"/>
            <a:headEnd/>
            <a:tailEnd/>
          </a:ln>
        </p:spPr>
        <p:txBody>
          <a:bodyPr>
            <a:spAutoFit/>
          </a:bodyPr>
          <a:lstStyle/>
          <a:p>
            <a:pPr marL="342900" lvl="1" indent="-342900">
              <a:spcAft>
                <a:spcPts val="1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Проверка документов по заявке + документов из реестра участников</a:t>
            </a:r>
          </a:p>
        </p:txBody>
      </p:sp>
      <p:sp>
        <p:nvSpPr>
          <p:cNvPr id="50196" name="Text Box 25"/>
          <p:cNvSpPr txBox="1">
            <a:spLocks noChangeArrowheads="1"/>
          </p:cNvSpPr>
          <p:nvPr/>
        </p:nvSpPr>
        <p:spPr bwMode="auto">
          <a:xfrm>
            <a:off x="3027363" y="2428875"/>
            <a:ext cx="5545137" cy="338554"/>
          </a:xfrm>
          <a:prstGeom prst="rect">
            <a:avLst/>
          </a:prstGeom>
          <a:noFill/>
          <a:ln w="9525">
            <a:noFill/>
            <a:miter lim="800000"/>
            <a:headEnd/>
            <a:tailEnd/>
          </a:ln>
        </p:spPr>
        <p:txBody>
          <a:bodyPr>
            <a:spAutoFit/>
          </a:bodyPr>
          <a:lstStyle/>
          <a:p>
            <a:pPr marL="342900" lvl="1" indent="-342900">
              <a:spcAft>
                <a:spcPts val="1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Не более </a:t>
            </a:r>
            <a:r>
              <a:rPr lang="ru-RU" sz="1600" dirty="0" smtClean="0">
                <a:solidFill>
                  <a:schemeClr val="tx1">
                    <a:lumMod val="75000"/>
                    <a:lumOff val="25000"/>
                  </a:schemeClr>
                </a:solidFill>
                <a:latin typeface="Arial" pitchFamily="34" charset="0"/>
                <a:cs typeface="Arial" pitchFamily="34" charset="0"/>
              </a:rPr>
              <a:t>3 рабочих дней </a:t>
            </a:r>
            <a:r>
              <a:rPr lang="ru-RU" sz="1600" dirty="0">
                <a:solidFill>
                  <a:schemeClr val="tx1">
                    <a:lumMod val="75000"/>
                    <a:lumOff val="25000"/>
                  </a:schemeClr>
                </a:solidFill>
                <a:latin typeface="Arial" pitchFamily="34" charset="0"/>
                <a:cs typeface="Arial" pitchFamily="34" charset="0"/>
              </a:rPr>
              <a:t>на рассмотрение</a:t>
            </a:r>
          </a:p>
        </p:txBody>
      </p:sp>
      <p:sp>
        <p:nvSpPr>
          <p:cNvPr id="50194" name="Text Box 28"/>
          <p:cNvSpPr txBox="1">
            <a:spLocks noChangeArrowheads="1"/>
          </p:cNvSpPr>
          <p:nvPr/>
        </p:nvSpPr>
        <p:spPr bwMode="auto">
          <a:xfrm>
            <a:off x="2955925" y="4497388"/>
            <a:ext cx="5545138" cy="584775"/>
          </a:xfrm>
          <a:prstGeom prst="rect">
            <a:avLst/>
          </a:prstGeom>
          <a:noFill/>
          <a:ln w="9525">
            <a:noFill/>
            <a:miter lim="800000"/>
            <a:headEnd/>
            <a:tailEnd/>
          </a:ln>
        </p:spPr>
        <p:txBody>
          <a:bodyPr>
            <a:spAutoFit/>
          </a:bodyPr>
          <a:lstStyle/>
          <a:p>
            <a:pPr marL="342900" lvl="1" indent="-342900">
              <a:spcAft>
                <a:spcPts val="1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В течение 1 часа после торгов заказчику направляются протокол и вторые части заявок</a:t>
            </a:r>
          </a:p>
        </p:txBody>
      </p:sp>
      <p:sp>
        <p:nvSpPr>
          <p:cNvPr id="50192" name="Text Box 31"/>
          <p:cNvSpPr txBox="1">
            <a:spLocks noChangeArrowheads="1"/>
          </p:cNvSpPr>
          <p:nvPr/>
        </p:nvSpPr>
        <p:spPr bwMode="auto">
          <a:xfrm>
            <a:off x="3027363" y="2873375"/>
            <a:ext cx="5545137" cy="584775"/>
          </a:xfrm>
          <a:prstGeom prst="rect">
            <a:avLst/>
          </a:prstGeom>
          <a:noFill/>
          <a:ln w="9525">
            <a:noFill/>
            <a:miter lim="800000"/>
            <a:headEnd/>
            <a:tailEnd/>
          </a:ln>
        </p:spPr>
        <p:txBody>
          <a:bodyPr>
            <a:spAutoFit/>
          </a:bodyPr>
          <a:lstStyle/>
          <a:p>
            <a:pPr marL="342900" lvl="1" indent="-342900">
              <a:spcAft>
                <a:spcPts val="1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Публикация Протокола подведения итогов в системе</a:t>
            </a:r>
          </a:p>
        </p:txBody>
      </p:sp>
      <p:pic>
        <p:nvPicPr>
          <p:cNvPr id="116769" name="Picture 33"/>
          <p:cNvPicPr>
            <a:picLocks noChangeAspect="1" noChangeArrowheads="1"/>
          </p:cNvPicPr>
          <p:nvPr/>
        </p:nvPicPr>
        <p:blipFill>
          <a:blip r:embed="rId2" cstate="print"/>
          <a:srcRect/>
          <a:stretch>
            <a:fillRect/>
          </a:stretch>
        </p:blipFill>
        <p:spPr bwMode="auto">
          <a:xfrm>
            <a:off x="4067944" y="5229200"/>
            <a:ext cx="2447925" cy="1092200"/>
          </a:xfrm>
          <a:prstGeom prst="rect">
            <a:avLst/>
          </a:prstGeom>
          <a:noFill/>
          <a:ln w="9525">
            <a:noFill/>
            <a:miter lim="800000"/>
            <a:headEnd/>
            <a:tailEnd/>
          </a:ln>
        </p:spPr>
      </p:pic>
      <p:sp>
        <p:nvSpPr>
          <p:cNvPr id="30" name="Text Box 5"/>
          <p:cNvSpPr txBox="1">
            <a:spLocks noChangeArrowheads="1"/>
          </p:cNvSpPr>
          <p:nvPr/>
        </p:nvSpPr>
        <p:spPr bwMode="auto">
          <a:xfrm>
            <a:off x="0" y="118591"/>
            <a:ext cx="9144000" cy="646113"/>
          </a:xfrm>
          <a:prstGeom prst="rect">
            <a:avLst/>
          </a:prstGeom>
          <a:noFill/>
          <a:ln w="9525">
            <a:noFill/>
            <a:miter lim="800000"/>
            <a:headEnd/>
            <a:tailEnd/>
          </a:ln>
        </p:spPr>
        <p:txBody>
          <a:bodyPr lIns="216000" tIns="36000" rIns="180000" bIns="36000" anchor="ctr"/>
          <a:lstStyle/>
          <a:p>
            <a:pPr>
              <a:defRPr/>
            </a:pPr>
            <a:r>
              <a:rPr lang="ru-RU" sz="2000" spc="-130" dirty="0" smtClean="0">
                <a:solidFill>
                  <a:schemeClr val="bg1"/>
                </a:solidFill>
                <a:latin typeface="Arial" pitchFamily="34" charset="0"/>
                <a:cs typeface="Arial" pitchFamily="34" charset="0"/>
              </a:rPr>
              <a:t>Определение </a:t>
            </a:r>
            <a:r>
              <a:rPr lang="ru-RU" sz="2000" spc="-130" dirty="0">
                <a:solidFill>
                  <a:schemeClr val="bg1"/>
                </a:solidFill>
                <a:latin typeface="Arial" pitchFamily="34" charset="0"/>
                <a:cs typeface="Arial" pitchFamily="34" charset="0"/>
              </a:rPr>
              <a:t>победителя</a:t>
            </a:r>
          </a:p>
        </p:txBody>
      </p:sp>
    </p:spTree>
    <p:extLst>
      <p:ext uri="{BB962C8B-B14F-4D97-AF65-F5344CB8AC3E}">
        <p14:creationId xmlns:p14="http://schemas.microsoft.com/office/powerpoint/2010/main" val="33179629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16751"/>
                                        </p:tgtEl>
                                        <p:attrNameLst>
                                          <p:attrName>style.visibility</p:attrName>
                                        </p:attrNameLst>
                                      </p:cBhvr>
                                      <p:to>
                                        <p:strVal val="visible"/>
                                      </p:to>
                                    </p:set>
                                    <p:animEffect transition="in" filter="wipe(down)">
                                      <p:cBhvr>
                                        <p:cTn id="11" dur="500"/>
                                        <p:tgtEl>
                                          <p:spTgt spid="116751"/>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116769"/>
                                        </p:tgtEl>
                                        <p:attrNameLst>
                                          <p:attrName>style.visibility</p:attrName>
                                        </p:attrNameLst>
                                      </p:cBhvr>
                                      <p:to>
                                        <p:strVal val="visible"/>
                                      </p:to>
                                    </p:set>
                                    <p:animEffect transition="in" filter="fade">
                                      <p:cBhvr>
                                        <p:cTn id="22" dur="2000"/>
                                        <p:tgtEl>
                                          <p:spTgt spid="1167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0200"/>
                                        </p:tgtEl>
                                        <p:attrNameLst>
                                          <p:attrName>style.visibility</p:attrName>
                                        </p:attrNameLst>
                                      </p:cBhvr>
                                      <p:to>
                                        <p:strVal val="visible"/>
                                      </p:to>
                                    </p:set>
                                    <p:animEffect transition="in" filter="wipe(up)">
                                      <p:cBhvr>
                                        <p:cTn id="27" dur="500"/>
                                        <p:tgtEl>
                                          <p:spTgt spid="502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0194"/>
                                        </p:tgtEl>
                                        <p:attrNameLst>
                                          <p:attrName>style.visibility</p:attrName>
                                        </p:attrNameLst>
                                      </p:cBhvr>
                                      <p:to>
                                        <p:strVal val="visible"/>
                                      </p:to>
                                    </p:set>
                                    <p:animEffect transition="in" filter="wipe(up)">
                                      <p:cBhvr>
                                        <p:cTn id="32" dur="500"/>
                                        <p:tgtEl>
                                          <p:spTgt spid="5019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0198"/>
                                        </p:tgtEl>
                                        <p:attrNameLst>
                                          <p:attrName>style.visibility</p:attrName>
                                        </p:attrNameLst>
                                      </p:cBhvr>
                                      <p:to>
                                        <p:strVal val="visible"/>
                                      </p:to>
                                    </p:set>
                                    <p:animEffect transition="in" filter="wipe(up)">
                                      <p:cBhvr>
                                        <p:cTn id="37" dur="500"/>
                                        <p:tgtEl>
                                          <p:spTgt spid="5019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0196"/>
                                        </p:tgtEl>
                                        <p:attrNameLst>
                                          <p:attrName>style.visibility</p:attrName>
                                        </p:attrNameLst>
                                      </p:cBhvr>
                                      <p:to>
                                        <p:strVal val="visible"/>
                                      </p:to>
                                    </p:set>
                                    <p:animEffect transition="in" filter="wipe(up)">
                                      <p:cBhvr>
                                        <p:cTn id="42" dur="500"/>
                                        <p:tgtEl>
                                          <p:spTgt spid="5019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0192"/>
                                        </p:tgtEl>
                                        <p:attrNameLst>
                                          <p:attrName>style.visibility</p:attrName>
                                        </p:attrNameLst>
                                      </p:cBhvr>
                                      <p:to>
                                        <p:strVal val="visible"/>
                                      </p:to>
                                    </p:set>
                                    <p:animEffect transition="in" filter="wipe(up)">
                                      <p:cBhvr>
                                        <p:cTn id="47" dur="500"/>
                                        <p:tgtEl>
                                          <p:spTgt spid="50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1" grpId="0" animBg="1"/>
      <p:bldP spid="50200" grpId="0"/>
      <p:bldP spid="50198" grpId="0"/>
      <p:bldP spid="50196" grpId="0"/>
      <p:bldP spid="50194" grpId="0"/>
      <p:bldP spid="5019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0" y="116632"/>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Защита интересов </a:t>
            </a:r>
            <a:r>
              <a:rPr lang="ru-RU" sz="2000" spc="-130" dirty="0" smtClean="0">
                <a:solidFill>
                  <a:schemeClr val="bg1"/>
                </a:solidFill>
                <a:latin typeface="Arial" pitchFamily="34" charset="0"/>
                <a:cs typeface="Arial" pitchFamily="34" charset="0"/>
              </a:rPr>
              <a:t>поставщика</a:t>
            </a:r>
            <a:endParaRPr lang="ru-RU" sz="2000" spc="-130" dirty="0">
              <a:solidFill>
                <a:schemeClr val="bg1"/>
              </a:solidFill>
              <a:latin typeface="Arial" pitchFamily="34" charset="0"/>
              <a:cs typeface="Arial" pitchFamily="34" charset="0"/>
            </a:endParaRPr>
          </a:p>
        </p:txBody>
      </p:sp>
      <p:sp>
        <p:nvSpPr>
          <p:cNvPr id="10" name="Прямоугольник 9"/>
          <p:cNvSpPr/>
          <p:nvPr/>
        </p:nvSpPr>
        <p:spPr>
          <a:xfrm>
            <a:off x="0" y="1581150"/>
            <a:ext cx="9144000" cy="598419"/>
          </a:xfrm>
          <a:prstGeom prst="rect">
            <a:avLst/>
          </a:prstGeom>
          <a:solidFill>
            <a:schemeClr val="bg1">
              <a:lumMod val="95000"/>
            </a:schemeClr>
          </a:solidFill>
        </p:spPr>
        <p:txBody>
          <a:bodyPr lIns="360000" rIns="360000" bIns="108000">
            <a:spAutoFit/>
          </a:bodyPr>
          <a:lstStyle/>
          <a:p>
            <a:pPr>
              <a:lnSpc>
                <a:spcPct val="90000"/>
              </a:lnSpc>
              <a:defRPr/>
            </a:pPr>
            <a:r>
              <a:rPr lang="ru-RU" sz="1600" dirty="0">
                <a:solidFill>
                  <a:schemeClr val="tx1">
                    <a:lumMod val="75000"/>
                    <a:lumOff val="25000"/>
                  </a:schemeClr>
                </a:solidFill>
                <a:latin typeface="Arial" pitchFamily="34" charset="0"/>
                <a:cs typeface="Arial" pitchFamily="34" charset="0"/>
              </a:rPr>
              <a:t>Заказчик имеет право признать участника не соответствующим аукционной документации в следующих случаях:</a:t>
            </a:r>
          </a:p>
        </p:txBody>
      </p:sp>
      <p:sp>
        <p:nvSpPr>
          <p:cNvPr id="11" name="Прямоугольник 10"/>
          <p:cNvSpPr/>
          <p:nvPr/>
        </p:nvSpPr>
        <p:spPr>
          <a:xfrm>
            <a:off x="0" y="5716588"/>
            <a:ext cx="9144000" cy="671123"/>
          </a:xfrm>
          <a:prstGeom prst="rect">
            <a:avLst/>
          </a:prstGeom>
          <a:solidFill>
            <a:schemeClr val="bg1">
              <a:lumMod val="95000"/>
            </a:schemeClr>
          </a:solidFill>
        </p:spPr>
        <p:txBody>
          <a:bodyPr lIns="360000" rIns="360000" bIns="180000">
            <a:spAutoFit/>
          </a:bodyPr>
          <a:lstStyle/>
          <a:p>
            <a:pPr>
              <a:lnSpc>
                <a:spcPct val="90000"/>
              </a:lnSpc>
              <a:defRPr/>
            </a:pPr>
            <a:r>
              <a:rPr lang="ru-RU" sz="1600" dirty="0">
                <a:solidFill>
                  <a:schemeClr val="tx1">
                    <a:lumMod val="75000"/>
                    <a:lumOff val="25000"/>
                  </a:schemeClr>
                </a:solidFill>
                <a:latin typeface="Arial" pitchFamily="34" charset="0"/>
                <a:cs typeface="Arial" pitchFamily="34" charset="0"/>
              </a:rPr>
              <a:t>Обжалование допущенных </a:t>
            </a:r>
            <a:r>
              <a:rPr lang="ru-RU" sz="1600" dirty="0" smtClean="0">
                <a:solidFill>
                  <a:schemeClr val="tx1">
                    <a:lumMod val="75000"/>
                    <a:lumOff val="25000"/>
                  </a:schemeClr>
                </a:solidFill>
                <a:latin typeface="Arial" pitchFamily="34" charset="0"/>
                <a:cs typeface="Arial" pitchFamily="34" charset="0"/>
              </a:rPr>
              <a:t>заказчиком </a:t>
            </a:r>
            <a:r>
              <a:rPr lang="ru-RU" sz="1600" dirty="0">
                <a:solidFill>
                  <a:schemeClr val="tx1">
                    <a:lumMod val="75000"/>
                    <a:lumOff val="25000"/>
                  </a:schemeClr>
                </a:solidFill>
                <a:latin typeface="Arial" pitchFamily="34" charset="0"/>
                <a:cs typeface="Arial" pitchFamily="34" charset="0"/>
              </a:rPr>
              <a:t>нарушений осуществляется путем подачи жалобы в Территориальное управление ФАС РФ, срок рассмотрения – 5 рабочих дней</a:t>
            </a:r>
          </a:p>
        </p:txBody>
      </p:sp>
      <p:sp>
        <p:nvSpPr>
          <p:cNvPr id="13" name="Прямоугольник 12"/>
          <p:cNvSpPr/>
          <p:nvPr/>
        </p:nvSpPr>
        <p:spPr>
          <a:xfrm>
            <a:off x="214313" y="2428875"/>
            <a:ext cx="8715375" cy="2480679"/>
          </a:xfrm>
          <a:prstGeom prst="rect">
            <a:avLst/>
          </a:prstGeom>
        </p:spPr>
        <p:txBody>
          <a:bodyPr>
            <a:spAutoFit/>
          </a:bodyPr>
          <a:lstStyle/>
          <a:p>
            <a:pPr marL="342900" lvl="1" indent="-342900">
              <a:lnSpc>
                <a:spcPct val="90000"/>
              </a:lnSpc>
              <a:spcAft>
                <a:spcPts val="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Отсутствие сведений, включаемых во вторую часть заявки согласно </a:t>
            </a:r>
            <a:r>
              <a:rPr lang="ru-RU" sz="1600" dirty="0" smtClean="0">
                <a:solidFill>
                  <a:schemeClr val="tx1">
                    <a:lumMod val="75000"/>
                    <a:lumOff val="25000"/>
                  </a:schemeClr>
                </a:solidFill>
                <a:latin typeface="Arial" pitchFamily="34" charset="0"/>
                <a:cs typeface="Arial" pitchFamily="34" charset="0"/>
              </a:rPr>
              <a:t>44-ФЗ;</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90000"/>
              </a:lnSpc>
              <a:spcAft>
                <a:spcPts val="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Предоставление недостоверных </a:t>
            </a:r>
            <a:r>
              <a:rPr lang="ru-RU" sz="1600" dirty="0" smtClean="0">
                <a:solidFill>
                  <a:schemeClr val="tx1">
                    <a:lumMod val="75000"/>
                    <a:lumOff val="25000"/>
                  </a:schemeClr>
                </a:solidFill>
                <a:latin typeface="Arial" pitchFamily="34" charset="0"/>
                <a:cs typeface="Arial" pitchFamily="34" charset="0"/>
              </a:rPr>
              <a:t>сведений;</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90000"/>
              </a:lnSpc>
              <a:spcAft>
                <a:spcPts val="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Несоответствие предоставленных сведений</a:t>
            </a:r>
            <a:r>
              <a:rPr lang="en-US" sz="1600" dirty="0">
                <a:solidFill>
                  <a:schemeClr val="tx1">
                    <a:lumMod val="75000"/>
                    <a:lumOff val="25000"/>
                  </a:schemeClr>
                </a:solidFill>
                <a:latin typeface="Arial" pitchFamily="34" charset="0"/>
                <a:cs typeface="Arial" pitchFamily="34" charset="0"/>
              </a:rPr>
              <a:t/>
            </a:r>
            <a:br>
              <a:rPr lang="en-US" sz="1600" dirty="0">
                <a:solidFill>
                  <a:schemeClr val="tx1">
                    <a:lumMod val="75000"/>
                    <a:lumOff val="25000"/>
                  </a:schemeClr>
                </a:solidFill>
                <a:latin typeface="Arial" pitchFamily="34" charset="0"/>
                <a:cs typeface="Arial" pitchFamily="34" charset="0"/>
              </a:rPr>
            </a:br>
            <a:r>
              <a:rPr lang="ru-RU" sz="1600" dirty="0">
                <a:solidFill>
                  <a:schemeClr val="tx1">
                    <a:lumMod val="75000"/>
                    <a:lumOff val="25000"/>
                  </a:schemeClr>
                </a:solidFill>
                <a:latin typeface="Arial" pitchFamily="34" charset="0"/>
                <a:cs typeface="Arial" pitchFamily="34" charset="0"/>
              </a:rPr>
              <a:t>требованиям аукционной </a:t>
            </a:r>
            <a:r>
              <a:rPr lang="ru-RU" sz="1600" dirty="0" smtClean="0">
                <a:solidFill>
                  <a:schemeClr val="tx1">
                    <a:lumMod val="75000"/>
                    <a:lumOff val="25000"/>
                  </a:schemeClr>
                </a:solidFill>
                <a:latin typeface="Arial" pitchFamily="34" charset="0"/>
                <a:cs typeface="Arial" pitchFamily="34" charset="0"/>
              </a:rPr>
              <a:t>документации;</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90000"/>
              </a:lnSpc>
              <a:spcAft>
                <a:spcPts val="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Банкротство </a:t>
            </a:r>
            <a:r>
              <a:rPr lang="ru-RU" sz="1600" dirty="0" smtClean="0">
                <a:solidFill>
                  <a:schemeClr val="tx1">
                    <a:lumMod val="75000"/>
                    <a:lumOff val="25000"/>
                  </a:schemeClr>
                </a:solidFill>
                <a:latin typeface="Arial" pitchFamily="34" charset="0"/>
                <a:cs typeface="Arial" pitchFamily="34" charset="0"/>
              </a:rPr>
              <a:t>участника;</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90000"/>
              </a:lnSpc>
              <a:spcAft>
                <a:spcPts val="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Приостановка деятельности </a:t>
            </a:r>
            <a:r>
              <a:rPr lang="ru-RU" sz="1600" dirty="0" smtClean="0">
                <a:solidFill>
                  <a:schemeClr val="tx1">
                    <a:lumMod val="75000"/>
                    <a:lumOff val="25000"/>
                  </a:schemeClr>
                </a:solidFill>
                <a:latin typeface="Arial" pitchFamily="34" charset="0"/>
                <a:cs typeface="Arial" pitchFamily="34" charset="0"/>
              </a:rPr>
              <a:t>участника;</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90000"/>
              </a:lnSpc>
              <a:spcAft>
                <a:spcPts val="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Крупная бюджетная задолженность </a:t>
            </a:r>
            <a:r>
              <a:rPr lang="ru-RU" sz="1600" dirty="0" smtClean="0">
                <a:solidFill>
                  <a:schemeClr val="tx1">
                    <a:lumMod val="75000"/>
                    <a:lumOff val="25000"/>
                  </a:schemeClr>
                </a:solidFill>
                <a:latin typeface="Arial" pitchFamily="34" charset="0"/>
                <a:cs typeface="Arial" pitchFamily="34" charset="0"/>
              </a:rPr>
              <a:t>участника;</a:t>
            </a:r>
            <a:endParaRPr lang="ru-RU" sz="1600" dirty="0">
              <a:solidFill>
                <a:schemeClr val="tx1">
                  <a:lumMod val="75000"/>
                  <a:lumOff val="25000"/>
                </a:schemeClr>
              </a:solidFill>
              <a:latin typeface="Arial" pitchFamily="34" charset="0"/>
              <a:cs typeface="Arial" pitchFamily="34" charset="0"/>
            </a:endParaRPr>
          </a:p>
          <a:p>
            <a:pPr marL="342900" lvl="1" indent="-342900">
              <a:lnSpc>
                <a:spcPct val="90000"/>
              </a:lnSpc>
              <a:spcAft>
                <a:spcPts val="800"/>
              </a:spcAft>
              <a:buClr>
                <a:srgbClr val="990033"/>
              </a:buClr>
              <a:buSzPct val="80000"/>
              <a:buFont typeface="Arial Narrow" pitchFamily="34" charset="0"/>
              <a:buChar char="▬"/>
              <a:defRPr/>
            </a:pPr>
            <a:r>
              <a:rPr lang="ru-RU" sz="1600" dirty="0">
                <a:solidFill>
                  <a:schemeClr val="tx1">
                    <a:lumMod val="75000"/>
                    <a:lumOff val="25000"/>
                  </a:schemeClr>
                </a:solidFill>
                <a:latin typeface="Arial" pitchFamily="34" charset="0"/>
                <a:cs typeface="Arial" pitchFamily="34" charset="0"/>
              </a:rPr>
              <a:t>Нахождение участника в реестре недобросовестных </a:t>
            </a:r>
            <a:r>
              <a:rPr lang="ru-RU" sz="1600" dirty="0" smtClean="0">
                <a:solidFill>
                  <a:schemeClr val="tx1">
                    <a:lumMod val="75000"/>
                    <a:lumOff val="25000"/>
                  </a:schemeClr>
                </a:solidFill>
                <a:latin typeface="Arial" pitchFamily="34" charset="0"/>
                <a:cs typeface="Arial" pitchFamily="34" charset="0"/>
              </a:rPr>
              <a:t>поставщиков.</a:t>
            </a:r>
            <a:endParaRPr lang="ru-RU" sz="1600" dirty="0">
              <a:solidFill>
                <a:schemeClr val="tx1">
                  <a:lumMod val="75000"/>
                  <a:lumOff val="25000"/>
                </a:schemeClr>
              </a:solidFill>
              <a:latin typeface="Arial" pitchFamily="34" charset="0"/>
              <a:cs typeface="Arial" pitchFamily="34" charset="0"/>
            </a:endParaRPr>
          </a:p>
        </p:txBody>
      </p:sp>
      <p:pic>
        <p:nvPicPr>
          <p:cNvPr id="2050" name="Picture 2" descr="D:\RET\МАТЕРИАЛЫ\2016\новый дизайн\иконки\иконки\Иконки-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3861048"/>
            <a:ext cx="954087" cy="9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3265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up)">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wipe(up)">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wipe(up)">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Effect transition="in" filter="wipe(up)">
                                      <p:cBhvr>
                                        <p:cTn id="37" dur="500"/>
                                        <p:tgtEl>
                                          <p:spTgt spid="1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Effect transition="in" filter="wipe(up)">
                                      <p:cBhvr>
                                        <p:cTn id="42" dur="500"/>
                                        <p:tgtEl>
                                          <p:spTgt spid="1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strips(downRigh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100000">
              <a:schemeClr val="accent1">
                <a:lumMod val="75000"/>
              </a:schemeClr>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7"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1. Задачи ЕЭТП\! Элементы стиля\Логотип_ЕЭТП-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9436" y="95213"/>
            <a:ext cx="2202684" cy="597616"/>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251520" y="2492896"/>
            <a:ext cx="8640959" cy="1872208"/>
          </a:xfrm>
          <a:prstGeom prst="rect">
            <a:avLst/>
          </a:prstGeom>
          <a:noFill/>
          <a:ln w="9525">
            <a:noFill/>
            <a:miter lim="800000"/>
            <a:headEnd/>
            <a:tailEnd/>
          </a:ln>
        </p:spPr>
        <p:txBody>
          <a:bodyPr lIns="216000" tIns="36000" rIns="180000" bIns="36000" anchor="t"/>
          <a:lstStyle/>
          <a:p>
            <a:pPr algn="ctr">
              <a:lnSpc>
                <a:spcPct val="80000"/>
              </a:lnSpc>
              <a:spcBef>
                <a:spcPts val="600"/>
              </a:spcBef>
              <a:defRPr/>
            </a:pPr>
            <a:r>
              <a:rPr lang="ru-RU" sz="3000" b="1" dirty="0" smtClean="0">
                <a:solidFill>
                  <a:prstClr val="white"/>
                </a:solidFill>
                <a:latin typeface="Arial" panose="020B0604020202020204" pitchFamily="34" charset="0"/>
                <a:cs typeface="Arial" panose="020B0604020202020204" pitchFamily="34" charset="0"/>
              </a:rPr>
              <a:t>Часть 5</a:t>
            </a:r>
          </a:p>
          <a:p>
            <a:pPr algn="ctr">
              <a:spcAft>
                <a:spcPts val="1800"/>
              </a:spcAft>
              <a:defRPr/>
            </a:pPr>
            <a:r>
              <a:rPr lang="ru-RU" sz="4400" b="1" dirty="0" smtClean="0">
                <a:solidFill>
                  <a:prstClr val="white"/>
                </a:solidFill>
                <a:latin typeface="Arial" panose="020B0604020202020204" pitchFamily="34" charset="0"/>
                <a:cs typeface="Arial" panose="020B0604020202020204" pitchFamily="34" charset="0"/>
              </a:rPr>
              <a:t>Особенности заключения, изменения и расторжения контрактов</a:t>
            </a:r>
            <a:endParaRPr lang="ru-RU" sz="44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038693"/>
      </p:ext>
    </p:extLst>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50825" y="2287588"/>
            <a:ext cx="2012950" cy="1946275"/>
            <a:chOff x="1973" y="1117"/>
            <a:chExt cx="680" cy="725"/>
          </a:xfrm>
          <a:solidFill>
            <a:schemeClr val="accent6"/>
          </a:solidFill>
        </p:grpSpPr>
        <p:sp>
          <p:nvSpPr>
            <p:cNvPr id="87072" name="AutoShape 7"/>
            <p:cNvSpPr>
              <a:spLocks noChangeArrowheads="1"/>
            </p:cNvSpPr>
            <p:nvPr/>
          </p:nvSpPr>
          <p:spPr bwMode="auto">
            <a:xfrm>
              <a:off x="1973" y="1117"/>
              <a:ext cx="680" cy="725"/>
            </a:xfrm>
            <a:prstGeom prst="roundRect">
              <a:avLst>
                <a:gd name="adj" fmla="val 16667"/>
              </a:avLst>
            </a:prstGeom>
            <a:grpFill/>
            <a:ln w="9525">
              <a:solidFill>
                <a:schemeClr val="tx1"/>
              </a:solidFill>
              <a:round/>
              <a:headEnd/>
              <a:tailEnd/>
            </a:ln>
          </p:spPr>
          <p:txBody>
            <a:bodyPr wrap="none" anchor="ctr"/>
            <a:lstStyle/>
            <a:p>
              <a:endParaRPr lang="ru-RU" sz="1600">
                <a:latin typeface="Arial" pitchFamily="34" charset="0"/>
                <a:cs typeface="Arial" pitchFamily="34" charset="0"/>
              </a:endParaRPr>
            </a:p>
          </p:txBody>
        </p:sp>
        <p:sp>
          <p:nvSpPr>
            <p:cNvPr id="87073" name="Text Box 8"/>
            <p:cNvSpPr txBox="1">
              <a:spLocks noChangeArrowheads="1"/>
            </p:cNvSpPr>
            <p:nvPr/>
          </p:nvSpPr>
          <p:spPr bwMode="auto">
            <a:xfrm>
              <a:off x="2071" y="1247"/>
              <a:ext cx="490" cy="401"/>
            </a:xfrm>
            <a:prstGeom prst="rect">
              <a:avLst/>
            </a:prstGeom>
            <a:grpFill/>
            <a:ln w="9525">
              <a:noFill/>
              <a:miter lim="800000"/>
              <a:headEnd/>
              <a:tailEnd/>
            </a:ln>
          </p:spPr>
          <p:txBody>
            <a:bodyPr wrap="none">
              <a:spAutoFit/>
            </a:bodyPr>
            <a:lstStyle/>
            <a:p>
              <a:pPr algn="ctr"/>
              <a:r>
                <a:rPr lang="ru-RU" sz="1600" b="1" dirty="0">
                  <a:latin typeface="Arial" pitchFamily="34" charset="0"/>
                  <a:cs typeface="Arial" pitchFamily="34" charset="0"/>
                </a:rPr>
                <a:t>Передача</a:t>
              </a:r>
            </a:p>
            <a:p>
              <a:pPr algn="ctr"/>
              <a:r>
                <a:rPr lang="ru-RU" sz="1600" b="1" dirty="0">
                  <a:latin typeface="Arial" pitchFamily="34" charset="0"/>
                  <a:cs typeface="Arial" pitchFamily="34" charset="0"/>
                </a:rPr>
                <a:t>проекта</a:t>
              </a:r>
            </a:p>
            <a:p>
              <a:pPr algn="ctr"/>
              <a:r>
                <a:rPr lang="ru-RU" sz="1600" b="1" dirty="0">
                  <a:latin typeface="Arial" pitchFamily="34" charset="0"/>
                  <a:cs typeface="Arial" pitchFamily="34" charset="0"/>
                </a:rPr>
                <a:t>контракта</a:t>
              </a:r>
            </a:p>
            <a:p>
              <a:pPr algn="ctr"/>
              <a:r>
                <a:rPr lang="ru-RU" sz="1600" b="1" dirty="0">
                  <a:latin typeface="Arial" pitchFamily="34" charset="0"/>
                  <a:cs typeface="Arial" pitchFamily="34" charset="0"/>
                </a:rPr>
                <a:t>победителю</a:t>
              </a:r>
            </a:p>
          </p:txBody>
        </p:sp>
      </p:grpSp>
      <p:grpSp>
        <p:nvGrpSpPr>
          <p:cNvPr id="3" name="Group 9"/>
          <p:cNvGrpSpPr>
            <a:grpSpLocks/>
          </p:cNvGrpSpPr>
          <p:nvPr/>
        </p:nvGrpSpPr>
        <p:grpSpPr bwMode="auto">
          <a:xfrm>
            <a:off x="2678112" y="2290763"/>
            <a:ext cx="1822246" cy="1947862"/>
            <a:chOff x="1966" y="2069"/>
            <a:chExt cx="680" cy="725"/>
          </a:xfrm>
        </p:grpSpPr>
        <p:sp>
          <p:nvSpPr>
            <p:cNvPr id="87070" name="AutoShape 10"/>
            <p:cNvSpPr>
              <a:spLocks noChangeArrowheads="1"/>
            </p:cNvSpPr>
            <p:nvPr/>
          </p:nvSpPr>
          <p:spPr bwMode="auto">
            <a:xfrm>
              <a:off x="1966" y="2069"/>
              <a:ext cx="680" cy="725"/>
            </a:xfrm>
            <a:prstGeom prst="roundRect">
              <a:avLst>
                <a:gd name="adj" fmla="val 16667"/>
              </a:avLst>
            </a:prstGeom>
            <a:solidFill>
              <a:srgbClr val="99CC00"/>
            </a:solidFill>
            <a:ln w="9525">
              <a:solidFill>
                <a:schemeClr val="tx1"/>
              </a:solidFill>
              <a:round/>
              <a:headEnd/>
              <a:tailEnd/>
            </a:ln>
          </p:spPr>
          <p:txBody>
            <a:bodyPr wrap="none" anchor="ctr"/>
            <a:lstStyle/>
            <a:p>
              <a:endParaRPr lang="ru-RU" sz="1600">
                <a:latin typeface="Arial" pitchFamily="34" charset="0"/>
                <a:cs typeface="Arial" pitchFamily="34" charset="0"/>
              </a:endParaRPr>
            </a:p>
          </p:txBody>
        </p:sp>
        <p:sp>
          <p:nvSpPr>
            <p:cNvPr id="87071" name="Text Box 11"/>
            <p:cNvSpPr txBox="1">
              <a:spLocks noChangeArrowheads="1"/>
            </p:cNvSpPr>
            <p:nvPr/>
          </p:nvSpPr>
          <p:spPr bwMode="auto">
            <a:xfrm>
              <a:off x="1974" y="2182"/>
              <a:ext cx="646" cy="493"/>
            </a:xfrm>
            <a:prstGeom prst="rect">
              <a:avLst/>
            </a:prstGeom>
            <a:solidFill>
              <a:srgbClr val="99CC00"/>
            </a:solidFill>
            <a:ln w="9525">
              <a:noFill/>
              <a:miter lim="800000"/>
              <a:headEnd/>
              <a:tailEnd/>
            </a:ln>
          </p:spPr>
          <p:txBody>
            <a:bodyPr>
              <a:spAutoFit/>
            </a:bodyPr>
            <a:lstStyle/>
            <a:p>
              <a:pPr algn="ctr"/>
              <a:r>
                <a:rPr lang="ru-RU" sz="1600" b="1" dirty="0">
                  <a:latin typeface="Arial" pitchFamily="34" charset="0"/>
                  <a:cs typeface="Arial" pitchFamily="34" charset="0"/>
                </a:rPr>
                <a:t>Направление</a:t>
              </a:r>
            </a:p>
            <a:p>
              <a:pPr algn="ctr"/>
              <a:r>
                <a:rPr lang="ru-RU" sz="1600" b="1" dirty="0">
                  <a:latin typeface="Arial" pitchFamily="34" charset="0"/>
                  <a:cs typeface="Arial" pitchFamily="34" charset="0"/>
                </a:rPr>
                <a:t>протокола </a:t>
              </a:r>
            </a:p>
            <a:p>
              <a:pPr algn="ctr"/>
              <a:r>
                <a:rPr lang="ru-RU" sz="1600" b="1" dirty="0">
                  <a:latin typeface="Arial" pitchFamily="34" charset="0"/>
                  <a:cs typeface="Arial" pitchFamily="34" charset="0"/>
                </a:rPr>
                <a:t>разногласий,</a:t>
              </a:r>
            </a:p>
            <a:p>
              <a:pPr algn="ctr"/>
              <a:r>
                <a:rPr lang="ru-RU" sz="1600" b="1" dirty="0">
                  <a:latin typeface="Arial" pitchFamily="34" charset="0"/>
                  <a:cs typeface="Arial" pitchFamily="34" charset="0"/>
                </a:rPr>
                <a:t>подписанного </a:t>
              </a:r>
            </a:p>
            <a:p>
              <a:pPr algn="ctr"/>
              <a:r>
                <a:rPr lang="ru-RU" sz="1600" b="1" dirty="0" smtClean="0">
                  <a:latin typeface="Arial" pitchFamily="34" charset="0"/>
                  <a:cs typeface="Arial" pitchFamily="34" charset="0"/>
                </a:rPr>
                <a:t>ЭП</a:t>
              </a:r>
              <a:endParaRPr lang="ru-RU" sz="1600" b="1" dirty="0">
                <a:latin typeface="Arial" pitchFamily="34" charset="0"/>
                <a:cs typeface="Arial" pitchFamily="34" charset="0"/>
              </a:endParaRPr>
            </a:p>
          </p:txBody>
        </p:sp>
      </p:grpSp>
      <p:grpSp>
        <p:nvGrpSpPr>
          <p:cNvPr id="4" name="Group 31"/>
          <p:cNvGrpSpPr>
            <a:grpSpLocks/>
          </p:cNvGrpSpPr>
          <p:nvPr/>
        </p:nvGrpSpPr>
        <p:grpSpPr bwMode="auto">
          <a:xfrm>
            <a:off x="4910138" y="2287588"/>
            <a:ext cx="1822450" cy="1947862"/>
            <a:chOff x="1966" y="2069"/>
            <a:chExt cx="680" cy="725"/>
          </a:xfrm>
        </p:grpSpPr>
        <p:sp>
          <p:nvSpPr>
            <p:cNvPr id="87068" name="AutoShape 32"/>
            <p:cNvSpPr>
              <a:spLocks noChangeArrowheads="1"/>
            </p:cNvSpPr>
            <p:nvPr/>
          </p:nvSpPr>
          <p:spPr bwMode="auto">
            <a:xfrm>
              <a:off x="1966" y="2069"/>
              <a:ext cx="680" cy="725"/>
            </a:xfrm>
            <a:prstGeom prst="roundRect">
              <a:avLst>
                <a:gd name="adj" fmla="val 16667"/>
              </a:avLst>
            </a:prstGeom>
            <a:solidFill>
              <a:srgbClr val="800000"/>
            </a:solidFill>
            <a:ln w="9525">
              <a:solidFill>
                <a:schemeClr val="tx1"/>
              </a:solidFill>
              <a:round/>
              <a:headEnd/>
              <a:tailEnd/>
            </a:ln>
          </p:spPr>
          <p:txBody>
            <a:bodyPr wrap="none" anchor="ctr"/>
            <a:lstStyle/>
            <a:p>
              <a:endParaRPr lang="ru-RU" sz="1600">
                <a:latin typeface="Arial" pitchFamily="34" charset="0"/>
                <a:cs typeface="Arial" pitchFamily="34" charset="0"/>
              </a:endParaRPr>
            </a:p>
          </p:txBody>
        </p:sp>
        <p:sp>
          <p:nvSpPr>
            <p:cNvPr id="87069" name="Text Box 33"/>
            <p:cNvSpPr txBox="1">
              <a:spLocks noChangeArrowheads="1"/>
            </p:cNvSpPr>
            <p:nvPr/>
          </p:nvSpPr>
          <p:spPr bwMode="auto">
            <a:xfrm>
              <a:off x="2026" y="2175"/>
              <a:ext cx="548" cy="493"/>
            </a:xfrm>
            <a:prstGeom prst="rect">
              <a:avLst/>
            </a:prstGeom>
            <a:noFill/>
            <a:ln w="9525">
              <a:noFill/>
              <a:miter lim="800000"/>
              <a:headEnd/>
              <a:tailEnd/>
            </a:ln>
          </p:spPr>
          <p:txBody>
            <a:bodyPr wrap="none">
              <a:spAutoFit/>
            </a:bodyPr>
            <a:lstStyle/>
            <a:p>
              <a:pPr algn="ctr"/>
              <a:r>
                <a:rPr lang="ru-RU" sz="1600" b="1">
                  <a:solidFill>
                    <a:schemeClr val="bg1"/>
                  </a:solidFill>
                  <a:latin typeface="Arial" pitchFamily="34" charset="0"/>
                  <a:cs typeface="Arial" pitchFamily="34" charset="0"/>
                </a:rPr>
                <a:t>Передача</a:t>
              </a:r>
            </a:p>
            <a:p>
              <a:pPr algn="ctr"/>
              <a:r>
                <a:rPr lang="ru-RU" sz="1600" b="1">
                  <a:solidFill>
                    <a:schemeClr val="bg1"/>
                  </a:solidFill>
                  <a:latin typeface="Arial" pitchFamily="34" charset="0"/>
                  <a:cs typeface="Arial" pitchFamily="34" charset="0"/>
                </a:rPr>
                <a:t>протокола </a:t>
              </a:r>
            </a:p>
            <a:p>
              <a:pPr algn="ctr"/>
              <a:r>
                <a:rPr lang="ru-RU" sz="1600" b="1">
                  <a:solidFill>
                    <a:schemeClr val="bg1"/>
                  </a:solidFill>
                  <a:latin typeface="Arial" pitchFamily="34" charset="0"/>
                  <a:cs typeface="Arial" pitchFamily="34" charset="0"/>
                </a:rPr>
                <a:t>разногласий</a:t>
              </a:r>
            </a:p>
            <a:p>
              <a:pPr algn="ctr"/>
              <a:r>
                <a:rPr lang="ru-RU" sz="1600" b="1">
                  <a:solidFill>
                    <a:schemeClr val="bg1"/>
                  </a:solidFill>
                  <a:latin typeface="Arial" pitchFamily="34" charset="0"/>
                  <a:cs typeface="Arial" pitchFamily="34" charset="0"/>
                </a:rPr>
                <a:t>заказчику</a:t>
              </a:r>
            </a:p>
            <a:p>
              <a:pPr algn="ctr"/>
              <a:endParaRPr lang="ru-RU" sz="1600" b="1">
                <a:solidFill>
                  <a:schemeClr val="bg1"/>
                </a:solidFill>
                <a:latin typeface="Arial" pitchFamily="34" charset="0"/>
                <a:cs typeface="Arial" pitchFamily="34" charset="0"/>
              </a:endParaRPr>
            </a:p>
          </p:txBody>
        </p:sp>
      </p:grpSp>
      <p:grpSp>
        <p:nvGrpSpPr>
          <p:cNvPr id="5" name="Group 34"/>
          <p:cNvGrpSpPr>
            <a:grpSpLocks/>
          </p:cNvGrpSpPr>
          <p:nvPr/>
        </p:nvGrpSpPr>
        <p:grpSpPr bwMode="auto">
          <a:xfrm>
            <a:off x="7054646" y="2287588"/>
            <a:ext cx="1843891" cy="3014924"/>
            <a:chOff x="1960" y="2069"/>
            <a:chExt cx="688" cy="1122"/>
          </a:xfrm>
        </p:grpSpPr>
        <p:sp>
          <p:nvSpPr>
            <p:cNvPr id="87066" name="AutoShape 35"/>
            <p:cNvSpPr>
              <a:spLocks noChangeArrowheads="1"/>
            </p:cNvSpPr>
            <p:nvPr/>
          </p:nvSpPr>
          <p:spPr bwMode="auto">
            <a:xfrm>
              <a:off x="1966" y="2069"/>
              <a:ext cx="680" cy="1122"/>
            </a:xfrm>
            <a:prstGeom prst="roundRect">
              <a:avLst>
                <a:gd name="adj" fmla="val 16667"/>
              </a:avLst>
            </a:prstGeom>
            <a:solidFill>
              <a:schemeClr val="accent6"/>
            </a:solidFill>
            <a:ln w="9525">
              <a:solidFill>
                <a:schemeClr val="tx1"/>
              </a:solidFill>
              <a:round/>
              <a:headEnd/>
              <a:tailEnd/>
            </a:ln>
          </p:spPr>
          <p:txBody>
            <a:bodyPr wrap="none" anchor="ctr"/>
            <a:lstStyle/>
            <a:p>
              <a:endParaRPr lang="ru-RU" sz="1600">
                <a:latin typeface="Arial" pitchFamily="34" charset="0"/>
                <a:cs typeface="Arial" pitchFamily="34" charset="0"/>
              </a:endParaRPr>
            </a:p>
          </p:txBody>
        </p:sp>
        <p:sp>
          <p:nvSpPr>
            <p:cNvPr id="87067" name="Text Box 36"/>
            <p:cNvSpPr txBox="1">
              <a:spLocks noChangeArrowheads="1"/>
            </p:cNvSpPr>
            <p:nvPr/>
          </p:nvSpPr>
          <p:spPr bwMode="auto">
            <a:xfrm>
              <a:off x="1960" y="2148"/>
              <a:ext cx="688" cy="951"/>
            </a:xfrm>
            <a:prstGeom prst="rect">
              <a:avLst/>
            </a:prstGeom>
            <a:noFill/>
            <a:ln w="9525">
              <a:noFill/>
              <a:miter lim="800000"/>
              <a:headEnd/>
              <a:tailEnd/>
            </a:ln>
          </p:spPr>
          <p:txBody>
            <a:bodyPr wrap="none">
              <a:spAutoFit/>
            </a:bodyPr>
            <a:lstStyle/>
            <a:p>
              <a:pPr algn="ctr"/>
              <a:r>
                <a:rPr lang="ru-RU" sz="1600" b="1" dirty="0">
                  <a:latin typeface="Arial" pitchFamily="34" charset="0"/>
                  <a:cs typeface="Arial" pitchFamily="34" charset="0"/>
                </a:rPr>
                <a:t>Направление </a:t>
              </a:r>
            </a:p>
            <a:p>
              <a:pPr algn="ctr"/>
              <a:r>
                <a:rPr lang="ru-RU" sz="1600" b="1" dirty="0">
                  <a:latin typeface="Arial" pitchFamily="34" charset="0"/>
                  <a:cs typeface="Arial" pitchFamily="34" charset="0"/>
                </a:rPr>
                <a:t>доработанного</a:t>
              </a:r>
            </a:p>
            <a:p>
              <a:pPr algn="ctr"/>
              <a:r>
                <a:rPr lang="ru-RU" sz="1600" b="1" dirty="0">
                  <a:latin typeface="Arial" pitchFamily="34" charset="0"/>
                  <a:cs typeface="Arial" pitchFamily="34" charset="0"/>
                </a:rPr>
                <a:t>проекта ГК</a:t>
              </a:r>
            </a:p>
            <a:p>
              <a:pPr algn="ctr"/>
              <a:r>
                <a:rPr lang="ru-RU" sz="1600" b="1" dirty="0">
                  <a:latin typeface="Arial" pitchFamily="34" charset="0"/>
                  <a:cs typeface="Arial" pitchFamily="34" charset="0"/>
                </a:rPr>
                <a:t>в соответствии </a:t>
              </a:r>
            </a:p>
            <a:p>
              <a:pPr algn="ctr"/>
              <a:r>
                <a:rPr lang="ru-RU" sz="1600" b="1" dirty="0" smtClean="0">
                  <a:latin typeface="Arial" pitchFamily="34" charset="0"/>
                  <a:cs typeface="Arial" pitchFamily="34" charset="0"/>
                </a:rPr>
                <a:t>с </a:t>
              </a:r>
              <a:r>
                <a:rPr lang="ru-RU" sz="1600" b="1" dirty="0">
                  <a:latin typeface="Arial" pitchFamily="34" charset="0"/>
                  <a:cs typeface="Arial" pitchFamily="34" charset="0"/>
                </a:rPr>
                <a:t>протоколом </a:t>
              </a:r>
            </a:p>
            <a:p>
              <a:pPr algn="ctr"/>
              <a:r>
                <a:rPr lang="ru-RU" sz="1600" b="1" dirty="0">
                  <a:latin typeface="Arial" pitchFamily="34" charset="0"/>
                  <a:cs typeface="Arial" pitchFamily="34" charset="0"/>
                </a:rPr>
                <a:t>разногласий </a:t>
              </a:r>
            </a:p>
            <a:p>
              <a:pPr algn="ctr"/>
              <a:r>
                <a:rPr lang="ru-RU" sz="1600" b="1" dirty="0">
                  <a:latin typeface="Arial" pitchFamily="34" charset="0"/>
                  <a:cs typeface="Arial" pitchFamily="34" charset="0"/>
                </a:rPr>
                <a:t>либо </a:t>
              </a:r>
              <a:r>
                <a:rPr lang="ru-RU" sz="1600" b="1" dirty="0" smtClean="0">
                  <a:latin typeface="Arial" pitchFamily="34" charset="0"/>
                  <a:cs typeface="Arial" pitchFamily="34" charset="0"/>
                </a:rPr>
                <a:t>документа</a:t>
              </a:r>
              <a:endParaRPr lang="ru-RU" sz="1600" b="1" dirty="0">
                <a:latin typeface="Arial" pitchFamily="34" charset="0"/>
                <a:cs typeface="Arial" pitchFamily="34" charset="0"/>
              </a:endParaRPr>
            </a:p>
            <a:p>
              <a:pPr algn="ctr"/>
              <a:r>
                <a:rPr lang="ru-RU" sz="1600" b="1" dirty="0">
                  <a:latin typeface="Arial" pitchFamily="34" charset="0"/>
                  <a:cs typeface="Arial" pitchFamily="34" charset="0"/>
                </a:rPr>
                <a:t>с обоснованием</a:t>
              </a:r>
            </a:p>
            <a:p>
              <a:pPr algn="ctr"/>
              <a:r>
                <a:rPr lang="ru-RU" sz="1600" b="1" dirty="0">
                  <a:latin typeface="Arial" pitchFamily="34" charset="0"/>
                  <a:cs typeface="Arial" pitchFamily="34" charset="0"/>
                </a:rPr>
                <a:t>отказа учесть </a:t>
              </a:r>
            </a:p>
            <a:p>
              <a:pPr algn="ctr"/>
              <a:r>
                <a:rPr lang="ru-RU" sz="1600" b="1" dirty="0">
                  <a:latin typeface="Arial" pitchFamily="34" charset="0"/>
                  <a:cs typeface="Arial" pitchFamily="34" charset="0"/>
                </a:rPr>
                <a:t>замечания</a:t>
              </a:r>
            </a:p>
          </p:txBody>
        </p:sp>
      </p:grpSp>
      <p:sp>
        <p:nvSpPr>
          <p:cNvPr id="15" name="Line 38"/>
          <p:cNvSpPr>
            <a:spLocks noChangeShapeType="1"/>
          </p:cNvSpPr>
          <p:nvPr/>
        </p:nvSpPr>
        <p:spPr bwMode="auto">
          <a:xfrm flipV="1">
            <a:off x="2484438" y="1785938"/>
            <a:ext cx="0" cy="2809875"/>
          </a:xfrm>
          <a:prstGeom prst="line">
            <a:avLst/>
          </a:prstGeom>
          <a:noFill/>
          <a:ln w="34925">
            <a:solidFill>
              <a:schemeClr val="bg2"/>
            </a:solidFill>
            <a:prstDash val="dash"/>
            <a:round/>
            <a:headEnd/>
            <a:tailEnd/>
          </a:ln>
        </p:spPr>
        <p:txBody>
          <a:bodyPr/>
          <a:lstStyle/>
          <a:p>
            <a:endParaRPr lang="ru-RU" sz="1600">
              <a:latin typeface="Arial" pitchFamily="34" charset="0"/>
              <a:cs typeface="Arial" pitchFamily="34" charset="0"/>
            </a:endParaRPr>
          </a:p>
        </p:txBody>
      </p:sp>
      <p:sp>
        <p:nvSpPr>
          <p:cNvPr id="16" name="Line 39"/>
          <p:cNvSpPr>
            <a:spLocks noChangeShapeType="1"/>
          </p:cNvSpPr>
          <p:nvPr/>
        </p:nvSpPr>
        <p:spPr bwMode="auto">
          <a:xfrm flipV="1">
            <a:off x="4716463" y="1785938"/>
            <a:ext cx="0" cy="2809875"/>
          </a:xfrm>
          <a:prstGeom prst="line">
            <a:avLst/>
          </a:prstGeom>
          <a:noFill/>
          <a:ln w="34925">
            <a:solidFill>
              <a:schemeClr val="bg2"/>
            </a:solidFill>
            <a:prstDash val="dash"/>
            <a:round/>
            <a:headEnd/>
            <a:tailEnd/>
          </a:ln>
        </p:spPr>
        <p:txBody>
          <a:bodyPr/>
          <a:lstStyle/>
          <a:p>
            <a:endParaRPr lang="ru-RU" sz="1600">
              <a:latin typeface="Arial" pitchFamily="34" charset="0"/>
              <a:cs typeface="Arial" pitchFamily="34" charset="0"/>
            </a:endParaRPr>
          </a:p>
        </p:txBody>
      </p:sp>
      <p:sp>
        <p:nvSpPr>
          <p:cNvPr id="17" name="Line 40"/>
          <p:cNvSpPr>
            <a:spLocks noChangeShapeType="1"/>
          </p:cNvSpPr>
          <p:nvPr/>
        </p:nvSpPr>
        <p:spPr bwMode="auto">
          <a:xfrm flipV="1">
            <a:off x="6948488" y="1785938"/>
            <a:ext cx="0" cy="2809875"/>
          </a:xfrm>
          <a:prstGeom prst="line">
            <a:avLst/>
          </a:prstGeom>
          <a:noFill/>
          <a:ln w="34925">
            <a:solidFill>
              <a:schemeClr val="bg2"/>
            </a:solidFill>
            <a:prstDash val="dash"/>
            <a:round/>
            <a:headEnd/>
            <a:tailEnd/>
          </a:ln>
        </p:spPr>
        <p:txBody>
          <a:bodyPr/>
          <a:lstStyle/>
          <a:p>
            <a:endParaRPr lang="ru-RU" sz="1600">
              <a:latin typeface="Arial" pitchFamily="34" charset="0"/>
              <a:cs typeface="Arial" pitchFamily="34" charset="0"/>
            </a:endParaRPr>
          </a:p>
        </p:txBody>
      </p:sp>
      <p:sp>
        <p:nvSpPr>
          <p:cNvPr id="22" name="Text Box 61"/>
          <p:cNvSpPr txBox="1">
            <a:spLocks noChangeArrowheads="1"/>
          </p:cNvSpPr>
          <p:nvPr/>
        </p:nvSpPr>
        <p:spPr bwMode="auto">
          <a:xfrm>
            <a:off x="7451725" y="1714500"/>
            <a:ext cx="1088247" cy="338554"/>
          </a:xfrm>
          <a:prstGeom prst="rect">
            <a:avLst/>
          </a:prstGeom>
          <a:noFill/>
          <a:ln w="9525">
            <a:noFill/>
            <a:miter lim="800000"/>
            <a:headEnd/>
            <a:tailEnd/>
          </a:ln>
        </p:spPr>
        <p:txBody>
          <a:bodyPr wrap="none">
            <a:spAutoFit/>
          </a:bodyPr>
          <a:lstStyle/>
          <a:p>
            <a:r>
              <a:rPr lang="ru-RU" sz="1600" b="1">
                <a:latin typeface="Arial" pitchFamily="34" charset="0"/>
                <a:cs typeface="Arial" pitchFamily="34" charset="0"/>
              </a:rPr>
              <a:t>Заказчик</a:t>
            </a:r>
          </a:p>
        </p:txBody>
      </p:sp>
      <p:sp>
        <p:nvSpPr>
          <p:cNvPr id="23" name="Text Box 62"/>
          <p:cNvSpPr txBox="1">
            <a:spLocks noChangeArrowheads="1"/>
          </p:cNvSpPr>
          <p:nvPr/>
        </p:nvSpPr>
        <p:spPr bwMode="auto">
          <a:xfrm>
            <a:off x="755650" y="1785938"/>
            <a:ext cx="1088247" cy="338554"/>
          </a:xfrm>
          <a:prstGeom prst="rect">
            <a:avLst/>
          </a:prstGeom>
          <a:noFill/>
          <a:ln w="9525">
            <a:noFill/>
            <a:miter lim="800000"/>
            <a:headEnd/>
            <a:tailEnd/>
          </a:ln>
        </p:spPr>
        <p:txBody>
          <a:bodyPr wrap="none">
            <a:spAutoFit/>
          </a:bodyPr>
          <a:lstStyle/>
          <a:p>
            <a:r>
              <a:rPr lang="ru-RU" sz="1600" b="1">
                <a:latin typeface="Arial" pitchFamily="34" charset="0"/>
                <a:cs typeface="Arial" pitchFamily="34" charset="0"/>
              </a:rPr>
              <a:t>Заказчик</a:t>
            </a:r>
          </a:p>
        </p:txBody>
      </p:sp>
      <p:sp>
        <p:nvSpPr>
          <p:cNvPr id="24" name="Text Box 63"/>
          <p:cNvSpPr txBox="1">
            <a:spLocks noChangeArrowheads="1"/>
          </p:cNvSpPr>
          <p:nvPr/>
        </p:nvSpPr>
        <p:spPr bwMode="auto">
          <a:xfrm>
            <a:off x="3059113" y="1785938"/>
            <a:ext cx="1112805" cy="338554"/>
          </a:xfrm>
          <a:prstGeom prst="rect">
            <a:avLst/>
          </a:prstGeom>
          <a:noFill/>
          <a:ln w="9525">
            <a:noFill/>
            <a:miter lim="800000"/>
            <a:headEnd/>
            <a:tailEnd/>
          </a:ln>
        </p:spPr>
        <p:txBody>
          <a:bodyPr wrap="none">
            <a:spAutoFit/>
          </a:bodyPr>
          <a:lstStyle/>
          <a:p>
            <a:r>
              <a:rPr lang="ru-RU" sz="1600" b="1">
                <a:latin typeface="Arial" pitchFamily="34" charset="0"/>
                <a:cs typeface="Arial" pitchFamily="34" charset="0"/>
              </a:rPr>
              <a:t>Участник</a:t>
            </a:r>
          </a:p>
        </p:txBody>
      </p:sp>
      <p:sp>
        <p:nvSpPr>
          <p:cNvPr id="25" name="Text Box 64"/>
          <p:cNvSpPr txBox="1">
            <a:spLocks noChangeArrowheads="1"/>
          </p:cNvSpPr>
          <p:nvPr/>
        </p:nvSpPr>
        <p:spPr bwMode="auto">
          <a:xfrm>
            <a:off x="5292725" y="1785938"/>
            <a:ext cx="1169423" cy="338554"/>
          </a:xfrm>
          <a:prstGeom prst="rect">
            <a:avLst/>
          </a:prstGeom>
          <a:noFill/>
          <a:ln w="9525">
            <a:noFill/>
            <a:miter lim="800000"/>
            <a:headEnd/>
            <a:tailEnd/>
          </a:ln>
        </p:spPr>
        <p:txBody>
          <a:bodyPr wrap="none">
            <a:spAutoFit/>
          </a:bodyPr>
          <a:lstStyle/>
          <a:p>
            <a:r>
              <a:rPr lang="ru-RU" sz="1600" b="1">
                <a:latin typeface="Arial" pitchFamily="34" charset="0"/>
                <a:cs typeface="Arial" pitchFamily="34" charset="0"/>
              </a:rPr>
              <a:t>Оператор</a:t>
            </a:r>
          </a:p>
        </p:txBody>
      </p:sp>
      <p:sp>
        <p:nvSpPr>
          <p:cNvPr id="27" name="Text Box 69"/>
          <p:cNvSpPr txBox="1">
            <a:spLocks noChangeArrowheads="1"/>
          </p:cNvSpPr>
          <p:nvPr/>
        </p:nvSpPr>
        <p:spPr bwMode="auto">
          <a:xfrm>
            <a:off x="665163" y="5517232"/>
            <a:ext cx="1032655" cy="338554"/>
          </a:xfrm>
          <a:prstGeom prst="rect">
            <a:avLst/>
          </a:prstGeom>
          <a:noFill/>
          <a:ln w="9525">
            <a:noFill/>
            <a:miter lim="800000"/>
            <a:headEnd/>
            <a:tailEnd/>
          </a:ln>
        </p:spPr>
        <p:txBody>
          <a:bodyPr wrap="none">
            <a:spAutoFit/>
          </a:bodyPr>
          <a:lstStyle/>
          <a:p>
            <a:r>
              <a:rPr lang="ru-RU" sz="1600" b="1" dirty="0">
                <a:latin typeface="Arial" pitchFamily="34" charset="0"/>
                <a:cs typeface="Arial" pitchFamily="34" charset="0"/>
              </a:rPr>
              <a:t>1-5 дней</a:t>
            </a:r>
          </a:p>
        </p:txBody>
      </p:sp>
      <p:sp>
        <p:nvSpPr>
          <p:cNvPr id="28" name="Text Box 70"/>
          <p:cNvSpPr txBox="1">
            <a:spLocks noChangeArrowheads="1"/>
          </p:cNvSpPr>
          <p:nvPr/>
        </p:nvSpPr>
        <p:spPr bwMode="auto">
          <a:xfrm>
            <a:off x="2970213" y="5542632"/>
            <a:ext cx="849913" cy="338554"/>
          </a:xfrm>
          <a:prstGeom prst="rect">
            <a:avLst/>
          </a:prstGeom>
          <a:noFill/>
          <a:ln w="9525">
            <a:noFill/>
            <a:miter lim="800000"/>
            <a:headEnd/>
            <a:tailEnd/>
          </a:ln>
        </p:spPr>
        <p:txBody>
          <a:bodyPr wrap="none">
            <a:spAutoFit/>
          </a:bodyPr>
          <a:lstStyle/>
          <a:p>
            <a:r>
              <a:rPr lang="ru-RU" sz="1600" b="1" dirty="0">
                <a:latin typeface="Arial" pitchFamily="34" charset="0"/>
                <a:cs typeface="Arial" pitchFamily="34" charset="0"/>
              </a:rPr>
              <a:t>5 дней</a:t>
            </a:r>
          </a:p>
        </p:txBody>
      </p:sp>
      <p:sp>
        <p:nvSpPr>
          <p:cNvPr id="29" name="Text Box 71"/>
          <p:cNvSpPr txBox="1">
            <a:spLocks noChangeArrowheads="1"/>
          </p:cNvSpPr>
          <p:nvPr/>
        </p:nvSpPr>
        <p:spPr bwMode="auto">
          <a:xfrm>
            <a:off x="5148263" y="5542632"/>
            <a:ext cx="702436" cy="338554"/>
          </a:xfrm>
          <a:prstGeom prst="rect">
            <a:avLst/>
          </a:prstGeom>
          <a:noFill/>
          <a:ln w="9525">
            <a:noFill/>
            <a:miter lim="800000"/>
            <a:headEnd/>
            <a:tailEnd/>
          </a:ln>
        </p:spPr>
        <p:txBody>
          <a:bodyPr wrap="none">
            <a:spAutoFit/>
          </a:bodyPr>
          <a:lstStyle/>
          <a:p>
            <a:r>
              <a:rPr lang="ru-RU" sz="1600" b="1" dirty="0">
                <a:latin typeface="Arial" pitchFamily="34" charset="0"/>
                <a:cs typeface="Arial" pitchFamily="34" charset="0"/>
              </a:rPr>
              <a:t>1 час</a:t>
            </a:r>
          </a:p>
        </p:txBody>
      </p:sp>
      <p:sp>
        <p:nvSpPr>
          <p:cNvPr id="30" name="Text Box 72"/>
          <p:cNvSpPr txBox="1">
            <a:spLocks noChangeArrowheads="1"/>
          </p:cNvSpPr>
          <p:nvPr/>
        </p:nvSpPr>
        <p:spPr bwMode="auto">
          <a:xfrm>
            <a:off x="7452320" y="5542632"/>
            <a:ext cx="1032655" cy="338554"/>
          </a:xfrm>
          <a:prstGeom prst="rect">
            <a:avLst/>
          </a:prstGeom>
          <a:noFill/>
          <a:ln w="9525">
            <a:noFill/>
            <a:miter lim="800000"/>
            <a:headEnd/>
            <a:tailEnd/>
          </a:ln>
        </p:spPr>
        <p:txBody>
          <a:bodyPr wrap="none">
            <a:spAutoFit/>
          </a:bodyPr>
          <a:lstStyle/>
          <a:p>
            <a:r>
              <a:rPr lang="ru-RU" sz="1600" b="1" dirty="0">
                <a:latin typeface="Arial" pitchFamily="34" charset="0"/>
                <a:cs typeface="Arial" pitchFamily="34" charset="0"/>
              </a:rPr>
              <a:t>1-3 дней</a:t>
            </a:r>
          </a:p>
        </p:txBody>
      </p:sp>
      <p:sp>
        <p:nvSpPr>
          <p:cNvPr id="31" name="Text Box 5"/>
          <p:cNvSpPr txBox="1">
            <a:spLocks noChangeArrowheads="1"/>
          </p:cNvSpPr>
          <p:nvPr/>
        </p:nvSpPr>
        <p:spPr bwMode="auto">
          <a:xfrm>
            <a:off x="0" y="116632"/>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Заключение государственного контракта</a:t>
            </a:r>
          </a:p>
        </p:txBody>
      </p:sp>
      <p:grpSp>
        <p:nvGrpSpPr>
          <p:cNvPr id="87060" name="Группа 31"/>
          <p:cNvGrpSpPr>
            <a:grpSpLocks/>
          </p:cNvGrpSpPr>
          <p:nvPr/>
        </p:nvGrpSpPr>
        <p:grpSpPr bwMode="auto">
          <a:xfrm>
            <a:off x="2786063" y="1057300"/>
            <a:ext cx="6143625" cy="571500"/>
            <a:chOff x="2786050" y="142851"/>
            <a:chExt cx="6143668" cy="571506"/>
          </a:xfrm>
        </p:grpSpPr>
        <p:sp>
          <p:nvSpPr>
            <p:cNvPr id="33" name="Скругленный прямоугольник 32"/>
            <p:cNvSpPr/>
            <p:nvPr/>
          </p:nvSpPr>
          <p:spPr>
            <a:xfrm>
              <a:off x="2786050" y="142851"/>
              <a:ext cx="2000264" cy="571506"/>
            </a:xfrm>
            <a:prstGeom prst="round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72000" anchor="ctr"/>
            <a:lstStyle/>
            <a:p>
              <a:pPr algn="ctr">
                <a:spcAft>
                  <a:spcPts val="600"/>
                </a:spcAft>
                <a:defRPr/>
              </a:pPr>
              <a:r>
                <a:rPr lang="ru-RU" sz="1600" b="1" spc="-150" dirty="0">
                  <a:solidFill>
                    <a:schemeClr val="tx1">
                      <a:lumMod val="85000"/>
                      <a:lumOff val="15000"/>
                    </a:schemeClr>
                  </a:solidFill>
                  <a:latin typeface="Arial" pitchFamily="34" charset="0"/>
                  <a:cs typeface="Arial" pitchFamily="34" charset="0"/>
                </a:rPr>
                <a:t>Поставщик</a:t>
              </a:r>
            </a:p>
          </p:txBody>
        </p:sp>
        <p:sp>
          <p:nvSpPr>
            <p:cNvPr id="34" name="Скругленный прямоугольник 33"/>
            <p:cNvSpPr/>
            <p:nvPr/>
          </p:nvSpPr>
          <p:spPr>
            <a:xfrm>
              <a:off x="6929454" y="142851"/>
              <a:ext cx="2000264" cy="571506"/>
            </a:xfrm>
            <a:prstGeom prst="round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72000" anchor="ctr"/>
            <a:lstStyle/>
            <a:p>
              <a:pPr algn="ctr">
                <a:spcAft>
                  <a:spcPts val="600"/>
                </a:spcAft>
                <a:defRPr/>
              </a:pPr>
              <a:r>
                <a:rPr lang="ru-RU" sz="1600" b="1" spc="-150" dirty="0">
                  <a:solidFill>
                    <a:schemeClr val="tx1">
                      <a:lumMod val="85000"/>
                      <a:lumOff val="15000"/>
                    </a:schemeClr>
                  </a:solidFill>
                  <a:latin typeface="Arial" pitchFamily="34" charset="0"/>
                  <a:cs typeface="Arial" pitchFamily="34" charset="0"/>
                </a:rPr>
                <a:t>Заказчик</a:t>
              </a:r>
            </a:p>
          </p:txBody>
        </p:sp>
        <p:sp>
          <p:nvSpPr>
            <p:cNvPr id="35" name="Скругленный прямоугольник 34"/>
            <p:cNvSpPr/>
            <p:nvPr/>
          </p:nvSpPr>
          <p:spPr>
            <a:xfrm>
              <a:off x="4857751" y="142851"/>
              <a:ext cx="2000264" cy="571506"/>
            </a:xfrm>
            <a:prstGeom prst="roundRect">
              <a:avLst/>
            </a:prstGeom>
            <a:solidFill>
              <a:srgbClr val="99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72000" anchor="ctr"/>
            <a:lstStyle/>
            <a:p>
              <a:pPr algn="ctr">
                <a:defRPr/>
              </a:pPr>
              <a:r>
                <a:rPr lang="ru-RU" sz="1600" b="1" spc="-30" dirty="0">
                  <a:solidFill>
                    <a:schemeClr val="bg1"/>
                  </a:solidFill>
                  <a:latin typeface="Arial" pitchFamily="34" charset="0"/>
                  <a:cs typeface="Arial" pitchFamily="34" charset="0"/>
                </a:rPr>
                <a:t>Оператор</a:t>
              </a:r>
            </a:p>
          </p:txBody>
        </p:sp>
      </p:grpSp>
      <p:pic>
        <p:nvPicPr>
          <p:cNvPr id="5122" name="Picture 2" descr="D:\RET\МАТЕРИАЛЫ\2016\новый дизайн\иконки\иконки\Иконки-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437112"/>
            <a:ext cx="954087" cy="9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09731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2000"/>
                                        <p:tgtEl>
                                          <p:spTgt spid="24"/>
                                        </p:tgtEl>
                                      </p:cBhvr>
                                    </p:animEffect>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2000"/>
                                        <p:tgtEl>
                                          <p:spTgt spid="25"/>
                                        </p:tgtEl>
                                      </p:cBhvr>
                                    </p:animEffect>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2000"/>
                                        <p:tgtEl>
                                          <p:spTgt spid="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2000"/>
                                        <p:tgtEl>
                                          <p:spTgt spid="22"/>
                                        </p:tgtEl>
                                      </p:cBhvr>
                                    </p:animEffect>
                                  </p:childTnLst>
                                </p:cTn>
                              </p:par>
                            </p:childTnLst>
                          </p:cTn>
                        </p:par>
                        <p:par>
                          <p:cTn id="59" fill="hold">
                            <p:stCondLst>
                              <p:cond delay="2000"/>
                            </p:stCondLst>
                            <p:childTnLst>
                              <p:par>
                                <p:cTn id="60" presetID="2" presetClass="entr" presetSubtype="4"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ppt_x"/>
                                          </p:val>
                                        </p:tav>
                                        <p:tav tm="100000">
                                          <p:val>
                                            <p:strVal val="#ppt_x"/>
                                          </p:val>
                                        </p:tav>
                                      </p:tavLst>
                                    </p:anim>
                                    <p:anim calcmode="lin" valueType="num">
                                      <p:cBhvr additive="base">
                                        <p:cTn id="6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2" grpId="0"/>
      <p:bldP spid="23" grpId="0"/>
      <p:bldP spid="24" grpId="0"/>
      <p:bldP spid="25" grpId="0"/>
      <p:bldP spid="27" grpId="0"/>
      <p:bldP spid="28" grpId="0"/>
      <p:bldP spid="29" grpId="0"/>
      <p:bldP spid="3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50825" y="2287588"/>
            <a:ext cx="2012950" cy="2378075"/>
            <a:chOff x="1973" y="1117"/>
            <a:chExt cx="680" cy="886"/>
          </a:xfrm>
        </p:grpSpPr>
        <p:sp>
          <p:nvSpPr>
            <p:cNvPr id="88097" name="AutoShape 7"/>
            <p:cNvSpPr>
              <a:spLocks noChangeArrowheads="1"/>
            </p:cNvSpPr>
            <p:nvPr/>
          </p:nvSpPr>
          <p:spPr bwMode="auto">
            <a:xfrm>
              <a:off x="1973" y="1117"/>
              <a:ext cx="680" cy="725"/>
            </a:xfrm>
            <a:prstGeom prst="roundRect">
              <a:avLst>
                <a:gd name="adj" fmla="val 16667"/>
              </a:avLst>
            </a:prstGeom>
            <a:solidFill>
              <a:srgbClr val="800000"/>
            </a:solidFill>
            <a:ln w="9525">
              <a:solidFill>
                <a:schemeClr val="tx1"/>
              </a:solidFill>
              <a:round/>
              <a:headEnd/>
              <a:tailEnd/>
            </a:ln>
          </p:spPr>
          <p:txBody>
            <a:bodyPr wrap="none" anchor="ctr"/>
            <a:lstStyle/>
            <a:p>
              <a:endParaRPr lang="ru-RU" sz="1600">
                <a:latin typeface="Arial" pitchFamily="34" charset="0"/>
                <a:cs typeface="Arial" pitchFamily="34" charset="0"/>
              </a:endParaRPr>
            </a:p>
          </p:txBody>
        </p:sp>
        <p:sp>
          <p:nvSpPr>
            <p:cNvPr id="88098" name="Text Box 8"/>
            <p:cNvSpPr txBox="1">
              <a:spLocks noChangeArrowheads="1"/>
            </p:cNvSpPr>
            <p:nvPr/>
          </p:nvSpPr>
          <p:spPr bwMode="auto">
            <a:xfrm>
              <a:off x="2009" y="1143"/>
              <a:ext cx="627" cy="860"/>
            </a:xfrm>
            <a:prstGeom prst="rect">
              <a:avLst/>
            </a:prstGeom>
            <a:noFill/>
            <a:ln w="9525">
              <a:noFill/>
              <a:miter lim="800000"/>
              <a:headEnd/>
              <a:tailEnd/>
            </a:ln>
          </p:spPr>
          <p:txBody>
            <a:bodyPr wrap="none">
              <a:spAutoFit/>
            </a:bodyPr>
            <a:lstStyle/>
            <a:p>
              <a:pPr algn="ctr"/>
              <a:r>
                <a:rPr lang="ru-RU" sz="1600" b="1">
                  <a:solidFill>
                    <a:schemeClr val="bg1"/>
                  </a:solidFill>
                  <a:latin typeface="Arial" pitchFamily="34" charset="0"/>
                  <a:cs typeface="Arial" pitchFamily="34" charset="0"/>
                </a:rPr>
                <a:t>Передача</a:t>
              </a:r>
            </a:p>
            <a:p>
              <a:pPr algn="ctr"/>
              <a:r>
                <a:rPr lang="ru-RU" sz="1600" b="1">
                  <a:solidFill>
                    <a:schemeClr val="bg1"/>
                  </a:solidFill>
                  <a:latin typeface="Arial" pitchFamily="34" charset="0"/>
                  <a:cs typeface="Arial" pitchFamily="34" charset="0"/>
                </a:rPr>
                <a:t>доработанного</a:t>
              </a:r>
            </a:p>
            <a:p>
              <a:pPr algn="ctr"/>
              <a:r>
                <a:rPr lang="ru-RU" sz="1600" b="1">
                  <a:solidFill>
                    <a:schemeClr val="bg1"/>
                  </a:solidFill>
                  <a:latin typeface="Arial" pitchFamily="34" charset="0"/>
                  <a:cs typeface="Arial" pitchFamily="34" charset="0"/>
                </a:rPr>
                <a:t>контракта</a:t>
              </a:r>
            </a:p>
            <a:p>
              <a:pPr algn="ctr"/>
              <a:r>
                <a:rPr lang="ru-RU" sz="1600" b="1">
                  <a:solidFill>
                    <a:schemeClr val="bg1"/>
                  </a:solidFill>
                  <a:latin typeface="Arial" pitchFamily="34" charset="0"/>
                  <a:cs typeface="Arial" pitchFamily="34" charset="0"/>
                </a:rPr>
                <a:t>либо документа</a:t>
              </a:r>
            </a:p>
            <a:p>
              <a:pPr algn="ctr"/>
              <a:r>
                <a:rPr lang="ru-RU" sz="1600" b="1">
                  <a:solidFill>
                    <a:schemeClr val="bg1"/>
                  </a:solidFill>
                  <a:latin typeface="Arial" pitchFamily="34" charset="0"/>
                  <a:cs typeface="Arial" pitchFamily="34" charset="0"/>
                </a:rPr>
                <a:t>с обоснованием</a:t>
              </a:r>
            </a:p>
            <a:p>
              <a:pPr algn="ctr"/>
              <a:r>
                <a:rPr lang="ru-RU" sz="1600" b="1">
                  <a:solidFill>
                    <a:schemeClr val="bg1"/>
                  </a:solidFill>
                  <a:latin typeface="Arial" pitchFamily="34" charset="0"/>
                  <a:cs typeface="Arial" pitchFamily="34" charset="0"/>
                </a:rPr>
                <a:t>отказа учесть </a:t>
              </a:r>
            </a:p>
            <a:p>
              <a:pPr algn="ctr"/>
              <a:r>
                <a:rPr lang="ru-RU" sz="1600" b="1">
                  <a:solidFill>
                    <a:schemeClr val="bg1"/>
                  </a:solidFill>
                  <a:latin typeface="Arial" pitchFamily="34" charset="0"/>
                  <a:cs typeface="Arial" pitchFamily="34" charset="0"/>
                </a:rPr>
                <a:t>замечания</a:t>
              </a:r>
            </a:p>
            <a:p>
              <a:pPr algn="ctr"/>
              <a:endParaRPr lang="ru-RU" sz="1600" b="1">
                <a:solidFill>
                  <a:schemeClr val="bg1"/>
                </a:solidFill>
                <a:latin typeface="Arial" pitchFamily="34" charset="0"/>
                <a:cs typeface="Arial" pitchFamily="34" charset="0"/>
              </a:endParaRPr>
            </a:p>
            <a:p>
              <a:pPr algn="ctr"/>
              <a:r>
                <a:rPr lang="ru-RU" sz="1600" b="1">
                  <a:solidFill>
                    <a:schemeClr val="bg1"/>
                  </a:solidFill>
                  <a:latin typeface="Arial" pitchFamily="34" charset="0"/>
                  <a:cs typeface="Arial" pitchFamily="34" charset="0"/>
                </a:rPr>
                <a:t>победителю</a:t>
              </a:r>
            </a:p>
          </p:txBody>
        </p:sp>
      </p:grpSp>
      <p:grpSp>
        <p:nvGrpSpPr>
          <p:cNvPr id="3" name="Group 9"/>
          <p:cNvGrpSpPr>
            <a:grpSpLocks/>
          </p:cNvGrpSpPr>
          <p:nvPr/>
        </p:nvGrpSpPr>
        <p:grpSpPr bwMode="auto">
          <a:xfrm>
            <a:off x="2678113" y="2290763"/>
            <a:ext cx="1822450" cy="2922587"/>
            <a:chOff x="1966" y="2069"/>
            <a:chExt cx="680" cy="1088"/>
          </a:xfrm>
        </p:grpSpPr>
        <p:sp>
          <p:nvSpPr>
            <p:cNvPr id="88095" name="AutoShape 10"/>
            <p:cNvSpPr>
              <a:spLocks noChangeArrowheads="1"/>
            </p:cNvSpPr>
            <p:nvPr/>
          </p:nvSpPr>
          <p:spPr bwMode="auto">
            <a:xfrm>
              <a:off x="1966" y="2069"/>
              <a:ext cx="680" cy="1088"/>
            </a:xfrm>
            <a:prstGeom prst="roundRect">
              <a:avLst>
                <a:gd name="adj" fmla="val 16667"/>
              </a:avLst>
            </a:prstGeom>
            <a:solidFill>
              <a:srgbClr val="99CC00"/>
            </a:solidFill>
            <a:ln w="9525">
              <a:solidFill>
                <a:schemeClr val="tx1"/>
              </a:solidFill>
              <a:round/>
              <a:headEnd/>
              <a:tailEnd/>
            </a:ln>
          </p:spPr>
          <p:txBody>
            <a:bodyPr wrap="none" anchor="ctr"/>
            <a:lstStyle/>
            <a:p>
              <a:endParaRPr lang="ru-RU" sz="1600">
                <a:latin typeface="Arial" pitchFamily="34" charset="0"/>
                <a:cs typeface="Arial" pitchFamily="34" charset="0"/>
              </a:endParaRPr>
            </a:p>
          </p:txBody>
        </p:sp>
        <p:sp>
          <p:nvSpPr>
            <p:cNvPr id="88096" name="Text Box 11"/>
            <p:cNvSpPr txBox="1">
              <a:spLocks noChangeArrowheads="1"/>
            </p:cNvSpPr>
            <p:nvPr/>
          </p:nvSpPr>
          <p:spPr bwMode="auto">
            <a:xfrm>
              <a:off x="2006" y="2120"/>
              <a:ext cx="586" cy="951"/>
            </a:xfrm>
            <a:prstGeom prst="rect">
              <a:avLst/>
            </a:prstGeom>
            <a:solidFill>
              <a:srgbClr val="99CC00"/>
            </a:solidFill>
            <a:ln w="9525">
              <a:noFill/>
              <a:miter lim="800000"/>
              <a:headEnd/>
              <a:tailEnd/>
            </a:ln>
          </p:spPr>
          <p:txBody>
            <a:bodyPr>
              <a:spAutoFit/>
            </a:bodyPr>
            <a:lstStyle/>
            <a:p>
              <a:pPr algn="ctr"/>
              <a:r>
                <a:rPr lang="ru-RU" sz="1600" b="1" dirty="0">
                  <a:latin typeface="Arial" pitchFamily="34" charset="0"/>
                  <a:cs typeface="Arial" pitchFamily="34" charset="0"/>
                </a:rPr>
                <a:t>Подписание контракта  </a:t>
              </a:r>
              <a:r>
                <a:rPr lang="ru-RU" sz="1600" b="1" dirty="0" smtClean="0">
                  <a:latin typeface="Arial" pitchFamily="34" charset="0"/>
                  <a:cs typeface="Arial" pitchFamily="34" charset="0"/>
                </a:rPr>
                <a:t>ЭП </a:t>
              </a:r>
              <a:r>
                <a:rPr lang="ru-RU" sz="1600" b="1" dirty="0">
                  <a:latin typeface="Arial" pitchFamily="34" charset="0"/>
                  <a:cs typeface="Arial" pitchFamily="34" charset="0"/>
                </a:rPr>
                <a:t>+ </a:t>
              </a:r>
            </a:p>
            <a:p>
              <a:pPr algn="ctr"/>
              <a:r>
                <a:rPr lang="ru-RU" sz="1600" b="1" dirty="0">
                  <a:latin typeface="Arial" pitchFamily="34" charset="0"/>
                  <a:cs typeface="Arial" pitchFamily="34" charset="0"/>
                </a:rPr>
                <a:t>обеспечение либо повторное направление</a:t>
              </a:r>
            </a:p>
            <a:p>
              <a:pPr algn="ctr"/>
              <a:r>
                <a:rPr lang="ru-RU" sz="1600" b="1" dirty="0">
                  <a:latin typeface="Arial" pitchFamily="34" charset="0"/>
                  <a:cs typeface="Arial" pitchFamily="34" charset="0"/>
                </a:rPr>
                <a:t>протокола</a:t>
              </a:r>
            </a:p>
            <a:p>
              <a:pPr algn="ctr"/>
              <a:r>
                <a:rPr lang="ru-RU" sz="1600" b="1" dirty="0">
                  <a:latin typeface="Arial" pitchFamily="34" charset="0"/>
                  <a:cs typeface="Arial" pitchFamily="34" charset="0"/>
                </a:rPr>
                <a:t>разногласий</a:t>
              </a:r>
            </a:p>
            <a:p>
              <a:pPr algn="ctr"/>
              <a:endParaRPr lang="ru-RU" sz="1600" b="1" dirty="0">
                <a:latin typeface="Arial" pitchFamily="34" charset="0"/>
                <a:cs typeface="Arial" pitchFamily="34" charset="0"/>
              </a:endParaRPr>
            </a:p>
          </p:txBody>
        </p:sp>
      </p:grpSp>
      <p:grpSp>
        <p:nvGrpSpPr>
          <p:cNvPr id="4" name="Group 31"/>
          <p:cNvGrpSpPr>
            <a:grpSpLocks/>
          </p:cNvGrpSpPr>
          <p:nvPr/>
        </p:nvGrpSpPr>
        <p:grpSpPr bwMode="auto">
          <a:xfrm>
            <a:off x="4910138" y="2287588"/>
            <a:ext cx="1822450" cy="1947862"/>
            <a:chOff x="1966" y="2069"/>
            <a:chExt cx="680" cy="725"/>
          </a:xfrm>
        </p:grpSpPr>
        <p:sp>
          <p:nvSpPr>
            <p:cNvPr id="88093" name="AutoShape 32"/>
            <p:cNvSpPr>
              <a:spLocks noChangeArrowheads="1"/>
            </p:cNvSpPr>
            <p:nvPr/>
          </p:nvSpPr>
          <p:spPr bwMode="auto">
            <a:xfrm>
              <a:off x="1966" y="2069"/>
              <a:ext cx="680" cy="725"/>
            </a:xfrm>
            <a:prstGeom prst="roundRect">
              <a:avLst>
                <a:gd name="adj" fmla="val 16667"/>
              </a:avLst>
            </a:prstGeom>
            <a:solidFill>
              <a:srgbClr val="800000"/>
            </a:solidFill>
            <a:ln w="9525">
              <a:solidFill>
                <a:schemeClr val="tx1"/>
              </a:solidFill>
              <a:round/>
              <a:headEnd/>
              <a:tailEnd/>
            </a:ln>
          </p:spPr>
          <p:txBody>
            <a:bodyPr wrap="none" anchor="ctr"/>
            <a:lstStyle/>
            <a:p>
              <a:endParaRPr lang="ru-RU" sz="1600">
                <a:latin typeface="Arial" pitchFamily="34" charset="0"/>
                <a:cs typeface="Arial" pitchFamily="34" charset="0"/>
              </a:endParaRPr>
            </a:p>
          </p:txBody>
        </p:sp>
        <p:sp>
          <p:nvSpPr>
            <p:cNvPr id="88094" name="Text Box 33"/>
            <p:cNvSpPr txBox="1">
              <a:spLocks noChangeArrowheads="1"/>
            </p:cNvSpPr>
            <p:nvPr/>
          </p:nvSpPr>
          <p:spPr bwMode="auto">
            <a:xfrm>
              <a:off x="2026" y="2175"/>
              <a:ext cx="548" cy="401"/>
            </a:xfrm>
            <a:prstGeom prst="rect">
              <a:avLst/>
            </a:prstGeom>
            <a:noFill/>
            <a:ln w="9525">
              <a:noFill/>
              <a:miter lim="800000"/>
              <a:headEnd/>
              <a:tailEnd/>
            </a:ln>
          </p:spPr>
          <p:txBody>
            <a:bodyPr wrap="none">
              <a:spAutoFit/>
            </a:bodyPr>
            <a:lstStyle/>
            <a:p>
              <a:pPr algn="ctr"/>
              <a:r>
                <a:rPr lang="ru-RU" sz="1600" b="1">
                  <a:solidFill>
                    <a:schemeClr val="bg1"/>
                  </a:solidFill>
                  <a:latin typeface="Arial" pitchFamily="34" charset="0"/>
                  <a:cs typeface="Arial" pitchFamily="34" charset="0"/>
                </a:rPr>
                <a:t>Передача </a:t>
              </a:r>
            </a:p>
            <a:p>
              <a:pPr algn="ctr"/>
              <a:r>
                <a:rPr lang="ru-RU" sz="1600" b="1">
                  <a:solidFill>
                    <a:schemeClr val="bg1"/>
                  </a:solidFill>
                  <a:latin typeface="Arial" pitchFamily="34" charset="0"/>
                  <a:cs typeface="Arial" pitchFamily="34" charset="0"/>
                </a:rPr>
                <a:t>протокола</a:t>
              </a:r>
            </a:p>
            <a:p>
              <a:pPr algn="ctr"/>
              <a:r>
                <a:rPr lang="ru-RU" sz="1600" b="1">
                  <a:solidFill>
                    <a:schemeClr val="bg1"/>
                  </a:solidFill>
                  <a:latin typeface="Arial" pitchFamily="34" charset="0"/>
                  <a:cs typeface="Arial" pitchFamily="34" charset="0"/>
                </a:rPr>
                <a:t>разногласий</a:t>
              </a:r>
            </a:p>
            <a:p>
              <a:pPr algn="ctr"/>
              <a:r>
                <a:rPr lang="ru-RU" sz="1600" b="1">
                  <a:solidFill>
                    <a:schemeClr val="bg1"/>
                  </a:solidFill>
                  <a:latin typeface="Arial" pitchFamily="34" charset="0"/>
                  <a:cs typeface="Arial" pitchFamily="34" charset="0"/>
                </a:rPr>
                <a:t>заказчику</a:t>
              </a:r>
            </a:p>
          </p:txBody>
        </p:sp>
      </p:grpSp>
      <p:grpSp>
        <p:nvGrpSpPr>
          <p:cNvPr id="5" name="Group 34"/>
          <p:cNvGrpSpPr>
            <a:grpSpLocks/>
          </p:cNvGrpSpPr>
          <p:nvPr/>
        </p:nvGrpSpPr>
        <p:grpSpPr bwMode="auto">
          <a:xfrm>
            <a:off x="7070725" y="2287588"/>
            <a:ext cx="1822450" cy="1947862"/>
            <a:chOff x="1966" y="2069"/>
            <a:chExt cx="680" cy="725"/>
          </a:xfrm>
        </p:grpSpPr>
        <p:sp>
          <p:nvSpPr>
            <p:cNvPr id="88091" name="AutoShape 35"/>
            <p:cNvSpPr>
              <a:spLocks noChangeArrowheads="1"/>
            </p:cNvSpPr>
            <p:nvPr/>
          </p:nvSpPr>
          <p:spPr bwMode="auto">
            <a:xfrm>
              <a:off x="1966" y="2069"/>
              <a:ext cx="680" cy="725"/>
            </a:xfrm>
            <a:prstGeom prst="roundRect">
              <a:avLst>
                <a:gd name="adj" fmla="val 16667"/>
              </a:avLst>
            </a:prstGeom>
            <a:solidFill>
              <a:schemeClr val="accent6"/>
            </a:solidFill>
            <a:ln w="9525">
              <a:solidFill>
                <a:schemeClr val="tx1"/>
              </a:solidFill>
              <a:round/>
              <a:headEnd/>
              <a:tailEnd/>
            </a:ln>
          </p:spPr>
          <p:txBody>
            <a:bodyPr wrap="none" anchor="ctr"/>
            <a:lstStyle/>
            <a:p>
              <a:endParaRPr lang="ru-RU" sz="1600">
                <a:latin typeface="Arial" pitchFamily="34" charset="0"/>
                <a:cs typeface="Arial" pitchFamily="34" charset="0"/>
              </a:endParaRPr>
            </a:p>
          </p:txBody>
        </p:sp>
        <p:sp>
          <p:nvSpPr>
            <p:cNvPr id="88092" name="Text Box 36"/>
            <p:cNvSpPr txBox="1">
              <a:spLocks noChangeArrowheads="1"/>
            </p:cNvSpPr>
            <p:nvPr/>
          </p:nvSpPr>
          <p:spPr bwMode="auto">
            <a:xfrm>
              <a:off x="2047" y="2148"/>
              <a:ext cx="555" cy="401"/>
            </a:xfrm>
            <a:prstGeom prst="rect">
              <a:avLst/>
            </a:prstGeom>
            <a:solidFill>
              <a:srgbClr val="FF9900"/>
            </a:solidFill>
            <a:ln w="9525">
              <a:noFill/>
              <a:miter lim="800000"/>
              <a:headEnd/>
              <a:tailEnd/>
            </a:ln>
          </p:spPr>
          <p:txBody>
            <a:bodyPr wrap="none">
              <a:spAutoFit/>
            </a:bodyPr>
            <a:lstStyle/>
            <a:p>
              <a:pPr algn="ctr"/>
              <a:r>
                <a:rPr lang="ru-RU" sz="1600" b="1" dirty="0">
                  <a:latin typeface="Arial" pitchFamily="34" charset="0"/>
                  <a:cs typeface="Arial" pitchFamily="34" charset="0"/>
                </a:rPr>
                <a:t>Подписание </a:t>
              </a:r>
            </a:p>
            <a:p>
              <a:pPr algn="ctr"/>
              <a:r>
                <a:rPr lang="ru-RU" sz="1600" b="1" dirty="0">
                  <a:latin typeface="Arial" pitchFamily="34" charset="0"/>
                  <a:cs typeface="Arial" pitchFamily="34" charset="0"/>
                </a:rPr>
                <a:t>контракта с </a:t>
              </a:r>
            </a:p>
            <a:p>
              <a:pPr algn="ctr"/>
              <a:r>
                <a:rPr lang="ru-RU" sz="1600" b="1" dirty="0">
                  <a:latin typeface="Arial" pitchFamily="34" charset="0"/>
                  <a:cs typeface="Arial" pitchFamily="34" charset="0"/>
                </a:rPr>
                <a:t>помощью </a:t>
              </a:r>
            </a:p>
            <a:p>
              <a:pPr algn="ctr"/>
              <a:r>
                <a:rPr lang="ru-RU" sz="1600" b="1" dirty="0" smtClean="0">
                  <a:latin typeface="Arial" pitchFamily="34" charset="0"/>
                  <a:cs typeface="Arial" pitchFamily="34" charset="0"/>
                </a:rPr>
                <a:t>ЭП</a:t>
              </a:r>
              <a:endParaRPr lang="ru-RU" sz="1600" b="1" dirty="0">
                <a:latin typeface="Arial" pitchFamily="34" charset="0"/>
                <a:cs typeface="Arial" pitchFamily="34" charset="0"/>
              </a:endParaRPr>
            </a:p>
          </p:txBody>
        </p:sp>
      </p:grpSp>
      <p:sp>
        <p:nvSpPr>
          <p:cNvPr id="15" name="Line 38"/>
          <p:cNvSpPr>
            <a:spLocks noChangeShapeType="1"/>
          </p:cNvSpPr>
          <p:nvPr/>
        </p:nvSpPr>
        <p:spPr bwMode="auto">
          <a:xfrm flipV="1">
            <a:off x="2484438" y="1785938"/>
            <a:ext cx="0" cy="2809875"/>
          </a:xfrm>
          <a:prstGeom prst="line">
            <a:avLst/>
          </a:prstGeom>
          <a:noFill/>
          <a:ln w="34925">
            <a:solidFill>
              <a:schemeClr val="bg2"/>
            </a:solidFill>
            <a:prstDash val="dash"/>
            <a:round/>
            <a:headEnd/>
            <a:tailEnd/>
          </a:ln>
        </p:spPr>
        <p:txBody>
          <a:bodyPr/>
          <a:lstStyle/>
          <a:p>
            <a:endParaRPr lang="ru-RU" sz="1600">
              <a:latin typeface="Arial" pitchFamily="34" charset="0"/>
              <a:cs typeface="Arial" pitchFamily="34" charset="0"/>
            </a:endParaRPr>
          </a:p>
        </p:txBody>
      </p:sp>
      <p:sp>
        <p:nvSpPr>
          <p:cNvPr id="16" name="Line 39"/>
          <p:cNvSpPr>
            <a:spLocks noChangeShapeType="1"/>
          </p:cNvSpPr>
          <p:nvPr/>
        </p:nvSpPr>
        <p:spPr bwMode="auto">
          <a:xfrm flipV="1">
            <a:off x="4716463" y="1785938"/>
            <a:ext cx="0" cy="2809875"/>
          </a:xfrm>
          <a:prstGeom prst="line">
            <a:avLst/>
          </a:prstGeom>
          <a:noFill/>
          <a:ln w="34925">
            <a:solidFill>
              <a:schemeClr val="bg2"/>
            </a:solidFill>
            <a:prstDash val="dash"/>
            <a:round/>
            <a:headEnd/>
            <a:tailEnd/>
          </a:ln>
        </p:spPr>
        <p:txBody>
          <a:bodyPr/>
          <a:lstStyle/>
          <a:p>
            <a:endParaRPr lang="ru-RU" sz="1600">
              <a:latin typeface="Arial" pitchFamily="34" charset="0"/>
              <a:cs typeface="Arial" pitchFamily="34" charset="0"/>
            </a:endParaRPr>
          </a:p>
        </p:txBody>
      </p:sp>
      <p:sp>
        <p:nvSpPr>
          <p:cNvPr id="17" name="Line 40"/>
          <p:cNvSpPr>
            <a:spLocks noChangeShapeType="1"/>
          </p:cNvSpPr>
          <p:nvPr/>
        </p:nvSpPr>
        <p:spPr bwMode="auto">
          <a:xfrm flipV="1">
            <a:off x="6948488" y="1785938"/>
            <a:ext cx="0" cy="2809875"/>
          </a:xfrm>
          <a:prstGeom prst="line">
            <a:avLst/>
          </a:prstGeom>
          <a:noFill/>
          <a:ln w="34925">
            <a:solidFill>
              <a:schemeClr val="bg2"/>
            </a:solidFill>
            <a:prstDash val="dash"/>
            <a:round/>
            <a:headEnd/>
            <a:tailEnd/>
          </a:ln>
        </p:spPr>
        <p:txBody>
          <a:bodyPr/>
          <a:lstStyle/>
          <a:p>
            <a:endParaRPr lang="ru-RU" sz="1600">
              <a:latin typeface="Arial" pitchFamily="34" charset="0"/>
              <a:cs typeface="Arial" pitchFamily="34" charset="0"/>
            </a:endParaRPr>
          </a:p>
        </p:txBody>
      </p:sp>
      <p:sp>
        <p:nvSpPr>
          <p:cNvPr id="22" name="Text Box 61"/>
          <p:cNvSpPr txBox="1">
            <a:spLocks noChangeArrowheads="1"/>
          </p:cNvSpPr>
          <p:nvPr/>
        </p:nvSpPr>
        <p:spPr bwMode="auto">
          <a:xfrm>
            <a:off x="7451725" y="1714500"/>
            <a:ext cx="1088247" cy="338554"/>
          </a:xfrm>
          <a:prstGeom prst="rect">
            <a:avLst/>
          </a:prstGeom>
          <a:noFill/>
          <a:ln w="9525">
            <a:noFill/>
            <a:miter lim="800000"/>
            <a:headEnd/>
            <a:tailEnd/>
          </a:ln>
        </p:spPr>
        <p:txBody>
          <a:bodyPr wrap="none">
            <a:spAutoFit/>
          </a:bodyPr>
          <a:lstStyle/>
          <a:p>
            <a:r>
              <a:rPr lang="ru-RU" sz="1600" b="1">
                <a:latin typeface="Arial" pitchFamily="34" charset="0"/>
                <a:cs typeface="Arial" pitchFamily="34" charset="0"/>
              </a:rPr>
              <a:t>Заказчик</a:t>
            </a:r>
          </a:p>
        </p:txBody>
      </p:sp>
      <p:sp>
        <p:nvSpPr>
          <p:cNvPr id="23" name="Text Box 62"/>
          <p:cNvSpPr txBox="1">
            <a:spLocks noChangeArrowheads="1"/>
          </p:cNvSpPr>
          <p:nvPr/>
        </p:nvSpPr>
        <p:spPr bwMode="auto">
          <a:xfrm>
            <a:off x="755650" y="1785938"/>
            <a:ext cx="1169423" cy="338554"/>
          </a:xfrm>
          <a:prstGeom prst="rect">
            <a:avLst/>
          </a:prstGeom>
          <a:noFill/>
          <a:ln w="9525">
            <a:noFill/>
            <a:miter lim="800000"/>
            <a:headEnd/>
            <a:tailEnd/>
          </a:ln>
        </p:spPr>
        <p:txBody>
          <a:bodyPr wrap="none">
            <a:spAutoFit/>
          </a:bodyPr>
          <a:lstStyle/>
          <a:p>
            <a:r>
              <a:rPr lang="ru-RU" sz="1600" b="1">
                <a:latin typeface="Arial" pitchFamily="34" charset="0"/>
                <a:cs typeface="Arial" pitchFamily="34" charset="0"/>
              </a:rPr>
              <a:t>Оператор</a:t>
            </a:r>
          </a:p>
        </p:txBody>
      </p:sp>
      <p:sp>
        <p:nvSpPr>
          <p:cNvPr id="24" name="Text Box 63"/>
          <p:cNvSpPr txBox="1">
            <a:spLocks noChangeArrowheads="1"/>
          </p:cNvSpPr>
          <p:nvPr/>
        </p:nvSpPr>
        <p:spPr bwMode="auto">
          <a:xfrm>
            <a:off x="3059113" y="1785938"/>
            <a:ext cx="1112805" cy="338554"/>
          </a:xfrm>
          <a:prstGeom prst="rect">
            <a:avLst/>
          </a:prstGeom>
          <a:noFill/>
          <a:ln w="9525">
            <a:noFill/>
            <a:miter lim="800000"/>
            <a:headEnd/>
            <a:tailEnd/>
          </a:ln>
        </p:spPr>
        <p:txBody>
          <a:bodyPr wrap="none">
            <a:spAutoFit/>
          </a:bodyPr>
          <a:lstStyle/>
          <a:p>
            <a:r>
              <a:rPr lang="ru-RU" sz="1600" b="1">
                <a:latin typeface="Arial" pitchFamily="34" charset="0"/>
                <a:cs typeface="Arial" pitchFamily="34" charset="0"/>
              </a:rPr>
              <a:t>Участник</a:t>
            </a:r>
          </a:p>
        </p:txBody>
      </p:sp>
      <p:sp>
        <p:nvSpPr>
          <p:cNvPr id="25" name="Text Box 64"/>
          <p:cNvSpPr txBox="1">
            <a:spLocks noChangeArrowheads="1"/>
          </p:cNvSpPr>
          <p:nvPr/>
        </p:nvSpPr>
        <p:spPr bwMode="auto">
          <a:xfrm>
            <a:off x="5292725" y="1785938"/>
            <a:ext cx="1169423" cy="338554"/>
          </a:xfrm>
          <a:prstGeom prst="rect">
            <a:avLst/>
          </a:prstGeom>
          <a:noFill/>
          <a:ln w="9525">
            <a:noFill/>
            <a:miter lim="800000"/>
            <a:headEnd/>
            <a:tailEnd/>
          </a:ln>
        </p:spPr>
        <p:txBody>
          <a:bodyPr wrap="none">
            <a:spAutoFit/>
          </a:bodyPr>
          <a:lstStyle/>
          <a:p>
            <a:r>
              <a:rPr lang="ru-RU" sz="1600" b="1">
                <a:latin typeface="Arial" pitchFamily="34" charset="0"/>
                <a:cs typeface="Arial" pitchFamily="34" charset="0"/>
              </a:rPr>
              <a:t>Оператор</a:t>
            </a:r>
          </a:p>
        </p:txBody>
      </p:sp>
      <p:sp>
        <p:nvSpPr>
          <p:cNvPr id="27" name="Text Box 69"/>
          <p:cNvSpPr txBox="1">
            <a:spLocks noChangeArrowheads="1"/>
          </p:cNvSpPr>
          <p:nvPr/>
        </p:nvSpPr>
        <p:spPr bwMode="auto">
          <a:xfrm>
            <a:off x="697918" y="5742781"/>
            <a:ext cx="702436" cy="338554"/>
          </a:xfrm>
          <a:prstGeom prst="rect">
            <a:avLst/>
          </a:prstGeom>
          <a:noFill/>
          <a:ln w="9525">
            <a:noFill/>
            <a:miter lim="800000"/>
            <a:headEnd/>
            <a:tailEnd/>
          </a:ln>
        </p:spPr>
        <p:txBody>
          <a:bodyPr wrap="none">
            <a:spAutoFit/>
          </a:bodyPr>
          <a:lstStyle/>
          <a:p>
            <a:r>
              <a:rPr lang="ru-RU" sz="1600" b="1" dirty="0">
                <a:latin typeface="Arial" pitchFamily="34" charset="0"/>
                <a:cs typeface="Arial" pitchFamily="34" charset="0"/>
              </a:rPr>
              <a:t>1 час</a:t>
            </a:r>
          </a:p>
        </p:txBody>
      </p:sp>
      <p:sp>
        <p:nvSpPr>
          <p:cNvPr id="28" name="Text Box 70"/>
          <p:cNvSpPr txBox="1">
            <a:spLocks noChangeArrowheads="1"/>
          </p:cNvSpPr>
          <p:nvPr/>
        </p:nvSpPr>
        <p:spPr bwMode="auto">
          <a:xfrm>
            <a:off x="3002968" y="5768181"/>
            <a:ext cx="1032655" cy="338554"/>
          </a:xfrm>
          <a:prstGeom prst="rect">
            <a:avLst/>
          </a:prstGeom>
          <a:noFill/>
          <a:ln w="9525">
            <a:noFill/>
            <a:miter lim="800000"/>
            <a:headEnd/>
            <a:tailEnd/>
          </a:ln>
        </p:spPr>
        <p:txBody>
          <a:bodyPr wrap="none">
            <a:spAutoFit/>
          </a:bodyPr>
          <a:lstStyle/>
          <a:p>
            <a:r>
              <a:rPr lang="ru-RU" sz="1600" b="1">
                <a:latin typeface="Arial" pitchFamily="34" charset="0"/>
                <a:cs typeface="Arial" pitchFamily="34" charset="0"/>
              </a:rPr>
              <a:t>1-3 дней</a:t>
            </a:r>
          </a:p>
        </p:txBody>
      </p:sp>
      <p:sp>
        <p:nvSpPr>
          <p:cNvPr id="30" name="Text Box 72"/>
          <p:cNvSpPr txBox="1">
            <a:spLocks noChangeArrowheads="1"/>
          </p:cNvSpPr>
          <p:nvPr/>
        </p:nvSpPr>
        <p:spPr bwMode="auto">
          <a:xfrm>
            <a:off x="7571793" y="5768181"/>
            <a:ext cx="1032655" cy="338554"/>
          </a:xfrm>
          <a:prstGeom prst="rect">
            <a:avLst/>
          </a:prstGeom>
          <a:noFill/>
          <a:ln w="9525">
            <a:noFill/>
            <a:miter lim="800000"/>
            <a:headEnd/>
            <a:tailEnd/>
          </a:ln>
        </p:spPr>
        <p:txBody>
          <a:bodyPr wrap="none">
            <a:spAutoFit/>
          </a:bodyPr>
          <a:lstStyle/>
          <a:p>
            <a:r>
              <a:rPr lang="ru-RU" sz="1600" b="1">
                <a:latin typeface="Arial" pitchFamily="34" charset="0"/>
                <a:cs typeface="Arial" pitchFamily="34" charset="0"/>
              </a:rPr>
              <a:t>1-3 дней</a:t>
            </a:r>
          </a:p>
        </p:txBody>
      </p:sp>
      <p:sp>
        <p:nvSpPr>
          <p:cNvPr id="31" name="Text Box 5"/>
          <p:cNvSpPr txBox="1">
            <a:spLocks noChangeArrowheads="1"/>
          </p:cNvSpPr>
          <p:nvPr/>
        </p:nvSpPr>
        <p:spPr bwMode="auto">
          <a:xfrm>
            <a:off x="0" y="118591"/>
            <a:ext cx="9144000" cy="646113"/>
          </a:xfrm>
          <a:prstGeom prst="rect">
            <a:avLst/>
          </a:prstGeom>
          <a:noFill/>
          <a:ln w="9525">
            <a:noFill/>
            <a:miter lim="800000"/>
            <a:headEnd/>
            <a:tailEnd/>
          </a:ln>
        </p:spPr>
        <p:txBody>
          <a:bodyPr lIns="216000" tIns="36000" rIns="180000" bIns="36000" anchor="ctr"/>
          <a:lstStyle/>
          <a:p>
            <a:pPr>
              <a:defRPr/>
            </a:pPr>
            <a:r>
              <a:rPr lang="ru-RU" sz="1600" spc="-130" dirty="0">
                <a:solidFill>
                  <a:schemeClr val="bg1"/>
                </a:solidFill>
                <a:latin typeface="Arial" pitchFamily="34" charset="0"/>
                <a:cs typeface="Arial" pitchFamily="34" charset="0"/>
              </a:rPr>
              <a:t>Заключение государственного контракта</a:t>
            </a:r>
          </a:p>
        </p:txBody>
      </p:sp>
      <p:sp>
        <p:nvSpPr>
          <p:cNvPr id="36" name="Text Box 69"/>
          <p:cNvSpPr txBox="1">
            <a:spLocks noChangeArrowheads="1"/>
          </p:cNvSpPr>
          <p:nvPr/>
        </p:nvSpPr>
        <p:spPr bwMode="auto">
          <a:xfrm>
            <a:off x="5390568" y="5733256"/>
            <a:ext cx="702436" cy="338554"/>
          </a:xfrm>
          <a:prstGeom prst="rect">
            <a:avLst/>
          </a:prstGeom>
          <a:noFill/>
          <a:ln w="9525">
            <a:noFill/>
            <a:miter lim="800000"/>
            <a:headEnd/>
            <a:tailEnd/>
          </a:ln>
        </p:spPr>
        <p:txBody>
          <a:bodyPr wrap="none">
            <a:spAutoFit/>
          </a:bodyPr>
          <a:lstStyle/>
          <a:p>
            <a:r>
              <a:rPr lang="ru-RU" sz="1600" b="1" dirty="0">
                <a:latin typeface="Arial" pitchFamily="34" charset="0"/>
                <a:cs typeface="Arial" pitchFamily="34" charset="0"/>
              </a:rPr>
              <a:t>1 час</a:t>
            </a:r>
          </a:p>
        </p:txBody>
      </p:sp>
      <p:pic>
        <p:nvPicPr>
          <p:cNvPr id="6146" name="Picture 2" descr="D:\RET\МАТЕРИАЛЫ\2016\новый дизайн\иконки\иконки\Иконки-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581128"/>
            <a:ext cx="954087" cy="9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25197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2000"/>
                                        <p:tgtEl>
                                          <p:spTgt spid="24"/>
                                        </p:tgtEl>
                                      </p:cBhvr>
                                    </p:animEffect>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20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2000"/>
                                        <p:tgtEl>
                                          <p:spTgt spid="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2000"/>
                                        <p:tgtEl>
                                          <p:spTgt spid="22"/>
                                        </p:tgtEl>
                                      </p:cBhvr>
                                    </p:animEffect>
                                  </p:childTnLst>
                                </p:cTn>
                              </p:par>
                            </p:childTnLst>
                          </p:cTn>
                        </p:par>
                        <p:par>
                          <p:cTn id="59" fill="hold">
                            <p:stCondLst>
                              <p:cond delay="2000"/>
                            </p:stCondLst>
                            <p:childTnLst>
                              <p:par>
                                <p:cTn id="60" presetID="2" presetClass="entr" presetSubtype="4"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ppt_x"/>
                                          </p:val>
                                        </p:tav>
                                        <p:tav tm="100000">
                                          <p:val>
                                            <p:strVal val="#ppt_x"/>
                                          </p:val>
                                        </p:tav>
                                      </p:tavLst>
                                    </p:anim>
                                    <p:anim calcmode="lin" valueType="num">
                                      <p:cBhvr additive="base">
                                        <p:cTn id="6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2" grpId="0"/>
      <p:bldP spid="23" grpId="0"/>
      <p:bldP spid="24" grpId="0"/>
      <p:bldP spid="25" grpId="0"/>
      <p:bldP spid="27" grpId="0"/>
      <p:bldP spid="28" grpId="0"/>
      <p:bldP spid="30"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100000">
              <a:schemeClr val="accent1">
                <a:lumMod val="75000"/>
              </a:schemeClr>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7"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1. Задачи ЕЭТП\! Элементы стиля\Логотип_ЕЭТП-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9436" y="95213"/>
            <a:ext cx="2202684" cy="597616"/>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179512" y="2420888"/>
            <a:ext cx="8640959" cy="2448272"/>
          </a:xfrm>
          <a:prstGeom prst="rect">
            <a:avLst/>
          </a:prstGeom>
          <a:noFill/>
          <a:ln w="9525">
            <a:noFill/>
            <a:miter lim="800000"/>
            <a:headEnd/>
            <a:tailEnd/>
          </a:ln>
        </p:spPr>
        <p:txBody>
          <a:bodyPr lIns="216000" tIns="36000" rIns="180000" bIns="36000" anchor="t"/>
          <a:lstStyle/>
          <a:p>
            <a:pPr algn="ctr">
              <a:lnSpc>
                <a:spcPct val="80000"/>
              </a:lnSpc>
              <a:spcBef>
                <a:spcPts val="600"/>
              </a:spcBef>
              <a:defRPr/>
            </a:pPr>
            <a:r>
              <a:rPr lang="ru-RU" sz="3000" b="1" dirty="0" smtClean="0">
                <a:solidFill>
                  <a:prstClr val="white"/>
                </a:solidFill>
                <a:latin typeface="Arial" panose="020B0604020202020204" pitchFamily="34" charset="0"/>
                <a:cs typeface="Arial" panose="020B0604020202020204" pitchFamily="34" charset="0"/>
              </a:rPr>
              <a:t>Часть 1</a:t>
            </a:r>
          </a:p>
          <a:p>
            <a:pPr algn="ctr">
              <a:lnSpc>
                <a:spcPct val="80000"/>
              </a:lnSpc>
              <a:spcBef>
                <a:spcPts val="600"/>
              </a:spcBef>
              <a:defRPr/>
            </a:pPr>
            <a:r>
              <a:rPr lang="ru-RU" sz="4400" b="1" dirty="0" smtClean="0">
                <a:solidFill>
                  <a:prstClr val="white"/>
                </a:solidFill>
                <a:latin typeface="Arial" panose="020B0604020202020204" pitchFamily="34" charset="0"/>
                <a:cs typeface="Arial" panose="020B0604020202020204" pitchFamily="34" charset="0"/>
              </a:rPr>
              <a:t>Нормативно-правовая база </a:t>
            </a:r>
            <a:br>
              <a:rPr lang="ru-RU" sz="4400" b="1" dirty="0" smtClean="0">
                <a:solidFill>
                  <a:prstClr val="white"/>
                </a:solidFill>
                <a:latin typeface="Arial" panose="020B0604020202020204" pitchFamily="34" charset="0"/>
                <a:cs typeface="Arial" panose="020B0604020202020204" pitchFamily="34" charset="0"/>
              </a:rPr>
            </a:br>
            <a:r>
              <a:rPr lang="ru-RU" sz="4400" b="1" dirty="0" smtClean="0">
                <a:solidFill>
                  <a:prstClr val="white"/>
                </a:solidFill>
                <a:latin typeface="Arial" panose="020B0604020202020204" pitchFamily="34" charset="0"/>
                <a:cs typeface="Arial" panose="020B0604020202020204" pitchFamily="34" charset="0"/>
              </a:rPr>
              <a:t>и актуальные изменения законодательства</a:t>
            </a:r>
            <a:endParaRPr lang="ru-RU" sz="44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6427204"/>
      </p:ext>
    </p:extLst>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51392" y="116632"/>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Обеспечение исполнения </a:t>
            </a:r>
            <a:r>
              <a:rPr lang="ru-RU" sz="2000" spc="-130" dirty="0" smtClean="0">
                <a:solidFill>
                  <a:schemeClr val="bg1"/>
                </a:solidFill>
                <a:latin typeface="Arial" pitchFamily="34" charset="0"/>
                <a:cs typeface="Arial" pitchFamily="34" charset="0"/>
              </a:rPr>
              <a:t>контракта</a:t>
            </a:r>
            <a:endParaRPr lang="ru-RU" sz="2000" spc="-130" dirty="0">
              <a:solidFill>
                <a:schemeClr val="bg1"/>
              </a:solidFill>
              <a:latin typeface="Arial" pitchFamily="34" charset="0"/>
              <a:cs typeface="Arial" pitchFamily="34" charset="0"/>
            </a:endParaRPr>
          </a:p>
        </p:txBody>
      </p:sp>
      <p:cxnSp>
        <p:nvCxnSpPr>
          <p:cNvPr id="9" name="Прямая соединительная линия 8"/>
          <p:cNvCxnSpPr/>
          <p:nvPr/>
        </p:nvCxnSpPr>
        <p:spPr>
          <a:xfrm flipH="1">
            <a:off x="4499992" y="1723163"/>
            <a:ext cx="18256" cy="187220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2" name="Прямоугольник 1"/>
          <p:cNvSpPr/>
          <p:nvPr/>
        </p:nvSpPr>
        <p:spPr>
          <a:xfrm>
            <a:off x="35496" y="1772816"/>
            <a:ext cx="4392488" cy="867930"/>
          </a:xfrm>
          <a:prstGeom prst="rect">
            <a:avLst/>
          </a:prstGeom>
        </p:spPr>
        <p:txBody>
          <a:bodyPr wrap="square">
            <a:spAutoFit/>
          </a:bodyPr>
          <a:lstStyle/>
          <a:p>
            <a:pPr lvl="0" algn="ctr" defTabSz="889000">
              <a:lnSpc>
                <a:spcPct val="90000"/>
              </a:lnSpc>
              <a:spcAft>
                <a:spcPct val="35000"/>
              </a:spcAft>
            </a:pPr>
            <a:r>
              <a:rPr lang="ru-RU" sz="2800" b="1" dirty="0">
                <a:solidFill>
                  <a:schemeClr val="tx1">
                    <a:lumMod val="75000"/>
                    <a:lumOff val="25000"/>
                  </a:schemeClr>
                </a:solidFill>
                <a:latin typeface="Arial" pitchFamily="34" charset="0"/>
                <a:cs typeface="Arial" pitchFamily="34" charset="0"/>
              </a:rPr>
              <a:t>Цена контракта </a:t>
            </a:r>
            <a:br>
              <a:rPr lang="ru-RU" sz="2800" b="1" dirty="0">
                <a:solidFill>
                  <a:schemeClr val="tx1">
                    <a:lumMod val="75000"/>
                    <a:lumOff val="25000"/>
                  </a:schemeClr>
                </a:solidFill>
                <a:latin typeface="Arial" pitchFamily="34" charset="0"/>
                <a:cs typeface="Arial" pitchFamily="34" charset="0"/>
              </a:rPr>
            </a:br>
            <a:r>
              <a:rPr lang="ru-RU" sz="2800" b="1" dirty="0">
                <a:solidFill>
                  <a:schemeClr val="tx1">
                    <a:lumMod val="75000"/>
                    <a:lumOff val="25000"/>
                  </a:schemeClr>
                </a:solidFill>
                <a:latin typeface="Arial" pitchFamily="34" charset="0"/>
                <a:cs typeface="Arial" pitchFamily="34" charset="0"/>
              </a:rPr>
              <a:t>15 млн. руб. и менее</a:t>
            </a:r>
          </a:p>
        </p:txBody>
      </p:sp>
      <p:sp>
        <p:nvSpPr>
          <p:cNvPr id="3" name="Прямоугольник 2"/>
          <p:cNvSpPr/>
          <p:nvPr/>
        </p:nvSpPr>
        <p:spPr>
          <a:xfrm>
            <a:off x="539552" y="2688650"/>
            <a:ext cx="3528392" cy="1323439"/>
          </a:xfrm>
          <a:prstGeom prst="rect">
            <a:avLst/>
          </a:prstGeom>
        </p:spPr>
        <p:txBody>
          <a:bodyPr wrap="square">
            <a:spAutoFit/>
          </a:bodyPr>
          <a:lstStyle/>
          <a:p>
            <a:pPr algn="ctr">
              <a:spcBef>
                <a:spcPct val="50000"/>
              </a:spcBef>
            </a:pPr>
            <a:r>
              <a:rPr lang="ru-RU" sz="1600" dirty="0">
                <a:solidFill>
                  <a:schemeClr val="tx1">
                    <a:lumMod val="75000"/>
                    <a:lumOff val="25000"/>
                  </a:schemeClr>
                </a:solidFill>
                <a:latin typeface="Arial" pitchFamily="34" charset="0"/>
                <a:cs typeface="Arial" pitchFamily="34" charset="0"/>
              </a:rPr>
              <a:t>Предоставление увеличенного в полтора раза обеспечения контракта или документов, подтверждающих добросовестность</a:t>
            </a:r>
          </a:p>
        </p:txBody>
      </p:sp>
      <p:sp>
        <p:nvSpPr>
          <p:cNvPr id="4" name="Прямоугольник 3"/>
          <p:cNvSpPr/>
          <p:nvPr/>
        </p:nvSpPr>
        <p:spPr>
          <a:xfrm>
            <a:off x="4693258" y="1824554"/>
            <a:ext cx="4020652" cy="867930"/>
          </a:xfrm>
          <a:prstGeom prst="rect">
            <a:avLst/>
          </a:prstGeom>
        </p:spPr>
        <p:txBody>
          <a:bodyPr wrap="none">
            <a:spAutoFit/>
          </a:bodyPr>
          <a:lstStyle/>
          <a:p>
            <a:pPr lvl="0" algn="ctr" defTabSz="889000">
              <a:lnSpc>
                <a:spcPct val="90000"/>
              </a:lnSpc>
              <a:spcAft>
                <a:spcPct val="35000"/>
              </a:spcAft>
            </a:pPr>
            <a:r>
              <a:rPr lang="ru-RU" sz="2800" b="1" dirty="0">
                <a:solidFill>
                  <a:schemeClr val="tx1">
                    <a:lumMod val="75000"/>
                    <a:lumOff val="25000"/>
                  </a:schemeClr>
                </a:solidFill>
                <a:latin typeface="Arial" pitchFamily="34" charset="0"/>
                <a:cs typeface="Arial" pitchFamily="34" charset="0"/>
              </a:rPr>
              <a:t>Цена </a:t>
            </a:r>
            <a:r>
              <a:rPr lang="ru-RU" sz="2800" b="1" dirty="0" smtClean="0">
                <a:solidFill>
                  <a:schemeClr val="tx1">
                    <a:lumMod val="75000"/>
                    <a:lumOff val="25000"/>
                  </a:schemeClr>
                </a:solidFill>
                <a:latin typeface="Arial" pitchFamily="34" charset="0"/>
                <a:cs typeface="Arial" pitchFamily="34" charset="0"/>
              </a:rPr>
              <a:t>контракта</a:t>
            </a:r>
            <a:br>
              <a:rPr lang="ru-RU" sz="2800" b="1" dirty="0" smtClean="0">
                <a:solidFill>
                  <a:schemeClr val="tx1">
                    <a:lumMod val="75000"/>
                    <a:lumOff val="25000"/>
                  </a:schemeClr>
                </a:solidFill>
                <a:latin typeface="Arial" pitchFamily="34" charset="0"/>
                <a:cs typeface="Arial" pitchFamily="34" charset="0"/>
              </a:rPr>
            </a:br>
            <a:r>
              <a:rPr lang="ru-RU" sz="2800" b="1" dirty="0" smtClean="0">
                <a:solidFill>
                  <a:schemeClr val="tx1">
                    <a:lumMod val="75000"/>
                    <a:lumOff val="25000"/>
                  </a:schemeClr>
                </a:solidFill>
                <a:latin typeface="Arial" pitchFamily="34" charset="0"/>
                <a:cs typeface="Arial" pitchFamily="34" charset="0"/>
              </a:rPr>
              <a:t>более </a:t>
            </a:r>
            <a:r>
              <a:rPr lang="ru-RU" sz="2800" b="1" dirty="0">
                <a:solidFill>
                  <a:schemeClr val="tx1">
                    <a:lumMod val="75000"/>
                    <a:lumOff val="25000"/>
                  </a:schemeClr>
                </a:solidFill>
                <a:latin typeface="Arial" pitchFamily="34" charset="0"/>
                <a:cs typeface="Arial" pitchFamily="34" charset="0"/>
              </a:rPr>
              <a:t>15 млн. </a:t>
            </a:r>
            <a:r>
              <a:rPr lang="ru-RU" sz="2800" b="1" dirty="0" smtClean="0">
                <a:solidFill>
                  <a:schemeClr val="tx1">
                    <a:lumMod val="75000"/>
                    <a:lumOff val="25000"/>
                  </a:schemeClr>
                </a:solidFill>
                <a:latin typeface="Arial" pitchFamily="34" charset="0"/>
                <a:cs typeface="Arial" pitchFamily="34" charset="0"/>
              </a:rPr>
              <a:t>рублей</a:t>
            </a:r>
            <a:endParaRPr lang="ru-RU" sz="2800" b="1" dirty="0">
              <a:solidFill>
                <a:schemeClr val="tx1">
                  <a:lumMod val="75000"/>
                  <a:lumOff val="25000"/>
                </a:schemeClr>
              </a:solidFill>
              <a:latin typeface="Arial" pitchFamily="34" charset="0"/>
              <a:cs typeface="Arial" pitchFamily="34" charset="0"/>
            </a:endParaRPr>
          </a:p>
        </p:txBody>
      </p:sp>
      <p:sp>
        <p:nvSpPr>
          <p:cNvPr id="5" name="Прямоугольник 4"/>
          <p:cNvSpPr/>
          <p:nvPr/>
        </p:nvSpPr>
        <p:spPr>
          <a:xfrm>
            <a:off x="5220072" y="2688650"/>
            <a:ext cx="3024336" cy="757130"/>
          </a:xfrm>
          <a:prstGeom prst="rect">
            <a:avLst/>
          </a:prstGeom>
        </p:spPr>
        <p:txBody>
          <a:bodyPr wrap="square">
            <a:spAutoFit/>
          </a:bodyPr>
          <a:lstStyle/>
          <a:p>
            <a:pPr algn="ctr" defTabSz="889000">
              <a:lnSpc>
                <a:spcPct val="90000"/>
              </a:lnSpc>
              <a:spcAft>
                <a:spcPct val="35000"/>
              </a:spcAft>
            </a:pPr>
            <a:r>
              <a:rPr lang="ru-RU" sz="1600" dirty="0">
                <a:solidFill>
                  <a:schemeClr val="tx1">
                    <a:lumMod val="75000"/>
                    <a:lumOff val="25000"/>
                  </a:schemeClr>
                </a:solidFill>
                <a:latin typeface="Arial" pitchFamily="34" charset="0"/>
                <a:cs typeface="Arial" pitchFamily="34" charset="0"/>
              </a:rPr>
              <a:t>Предоставление увеличенного в полтора раза обеспечения контракта</a:t>
            </a:r>
          </a:p>
        </p:txBody>
      </p:sp>
      <p:sp>
        <p:nvSpPr>
          <p:cNvPr id="10" name="Прямоугольник 9"/>
          <p:cNvSpPr/>
          <p:nvPr/>
        </p:nvSpPr>
        <p:spPr>
          <a:xfrm>
            <a:off x="1547664" y="4293096"/>
            <a:ext cx="7056784" cy="2489912"/>
          </a:xfrm>
          <a:prstGeom prst="rect">
            <a:avLst/>
          </a:prstGeom>
        </p:spPr>
        <p:txBody>
          <a:bodyPr wrap="square">
            <a:spAutoFit/>
          </a:bodyPr>
          <a:lstStyle/>
          <a:p>
            <a:pPr>
              <a:lnSpc>
                <a:spcPct val="80000"/>
              </a:lnSpc>
              <a:buClr>
                <a:srgbClr val="193A06"/>
              </a:buClr>
              <a:buSzPct val="80000"/>
              <a:defRPr/>
            </a:pPr>
            <a:r>
              <a:rPr lang="ru-RU" sz="1600" dirty="0">
                <a:solidFill>
                  <a:schemeClr val="tx1">
                    <a:lumMod val="65000"/>
                    <a:lumOff val="35000"/>
                  </a:schemeClr>
                </a:solidFill>
                <a:latin typeface="Arial" pitchFamily="34" charset="0"/>
                <a:cs typeface="Arial" pitchFamily="34" charset="0"/>
              </a:rPr>
              <a:t>Добросовестность участника подтверждается следующей информацией, содержащейся в реестре контрактов</a:t>
            </a:r>
            <a:r>
              <a:rPr lang="ru-RU" sz="1600" dirty="0" smtClean="0">
                <a:solidFill>
                  <a:schemeClr val="tx1">
                    <a:lumMod val="65000"/>
                    <a:lumOff val="35000"/>
                  </a:schemeClr>
                </a:solidFill>
                <a:latin typeface="Arial" pitchFamily="34" charset="0"/>
                <a:cs typeface="Arial" pitchFamily="34" charset="0"/>
              </a:rPr>
              <a:t>:</a:t>
            </a:r>
          </a:p>
          <a:p>
            <a:pPr marL="342900" lvl="1" indent="-342900">
              <a:lnSpc>
                <a:spcPct val="80000"/>
              </a:lnSpc>
              <a:spcBef>
                <a:spcPts val="600"/>
              </a:spcBef>
              <a:spcAft>
                <a:spcPts val="0"/>
              </a:spcAft>
              <a:buClr>
                <a:srgbClr val="990033"/>
              </a:buClr>
              <a:buSzPct val="80000"/>
              <a:buFont typeface="Arial Narrow" pitchFamily="34" charset="0"/>
              <a:buChar char="▬"/>
              <a:defRPr/>
            </a:pPr>
            <a:r>
              <a:rPr lang="ru-RU" sz="1600" dirty="0">
                <a:solidFill>
                  <a:schemeClr val="tx1">
                    <a:lumMod val="65000"/>
                    <a:lumOff val="35000"/>
                  </a:schemeClr>
                </a:solidFill>
                <a:latin typeface="Arial" pitchFamily="34" charset="0"/>
                <a:cs typeface="Arial" pitchFamily="34" charset="0"/>
              </a:rPr>
              <a:t>Исполнение 3 контрактов в течение не менее чем одного года без применения неустоек (штрафов, пеней)</a:t>
            </a:r>
          </a:p>
          <a:p>
            <a:pPr marL="342900" lvl="1" indent="-342900">
              <a:lnSpc>
                <a:spcPct val="80000"/>
              </a:lnSpc>
              <a:spcBef>
                <a:spcPts val="600"/>
              </a:spcBef>
              <a:spcAft>
                <a:spcPts val="0"/>
              </a:spcAft>
              <a:buClr>
                <a:srgbClr val="990033"/>
              </a:buClr>
              <a:buSzPct val="80000"/>
              <a:buFont typeface="Arial Narrow" pitchFamily="34" charset="0"/>
              <a:buChar char="▬"/>
              <a:defRPr/>
            </a:pPr>
            <a:r>
              <a:rPr lang="ru-RU" sz="1600" dirty="0">
                <a:solidFill>
                  <a:schemeClr val="tx1">
                    <a:lumMod val="65000"/>
                    <a:lumOff val="35000"/>
                  </a:schemeClr>
                </a:solidFill>
                <a:latin typeface="Arial" pitchFamily="34" charset="0"/>
                <a:cs typeface="Arial" pitchFamily="34" charset="0"/>
              </a:rPr>
              <a:t>Исполнение 4 и более контрактов в течение двух лет до даты подачи заявки на участие в конкурсе или аукционе, при этом не менее чем 75% из них должно быть  без применения </a:t>
            </a:r>
            <a:r>
              <a:rPr lang="ru-RU" sz="1600" dirty="0" smtClean="0">
                <a:solidFill>
                  <a:schemeClr val="tx1">
                    <a:lumMod val="65000"/>
                    <a:lumOff val="35000"/>
                  </a:schemeClr>
                </a:solidFill>
                <a:latin typeface="Arial" pitchFamily="34" charset="0"/>
                <a:cs typeface="Arial" pitchFamily="34" charset="0"/>
              </a:rPr>
              <a:t>неустоек.</a:t>
            </a:r>
          </a:p>
          <a:p>
            <a:pPr marL="0" lvl="1">
              <a:lnSpc>
                <a:spcPct val="80000"/>
              </a:lnSpc>
              <a:spcBef>
                <a:spcPts val="600"/>
              </a:spcBef>
              <a:spcAft>
                <a:spcPts val="0"/>
              </a:spcAft>
              <a:buClr>
                <a:srgbClr val="990033"/>
              </a:buClr>
              <a:buSzPct val="80000"/>
              <a:defRPr/>
            </a:pPr>
            <a:r>
              <a:rPr lang="ru-RU" sz="1600" dirty="0" smtClean="0">
                <a:solidFill>
                  <a:schemeClr val="tx1">
                    <a:lumMod val="65000"/>
                    <a:lumOff val="35000"/>
                  </a:schemeClr>
                </a:solidFill>
                <a:latin typeface="Arial" pitchFamily="34" charset="0"/>
                <a:cs typeface="Arial" pitchFamily="34" charset="0"/>
              </a:rPr>
              <a:t>В </a:t>
            </a:r>
            <a:r>
              <a:rPr lang="ru-RU" sz="1600" dirty="0">
                <a:solidFill>
                  <a:schemeClr val="tx1">
                    <a:lumMod val="65000"/>
                    <a:lumOff val="35000"/>
                  </a:schemeClr>
                </a:solidFill>
                <a:latin typeface="Arial" pitchFamily="34" charset="0"/>
                <a:cs typeface="Arial" pitchFamily="34" charset="0"/>
              </a:rPr>
              <a:t>этих случаях цена одного из контрактов должна составлять не менее чем 20% цены, по которой участником предложено заключить контракт.</a:t>
            </a:r>
          </a:p>
          <a:p>
            <a:pPr>
              <a:lnSpc>
                <a:spcPct val="80000"/>
              </a:lnSpc>
              <a:buClr>
                <a:srgbClr val="193A06"/>
              </a:buClr>
              <a:buSzPct val="80000"/>
              <a:defRPr/>
            </a:pPr>
            <a:endParaRPr lang="ru-RU" sz="1600" dirty="0" smtClean="0">
              <a:latin typeface="Arial Narrow" pitchFamily="34" charset="0"/>
            </a:endParaRPr>
          </a:p>
          <a:p>
            <a:pPr>
              <a:lnSpc>
                <a:spcPct val="80000"/>
              </a:lnSpc>
              <a:buClr>
                <a:srgbClr val="193A06"/>
              </a:buClr>
              <a:buSzPct val="80000"/>
              <a:defRPr/>
            </a:pPr>
            <a:endParaRPr lang="ru-RU" sz="1600" dirty="0">
              <a:solidFill>
                <a:schemeClr val="tx1">
                  <a:lumMod val="65000"/>
                  <a:lumOff val="35000"/>
                </a:schemeClr>
              </a:solidFill>
              <a:latin typeface="Arial" pitchFamily="34" charset="0"/>
              <a:cs typeface="Arial" pitchFamily="34" charset="0"/>
            </a:endParaRPr>
          </a:p>
        </p:txBody>
      </p:sp>
      <p:cxnSp>
        <p:nvCxnSpPr>
          <p:cNvPr id="19" name="Прямая соединительная линия 18"/>
          <p:cNvCxnSpPr/>
          <p:nvPr/>
        </p:nvCxnSpPr>
        <p:spPr>
          <a:xfrm>
            <a:off x="611560" y="1723163"/>
            <a:ext cx="7992888"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25" name="Прямоугольник 24"/>
          <p:cNvSpPr/>
          <p:nvPr/>
        </p:nvSpPr>
        <p:spPr>
          <a:xfrm>
            <a:off x="266866" y="1124744"/>
            <a:ext cx="8481598" cy="598419"/>
          </a:xfrm>
          <a:prstGeom prst="rect">
            <a:avLst/>
          </a:prstGeom>
          <a:solidFill>
            <a:schemeClr val="bg1">
              <a:lumMod val="95000"/>
            </a:schemeClr>
          </a:solidFill>
        </p:spPr>
        <p:txBody>
          <a:bodyPr wrap="square" lIns="360000" rIns="360000" bIns="108000">
            <a:spAutoFit/>
          </a:bodyPr>
          <a:lstStyle/>
          <a:p>
            <a:pPr>
              <a:lnSpc>
                <a:spcPct val="90000"/>
              </a:lnSpc>
              <a:defRPr/>
            </a:pPr>
            <a:r>
              <a:rPr lang="ru-RU" sz="1600" dirty="0" smtClean="0">
                <a:solidFill>
                  <a:schemeClr val="tx1">
                    <a:lumMod val="75000"/>
                    <a:lumOff val="25000"/>
                  </a:schemeClr>
                </a:solidFill>
                <a:latin typeface="Arial" pitchFamily="34" charset="0"/>
                <a:cs typeface="Arial" pitchFamily="34" charset="0"/>
              </a:rPr>
              <a:t>При снижении </a:t>
            </a:r>
            <a:r>
              <a:rPr lang="ru-RU" sz="1600" dirty="0">
                <a:solidFill>
                  <a:schemeClr val="tx1">
                    <a:lumMod val="75000"/>
                    <a:lumOff val="25000"/>
                  </a:schemeClr>
                </a:solidFill>
                <a:latin typeface="Arial" pitchFamily="34" charset="0"/>
                <a:cs typeface="Arial" pitchFamily="34" charset="0"/>
              </a:rPr>
              <a:t>цены контракта на 25% и </a:t>
            </a:r>
            <a:r>
              <a:rPr lang="ru-RU" sz="1600" dirty="0" smtClean="0">
                <a:solidFill>
                  <a:schemeClr val="tx1">
                    <a:lumMod val="75000"/>
                    <a:lumOff val="25000"/>
                  </a:schemeClr>
                </a:solidFill>
                <a:latin typeface="Arial" pitchFamily="34" charset="0"/>
                <a:cs typeface="Arial" pitchFamily="34" charset="0"/>
              </a:rPr>
              <a:t>более, вступают в силу антидемпинговые меры (ст. 37 44-ФЗ)</a:t>
            </a:r>
            <a:endParaRPr lang="ru-RU" sz="1600" dirty="0">
              <a:solidFill>
                <a:schemeClr val="tx1">
                  <a:lumMod val="75000"/>
                  <a:lumOff val="25000"/>
                </a:schemeClr>
              </a:solidFill>
              <a:latin typeface="Arial" pitchFamily="34" charset="0"/>
              <a:cs typeface="Arial" pitchFamily="34" charset="0"/>
            </a:endParaRPr>
          </a:p>
        </p:txBody>
      </p:sp>
      <p:pic>
        <p:nvPicPr>
          <p:cNvPr id="26" name="Picture 2" descr="D:\RET\МАТЕРИАЛЫ\2016\новый дизайн\иконки\иконки\Иконки-8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221088"/>
            <a:ext cx="950913" cy="9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9345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51392" y="116632"/>
            <a:ext cx="9144000" cy="646113"/>
          </a:xfrm>
          <a:prstGeom prst="rect">
            <a:avLst/>
          </a:prstGeom>
          <a:noFill/>
          <a:ln w="9525">
            <a:noFill/>
            <a:miter lim="800000"/>
            <a:headEnd/>
            <a:tailEnd/>
          </a:ln>
        </p:spPr>
        <p:txBody>
          <a:bodyPr lIns="216000" tIns="36000" rIns="180000" bIns="36000" anchor="ctr"/>
          <a:lstStyle/>
          <a:p>
            <a:pPr>
              <a:defRPr/>
            </a:pPr>
            <a:r>
              <a:rPr lang="ru-RU" sz="2000" spc="-130" dirty="0">
                <a:solidFill>
                  <a:schemeClr val="bg1"/>
                </a:solidFill>
                <a:latin typeface="Arial" pitchFamily="34" charset="0"/>
                <a:cs typeface="Arial" pitchFamily="34" charset="0"/>
              </a:rPr>
              <a:t>Обеспечение исполнения </a:t>
            </a:r>
            <a:r>
              <a:rPr lang="ru-RU" sz="2000" spc="-130" dirty="0" smtClean="0">
                <a:solidFill>
                  <a:schemeClr val="bg1"/>
                </a:solidFill>
                <a:latin typeface="Arial" pitchFamily="34" charset="0"/>
                <a:cs typeface="Arial" pitchFamily="34" charset="0"/>
              </a:rPr>
              <a:t>контракта</a:t>
            </a:r>
            <a:endParaRPr lang="ru-RU" sz="2000" spc="-130" dirty="0">
              <a:solidFill>
                <a:schemeClr val="bg1"/>
              </a:solidFill>
              <a:latin typeface="Arial" pitchFamily="34" charset="0"/>
              <a:cs typeface="Arial" pitchFamily="34" charset="0"/>
            </a:endParaRPr>
          </a:p>
        </p:txBody>
      </p:sp>
      <p:cxnSp>
        <p:nvCxnSpPr>
          <p:cNvPr id="9" name="Прямая соединительная линия 8"/>
          <p:cNvCxnSpPr/>
          <p:nvPr/>
        </p:nvCxnSpPr>
        <p:spPr>
          <a:xfrm flipH="1">
            <a:off x="4499992" y="1939187"/>
            <a:ext cx="18256" cy="187220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2" name="Прямоугольник 1"/>
          <p:cNvSpPr/>
          <p:nvPr/>
        </p:nvSpPr>
        <p:spPr>
          <a:xfrm>
            <a:off x="35496" y="2057014"/>
            <a:ext cx="4392488" cy="867930"/>
          </a:xfrm>
          <a:prstGeom prst="rect">
            <a:avLst/>
          </a:prstGeom>
        </p:spPr>
        <p:txBody>
          <a:bodyPr wrap="square">
            <a:spAutoFit/>
          </a:bodyPr>
          <a:lstStyle/>
          <a:p>
            <a:pPr lvl="0" algn="ctr" defTabSz="889000">
              <a:lnSpc>
                <a:spcPct val="90000"/>
              </a:lnSpc>
              <a:spcAft>
                <a:spcPct val="35000"/>
              </a:spcAft>
            </a:pPr>
            <a:r>
              <a:rPr lang="ru-RU" sz="2800" b="1" dirty="0">
                <a:solidFill>
                  <a:schemeClr val="tx1">
                    <a:lumMod val="75000"/>
                    <a:lumOff val="25000"/>
                  </a:schemeClr>
                </a:solidFill>
                <a:latin typeface="Arial" pitchFamily="34" charset="0"/>
                <a:cs typeface="Arial" pitchFamily="34" charset="0"/>
              </a:rPr>
              <a:t>Банковская </a:t>
            </a:r>
            <a:r>
              <a:rPr lang="ru-RU" sz="2800" b="1" dirty="0" smtClean="0">
                <a:solidFill>
                  <a:schemeClr val="tx1">
                    <a:lumMod val="75000"/>
                    <a:lumOff val="25000"/>
                  </a:schemeClr>
                </a:solidFill>
                <a:latin typeface="Arial" pitchFamily="34" charset="0"/>
                <a:cs typeface="Arial" pitchFamily="34" charset="0"/>
              </a:rPr>
              <a:t/>
            </a:r>
            <a:br>
              <a:rPr lang="ru-RU" sz="2800" b="1" dirty="0" smtClean="0">
                <a:solidFill>
                  <a:schemeClr val="tx1">
                    <a:lumMod val="75000"/>
                    <a:lumOff val="25000"/>
                  </a:schemeClr>
                </a:solidFill>
                <a:latin typeface="Arial" pitchFamily="34" charset="0"/>
                <a:cs typeface="Arial" pitchFamily="34" charset="0"/>
              </a:rPr>
            </a:br>
            <a:r>
              <a:rPr lang="ru-RU" sz="2800" b="1" dirty="0" smtClean="0">
                <a:solidFill>
                  <a:schemeClr val="tx1">
                    <a:lumMod val="75000"/>
                    <a:lumOff val="25000"/>
                  </a:schemeClr>
                </a:solidFill>
                <a:latin typeface="Arial" pitchFamily="34" charset="0"/>
                <a:cs typeface="Arial" pitchFamily="34" charset="0"/>
              </a:rPr>
              <a:t>гарантия </a:t>
            </a:r>
            <a:endParaRPr lang="ru-RU" sz="2800" b="1" dirty="0">
              <a:solidFill>
                <a:schemeClr val="tx1">
                  <a:lumMod val="75000"/>
                  <a:lumOff val="25000"/>
                </a:schemeClr>
              </a:solidFill>
              <a:latin typeface="Arial" pitchFamily="34" charset="0"/>
              <a:cs typeface="Arial" pitchFamily="34" charset="0"/>
            </a:endParaRPr>
          </a:p>
        </p:txBody>
      </p:sp>
      <p:sp>
        <p:nvSpPr>
          <p:cNvPr id="3" name="Прямоугольник 2"/>
          <p:cNvSpPr/>
          <p:nvPr/>
        </p:nvSpPr>
        <p:spPr>
          <a:xfrm>
            <a:off x="683568" y="2904674"/>
            <a:ext cx="3024336" cy="978729"/>
          </a:xfrm>
          <a:prstGeom prst="rect">
            <a:avLst/>
          </a:prstGeom>
        </p:spPr>
        <p:txBody>
          <a:bodyPr wrap="square">
            <a:spAutoFit/>
          </a:bodyPr>
          <a:lstStyle/>
          <a:p>
            <a:pPr lvl="0" algn="ctr" defTabSz="889000">
              <a:lnSpc>
                <a:spcPct val="90000"/>
              </a:lnSpc>
              <a:spcAft>
                <a:spcPct val="35000"/>
              </a:spcAft>
            </a:pPr>
            <a:r>
              <a:rPr lang="ru-RU" sz="1600" dirty="0">
                <a:solidFill>
                  <a:schemeClr val="tx1">
                    <a:lumMod val="75000"/>
                    <a:lumOff val="25000"/>
                  </a:schemeClr>
                </a:solidFill>
                <a:latin typeface="Arial" pitchFamily="34" charset="0"/>
                <a:cs typeface="Arial" pitchFamily="34" charset="0"/>
              </a:rPr>
              <a:t>срок действия должен превышать срок действия контракта не менее чем на </a:t>
            </a:r>
            <a:r>
              <a:rPr lang="en-US" sz="1600" dirty="0">
                <a:solidFill>
                  <a:schemeClr val="tx1">
                    <a:lumMod val="75000"/>
                    <a:lumOff val="25000"/>
                  </a:schemeClr>
                </a:solidFill>
                <a:latin typeface="Arial" pitchFamily="34" charset="0"/>
                <a:cs typeface="Arial" pitchFamily="34" charset="0"/>
              </a:rPr>
              <a:t>1</a:t>
            </a:r>
            <a:r>
              <a:rPr lang="ru-RU" sz="1600" dirty="0">
                <a:solidFill>
                  <a:schemeClr val="tx1">
                    <a:lumMod val="75000"/>
                    <a:lumOff val="25000"/>
                  </a:schemeClr>
                </a:solidFill>
                <a:latin typeface="Arial" pitchFamily="34" charset="0"/>
                <a:cs typeface="Arial" pitchFamily="34" charset="0"/>
              </a:rPr>
              <a:t> месяц</a:t>
            </a:r>
          </a:p>
        </p:txBody>
      </p:sp>
      <p:sp>
        <p:nvSpPr>
          <p:cNvPr id="4" name="Прямоугольник 3"/>
          <p:cNvSpPr/>
          <p:nvPr/>
        </p:nvSpPr>
        <p:spPr>
          <a:xfrm>
            <a:off x="4932040" y="2040578"/>
            <a:ext cx="3543085" cy="867930"/>
          </a:xfrm>
          <a:prstGeom prst="rect">
            <a:avLst/>
          </a:prstGeom>
        </p:spPr>
        <p:txBody>
          <a:bodyPr wrap="none">
            <a:spAutoFit/>
          </a:bodyPr>
          <a:lstStyle/>
          <a:p>
            <a:pPr lvl="0" algn="ctr" defTabSz="889000">
              <a:lnSpc>
                <a:spcPct val="90000"/>
              </a:lnSpc>
              <a:spcAft>
                <a:spcPct val="35000"/>
              </a:spcAft>
            </a:pPr>
            <a:r>
              <a:rPr lang="ru-RU" sz="2800" b="1" dirty="0">
                <a:solidFill>
                  <a:schemeClr val="tx1">
                    <a:lumMod val="75000"/>
                    <a:lumOff val="25000"/>
                  </a:schemeClr>
                </a:solidFill>
                <a:latin typeface="Arial" pitchFamily="34" charset="0"/>
                <a:cs typeface="Arial" pitchFamily="34" charset="0"/>
              </a:rPr>
              <a:t>Внесение </a:t>
            </a:r>
            <a:br>
              <a:rPr lang="ru-RU" sz="2800" b="1" dirty="0">
                <a:solidFill>
                  <a:schemeClr val="tx1">
                    <a:lumMod val="75000"/>
                    <a:lumOff val="25000"/>
                  </a:schemeClr>
                </a:solidFill>
                <a:latin typeface="Arial" pitchFamily="34" charset="0"/>
                <a:cs typeface="Arial" pitchFamily="34" charset="0"/>
              </a:rPr>
            </a:br>
            <a:r>
              <a:rPr lang="ru-RU" sz="2800" b="1" dirty="0">
                <a:solidFill>
                  <a:schemeClr val="tx1">
                    <a:lumMod val="75000"/>
                    <a:lumOff val="25000"/>
                  </a:schemeClr>
                </a:solidFill>
                <a:latin typeface="Arial" pitchFamily="34" charset="0"/>
                <a:cs typeface="Arial" pitchFamily="34" charset="0"/>
              </a:rPr>
              <a:t>денежных средств</a:t>
            </a:r>
          </a:p>
        </p:txBody>
      </p:sp>
      <p:sp>
        <p:nvSpPr>
          <p:cNvPr id="5" name="Прямоугольник 4"/>
          <p:cNvSpPr/>
          <p:nvPr/>
        </p:nvSpPr>
        <p:spPr>
          <a:xfrm>
            <a:off x="5220072" y="2904674"/>
            <a:ext cx="3024336" cy="978729"/>
          </a:xfrm>
          <a:prstGeom prst="rect">
            <a:avLst/>
          </a:prstGeom>
        </p:spPr>
        <p:txBody>
          <a:bodyPr wrap="square">
            <a:spAutoFit/>
          </a:bodyPr>
          <a:lstStyle/>
          <a:p>
            <a:pPr algn="ctr" defTabSz="889000">
              <a:lnSpc>
                <a:spcPct val="90000"/>
              </a:lnSpc>
              <a:spcAft>
                <a:spcPct val="35000"/>
              </a:spcAft>
            </a:pPr>
            <a:r>
              <a:rPr lang="ru-RU" sz="1600" dirty="0">
                <a:solidFill>
                  <a:schemeClr val="tx1">
                    <a:lumMod val="75000"/>
                    <a:lumOff val="25000"/>
                  </a:schemeClr>
                </a:solidFill>
                <a:latin typeface="Arial" pitchFamily="34" charset="0"/>
                <a:cs typeface="Arial" pitchFamily="34" charset="0"/>
              </a:rPr>
              <a:t>размер обеспечения исполнения контракта от 5 %  до 30 % начальной цены контракта </a:t>
            </a:r>
          </a:p>
        </p:txBody>
      </p:sp>
      <p:sp>
        <p:nvSpPr>
          <p:cNvPr id="10" name="Прямоугольник 9"/>
          <p:cNvSpPr/>
          <p:nvPr/>
        </p:nvSpPr>
        <p:spPr>
          <a:xfrm>
            <a:off x="611560" y="4247217"/>
            <a:ext cx="7992888" cy="2062103"/>
          </a:xfrm>
          <a:prstGeom prst="rect">
            <a:avLst/>
          </a:prstGeom>
        </p:spPr>
        <p:txBody>
          <a:bodyPr wrap="square">
            <a:spAutoFit/>
          </a:bodyPr>
          <a:lstStyle/>
          <a:p>
            <a:pPr algn="just">
              <a:lnSpc>
                <a:spcPct val="80000"/>
              </a:lnSpc>
              <a:buClr>
                <a:srgbClr val="193A06"/>
              </a:buClr>
              <a:buSzPct val="80000"/>
              <a:defRPr/>
            </a:pPr>
            <a:r>
              <a:rPr lang="ru-RU" sz="1600" dirty="0">
                <a:solidFill>
                  <a:schemeClr val="tx1">
                    <a:lumMod val="65000"/>
                    <a:lumOff val="35000"/>
                  </a:schemeClr>
                </a:solidFill>
                <a:latin typeface="Arial" pitchFamily="34" charset="0"/>
                <a:cs typeface="Arial" pitchFamily="34" charset="0"/>
              </a:rPr>
              <a:t>Если начальная цена контракта превышает 50 млн. </a:t>
            </a:r>
            <a:r>
              <a:rPr lang="ru-RU" sz="1600" dirty="0" smtClean="0">
                <a:solidFill>
                  <a:schemeClr val="tx1">
                    <a:lumMod val="65000"/>
                    <a:lumOff val="35000"/>
                  </a:schemeClr>
                </a:solidFill>
                <a:latin typeface="Arial" pitchFamily="34" charset="0"/>
                <a:cs typeface="Arial" pitchFamily="34" charset="0"/>
              </a:rPr>
              <a:t>руб. - обеспечение </a:t>
            </a:r>
            <a:r>
              <a:rPr lang="ru-RU" sz="1600" dirty="0">
                <a:solidFill>
                  <a:schemeClr val="tx1">
                    <a:lumMod val="65000"/>
                    <a:lumOff val="35000"/>
                  </a:schemeClr>
                </a:solidFill>
                <a:latin typeface="Arial" pitchFamily="34" charset="0"/>
                <a:cs typeface="Arial" pitchFamily="34" charset="0"/>
              </a:rPr>
              <a:t>исполнения контракта от 10%  до 30%  начальной цены контракта, но не менее чем в размере аванса. Если аванс превышает 30% - размер обеспечения - в размере аванса</a:t>
            </a:r>
            <a:r>
              <a:rPr lang="ru-RU" sz="1600" dirty="0" smtClean="0">
                <a:solidFill>
                  <a:schemeClr val="tx1">
                    <a:lumMod val="65000"/>
                    <a:lumOff val="35000"/>
                  </a:schemeClr>
                </a:solidFill>
                <a:latin typeface="Arial" pitchFamily="34" charset="0"/>
                <a:cs typeface="Arial" pitchFamily="34" charset="0"/>
              </a:rPr>
              <a:t>.</a:t>
            </a:r>
          </a:p>
          <a:p>
            <a:pPr algn="just">
              <a:lnSpc>
                <a:spcPct val="80000"/>
              </a:lnSpc>
              <a:buClr>
                <a:srgbClr val="193A06"/>
              </a:buClr>
              <a:buSzPct val="80000"/>
              <a:defRPr/>
            </a:pPr>
            <a:r>
              <a:rPr lang="ru-RU" sz="1600" dirty="0">
                <a:solidFill>
                  <a:schemeClr val="tx1">
                    <a:lumMod val="65000"/>
                    <a:lumOff val="35000"/>
                  </a:schemeClr>
                </a:solidFill>
                <a:latin typeface="Arial" pitchFamily="34" charset="0"/>
                <a:cs typeface="Arial" pitchFamily="34" charset="0"/>
              </a:rPr>
              <a:t/>
            </a:r>
            <a:br>
              <a:rPr lang="ru-RU" sz="1600" dirty="0">
                <a:solidFill>
                  <a:schemeClr val="tx1">
                    <a:lumMod val="65000"/>
                    <a:lumOff val="35000"/>
                  </a:schemeClr>
                </a:solidFill>
                <a:latin typeface="Arial" pitchFamily="34" charset="0"/>
                <a:cs typeface="Arial" pitchFamily="34" charset="0"/>
              </a:rPr>
            </a:br>
            <a:r>
              <a:rPr lang="ru-RU" sz="1600" dirty="0" smtClean="0">
                <a:solidFill>
                  <a:schemeClr val="tx1">
                    <a:lumMod val="65000"/>
                    <a:lumOff val="35000"/>
                  </a:schemeClr>
                </a:solidFill>
                <a:latin typeface="Arial" pitchFamily="34" charset="0"/>
                <a:cs typeface="Arial" pitchFamily="34" charset="0"/>
              </a:rPr>
              <a:t>В </a:t>
            </a:r>
            <a:r>
              <a:rPr lang="ru-RU" sz="1600" dirty="0">
                <a:solidFill>
                  <a:schemeClr val="tx1">
                    <a:lumMod val="65000"/>
                    <a:lumOff val="35000"/>
                  </a:schemeClr>
                </a:solidFill>
                <a:latin typeface="Arial" pitchFamily="34" charset="0"/>
                <a:cs typeface="Arial" pitchFamily="34" charset="0"/>
              </a:rPr>
              <a:t>ходе исполнения контракта поставщик (подрядчик, исполнитель) вправе предоставить заказчику обеспечение исполнения контракта, уменьшенное на размер выполненных обязательств, предусмотренных контрактом, взамен ранее предоставленного обеспечения исполнения контракта. При этом может быть изменен способ обеспечения исполнения контракта.</a:t>
            </a:r>
          </a:p>
        </p:txBody>
      </p:sp>
      <p:cxnSp>
        <p:nvCxnSpPr>
          <p:cNvPr id="19" name="Прямая соединительная линия 18"/>
          <p:cNvCxnSpPr/>
          <p:nvPr/>
        </p:nvCxnSpPr>
        <p:spPr>
          <a:xfrm>
            <a:off x="611560" y="1939187"/>
            <a:ext cx="7992888"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25" name="Прямоугольник 24"/>
          <p:cNvSpPr/>
          <p:nvPr/>
        </p:nvSpPr>
        <p:spPr>
          <a:xfrm>
            <a:off x="266866" y="1340768"/>
            <a:ext cx="8481598" cy="598419"/>
          </a:xfrm>
          <a:prstGeom prst="rect">
            <a:avLst/>
          </a:prstGeom>
          <a:solidFill>
            <a:schemeClr val="bg1">
              <a:lumMod val="95000"/>
            </a:schemeClr>
          </a:solidFill>
        </p:spPr>
        <p:txBody>
          <a:bodyPr wrap="square" lIns="360000" rIns="360000" bIns="108000">
            <a:spAutoFit/>
          </a:bodyPr>
          <a:lstStyle/>
          <a:p>
            <a:pPr>
              <a:lnSpc>
                <a:spcPct val="90000"/>
              </a:lnSpc>
              <a:defRPr/>
            </a:pPr>
            <a:r>
              <a:rPr lang="ru-RU" sz="1600" dirty="0" smtClean="0">
                <a:solidFill>
                  <a:schemeClr val="tx1">
                    <a:lumMod val="75000"/>
                    <a:lumOff val="25000"/>
                  </a:schemeClr>
                </a:solidFill>
                <a:latin typeface="Arial" pitchFamily="34" charset="0"/>
                <a:cs typeface="Arial" pitchFamily="34" charset="0"/>
              </a:rPr>
              <a:t>Обеспечение исполнения контракта может быть представлено двумя способами, на выбор поставщика:</a:t>
            </a:r>
            <a:endParaRPr lang="ru-RU" sz="16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34477828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08581" y="1478830"/>
            <a:ext cx="8678893" cy="4555093"/>
          </a:xfrm>
          <a:prstGeom prst="rect">
            <a:avLst/>
          </a:prstGeom>
          <a:noFill/>
        </p:spPr>
        <p:txBody>
          <a:bodyPr wrap="square" lIns="0" tIns="0" rIns="0" bIns="0" rtlCol="0">
            <a:spAutoFit/>
          </a:bodyPr>
          <a:lstStyle/>
          <a:p>
            <a:pPr marL="0" lvl="1" algn="just">
              <a:spcBef>
                <a:spcPts val="600"/>
              </a:spcBef>
              <a:spcAft>
                <a:spcPts val="0"/>
              </a:spcAft>
              <a:buClr>
                <a:srgbClr val="990033"/>
              </a:buClr>
              <a:buSzPct val="80000"/>
            </a:pPr>
            <a:r>
              <a:rPr lang="ru-RU" sz="1600" dirty="0" smtClean="0">
                <a:solidFill>
                  <a:schemeClr val="tx1">
                    <a:lumMod val="65000"/>
                    <a:lumOff val="35000"/>
                  </a:schemeClr>
                </a:solidFill>
                <a:latin typeface="Arial" pitchFamily="34" charset="0"/>
                <a:cs typeface="Arial" pitchFamily="34" charset="0"/>
              </a:rPr>
              <a:t>Требования </a:t>
            </a:r>
            <a:r>
              <a:rPr lang="ru-RU" sz="1600" dirty="0">
                <a:solidFill>
                  <a:schemeClr val="tx1">
                    <a:lumMod val="65000"/>
                    <a:lumOff val="35000"/>
                  </a:schemeClr>
                </a:solidFill>
                <a:latin typeface="Arial" pitchFamily="34" charset="0"/>
                <a:cs typeface="Arial" pitchFamily="34" charset="0"/>
              </a:rPr>
              <a:t>к форме банковской гарантии, форма требования и перечень документов, представляемых заказчиком банку одновременно с требованием об уплате денежной суммы по гарантии, </a:t>
            </a:r>
            <a:r>
              <a:rPr lang="ru-RU" sz="1600" dirty="0" smtClean="0">
                <a:solidFill>
                  <a:schemeClr val="tx1">
                    <a:lumMod val="65000"/>
                    <a:lumOff val="35000"/>
                  </a:schemeClr>
                </a:solidFill>
                <a:latin typeface="Arial" pitchFamily="34" charset="0"/>
                <a:cs typeface="Arial" pitchFamily="34" charset="0"/>
              </a:rPr>
              <a:t>также правила </a:t>
            </a:r>
            <a:r>
              <a:rPr lang="ru-RU" sz="1600" dirty="0">
                <a:solidFill>
                  <a:schemeClr val="tx1">
                    <a:lumMod val="65000"/>
                    <a:lumOff val="35000"/>
                  </a:schemeClr>
                </a:solidFill>
                <a:latin typeface="Arial" pitchFamily="34" charset="0"/>
                <a:cs typeface="Arial" pitchFamily="34" charset="0"/>
              </a:rPr>
              <a:t>ведения и размещения банковских гарантий в </a:t>
            </a:r>
            <a:r>
              <a:rPr lang="ru-RU" sz="1600" dirty="0" smtClean="0">
                <a:solidFill>
                  <a:schemeClr val="tx1">
                    <a:lumMod val="65000"/>
                    <a:lumOff val="35000"/>
                  </a:schemeClr>
                </a:solidFill>
                <a:latin typeface="Arial" pitchFamily="34" charset="0"/>
                <a:cs typeface="Arial" pitchFamily="34" charset="0"/>
              </a:rPr>
              <a:t>ЕИС – утверждены пост. Правительства РФ от 08.11.2013 №1005</a:t>
            </a:r>
            <a:r>
              <a:rPr lang="ru-RU" sz="1600" b="1" dirty="0">
                <a:solidFill>
                  <a:schemeClr val="tx1">
                    <a:lumMod val="65000"/>
                    <a:lumOff val="35000"/>
                  </a:schemeClr>
                </a:solidFill>
                <a:latin typeface="Arial" pitchFamily="34" charset="0"/>
                <a:cs typeface="Arial" pitchFamily="34" charset="0"/>
              </a:rPr>
              <a:t>.</a:t>
            </a:r>
            <a:endParaRPr lang="ru-RU" sz="1600" b="1" dirty="0" smtClean="0">
              <a:solidFill>
                <a:schemeClr val="tx1">
                  <a:lumMod val="65000"/>
                  <a:lumOff val="35000"/>
                </a:schemeClr>
              </a:solidFill>
              <a:latin typeface="Arial" pitchFamily="34" charset="0"/>
              <a:cs typeface="Arial" pitchFamily="34" charset="0"/>
            </a:endParaRPr>
          </a:p>
          <a:p>
            <a:pPr marL="342900" lvl="1" indent="-342900">
              <a:spcBef>
                <a:spcPts val="600"/>
              </a:spcBef>
              <a:spcAft>
                <a:spcPts val="0"/>
              </a:spcAft>
              <a:buClr>
                <a:srgbClr val="990033"/>
              </a:buClr>
              <a:buSzPct val="80000"/>
              <a:buFont typeface="Arial Narrow" pitchFamily="34" charset="0"/>
              <a:buChar char="▬"/>
            </a:pPr>
            <a:r>
              <a:rPr lang="ru-RU" sz="1600" dirty="0" smtClean="0">
                <a:solidFill>
                  <a:schemeClr val="tx1">
                    <a:lumMod val="65000"/>
                    <a:lumOff val="35000"/>
                  </a:schemeClr>
                </a:solidFill>
                <a:latin typeface="Arial" pitchFamily="34" charset="0"/>
                <a:cs typeface="Arial" pitchFamily="34" charset="0"/>
              </a:rPr>
              <a:t>Банковская гарантия может быть как в бумажной так и в электронной форме.</a:t>
            </a:r>
            <a:endParaRPr lang="ru-RU" sz="1600" b="1" dirty="0" smtClean="0">
              <a:solidFill>
                <a:schemeClr val="tx1">
                  <a:lumMod val="65000"/>
                  <a:lumOff val="35000"/>
                </a:schemeClr>
              </a:solidFill>
              <a:latin typeface="Arial" pitchFamily="34" charset="0"/>
              <a:cs typeface="Arial" pitchFamily="34" charset="0"/>
            </a:endParaRPr>
          </a:p>
          <a:p>
            <a:pPr marL="342900" lvl="1" indent="-342900">
              <a:spcBef>
                <a:spcPts val="600"/>
              </a:spcBef>
              <a:spcAft>
                <a:spcPts val="0"/>
              </a:spcAft>
              <a:buClr>
                <a:srgbClr val="990033"/>
              </a:buClr>
              <a:buSzPct val="80000"/>
              <a:buFont typeface="Arial Narrow" pitchFamily="34" charset="0"/>
              <a:buChar char="▬"/>
            </a:pPr>
            <a:r>
              <a:rPr lang="ru-RU" sz="1600" dirty="0" smtClean="0">
                <a:solidFill>
                  <a:schemeClr val="tx1">
                    <a:lumMod val="65000"/>
                    <a:lumOff val="35000"/>
                  </a:schemeClr>
                </a:solidFill>
                <a:latin typeface="Arial" pitchFamily="34" charset="0"/>
                <a:cs typeface="Arial" pitchFamily="34" charset="0"/>
              </a:rPr>
              <a:t>В реестр БГ включаются БГ, выданные банками, включенными в предусмотренный ст.176.1 НК РФ перечень банков</a:t>
            </a:r>
            <a:r>
              <a:rPr lang="ru-RU" sz="1600" dirty="0">
                <a:solidFill>
                  <a:schemeClr val="tx1">
                    <a:lumMod val="65000"/>
                    <a:lumOff val="35000"/>
                  </a:schemeClr>
                </a:solidFill>
                <a:latin typeface="Arial" pitchFamily="34" charset="0"/>
                <a:cs typeface="Arial" pitchFamily="34" charset="0"/>
              </a:rPr>
              <a:t>, </a:t>
            </a:r>
            <a:r>
              <a:rPr lang="ru-RU" sz="1600" dirty="0" smtClean="0">
                <a:solidFill>
                  <a:schemeClr val="tx1">
                    <a:lumMod val="65000"/>
                    <a:lumOff val="35000"/>
                  </a:schemeClr>
                </a:solidFill>
                <a:latin typeface="Arial" pitchFamily="34" charset="0"/>
                <a:cs typeface="Arial" pitchFamily="34" charset="0"/>
              </a:rPr>
              <a:t>отвечающих </a:t>
            </a:r>
            <a:r>
              <a:rPr lang="ru-RU" sz="1600" dirty="0">
                <a:solidFill>
                  <a:schemeClr val="tx1">
                    <a:lumMod val="65000"/>
                    <a:lumOff val="35000"/>
                  </a:schemeClr>
                </a:solidFill>
                <a:latin typeface="Arial" pitchFamily="34" charset="0"/>
                <a:cs typeface="Arial" pitchFamily="34" charset="0"/>
              </a:rPr>
              <a:t>установленным требованиям для принятия </a:t>
            </a:r>
            <a:r>
              <a:rPr lang="ru-RU" sz="1600">
                <a:solidFill>
                  <a:schemeClr val="tx1">
                    <a:lumMod val="65000"/>
                    <a:lumOff val="35000"/>
                  </a:schemeClr>
                </a:solidFill>
                <a:latin typeface="Arial" pitchFamily="34" charset="0"/>
                <a:cs typeface="Arial" pitchFamily="34" charset="0"/>
              </a:rPr>
              <a:t>банковских </a:t>
            </a:r>
            <a:r>
              <a:rPr lang="ru-RU" sz="1600" smtClean="0">
                <a:solidFill>
                  <a:schemeClr val="tx1">
                    <a:lumMod val="65000"/>
                    <a:lumOff val="35000"/>
                  </a:schemeClr>
                </a:solidFill>
                <a:latin typeface="Arial" pitchFamily="34" charset="0"/>
                <a:cs typeface="Arial" pitchFamily="34" charset="0"/>
              </a:rPr>
              <a:t>гарантий.</a:t>
            </a:r>
            <a:endParaRPr lang="ru-RU" sz="1600" dirty="0" smtClean="0">
              <a:solidFill>
                <a:schemeClr val="tx1">
                  <a:lumMod val="65000"/>
                  <a:lumOff val="35000"/>
                </a:schemeClr>
              </a:solidFill>
              <a:latin typeface="Arial" pitchFamily="34" charset="0"/>
              <a:cs typeface="Arial" pitchFamily="34" charset="0"/>
            </a:endParaRPr>
          </a:p>
          <a:p>
            <a:pPr marL="342900" lvl="1" indent="-342900">
              <a:spcBef>
                <a:spcPts val="600"/>
              </a:spcBef>
              <a:spcAft>
                <a:spcPts val="0"/>
              </a:spcAft>
              <a:buClr>
                <a:srgbClr val="990033"/>
              </a:buClr>
              <a:buSzPct val="80000"/>
              <a:buFont typeface="Arial Narrow" pitchFamily="34" charset="0"/>
              <a:buChar char="▬"/>
            </a:pPr>
            <a:r>
              <a:rPr lang="ru-RU" sz="1600" dirty="0" smtClean="0">
                <a:solidFill>
                  <a:schemeClr val="tx1">
                    <a:lumMod val="65000"/>
                    <a:lumOff val="35000"/>
                  </a:schemeClr>
                </a:solidFill>
                <a:latin typeface="Arial" pitchFamily="34" charset="0"/>
                <a:cs typeface="Arial" pitchFamily="34" charset="0"/>
              </a:rPr>
              <a:t>Реестр БГ ведется Федеральным казначейством РФ.</a:t>
            </a:r>
          </a:p>
          <a:p>
            <a:pPr marL="342900" lvl="1" indent="-342900">
              <a:spcBef>
                <a:spcPts val="600"/>
              </a:spcBef>
              <a:spcAft>
                <a:spcPts val="0"/>
              </a:spcAft>
              <a:buClr>
                <a:srgbClr val="990033"/>
              </a:buClr>
              <a:buSzPct val="80000"/>
              <a:buFont typeface="Arial Narrow" pitchFamily="34" charset="0"/>
              <a:buChar char="▬"/>
            </a:pPr>
            <a:r>
              <a:rPr lang="ru-RU" sz="1600" dirty="0" smtClean="0">
                <a:solidFill>
                  <a:schemeClr val="tx1">
                    <a:lumMod val="65000"/>
                    <a:lumOff val="35000"/>
                  </a:schemeClr>
                </a:solidFill>
                <a:latin typeface="Arial" pitchFamily="34" charset="0"/>
                <a:cs typeface="Arial" pitchFamily="34" charset="0"/>
              </a:rPr>
              <a:t>Одновременно с выдачей БГ банк должен включать информацию в реестр БГ, подтверждением включения БГ банком в реестр БГ служит подписание ЭП.</a:t>
            </a:r>
          </a:p>
          <a:p>
            <a:pPr marL="342900" lvl="1" indent="-342900">
              <a:spcBef>
                <a:spcPts val="600"/>
              </a:spcBef>
              <a:spcAft>
                <a:spcPts val="0"/>
              </a:spcAft>
              <a:buClr>
                <a:srgbClr val="990033"/>
              </a:buClr>
              <a:buSzPct val="80000"/>
              <a:buFont typeface="Arial Narrow" pitchFamily="34" charset="0"/>
              <a:buChar char="▬"/>
            </a:pPr>
            <a:r>
              <a:rPr lang="ru-RU" sz="1600" dirty="0" smtClean="0">
                <a:solidFill>
                  <a:schemeClr val="tx1">
                    <a:lumMod val="65000"/>
                    <a:lumOff val="35000"/>
                  </a:schemeClr>
                </a:solidFill>
                <a:latin typeface="Arial" pitchFamily="34" charset="0"/>
                <a:cs typeface="Arial" pitchFamily="34" charset="0"/>
              </a:rPr>
              <a:t>Установлена форма требования обеспечения, вместе с которой заказчик должен представить: документ, подтверждающий факт наступления гарантийного случая</a:t>
            </a:r>
            <a:r>
              <a:rPr lang="en-US" sz="1600" dirty="0" smtClean="0">
                <a:solidFill>
                  <a:schemeClr val="tx1">
                    <a:lumMod val="65000"/>
                    <a:lumOff val="35000"/>
                  </a:schemeClr>
                </a:solidFill>
                <a:latin typeface="Arial" pitchFamily="34" charset="0"/>
                <a:cs typeface="Arial" pitchFamily="34" charset="0"/>
              </a:rPr>
              <a:t>;</a:t>
            </a:r>
            <a:r>
              <a:rPr lang="ru-RU" sz="1600" dirty="0" smtClean="0">
                <a:solidFill>
                  <a:schemeClr val="tx1">
                    <a:lumMod val="65000"/>
                    <a:lumOff val="35000"/>
                  </a:schemeClr>
                </a:solidFill>
                <a:latin typeface="Arial" pitchFamily="34" charset="0"/>
                <a:cs typeface="Arial" pitchFamily="34" charset="0"/>
              </a:rPr>
              <a:t> ПП о выплате аванса</a:t>
            </a:r>
            <a:r>
              <a:rPr lang="en-US" sz="1600" dirty="0">
                <a:solidFill>
                  <a:schemeClr val="tx1">
                    <a:lumMod val="65000"/>
                    <a:lumOff val="35000"/>
                  </a:schemeClr>
                </a:solidFill>
                <a:latin typeface="Arial" pitchFamily="34" charset="0"/>
                <a:cs typeface="Arial" pitchFamily="34" charset="0"/>
              </a:rPr>
              <a:t>;</a:t>
            </a:r>
            <a:r>
              <a:rPr lang="ru-RU" sz="1600" dirty="0" smtClean="0">
                <a:solidFill>
                  <a:schemeClr val="tx1">
                    <a:lumMod val="65000"/>
                    <a:lumOff val="35000"/>
                  </a:schemeClr>
                </a:solidFill>
                <a:latin typeface="Arial" pitchFamily="34" charset="0"/>
                <a:cs typeface="Arial" pitchFamily="34" charset="0"/>
              </a:rPr>
              <a:t> документ,  подтверждающий полномочия лица, подписавшего требования.</a:t>
            </a:r>
          </a:p>
          <a:p>
            <a:pPr marL="342900" lvl="1" indent="-342900">
              <a:spcBef>
                <a:spcPts val="600"/>
              </a:spcBef>
              <a:spcAft>
                <a:spcPts val="0"/>
              </a:spcAft>
              <a:buClr>
                <a:srgbClr val="990033"/>
              </a:buClr>
              <a:buSzPct val="80000"/>
            </a:pPr>
            <a:endParaRPr lang="ru-RU" sz="1600" dirty="0" smtClean="0">
              <a:solidFill>
                <a:schemeClr val="bg2">
                  <a:lumMod val="50000"/>
                </a:schemeClr>
              </a:solidFill>
              <a:latin typeface="Arial" pitchFamily="34" charset="0"/>
              <a:cs typeface="Arial" pitchFamily="34" charset="0"/>
            </a:endParaRPr>
          </a:p>
        </p:txBody>
      </p:sp>
      <p:sp>
        <p:nvSpPr>
          <p:cNvPr id="7" name="Скругленный прямоугольник 6"/>
          <p:cNvSpPr/>
          <p:nvPr/>
        </p:nvSpPr>
        <p:spPr>
          <a:xfrm>
            <a:off x="1115616" y="5805264"/>
            <a:ext cx="7071664" cy="662081"/>
          </a:xfrm>
          <a:prstGeom prst="roundRect">
            <a:avLst/>
          </a:prstGeom>
          <a:solidFill>
            <a:schemeClr val="bg1">
              <a:lumMod val="95000"/>
            </a:schemeClr>
          </a:solidFill>
        </p:spPr>
        <p:txBody>
          <a:bodyPr wrap="square" lIns="360000" rIns="360000" bIns="108000">
            <a:spAutoFit/>
          </a:bodyPr>
          <a:lstStyle/>
          <a:p>
            <a:pPr>
              <a:lnSpc>
                <a:spcPct val="90000"/>
              </a:lnSpc>
            </a:pPr>
            <a:r>
              <a:rPr lang="ru-RU" sz="1600" dirty="0">
                <a:solidFill>
                  <a:schemeClr val="tx1">
                    <a:lumMod val="75000"/>
                    <a:lumOff val="25000"/>
                  </a:schemeClr>
                </a:solidFill>
                <a:latin typeface="Arial" pitchFamily="34" charset="0"/>
                <a:cs typeface="Arial" pitchFamily="34" charset="0"/>
              </a:rPr>
              <a:t>Ст. 45 запрещено предъявлять требование судебных актов по неисполнению контракта </a:t>
            </a:r>
          </a:p>
        </p:txBody>
      </p:sp>
      <p:sp>
        <p:nvSpPr>
          <p:cNvPr id="8" name="Text Box 5"/>
          <p:cNvSpPr txBox="1">
            <a:spLocks noChangeArrowheads="1"/>
          </p:cNvSpPr>
          <p:nvPr/>
        </p:nvSpPr>
        <p:spPr bwMode="auto">
          <a:xfrm>
            <a:off x="51392" y="118591"/>
            <a:ext cx="9144000" cy="646113"/>
          </a:xfrm>
          <a:prstGeom prst="rect">
            <a:avLst/>
          </a:prstGeom>
          <a:noFill/>
          <a:ln w="9525">
            <a:noFill/>
            <a:miter lim="800000"/>
            <a:headEnd/>
            <a:tailEnd/>
          </a:ln>
        </p:spPr>
        <p:txBody>
          <a:bodyPr lIns="216000" tIns="36000" rIns="180000" bIns="36000" anchor="ctr"/>
          <a:lstStyle/>
          <a:p>
            <a:pPr>
              <a:defRPr/>
            </a:pPr>
            <a:r>
              <a:rPr lang="ru-RU" sz="2000" spc="-130" dirty="0" smtClean="0">
                <a:solidFill>
                  <a:schemeClr val="bg1"/>
                </a:solidFill>
                <a:latin typeface="Arial" pitchFamily="34" charset="0"/>
                <a:cs typeface="Arial" pitchFamily="34" charset="0"/>
              </a:rPr>
              <a:t>Банковская гарантия</a:t>
            </a:r>
            <a:endParaRPr lang="ru-RU" sz="2000" spc="-13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8426719"/>
      </p:ext>
    </p:extLst>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2123728" y="5373216"/>
            <a:ext cx="6120680" cy="907255"/>
          </a:xfrm>
          <a:prstGeom prst="roundRect">
            <a:avLst/>
          </a:prstGeom>
          <a:solidFill>
            <a:schemeClr val="bg1">
              <a:lumMod val="95000"/>
            </a:schemeClr>
          </a:solidFill>
        </p:spPr>
        <p:txBody>
          <a:bodyPr wrap="square" lIns="360000" rIns="360000" bIns="108000">
            <a:spAutoFit/>
          </a:bodyPr>
          <a:lstStyle/>
          <a:p>
            <a:pPr>
              <a:lnSpc>
                <a:spcPct val="90000"/>
              </a:lnSpc>
            </a:pPr>
            <a:r>
              <a:rPr lang="ru-RU" sz="1600" dirty="0">
                <a:solidFill>
                  <a:schemeClr val="tx1">
                    <a:lumMod val="75000"/>
                    <a:lumOff val="25000"/>
                  </a:schemeClr>
                </a:solidFill>
                <a:latin typeface="Arial" pitchFamily="34" charset="0"/>
                <a:cs typeface="Arial" pitchFamily="34" charset="0"/>
              </a:rPr>
              <a:t>Условия получения доходов определяются трехсторонним договором участника с ЭТП и </a:t>
            </a:r>
            <a:r>
              <a:rPr lang="ru-RU" sz="1600" dirty="0" smtClean="0">
                <a:solidFill>
                  <a:schemeClr val="tx1">
                    <a:lumMod val="75000"/>
                    <a:lumOff val="25000"/>
                  </a:schemeClr>
                </a:solidFill>
                <a:latin typeface="Arial" pitchFamily="34" charset="0"/>
                <a:cs typeface="Arial" pitchFamily="34" charset="0"/>
              </a:rPr>
              <a:t>банком.</a:t>
            </a:r>
          </a:p>
          <a:p>
            <a:pPr>
              <a:lnSpc>
                <a:spcPct val="90000"/>
              </a:lnSpc>
            </a:pPr>
            <a:r>
              <a:rPr lang="ru-RU" sz="1600" b="1" dirty="0" smtClean="0">
                <a:solidFill>
                  <a:schemeClr val="tx1">
                    <a:lumMod val="75000"/>
                    <a:lumOff val="25000"/>
                  </a:schemeClr>
                </a:solidFill>
                <a:latin typeface="Arial" pitchFamily="34" charset="0"/>
                <a:cs typeface="Arial" pitchFamily="34" charset="0"/>
              </a:rPr>
              <a:t>В настоящее время требование не реализовано</a:t>
            </a:r>
            <a:r>
              <a:rPr lang="ru-RU" sz="1600" dirty="0" smtClean="0">
                <a:solidFill>
                  <a:schemeClr val="tx1">
                    <a:lumMod val="75000"/>
                    <a:lumOff val="25000"/>
                  </a:schemeClr>
                </a:solidFill>
                <a:latin typeface="Arial" pitchFamily="34" charset="0"/>
                <a:cs typeface="Arial" pitchFamily="34" charset="0"/>
              </a:rPr>
              <a:t>.</a:t>
            </a:r>
            <a:endParaRPr lang="ru-RU" sz="1600" dirty="0">
              <a:solidFill>
                <a:schemeClr val="tx1">
                  <a:lumMod val="75000"/>
                  <a:lumOff val="25000"/>
                </a:schemeClr>
              </a:solidFill>
              <a:latin typeface="Arial" pitchFamily="34" charset="0"/>
              <a:cs typeface="Arial" pitchFamily="34" charset="0"/>
            </a:endParaRPr>
          </a:p>
        </p:txBody>
      </p:sp>
      <p:sp>
        <p:nvSpPr>
          <p:cNvPr id="14" name="Text Box 5"/>
          <p:cNvSpPr txBox="1">
            <a:spLocks noChangeArrowheads="1"/>
          </p:cNvSpPr>
          <p:nvPr/>
        </p:nvSpPr>
        <p:spPr bwMode="auto">
          <a:xfrm>
            <a:off x="0" y="44624"/>
            <a:ext cx="9144000" cy="646113"/>
          </a:xfrm>
          <a:prstGeom prst="rect">
            <a:avLst/>
          </a:prstGeom>
          <a:noFill/>
          <a:ln w="9525">
            <a:noFill/>
            <a:miter lim="800000"/>
            <a:headEnd/>
            <a:tailEnd/>
          </a:ln>
        </p:spPr>
        <p:txBody>
          <a:bodyPr lIns="216000" tIns="36000" rIns="180000" bIns="36000" anchor="ctr"/>
          <a:lstStyle/>
          <a:p>
            <a:pPr>
              <a:defRPr/>
            </a:pPr>
            <a:r>
              <a:rPr lang="ru-RU" sz="2000" spc="-130" dirty="0" smtClean="0">
                <a:solidFill>
                  <a:schemeClr val="bg1"/>
                </a:solidFill>
                <a:latin typeface="Arial" pitchFamily="34" charset="0"/>
                <a:cs typeface="Arial" pitchFamily="34" charset="0"/>
              </a:rPr>
              <a:t>Оплата услуг оператора</a:t>
            </a:r>
            <a:endParaRPr lang="ru-RU" sz="2000" spc="-130" dirty="0">
              <a:solidFill>
                <a:schemeClr val="bg1"/>
              </a:solidFill>
              <a:latin typeface="Arial" pitchFamily="34" charset="0"/>
              <a:cs typeface="Arial" pitchFamily="34" charset="0"/>
            </a:endParaRPr>
          </a:p>
        </p:txBody>
      </p:sp>
      <p:sp>
        <p:nvSpPr>
          <p:cNvPr id="15" name="Скругленный прямоугольник 14"/>
          <p:cNvSpPr/>
          <p:nvPr/>
        </p:nvSpPr>
        <p:spPr>
          <a:xfrm>
            <a:off x="2123728" y="2348880"/>
            <a:ext cx="5802436" cy="662081"/>
          </a:xfrm>
          <a:prstGeom prst="roundRect">
            <a:avLst/>
          </a:prstGeom>
          <a:solidFill>
            <a:schemeClr val="bg1">
              <a:lumMod val="95000"/>
            </a:schemeClr>
          </a:solidFill>
        </p:spPr>
        <p:txBody>
          <a:bodyPr wrap="square" lIns="360000" rIns="360000" bIns="108000">
            <a:spAutoFit/>
          </a:bodyPr>
          <a:lstStyle/>
          <a:p>
            <a:pPr>
              <a:lnSpc>
                <a:spcPct val="90000"/>
              </a:lnSpc>
            </a:pPr>
            <a:r>
              <a:rPr lang="ru-RU" sz="1600" dirty="0">
                <a:solidFill>
                  <a:schemeClr val="tx1">
                    <a:lumMod val="75000"/>
                    <a:lumOff val="25000"/>
                  </a:schemeClr>
                </a:solidFill>
                <a:latin typeface="Arial" pitchFamily="34" charset="0"/>
                <a:cs typeface="Arial" pitchFamily="34" charset="0"/>
              </a:rPr>
              <a:t>Оператор не может взымать плату за участие в электронном аукционе</a:t>
            </a:r>
          </a:p>
        </p:txBody>
      </p:sp>
      <p:pic>
        <p:nvPicPr>
          <p:cNvPr id="8194" name="Picture 2" descr="D:\RET\МАТЕРИАЛЫ\2016\новый дизайн\иконки\иконки\Иконки-8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204864"/>
            <a:ext cx="950913" cy="95408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RET\МАТЕРИАЛЫ\2016\новый дизайн\иконки\иконки\Иконки-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5229200"/>
            <a:ext cx="954087" cy="95408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1484784"/>
            <a:ext cx="8064896" cy="584775"/>
          </a:xfrm>
          <a:prstGeom prst="rect">
            <a:avLst/>
          </a:prstGeom>
        </p:spPr>
        <p:txBody>
          <a:bodyPr wrap="square">
            <a:spAutoFit/>
          </a:bodyPr>
          <a:lstStyle/>
          <a:p>
            <a:pPr algn="ctr">
              <a:spcAft>
                <a:spcPts val="600"/>
              </a:spcAft>
            </a:pPr>
            <a:r>
              <a:rPr lang="ru-RU" sz="1600" b="1" dirty="0">
                <a:solidFill>
                  <a:schemeClr val="tx1">
                    <a:lumMod val="75000"/>
                    <a:lumOff val="25000"/>
                  </a:schemeClr>
                </a:solidFill>
                <a:latin typeface="Arial" pitchFamily="34" charset="0"/>
                <a:cs typeface="Arial" pitchFamily="34" charset="0"/>
              </a:rPr>
              <a:t>Денежные средства</a:t>
            </a:r>
            <a:r>
              <a:rPr lang="ru-RU" sz="1600" dirty="0">
                <a:solidFill>
                  <a:schemeClr val="tx1">
                    <a:lumMod val="75000"/>
                    <a:lumOff val="25000"/>
                  </a:schemeClr>
                </a:solidFill>
                <a:latin typeface="Arial" pitchFamily="34" charset="0"/>
                <a:cs typeface="Arial" pitchFamily="34" charset="0"/>
              </a:rPr>
              <a:t>, внесенные в качестве обеспечения заявок, при проведении электронных аукционов перечисляются на счет оператора электронной площадки.</a:t>
            </a:r>
          </a:p>
        </p:txBody>
      </p:sp>
      <p:sp>
        <p:nvSpPr>
          <p:cNvPr id="11" name="Прямоугольник 10"/>
          <p:cNvSpPr/>
          <p:nvPr/>
        </p:nvSpPr>
        <p:spPr>
          <a:xfrm>
            <a:off x="467544" y="3789040"/>
            <a:ext cx="8208912" cy="1323439"/>
          </a:xfrm>
          <a:prstGeom prst="rect">
            <a:avLst/>
          </a:prstGeom>
        </p:spPr>
        <p:txBody>
          <a:bodyPr wrap="square">
            <a:spAutoFit/>
          </a:bodyPr>
          <a:lstStyle/>
          <a:p>
            <a:pPr>
              <a:spcAft>
                <a:spcPts val="600"/>
              </a:spcAft>
            </a:pPr>
            <a:r>
              <a:rPr lang="ru-RU" sz="1600" b="1" dirty="0">
                <a:solidFill>
                  <a:schemeClr val="tx1">
                    <a:lumMod val="75000"/>
                    <a:lumOff val="25000"/>
                  </a:schemeClr>
                </a:solidFill>
                <a:latin typeface="Arial" pitchFamily="34" charset="0"/>
                <a:cs typeface="Arial" pitchFamily="34" charset="0"/>
              </a:rPr>
              <a:t>Доходы, </a:t>
            </a:r>
            <a:r>
              <a:rPr lang="ru-RU" sz="1600" dirty="0">
                <a:solidFill>
                  <a:schemeClr val="tx1">
                    <a:lumMod val="75000"/>
                    <a:lumOff val="25000"/>
                  </a:schemeClr>
                </a:solidFill>
                <a:latin typeface="Arial" pitchFamily="34" charset="0"/>
                <a:cs typeface="Arial" pitchFamily="34" charset="0"/>
              </a:rPr>
              <a:t>полученные оператором электронной площадки от размещения денежных средств, внесенных в качестве обеспечения заявок, подлежат выплате участникам электронных аукционов за период размещения указанных средств на счете оператора электронной площадки в банке с момента блокирования указанных средств до прекращения их блокирования (ст.44).</a:t>
            </a:r>
          </a:p>
        </p:txBody>
      </p:sp>
    </p:spTree>
    <p:extLst>
      <p:ext uri="{BB962C8B-B14F-4D97-AF65-F5344CB8AC3E}">
        <p14:creationId xmlns:p14="http://schemas.microsoft.com/office/powerpoint/2010/main" val="1860781635"/>
      </p:ext>
    </p:extLst>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DROPBOX\home\Roseltorg\Полиграфия\Таблички-логотип.png"/>
          <p:cNvPicPr>
            <a:picLocks noChangeAspect="1" noChangeArrowheads="1"/>
          </p:cNvPicPr>
          <p:nvPr/>
        </p:nvPicPr>
        <p:blipFill>
          <a:blip r:embed="rId3" cstate="print"/>
          <a:srcRect/>
          <a:stretch>
            <a:fillRect/>
          </a:stretch>
        </p:blipFill>
        <p:spPr bwMode="auto">
          <a:xfrm>
            <a:off x="7478292" y="981900"/>
            <a:ext cx="1610025" cy="500042"/>
          </a:xfrm>
          <a:prstGeom prst="rect">
            <a:avLst/>
          </a:prstGeom>
          <a:noFill/>
        </p:spPr>
      </p:pic>
      <p:sp>
        <p:nvSpPr>
          <p:cNvPr id="19" name="Прямоугольник 18"/>
          <p:cNvSpPr/>
          <p:nvPr/>
        </p:nvSpPr>
        <p:spPr>
          <a:xfrm>
            <a:off x="378119" y="3296205"/>
            <a:ext cx="8436183" cy="2960811"/>
          </a:xfrm>
          <a:prstGeom prst="rect">
            <a:avLst/>
          </a:prstGeom>
        </p:spPr>
        <p:txBody>
          <a:bodyPr wrap="square">
            <a:spAutoFit/>
          </a:bodyPr>
          <a:lstStyle/>
          <a:p>
            <a:pPr marL="0" lvl="1">
              <a:lnSpc>
                <a:spcPct val="85000"/>
              </a:lnSpc>
              <a:spcAft>
                <a:spcPts val="600"/>
              </a:spcAft>
              <a:buClr>
                <a:srgbClr val="990033"/>
              </a:buClr>
              <a:buSzPct val="80000"/>
            </a:pPr>
            <a:r>
              <a:rPr lang="ru-RU" sz="2000" dirty="0" smtClean="0">
                <a:solidFill>
                  <a:schemeClr val="tx1">
                    <a:lumMod val="65000"/>
                    <a:lumOff val="35000"/>
                  </a:schemeClr>
                </a:solidFill>
                <a:latin typeface="Arial Narrow" pitchFamily="34" charset="0"/>
              </a:rPr>
              <a:t>     </a:t>
            </a:r>
            <a:r>
              <a:rPr lang="ru-RU" sz="1600" dirty="0">
                <a:solidFill>
                  <a:schemeClr val="tx1">
                    <a:lumMod val="65000"/>
                    <a:lumOff val="35000"/>
                  </a:schemeClr>
                </a:solidFill>
                <a:latin typeface="Arial" pitchFamily="34" charset="0"/>
                <a:cs typeface="Arial" pitchFamily="34" charset="0"/>
              </a:rPr>
              <a:t>Изменение существенных условий контракта возможно</a:t>
            </a:r>
            <a:r>
              <a:rPr lang="ru-RU" sz="1600" dirty="0" smtClean="0">
                <a:solidFill>
                  <a:schemeClr val="tx1">
                    <a:lumMod val="65000"/>
                    <a:lumOff val="35000"/>
                  </a:schemeClr>
                </a:solidFill>
                <a:latin typeface="Arial" pitchFamily="34" charset="0"/>
                <a:cs typeface="Arial" pitchFamily="34" charset="0"/>
              </a:rPr>
              <a:t>:</a:t>
            </a:r>
            <a:endParaRPr lang="ru-RU" sz="900" dirty="0" smtClean="0">
              <a:solidFill>
                <a:schemeClr val="tx1">
                  <a:lumMod val="65000"/>
                  <a:lumOff val="35000"/>
                </a:schemeClr>
              </a:solidFill>
              <a:latin typeface="Arial Narrow" pitchFamily="34" charset="0"/>
            </a:endParaRPr>
          </a:p>
          <a:p>
            <a:pPr marL="342900" lvl="1" indent="-342900">
              <a:lnSpc>
                <a:spcPct val="85000"/>
              </a:lnSpc>
              <a:spcBef>
                <a:spcPts val="600"/>
              </a:spcBef>
              <a:spcAft>
                <a:spcPts val="0"/>
              </a:spcAft>
              <a:buClr>
                <a:srgbClr val="990033"/>
              </a:buClr>
              <a:buSzPct val="80000"/>
              <a:buFont typeface="Arial Narrow" pitchFamily="34" charset="0"/>
              <a:buChar char="▬"/>
            </a:pPr>
            <a:r>
              <a:rPr lang="ru-RU" sz="1600" dirty="0">
                <a:solidFill>
                  <a:schemeClr val="tx1">
                    <a:lumMod val="65000"/>
                    <a:lumOff val="35000"/>
                  </a:schemeClr>
                </a:solidFill>
                <a:latin typeface="Arial" pitchFamily="34" charset="0"/>
                <a:cs typeface="Arial" pitchFamily="34" charset="0"/>
              </a:rPr>
              <a:t>Только по соглашению сторон;</a:t>
            </a:r>
          </a:p>
          <a:p>
            <a:pPr marL="342900" lvl="1" indent="-342900">
              <a:lnSpc>
                <a:spcPct val="85000"/>
              </a:lnSpc>
              <a:spcBef>
                <a:spcPts val="600"/>
              </a:spcBef>
              <a:spcAft>
                <a:spcPts val="0"/>
              </a:spcAft>
              <a:buClr>
                <a:srgbClr val="990033"/>
              </a:buClr>
              <a:buSzPct val="80000"/>
              <a:buFont typeface="Arial Narrow" pitchFamily="34" charset="0"/>
              <a:buChar char="▬"/>
            </a:pPr>
            <a:r>
              <a:rPr lang="ru-RU" sz="1600" dirty="0">
                <a:solidFill>
                  <a:schemeClr val="tx1">
                    <a:lumMod val="65000"/>
                    <a:lumOff val="35000"/>
                  </a:schemeClr>
                </a:solidFill>
                <a:latin typeface="Arial" pitchFamily="34" charset="0"/>
                <a:cs typeface="Arial" pitchFamily="34" charset="0"/>
              </a:rPr>
              <a:t>Если возможность изменения была предусмотрена документацией;</a:t>
            </a:r>
          </a:p>
          <a:p>
            <a:pPr marL="342900" lvl="1" indent="-342900">
              <a:lnSpc>
                <a:spcPct val="85000"/>
              </a:lnSpc>
              <a:spcBef>
                <a:spcPts val="600"/>
              </a:spcBef>
              <a:spcAft>
                <a:spcPts val="0"/>
              </a:spcAft>
              <a:buClr>
                <a:srgbClr val="990033"/>
              </a:buClr>
              <a:buSzPct val="80000"/>
              <a:buFont typeface="Arial Narrow" pitchFamily="34" charset="0"/>
              <a:buChar char="▬"/>
            </a:pPr>
            <a:r>
              <a:rPr lang="ru-RU" sz="1600" dirty="0">
                <a:solidFill>
                  <a:schemeClr val="tx1">
                    <a:lumMod val="65000"/>
                    <a:lumOff val="35000"/>
                  </a:schemeClr>
                </a:solidFill>
                <a:latin typeface="Arial" pitchFamily="34" charset="0"/>
                <a:cs typeface="Arial" pitchFamily="34" charset="0"/>
              </a:rPr>
              <a:t>Цена заключенного на срок не менее чем три года контракта составляет либо превышает размер цены, установленный Правительством РФ, и его исполнение по независимым обстоятельствам невозможно без изменения его условий;</a:t>
            </a:r>
          </a:p>
          <a:p>
            <a:pPr marL="342900" lvl="1" indent="-342900">
              <a:lnSpc>
                <a:spcPct val="85000"/>
              </a:lnSpc>
              <a:spcBef>
                <a:spcPts val="600"/>
              </a:spcBef>
              <a:spcAft>
                <a:spcPts val="0"/>
              </a:spcAft>
              <a:buClr>
                <a:srgbClr val="990033"/>
              </a:buClr>
              <a:buSzPct val="80000"/>
              <a:buFont typeface="Arial Narrow" pitchFamily="34" charset="0"/>
              <a:buChar char="▬"/>
            </a:pPr>
            <a:r>
              <a:rPr lang="ru-RU" sz="1600" dirty="0">
                <a:solidFill>
                  <a:schemeClr val="tx1">
                    <a:lumMod val="65000"/>
                    <a:lumOff val="35000"/>
                  </a:schemeClr>
                </a:solidFill>
                <a:latin typeface="Arial" pitchFamily="34" charset="0"/>
                <a:cs typeface="Arial" pitchFamily="34" charset="0"/>
              </a:rPr>
              <a:t>Изменились в соответствии с законодательством РФ регулируемые государством цены (тарифы) на ТРУ;</a:t>
            </a:r>
          </a:p>
          <a:p>
            <a:pPr marL="342900" lvl="1" indent="-342900">
              <a:lnSpc>
                <a:spcPct val="85000"/>
              </a:lnSpc>
              <a:spcBef>
                <a:spcPts val="600"/>
              </a:spcBef>
              <a:spcAft>
                <a:spcPts val="0"/>
              </a:spcAft>
              <a:buClr>
                <a:srgbClr val="990033"/>
              </a:buClr>
              <a:buSzPct val="80000"/>
              <a:buFont typeface="Arial Narrow" pitchFamily="34" charset="0"/>
              <a:buChar char="▬"/>
            </a:pPr>
            <a:r>
              <a:rPr lang="ru-RU" sz="1600" dirty="0">
                <a:solidFill>
                  <a:schemeClr val="tx1">
                    <a:lumMod val="65000"/>
                    <a:lumOff val="35000"/>
                  </a:schemeClr>
                </a:solidFill>
                <a:latin typeface="Arial" pitchFamily="34" charset="0"/>
                <a:cs typeface="Arial" pitchFamily="34" charset="0"/>
              </a:rPr>
              <a:t>При уменьшении ранее доведенных бюджетных средств лимитов бюджетных обязательств. </a:t>
            </a:r>
          </a:p>
          <a:p>
            <a:pPr marL="342900" lvl="1" indent="-342900">
              <a:lnSpc>
                <a:spcPct val="85000"/>
              </a:lnSpc>
              <a:spcAft>
                <a:spcPts val="600"/>
              </a:spcAft>
              <a:buClr>
                <a:srgbClr val="990033"/>
              </a:buClr>
              <a:buSzPct val="80000"/>
              <a:buFont typeface="Arial Narrow" pitchFamily="34" charset="0"/>
              <a:buChar char="▬"/>
            </a:pPr>
            <a:endParaRPr lang="ru-RU" sz="2000" dirty="0" smtClean="0">
              <a:solidFill>
                <a:schemeClr val="tx1">
                  <a:lumMod val="65000"/>
                  <a:lumOff val="35000"/>
                </a:schemeClr>
              </a:solidFill>
              <a:latin typeface="Arial Narrow" pitchFamily="34" charset="0"/>
            </a:endParaRPr>
          </a:p>
        </p:txBody>
      </p:sp>
      <p:sp>
        <p:nvSpPr>
          <p:cNvPr id="13" name="Text Box 5"/>
          <p:cNvSpPr txBox="1">
            <a:spLocks noChangeArrowheads="1"/>
          </p:cNvSpPr>
          <p:nvPr/>
        </p:nvSpPr>
        <p:spPr bwMode="auto">
          <a:xfrm>
            <a:off x="0" y="118591"/>
            <a:ext cx="9144000" cy="646113"/>
          </a:xfrm>
          <a:prstGeom prst="rect">
            <a:avLst/>
          </a:prstGeom>
          <a:noFill/>
          <a:ln w="9525">
            <a:noFill/>
            <a:miter lim="800000"/>
            <a:headEnd/>
            <a:tailEnd/>
          </a:ln>
        </p:spPr>
        <p:txBody>
          <a:bodyPr lIns="216000" tIns="36000" rIns="180000" bIns="36000" anchor="ctr"/>
          <a:lstStyle/>
          <a:p>
            <a:pPr>
              <a:defRPr/>
            </a:pPr>
            <a:r>
              <a:rPr lang="ru-RU" sz="2000" spc="-130" dirty="0" smtClean="0">
                <a:solidFill>
                  <a:schemeClr val="bg1"/>
                </a:solidFill>
                <a:latin typeface="Arial" pitchFamily="34" charset="0"/>
                <a:cs typeface="Arial" pitchFamily="34" charset="0"/>
              </a:rPr>
              <a:t>Изменение контракта</a:t>
            </a:r>
            <a:endParaRPr lang="ru-RU" sz="2000" spc="-130" dirty="0">
              <a:solidFill>
                <a:schemeClr val="bg1"/>
              </a:solidFill>
              <a:latin typeface="Arial" pitchFamily="34" charset="0"/>
              <a:cs typeface="Arial" pitchFamily="34" charset="0"/>
            </a:endParaRPr>
          </a:p>
        </p:txBody>
      </p:sp>
      <p:cxnSp>
        <p:nvCxnSpPr>
          <p:cNvPr id="25" name="Прямая соединительная линия 24"/>
          <p:cNvCxnSpPr/>
          <p:nvPr/>
        </p:nvCxnSpPr>
        <p:spPr>
          <a:xfrm flipH="1">
            <a:off x="4499992" y="1772816"/>
            <a:ext cx="18256" cy="1201781"/>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26" name="Прямоугольник 25"/>
          <p:cNvSpPr/>
          <p:nvPr/>
        </p:nvSpPr>
        <p:spPr>
          <a:xfrm>
            <a:off x="35496" y="2057014"/>
            <a:ext cx="4392488" cy="867930"/>
          </a:xfrm>
          <a:prstGeom prst="rect">
            <a:avLst/>
          </a:prstGeom>
        </p:spPr>
        <p:txBody>
          <a:bodyPr wrap="square">
            <a:spAutoFit/>
          </a:bodyPr>
          <a:lstStyle/>
          <a:p>
            <a:pPr lvl="0" algn="ctr" defTabSz="889000">
              <a:lnSpc>
                <a:spcPct val="90000"/>
              </a:lnSpc>
              <a:spcAft>
                <a:spcPct val="35000"/>
              </a:spcAft>
            </a:pPr>
            <a:r>
              <a:rPr lang="ru-RU" sz="2000" b="1" dirty="0" smtClean="0">
                <a:solidFill>
                  <a:schemeClr val="tx1">
                    <a:lumMod val="75000"/>
                    <a:lumOff val="25000"/>
                  </a:schemeClr>
                </a:solidFill>
                <a:latin typeface="Arial" pitchFamily="34" charset="0"/>
                <a:cs typeface="Arial" pitchFamily="34" charset="0"/>
              </a:rPr>
              <a:t>Постоянные </a:t>
            </a:r>
            <a:br>
              <a:rPr lang="ru-RU" sz="2000" b="1" dirty="0" smtClean="0">
                <a:solidFill>
                  <a:schemeClr val="tx1">
                    <a:lumMod val="75000"/>
                    <a:lumOff val="25000"/>
                  </a:schemeClr>
                </a:solidFill>
                <a:latin typeface="Arial" pitchFamily="34" charset="0"/>
                <a:cs typeface="Arial" pitchFamily="34" charset="0"/>
              </a:rPr>
            </a:br>
            <a:r>
              <a:rPr lang="ru-RU" sz="2000" b="1" dirty="0" smtClean="0">
                <a:solidFill>
                  <a:schemeClr val="tx1">
                    <a:lumMod val="75000"/>
                    <a:lumOff val="25000"/>
                  </a:schemeClr>
                </a:solidFill>
                <a:latin typeface="Arial" pitchFamily="34" charset="0"/>
                <a:cs typeface="Arial" pitchFamily="34" charset="0"/>
              </a:rPr>
              <a:t>положения </a:t>
            </a:r>
            <a:br>
              <a:rPr lang="ru-RU" sz="2000" b="1" dirty="0" smtClean="0">
                <a:solidFill>
                  <a:schemeClr val="tx1">
                    <a:lumMod val="75000"/>
                    <a:lumOff val="25000"/>
                  </a:schemeClr>
                </a:solidFill>
                <a:latin typeface="Arial" pitchFamily="34" charset="0"/>
                <a:cs typeface="Arial" pitchFamily="34" charset="0"/>
              </a:rPr>
            </a:br>
            <a:r>
              <a:rPr lang="ru-RU" sz="1600" dirty="0" smtClean="0">
                <a:solidFill>
                  <a:schemeClr val="tx1">
                    <a:lumMod val="75000"/>
                    <a:lumOff val="25000"/>
                  </a:schemeClr>
                </a:solidFill>
                <a:latin typeface="Arial" pitchFamily="34" charset="0"/>
                <a:cs typeface="Arial" pitchFamily="34" charset="0"/>
              </a:rPr>
              <a:t>(ч.1 ст.95)</a:t>
            </a:r>
            <a:endParaRPr lang="ru-RU" sz="1600" dirty="0">
              <a:solidFill>
                <a:schemeClr val="tx1">
                  <a:lumMod val="75000"/>
                  <a:lumOff val="25000"/>
                </a:schemeClr>
              </a:solidFill>
              <a:latin typeface="Arial" pitchFamily="34" charset="0"/>
              <a:cs typeface="Arial" pitchFamily="34" charset="0"/>
            </a:endParaRPr>
          </a:p>
        </p:txBody>
      </p:sp>
      <p:sp>
        <p:nvSpPr>
          <p:cNvPr id="28" name="Прямоугольник 27"/>
          <p:cNvSpPr/>
          <p:nvPr/>
        </p:nvSpPr>
        <p:spPr>
          <a:xfrm>
            <a:off x="4716016" y="2060848"/>
            <a:ext cx="3600400" cy="867930"/>
          </a:xfrm>
          <a:prstGeom prst="rect">
            <a:avLst/>
          </a:prstGeom>
        </p:spPr>
        <p:txBody>
          <a:bodyPr wrap="square">
            <a:spAutoFit/>
          </a:bodyPr>
          <a:lstStyle/>
          <a:p>
            <a:pPr lvl="0" algn="ctr" defTabSz="889000">
              <a:lnSpc>
                <a:spcPct val="90000"/>
              </a:lnSpc>
              <a:spcAft>
                <a:spcPct val="35000"/>
              </a:spcAft>
            </a:pPr>
            <a:r>
              <a:rPr lang="ru-RU" sz="2000" b="1" dirty="0" smtClean="0">
                <a:solidFill>
                  <a:schemeClr val="tx1">
                    <a:lumMod val="75000"/>
                    <a:lumOff val="25000"/>
                  </a:schemeClr>
                </a:solidFill>
                <a:latin typeface="Arial" pitchFamily="34" charset="0"/>
                <a:cs typeface="Arial" pitchFamily="34" charset="0"/>
              </a:rPr>
              <a:t>В рамках временных положений на 2015-2016 гг. </a:t>
            </a:r>
            <a:r>
              <a:rPr lang="ru-RU" sz="1600" dirty="0" smtClean="0">
                <a:solidFill>
                  <a:schemeClr val="tx1">
                    <a:lumMod val="75000"/>
                    <a:lumOff val="25000"/>
                  </a:schemeClr>
                </a:solidFill>
                <a:latin typeface="Arial" pitchFamily="34" charset="0"/>
                <a:cs typeface="Arial" pitchFamily="34" charset="0"/>
              </a:rPr>
              <a:t>(ч.1.1 с.95)</a:t>
            </a:r>
            <a:endParaRPr lang="ru-RU" sz="1600" dirty="0">
              <a:solidFill>
                <a:schemeClr val="tx1">
                  <a:lumMod val="75000"/>
                  <a:lumOff val="25000"/>
                </a:schemeClr>
              </a:solidFill>
              <a:latin typeface="Arial" pitchFamily="34" charset="0"/>
              <a:cs typeface="Arial" pitchFamily="34" charset="0"/>
            </a:endParaRPr>
          </a:p>
        </p:txBody>
      </p:sp>
      <p:cxnSp>
        <p:nvCxnSpPr>
          <p:cNvPr id="30" name="Прямая соединительная линия 29"/>
          <p:cNvCxnSpPr/>
          <p:nvPr/>
        </p:nvCxnSpPr>
        <p:spPr>
          <a:xfrm>
            <a:off x="611560" y="1772816"/>
            <a:ext cx="7992888"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31" name="Прямоугольник 30"/>
          <p:cNvSpPr/>
          <p:nvPr/>
        </p:nvSpPr>
        <p:spPr>
          <a:xfrm>
            <a:off x="266866" y="1395996"/>
            <a:ext cx="8481598" cy="376820"/>
          </a:xfrm>
          <a:prstGeom prst="rect">
            <a:avLst/>
          </a:prstGeom>
          <a:solidFill>
            <a:schemeClr val="bg1">
              <a:lumMod val="95000"/>
            </a:schemeClr>
          </a:solidFill>
        </p:spPr>
        <p:txBody>
          <a:bodyPr wrap="square" lIns="360000" rIns="360000" bIns="108000">
            <a:spAutoFit/>
          </a:bodyPr>
          <a:lstStyle/>
          <a:p>
            <a:pPr>
              <a:lnSpc>
                <a:spcPct val="90000"/>
              </a:lnSpc>
              <a:defRPr/>
            </a:pPr>
            <a:r>
              <a:rPr lang="ru-RU" sz="1600" dirty="0" smtClean="0">
                <a:solidFill>
                  <a:schemeClr val="tx1">
                    <a:lumMod val="75000"/>
                    <a:lumOff val="25000"/>
                  </a:schemeClr>
                </a:solidFill>
                <a:latin typeface="Arial" pitchFamily="34" charset="0"/>
                <a:cs typeface="Arial" pitchFamily="34" charset="0"/>
              </a:rPr>
              <a:t>Изменение положений контракта возможно</a:t>
            </a:r>
            <a:endParaRPr lang="ru-RU" sz="16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0588172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trips(down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0" y="116632"/>
            <a:ext cx="9144000" cy="646113"/>
          </a:xfrm>
          <a:prstGeom prst="rect">
            <a:avLst/>
          </a:prstGeom>
          <a:noFill/>
          <a:ln w="9525">
            <a:noFill/>
            <a:miter lim="800000"/>
            <a:headEnd/>
            <a:tailEnd/>
          </a:ln>
        </p:spPr>
        <p:txBody>
          <a:bodyPr lIns="216000" tIns="36000" rIns="180000" bIns="36000" anchor="ctr"/>
          <a:lstStyle/>
          <a:p>
            <a:pPr>
              <a:defRPr/>
            </a:pPr>
            <a:r>
              <a:rPr lang="ru-RU" sz="2000" spc="-130" dirty="0" smtClean="0">
                <a:solidFill>
                  <a:schemeClr val="bg1"/>
                </a:solidFill>
                <a:latin typeface="Arial" pitchFamily="34" charset="0"/>
                <a:cs typeface="Arial" pitchFamily="34" charset="0"/>
              </a:rPr>
              <a:t>Изменение контракта</a:t>
            </a:r>
            <a:endParaRPr lang="ru-RU" sz="2000" spc="-130" dirty="0">
              <a:solidFill>
                <a:schemeClr val="bg1"/>
              </a:solidFill>
              <a:latin typeface="Arial" pitchFamily="34" charset="0"/>
              <a:cs typeface="Arial" pitchFamily="34" charset="0"/>
            </a:endParaRPr>
          </a:p>
        </p:txBody>
      </p:sp>
      <p:cxnSp>
        <p:nvCxnSpPr>
          <p:cNvPr id="27" name="Прямая соединительная линия 26"/>
          <p:cNvCxnSpPr/>
          <p:nvPr/>
        </p:nvCxnSpPr>
        <p:spPr>
          <a:xfrm flipH="1">
            <a:off x="6012160" y="1628800"/>
            <a:ext cx="18256" cy="187220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29" name="Прямоугольник 28"/>
          <p:cNvSpPr/>
          <p:nvPr/>
        </p:nvSpPr>
        <p:spPr>
          <a:xfrm>
            <a:off x="323528" y="2132856"/>
            <a:ext cx="2664296" cy="978729"/>
          </a:xfrm>
          <a:prstGeom prst="rect">
            <a:avLst/>
          </a:prstGeom>
        </p:spPr>
        <p:txBody>
          <a:bodyPr wrap="square">
            <a:spAutoFit/>
          </a:bodyPr>
          <a:lstStyle/>
          <a:p>
            <a:pPr lvl="0" algn="ctr" defTabSz="889000">
              <a:lnSpc>
                <a:spcPct val="90000"/>
              </a:lnSpc>
              <a:spcAft>
                <a:spcPct val="35000"/>
              </a:spcAft>
            </a:pPr>
            <a:r>
              <a:rPr lang="ru-RU" sz="1600" dirty="0">
                <a:solidFill>
                  <a:schemeClr val="tx1">
                    <a:lumMod val="75000"/>
                    <a:lumOff val="25000"/>
                  </a:schemeClr>
                </a:solidFill>
                <a:latin typeface="Arial" pitchFamily="34" charset="0"/>
                <a:cs typeface="Arial" pitchFamily="34" charset="0"/>
              </a:rPr>
              <a:t>Только на понижение или по формуле цены </a:t>
            </a:r>
            <a:r>
              <a:rPr lang="ru-RU" sz="1600" dirty="0" smtClean="0">
                <a:solidFill>
                  <a:schemeClr val="tx1">
                    <a:lumMod val="75000"/>
                    <a:lumOff val="25000"/>
                  </a:schemeClr>
                </a:solidFill>
                <a:latin typeface="Arial" pitchFamily="34" charset="0"/>
                <a:cs typeface="Arial" pitchFamily="34" charset="0"/>
              </a:rPr>
              <a:t/>
            </a:r>
            <a:br>
              <a:rPr lang="ru-RU" sz="1600" dirty="0" smtClean="0">
                <a:solidFill>
                  <a:schemeClr val="tx1">
                    <a:lumMod val="75000"/>
                    <a:lumOff val="25000"/>
                  </a:schemeClr>
                </a:solidFill>
                <a:latin typeface="Arial" pitchFamily="34" charset="0"/>
                <a:cs typeface="Arial" pitchFamily="34" charset="0"/>
              </a:rPr>
            </a:br>
            <a:r>
              <a:rPr lang="ru-RU" sz="1600" dirty="0" smtClean="0">
                <a:solidFill>
                  <a:schemeClr val="tx1">
                    <a:lumMod val="75000"/>
                    <a:lumOff val="25000"/>
                  </a:schemeClr>
                </a:solidFill>
                <a:latin typeface="Arial" pitchFamily="34" charset="0"/>
                <a:cs typeface="Arial" pitchFamily="34" charset="0"/>
              </a:rPr>
              <a:t>(</a:t>
            </a:r>
            <a:r>
              <a:rPr lang="ru-RU" sz="1600" dirty="0">
                <a:solidFill>
                  <a:schemeClr val="tx1">
                    <a:lumMod val="75000"/>
                    <a:lumOff val="25000"/>
                  </a:schemeClr>
                </a:solidFill>
                <a:latin typeface="Arial" pitchFamily="34" charset="0"/>
                <a:cs typeface="Arial" pitchFamily="34" charset="0"/>
              </a:rPr>
              <a:t>если предусмотрено документацией)</a:t>
            </a:r>
          </a:p>
        </p:txBody>
      </p:sp>
      <p:sp>
        <p:nvSpPr>
          <p:cNvPr id="31" name="Прямоугольник 30"/>
          <p:cNvSpPr/>
          <p:nvPr/>
        </p:nvSpPr>
        <p:spPr>
          <a:xfrm>
            <a:off x="6084168" y="1988840"/>
            <a:ext cx="2447485" cy="1421928"/>
          </a:xfrm>
          <a:prstGeom prst="rect">
            <a:avLst/>
          </a:prstGeom>
        </p:spPr>
        <p:txBody>
          <a:bodyPr wrap="square">
            <a:spAutoFit/>
          </a:bodyPr>
          <a:lstStyle/>
          <a:p>
            <a:pPr algn="ctr" defTabSz="889000">
              <a:lnSpc>
                <a:spcPct val="90000"/>
              </a:lnSpc>
              <a:spcAft>
                <a:spcPct val="35000"/>
              </a:spcAft>
            </a:pPr>
            <a:r>
              <a:rPr lang="ru-RU" sz="1600" dirty="0">
                <a:solidFill>
                  <a:schemeClr val="tx1">
                    <a:lumMod val="75000"/>
                    <a:lumOff val="25000"/>
                  </a:schemeClr>
                </a:solidFill>
                <a:latin typeface="Arial" pitchFamily="34" charset="0"/>
                <a:cs typeface="Arial" pitchFamily="34" charset="0"/>
              </a:rPr>
              <a:t>На крупные сделки </a:t>
            </a:r>
            <a:r>
              <a:rPr lang="ru-RU" sz="1600" dirty="0" smtClean="0">
                <a:solidFill>
                  <a:schemeClr val="tx1">
                    <a:lumMod val="75000"/>
                    <a:lumOff val="25000"/>
                  </a:schemeClr>
                </a:solidFill>
                <a:latin typeface="Arial" pitchFamily="34" charset="0"/>
                <a:cs typeface="Arial" pitchFamily="34" charset="0"/>
              </a:rPr>
              <a:t>–</a:t>
            </a:r>
            <a:br>
              <a:rPr lang="ru-RU" sz="1600" dirty="0" smtClean="0">
                <a:solidFill>
                  <a:schemeClr val="tx1">
                    <a:lumMod val="75000"/>
                    <a:lumOff val="25000"/>
                  </a:schemeClr>
                </a:solidFill>
                <a:latin typeface="Arial" pitchFamily="34" charset="0"/>
                <a:cs typeface="Arial" pitchFamily="34" charset="0"/>
              </a:rPr>
            </a:br>
            <a:r>
              <a:rPr lang="ru-RU" sz="1600" dirty="0" smtClean="0">
                <a:solidFill>
                  <a:schemeClr val="tx1">
                    <a:lumMod val="75000"/>
                    <a:lumOff val="25000"/>
                  </a:schemeClr>
                </a:solidFill>
                <a:latin typeface="Arial" pitchFamily="34" charset="0"/>
                <a:cs typeface="Arial" pitchFamily="34" charset="0"/>
              </a:rPr>
              <a:t> </a:t>
            </a:r>
            <a:r>
              <a:rPr lang="ru-RU" sz="1600" dirty="0">
                <a:solidFill>
                  <a:schemeClr val="tx1">
                    <a:lumMod val="75000"/>
                    <a:lumOff val="25000"/>
                  </a:schemeClr>
                </a:solidFill>
                <a:latin typeface="Arial" pitchFamily="34" charset="0"/>
                <a:cs typeface="Arial" pitchFamily="34" charset="0"/>
              </a:rPr>
              <a:t>по решению Правительства РФ или при сокращении </a:t>
            </a:r>
            <a:r>
              <a:rPr lang="ru-RU" sz="1600" dirty="0" smtClean="0">
                <a:solidFill>
                  <a:schemeClr val="tx1">
                    <a:lumMod val="75000"/>
                    <a:lumOff val="25000"/>
                  </a:schemeClr>
                </a:solidFill>
                <a:latin typeface="Arial" pitchFamily="34" charset="0"/>
                <a:cs typeface="Arial" pitchFamily="34" charset="0"/>
              </a:rPr>
              <a:t>лимитов финансирования</a:t>
            </a:r>
            <a:endParaRPr lang="ru-RU" sz="1600" dirty="0">
              <a:solidFill>
                <a:schemeClr val="tx1">
                  <a:lumMod val="75000"/>
                  <a:lumOff val="25000"/>
                </a:schemeClr>
              </a:solidFill>
              <a:latin typeface="Arial" pitchFamily="34" charset="0"/>
              <a:cs typeface="Arial" pitchFamily="34" charset="0"/>
            </a:endParaRPr>
          </a:p>
        </p:txBody>
      </p:sp>
      <p:cxnSp>
        <p:nvCxnSpPr>
          <p:cNvPr id="32" name="Прямая соединительная линия 31"/>
          <p:cNvCxnSpPr/>
          <p:nvPr/>
        </p:nvCxnSpPr>
        <p:spPr>
          <a:xfrm>
            <a:off x="553449" y="1599417"/>
            <a:ext cx="7992888"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33" name="Прямоугольник 32"/>
          <p:cNvSpPr/>
          <p:nvPr/>
        </p:nvSpPr>
        <p:spPr>
          <a:xfrm>
            <a:off x="323528" y="1196752"/>
            <a:ext cx="8338100" cy="376820"/>
          </a:xfrm>
          <a:prstGeom prst="rect">
            <a:avLst/>
          </a:prstGeom>
          <a:solidFill>
            <a:schemeClr val="bg1">
              <a:lumMod val="95000"/>
            </a:schemeClr>
          </a:solidFill>
        </p:spPr>
        <p:txBody>
          <a:bodyPr wrap="square" lIns="360000" rIns="360000" bIns="108000">
            <a:spAutoFit/>
          </a:bodyPr>
          <a:lstStyle/>
          <a:p>
            <a:pPr>
              <a:lnSpc>
                <a:spcPct val="90000"/>
              </a:lnSpc>
              <a:defRPr/>
            </a:pPr>
            <a:r>
              <a:rPr lang="ru-RU" sz="1600" dirty="0">
                <a:solidFill>
                  <a:schemeClr val="tx1">
                    <a:lumMod val="75000"/>
                    <a:lumOff val="25000"/>
                  </a:schemeClr>
                </a:solidFill>
                <a:latin typeface="Arial" pitchFamily="34" charset="0"/>
                <a:cs typeface="Arial" pitchFamily="34" charset="0"/>
              </a:rPr>
              <a:t> Изменение цены контракта возможно</a:t>
            </a:r>
          </a:p>
        </p:txBody>
      </p:sp>
      <p:cxnSp>
        <p:nvCxnSpPr>
          <p:cNvPr id="34" name="Прямая соединительная линия 33"/>
          <p:cNvCxnSpPr/>
          <p:nvPr/>
        </p:nvCxnSpPr>
        <p:spPr>
          <a:xfrm flipH="1">
            <a:off x="3131840" y="1628800"/>
            <a:ext cx="18256" cy="187220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35" name="Прямоугольник 34"/>
          <p:cNvSpPr/>
          <p:nvPr/>
        </p:nvSpPr>
        <p:spPr>
          <a:xfrm>
            <a:off x="3347864" y="2060848"/>
            <a:ext cx="2736304" cy="1200329"/>
          </a:xfrm>
          <a:prstGeom prst="rect">
            <a:avLst/>
          </a:prstGeom>
        </p:spPr>
        <p:txBody>
          <a:bodyPr wrap="square">
            <a:spAutoFit/>
          </a:bodyPr>
          <a:lstStyle/>
          <a:p>
            <a:pPr lvl="0" algn="ctr" defTabSz="889000">
              <a:lnSpc>
                <a:spcPct val="90000"/>
              </a:lnSpc>
              <a:spcAft>
                <a:spcPct val="35000"/>
              </a:spcAft>
            </a:pPr>
            <a:r>
              <a:rPr lang="ru-RU" sz="1600" dirty="0">
                <a:solidFill>
                  <a:schemeClr val="tx1">
                    <a:lumMod val="75000"/>
                    <a:lumOff val="25000"/>
                  </a:schemeClr>
                </a:solidFill>
                <a:latin typeface="Arial" pitchFamily="34" charset="0"/>
                <a:cs typeface="Arial" pitchFamily="34" charset="0"/>
              </a:rPr>
              <a:t> Вместе с изменением объема при заключении (+/-10%, если предусмотрено документацией)</a:t>
            </a:r>
          </a:p>
        </p:txBody>
      </p:sp>
      <p:sp>
        <p:nvSpPr>
          <p:cNvPr id="36" name="Прямоугольник 35"/>
          <p:cNvSpPr/>
          <p:nvPr/>
        </p:nvSpPr>
        <p:spPr>
          <a:xfrm>
            <a:off x="395536" y="3573016"/>
            <a:ext cx="8268764" cy="1323439"/>
          </a:xfrm>
          <a:prstGeom prst="rect">
            <a:avLst/>
          </a:prstGeom>
        </p:spPr>
        <p:txBody>
          <a:bodyPr wrap="square">
            <a:spAutoFit/>
          </a:bodyPr>
          <a:lstStyle/>
          <a:p>
            <a:pPr algn="just"/>
            <a:r>
              <a:rPr lang="ru-RU" sz="1600" dirty="0">
                <a:solidFill>
                  <a:schemeClr val="tx1">
                    <a:lumMod val="75000"/>
                    <a:lumOff val="25000"/>
                  </a:schemeClr>
                </a:solidFill>
                <a:latin typeface="Arial" pitchFamily="34" charset="0"/>
                <a:cs typeface="Arial" pitchFamily="34" charset="0"/>
              </a:rPr>
              <a:t>В случае если при сокращении лимитов бюджетных обязательств между сторонами </a:t>
            </a:r>
            <a:r>
              <a:rPr lang="ru-RU" sz="1600" dirty="0" smtClean="0">
                <a:solidFill>
                  <a:schemeClr val="tx1">
                    <a:lumMod val="75000"/>
                    <a:lumOff val="25000"/>
                  </a:schemeClr>
                </a:solidFill>
                <a:latin typeface="Arial" pitchFamily="34" charset="0"/>
                <a:cs typeface="Arial" pitchFamily="34" charset="0"/>
              </a:rPr>
              <a:t>контракта </a:t>
            </a:r>
            <a:r>
              <a:rPr lang="ru-RU" sz="1600" dirty="0">
                <a:solidFill>
                  <a:schemeClr val="tx1">
                    <a:lumMod val="75000"/>
                    <a:lumOff val="25000"/>
                  </a:schemeClr>
                </a:solidFill>
                <a:latin typeface="Arial" pitchFamily="34" charset="0"/>
                <a:cs typeface="Arial" pitchFamily="34" charset="0"/>
              </a:rPr>
              <a:t>не достигнуто соглашение о снижении его цены без сокращения количества товаров, объемов работ или услуг и (или) об изменении сроков исполнения </a:t>
            </a:r>
            <a:r>
              <a:rPr lang="ru-RU" sz="1600" dirty="0" smtClean="0">
                <a:solidFill>
                  <a:schemeClr val="tx1">
                    <a:lumMod val="75000"/>
                    <a:lumOff val="25000"/>
                  </a:schemeClr>
                </a:solidFill>
                <a:latin typeface="Arial" pitchFamily="34" charset="0"/>
                <a:cs typeface="Arial" pitchFamily="34" charset="0"/>
              </a:rPr>
              <a:t>контракта</a:t>
            </a:r>
            <a:r>
              <a:rPr lang="ru-RU" sz="1600" dirty="0">
                <a:solidFill>
                  <a:schemeClr val="tx1">
                    <a:lumMod val="75000"/>
                    <a:lumOff val="25000"/>
                  </a:schemeClr>
                </a:solidFill>
                <a:latin typeface="Arial" pitchFamily="34" charset="0"/>
                <a:cs typeface="Arial" pitchFamily="34" charset="0"/>
              </a:rPr>
              <a:t>, </a:t>
            </a:r>
            <a:r>
              <a:rPr lang="ru-RU" sz="1600" dirty="0" smtClean="0">
                <a:solidFill>
                  <a:schemeClr val="tx1">
                    <a:lumMod val="75000"/>
                    <a:lumOff val="25000"/>
                  </a:schemeClr>
                </a:solidFill>
                <a:latin typeface="Arial" pitchFamily="34" charset="0"/>
                <a:cs typeface="Arial" pitchFamily="34" charset="0"/>
              </a:rPr>
              <a:t>заказчик </a:t>
            </a:r>
            <a:r>
              <a:rPr lang="ru-RU" sz="1600" dirty="0">
                <a:solidFill>
                  <a:schemeClr val="tx1">
                    <a:lumMod val="75000"/>
                    <a:lumOff val="25000"/>
                  </a:schemeClr>
                </a:solidFill>
                <a:latin typeface="Arial" pitchFamily="34" charset="0"/>
                <a:cs typeface="Arial" pitchFamily="34" charset="0"/>
              </a:rPr>
              <a:t>обеспечивает согласование </a:t>
            </a:r>
            <a:r>
              <a:rPr lang="ru-RU" sz="1600" dirty="0" smtClean="0">
                <a:solidFill>
                  <a:schemeClr val="tx1">
                    <a:lumMod val="75000"/>
                    <a:lumOff val="25000"/>
                  </a:schemeClr>
                </a:solidFill>
                <a:latin typeface="Arial" pitchFamily="34" charset="0"/>
                <a:cs typeface="Arial" pitchFamily="34" charset="0"/>
              </a:rPr>
              <a:t>существенных условий контракта </a:t>
            </a:r>
            <a:r>
              <a:rPr lang="ru-RU" sz="1600" dirty="0">
                <a:solidFill>
                  <a:schemeClr val="tx1">
                    <a:lumMod val="75000"/>
                    <a:lumOff val="25000"/>
                  </a:schemeClr>
                </a:solidFill>
                <a:latin typeface="Arial" pitchFamily="34" charset="0"/>
                <a:cs typeface="Arial" pitchFamily="34" charset="0"/>
              </a:rPr>
              <a:t>в части сокращения количества товаров, объемов работ или услуг. </a:t>
            </a:r>
          </a:p>
        </p:txBody>
      </p:sp>
      <p:sp>
        <p:nvSpPr>
          <p:cNvPr id="37" name="Прямоугольник 36"/>
          <p:cNvSpPr/>
          <p:nvPr/>
        </p:nvSpPr>
        <p:spPr>
          <a:xfrm>
            <a:off x="395536" y="4941168"/>
            <a:ext cx="8280920" cy="1323439"/>
          </a:xfrm>
          <a:prstGeom prst="rect">
            <a:avLst/>
          </a:prstGeom>
        </p:spPr>
        <p:txBody>
          <a:bodyPr wrap="square">
            <a:spAutoFit/>
          </a:bodyPr>
          <a:lstStyle/>
          <a:p>
            <a:pPr algn="just"/>
            <a:r>
              <a:rPr lang="ru-RU" sz="1600" dirty="0">
                <a:solidFill>
                  <a:schemeClr val="tx1">
                    <a:lumMod val="75000"/>
                    <a:lumOff val="25000"/>
                  </a:schemeClr>
                </a:solidFill>
                <a:latin typeface="Arial" pitchFamily="34" charset="0"/>
                <a:cs typeface="Arial" pitchFamily="34" charset="0"/>
              </a:rPr>
              <a:t>Сокращение количества поставляемых товаров, объемов выполняемых работ или оказываемых услуг осуществляется исходя из цены </a:t>
            </a:r>
            <a:r>
              <a:rPr lang="ru-RU" sz="1600" dirty="0" smtClean="0">
                <a:solidFill>
                  <a:schemeClr val="tx1">
                    <a:lumMod val="75000"/>
                    <a:lumOff val="25000"/>
                  </a:schemeClr>
                </a:solidFill>
                <a:latin typeface="Arial" pitchFamily="34" charset="0"/>
                <a:cs typeface="Arial" pitchFamily="34" charset="0"/>
              </a:rPr>
              <a:t>контракта</a:t>
            </a:r>
            <a:r>
              <a:rPr lang="ru-RU" sz="1600" dirty="0">
                <a:solidFill>
                  <a:schemeClr val="tx1">
                    <a:lumMod val="75000"/>
                    <a:lumOff val="25000"/>
                  </a:schemeClr>
                </a:solidFill>
                <a:latin typeface="Arial" pitchFamily="34" charset="0"/>
                <a:cs typeface="Arial" pitchFamily="34" charset="0"/>
              </a:rPr>
              <a:t>, подлежащей снижению, и необходимости сохранения прибыли в составе цены в размере, не превышающем </a:t>
            </a:r>
            <a:r>
              <a:rPr lang="ru-RU" sz="1600" dirty="0" smtClean="0">
                <a:solidFill>
                  <a:schemeClr val="tx1">
                    <a:lumMod val="75000"/>
                    <a:lumOff val="25000"/>
                  </a:schemeClr>
                </a:solidFill>
                <a:latin typeface="Arial" pitchFamily="34" charset="0"/>
                <a:cs typeface="Arial" pitchFamily="34" charset="0"/>
              </a:rPr>
              <a:t>1% затрат </a:t>
            </a:r>
            <a:r>
              <a:rPr lang="ru-RU" sz="1600" dirty="0">
                <a:solidFill>
                  <a:schemeClr val="tx1">
                    <a:lumMod val="75000"/>
                    <a:lumOff val="25000"/>
                  </a:schemeClr>
                </a:solidFill>
                <a:latin typeface="Arial" pitchFamily="34" charset="0"/>
                <a:cs typeface="Arial" pitchFamily="34" charset="0"/>
              </a:rPr>
              <a:t>поставщика </a:t>
            </a:r>
            <a:r>
              <a:rPr lang="ru-RU" sz="1600" dirty="0" smtClean="0">
                <a:solidFill>
                  <a:schemeClr val="tx1">
                    <a:lumMod val="75000"/>
                    <a:lumOff val="25000"/>
                  </a:schemeClr>
                </a:solidFill>
                <a:latin typeface="Arial" pitchFamily="34" charset="0"/>
                <a:cs typeface="Arial" pitchFamily="34" charset="0"/>
              </a:rPr>
              <a:t>на </a:t>
            </a:r>
            <a:r>
              <a:rPr lang="ru-RU" sz="1600" dirty="0">
                <a:solidFill>
                  <a:schemeClr val="tx1">
                    <a:lumMod val="75000"/>
                    <a:lumOff val="25000"/>
                  </a:schemeClr>
                </a:solidFill>
                <a:latin typeface="Arial" pitchFamily="34" charset="0"/>
                <a:cs typeface="Arial" pitchFamily="34" charset="0"/>
              </a:rPr>
              <a:t>оплату покупных комплектующих изделий (полуфабрикатов) и работ (услуг) и </a:t>
            </a:r>
            <a:r>
              <a:rPr lang="ru-RU" sz="1600" dirty="0" smtClean="0">
                <a:solidFill>
                  <a:schemeClr val="tx1">
                    <a:lumMod val="75000"/>
                    <a:lumOff val="25000"/>
                  </a:schemeClr>
                </a:solidFill>
                <a:latin typeface="Arial" pitchFamily="34" charset="0"/>
                <a:cs typeface="Arial" pitchFamily="34" charset="0"/>
              </a:rPr>
              <a:t>20%  остальных </a:t>
            </a:r>
            <a:r>
              <a:rPr lang="ru-RU" sz="1600" dirty="0">
                <a:solidFill>
                  <a:schemeClr val="tx1">
                    <a:lumMod val="75000"/>
                    <a:lumOff val="25000"/>
                  </a:schemeClr>
                </a:solidFill>
                <a:latin typeface="Arial" pitchFamily="34" charset="0"/>
                <a:cs typeface="Arial" pitchFamily="34" charset="0"/>
              </a:rPr>
              <a:t>затрат по </a:t>
            </a:r>
            <a:r>
              <a:rPr lang="ru-RU" sz="1600" dirty="0" smtClean="0">
                <a:solidFill>
                  <a:schemeClr val="tx1">
                    <a:lumMod val="75000"/>
                    <a:lumOff val="25000"/>
                  </a:schemeClr>
                </a:solidFill>
                <a:latin typeface="Arial" pitchFamily="34" charset="0"/>
                <a:cs typeface="Arial" pitchFamily="34" charset="0"/>
              </a:rPr>
              <a:t>контракту</a:t>
            </a:r>
            <a:r>
              <a:rPr lang="ru-RU" sz="1600" dirty="0">
                <a:solidFill>
                  <a:schemeClr val="tx1">
                    <a:lumMod val="75000"/>
                    <a:lumOff val="25000"/>
                  </a:schemeClr>
                </a:solidFill>
                <a:latin typeface="Arial" pitchFamily="34" charset="0"/>
                <a:cs typeface="Arial" pitchFamily="34" charset="0"/>
              </a:rPr>
              <a:t>. </a:t>
            </a:r>
          </a:p>
        </p:txBody>
      </p:sp>
    </p:spTree>
    <p:extLst>
      <p:ext uri="{BB962C8B-B14F-4D97-AF65-F5344CB8AC3E}">
        <p14:creationId xmlns:p14="http://schemas.microsoft.com/office/powerpoint/2010/main" val="369856755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Righ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5742548"/>
            <a:ext cx="8496943" cy="598419"/>
          </a:xfrm>
          <a:prstGeom prst="rect">
            <a:avLst/>
          </a:prstGeom>
          <a:solidFill>
            <a:schemeClr val="bg1">
              <a:lumMod val="95000"/>
            </a:schemeClr>
          </a:solidFill>
        </p:spPr>
        <p:txBody>
          <a:bodyPr wrap="square" lIns="360000" rIns="360000" bIns="108000">
            <a:spAutoFit/>
          </a:bodyPr>
          <a:lstStyle/>
          <a:p>
            <a:pPr>
              <a:lnSpc>
                <a:spcPct val="90000"/>
              </a:lnSpc>
            </a:pPr>
            <a:r>
              <a:rPr lang="ru-RU" sz="1600" dirty="0">
                <a:solidFill>
                  <a:schemeClr val="tx1">
                    <a:lumMod val="75000"/>
                    <a:lumOff val="25000"/>
                  </a:schemeClr>
                </a:solidFill>
                <a:latin typeface="Arial" pitchFamily="34" charset="0"/>
                <a:cs typeface="Arial" pitchFamily="34" charset="0"/>
              </a:rPr>
              <a:t>Правила изменения по соглашению сторон условий контракта   установлены Постановлением Правительства РФ №198 от 06.03.2015</a:t>
            </a:r>
          </a:p>
        </p:txBody>
      </p:sp>
      <p:sp>
        <p:nvSpPr>
          <p:cNvPr id="4" name="Прямоугольник 3"/>
          <p:cNvSpPr/>
          <p:nvPr/>
        </p:nvSpPr>
        <p:spPr>
          <a:xfrm>
            <a:off x="323528" y="1340768"/>
            <a:ext cx="7992888" cy="584775"/>
          </a:xfrm>
          <a:prstGeom prst="rect">
            <a:avLst/>
          </a:prstGeom>
        </p:spPr>
        <p:txBody>
          <a:bodyPr wrap="square">
            <a:spAutoFit/>
          </a:bodyPr>
          <a:lstStyle/>
          <a:p>
            <a:r>
              <a:rPr lang="ru-RU" sz="1600" dirty="0">
                <a:solidFill>
                  <a:srgbClr val="000000">
                    <a:lumMod val="65000"/>
                    <a:lumOff val="35000"/>
                  </a:srgbClr>
                </a:solidFill>
                <a:latin typeface="Arial" pitchFamily="34" charset="0"/>
                <a:cs typeface="Arial" pitchFamily="34" charset="0"/>
              </a:rPr>
              <a:t>В соответствии с ч. 1.1. ст. 95 в </a:t>
            </a:r>
            <a:r>
              <a:rPr lang="ru-RU" sz="1600" dirty="0" smtClean="0">
                <a:solidFill>
                  <a:srgbClr val="000000">
                    <a:lumMod val="65000"/>
                    <a:lumOff val="35000"/>
                  </a:srgbClr>
                </a:solidFill>
                <a:latin typeface="Arial" pitchFamily="34" charset="0"/>
                <a:cs typeface="Arial" pitchFamily="34" charset="0"/>
              </a:rPr>
              <a:t>2015-2016 </a:t>
            </a:r>
            <a:r>
              <a:rPr lang="ru-RU" sz="1600" dirty="0" err="1" smtClean="0">
                <a:solidFill>
                  <a:srgbClr val="000000">
                    <a:lumMod val="65000"/>
                    <a:lumOff val="35000"/>
                  </a:srgbClr>
                </a:solidFill>
                <a:latin typeface="Arial" pitchFamily="34" charset="0"/>
                <a:cs typeface="Arial" pitchFamily="34" charset="0"/>
              </a:rPr>
              <a:t>гг</a:t>
            </a:r>
            <a:r>
              <a:rPr lang="ru-RU" sz="1600" dirty="0" smtClean="0">
                <a:solidFill>
                  <a:srgbClr val="000000">
                    <a:lumMod val="65000"/>
                    <a:lumOff val="35000"/>
                  </a:srgbClr>
                </a:solidFill>
                <a:latin typeface="Arial" pitchFamily="34" charset="0"/>
                <a:cs typeface="Arial" pitchFamily="34" charset="0"/>
              </a:rPr>
              <a:t> </a:t>
            </a:r>
            <a:r>
              <a:rPr lang="ru-RU" sz="1600" dirty="0">
                <a:solidFill>
                  <a:srgbClr val="000000">
                    <a:lumMod val="65000"/>
                    <a:lumOff val="35000"/>
                  </a:srgbClr>
                </a:solidFill>
                <a:latin typeface="Arial" pitchFamily="34" charset="0"/>
                <a:cs typeface="Arial" pitchFamily="34" charset="0"/>
              </a:rPr>
              <a:t>действует особый порядок, допускающий изменение по соглашению сторон:</a:t>
            </a:r>
          </a:p>
        </p:txBody>
      </p:sp>
      <p:sp>
        <p:nvSpPr>
          <p:cNvPr id="5" name="Прямоугольник 4"/>
          <p:cNvSpPr/>
          <p:nvPr/>
        </p:nvSpPr>
        <p:spPr>
          <a:xfrm>
            <a:off x="3131840" y="2060848"/>
            <a:ext cx="7704856" cy="1308050"/>
          </a:xfrm>
          <a:prstGeom prst="rect">
            <a:avLst/>
          </a:prstGeom>
        </p:spPr>
        <p:txBody>
          <a:bodyPr wrap="square">
            <a:spAutoFit/>
          </a:bodyPr>
          <a:lstStyle/>
          <a:p>
            <a:pPr marL="342900" lvl="1" indent="-342900">
              <a:spcBef>
                <a:spcPts val="600"/>
              </a:spcBef>
              <a:spcAft>
                <a:spcPts val="0"/>
              </a:spcAft>
              <a:buClr>
                <a:srgbClr val="990033"/>
              </a:buClr>
              <a:buSzPct val="80000"/>
              <a:buFont typeface="Arial Narrow" pitchFamily="34" charset="0"/>
              <a:buChar char="▬"/>
            </a:pPr>
            <a:r>
              <a:rPr lang="ru-RU" sz="1600" dirty="0" smtClean="0">
                <a:solidFill>
                  <a:schemeClr val="tx1">
                    <a:lumMod val="65000"/>
                    <a:lumOff val="35000"/>
                  </a:schemeClr>
                </a:solidFill>
                <a:latin typeface="Arial" pitchFamily="34" charset="0"/>
                <a:cs typeface="Arial" pitchFamily="34" charset="0"/>
              </a:rPr>
              <a:t>срока исполнения контракта;</a:t>
            </a:r>
            <a:endParaRPr lang="ru-RU" sz="1600" b="1" dirty="0">
              <a:solidFill>
                <a:schemeClr val="tx1">
                  <a:lumMod val="65000"/>
                  <a:lumOff val="35000"/>
                </a:schemeClr>
              </a:solidFill>
              <a:latin typeface="Arial" pitchFamily="34" charset="0"/>
              <a:cs typeface="Arial" pitchFamily="34" charset="0"/>
            </a:endParaRPr>
          </a:p>
          <a:p>
            <a:pPr marL="342900" lvl="1" indent="-342900">
              <a:spcBef>
                <a:spcPts val="600"/>
              </a:spcBef>
              <a:spcAft>
                <a:spcPts val="0"/>
              </a:spcAft>
              <a:buClr>
                <a:srgbClr val="990033"/>
              </a:buClr>
              <a:buSzPct val="80000"/>
              <a:buFont typeface="Arial Narrow" pitchFamily="34" charset="0"/>
              <a:buChar char="▬"/>
            </a:pPr>
            <a:r>
              <a:rPr lang="ru-RU" sz="1600" dirty="0" smtClean="0">
                <a:solidFill>
                  <a:schemeClr val="tx1">
                    <a:lumMod val="65000"/>
                    <a:lumOff val="35000"/>
                  </a:schemeClr>
                </a:solidFill>
                <a:latin typeface="Arial" pitchFamily="34" charset="0"/>
                <a:cs typeface="Arial" pitchFamily="34" charset="0"/>
              </a:rPr>
              <a:t>цены контракта;</a:t>
            </a:r>
            <a:endParaRPr lang="ru-RU" sz="1600" dirty="0">
              <a:solidFill>
                <a:schemeClr val="tx1">
                  <a:lumMod val="65000"/>
                  <a:lumOff val="35000"/>
                </a:schemeClr>
              </a:solidFill>
              <a:latin typeface="Arial" pitchFamily="34" charset="0"/>
              <a:cs typeface="Arial" pitchFamily="34" charset="0"/>
            </a:endParaRPr>
          </a:p>
          <a:p>
            <a:pPr marL="342900" lvl="1" indent="-342900">
              <a:spcBef>
                <a:spcPts val="600"/>
              </a:spcBef>
              <a:spcAft>
                <a:spcPts val="0"/>
              </a:spcAft>
              <a:buClr>
                <a:srgbClr val="990033"/>
              </a:buClr>
              <a:buSzPct val="80000"/>
              <a:buFont typeface="Arial Narrow" pitchFamily="34" charset="0"/>
              <a:buChar char="▬"/>
            </a:pPr>
            <a:r>
              <a:rPr lang="ru-RU" sz="1600" dirty="0" smtClean="0">
                <a:solidFill>
                  <a:schemeClr val="tx1">
                    <a:lumMod val="65000"/>
                    <a:lumOff val="35000"/>
                  </a:schemeClr>
                </a:solidFill>
                <a:latin typeface="Arial" pitchFamily="34" charset="0"/>
                <a:cs typeface="Arial" pitchFamily="34" charset="0"/>
              </a:rPr>
              <a:t>цены единицы ТРУ;</a:t>
            </a:r>
            <a:endParaRPr lang="ru-RU" sz="1600" dirty="0">
              <a:solidFill>
                <a:schemeClr val="tx1">
                  <a:lumMod val="65000"/>
                  <a:lumOff val="35000"/>
                </a:schemeClr>
              </a:solidFill>
              <a:latin typeface="Arial" pitchFamily="34" charset="0"/>
              <a:cs typeface="Arial" pitchFamily="34" charset="0"/>
            </a:endParaRPr>
          </a:p>
          <a:p>
            <a:pPr marL="342900" lvl="1" indent="-342900">
              <a:spcBef>
                <a:spcPts val="600"/>
              </a:spcBef>
              <a:spcAft>
                <a:spcPts val="0"/>
              </a:spcAft>
              <a:buClr>
                <a:srgbClr val="990033"/>
              </a:buClr>
              <a:buSzPct val="80000"/>
              <a:buFont typeface="Arial Narrow" pitchFamily="34" charset="0"/>
              <a:buChar char="▬"/>
            </a:pPr>
            <a:r>
              <a:rPr lang="ru-RU" sz="1600" dirty="0" smtClean="0">
                <a:solidFill>
                  <a:schemeClr val="tx1">
                    <a:lumMod val="65000"/>
                    <a:lumOff val="35000"/>
                  </a:schemeClr>
                </a:solidFill>
                <a:latin typeface="Arial" pitchFamily="34" charset="0"/>
                <a:cs typeface="Arial" pitchFamily="34" charset="0"/>
              </a:rPr>
              <a:t>количества ТРУ.</a:t>
            </a:r>
            <a:endParaRPr lang="ru-RU" sz="1600" dirty="0">
              <a:latin typeface="Arial" pitchFamily="34" charset="0"/>
              <a:cs typeface="Arial" pitchFamily="34" charset="0"/>
            </a:endParaRPr>
          </a:p>
        </p:txBody>
      </p:sp>
      <p:sp>
        <p:nvSpPr>
          <p:cNvPr id="6" name="Прямоугольник 5"/>
          <p:cNvSpPr/>
          <p:nvPr/>
        </p:nvSpPr>
        <p:spPr>
          <a:xfrm>
            <a:off x="323528" y="3717032"/>
            <a:ext cx="8064896" cy="830997"/>
          </a:xfrm>
          <a:prstGeom prst="rect">
            <a:avLst/>
          </a:prstGeom>
        </p:spPr>
        <p:txBody>
          <a:bodyPr wrap="square">
            <a:spAutoFit/>
          </a:bodyPr>
          <a:lstStyle/>
          <a:p>
            <a:pPr algn="just"/>
            <a:r>
              <a:rPr lang="ru-RU" sz="1600" dirty="0">
                <a:solidFill>
                  <a:srgbClr val="000000">
                    <a:lumMod val="65000"/>
                    <a:lumOff val="35000"/>
                  </a:srgbClr>
                </a:solidFill>
                <a:latin typeface="Arial" pitchFamily="34" charset="0"/>
                <a:cs typeface="Arial" pitchFamily="34" charset="0"/>
              </a:rPr>
              <a:t>Правила применяются к контрактам со сроком исполнения свыше 6 месяцев, исполнение </a:t>
            </a:r>
            <a:r>
              <a:rPr lang="ru-RU" sz="1600" dirty="0" smtClean="0">
                <a:solidFill>
                  <a:srgbClr val="000000">
                    <a:lumMod val="65000"/>
                    <a:lumOff val="35000"/>
                  </a:srgbClr>
                </a:solidFill>
                <a:latin typeface="Arial" pitchFamily="34" charset="0"/>
                <a:cs typeface="Arial" pitchFamily="34" charset="0"/>
              </a:rPr>
              <a:t>которых, </a:t>
            </a:r>
            <a:r>
              <a:rPr lang="ru-RU" sz="1600" dirty="0">
                <a:solidFill>
                  <a:srgbClr val="000000">
                    <a:lumMod val="65000"/>
                    <a:lumOff val="35000"/>
                  </a:srgbClr>
                </a:solidFill>
                <a:latin typeface="Arial" pitchFamily="34" charset="0"/>
                <a:cs typeface="Arial" pitchFamily="34" charset="0"/>
              </a:rPr>
              <a:t>по независящим от сторон </a:t>
            </a:r>
            <a:r>
              <a:rPr lang="ru-RU" sz="1600" dirty="0" smtClean="0">
                <a:solidFill>
                  <a:srgbClr val="000000">
                    <a:lumMod val="65000"/>
                    <a:lumOff val="35000"/>
                  </a:srgbClr>
                </a:solidFill>
                <a:latin typeface="Arial" pitchFamily="34" charset="0"/>
                <a:cs typeface="Arial" pitchFamily="34" charset="0"/>
              </a:rPr>
              <a:t>обстоятельствам, без </a:t>
            </a:r>
            <a:r>
              <a:rPr lang="ru-RU" sz="1600" dirty="0">
                <a:solidFill>
                  <a:srgbClr val="000000">
                    <a:lumMod val="65000"/>
                    <a:lumOff val="35000"/>
                  </a:srgbClr>
                </a:solidFill>
                <a:latin typeface="Arial" pitchFamily="34" charset="0"/>
                <a:cs typeface="Arial" pitchFamily="34" charset="0"/>
              </a:rPr>
              <a:t>изменения их условий </a:t>
            </a:r>
            <a:r>
              <a:rPr lang="ru-RU" sz="1600" dirty="0" smtClean="0">
                <a:solidFill>
                  <a:srgbClr val="000000">
                    <a:lumMod val="65000"/>
                    <a:lumOff val="35000"/>
                  </a:srgbClr>
                </a:solidFill>
                <a:latin typeface="Arial" pitchFamily="34" charset="0"/>
                <a:cs typeface="Arial" pitchFamily="34" charset="0"/>
              </a:rPr>
              <a:t>невозможно. </a:t>
            </a:r>
            <a:endParaRPr lang="ru-RU" sz="1600" dirty="0">
              <a:solidFill>
                <a:srgbClr val="000000">
                  <a:lumMod val="65000"/>
                  <a:lumOff val="35000"/>
                </a:srgbClr>
              </a:solidFill>
              <a:latin typeface="Arial" pitchFamily="34" charset="0"/>
              <a:cs typeface="Arial" pitchFamily="34" charset="0"/>
            </a:endParaRPr>
          </a:p>
        </p:txBody>
      </p:sp>
      <p:sp>
        <p:nvSpPr>
          <p:cNvPr id="7" name="Прямоугольник 6"/>
          <p:cNvSpPr/>
          <p:nvPr/>
        </p:nvSpPr>
        <p:spPr>
          <a:xfrm>
            <a:off x="323528" y="4653136"/>
            <a:ext cx="8622704" cy="830997"/>
          </a:xfrm>
          <a:prstGeom prst="rect">
            <a:avLst/>
          </a:prstGeom>
        </p:spPr>
        <p:txBody>
          <a:bodyPr wrap="square">
            <a:spAutoFit/>
          </a:bodyPr>
          <a:lstStyle/>
          <a:p>
            <a:pPr algn="just"/>
            <a:r>
              <a:rPr lang="ru-RU" sz="1600" dirty="0">
                <a:solidFill>
                  <a:srgbClr val="000000">
                    <a:lumMod val="65000"/>
                    <a:lumOff val="35000"/>
                  </a:srgbClr>
                </a:solidFill>
                <a:latin typeface="Arial" pitchFamily="34" charset="0"/>
                <a:cs typeface="Arial" pitchFamily="34" charset="0"/>
              </a:rPr>
              <a:t>Изменение условий </a:t>
            </a:r>
            <a:r>
              <a:rPr lang="ru-RU" sz="1600" dirty="0" smtClean="0">
                <a:solidFill>
                  <a:srgbClr val="000000">
                    <a:lumMod val="65000"/>
                    <a:lumOff val="35000"/>
                  </a:srgbClr>
                </a:solidFill>
                <a:latin typeface="Arial" pitchFamily="34" charset="0"/>
                <a:cs typeface="Arial" pitchFamily="34" charset="0"/>
              </a:rPr>
              <a:t>контракта оформляется </a:t>
            </a:r>
            <a:r>
              <a:rPr lang="ru-RU" sz="1600" dirty="0">
                <a:solidFill>
                  <a:srgbClr val="000000">
                    <a:lumMod val="65000"/>
                    <a:lumOff val="35000"/>
                  </a:srgbClr>
                </a:solidFill>
                <a:latin typeface="Arial" pitchFamily="34" charset="0"/>
                <a:cs typeface="Arial" pitchFamily="34" charset="0"/>
              </a:rPr>
              <a:t>дополнительным соглашением к контракту, основанием для подготовки которого является направленное в адрес заказчика в письменной форме обращение </a:t>
            </a:r>
            <a:r>
              <a:rPr lang="ru-RU" sz="1600" dirty="0" smtClean="0">
                <a:solidFill>
                  <a:srgbClr val="000000">
                    <a:lumMod val="65000"/>
                    <a:lumOff val="35000"/>
                  </a:srgbClr>
                </a:solidFill>
                <a:latin typeface="Arial" pitchFamily="34" charset="0"/>
                <a:cs typeface="Arial" pitchFamily="34" charset="0"/>
              </a:rPr>
              <a:t>поставщика.</a:t>
            </a:r>
            <a:endParaRPr lang="ru-RU" sz="1600" dirty="0">
              <a:solidFill>
                <a:srgbClr val="000000">
                  <a:lumMod val="65000"/>
                  <a:lumOff val="35000"/>
                </a:srgbClr>
              </a:solidFill>
              <a:latin typeface="Arial" pitchFamily="34" charset="0"/>
              <a:cs typeface="Arial" pitchFamily="34" charset="0"/>
            </a:endParaRPr>
          </a:p>
        </p:txBody>
      </p:sp>
      <p:sp>
        <p:nvSpPr>
          <p:cNvPr id="8" name="Прямоугольник 7"/>
          <p:cNvSpPr/>
          <p:nvPr/>
        </p:nvSpPr>
        <p:spPr>
          <a:xfrm>
            <a:off x="395536" y="188640"/>
            <a:ext cx="5084854" cy="400110"/>
          </a:xfrm>
          <a:prstGeom prst="rect">
            <a:avLst/>
          </a:prstGeom>
        </p:spPr>
        <p:txBody>
          <a:bodyPr wrap="none">
            <a:spAutoFit/>
          </a:bodyPr>
          <a:lstStyle/>
          <a:p>
            <a:pPr>
              <a:defRPr/>
            </a:pPr>
            <a:r>
              <a:rPr lang="ru-RU" sz="2000" spc="-130" dirty="0">
                <a:solidFill>
                  <a:schemeClr val="bg1"/>
                </a:solidFill>
                <a:latin typeface="Arial" pitchFamily="34" charset="0"/>
                <a:cs typeface="Arial" pitchFamily="34" charset="0"/>
              </a:rPr>
              <a:t>Изменение </a:t>
            </a:r>
            <a:r>
              <a:rPr lang="ru-RU" sz="2000" spc="-130" dirty="0" smtClean="0">
                <a:solidFill>
                  <a:schemeClr val="bg1"/>
                </a:solidFill>
                <a:latin typeface="Arial" pitchFamily="34" charset="0"/>
                <a:cs typeface="Arial" pitchFamily="34" charset="0"/>
              </a:rPr>
              <a:t>контракта – временные положения</a:t>
            </a:r>
            <a:endParaRPr lang="ru-RU" sz="2300" spc="-130" dirty="0">
              <a:solidFill>
                <a:schemeClr val="bg1"/>
              </a:solidFill>
              <a:latin typeface="Arial" pitchFamily="34" charset="0"/>
              <a:cs typeface="Arial" pitchFamily="34" charset="0"/>
            </a:endParaRPr>
          </a:p>
        </p:txBody>
      </p:sp>
      <p:pic>
        <p:nvPicPr>
          <p:cNvPr id="10242" name="Picture 2" descr="D:\RET\МАТЕРИАЛЫ\2016\новый дизайн\иконки\иконки\Иконки-7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204864"/>
            <a:ext cx="950913" cy="9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653616"/>
      </p:ext>
    </p:extLst>
  </p:cSld>
  <p:clrMapOvr>
    <a:masterClrMapping/>
  </p:clrMapOvr>
  <p:transition>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bwMode="auto">
          <a:xfrm>
            <a:off x="179512" y="1556792"/>
            <a:ext cx="7978769" cy="306613"/>
          </a:xfrm>
          <a:prstGeom prst="rect">
            <a:avLst/>
          </a:prstGeom>
          <a:solidFill>
            <a:srgbClr val="0070C0"/>
          </a:solidFill>
          <a:ln w="12700">
            <a:solidFill>
              <a:schemeClr val="tx1">
                <a:lumMod val="75000"/>
                <a:lumOff val="25000"/>
              </a:schemeClr>
            </a:solidFill>
          </a:ln>
        </p:spPr>
        <p:txBody>
          <a:bodyPr wrap="none" lIns="72000" tIns="36000" rIns="72000" bIns="36000">
            <a:spAutoFit/>
          </a:bodyPr>
          <a:lstStyle/>
          <a:p>
            <a:pPr>
              <a:lnSpc>
                <a:spcPct val="95000"/>
              </a:lnSpc>
              <a:defRPr/>
            </a:pPr>
            <a:r>
              <a:rPr lang="ru-RU" sz="1600" dirty="0">
                <a:solidFill>
                  <a:schemeClr val="bg1"/>
                </a:solidFill>
                <a:latin typeface="Arial" pitchFamily="34" charset="0"/>
                <a:cs typeface="Arial" pitchFamily="34" charset="0"/>
              </a:rPr>
              <a:t>Постановление Правительства РФ </a:t>
            </a:r>
            <a:r>
              <a:rPr lang="ru-RU" sz="1600" dirty="0" smtClean="0">
                <a:solidFill>
                  <a:schemeClr val="bg1"/>
                </a:solidFill>
                <a:latin typeface="Arial" pitchFamily="34" charset="0"/>
                <a:cs typeface="Arial" pitchFamily="34" charset="0"/>
              </a:rPr>
              <a:t>N 1186 </a:t>
            </a:r>
            <a:r>
              <a:rPr lang="ru-RU" sz="1600" dirty="0">
                <a:solidFill>
                  <a:schemeClr val="bg1"/>
                </a:solidFill>
                <a:latin typeface="Arial" pitchFamily="34" charset="0"/>
                <a:cs typeface="Arial" pitchFamily="34" charset="0"/>
              </a:rPr>
              <a:t>от 19 декабря 2013 г. </a:t>
            </a:r>
            <a:r>
              <a:rPr lang="ru-RU" sz="1600" dirty="0" smtClean="0">
                <a:solidFill>
                  <a:schemeClr val="bg1"/>
                </a:solidFill>
                <a:latin typeface="Arial" pitchFamily="34" charset="0"/>
                <a:cs typeface="Arial" pitchFamily="34" charset="0"/>
              </a:rPr>
              <a:t>(ред. 19.05.2015):</a:t>
            </a:r>
            <a:endParaRPr lang="ru-RU" sz="1600" dirty="0">
              <a:solidFill>
                <a:schemeClr val="bg1"/>
              </a:solidFill>
              <a:latin typeface="Arial" pitchFamily="34" charset="0"/>
              <a:cs typeface="Arial" pitchFamily="34" charset="0"/>
            </a:endParaRPr>
          </a:p>
        </p:txBody>
      </p:sp>
      <p:sp>
        <p:nvSpPr>
          <p:cNvPr id="2" name="Прямоугольник 1"/>
          <p:cNvSpPr/>
          <p:nvPr/>
        </p:nvSpPr>
        <p:spPr>
          <a:xfrm>
            <a:off x="251520" y="1917407"/>
            <a:ext cx="8496944" cy="4031873"/>
          </a:xfrm>
          <a:prstGeom prst="rect">
            <a:avLst/>
          </a:prstGeom>
        </p:spPr>
        <p:txBody>
          <a:bodyPr wrap="square">
            <a:spAutoFit/>
          </a:bodyPr>
          <a:lstStyle/>
          <a:p>
            <a:pPr algn="just"/>
            <a:r>
              <a:rPr lang="ru-RU" sz="1600" dirty="0">
                <a:solidFill>
                  <a:schemeClr val="tx1">
                    <a:lumMod val="75000"/>
                    <a:lumOff val="25000"/>
                  </a:schemeClr>
                </a:solidFill>
                <a:latin typeface="Arial" pitchFamily="34" charset="0"/>
                <a:cs typeface="Arial" pitchFamily="34" charset="0"/>
              </a:rPr>
              <a:t>Установлены следующие размеры цены контракта, заключенного на срок не менее чем 3 года для обеспечения федеральных нужд, нужд субъекта Российской Федерации и на срок не менее чем 1 год для обеспечения муниципальных нужд, при которой или при превышении которой существенные условия контракта могут быть изменены в установленном порядке, в случае если выполнение контракта по независящим от сторон контракта обстоятельствам без изменения его условий невозможно: </a:t>
            </a:r>
          </a:p>
          <a:p>
            <a:pPr algn="just"/>
            <a:r>
              <a:rPr lang="ru-RU" sz="1600" dirty="0">
                <a:solidFill>
                  <a:srgbClr val="C00000"/>
                </a:solidFill>
                <a:latin typeface="Arial" pitchFamily="34" charset="0"/>
                <a:cs typeface="Arial" pitchFamily="34" charset="0"/>
              </a:rPr>
              <a:t>10 млрд. рублей </a:t>
            </a:r>
            <a:r>
              <a:rPr lang="ru-RU" sz="1600" dirty="0">
                <a:solidFill>
                  <a:schemeClr val="tx1">
                    <a:lumMod val="75000"/>
                    <a:lumOff val="25000"/>
                  </a:schemeClr>
                </a:solidFill>
                <a:latin typeface="Arial" pitchFamily="34" charset="0"/>
                <a:cs typeface="Arial" pitchFamily="34" charset="0"/>
              </a:rPr>
              <a:t>- для контракта, заключенного для обеспечения федеральных нужд, за исключением контракта, включающего выполнение работ по проведению клинических исследований лекарственных препаратов для медицинского применения; </a:t>
            </a:r>
          </a:p>
          <a:p>
            <a:pPr algn="just"/>
            <a:r>
              <a:rPr lang="ru-RU" sz="1600" dirty="0">
                <a:solidFill>
                  <a:srgbClr val="C00000"/>
                </a:solidFill>
                <a:latin typeface="Arial" pitchFamily="34" charset="0"/>
                <a:cs typeface="Arial" pitchFamily="34" charset="0"/>
              </a:rPr>
              <a:t>1 млрд. рублей </a:t>
            </a:r>
            <a:r>
              <a:rPr lang="ru-RU" sz="1600" dirty="0">
                <a:solidFill>
                  <a:schemeClr val="tx1">
                    <a:lumMod val="75000"/>
                    <a:lumOff val="25000"/>
                  </a:schemeClr>
                </a:solidFill>
                <a:latin typeface="Arial" pitchFamily="34" charset="0"/>
                <a:cs typeface="Arial" pitchFamily="34" charset="0"/>
              </a:rPr>
              <a:t>- для контракта, заключенного для обеспечения нужд субъекта Российской Федерации; </a:t>
            </a:r>
          </a:p>
          <a:p>
            <a:pPr algn="just"/>
            <a:r>
              <a:rPr lang="ru-RU" sz="1600" dirty="0">
                <a:solidFill>
                  <a:srgbClr val="C00000"/>
                </a:solidFill>
                <a:latin typeface="Arial" pitchFamily="34" charset="0"/>
                <a:cs typeface="Arial" pitchFamily="34" charset="0"/>
              </a:rPr>
              <a:t>500 млн. рублей </a:t>
            </a:r>
            <a:r>
              <a:rPr lang="ru-RU" sz="1600" dirty="0">
                <a:solidFill>
                  <a:schemeClr val="tx1">
                    <a:lumMod val="75000"/>
                    <a:lumOff val="25000"/>
                  </a:schemeClr>
                </a:solidFill>
                <a:latin typeface="Arial" pitchFamily="34" charset="0"/>
                <a:cs typeface="Arial" pitchFamily="34" charset="0"/>
              </a:rPr>
              <a:t>- для контракта, заключенного для обеспечения муниципальных нужд; </a:t>
            </a:r>
          </a:p>
          <a:p>
            <a:pPr algn="just"/>
            <a:r>
              <a:rPr lang="ru-RU" sz="1600" dirty="0">
                <a:solidFill>
                  <a:srgbClr val="C00000"/>
                </a:solidFill>
                <a:latin typeface="Arial" pitchFamily="34" charset="0"/>
                <a:cs typeface="Arial" pitchFamily="34" charset="0"/>
              </a:rPr>
              <a:t>40 млн. рублей </a:t>
            </a:r>
            <a:r>
              <a:rPr lang="ru-RU" sz="1600" dirty="0">
                <a:solidFill>
                  <a:schemeClr val="tx1">
                    <a:lumMod val="75000"/>
                    <a:lumOff val="25000"/>
                  </a:schemeClr>
                </a:solidFill>
                <a:latin typeface="Arial" pitchFamily="34" charset="0"/>
                <a:cs typeface="Arial" pitchFamily="34" charset="0"/>
              </a:rPr>
              <a:t>- для контракта, заключенного для обеспечения федеральных нужд, включающего выполнение работ по проведению клинических исследований лекарственных препаратов для медицинского применения. </a:t>
            </a:r>
          </a:p>
        </p:txBody>
      </p:sp>
      <p:sp>
        <p:nvSpPr>
          <p:cNvPr id="8" name="Прямоугольник 7"/>
          <p:cNvSpPr/>
          <p:nvPr/>
        </p:nvSpPr>
        <p:spPr>
          <a:xfrm>
            <a:off x="323528" y="188640"/>
            <a:ext cx="5084854" cy="400110"/>
          </a:xfrm>
          <a:prstGeom prst="rect">
            <a:avLst/>
          </a:prstGeom>
        </p:spPr>
        <p:txBody>
          <a:bodyPr wrap="none">
            <a:spAutoFit/>
          </a:bodyPr>
          <a:lstStyle/>
          <a:p>
            <a:pPr>
              <a:defRPr/>
            </a:pPr>
            <a:r>
              <a:rPr lang="ru-RU" sz="2000" spc="-130" dirty="0">
                <a:solidFill>
                  <a:schemeClr val="bg1"/>
                </a:solidFill>
                <a:latin typeface="Arial" pitchFamily="34" charset="0"/>
                <a:cs typeface="Arial" pitchFamily="34" charset="0"/>
              </a:rPr>
              <a:t>Изменение </a:t>
            </a:r>
            <a:r>
              <a:rPr lang="ru-RU" sz="2000" spc="-130" dirty="0" smtClean="0">
                <a:solidFill>
                  <a:schemeClr val="bg1"/>
                </a:solidFill>
                <a:latin typeface="Arial" pitchFamily="34" charset="0"/>
                <a:cs typeface="Arial" pitchFamily="34" charset="0"/>
              </a:rPr>
              <a:t>контракта – временные положения</a:t>
            </a:r>
            <a:endParaRPr lang="ru-RU" sz="2000" spc="-13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55956814"/>
      </p:ext>
    </p:extLst>
  </p:cSld>
  <p:clrMapOvr>
    <a:masterClrMapping/>
  </p:clrMapOvr>
  <p:transition>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34040" y="1686287"/>
            <a:ext cx="8064896" cy="2308324"/>
          </a:xfrm>
          <a:prstGeom prst="rect">
            <a:avLst/>
          </a:prstGeom>
        </p:spPr>
        <p:txBody>
          <a:bodyPr wrap="square">
            <a:spAutoFit/>
          </a:bodyPr>
          <a:lstStyle/>
          <a:p>
            <a:r>
              <a:rPr lang="ru-RU" sz="1600" dirty="0">
                <a:solidFill>
                  <a:srgbClr val="000000">
                    <a:lumMod val="65000"/>
                    <a:lumOff val="35000"/>
                  </a:srgbClr>
                </a:solidFill>
                <a:latin typeface="Arial" pitchFamily="34" charset="0"/>
                <a:cs typeface="Arial" pitchFamily="34" charset="0"/>
              </a:rPr>
              <a:t>Цена контракта </a:t>
            </a:r>
            <a:r>
              <a:rPr lang="ru-RU" sz="1600" dirty="0" smtClean="0">
                <a:solidFill>
                  <a:srgbClr val="000000">
                    <a:lumMod val="65000"/>
                    <a:lumOff val="35000"/>
                  </a:srgbClr>
                </a:solidFill>
                <a:latin typeface="Arial" pitchFamily="34" charset="0"/>
                <a:cs typeface="Arial" pitchFamily="34" charset="0"/>
              </a:rPr>
              <a:t>по </a:t>
            </a:r>
            <a:r>
              <a:rPr lang="ru-RU" sz="1600" dirty="0">
                <a:solidFill>
                  <a:srgbClr val="000000">
                    <a:lumMod val="65000"/>
                    <a:lumOff val="35000"/>
                  </a:srgbClr>
                </a:solidFill>
                <a:latin typeface="Arial" pitchFamily="34" charset="0"/>
                <a:cs typeface="Arial" pitchFamily="34" charset="0"/>
              </a:rPr>
              <a:t>соглашению сторон может быть увеличена в пределах значения, рассчитанного по формуле: </a:t>
            </a:r>
            <a:endParaRPr lang="ru-RU" sz="1600" dirty="0" smtClean="0">
              <a:solidFill>
                <a:srgbClr val="000000">
                  <a:lumMod val="65000"/>
                  <a:lumOff val="35000"/>
                </a:srgbClr>
              </a:solidFill>
              <a:latin typeface="Arial" pitchFamily="34" charset="0"/>
              <a:cs typeface="Arial" pitchFamily="34" charset="0"/>
            </a:endParaRPr>
          </a:p>
          <a:p>
            <a:endParaRPr lang="ru-RU" sz="1600" dirty="0">
              <a:solidFill>
                <a:srgbClr val="000000">
                  <a:lumMod val="65000"/>
                  <a:lumOff val="35000"/>
                </a:srgbClr>
              </a:solidFill>
              <a:latin typeface="Arial" pitchFamily="34" charset="0"/>
              <a:cs typeface="Arial" pitchFamily="34" charset="0"/>
            </a:endParaRPr>
          </a:p>
          <a:p>
            <a:endParaRPr lang="ru-RU" sz="1600" dirty="0" smtClean="0">
              <a:solidFill>
                <a:srgbClr val="000000">
                  <a:lumMod val="65000"/>
                  <a:lumOff val="35000"/>
                </a:srgbClr>
              </a:solidFill>
              <a:latin typeface="Arial" pitchFamily="34" charset="0"/>
              <a:cs typeface="Arial" pitchFamily="34" charset="0"/>
            </a:endParaRPr>
          </a:p>
          <a:p>
            <a:endParaRPr lang="ru-RU" sz="1600" dirty="0">
              <a:solidFill>
                <a:srgbClr val="000000">
                  <a:lumMod val="65000"/>
                  <a:lumOff val="35000"/>
                </a:srgbClr>
              </a:solidFill>
              <a:latin typeface="Arial" pitchFamily="34" charset="0"/>
              <a:cs typeface="Arial" pitchFamily="34" charset="0"/>
            </a:endParaRPr>
          </a:p>
          <a:p>
            <a:r>
              <a:rPr lang="ru-RU" sz="1600" dirty="0" smtClean="0">
                <a:solidFill>
                  <a:srgbClr val="000000">
                    <a:lumMod val="65000"/>
                    <a:lumOff val="35000"/>
                  </a:srgbClr>
                </a:solidFill>
                <a:latin typeface="Arial" pitchFamily="34" charset="0"/>
                <a:cs typeface="Arial" pitchFamily="34" charset="0"/>
              </a:rPr>
              <a:t>где</a:t>
            </a:r>
            <a:r>
              <a:rPr lang="ru-RU" sz="1600" dirty="0">
                <a:solidFill>
                  <a:srgbClr val="000000">
                    <a:lumMod val="65000"/>
                    <a:lumOff val="35000"/>
                  </a:srgbClr>
                </a:solidFill>
                <a:latin typeface="Arial" pitchFamily="34" charset="0"/>
                <a:cs typeface="Arial" pitchFamily="34" charset="0"/>
              </a:rPr>
              <a:t>: </a:t>
            </a:r>
          </a:p>
          <a:p>
            <a:r>
              <a:rPr lang="ru-RU" sz="1600" dirty="0">
                <a:solidFill>
                  <a:srgbClr val="000000">
                    <a:lumMod val="65000"/>
                    <a:lumOff val="35000"/>
                  </a:srgbClr>
                </a:solidFill>
                <a:latin typeface="Arial" pitchFamily="34" charset="0"/>
                <a:cs typeface="Arial" pitchFamily="34" charset="0"/>
              </a:rPr>
              <a:t>Ц - первоначальная цена контракта; </a:t>
            </a:r>
          </a:p>
          <a:p>
            <a:r>
              <a:rPr lang="ru-RU" sz="1600" dirty="0" smtClean="0">
                <a:solidFill>
                  <a:srgbClr val="000000">
                    <a:lumMod val="65000"/>
                    <a:lumOff val="35000"/>
                  </a:srgbClr>
                </a:solidFill>
                <a:latin typeface="Arial" pitchFamily="34" charset="0"/>
                <a:cs typeface="Arial" pitchFamily="34" charset="0"/>
              </a:rPr>
              <a:t>С - </a:t>
            </a:r>
            <a:r>
              <a:rPr lang="ru-RU" sz="1600" dirty="0">
                <a:solidFill>
                  <a:srgbClr val="000000">
                    <a:lumMod val="65000"/>
                    <a:lumOff val="35000"/>
                  </a:srgbClr>
                </a:solidFill>
                <a:latin typeface="Arial" pitchFamily="34" charset="0"/>
                <a:cs typeface="Arial" pitchFamily="34" charset="0"/>
              </a:rPr>
              <a:t>сумма перечисленных заказчиком средств по контракту; </a:t>
            </a:r>
          </a:p>
          <a:p>
            <a:r>
              <a:rPr lang="ru-RU" sz="1600" dirty="0">
                <a:solidFill>
                  <a:srgbClr val="000000">
                    <a:lumMod val="65000"/>
                    <a:lumOff val="35000"/>
                  </a:srgbClr>
                </a:solidFill>
                <a:latin typeface="Arial" pitchFamily="34" charset="0"/>
                <a:cs typeface="Arial" pitchFamily="34" charset="0"/>
              </a:rPr>
              <a:t>ИКЦ - индекс корректировки цен, </a:t>
            </a:r>
            <a:r>
              <a:rPr lang="ru-RU" sz="1600" dirty="0" smtClean="0">
                <a:solidFill>
                  <a:srgbClr val="000000">
                    <a:lumMod val="65000"/>
                    <a:lumOff val="35000"/>
                  </a:srgbClr>
                </a:solidFill>
                <a:latin typeface="Arial" pitchFamily="34" charset="0"/>
                <a:cs typeface="Arial" pitchFamily="34" charset="0"/>
              </a:rPr>
              <a:t>устанавливаемый ОИВ и МС РФ.</a:t>
            </a:r>
            <a:endParaRPr lang="ru-RU" sz="1600" dirty="0">
              <a:solidFill>
                <a:srgbClr val="000000">
                  <a:lumMod val="65000"/>
                  <a:lumOff val="35000"/>
                </a:srgbClr>
              </a:solidFill>
              <a:latin typeface="Arial" pitchFamily="34" charset="0"/>
              <a:cs typeface="Arial" pitchFamily="34" charset="0"/>
            </a:endParaRPr>
          </a:p>
        </p:txBody>
      </p:sp>
      <p:pic>
        <p:nvPicPr>
          <p:cNvPr id="1026" name="Picture 2" descr="http://i.gyazo.com/452f65243cfd0c5b897b5ad49cd6e3c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276872"/>
            <a:ext cx="3255879" cy="633983"/>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67544" y="4293096"/>
            <a:ext cx="8280920" cy="1815882"/>
          </a:xfrm>
          <a:prstGeom prst="rect">
            <a:avLst/>
          </a:prstGeom>
        </p:spPr>
        <p:txBody>
          <a:bodyPr wrap="square">
            <a:spAutoFit/>
          </a:bodyPr>
          <a:lstStyle/>
          <a:p>
            <a:pPr algn="just"/>
            <a:r>
              <a:rPr lang="ru-RU" sz="1600" dirty="0">
                <a:solidFill>
                  <a:srgbClr val="000000">
                    <a:lumMod val="65000"/>
                    <a:lumOff val="35000"/>
                  </a:srgbClr>
                </a:solidFill>
                <a:latin typeface="Arial" pitchFamily="34" charset="0"/>
                <a:cs typeface="Arial" pitchFamily="34" charset="0"/>
              </a:rPr>
              <a:t>При изменении цены контракта, предметом которого являются строительство, реконструкция и техническое перевооружение объектов капитального строительства, проведение работ по сохранению объектов культурного наследия согласованные заказчиком и подрядчиком размеры затрат, подлежащие включению в сводный сметный расчет стоимости строительства, не должны превышать действующие сметные нормативы на отдельные виды затрат, утвержденные в соответствии с законодательством Российской Федерации. </a:t>
            </a:r>
          </a:p>
        </p:txBody>
      </p:sp>
      <p:sp>
        <p:nvSpPr>
          <p:cNvPr id="12" name="Прямоугольник 11"/>
          <p:cNvSpPr/>
          <p:nvPr/>
        </p:nvSpPr>
        <p:spPr>
          <a:xfrm>
            <a:off x="179512" y="188640"/>
            <a:ext cx="5138714" cy="400110"/>
          </a:xfrm>
          <a:prstGeom prst="rect">
            <a:avLst/>
          </a:prstGeom>
        </p:spPr>
        <p:txBody>
          <a:bodyPr wrap="none">
            <a:spAutoFit/>
          </a:bodyPr>
          <a:lstStyle/>
          <a:p>
            <a:pPr>
              <a:defRPr/>
            </a:pPr>
            <a:r>
              <a:rPr lang="ru-RU" sz="2000" spc="-130" dirty="0">
                <a:solidFill>
                  <a:schemeClr val="bg1"/>
                </a:solidFill>
                <a:latin typeface="Arial" pitchFamily="34" charset="0"/>
                <a:cs typeface="Arial" pitchFamily="34" charset="0"/>
              </a:rPr>
              <a:t>Изменение </a:t>
            </a:r>
            <a:r>
              <a:rPr lang="ru-RU" sz="2000" spc="-130" dirty="0" smtClean="0">
                <a:solidFill>
                  <a:schemeClr val="bg1"/>
                </a:solidFill>
                <a:latin typeface="Arial" pitchFamily="34" charset="0"/>
                <a:cs typeface="Arial" pitchFamily="34" charset="0"/>
              </a:rPr>
              <a:t>контракта – временные положения </a:t>
            </a:r>
            <a:endParaRPr lang="ru-RU" sz="2000" spc="-13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68272268"/>
      </p:ext>
    </p:extLst>
  </p:cSld>
  <p:clrMapOvr>
    <a:masterClrMapping/>
  </p:clrMapOvr>
  <p:transition>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395536" y="1628800"/>
            <a:ext cx="7992888" cy="1766637"/>
          </a:xfrm>
          <a:prstGeom prst="rect">
            <a:avLst/>
          </a:prstGeom>
        </p:spPr>
        <p:txBody>
          <a:bodyPr wrap="square">
            <a:spAutoFit/>
          </a:bodyPr>
          <a:lstStyle/>
          <a:p>
            <a:pPr marL="0" lvl="1" algn="just">
              <a:lnSpc>
                <a:spcPct val="85000"/>
              </a:lnSpc>
              <a:buClr>
                <a:srgbClr val="990033"/>
              </a:buClr>
              <a:buSzPct val="80000"/>
            </a:pPr>
            <a:r>
              <a:rPr lang="ru-RU" sz="1600" b="1" dirty="0" smtClean="0">
                <a:solidFill>
                  <a:schemeClr val="tx1">
                    <a:lumMod val="65000"/>
                    <a:lumOff val="35000"/>
                  </a:schemeClr>
                </a:solidFill>
                <a:latin typeface="Arial" pitchFamily="34" charset="0"/>
                <a:cs typeface="Arial" pitchFamily="34" charset="0"/>
              </a:rPr>
              <a:t>Банковское сопровождение контрактов  </a:t>
            </a:r>
            <a:r>
              <a:rPr lang="ru-RU" sz="1600" dirty="0">
                <a:solidFill>
                  <a:schemeClr val="tx1">
                    <a:lumMod val="65000"/>
                    <a:lumOff val="35000"/>
                  </a:schemeClr>
                </a:solidFill>
                <a:latin typeface="Arial" pitchFamily="34" charset="0"/>
                <a:cs typeface="Arial" pitchFamily="34" charset="0"/>
              </a:rPr>
              <a:t>- это открытие счета в банке по сопровождению контракта, на котором отображаются все расчеты в ходе исполнения данного контракта</a:t>
            </a:r>
            <a:r>
              <a:rPr lang="ru-RU" sz="1600" dirty="0" smtClean="0">
                <a:solidFill>
                  <a:schemeClr val="tx1">
                    <a:lumMod val="65000"/>
                    <a:lumOff val="35000"/>
                  </a:schemeClr>
                </a:solidFill>
                <a:latin typeface="Arial" pitchFamily="34" charset="0"/>
                <a:cs typeface="Arial" pitchFamily="34" charset="0"/>
              </a:rPr>
              <a:t>.</a:t>
            </a:r>
          </a:p>
          <a:p>
            <a:pPr marL="0" lvl="1" algn="just">
              <a:lnSpc>
                <a:spcPct val="85000"/>
              </a:lnSpc>
              <a:buClr>
                <a:srgbClr val="990033"/>
              </a:buClr>
              <a:buSzPct val="80000"/>
            </a:pPr>
            <a:r>
              <a:rPr lang="ru-RU" sz="1600" dirty="0">
                <a:solidFill>
                  <a:schemeClr val="tx1">
                    <a:lumMod val="65000"/>
                    <a:lumOff val="35000"/>
                  </a:schemeClr>
                </a:solidFill>
                <a:latin typeface="Arial" pitchFamily="34" charset="0"/>
                <a:cs typeface="Arial" pitchFamily="34" charset="0"/>
              </a:rPr>
              <a:t/>
            </a:r>
            <a:br>
              <a:rPr lang="ru-RU" sz="1600" dirty="0">
                <a:solidFill>
                  <a:schemeClr val="tx1">
                    <a:lumMod val="65000"/>
                    <a:lumOff val="35000"/>
                  </a:schemeClr>
                </a:solidFill>
                <a:latin typeface="Arial" pitchFamily="34" charset="0"/>
                <a:cs typeface="Arial" pitchFamily="34" charset="0"/>
              </a:rPr>
            </a:br>
            <a:r>
              <a:rPr lang="ru-RU" sz="1600" dirty="0">
                <a:solidFill>
                  <a:schemeClr val="tx1">
                    <a:lumMod val="65000"/>
                    <a:lumOff val="35000"/>
                  </a:schemeClr>
                </a:solidFill>
                <a:latin typeface="Arial" pitchFamily="34" charset="0"/>
                <a:cs typeface="Arial" pitchFamily="34" charset="0"/>
              </a:rPr>
              <a:t>Порядок осуществления банковского сопровождения установлен Постановлением  Правительства РФ № 963 от </a:t>
            </a:r>
            <a:r>
              <a:rPr lang="ru-RU" sz="1600" dirty="0" smtClean="0">
                <a:solidFill>
                  <a:schemeClr val="tx1">
                    <a:lumMod val="65000"/>
                    <a:lumOff val="35000"/>
                  </a:schemeClr>
                </a:solidFill>
                <a:latin typeface="Arial" pitchFamily="34" charset="0"/>
                <a:cs typeface="Arial" pitchFamily="34" charset="0"/>
              </a:rPr>
              <a:t>20.09.2014 </a:t>
            </a:r>
            <a:r>
              <a:rPr lang="ru-RU" sz="1600" dirty="0">
                <a:solidFill>
                  <a:schemeClr val="tx1">
                    <a:lumMod val="65000"/>
                    <a:lumOff val="35000"/>
                  </a:schemeClr>
                </a:solidFill>
                <a:latin typeface="Arial" pitchFamily="34" charset="0"/>
                <a:cs typeface="Arial" pitchFamily="34" charset="0"/>
              </a:rPr>
              <a:t>«Об осуществлении банковского сопровождения контрактов»</a:t>
            </a:r>
          </a:p>
          <a:p>
            <a:pPr marL="0" lvl="1">
              <a:lnSpc>
                <a:spcPct val="85000"/>
              </a:lnSpc>
              <a:spcAft>
                <a:spcPts val="600"/>
              </a:spcAft>
              <a:buClr>
                <a:srgbClr val="990033"/>
              </a:buClr>
              <a:buSzPct val="80000"/>
            </a:pPr>
            <a:endParaRPr lang="ru-RU" sz="1600" dirty="0" smtClean="0">
              <a:solidFill>
                <a:schemeClr val="tx1">
                  <a:lumMod val="65000"/>
                  <a:lumOff val="35000"/>
                </a:schemeClr>
              </a:solidFill>
              <a:latin typeface="Arial" pitchFamily="34" charset="0"/>
              <a:cs typeface="Arial" pitchFamily="34" charset="0"/>
            </a:endParaRPr>
          </a:p>
        </p:txBody>
      </p:sp>
      <p:sp>
        <p:nvSpPr>
          <p:cNvPr id="13" name="Прямоугольник 12"/>
          <p:cNvSpPr/>
          <p:nvPr/>
        </p:nvSpPr>
        <p:spPr>
          <a:xfrm>
            <a:off x="395536" y="3298339"/>
            <a:ext cx="7992888" cy="1138773"/>
          </a:xfrm>
          <a:prstGeom prst="rect">
            <a:avLst/>
          </a:prstGeom>
        </p:spPr>
        <p:txBody>
          <a:bodyPr wrap="square">
            <a:spAutoFit/>
          </a:bodyPr>
          <a:lstStyle/>
          <a:p>
            <a:pPr marL="0" lvl="1" algn="just">
              <a:lnSpc>
                <a:spcPct val="85000"/>
              </a:lnSpc>
              <a:buClr>
                <a:srgbClr val="990033"/>
              </a:buClr>
              <a:buSzPct val="80000"/>
            </a:pPr>
            <a:r>
              <a:rPr lang="ru-RU" sz="1600" dirty="0">
                <a:solidFill>
                  <a:schemeClr val="tx1">
                    <a:lumMod val="65000"/>
                    <a:lumOff val="35000"/>
                  </a:schemeClr>
                </a:solidFill>
                <a:latin typeface="Arial" pitchFamily="34" charset="0"/>
                <a:cs typeface="Arial" pitchFamily="34" charset="0"/>
              </a:rPr>
              <a:t>В </a:t>
            </a:r>
            <a:r>
              <a:rPr lang="ru-RU" sz="1600" dirty="0" smtClean="0">
                <a:solidFill>
                  <a:schemeClr val="tx1">
                    <a:lumMod val="65000"/>
                    <a:lumOff val="35000"/>
                  </a:schemeClr>
                </a:solidFill>
                <a:latin typeface="Arial" pitchFamily="34" charset="0"/>
                <a:cs typeface="Arial" pitchFamily="34" charset="0"/>
              </a:rPr>
              <a:t>постановлении </a:t>
            </a:r>
            <a:r>
              <a:rPr lang="ru-RU" sz="1600" dirty="0">
                <a:solidFill>
                  <a:schemeClr val="tx1">
                    <a:lumMod val="65000"/>
                    <a:lumOff val="35000"/>
                  </a:schemeClr>
                </a:solidFill>
                <a:latin typeface="Arial" pitchFamily="34" charset="0"/>
                <a:cs typeface="Arial" pitchFamily="34" charset="0"/>
              </a:rPr>
              <a:t>определены случаи установления банковского сопровождения – при заключении контракта по НМЦК (либо закупки у ед. поставщика),  превышающей 10 млрд. рублей (за исключением нужд обороны и </a:t>
            </a:r>
            <a:r>
              <a:rPr lang="ru-RU" sz="1600" dirty="0" smtClean="0">
                <a:solidFill>
                  <a:schemeClr val="tx1">
                    <a:lumMod val="65000"/>
                    <a:lumOff val="35000"/>
                  </a:schemeClr>
                </a:solidFill>
                <a:latin typeface="Arial" pitchFamily="34" charset="0"/>
                <a:cs typeface="Arial" pitchFamily="34" charset="0"/>
              </a:rPr>
              <a:t>проведения </a:t>
            </a:r>
            <a:r>
              <a:rPr lang="ru-RU" sz="1600" dirty="0">
                <a:solidFill>
                  <a:schemeClr val="tx1">
                    <a:lumMod val="65000"/>
                    <a:lumOff val="35000"/>
                  </a:schemeClr>
                </a:solidFill>
                <a:latin typeface="Arial" pitchFamily="34" charset="0"/>
                <a:cs typeface="Arial" pitchFamily="34" charset="0"/>
              </a:rPr>
              <a:t>закупок организаций-субъектов 223-ФЗ</a:t>
            </a:r>
            <a:r>
              <a:rPr lang="en-US" sz="1600" dirty="0">
                <a:solidFill>
                  <a:schemeClr val="tx1">
                    <a:lumMod val="65000"/>
                    <a:lumOff val="35000"/>
                  </a:schemeClr>
                </a:solidFill>
                <a:latin typeface="Arial" pitchFamily="34" charset="0"/>
                <a:cs typeface="Arial" pitchFamily="34" charset="0"/>
              </a:rPr>
              <a:t>)</a:t>
            </a:r>
            <a:r>
              <a:rPr lang="ru-RU" sz="1600" dirty="0">
                <a:solidFill>
                  <a:schemeClr val="tx1">
                    <a:lumMod val="65000"/>
                    <a:lumOff val="35000"/>
                  </a:schemeClr>
                </a:solidFill>
                <a:latin typeface="Arial" pitchFamily="34" charset="0"/>
                <a:cs typeface="Arial" pitchFamily="34" charset="0"/>
              </a:rPr>
              <a:t>.</a:t>
            </a:r>
            <a:endParaRPr lang="en-US" sz="1600" dirty="0">
              <a:solidFill>
                <a:schemeClr val="tx1">
                  <a:lumMod val="65000"/>
                  <a:lumOff val="35000"/>
                </a:schemeClr>
              </a:solidFill>
              <a:latin typeface="Arial" pitchFamily="34" charset="0"/>
              <a:cs typeface="Arial" pitchFamily="34" charset="0"/>
            </a:endParaRPr>
          </a:p>
          <a:p>
            <a:pPr marL="0" lvl="1">
              <a:lnSpc>
                <a:spcPct val="85000"/>
              </a:lnSpc>
              <a:spcAft>
                <a:spcPts val="600"/>
              </a:spcAft>
              <a:buClr>
                <a:srgbClr val="990033"/>
              </a:buClr>
              <a:buSzPct val="80000"/>
            </a:pPr>
            <a:endParaRPr lang="ru-RU" sz="1600" dirty="0">
              <a:solidFill>
                <a:schemeClr val="tx1">
                  <a:lumMod val="65000"/>
                  <a:lumOff val="35000"/>
                </a:schemeClr>
              </a:solidFill>
              <a:latin typeface="Arial" pitchFamily="34" charset="0"/>
              <a:cs typeface="Arial" pitchFamily="34" charset="0"/>
            </a:endParaRPr>
          </a:p>
        </p:txBody>
      </p:sp>
      <p:sp>
        <p:nvSpPr>
          <p:cNvPr id="12" name="Text Box 5"/>
          <p:cNvSpPr txBox="1">
            <a:spLocks noChangeArrowheads="1"/>
          </p:cNvSpPr>
          <p:nvPr/>
        </p:nvSpPr>
        <p:spPr bwMode="auto">
          <a:xfrm>
            <a:off x="0" y="44624"/>
            <a:ext cx="9144000" cy="646113"/>
          </a:xfrm>
          <a:prstGeom prst="rect">
            <a:avLst/>
          </a:prstGeom>
          <a:noFill/>
          <a:ln w="9525">
            <a:noFill/>
            <a:miter lim="800000"/>
            <a:headEnd/>
            <a:tailEnd/>
          </a:ln>
        </p:spPr>
        <p:txBody>
          <a:bodyPr lIns="216000" tIns="36000" rIns="180000" bIns="36000" anchor="ctr"/>
          <a:lstStyle/>
          <a:p>
            <a:pPr>
              <a:defRPr/>
            </a:pPr>
            <a:r>
              <a:rPr lang="ru-RU" sz="2000" spc="-130" dirty="0" smtClean="0">
                <a:solidFill>
                  <a:schemeClr val="bg1"/>
                </a:solidFill>
                <a:latin typeface="Arial" pitchFamily="34" charset="0"/>
                <a:cs typeface="Arial" pitchFamily="34" charset="0"/>
              </a:rPr>
              <a:t>Банковское сопровождение контракта</a:t>
            </a:r>
            <a:endParaRPr lang="ru-RU" sz="2000" spc="-130" dirty="0">
              <a:solidFill>
                <a:schemeClr val="bg1"/>
              </a:solidFill>
              <a:latin typeface="Arial" pitchFamily="34" charset="0"/>
              <a:cs typeface="Arial" pitchFamily="34" charset="0"/>
            </a:endParaRPr>
          </a:p>
        </p:txBody>
      </p:sp>
      <p:sp>
        <p:nvSpPr>
          <p:cNvPr id="4" name="Прямоугольник 3"/>
          <p:cNvSpPr/>
          <p:nvPr/>
        </p:nvSpPr>
        <p:spPr>
          <a:xfrm>
            <a:off x="395536" y="4337809"/>
            <a:ext cx="8064896" cy="1569660"/>
          </a:xfrm>
          <a:prstGeom prst="rect">
            <a:avLst/>
          </a:prstGeom>
        </p:spPr>
        <p:txBody>
          <a:bodyPr wrap="square">
            <a:spAutoFit/>
          </a:bodyPr>
          <a:lstStyle/>
          <a:p>
            <a:pPr algn="just"/>
            <a:r>
              <a:rPr lang="ru-RU" sz="1600" dirty="0" smtClean="0">
                <a:solidFill>
                  <a:schemeClr val="tx1">
                    <a:lumMod val="65000"/>
                    <a:lumOff val="35000"/>
                  </a:schemeClr>
                </a:solidFill>
                <a:latin typeface="Arial" pitchFamily="34" charset="0"/>
                <a:cs typeface="Arial" pitchFamily="34" charset="0"/>
              </a:rPr>
              <a:t>Рекомендовано  дополнительно определить ВОИВ субъектов РФ и органам МСУ</a:t>
            </a:r>
            <a:br>
              <a:rPr lang="ru-RU" sz="1600" dirty="0" smtClean="0">
                <a:solidFill>
                  <a:schemeClr val="tx1">
                    <a:lumMod val="65000"/>
                    <a:lumOff val="35000"/>
                  </a:schemeClr>
                </a:solidFill>
                <a:latin typeface="Arial" pitchFamily="34" charset="0"/>
                <a:cs typeface="Arial" pitchFamily="34" charset="0"/>
              </a:rPr>
            </a:br>
            <a:r>
              <a:rPr lang="ru-RU" sz="1600" dirty="0" smtClean="0">
                <a:solidFill>
                  <a:schemeClr val="tx1">
                    <a:lumMod val="65000"/>
                    <a:lumOff val="35000"/>
                  </a:schemeClr>
                </a:solidFill>
                <a:latin typeface="Arial" pitchFamily="34" charset="0"/>
                <a:cs typeface="Arial" pitchFamily="34" charset="0"/>
              </a:rPr>
              <a:t>суммы в размере: не </a:t>
            </a:r>
            <a:r>
              <a:rPr lang="ru-RU" sz="1600" dirty="0">
                <a:solidFill>
                  <a:schemeClr val="tx1">
                    <a:lumMod val="65000"/>
                    <a:lumOff val="35000"/>
                  </a:schemeClr>
                </a:solidFill>
                <a:latin typeface="Arial" pitchFamily="34" charset="0"/>
                <a:cs typeface="Arial" pitchFamily="34" charset="0"/>
              </a:rPr>
              <a:t>менее 1 млрд. рублей (для субъекта </a:t>
            </a:r>
            <a:r>
              <a:rPr lang="ru-RU" sz="1600" dirty="0" smtClean="0">
                <a:solidFill>
                  <a:schemeClr val="tx1">
                    <a:lumMod val="65000"/>
                    <a:lumOff val="35000"/>
                  </a:schemeClr>
                </a:solidFill>
                <a:latin typeface="Arial" pitchFamily="34" charset="0"/>
                <a:cs typeface="Arial" pitchFamily="34" charset="0"/>
              </a:rPr>
              <a:t>РФ), </a:t>
            </a:r>
            <a:r>
              <a:rPr lang="ru-RU" sz="1600" dirty="0">
                <a:solidFill>
                  <a:schemeClr val="tx1">
                    <a:lumMod val="65000"/>
                    <a:lumOff val="35000"/>
                  </a:schemeClr>
                </a:solidFill>
                <a:latin typeface="Arial" pitchFamily="34" charset="0"/>
                <a:cs typeface="Arial" pitchFamily="34" charset="0"/>
              </a:rPr>
              <a:t>не менее 200 млн. рублей (для муниципального образования</a:t>
            </a:r>
            <a:r>
              <a:rPr lang="ru-RU" sz="1600" dirty="0" smtClean="0">
                <a:solidFill>
                  <a:schemeClr val="tx1">
                    <a:lumMod val="65000"/>
                    <a:lumOff val="35000"/>
                  </a:schemeClr>
                </a:solidFill>
                <a:latin typeface="Arial" pitchFamily="34" charset="0"/>
                <a:cs typeface="Arial" pitchFamily="34" charset="0"/>
              </a:rPr>
              <a:t>) </a:t>
            </a:r>
            <a:r>
              <a:rPr lang="ru-RU" sz="1600" dirty="0">
                <a:solidFill>
                  <a:schemeClr val="tx1">
                    <a:lumMod val="65000"/>
                    <a:lumOff val="35000"/>
                  </a:schemeClr>
                </a:solidFill>
                <a:latin typeface="Arial" pitchFamily="34" charset="0"/>
                <a:cs typeface="Arial" pitchFamily="34" charset="0"/>
              </a:rPr>
              <a:t>- условие о банковском сопровождении контракта, заключающееся в проведении банком, привлеченным поставщиком или заказчиком, мониторинга расчетов в рамках исполнения </a:t>
            </a:r>
            <a:r>
              <a:rPr lang="ru-RU" sz="1600" dirty="0" smtClean="0">
                <a:solidFill>
                  <a:schemeClr val="tx1">
                    <a:lumMod val="65000"/>
                    <a:lumOff val="35000"/>
                  </a:schemeClr>
                </a:solidFill>
                <a:latin typeface="Arial" pitchFamily="34" charset="0"/>
                <a:cs typeface="Arial" pitchFamily="34" charset="0"/>
              </a:rPr>
              <a:t>контракта.</a:t>
            </a:r>
            <a:endParaRPr lang="ru-RU" sz="1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3120854410"/>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553200" y="6337126"/>
            <a:ext cx="2133600" cy="476250"/>
          </a:xfrm>
        </p:spPr>
        <p:txBody>
          <a:bodyPr/>
          <a:lstStyle/>
          <a:p>
            <a:pPr>
              <a:defRPr/>
            </a:pPr>
            <a:fld id="{19E1FAD7-BD7D-425F-802A-54303B07A253}" type="slidenum">
              <a:rPr lang="ru-RU" sz="1600" smtClean="0">
                <a:solidFill>
                  <a:prstClr val="black"/>
                </a:solidFill>
                <a:latin typeface="Arial" pitchFamily="34" charset="0"/>
                <a:cs typeface="Arial" pitchFamily="34" charset="0"/>
              </a:rPr>
              <a:pPr>
                <a:defRPr/>
              </a:pPr>
              <a:t>8</a:t>
            </a:fld>
            <a:endParaRPr lang="ru-RU" sz="1600">
              <a:solidFill>
                <a:prstClr val="black"/>
              </a:solidFill>
              <a:latin typeface="Arial" pitchFamily="34" charset="0"/>
              <a:cs typeface="Arial" pitchFamily="34" charset="0"/>
            </a:endParaRPr>
          </a:p>
        </p:txBody>
      </p:sp>
      <p:sp>
        <p:nvSpPr>
          <p:cNvPr id="6" name="Прямоугольник 5"/>
          <p:cNvSpPr/>
          <p:nvPr/>
        </p:nvSpPr>
        <p:spPr>
          <a:xfrm>
            <a:off x="251520" y="260648"/>
            <a:ext cx="5241307" cy="400110"/>
          </a:xfrm>
          <a:prstGeom prst="rect">
            <a:avLst/>
          </a:prstGeom>
        </p:spPr>
        <p:txBody>
          <a:bodyPr wrap="none">
            <a:spAutoFit/>
          </a:bodyPr>
          <a:lstStyle/>
          <a:p>
            <a:pPr>
              <a:spcAft>
                <a:spcPts val="600"/>
              </a:spcAft>
              <a:defRPr/>
            </a:pPr>
            <a:r>
              <a:rPr lang="ru-RU" sz="2000" b="1" dirty="0">
                <a:solidFill>
                  <a:schemeClr val="bg1"/>
                </a:solidFill>
                <a:latin typeface="Arial" pitchFamily="34" charset="0"/>
                <a:cs typeface="Arial" panose="020B0604020202020204" pitchFamily="34" charset="0"/>
              </a:rPr>
              <a:t>Правовая база электронных аукционов</a:t>
            </a:r>
          </a:p>
        </p:txBody>
      </p:sp>
      <p:grpSp>
        <p:nvGrpSpPr>
          <p:cNvPr id="5" name="Группа 8"/>
          <p:cNvGrpSpPr>
            <a:grpSpLocks/>
          </p:cNvGrpSpPr>
          <p:nvPr/>
        </p:nvGrpSpPr>
        <p:grpSpPr bwMode="auto">
          <a:xfrm>
            <a:off x="214313" y="1412776"/>
            <a:ext cx="8643937" cy="977409"/>
            <a:chOff x="214313" y="1902897"/>
            <a:chExt cx="8643937" cy="977196"/>
          </a:xfrm>
        </p:grpSpPr>
        <p:sp>
          <p:nvSpPr>
            <p:cNvPr id="7" name="Прямоугольник с двумя скругленными противолежащими углами 6"/>
            <p:cNvSpPr/>
            <p:nvPr/>
          </p:nvSpPr>
          <p:spPr>
            <a:xfrm>
              <a:off x="357188" y="2104465"/>
              <a:ext cx="8501062" cy="775628"/>
            </a:xfrm>
            <a:prstGeom prst="round2DiagRect">
              <a:avLst>
                <a:gd name="adj1" fmla="val 7096"/>
                <a:gd name="adj2" fmla="val 0"/>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44000" bIns="72000">
              <a:spAutoFit/>
            </a:bodyPr>
            <a:lstStyle/>
            <a:p>
              <a:pPr>
                <a:defRPr/>
              </a:pPr>
              <a:r>
                <a:rPr lang="ru-RU" sz="1600" dirty="0" smtClean="0">
                  <a:solidFill>
                    <a:schemeClr val="tx1">
                      <a:lumMod val="75000"/>
                      <a:lumOff val="25000"/>
                    </a:schemeClr>
                  </a:solidFill>
                  <a:latin typeface="Arial" pitchFamily="34" charset="0"/>
                  <a:cs typeface="Arial" pitchFamily="34" charset="0"/>
                </a:rPr>
                <a:t>Регламентирует общие понятия процедуры закупки и обязательства по проведению конкурсных процедур.</a:t>
              </a:r>
              <a:endParaRPr lang="ru-RU" sz="1600" dirty="0">
                <a:solidFill>
                  <a:schemeClr val="tx1">
                    <a:lumMod val="75000"/>
                    <a:lumOff val="25000"/>
                  </a:schemeClr>
                </a:solidFill>
                <a:latin typeface="Arial" pitchFamily="34" charset="0"/>
                <a:cs typeface="Arial" pitchFamily="34" charset="0"/>
              </a:endParaRPr>
            </a:p>
          </p:txBody>
        </p:sp>
        <p:sp>
          <p:nvSpPr>
            <p:cNvPr id="8" name="Прямоугольник 7"/>
            <p:cNvSpPr/>
            <p:nvPr/>
          </p:nvSpPr>
          <p:spPr>
            <a:xfrm>
              <a:off x="214313" y="1902897"/>
              <a:ext cx="2579406" cy="318854"/>
            </a:xfrm>
            <a:prstGeom prst="rect">
              <a:avLst/>
            </a:prstGeom>
            <a:solidFill>
              <a:srgbClr val="0070C0"/>
            </a:solidFill>
            <a:ln w="12700">
              <a:solidFill>
                <a:schemeClr val="tx1">
                  <a:lumMod val="75000"/>
                  <a:lumOff val="25000"/>
                </a:schemeClr>
              </a:solidFill>
            </a:ln>
          </p:spPr>
          <p:txBody>
            <a:bodyPr wrap="none" lIns="72000" tIns="36000" rIns="72000" bIns="36000">
              <a:spAutoFit/>
            </a:bodyPr>
            <a:lstStyle/>
            <a:p>
              <a:pPr>
                <a:spcAft>
                  <a:spcPts val="600"/>
                </a:spcAft>
                <a:defRPr/>
              </a:pPr>
              <a:r>
                <a:rPr lang="ru-RU" sz="1600" b="1" dirty="0">
                  <a:solidFill>
                    <a:schemeClr val="bg1"/>
                  </a:solidFill>
                  <a:latin typeface="Arial" pitchFamily="34" charset="0"/>
                  <a:cs typeface="Arial" pitchFamily="34" charset="0"/>
                </a:rPr>
                <a:t>Гражданский кодекс РФ</a:t>
              </a:r>
            </a:p>
          </p:txBody>
        </p:sp>
      </p:grpSp>
      <p:grpSp>
        <p:nvGrpSpPr>
          <p:cNvPr id="9" name="Группа 9"/>
          <p:cNvGrpSpPr>
            <a:grpSpLocks/>
          </p:cNvGrpSpPr>
          <p:nvPr/>
        </p:nvGrpSpPr>
        <p:grpSpPr bwMode="auto">
          <a:xfrm>
            <a:off x="214313" y="2698648"/>
            <a:ext cx="8643937" cy="716900"/>
            <a:chOff x="214313" y="3478213"/>
            <a:chExt cx="8643937" cy="716906"/>
          </a:xfrm>
        </p:grpSpPr>
        <p:sp>
          <p:nvSpPr>
            <p:cNvPr id="10" name="Прямоугольник с двумя скругленными противолежащими углами 9"/>
            <p:cNvSpPr/>
            <p:nvPr/>
          </p:nvSpPr>
          <p:spPr>
            <a:xfrm>
              <a:off x="357188" y="3675064"/>
              <a:ext cx="8501062" cy="520055"/>
            </a:xfrm>
            <a:prstGeom prst="round2DiagRect">
              <a:avLst>
                <a:gd name="adj1" fmla="val 7096"/>
                <a:gd name="adj2" fmla="val 0"/>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44000" bIns="72000">
              <a:spAutoFit/>
            </a:bodyPr>
            <a:lstStyle/>
            <a:p>
              <a:pPr>
                <a:spcAft>
                  <a:spcPts val="500"/>
                </a:spcAft>
                <a:defRPr/>
              </a:pPr>
              <a:r>
                <a:rPr lang="ru-RU" sz="1600" dirty="0">
                  <a:solidFill>
                    <a:schemeClr val="tx1">
                      <a:lumMod val="75000"/>
                      <a:lumOff val="25000"/>
                    </a:schemeClr>
                  </a:solidFill>
                  <a:latin typeface="Arial" pitchFamily="34" charset="0"/>
                  <a:cs typeface="Arial" pitchFamily="34" charset="0"/>
                </a:rPr>
                <a:t>Определяет виды и классификацию расходов </a:t>
              </a:r>
              <a:r>
                <a:rPr lang="ru-RU" sz="1600" dirty="0" smtClean="0">
                  <a:solidFill>
                    <a:schemeClr val="tx1">
                      <a:lumMod val="75000"/>
                      <a:lumOff val="25000"/>
                    </a:schemeClr>
                  </a:solidFill>
                  <a:latin typeface="Arial" pitchFamily="34" charset="0"/>
                  <a:cs typeface="Arial" pitchFamily="34" charset="0"/>
                </a:rPr>
                <a:t>бюджета.</a:t>
              </a:r>
              <a:endParaRPr lang="ru-RU" sz="1600" dirty="0">
                <a:solidFill>
                  <a:schemeClr val="tx1">
                    <a:lumMod val="75000"/>
                    <a:lumOff val="25000"/>
                  </a:schemeClr>
                </a:solidFill>
                <a:latin typeface="Arial" pitchFamily="34" charset="0"/>
                <a:cs typeface="Arial" pitchFamily="34" charset="0"/>
              </a:endParaRPr>
            </a:p>
          </p:txBody>
        </p:sp>
        <p:sp>
          <p:nvSpPr>
            <p:cNvPr id="11" name="Прямоугольник 10"/>
            <p:cNvSpPr/>
            <p:nvPr/>
          </p:nvSpPr>
          <p:spPr>
            <a:xfrm>
              <a:off x="214313" y="3478213"/>
              <a:ext cx="2478161" cy="318927"/>
            </a:xfrm>
            <a:prstGeom prst="rect">
              <a:avLst/>
            </a:prstGeom>
            <a:solidFill>
              <a:srgbClr val="0070C0"/>
            </a:solidFill>
            <a:ln w="12700">
              <a:solidFill>
                <a:schemeClr val="tx1">
                  <a:lumMod val="75000"/>
                  <a:lumOff val="25000"/>
                </a:schemeClr>
              </a:solidFill>
            </a:ln>
          </p:spPr>
          <p:txBody>
            <a:bodyPr wrap="none" lIns="72000" tIns="36000" rIns="72000" bIns="36000">
              <a:spAutoFit/>
            </a:bodyPr>
            <a:lstStyle/>
            <a:p>
              <a:pPr>
                <a:spcAft>
                  <a:spcPts val="600"/>
                </a:spcAft>
                <a:defRPr/>
              </a:pPr>
              <a:r>
                <a:rPr lang="ru-RU" sz="1600" b="1" dirty="0">
                  <a:solidFill>
                    <a:schemeClr val="bg1"/>
                  </a:solidFill>
                  <a:latin typeface="Arial" pitchFamily="34" charset="0"/>
                  <a:cs typeface="Arial" pitchFamily="34" charset="0"/>
                </a:rPr>
                <a:t>Бюджетный кодекс РФ</a:t>
              </a:r>
            </a:p>
          </p:txBody>
        </p:sp>
      </p:grpSp>
      <p:grpSp>
        <p:nvGrpSpPr>
          <p:cNvPr id="12" name="Группа 10"/>
          <p:cNvGrpSpPr>
            <a:grpSpLocks/>
          </p:cNvGrpSpPr>
          <p:nvPr/>
        </p:nvGrpSpPr>
        <p:grpSpPr bwMode="auto">
          <a:xfrm>
            <a:off x="214313" y="3698774"/>
            <a:ext cx="8643937" cy="975822"/>
            <a:chOff x="214313" y="5046663"/>
            <a:chExt cx="8643937" cy="975181"/>
          </a:xfrm>
        </p:grpSpPr>
        <p:sp>
          <p:nvSpPr>
            <p:cNvPr id="13" name="Прямоугольник с двумя скругленными противолежащими углами 12"/>
            <p:cNvSpPr/>
            <p:nvPr/>
          </p:nvSpPr>
          <p:spPr>
            <a:xfrm>
              <a:off x="357188" y="5246557"/>
              <a:ext cx="8501062" cy="775287"/>
            </a:xfrm>
            <a:prstGeom prst="round2DiagRect">
              <a:avLst>
                <a:gd name="adj1" fmla="val 7096"/>
                <a:gd name="adj2" fmla="val 0"/>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44000" bIns="72000">
              <a:spAutoFit/>
            </a:bodyPr>
            <a:lstStyle/>
            <a:p>
              <a:pPr>
                <a:spcAft>
                  <a:spcPts val="500"/>
                </a:spcAft>
                <a:defRPr/>
              </a:pPr>
              <a:r>
                <a:rPr lang="ru-RU" sz="1600" dirty="0">
                  <a:solidFill>
                    <a:schemeClr val="tx1">
                      <a:lumMod val="75000"/>
                      <a:lumOff val="25000"/>
                    </a:schemeClr>
                  </a:solidFill>
                  <a:latin typeface="Arial" pitchFamily="34" charset="0"/>
                  <a:cs typeface="Arial" pitchFamily="34" charset="0"/>
                </a:rPr>
                <a:t>Устанавливает ответственность </a:t>
              </a:r>
              <a:r>
                <a:rPr lang="ru-RU" sz="1600" dirty="0" smtClean="0">
                  <a:solidFill>
                    <a:schemeClr val="tx1">
                      <a:lumMod val="75000"/>
                      <a:lumOff val="25000"/>
                    </a:schemeClr>
                  </a:solidFill>
                  <a:latin typeface="Arial" pitchFamily="34" charset="0"/>
                  <a:cs typeface="Arial" pitchFamily="34" charset="0"/>
                </a:rPr>
                <a:t>должностных лиц заказчика </a:t>
              </a:r>
              <a:r>
                <a:rPr lang="ru-RU" sz="1600" dirty="0">
                  <a:solidFill>
                    <a:schemeClr val="tx1">
                      <a:lumMod val="75000"/>
                      <a:lumOff val="25000"/>
                    </a:schemeClr>
                  </a:solidFill>
                  <a:latin typeface="Arial" pitchFamily="34" charset="0"/>
                  <a:cs typeface="Arial" pitchFamily="34" charset="0"/>
                </a:rPr>
                <a:t>за исполнение законодательства при размещении </a:t>
              </a:r>
              <a:r>
                <a:rPr lang="ru-RU" sz="1600" dirty="0" smtClean="0">
                  <a:solidFill>
                    <a:schemeClr val="tx1">
                      <a:lumMod val="75000"/>
                      <a:lumOff val="25000"/>
                    </a:schemeClr>
                  </a:solidFill>
                  <a:latin typeface="Arial" pitchFamily="34" charset="0"/>
                  <a:cs typeface="Arial" pitchFamily="34" charset="0"/>
                </a:rPr>
                <a:t>заказа.</a:t>
              </a:r>
              <a:endParaRPr lang="ru-RU" sz="1600" dirty="0">
                <a:solidFill>
                  <a:schemeClr val="tx1">
                    <a:lumMod val="75000"/>
                    <a:lumOff val="25000"/>
                  </a:schemeClr>
                </a:solidFill>
                <a:latin typeface="Arial" pitchFamily="34" charset="0"/>
                <a:cs typeface="Arial" pitchFamily="34" charset="0"/>
              </a:endParaRPr>
            </a:p>
          </p:txBody>
        </p:sp>
        <p:sp>
          <p:nvSpPr>
            <p:cNvPr id="14" name="Прямоугольник 13"/>
            <p:cNvSpPr/>
            <p:nvPr/>
          </p:nvSpPr>
          <p:spPr>
            <a:xfrm>
              <a:off x="214313" y="5046663"/>
              <a:ext cx="1053732" cy="318715"/>
            </a:xfrm>
            <a:prstGeom prst="rect">
              <a:avLst/>
            </a:prstGeom>
            <a:solidFill>
              <a:srgbClr val="0070C0"/>
            </a:solidFill>
            <a:ln w="12700">
              <a:solidFill>
                <a:schemeClr val="tx1">
                  <a:lumMod val="75000"/>
                  <a:lumOff val="25000"/>
                </a:schemeClr>
              </a:solidFill>
            </a:ln>
          </p:spPr>
          <p:txBody>
            <a:bodyPr wrap="none" lIns="72000" tIns="36000" rIns="72000" bIns="36000">
              <a:spAutoFit/>
            </a:bodyPr>
            <a:lstStyle/>
            <a:p>
              <a:pPr>
                <a:spcAft>
                  <a:spcPts val="600"/>
                </a:spcAft>
                <a:defRPr/>
              </a:pPr>
              <a:r>
                <a:rPr lang="ru-RU" sz="1600" b="1" dirty="0" err="1">
                  <a:solidFill>
                    <a:schemeClr val="bg1"/>
                  </a:solidFill>
                  <a:latin typeface="Arial" pitchFamily="34" charset="0"/>
                  <a:cs typeface="Arial" pitchFamily="34" charset="0"/>
                </a:rPr>
                <a:t>КоАП</a:t>
              </a:r>
              <a:r>
                <a:rPr lang="ru-RU" sz="1600" b="1" dirty="0">
                  <a:solidFill>
                    <a:schemeClr val="bg1"/>
                  </a:solidFill>
                  <a:latin typeface="Arial" pitchFamily="34" charset="0"/>
                  <a:cs typeface="Arial" pitchFamily="34" charset="0"/>
                </a:rPr>
                <a:t> РФ</a:t>
              </a:r>
            </a:p>
          </p:txBody>
        </p:sp>
      </p:grpSp>
      <p:grpSp>
        <p:nvGrpSpPr>
          <p:cNvPr id="15" name="Группа 10"/>
          <p:cNvGrpSpPr>
            <a:grpSpLocks/>
          </p:cNvGrpSpPr>
          <p:nvPr/>
        </p:nvGrpSpPr>
        <p:grpSpPr bwMode="auto">
          <a:xfrm>
            <a:off x="214313" y="5030686"/>
            <a:ext cx="8643937" cy="975822"/>
            <a:chOff x="214313" y="5046663"/>
            <a:chExt cx="8643937" cy="975181"/>
          </a:xfrm>
        </p:grpSpPr>
        <p:sp>
          <p:nvSpPr>
            <p:cNvPr id="16" name="Прямоугольник с двумя скругленными противолежащими углами 15"/>
            <p:cNvSpPr/>
            <p:nvPr/>
          </p:nvSpPr>
          <p:spPr>
            <a:xfrm>
              <a:off x="357188" y="5246557"/>
              <a:ext cx="8501062" cy="775287"/>
            </a:xfrm>
            <a:prstGeom prst="round2DiagRect">
              <a:avLst>
                <a:gd name="adj1" fmla="val 7096"/>
                <a:gd name="adj2" fmla="val 0"/>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44000" bIns="72000">
              <a:spAutoFit/>
            </a:bodyPr>
            <a:lstStyle/>
            <a:p>
              <a:pPr>
                <a:spcAft>
                  <a:spcPts val="500"/>
                </a:spcAft>
                <a:defRPr/>
              </a:pPr>
              <a:r>
                <a:rPr lang="ru-RU" sz="1600" dirty="0">
                  <a:solidFill>
                    <a:schemeClr val="tx1">
                      <a:lumMod val="75000"/>
                      <a:lumOff val="25000"/>
                    </a:schemeClr>
                  </a:solidFill>
                  <a:latin typeface="Arial" pitchFamily="34" charset="0"/>
                  <a:cs typeface="Arial" pitchFamily="34" charset="0"/>
                </a:rPr>
                <a:t>Устанавливает ответственность организатора торгов за нарушение антимонопольных требований к </a:t>
              </a:r>
              <a:r>
                <a:rPr lang="ru-RU" sz="1600" dirty="0" smtClean="0">
                  <a:solidFill>
                    <a:schemeClr val="tx1">
                      <a:lumMod val="75000"/>
                      <a:lumOff val="25000"/>
                    </a:schemeClr>
                  </a:solidFill>
                  <a:latin typeface="Arial" pitchFamily="34" charset="0"/>
                  <a:cs typeface="Arial" pitchFamily="34" charset="0"/>
                </a:rPr>
                <a:t>закупкам.</a:t>
              </a:r>
              <a:endParaRPr lang="ru-RU" sz="1600" dirty="0">
                <a:solidFill>
                  <a:schemeClr val="tx1">
                    <a:lumMod val="75000"/>
                    <a:lumOff val="25000"/>
                  </a:schemeClr>
                </a:solidFill>
                <a:latin typeface="Arial" pitchFamily="34" charset="0"/>
                <a:cs typeface="Arial" pitchFamily="34" charset="0"/>
              </a:endParaRPr>
            </a:p>
          </p:txBody>
        </p:sp>
        <p:sp>
          <p:nvSpPr>
            <p:cNvPr id="17" name="Прямоугольник 16"/>
            <p:cNvSpPr/>
            <p:nvPr/>
          </p:nvSpPr>
          <p:spPr>
            <a:xfrm>
              <a:off x="214313" y="5046663"/>
              <a:ext cx="4814570" cy="318715"/>
            </a:xfrm>
            <a:prstGeom prst="rect">
              <a:avLst/>
            </a:prstGeom>
            <a:solidFill>
              <a:srgbClr val="0070C0"/>
            </a:solidFill>
            <a:ln w="12700">
              <a:solidFill>
                <a:schemeClr val="tx1">
                  <a:lumMod val="75000"/>
                  <a:lumOff val="25000"/>
                </a:schemeClr>
              </a:solidFill>
            </a:ln>
          </p:spPr>
          <p:txBody>
            <a:bodyPr wrap="none" lIns="72000" tIns="36000" rIns="72000" bIns="36000">
              <a:spAutoFit/>
            </a:bodyPr>
            <a:lstStyle/>
            <a:p>
              <a:pPr>
                <a:spcAft>
                  <a:spcPts val="600"/>
                </a:spcAft>
                <a:defRPr/>
              </a:pPr>
              <a:r>
                <a:rPr lang="ru-RU" sz="1600" b="1" dirty="0">
                  <a:solidFill>
                    <a:schemeClr val="bg1"/>
                  </a:solidFill>
                  <a:latin typeface="Arial" pitchFamily="34" charset="0"/>
                  <a:cs typeface="Arial" pitchFamily="34" charset="0"/>
                </a:rPr>
                <a:t>135-ФЗ от 26.07.2006 «О защите конкуренции»</a:t>
              </a:r>
            </a:p>
          </p:txBody>
        </p:sp>
      </p:grpSp>
    </p:spTree>
    <p:extLst>
      <p:ext uri="{BB962C8B-B14F-4D97-AF65-F5344CB8AC3E}">
        <p14:creationId xmlns:p14="http://schemas.microsoft.com/office/powerpoint/2010/main" val="1755652288"/>
      </p:ext>
    </p:extLst>
  </p:cSld>
  <p:clrMapOvr>
    <a:masterClrMapping/>
  </p:clrMapOvr>
  <p:transition>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5"/>
          <p:cNvSpPr txBox="1">
            <a:spLocks noChangeArrowheads="1"/>
          </p:cNvSpPr>
          <p:nvPr/>
        </p:nvSpPr>
        <p:spPr bwMode="auto">
          <a:xfrm>
            <a:off x="0" y="44624"/>
            <a:ext cx="9144000" cy="646113"/>
          </a:xfrm>
          <a:prstGeom prst="rect">
            <a:avLst/>
          </a:prstGeom>
          <a:noFill/>
          <a:ln w="9525">
            <a:noFill/>
            <a:miter lim="800000"/>
            <a:headEnd/>
            <a:tailEnd/>
          </a:ln>
        </p:spPr>
        <p:txBody>
          <a:bodyPr lIns="216000" tIns="36000" rIns="180000" bIns="36000" anchor="ctr"/>
          <a:lstStyle/>
          <a:p>
            <a:pPr>
              <a:defRPr/>
            </a:pPr>
            <a:r>
              <a:rPr lang="ru-RU" sz="2300" spc="-130" dirty="0" smtClean="0">
                <a:solidFill>
                  <a:schemeClr val="bg1"/>
                </a:solidFill>
                <a:latin typeface="Arial" pitchFamily="34" charset="0"/>
                <a:cs typeface="Arial" pitchFamily="34" charset="0"/>
              </a:rPr>
              <a:t>Расторжение контракта</a:t>
            </a:r>
            <a:endParaRPr lang="ru-RU" sz="2300" spc="-130" dirty="0">
              <a:solidFill>
                <a:schemeClr val="bg1"/>
              </a:solidFill>
              <a:latin typeface="Arial" pitchFamily="34" charset="0"/>
              <a:cs typeface="Arial" pitchFamily="34" charset="0"/>
            </a:endParaRPr>
          </a:p>
        </p:txBody>
      </p:sp>
      <p:cxnSp>
        <p:nvCxnSpPr>
          <p:cNvPr id="16" name="Прямая соединительная линия 15"/>
          <p:cNvCxnSpPr/>
          <p:nvPr/>
        </p:nvCxnSpPr>
        <p:spPr>
          <a:xfrm flipH="1">
            <a:off x="6012160" y="1916832"/>
            <a:ext cx="18256" cy="187220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17" name="Прямоугольник 16"/>
          <p:cNvSpPr/>
          <p:nvPr/>
        </p:nvSpPr>
        <p:spPr>
          <a:xfrm>
            <a:off x="323528" y="2420888"/>
            <a:ext cx="2664296" cy="646331"/>
          </a:xfrm>
          <a:prstGeom prst="rect">
            <a:avLst/>
          </a:prstGeom>
        </p:spPr>
        <p:txBody>
          <a:bodyPr wrap="square">
            <a:spAutoFit/>
          </a:bodyPr>
          <a:lstStyle/>
          <a:p>
            <a:pPr lvl="0" algn="ctr" defTabSz="889000">
              <a:lnSpc>
                <a:spcPct val="90000"/>
              </a:lnSpc>
              <a:spcAft>
                <a:spcPct val="35000"/>
              </a:spcAft>
            </a:pPr>
            <a:r>
              <a:rPr lang="ru-RU" sz="2000" b="1" dirty="0">
                <a:solidFill>
                  <a:schemeClr val="tx1">
                    <a:lumMod val="75000"/>
                    <a:lumOff val="25000"/>
                  </a:schemeClr>
                </a:solidFill>
                <a:latin typeface="Arial" pitchFamily="34" charset="0"/>
                <a:cs typeface="Arial" pitchFamily="34" charset="0"/>
              </a:rPr>
              <a:t>По соглашению сторон</a:t>
            </a:r>
          </a:p>
        </p:txBody>
      </p:sp>
      <p:sp>
        <p:nvSpPr>
          <p:cNvPr id="18" name="Прямоугольник 17"/>
          <p:cNvSpPr/>
          <p:nvPr/>
        </p:nvSpPr>
        <p:spPr>
          <a:xfrm>
            <a:off x="6084168" y="2444695"/>
            <a:ext cx="2447485" cy="1200329"/>
          </a:xfrm>
          <a:prstGeom prst="rect">
            <a:avLst/>
          </a:prstGeom>
        </p:spPr>
        <p:txBody>
          <a:bodyPr wrap="square">
            <a:spAutoFit/>
          </a:bodyPr>
          <a:lstStyle/>
          <a:p>
            <a:pPr algn="ctr">
              <a:spcAft>
                <a:spcPts val="600"/>
              </a:spcAft>
              <a:defRPr/>
            </a:pPr>
            <a:r>
              <a:rPr lang="ru-RU" sz="2000" b="1" dirty="0">
                <a:solidFill>
                  <a:schemeClr val="tx1">
                    <a:lumMod val="75000"/>
                    <a:lumOff val="25000"/>
                  </a:schemeClr>
                </a:solidFill>
                <a:latin typeface="Arial" pitchFamily="34" charset="0"/>
                <a:cs typeface="Arial" pitchFamily="34" charset="0"/>
              </a:rPr>
              <a:t>Односторонний отказ </a:t>
            </a:r>
            <a:r>
              <a:rPr lang="ru-RU" sz="2000" b="1" dirty="0" smtClean="0">
                <a:solidFill>
                  <a:schemeClr val="tx1">
                    <a:lumMod val="75000"/>
                    <a:lumOff val="25000"/>
                  </a:schemeClr>
                </a:solidFill>
                <a:latin typeface="Arial" pitchFamily="34" charset="0"/>
                <a:cs typeface="Arial" pitchFamily="34" charset="0"/>
              </a:rPr>
              <a:t/>
            </a:r>
            <a:br>
              <a:rPr lang="ru-RU" sz="2000" b="1" dirty="0" smtClean="0">
                <a:solidFill>
                  <a:schemeClr val="tx1">
                    <a:lumMod val="75000"/>
                    <a:lumOff val="25000"/>
                  </a:schemeClr>
                </a:solidFill>
                <a:latin typeface="Arial" pitchFamily="34" charset="0"/>
                <a:cs typeface="Arial" pitchFamily="34" charset="0"/>
              </a:rPr>
            </a:br>
            <a:r>
              <a:rPr lang="ru-RU" sz="1600" dirty="0" smtClean="0">
                <a:solidFill>
                  <a:schemeClr val="tx1">
                    <a:lumMod val="75000"/>
                    <a:lumOff val="25000"/>
                  </a:schemeClr>
                </a:solidFill>
                <a:latin typeface="Arial" pitchFamily="34" charset="0"/>
                <a:cs typeface="Arial" pitchFamily="34" charset="0"/>
              </a:rPr>
              <a:t>(</a:t>
            </a:r>
            <a:r>
              <a:rPr lang="ru-RU" sz="1600" dirty="0">
                <a:solidFill>
                  <a:schemeClr val="tx1">
                    <a:lumMod val="75000"/>
                    <a:lumOff val="25000"/>
                  </a:schemeClr>
                </a:solidFill>
                <a:latin typeface="Arial" pitchFamily="34" charset="0"/>
                <a:cs typeface="Arial" pitchFamily="34" charset="0"/>
              </a:rPr>
              <a:t>если предусмотрен контрактом)</a:t>
            </a:r>
          </a:p>
        </p:txBody>
      </p:sp>
      <p:cxnSp>
        <p:nvCxnSpPr>
          <p:cNvPr id="19" name="Прямая соединительная линия 18"/>
          <p:cNvCxnSpPr/>
          <p:nvPr/>
        </p:nvCxnSpPr>
        <p:spPr>
          <a:xfrm>
            <a:off x="553449" y="1887449"/>
            <a:ext cx="7992888"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31" name="Прямоугольник 30"/>
          <p:cNvSpPr/>
          <p:nvPr/>
        </p:nvSpPr>
        <p:spPr>
          <a:xfrm>
            <a:off x="323528" y="1484784"/>
            <a:ext cx="8338100" cy="376820"/>
          </a:xfrm>
          <a:prstGeom prst="rect">
            <a:avLst/>
          </a:prstGeom>
          <a:solidFill>
            <a:schemeClr val="bg1">
              <a:lumMod val="95000"/>
            </a:schemeClr>
          </a:solidFill>
        </p:spPr>
        <p:txBody>
          <a:bodyPr wrap="square" lIns="360000" rIns="360000" bIns="108000">
            <a:spAutoFit/>
          </a:bodyPr>
          <a:lstStyle/>
          <a:p>
            <a:pPr>
              <a:lnSpc>
                <a:spcPct val="90000"/>
              </a:lnSpc>
              <a:defRPr/>
            </a:pPr>
            <a:r>
              <a:rPr lang="ru-RU" sz="1600" dirty="0">
                <a:solidFill>
                  <a:schemeClr val="tx1">
                    <a:lumMod val="75000"/>
                    <a:lumOff val="25000"/>
                  </a:schemeClr>
                </a:solidFill>
                <a:latin typeface="Arial" pitchFamily="34" charset="0"/>
                <a:cs typeface="Arial" pitchFamily="34" charset="0"/>
              </a:rPr>
              <a:t> </a:t>
            </a:r>
            <a:r>
              <a:rPr lang="ru-RU" sz="1600" dirty="0" smtClean="0">
                <a:solidFill>
                  <a:schemeClr val="tx1">
                    <a:lumMod val="75000"/>
                    <a:lumOff val="25000"/>
                  </a:schemeClr>
                </a:solidFill>
                <a:latin typeface="Arial" pitchFamily="34" charset="0"/>
                <a:cs typeface="Arial" pitchFamily="34" charset="0"/>
              </a:rPr>
              <a:t>Расторжение заключенного контракта </a:t>
            </a:r>
            <a:r>
              <a:rPr lang="ru-RU" sz="1600" dirty="0">
                <a:solidFill>
                  <a:schemeClr val="tx1">
                    <a:lumMod val="75000"/>
                    <a:lumOff val="25000"/>
                  </a:schemeClr>
                </a:solidFill>
                <a:latin typeface="Arial" pitchFamily="34" charset="0"/>
                <a:cs typeface="Arial" pitchFamily="34" charset="0"/>
              </a:rPr>
              <a:t>возможно</a:t>
            </a:r>
          </a:p>
        </p:txBody>
      </p:sp>
      <p:cxnSp>
        <p:nvCxnSpPr>
          <p:cNvPr id="32" name="Прямая соединительная линия 31"/>
          <p:cNvCxnSpPr/>
          <p:nvPr/>
        </p:nvCxnSpPr>
        <p:spPr>
          <a:xfrm flipH="1">
            <a:off x="3131840" y="1916832"/>
            <a:ext cx="18256" cy="187220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34" name="Прямоугольник 33"/>
          <p:cNvSpPr/>
          <p:nvPr/>
        </p:nvSpPr>
        <p:spPr>
          <a:xfrm>
            <a:off x="3203848" y="2420888"/>
            <a:ext cx="2736304" cy="707886"/>
          </a:xfrm>
          <a:prstGeom prst="rect">
            <a:avLst/>
          </a:prstGeom>
        </p:spPr>
        <p:txBody>
          <a:bodyPr wrap="square">
            <a:spAutoFit/>
          </a:bodyPr>
          <a:lstStyle/>
          <a:p>
            <a:pPr algn="ctr">
              <a:spcAft>
                <a:spcPts val="600"/>
              </a:spcAft>
              <a:defRPr/>
            </a:pPr>
            <a:r>
              <a:rPr lang="ru-RU" sz="2000" b="1" dirty="0">
                <a:solidFill>
                  <a:schemeClr val="tx1">
                    <a:lumMod val="75000"/>
                    <a:lumOff val="25000"/>
                  </a:schemeClr>
                </a:solidFill>
                <a:latin typeface="Arial" pitchFamily="34" charset="0"/>
                <a:cs typeface="Arial" pitchFamily="34" charset="0"/>
              </a:rPr>
              <a:t> По решению </a:t>
            </a:r>
            <a:r>
              <a:rPr lang="ru-RU" sz="2000" b="1" dirty="0" smtClean="0">
                <a:solidFill>
                  <a:schemeClr val="tx1">
                    <a:lumMod val="75000"/>
                    <a:lumOff val="25000"/>
                  </a:schemeClr>
                </a:solidFill>
                <a:latin typeface="Arial" pitchFamily="34" charset="0"/>
                <a:cs typeface="Arial" pitchFamily="34" charset="0"/>
              </a:rPr>
              <a:t/>
            </a:r>
            <a:br>
              <a:rPr lang="ru-RU" sz="2000" b="1" dirty="0" smtClean="0">
                <a:solidFill>
                  <a:schemeClr val="tx1">
                    <a:lumMod val="75000"/>
                    <a:lumOff val="25000"/>
                  </a:schemeClr>
                </a:solidFill>
                <a:latin typeface="Arial" pitchFamily="34" charset="0"/>
                <a:cs typeface="Arial" pitchFamily="34" charset="0"/>
              </a:rPr>
            </a:br>
            <a:r>
              <a:rPr lang="ru-RU" sz="2000" b="1" dirty="0" smtClean="0">
                <a:solidFill>
                  <a:schemeClr val="tx1">
                    <a:lumMod val="75000"/>
                    <a:lumOff val="25000"/>
                  </a:schemeClr>
                </a:solidFill>
                <a:latin typeface="Arial" pitchFamily="34" charset="0"/>
                <a:cs typeface="Arial" pitchFamily="34" charset="0"/>
              </a:rPr>
              <a:t>суда</a:t>
            </a:r>
            <a:endParaRPr lang="ru-RU" sz="2000" b="1" dirty="0">
              <a:solidFill>
                <a:schemeClr val="tx1">
                  <a:lumMod val="75000"/>
                  <a:lumOff val="25000"/>
                </a:schemeClr>
              </a:solidFill>
              <a:latin typeface="Arial" pitchFamily="34" charset="0"/>
              <a:cs typeface="Arial" pitchFamily="34" charset="0"/>
            </a:endParaRPr>
          </a:p>
        </p:txBody>
      </p:sp>
      <p:sp>
        <p:nvSpPr>
          <p:cNvPr id="2" name="Прямоугольник 1"/>
          <p:cNvSpPr/>
          <p:nvPr/>
        </p:nvSpPr>
        <p:spPr>
          <a:xfrm>
            <a:off x="755576" y="5013176"/>
            <a:ext cx="7272808" cy="584775"/>
          </a:xfrm>
          <a:prstGeom prst="rect">
            <a:avLst/>
          </a:prstGeom>
        </p:spPr>
        <p:txBody>
          <a:bodyPr wrap="square">
            <a:spAutoFit/>
          </a:bodyPr>
          <a:lstStyle/>
          <a:p>
            <a:pPr algn="ctr"/>
            <a:r>
              <a:rPr lang="ru-RU" sz="1600" dirty="0">
                <a:solidFill>
                  <a:schemeClr val="tx1">
                    <a:lumMod val="65000"/>
                    <a:lumOff val="35000"/>
                  </a:schemeClr>
                </a:solidFill>
                <a:latin typeface="Arial" pitchFamily="34" charset="0"/>
                <a:cs typeface="Arial" pitchFamily="34" charset="0"/>
              </a:rPr>
              <a:t>Информация об изменении или о расторжении контракта размещается заказчиком </a:t>
            </a:r>
            <a:r>
              <a:rPr lang="ru-RU" sz="1600" dirty="0" smtClean="0">
                <a:solidFill>
                  <a:schemeClr val="tx1">
                    <a:lumMod val="65000"/>
                    <a:lumOff val="35000"/>
                  </a:schemeClr>
                </a:solidFill>
                <a:latin typeface="Arial" pitchFamily="34" charset="0"/>
                <a:cs typeface="Arial" pitchFamily="34" charset="0"/>
              </a:rPr>
              <a:t>в </a:t>
            </a:r>
            <a:r>
              <a:rPr lang="ru-RU" sz="1600" dirty="0">
                <a:solidFill>
                  <a:schemeClr val="tx1">
                    <a:lumMod val="65000"/>
                    <a:lumOff val="35000"/>
                  </a:schemeClr>
                </a:solidFill>
                <a:latin typeface="Arial" pitchFamily="34" charset="0"/>
                <a:cs typeface="Arial" pitchFamily="34" charset="0"/>
              </a:rPr>
              <a:t>ЕИС в течение одного рабочего дня.</a:t>
            </a:r>
          </a:p>
        </p:txBody>
      </p:sp>
      <p:sp>
        <p:nvSpPr>
          <p:cNvPr id="4" name="Прямоугольник 3"/>
          <p:cNvSpPr/>
          <p:nvPr/>
        </p:nvSpPr>
        <p:spPr>
          <a:xfrm>
            <a:off x="525438" y="4150646"/>
            <a:ext cx="7790978" cy="830997"/>
          </a:xfrm>
          <a:prstGeom prst="rect">
            <a:avLst/>
          </a:prstGeom>
        </p:spPr>
        <p:txBody>
          <a:bodyPr wrap="square">
            <a:spAutoFit/>
          </a:bodyPr>
          <a:lstStyle/>
          <a:p>
            <a:pPr algn="ctr"/>
            <a:r>
              <a:rPr lang="ru-RU" sz="1600" dirty="0">
                <a:solidFill>
                  <a:schemeClr val="tx1">
                    <a:lumMod val="65000"/>
                    <a:lumOff val="35000"/>
                  </a:schemeClr>
                </a:solidFill>
                <a:latin typeface="Arial" pitchFamily="34" charset="0"/>
                <a:cs typeface="Arial" pitchFamily="34" charset="0"/>
              </a:rPr>
              <a:t>При расторжении контракта в связи с односторонним отказом </a:t>
            </a:r>
            <a:r>
              <a:rPr lang="ru-RU" sz="1600" dirty="0" smtClean="0">
                <a:solidFill>
                  <a:schemeClr val="tx1">
                    <a:lumMod val="65000"/>
                    <a:lumOff val="35000"/>
                  </a:schemeClr>
                </a:solidFill>
                <a:latin typeface="Arial" pitchFamily="34" charset="0"/>
                <a:cs typeface="Arial" pitchFamily="34" charset="0"/>
              </a:rPr>
              <a:t>стороны </a:t>
            </a:r>
            <a:r>
              <a:rPr lang="ru-RU" sz="1600" dirty="0">
                <a:solidFill>
                  <a:schemeClr val="tx1">
                    <a:lumMod val="65000"/>
                    <a:lumOff val="35000"/>
                  </a:schemeClr>
                </a:solidFill>
                <a:latin typeface="Arial" pitchFamily="34" charset="0"/>
                <a:cs typeface="Arial" pitchFamily="34" charset="0"/>
              </a:rPr>
              <a:t>от исполнения контракта другая сторона вправе </a:t>
            </a:r>
            <a:r>
              <a:rPr lang="ru-RU" sz="1600" dirty="0" smtClean="0">
                <a:solidFill>
                  <a:schemeClr val="tx1">
                    <a:lumMod val="65000"/>
                    <a:lumOff val="35000"/>
                  </a:schemeClr>
                </a:solidFill>
                <a:latin typeface="Arial" pitchFamily="34" charset="0"/>
                <a:cs typeface="Arial" pitchFamily="34" charset="0"/>
              </a:rPr>
              <a:t>потребовать </a:t>
            </a:r>
            <a:r>
              <a:rPr lang="ru-RU" sz="1600" dirty="0">
                <a:solidFill>
                  <a:schemeClr val="tx1">
                    <a:lumMod val="65000"/>
                    <a:lumOff val="35000"/>
                  </a:schemeClr>
                </a:solidFill>
                <a:latin typeface="Arial" pitchFamily="34" charset="0"/>
                <a:cs typeface="Arial" pitchFamily="34" charset="0"/>
              </a:rPr>
              <a:t>возмещения только фактически понесенного ущерба (п.23 ст.95).</a:t>
            </a:r>
          </a:p>
        </p:txBody>
      </p:sp>
    </p:spTree>
    <p:extLst>
      <p:ext uri="{BB962C8B-B14F-4D97-AF65-F5344CB8AC3E}">
        <p14:creationId xmlns:p14="http://schemas.microsoft.com/office/powerpoint/2010/main" val="33573275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trips(down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p:nvPr/>
        </p:nvSpPr>
        <p:spPr>
          <a:xfrm>
            <a:off x="251521" y="1196752"/>
            <a:ext cx="8568952" cy="647664"/>
          </a:xfrm>
          <a:prstGeom prst="rect">
            <a:avLst/>
          </a:prstGeom>
          <a:solidFill>
            <a:schemeClr val="bg1">
              <a:lumMod val="95000"/>
            </a:schemeClr>
          </a:solidFill>
        </p:spPr>
        <p:txBody>
          <a:bodyPr wrap="square" lIns="360000" rIns="360000" bIns="108000">
            <a:spAutoFit/>
          </a:bodyPr>
          <a:lstStyle/>
          <a:p>
            <a:pPr lvl="1"/>
            <a:r>
              <a:rPr lang="ru-RU" sz="1600" dirty="0">
                <a:solidFill>
                  <a:schemeClr val="tx1">
                    <a:lumMod val="75000"/>
                    <a:lumOff val="25000"/>
                  </a:schemeClr>
                </a:solidFill>
              </a:rPr>
              <a:t>Решение заказчика </a:t>
            </a:r>
            <a:r>
              <a:rPr lang="ru-RU" sz="1600" dirty="0" smtClean="0">
                <a:solidFill>
                  <a:schemeClr val="tx1">
                    <a:lumMod val="75000"/>
                    <a:lumOff val="25000"/>
                  </a:schemeClr>
                </a:solidFill>
              </a:rPr>
              <a:t>направляется </a:t>
            </a:r>
            <a:r>
              <a:rPr lang="ru-RU" sz="1600" dirty="0">
                <a:solidFill>
                  <a:schemeClr val="tx1">
                    <a:lumMod val="75000"/>
                    <a:lumOff val="25000"/>
                  </a:schemeClr>
                </a:solidFill>
              </a:rPr>
              <a:t>поставщику в течение 3 рабочих дней с надлежащим </a:t>
            </a:r>
            <a:r>
              <a:rPr lang="ru-RU" sz="1600" dirty="0" smtClean="0">
                <a:solidFill>
                  <a:schemeClr val="tx1">
                    <a:lumMod val="75000"/>
                    <a:lumOff val="25000"/>
                  </a:schemeClr>
                </a:solidFill>
              </a:rPr>
              <a:t>уведомлением</a:t>
            </a:r>
            <a:r>
              <a:rPr lang="ru-RU" sz="1600" dirty="0">
                <a:solidFill>
                  <a:schemeClr val="tx1">
                    <a:lumMod val="75000"/>
                    <a:lumOff val="25000"/>
                  </a:schemeClr>
                </a:solidFill>
              </a:rPr>
              <a:t>.</a:t>
            </a:r>
          </a:p>
        </p:txBody>
      </p:sp>
      <p:sp>
        <p:nvSpPr>
          <p:cNvPr id="17" name="Text Box 5"/>
          <p:cNvSpPr txBox="1">
            <a:spLocks noChangeArrowheads="1"/>
          </p:cNvSpPr>
          <p:nvPr/>
        </p:nvSpPr>
        <p:spPr bwMode="auto">
          <a:xfrm>
            <a:off x="0" y="118591"/>
            <a:ext cx="9144000" cy="646113"/>
          </a:xfrm>
          <a:prstGeom prst="rect">
            <a:avLst/>
          </a:prstGeom>
          <a:noFill/>
          <a:ln w="9525">
            <a:noFill/>
            <a:miter lim="800000"/>
            <a:headEnd/>
            <a:tailEnd/>
          </a:ln>
        </p:spPr>
        <p:txBody>
          <a:bodyPr lIns="216000" tIns="36000" rIns="180000" bIns="36000" anchor="ctr"/>
          <a:lstStyle/>
          <a:p>
            <a:pPr>
              <a:defRPr/>
            </a:pPr>
            <a:r>
              <a:rPr lang="ru-RU" sz="2000" spc="-130" dirty="0" smtClean="0">
                <a:solidFill>
                  <a:schemeClr val="bg1"/>
                </a:solidFill>
                <a:latin typeface="Arial" pitchFamily="34" charset="0"/>
                <a:cs typeface="Arial" pitchFamily="34" charset="0"/>
              </a:rPr>
              <a:t>Односторонний отказ</a:t>
            </a:r>
            <a:endParaRPr lang="ru-RU" sz="2000" spc="-130" dirty="0">
              <a:solidFill>
                <a:schemeClr val="bg1"/>
              </a:solidFill>
              <a:latin typeface="Arial" pitchFamily="34" charset="0"/>
              <a:cs typeface="Arial" pitchFamily="34" charset="0"/>
            </a:endParaRPr>
          </a:p>
        </p:txBody>
      </p:sp>
      <p:sp>
        <p:nvSpPr>
          <p:cNvPr id="2" name="Прямоугольник 1"/>
          <p:cNvSpPr/>
          <p:nvPr/>
        </p:nvSpPr>
        <p:spPr>
          <a:xfrm>
            <a:off x="395536" y="2060848"/>
            <a:ext cx="3312368" cy="1569660"/>
          </a:xfrm>
          <a:prstGeom prst="rect">
            <a:avLst/>
          </a:prstGeom>
        </p:spPr>
        <p:txBody>
          <a:bodyPr wrap="square">
            <a:spAutoFit/>
          </a:bodyPr>
          <a:lstStyle/>
          <a:p>
            <a:pPr>
              <a:spcAft>
                <a:spcPts val="600"/>
              </a:spcAft>
              <a:defRPr/>
            </a:pPr>
            <a:r>
              <a:rPr lang="ru-RU" sz="1600" dirty="0">
                <a:solidFill>
                  <a:schemeClr val="tx1">
                    <a:lumMod val="75000"/>
                    <a:lumOff val="25000"/>
                  </a:schemeClr>
                </a:solidFill>
                <a:latin typeface="Arial" pitchFamily="34" charset="0"/>
                <a:cs typeface="Arial" pitchFamily="34" charset="0"/>
              </a:rPr>
              <a:t>Решение заказчика об одностороннем отказе вступает в силу и контракт считается расторгнутым через десять дней с даты надлежащего уведомления поставщика.</a:t>
            </a:r>
          </a:p>
        </p:txBody>
      </p:sp>
      <p:sp>
        <p:nvSpPr>
          <p:cNvPr id="4" name="Прямоугольник 3"/>
          <p:cNvSpPr/>
          <p:nvPr/>
        </p:nvSpPr>
        <p:spPr>
          <a:xfrm>
            <a:off x="3779912" y="1988840"/>
            <a:ext cx="4968552" cy="2062103"/>
          </a:xfrm>
          <a:prstGeom prst="rect">
            <a:avLst/>
          </a:prstGeom>
        </p:spPr>
        <p:txBody>
          <a:bodyPr wrap="square">
            <a:spAutoFit/>
          </a:bodyPr>
          <a:lstStyle/>
          <a:p>
            <a:pPr>
              <a:spcAft>
                <a:spcPts val="600"/>
              </a:spcAft>
              <a:defRPr/>
            </a:pPr>
            <a:r>
              <a:rPr lang="ru-RU" sz="1600" dirty="0">
                <a:solidFill>
                  <a:schemeClr val="tx1">
                    <a:lumMod val="75000"/>
                    <a:lumOff val="25000"/>
                  </a:schemeClr>
                </a:solidFill>
                <a:latin typeface="Arial" pitchFamily="34" charset="0"/>
                <a:cs typeface="Arial" pitchFamily="34" charset="0"/>
              </a:rPr>
              <a:t>Заказчик обязан отменить не вступившее в силу решение, если в течение десятидневного срока с даты надлежащего уведомления поставщика устранены нарушения условий контракта, а также компенсированы заказчику затраты на проведение экспертизы. Данное правило не применяется в случае повторного </a:t>
            </a:r>
            <a:r>
              <a:rPr lang="ru-RU" sz="1600" dirty="0" smtClean="0">
                <a:solidFill>
                  <a:schemeClr val="tx1">
                    <a:lumMod val="75000"/>
                    <a:lumOff val="25000"/>
                  </a:schemeClr>
                </a:solidFill>
                <a:latin typeface="Arial" pitchFamily="34" charset="0"/>
                <a:cs typeface="Arial" pitchFamily="34" charset="0"/>
              </a:rPr>
              <a:t>нарушения. </a:t>
            </a:r>
            <a:r>
              <a:rPr lang="ru-RU" sz="1600" dirty="0">
                <a:solidFill>
                  <a:schemeClr val="bg1"/>
                </a:solidFill>
                <a:latin typeface="Arial" pitchFamily="34" charset="0"/>
                <a:cs typeface="Arial" pitchFamily="34" charset="0"/>
              </a:rPr>
              <a:t>поставщиком.</a:t>
            </a:r>
          </a:p>
        </p:txBody>
      </p:sp>
      <p:cxnSp>
        <p:nvCxnSpPr>
          <p:cNvPr id="16" name="Прямая соединительная линия 15"/>
          <p:cNvCxnSpPr/>
          <p:nvPr/>
        </p:nvCxnSpPr>
        <p:spPr>
          <a:xfrm>
            <a:off x="251520" y="1844824"/>
            <a:ext cx="8568952"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flipH="1">
            <a:off x="3707904" y="1844824"/>
            <a:ext cx="18256" cy="187220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7" name="Прямоугольник 6"/>
          <p:cNvSpPr/>
          <p:nvPr/>
        </p:nvSpPr>
        <p:spPr>
          <a:xfrm>
            <a:off x="251520" y="4077072"/>
            <a:ext cx="8568952" cy="647664"/>
          </a:xfrm>
          <a:prstGeom prst="rect">
            <a:avLst/>
          </a:prstGeom>
          <a:solidFill>
            <a:schemeClr val="bg1">
              <a:lumMod val="95000"/>
            </a:schemeClr>
          </a:solidFill>
        </p:spPr>
        <p:txBody>
          <a:bodyPr wrap="square" lIns="360000" rIns="360000" bIns="108000">
            <a:spAutoFit/>
          </a:bodyPr>
          <a:lstStyle/>
          <a:p>
            <a:pPr lvl="1"/>
            <a:r>
              <a:rPr lang="ru-RU" sz="1600" dirty="0">
                <a:solidFill>
                  <a:schemeClr val="tx1">
                    <a:lumMod val="75000"/>
                    <a:lumOff val="25000"/>
                  </a:schemeClr>
                </a:solidFill>
              </a:rPr>
              <a:t>Решение поставщика </a:t>
            </a:r>
            <a:r>
              <a:rPr lang="ru-RU" sz="1600" dirty="0" smtClean="0">
                <a:solidFill>
                  <a:schemeClr val="tx1">
                    <a:lumMod val="75000"/>
                    <a:lumOff val="25000"/>
                  </a:schemeClr>
                </a:solidFill>
              </a:rPr>
              <a:t>направляется </a:t>
            </a:r>
            <a:r>
              <a:rPr lang="ru-RU" sz="1600" dirty="0">
                <a:solidFill>
                  <a:schemeClr val="tx1">
                    <a:lumMod val="75000"/>
                    <a:lumOff val="25000"/>
                  </a:schemeClr>
                </a:solidFill>
              </a:rPr>
              <a:t>заказчику в течение 3 рабочих дней с надлежащим </a:t>
            </a:r>
            <a:r>
              <a:rPr lang="ru-RU" sz="1600" dirty="0" smtClean="0">
                <a:solidFill>
                  <a:schemeClr val="tx1">
                    <a:lumMod val="75000"/>
                    <a:lumOff val="25000"/>
                  </a:schemeClr>
                </a:solidFill>
              </a:rPr>
              <a:t>уведомлением</a:t>
            </a:r>
            <a:r>
              <a:rPr lang="ru-RU" sz="1600" dirty="0">
                <a:solidFill>
                  <a:schemeClr val="tx1">
                    <a:lumMod val="75000"/>
                    <a:lumOff val="25000"/>
                  </a:schemeClr>
                </a:solidFill>
              </a:rPr>
              <a:t>.</a:t>
            </a:r>
            <a:endParaRPr lang="ru-RU" sz="1600" dirty="0">
              <a:solidFill>
                <a:schemeClr val="tx1">
                  <a:lumMod val="75000"/>
                  <a:lumOff val="25000"/>
                </a:schemeClr>
              </a:solidFill>
              <a:latin typeface="Arial" pitchFamily="34" charset="0"/>
              <a:cs typeface="Arial" pitchFamily="34" charset="0"/>
            </a:endParaRPr>
          </a:p>
        </p:txBody>
      </p:sp>
      <p:sp>
        <p:nvSpPr>
          <p:cNvPr id="8" name="Прямоугольник 7"/>
          <p:cNvSpPr/>
          <p:nvPr/>
        </p:nvSpPr>
        <p:spPr>
          <a:xfrm>
            <a:off x="3923928" y="4796744"/>
            <a:ext cx="4572000" cy="1323439"/>
          </a:xfrm>
          <a:prstGeom prst="rect">
            <a:avLst/>
          </a:prstGeom>
        </p:spPr>
        <p:txBody>
          <a:bodyPr>
            <a:spAutoFit/>
          </a:bodyPr>
          <a:lstStyle/>
          <a:p>
            <a:pPr>
              <a:spcAft>
                <a:spcPts val="600"/>
              </a:spcAft>
              <a:defRPr/>
            </a:pPr>
            <a:r>
              <a:rPr lang="ru-RU" sz="1600" dirty="0">
                <a:solidFill>
                  <a:schemeClr val="tx1">
                    <a:lumMod val="75000"/>
                    <a:lumOff val="25000"/>
                  </a:schemeClr>
                </a:solidFill>
                <a:latin typeface="Arial" pitchFamily="34" charset="0"/>
                <a:cs typeface="Arial" pitchFamily="34" charset="0"/>
              </a:rPr>
              <a:t>Поставщик обязан отменить не вступившее в силу решение, если в течение десятидневного срока с даты надлежащего уведомления заказчика устранены нарушения условий контракта.</a:t>
            </a:r>
          </a:p>
        </p:txBody>
      </p:sp>
      <p:cxnSp>
        <p:nvCxnSpPr>
          <p:cNvPr id="22" name="Прямая соединительная линия 21"/>
          <p:cNvCxnSpPr/>
          <p:nvPr/>
        </p:nvCxnSpPr>
        <p:spPr>
          <a:xfrm>
            <a:off x="251520" y="4724736"/>
            <a:ext cx="8568952"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3" name="Прямая соединительная линия 22"/>
          <p:cNvCxnSpPr/>
          <p:nvPr/>
        </p:nvCxnSpPr>
        <p:spPr>
          <a:xfrm flipH="1">
            <a:off x="3707904" y="4724736"/>
            <a:ext cx="18256" cy="1584584"/>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11" name="Прямоугольник 10"/>
          <p:cNvSpPr/>
          <p:nvPr/>
        </p:nvSpPr>
        <p:spPr>
          <a:xfrm>
            <a:off x="395536" y="4796744"/>
            <a:ext cx="3222104" cy="1569660"/>
          </a:xfrm>
          <a:prstGeom prst="rect">
            <a:avLst/>
          </a:prstGeom>
        </p:spPr>
        <p:txBody>
          <a:bodyPr wrap="square">
            <a:spAutoFit/>
          </a:bodyPr>
          <a:lstStyle/>
          <a:p>
            <a:pPr>
              <a:spcAft>
                <a:spcPts val="600"/>
              </a:spcAft>
              <a:defRPr/>
            </a:pPr>
            <a:r>
              <a:rPr lang="ru-RU" sz="1600" dirty="0">
                <a:solidFill>
                  <a:schemeClr val="tx1">
                    <a:lumMod val="75000"/>
                    <a:lumOff val="25000"/>
                  </a:schemeClr>
                </a:solidFill>
                <a:latin typeface="Arial" pitchFamily="34" charset="0"/>
                <a:cs typeface="Arial" pitchFamily="34" charset="0"/>
              </a:rPr>
              <a:t>Решение поставщика об одностороннем отказе вступает в силу и контракт считается расторгнутым через </a:t>
            </a:r>
            <a:r>
              <a:rPr lang="ru-RU" sz="1600" dirty="0" smtClean="0">
                <a:solidFill>
                  <a:schemeClr val="tx1">
                    <a:lumMod val="75000"/>
                    <a:lumOff val="25000"/>
                  </a:schemeClr>
                </a:solidFill>
                <a:latin typeface="Arial" pitchFamily="34" charset="0"/>
                <a:cs typeface="Arial" pitchFamily="34" charset="0"/>
              </a:rPr>
              <a:t>десять дней </a:t>
            </a:r>
            <a:r>
              <a:rPr lang="ru-RU" sz="1600" dirty="0">
                <a:solidFill>
                  <a:schemeClr val="tx1">
                    <a:lumMod val="75000"/>
                    <a:lumOff val="25000"/>
                  </a:schemeClr>
                </a:solidFill>
                <a:latin typeface="Arial" pitchFamily="34" charset="0"/>
                <a:cs typeface="Arial" pitchFamily="34" charset="0"/>
              </a:rPr>
              <a:t>с даты надлежащего уведомления заказчика.</a:t>
            </a:r>
          </a:p>
        </p:txBody>
      </p:sp>
    </p:spTree>
    <p:extLst>
      <p:ext uri="{BB962C8B-B14F-4D97-AF65-F5344CB8AC3E}">
        <p14:creationId xmlns:p14="http://schemas.microsoft.com/office/powerpoint/2010/main" val="1233380516"/>
      </p:ext>
    </p:extLst>
  </p:cSld>
  <p:clrMapOvr>
    <a:masterClrMapping/>
  </p:clrMapOvr>
  <p:transition>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467544" y="1700808"/>
            <a:ext cx="7886110" cy="2631490"/>
          </a:xfrm>
          <a:prstGeom prst="rect">
            <a:avLst/>
          </a:prstGeom>
        </p:spPr>
        <p:txBody>
          <a:bodyPr wrap="square">
            <a:spAutoFit/>
          </a:bodyPr>
          <a:lstStyle/>
          <a:p>
            <a:pPr marL="0" lvl="1">
              <a:spcAft>
                <a:spcPts val="600"/>
              </a:spcAft>
              <a:buClr>
                <a:srgbClr val="990033"/>
              </a:buClr>
              <a:buSzPct val="80000"/>
            </a:pPr>
            <a:r>
              <a:rPr lang="ru-RU" sz="1600" dirty="0" smtClean="0">
                <a:solidFill>
                  <a:schemeClr val="tx1">
                    <a:lumMod val="65000"/>
                    <a:lumOff val="35000"/>
                  </a:schemeClr>
                </a:solidFill>
                <a:latin typeface="Arial" pitchFamily="34" charset="0"/>
                <a:cs typeface="Arial" pitchFamily="34" charset="0"/>
              </a:rPr>
              <a:t>Любой участник закупки, а также осуществляющие общественный контроль общественные объединения, объединения юридических лиц в соответствии с законодательством РФ имеют право обжаловать в судебном порядке или в порядке, установленном настоящей главой, в контрольный орган в сфере закупок действия (бездействие) заказчика, уполномоченного органа, уполномоченного учреждения, специализированной организации, комиссии по осуществлению закупок, ее членов, должностных лиц контрактной службы, контрактного управляющего, оператора электронной площадки, если такие действия (бездействие)</a:t>
            </a:r>
          </a:p>
          <a:p>
            <a:pPr marL="0" lvl="1">
              <a:spcAft>
                <a:spcPts val="600"/>
              </a:spcAft>
              <a:buClr>
                <a:srgbClr val="990033"/>
              </a:buClr>
              <a:buSzPct val="80000"/>
            </a:pPr>
            <a:r>
              <a:rPr lang="ru-RU" sz="1600" dirty="0" smtClean="0">
                <a:solidFill>
                  <a:schemeClr val="tx1">
                    <a:lumMod val="65000"/>
                    <a:lumOff val="35000"/>
                  </a:schemeClr>
                </a:solidFill>
                <a:latin typeface="Arial" pitchFamily="34" charset="0"/>
                <a:cs typeface="Arial" pitchFamily="34" charset="0"/>
              </a:rPr>
              <a:t>нарушают права и законные интересы участника закупки (ст. 105)</a:t>
            </a:r>
          </a:p>
        </p:txBody>
      </p:sp>
      <p:sp>
        <p:nvSpPr>
          <p:cNvPr id="13" name="Скругленный прямоугольник 12"/>
          <p:cNvSpPr/>
          <p:nvPr/>
        </p:nvSpPr>
        <p:spPr>
          <a:xfrm>
            <a:off x="243275" y="4869160"/>
            <a:ext cx="8879414" cy="907255"/>
          </a:xfrm>
          <a:prstGeom prst="roundRect">
            <a:avLst/>
          </a:prstGeom>
          <a:solidFill>
            <a:schemeClr val="bg1">
              <a:lumMod val="95000"/>
            </a:schemeClr>
          </a:solidFill>
        </p:spPr>
        <p:txBody>
          <a:bodyPr wrap="square" lIns="360000" rIns="360000" bIns="108000">
            <a:spAutoFit/>
          </a:bodyPr>
          <a:lstStyle/>
          <a:p>
            <a:pPr>
              <a:lnSpc>
                <a:spcPct val="90000"/>
              </a:lnSpc>
            </a:pPr>
            <a:endParaRPr lang="ru-RU" sz="1600" dirty="0">
              <a:solidFill>
                <a:schemeClr val="tx1">
                  <a:lumMod val="75000"/>
                  <a:lumOff val="25000"/>
                </a:schemeClr>
              </a:solidFill>
              <a:latin typeface="Arial" pitchFamily="34" charset="0"/>
              <a:cs typeface="Arial" pitchFamily="34" charset="0"/>
            </a:endParaRPr>
          </a:p>
          <a:p>
            <a:pPr>
              <a:lnSpc>
                <a:spcPct val="90000"/>
              </a:lnSpc>
            </a:pPr>
            <a:r>
              <a:rPr lang="ru-RU" sz="1600" dirty="0">
                <a:solidFill>
                  <a:schemeClr val="tx1">
                    <a:lumMod val="75000"/>
                    <a:lumOff val="25000"/>
                  </a:schemeClr>
                </a:solidFill>
                <a:latin typeface="Arial" pitchFamily="34" charset="0"/>
                <a:cs typeface="Arial" pitchFamily="34" charset="0"/>
              </a:rPr>
              <a:t>Федеральные органы исполнительный власти, уполномоченные на осуществление контроля в сфере закупок по КС: ФАС России, </a:t>
            </a:r>
            <a:r>
              <a:rPr lang="ru-RU" sz="1600" dirty="0" err="1">
                <a:solidFill>
                  <a:schemeClr val="tx1">
                    <a:lumMod val="75000"/>
                    <a:lumOff val="25000"/>
                  </a:schemeClr>
                </a:solidFill>
                <a:latin typeface="Arial" pitchFamily="34" charset="0"/>
                <a:cs typeface="Arial" pitchFamily="34" charset="0"/>
              </a:rPr>
              <a:t>Рособоронзаказ</a:t>
            </a:r>
            <a:r>
              <a:rPr lang="ru-RU" sz="1600" dirty="0">
                <a:solidFill>
                  <a:schemeClr val="tx1">
                    <a:lumMod val="75000"/>
                    <a:lumOff val="25000"/>
                  </a:schemeClr>
                </a:solidFill>
                <a:latin typeface="Arial" pitchFamily="34" charset="0"/>
                <a:cs typeface="Arial" pitchFamily="34" charset="0"/>
              </a:rPr>
              <a:t> РФ </a:t>
            </a:r>
          </a:p>
        </p:txBody>
      </p:sp>
      <p:sp>
        <p:nvSpPr>
          <p:cNvPr id="15" name="Text Box 5"/>
          <p:cNvSpPr txBox="1">
            <a:spLocks noChangeArrowheads="1"/>
          </p:cNvSpPr>
          <p:nvPr/>
        </p:nvSpPr>
        <p:spPr bwMode="auto">
          <a:xfrm>
            <a:off x="0" y="116632"/>
            <a:ext cx="9144000" cy="646113"/>
          </a:xfrm>
          <a:prstGeom prst="rect">
            <a:avLst/>
          </a:prstGeom>
          <a:noFill/>
          <a:ln w="9525">
            <a:noFill/>
            <a:miter lim="800000"/>
            <a:headEnd/>
            <a:tailEnd/>
          </a:ln>
        </p:spPr>
        <p:txBody>
          <a:bodyPr lIns="216000" tIns="36000" rIns="180000" bIns="36000" anchor="ctr"/>
          <a:lstStyle/>
          <a:p>
            <a:pPr>
              <a:defRPr/>
            </a:pPr>
            <a:r>
              <a:rPr lang="ru-RU" sz="2300" spc="-130" dirty="0" smtClean="0">
                <a:solidFill>
                  <a:schemeClr val="bg1"/>
                </a:solidFill>
                <a:latin typeface="Arial" pitchFamily="34" charset="0"/>
                <a:cs typeface="Arial" pitchFamily="34" charset="0"/>
              </a:rPr>
              <a:t>Обжалование</a:t>
            </a:r>
            <a:endParaRPr lang="ru-RU" sz="2300" spc="-13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03407013"/>
      </p:ext>
    </p:extLst>
  </p:cSld>
  <p:clrMapOvr>
    <a:masterClrMapping/>
  </p:clrMapOvr>
  <p:transition>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p:nvPr/>
        </p:nvSpPr>
        <p:spPr>
          <a:xfrm>
            <a:off x="395536" y="4437112"/>
            <a:ext cx="7776864" cy="510909"/>
          </a:xfrm>
          <a:prstGeom prst="rect">
            <a:avLst/>
          </a:prstGeom>
        </p:spPr>
        <p:txBody>
          <a:bodyPr wrap="square">
            <a:spAutoFit/>
          </a:bodyPr>
          <a:lstStyle/>
          <a:p>
            <a:pPr marL="0" lvl="1" algn="ctr">
              <a:lnSpc>
                <a:spcPct val="85000"/>
              </a:lnSpc>
              <a:spcAft>
                <a:spcPts val="600"/>
              </a:spcAft>
              <a:buClr>
                <a:srgbClr val="990033"/>
              </a:buClr>
              <a:buSzPct val="80000"/>
            </a:pPr>
            <a:r>
              <a:rPr lang="ru-RU" sz="1600" dirty="0" smtClean="0">
                <a:solidFill>
                  <a:schemeClr val="tx1">
                    <a:lumMod val="65000"/>
                    <a:lumOff val="35000"/>
                  </a:schemeClr>
                </a:solidFill>
                <a:latin typeface="Arial" pitchFamily="34" charset="0"/>
                <a:cs typeface="Arial" pitchFamily="34" charset="0"/>
              </a:rPr>
              <a:t>Срок хранения информации в РНП</a:t>
            </a:r>
            <a:br>
              <a:rPr lang="ru-RU" sz="1600" dirty="0" smtClean="0">
                <a:solidFill>
                  <a:schemeClr val="tx1">
                    <a:lumMod val="65000"/>
                    <a:lumOff val="35000"/>
                  </a:schemeClr>
                </a:solidFill>
                <a:latin typeface="Arial" pitchFamily="34" charset="0"/>
                <a:cs typeface="Arial" pitchFamily="34" charset="0"/>
              </a:rPr>
            </a:br>
            <a:r>
              <a:rPr lang="ru-RU" sz="1600" dirty="0" smtClean="0">
                <a:solidFill>
                  <a:schemeClr val="tx1">
                    <a:lumMod val="65000"/>
                    <a:lumOff val="35000"/>
                  </a:schemeClr>
                </a:solidFill>
                <a:latin typeface="Arial" pitchFamily="34" charset="0"/>
                <a:cs typeface="Arial" pitchFamily="34" charset="0"/>
              </a:rPr>
              <a:t>– 2 года</a:t>
            </a:r>
          </a:p>
        </p:txBody>
      </p:sp>
      <p:sp>
        <p:nvSpPr>
          <p:cNvPr id="26" name="Скругленный прямоугольник 25"/>
          <p:cNvSpPr/>
          <p:nvPr/>
        </p:nvSpPr>
        <p:spPr>
          <a:xfrm>
            <a:off x="107504" y="5373216"/>
            <a:ext cx="8683682" cy="662081"/>
          </a:xfrm>
          <a:prstGeom prst="roundRect">
            <a:avLst/>
          </a:prstGeom>
          <a:solidFill>
            <a:schemeClr val="bg1">
              <a:lumMod val="95000"/>
            </a:schemeClr>
          </a:solidFill>
        </p:spPr>
        <p:txBody>
          <a:bodyPr wrap="square" lIns="360000" rIns="360000" bIns="108000">
            <a:spAutoFit/>
          </a:bodyPr>
          <a:lstStyle/>
          <a:p>
            <a:pPr>
              <a:lnSpc>
                <a:spcPct val="90000"/>
              </a:lnSpc>
            </a:pPr>
            <a:r>
              <a:rPr lang="ru-RU" sz="1600" dirty="0">
                <a:solidFill>
                  <a:schemeClr val="tx1">
                    <a:lumMod val="75000"/>
                    <a:lumOff val="25000"/>
                  </a:schemeClr>
                </a:solidFill>
                <a:latin typeface="Arial" pitchFamily="34" charset="0"/>
                <a:cs typeface="Arial" pitchFamily="34" charset="0"/>
              </a:rPr>
              <a:t>Контрольный орган в течение 10 рабочих дней проверяет сведения </a:t>
            </a:r>
            <a:br>
              <a:rPr lang="ru-RU" sz="1600" dirty="0">
                <a:solidFill>
                  <a:schemeClr val="tx1">
                    <a:lumMod val="75000"/>
                    <a:lumOff val="25000"/>
                  </a:schemeClr>
                </a:solidFill>
                <a:latin typeface="Arial" pitchFamily="34" charset="0"/>
                <a:cs typeface="Arial" pitchFamily="34" charset="0"/>
              </a:rPr>
            </a:br>
            <a:r>
              <a:rPr lang="ru-RU" sz="1600" dirty="0">
                <a:solidFill>
                  <a:schemeClr val="tx1">
                    <a:lumMod val="75000"/>
                    <a:lumOff val="25000"/>
                  </a:schemeClr>
                </a:solidFill>
                <a:latin typeface="Arial" pitchFamily="34" charset="0"/>
                <a:cs typeface="Arial" pitchFamily="34" charset="0"/>
              </a:rPr>
              <a:t>и принимает решение о включении/не включении поставщика в РНП</a:t>
            </a:r>
          </a:p>
        </p:txBody>
      </p:sp>
      <p:sp>
        <p:nvSpPr>
          <p:cNvPr id="30" name="Text Box 5"/>
          <p:cNvSpPr txBox="1">
            <a:spLocks noChangeArrowheads="1"/>
          </p:cNvSpPr>
          <p:nvPr/>
        </p:nvSpPr>
        <p:spPr bwMode="auto">
          <a:xfrm>
            <a:off x="11091" y="118591"/>
            <a:ext cx="9144000" cy="646113"/>
          </a:xfrm>
          <a:prstGeom prst="rect">
            <a:avLst/>
          </a:prstGeom>
          <a:noFill/>
          <a:ln w="9525">
            <a:noFill/>
            <a:miter lim="800000"/>
            <a:headEnd/>
            <a:tailEnd/>
          </a:ln>
        </p:spPr>
        <p:txBody>
          <a:bodyPr lIns="216000" tIns="36000" rIns="180000" bIns="36000" anchor="ctr"/>
          <a:lstStyle/>
          <a:p>
            <a:pPr>
              <a:defRPr/>
            </a:pPr>
            <a:r>
              <a:rPr lang="ru-RU" sz="2300" spc="-130" dirty="0" smtClean="0">
                <a:solidFill>
                  <a:schemeClr val="bg1"/>
                </a:solidFill>
                <a:latin typeface="Arial" pitchFamily="34" charset="0"/>
                <a:cs typeface="Arial" pitchFamily="34" charset="0"/>
              </a:rPr>
              <a:t>РНП</a:t>
            </a:r>
            <a:endParaRPr lang="ru-RU" sz="2300" spc="-130" dirty="0">
              <a:solidFill>
                <a:schemeClr val="bg1"/>
              </a:solidFill>
              <a:latin typeface="Arial" pitchFamily="34" charset="0"/>
              <a:cs typeface="Arial" pitchFamily="34" charset="0"/>
            </a:endParaRPr>
          </a:p>
        </p:txBody>
      </p:sp>
      <p:cxnSp>
        <p:nvCxnSpPr>
          <p:cNvPr id="33" name="Прямая соединительная линия 32"/>
          <p:cNvCxnSpPr/>
          <p:nvPr/>
        </p:nvCxnSpPr>
        <p:spPr>
          <a:xfrm flipH="1">
            <a:off x="6012160" y="2013808"/>
            <a:ext cx="18256" cy="187220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34" name="Прямоугольник 33"/>
          <p:cNvSpPr/>
          <p:nvPr/>
        </p:nvSpPr>
        <p:spPr>
          <a:xfrm>
            <a:off x="323528" y="2517864"/>
            <a:ext cx="2664296" cy="1200329"/>
          </a:xfrm>
          <a:prstGeom prst="rect">
            <a:avLst/>
          </a:prstGeom>
        </p:spPr>
        <p:txBody>
          <a:bodyPr wrap="square">
            <a:spAutoFit/>
          </a:bodyPr>
          <a:lstStyle/>
          <a:p>
            <a:pPr lvl="0" algn="ctr" defTabSz="889000">
              <a:lnSpc>
                <a:spcPct val="90000"/>
              </a:lnSpc>
              <a:spcAft>
                <a:spcPct val="35000"/>
              </a:spcAft>
            </a:pPr>
            <a:r>
              <a:rPr lang="ru-RU" sz="2000" dirty="0">
                <a:solidFill>
                  <a:schemeClr val="tx1">
                    <a:lumMod val="75000"/>
                    <a:lumOff val="25000"/>
                  </a:schemeClr>
                </a:solidFill>
                <a:latin typeface="Arial" pitchFamily="34" charset="0"/>
                <a:cs typeface="Arial" pitchFamily="34" charset="0"/>
              </a:rPr>
              <a:t>Участники, уклонившиеся от заключения контрактов</a:t>
            </a:r>
          </a:p>
        </p:txBody>
      </p:sp>
      <p:sp>
        <p:nvSpPr>
          <p:cNvPr id="35" name="Прямоугольник 34"/>
          <p:cNvSpPr/>
          <p:nvPr/>
        </p:nvSpPr>
        <p:spPr>
          <a:xfrm>
            <a:off x="6084168" y="2373848"/>
            <a:ext cx="2447485" cy="1631216"/>
          </a:xfrm>
          <a:prstGeom prst="rect">
            <a:avLst/>
          </a:prstGeom>
        </p:spPr>
        <p:txBody>
          <a:bodyPr wrap="square">
            <a:spAutoFit/>
          </a:bodyPr>
          <a:lstStyle/>
          <a:p>
            <a:pPr algn="ctr">
              <a:spcAft>
                <a:spcPts val="600"/>
              </a:spcAft>
              <a:defRPr/>
            </a:pPr>
            <a:r>
              <a:rPr lang="ru-RU" sz="2000" dirty="0">
                <a:solidFill>
                  <a:schemeClr val="tx1">
                    <a:lumMod val="75000"/>
                    <a:lumOff val="25000"/>
                  </a:schemeClr>
                </a:solidFill>
                <a:latin typeface="Arial" pitchFamily="34" charset="0"/>
                <a:cs typeface="Arial" pitchFamily="34" charset="0"/>
              </a:rPr>
              <a:t>Односторонний отказ заказчика от исполнения контракта с поставщиком</a:t>
            </a:r>
          </a:p>
        </p:txBody>
      </p:sp>
      <p:cxnSp>
        <p:nvCxnSpPr>
          <p:cNvPr id="36" name="Прямая соединительная линия 35"/>
          <p:cNvCxnSpPr/>
          <p:nvPr/>
        </p:nvCxnSpPr>
        <p:spPr>
          <a:xfrm>
            <a:off x="553449" y="1984425"/>
            <a:ext cx="7992888"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37" name="Прямоугольник 36"/>
          <p:cNvSpPr/>
          <p:nvPr/>
        </p:nvSpPr>
        <p:spPr>
          <a:xfrm>
            <a:off x="323528" y="1509752"/>
            <a:ext cx="8338100" cy="432220"/>
          </a:xfrm>
          <a:prstGeom prst="rect">
            <a:avLst/>
          </a:prstGeom>
          <a:solidFill>
            <a:schemeClr val="bg1">
              <a:lumMod val="95000"/>
            </a:schemeClr>
          </a:solidFill>
        </p:spPr>
        <p:txBody>
          <a:bodyPr wrap="square" lIns="360000" rIns="360000" bIns="108000">
            <a:spAutoFit/>
          </a:bodyPr>
          <a:lstStyle/>
          <a:p>
            <a:pPr>
              <a:lnSpc>
                <a:spcPct val="90000"/>
              </a:lnSpc>
              <a:defRPr/>
            </a:pPr>
            <a:r>
              <a:rPr lang="ru-RU" sz="2000" b="1" dirty="0">
                <a:solidFill>
                  <a:schemeClr val="tx1">
                    <a:lumMod val="75000"/>
                    <a:lumOff val="25000"/>
                  </a:schemeClr>
                </a:solidFill>
                <a:latin typeface="Arial" pitchFamily="34" charset="0"/>
                <a:cs typeface="Arial" pitchFamily="34" charset="0"/>
              </a:rPr>
              <a:t>Реестр недобросовестных поставщиков</a:t>
            </a:r>
          </a:p>
        </p:txBody>
      </p:sp>
      <p:cxnSp>
        <p:nvCxnSpPr>
          <p:cNvPr id="38" name="Прямая соединительная линия 37"/>
          <p:cNvCxnSpPr/>
          <p:nvPr/>
        </p:nvCxnSpPr>
        <p:spPr>
          <a:xfrm flipH="1">
            <a:off x="3131840" y="2013808"/>
            <a:ext cx="18256" cy="187220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39" name="Прямоугольник 38"/>
          <p:cNvSpPr/>
          <p:nvPr/>
        </p:nvSpPr>
        <p:spPr>
          <a:xfrm>
            <a:off x="3347864" y="2445856"/>
            <a:ext cx="2736304" cy="1200329"/>
          </a:xfrm>
          <a:prstGeom prst="rect">
            <a:avLst/>
          </a:prstGeom>
        </p:spPr>
        <p:txBody>
          <a:bodyPr wrap="square">
            <a:spAutoFit/>
          </a:bodyPr>
          <a:lstStyle/>
          <a:p>
            <a:pPr lvl="0" algn="ctr" defTabSz="889000">
              <a:lnSpc>
                <a:spcPct val="90000"/>
              </a:lnSpc>
              <a:spcAft>
                <a:spcPct val="35000"/>
              </a:spcAft>
            </a:pPr>
            <a:r>
              <a:rPr lang="ru-RU" sz="2000" dirty="0">
                <a:solidFill>
                  <a:schemeClr val="tx1">
                    <a:lumMod val="75000"/>
                    <a:lumOff val="25000"/>
                  </a:schemeClr>
                </a:solidFill>
                <a:latin typeface="Arial" pitchFamily="34" charset="0"/>
                <a:cs typeface="Arial" pitchFamily="34" charset="0"/>
              </a:rPr>
              <a:t>Поставщики, с которыми контракты расторгнуты по решению </a:t>
            </a:r>
            <a:r>
              <a:rPr lang="ru-RU" sz="2000" dirty="0" smtClean="0">
                <a:solidFill>
                  <a:schemeClr val="tx1">
                    <a:lumMod val="75000"/>
                    <a:lumOff val="25000"/>
                  </a:schemeClr>
                </a:solidFill>
                <a:latin typeface="Arial" pitchFamily="34" charset="0"/>
                <a:cs typeface="Arial" pitchFamily="34" charset="0"/>
              </a:rPr>
              <a:t>суда</a:t>
            </a:r>
            <a:endParaRPr lang="ru-RU" sz="20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2088938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Righ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21"/>
          <p:cNvSpPr txBox="1">
            <a:spLocks noChangeArrowheads="1"/>
          </p:cNvSpPr>
          <p:nvPr/>
        </p:nvSpPr>
        <p:spPr bwMode="auto">
          <a:xfrm>
            <a:off x="179512" y="1556792"/>
            <a:ext cx="7984149" cy="376820"/>
          </a:xfrm>
          <a:prstGeom prst="rect">
            <a:avLst/>
          </a:prstGeom>
          <a:solidFill>
            <a:schemeClr val="bg1">
              <a:lumMod val="95000"/>
            </a:schemeClr>
          </a:solidFill>
          <a:extLst/>
        </p:spPr>
        <p:txBody>
          <a:bodyPr wrap="square" lIns="360000" rIns="360000" bIns="108000">
            <a:spAutoFit/>
          </a:bodyPr>
          <a:lstStyle>
            <a:defPPr>
              <a:defRPr lang="ru-RU"/>
            </a:defPPr>
            <a:lvl1pPr>
              <a:lnSpc>
                <a:spcPct val="90000"/>
              </a:lnSpc>
              <a:defRPr sz="1600">
                <a:solidFill>
                  <a:schemeClr val="tx1">
                    <a:lumMod val="75000"/>
                    <a:lumOff val="25000"/>
                  </a:schemeClr>
                </a:solidFill>
                <a:latin typeface="Arial" pitchFamily="34" charset="0"/>
                <a:cs typeface="Arial" pitchFamily="34" charset="0"/>
              </a:defRPr>
            </a:lvl1pPr>
          </a:lstStyle>
          <a:p>
            <a:r>
              <a:rPr lang="ru-RU" dirty="0"/>
              <a:t>Реестр недобросовестных поставщиков содержит информацию:</a:t>
            </a:r>
          </a:p>
        </p:txBody>
      </p:sp>
      <p:sp>
        <p:nvSpPr>
          <p:cNvPr id="28" name="Прямоугольник 27"/>
          <p:cNvSpPr/>
          <p:nvPr/>
        </p:nvSpPr>
        <p:spPr>
          <a:xfrm>
            <a:off x="395536" y="2132856"/>
            <a:ext cx="8280920" cy="3065455"/>
          </a:xfrm>
          <a:prstGeom prst="rect">
            <a:avLst/>
          </a:prstGeom>
        </p:spPr>
        <p:txBody>
          <a:bodyPr wrap="square">
            <a:spAutoFit/>
          </a:bodyPr>
          <a:lstStyle/>
          <a:p>
            <a:pPr marL="177800" lvl="1" indent="-177800">
              <a:lnSpc>
                <a:spcPct val="85000"/>
              </a:lnSpc>
              <a:spcAft>
                <a:spcPts val="600"/>
              </a:spcAft>
              <a:buClr>
                <a:srgbClr val="990033"/>
              </a:buClr>
              <a:buSzPct val="80000"/>
              <a:buFont typeface="+mj-lt"/>
              <a:buAutoNum type="arabicPeriod"/>
            </a:pPr>
            <a:r>
              <a:rPr lang="ru-RU" sz="1600" dirty="0" smtClean="0">
                <a:solidFill>
                  <a:schemeClr val="tx1">
                    <a:lumMod val="75000"/>
                    <a:lumOff val="25000"/>
                  </a:schemeClr>
                </a:solidFill>
                <a:latin typeface="Arial" pitchFamily="34" charset="0"/>
                <a:cs typeface="Arial" pitchFamily="34" charset="0"/>
              </a:rPr>
              <a:t>Наименование, фирменное наименование (при наличии), место нахождения (для юридического лица), фамилия, имя, отчество (при наличии), ИНН;</a:t>
            </a:r>
          </a:p>
          <a:p>
            <a:pPr marL="177800" lvl="1" indent="-177800">
              <a:lnSpc>
                <a:spcPct val="85000"/>
              </a:lnSpc>
              <a:spcAft>
                <a:spcPts val="600"/>
              </a:spcAft>
              <a:buClr>
                <a:srgbClr val="990033"/>
              </a:buClr>
              <a:buSzPct val="80000"/>
              <a:buFont typeface="+mj-lt"/>
              <a:buAutoNum type="arabicPeriod"/>
            </a:pPr>
            <a:r>
              <a:rPr lang="ru-RU" sz="1600" dirty="0" smtClean="0">
                <a:solidFill>
                  <a:schemeClr val="tx1">
                    <a:lumMod val="75000"/>
                    <a:lumOff val="25000"/>
                  </a:schemeClr>
                </a:solidFill>
                <a:latin typeface="Arial" pitchFamily="34" charset="0"/>
                <a:cs typeface="Arial" pitchFamily="34" charset="0"/>
              </a:rPr>
              <a:t>Фамилии, имена, отчества (при наличии) </a:t>
            </a:r>
            <a:r>
              <a:rPr lang="ru-RU" sz="1600" b="1" dirty="0" smtClean="0">
                <a:solidFill>
                  <a:schemeClr val="tx1">
                    <a:lumMod val="75000"/>
                    <a:lumOff val="25000"/>
                  </a:schemeClr>
                </a:solidFill>
                <a:latin typeface="Arial" pitchFamily="34" charset="0"/>
                <a:cs typeface="Arial" pitchFamily="34" charset="0"/>
              </a:rPr>
              <a:t>учредителей, членов коллегиальных исполнительных органов</a:t>
            </a:r>
            <a:r>
              <a:rPr lang="ru-RU" sz="1600" dirty="0" smtClean="0">
                <a:solidFill>
                  <a:schemeClr val="tx1">
                    <a:lumMod val="75000"/>
                    <a:lumOff val="25000"/>
                  </a:schemeClr>
                </a:solidFill>
                <a:latin typeface="Arial" pitchFamily="34" charset="0"/>
                <a:cs typeface="Arial" pitchFamily="34" charset="0"/>
              </a:rPr>
              <a:t>, лиц, исполняющих функции </a:t>
            </a:r>
            <a:r>
              <a:rPr lang="ru-RU" sz="1600" b="1" dirty="0" smtClean="0">
                <a:solidFill>
                  <a:schemeClr val="tx1">
                    <a:lumMod val="75000"/>
                    <a:lumOff val="25000"/>
                  </a:schemeClr>
                </a:solidFill>
                <a:latin typeface="Arial" pitchFamily="34" charset="0"/>
                <a:cs typeface="Arial" pitchFamily="34" charset="0"/>
              </a:rPr>
              <a:t>единоличного исполнительного органа </a:t>
            </a:r>
            <a:r>
              <a:rPr lang="ru-RU" sz="1600" dirty="0" smtClean="0">
                <a:solidFill>
                  <a:schemeClr val="tx1">
                    <a:lumMod val="75000"/>
                    <a:lumOff val="25000"/>
                  </a:schemeClr>
                </a:solidFill>
                <a:latin typeface="Arial" pitchFamily="34" charset="0"/>
                <a:cs typeface="Arial" pitchFamily="34" charset="0"/>
              </a:rPr>
              <a:t>юридических лиц;</a:t>
            </a:r>
          </a:p>
          <a:p>
            <a:pPr marL="177800" lvl="1" indent="-177800">
              <a:lnSpc>
                <a:spcPct val="85000"/>
              </a:lnSpc>
              <a:spcAft>
                <a:spcPts val="600"/>
              </a:spcAft>
              <a:buClr>
                <a:srgbClr val="990033"/>
              </a:buClr>
              <a:buSzPct val="80000"/>
              <a:buFont typeface="+mj-lt"/>
              <a:buAutoNum type="arabicPeriod"/>
            </a:pPr>
            <a:r>
              <a:rPr lang="ru-RU" sz="1600" dirty="0" smtClean="0">
                <a:solidFill>
                  <a:schemeClr val="tx1">
                    <a:lumMod val="75000"/>
                    <a:lumOff val="25000"/>
                  </a:schemeClr>
                </a:solidFill>
                <a:latin typeface="Arial" pitchFamily="34" charset="0"/>
                <a:cs typeface="Arial" pitchFamily="34" charset="0"/>
              </a:rPr>
              <a:t>Даты проведения закупки, дата признания закупки несостоявшейся, дата заключения неисполненного или ненадлежащим образом исполненного контракта;</a:t>
            </a:r>
          </a:p>
          <a:p>
            <a:pPr marL="177800" lvl="1" indent="-177800">
              <a:lnSpc>
                <a:spcPct val="85000"/>
              </a:lnSpc>
              <a:spcAft>
                <a:spcPts val="600"/>
              </a:spcAft>
              <a:buClr>
                <a:srgbClr val="990033"/>
              </a:buClr>
              <a:buSzPct val="80000"/>
              <a:buFont typeface="+mj-lt"/>
              <a:buAutoNum type="arabicPeriod"/>
            </a:pPr>
            <a:r>
              <a:rPr lang="ru-RU" sz="1600" dirty="0" smtClean="0">
                <a:solidFill>
                  <a:schemeClr val="tx1">
                    <a:lumMod val="75000"/>
                    <a:lumOff val="25000"/>
                  </a:schemeClr>
                </a:solidFill>
                <a:latin typeface="Arial" pitchFamily="34" charset="0"/>
                <a:cs typeface="Arial" pitchFamily="34" charset="0"/>
              </a:rPr>
              <a:t>Объект закупки, цена контракта и срок его исполнения;</a:t>
            </a:r>
          </a:p>
          <a:p>
            <a:pPr marL="177800" lvl="1" indent="-177800">
              <a:lnSpc>
                <a:spcPct val="85000"/>
              </a:lnSpc>
              <a:spcAft>
                <a:spcPts val="600"/>
              </a:spcAft>
              <a:buClr>
                <a:srgbClr val="990033"/>
              </a:buClr>
              <a:buSzPct val="80000"/>
              <a:buFont typeface="+mj-lt"/>
              <a:buAutoNum type="arabicPeriod"/>
            </a:pPr>
            <a:r>
              <a:rPr lang="ru-RU" sz="1600" dirty="0" smtClean="0">
                <a:solidFill>
                  <a:schemeClr val="tx1">
                    <a:lumMod val="75000"/>
                    <a:lumOff val="25000"/>
                  </a:schemeClr>
                </a:solidFill>
                <a:latin typeface="Arial" pitchFamily="34" charset="0"/>
                <a:cs typeface="Arial" pitchFamily="34" charset="0"/>
              </a:rPr>
              <a:t>Идентификационный код закупки;</a:t>
            </a:r>
          </a:p>
          <a:p>
            <a:pPr marL="177800" lvl="1" indent="-177800">
              <a:lnSpc>
                <a:spcPct val="85000"/>
              </a:lnSpc>
              <a:spcAft>
                <a:spcPts val="600"/>
              </a:spcAft>
              <a:buClr>
                <a:srgbClr val="990033"/>
              </a:buClr>
              <a:buSzPct val="80000"/>
              <a:buFont typeface="+mj-lt"/>
              <a:buAutoNum type="arabicPeriod"/>
            </a:pPr>
            <a:r>
              <a:rPr lang="ru-RU" sz="1600" dirty="0" smtClean="0">
                <a:solidFill>
                  <a:schemeClr val="tx1">
                    <a:lumMod val="75000"/>
                    <a:lumOff val="25000"/>
                  </a:schemeClr>
                </a:solidFill>
                <a:latin typeface="Arial" pitchFamily="34" charset="0"/>
                <a:cs typeface="Arial" pitchFamily="34" charset="0"/>
              </a:rPr>
              <a:t>Основания и дата расторжения контракта, в случае его расторжения по решению суда или в случае одностороннего отказа заказчика от исполнения контракта;</a:t>
            </a:r>
          </a:p>
          <a:p>
            <a:pPr marL="177800" lvl="1" indent="-177800">
              <a:lnSpc>
                <a:spcPct val="85000"/>
              </a:lnSpc>
              <a:spcAft>
                <a:spcPts val="600"/>
              </a:spcAft>
              <a:buClr>
                <a:srgbClr val="990033"/>
              </a:buClr>
              <a:buSzPct val="80000"/>
              <a:buFont typeface="+mj-lt"/>
              <a:buAutoNum type="arabicPeriod"/>
            </a:pPr>
            <a:r>
              <a:rPr lang="ru-RU" sz="1600" dirty="0" smtClean="0">
                <a:solidFill>
                  <a:schemeClr val="tx1">
                    <a:lumMod val="75000"/>
                    <a:lumOff val="25000"/>
                  </a:schemeClr>
                </a:solidFill>
                <a:latin typeface="Arial" pitchFamily="34" charset="0"/>
                <a:cs typeface="Arial" pitchFamily="34" charset="0"/>
              </a:rPr>
              <a:t>Дата внесения указанной информации в реестр недобросовестных поставщиков</a:t>
            </a:r>
            <a:r>
              <a:rPr lang="ru-RU" sz="1600" dirty="0" smtClean="0">
                <a:solidFill>
                  <a:schemeClr val="tx1">
                    <a:lumMod val="65000"/>
                    <a:lumOff val="35000"/>
                  </a:schemeClr>
                </a:solidFill>
                <a:latin typeface="Arial" pitchFamily="34" charset="0"/>
                <a:cs typeface="Arial" pitchFamily="34" charset="0"/>
              </a:rPr>
              <a:t>.</a:t>
            </a:r>
          </a:p>
        </p:txBody>
      </p:sp>
      <p:sp>
        <p:nvSpPr>
          <p:cNvPr id="12" name="Text Box 5"/>
          <p:cNvSpPr txBox="1">
            <a:spLocks noChangeArrowheads="1"/>
          </p:cNvSpPr>
          <p:nvPr/>
        </p:nvSpPr>
        <p:spPr bwMode="auto">
          <a:xfrm>
            <a:off x="0" y="118591"/>
            <a:ext cx="9144000" cy="646113"/>
          </a:xfrm>
          <a:prstGeom prst="rect">
            <a:avLst/>
          </a:prstGeom>
          <a:noFill/>
          <a:ln w="9525">
            <a:noFill/>
            <a:miter lim="800000"/>
            <a:headEnd/>
            <a:tailEnd/>
          </a:ln>
        </p:spPr>
        <p:txBody>
          <a:bodyPr lIns="216000" tIns="36000" rIns="180000" bIns="36000" anchor="ctr"/>
          <a:lstStyle/>
          <a:p>
            <a:pPr>
              <a:defRPr/>
            </a:pPr>
            <a:r>
              <a:rPr lang="ru-RU" sz="2000" spc="-130" dirty="0" smtClean="0">
                <a:solidFill>
                  <a:schemeClr val="bg1"/>
                </a:solidFill>
                <a:latin typeface="Arial" pitchFamily="34" charset="0"/>
                <a:cs typeface="Arial" pitchFamily="34" charset="0"/>
              </a:rPr>
              <a:t>РНП</a:t>
            </a:r>
            <a:endParaRPr lang="ru-RU" sz="2000" spc="-13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388184"/>
      </p:ext>
    </p:extLst>
  </p:cSld>
  <p:clrMapOvr>
    <a:masterClrMapping/>
  </p:clrMapOvr>
  <p:transition>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4476" y="1124744"/>
            <a:ext cx="9312060" cy="584775"/>
          </a:xfrm>
          <a:prstGeom prst="rect">
            <a:avLst/>
          </a:prstGeom>
        </p:spPr>
        <p:txBody>
          <a:bodyPr wrap="square">
            <a:spAutoFit/>
          </a:bodyPr>
          <a:lstStyle/>
          <a:p>
            <a:r>
              <a:rPr lang="ru-RU" sz="1600" dirty="0">
                <a:solidFill>
                  <a:schemeClr val="tx1">
                    <a:lumMod val="65000"/>
                    <a:lumOff val="35000"/>
                  </a:schemeClr>
                </a:solidFill>
                <a:latin typeface="Arial" pitchFamily="34" charset="0"/>
                <a:cs typeface="Arial" pitchFamily="34" charset="0"/>
              </a:rPr>
              <a:t>Р</a:t>
            </a:r>
            <a:r>
              <a:rPr lang="ru-RU" sz="1600" dirty="0" smtClean="0">
                <a:solidFill>
                  <a:schemeClr val="tx1">
                    <a:lumMod val="65000"/>
                    <a:lumOff val="35000"/>
                  </a:schemeClr>
                </a:solidFill>
                <a:latin typeface="Arial" pitchFamily="34" charset="0"/>
                <a:cs typeface="Arial" pitchFamily="34" charset="0"/>
              </a:rPr>
              <a:t>азмер штрафа, </a:t>
            </a:r>
            <a:r>
              <a:rPr lang="ru-RU" sz="1600" dirty="0">
                <a:solidFill>
                  <a:schemeClr val="tx1">
                    <a:lumMod val="65000"/>
                    <a:lumOff val="35000"/>
                  </a:schemeClr>
                </a:solidFill>
                <a:latin typeface="Arial" pitchFamily="34" charset="0"/>
                <a:cs typeface="Arial" pitchFamily="34" charset="0"/>
              </a:rPr>
              <a:t>начисляемого за ненадлежащее </a:t>
            </a:r>
            <a:r>
              <a:rPr lang="ru-RU" sz="1600" dirty="0" smtClean="0">
                <a:solidFill>
                  <a:schemeClr val="tx1">
                    <a:lumMod val="65000"/>
                    <a:lumOff val="35000"/>
                  </a:schemeClr>
                </a:solidFill>
                <a:latin typeface="Arial" pitchFamily="34" charset="0"/>
                <a:cs typeface="Arial" pitchFamily="34" charset="0"/>
              </a:rPr>
              <a:t>исполнение, определен Постановлением Правительства РФ №1063 от 25.11.2013:</a:t>
            </a:r>
            <a:endParaRPr lang="ru-RU" sz="1600" dirty="0">
              <a:solidFill>
                <a:schemeClr val="tx1">
                  <a:lumMod val="65000"/>
                  <a:lumOff val="35000"/>
                </a:schemeClr>
              </a:solidFill>
              <a:latin typeface="Arial" pitchFamily="34" charset="0"/>
              <a:cs typeface="Arial"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891774775"/>
              </p:ext>
            </p:extLst>
          </p:nvPr>
        </p:nvGraphicFramePr>
        <p:xfrm>
          <a:off x="862908" y="1844824"/>
          <a:ext cx="7346746" cy="1320800"/>
        </p:xfrm>
        <a:graphic>
          <a:graphicData uri="http://schemas.openxmlformats.org/drawingml/2006/table">
            <a:tbl>
              <a:tblPr firstRow="1" bandRow="1">
                <a:tableStyleId>{5C22544A-7EE6-4342-B048-85BDC9FD1C3A}</a:tableStyleId>
              </a:tblPr>
              <a:tblGrid>
                <a:gridCol w="2808312"/>
                <a:gridCol w="1080120"/>
                <a:gridCol w="1080120"/>
                <a:gridCol w="1152128"/>
                <a:gridCol w="1226066"/>
              </a:tblGrid>
              <a:tr h="370840">
                <a:tc>
                  <a:txBody>
                    <a:bodyPr/>
                    <a:lstStyle/>
                    <a:p>
                      <a:pPr algn="ctr"/>
                      <a:r>
                        <a:rPr lang="ru-RU" sz="1600" b="1" dirty="0" smtClean="0">
                          <a:latin typeface="Arial" pitchFamily="34" charset="0"/>
                          <a:cs typeface="Arial" pitchFamily="34" charset="0"/>
                        </a:rPr>
                        <a:t>Цена</a:t>
                      </a:r>
                      <a:r>
                        <a:rPr lang="ru-RU" sz="1600" b="1" baseline="0" dirty="0" smtClean="0">
                          <a:latin typeface="Arial" pitchFamily="34" charset="0"/>
                          <a:cs typeface="Arial" pitchFamily="34" charset="0"/>
                        </a:rPr>
                        <a:t> контракта:</a:t>
                      </a:r>
                      <a:endParaRPr lang="ru-RU" sz="1600" b="1" dirty="0">
                        <a:latin typeface="Arial" pitchFamily="34" charset="0"/>
                        <a:cs typeface="Arial" pitchFamily="34" charset="0"/>
                      </a:endParaRPr>
                    </a:p>
                  </a:txBody>
                  <a:tcPr/>
                </a:tc>
                <a:tc>
                  <a:txBody>
                    <a:bodyPr/>
                    <a:lstStyle/>
                    <a:p>
                      <a:pPr algn="ctr"/>
                      <a:r>
                        <a:rPr lang="ru-RU" sz="1600" b="0" dirty="0" smtClean="0">
                          <a:latin typeface="Arial" pitchFamily="34" charset="0"/>
                          <a:cs typeface="Arial" pitchFamily="34" charset="0"/>
                        </a:rPr>
                        <a:t>до 3 </a:t>
                      </a:r>
                      <a:br>
                        <a:rPr lang="ru-RU" sz="1600" b="0" dirty="0" smtClean="0">
                          <a:latin typeface="Arial" pitchFamily="34" charset="0"/>
                          <a:cs typeface="Arial" pitchFamily="34" charset="0"/>
                        </a:rPr>
                      </a:br>
                      <a:r>
                        <a:rPr lang="ru-RU" sz="1600" b="0" dirty="0" smtClean="0">
                          <a:latin typeface="Arial" pitchFamily="34" charset="0"/>
                          <a:cs typeface="Arial" pitchFamily="34" charset="0"/>
                        </a:rPr>
                        <a:t>млн. руб.</a:t>
                      </a:r>
                      <a:endParaRPr lang="ru-RU" sz="1600" b="0" dirty="0">
                        <a:latin typeface="Arial" pitchFamily="34" charset="0"/>
                        <a:cs typeface="Arial" pitchFamily="34" charset="0"/>
                      </a:endParaRPr>
                    </a:p>
                  </a:txBody>
                  <a:tcPr/>
                </a:tc>
                <a:tc>
                  <a:txBody>
                    <a:bodyPr/>
                    <a:lstStyle/>
                    <a:p>
                      <a:pPr algn="ctr"/>
                      <a:r>
                        <a:rPr lang="ru-RU" sz="1600" b="0" dirty="0" smtClean="0">
                          <a:latin typeface="Arial" pitchFamily="34" charset="0"/>
                          <a:cs typeface="Arial" pitchFamily="34" charset="0"/>
                        </a:rPr>
                        <a:t>3 - 50</a:t>
                      </a:r>
                      <a:r>
                        <a:rPr lang="ru-RU" sz="1600" b="0" baseline="0" dirty="0" smtClean="0">
                          <a:latin typeface="Arial" pitchFamily="34" charset="0"/>
                          <a:cs typeface="Arial" pitchFamily="34" charset="0"/>
                        </a:rPr>
                        <a:t> млн. руб.</a:t>
                      </a:r>
                      <a:endParaRPr lang="ru-RU" sz="1600" b="0" dirty="0">
                        <a:latin typeface="Arial" pitchFamily="34" charset="0"/>
                        <a:cs typeface="Arial" pitchFamily="34" charset="0"/>
                      </a:endParaRPr>
                    </a:p>
                  </a:txBody>
                  <a:tcPr/>
                </a:tc>
                <a:tc>
                  <a:txBody>
                    <a:bodyPr/>
                    <a:lstStyle/>
                    <a:p>
                      <a:pPr algn="ctr"/>
                      <a:r>
                        <a:rPr lang="ru-RU" sz="1600" b="0" dirty="0" smtClean="0">
                          <a:latin typeface="Arial" pitchFamily="34" charset="0"/>
                          <a:cs typeface="Arial" pitchFamily="34" charset="0"/>
                        </a:rPr>
                        <a:t>50 - 100</a:t>
                      </a:r>
                      <a:r>
                        <a:rPr lang="ru-RU" sz="1600" b="0" baseline="0" dirty="0" smtClean="0">
                          <a:latin typeface="Arial" pitchFamily="34" charset="0"/>
                          <a:cs typeface="Arial" pitchFamily="34" charset="0"/>
                        </a:rPr>
                        <a:t> млн. руб.</a:t>
                      </a:r>
                      <a:endParaRPr lang="ru-RU" sz="1600" b="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latin typeface="Arial" pitchFamily="34" charset="0"/>
                          <a:cs typeface="Arial" pitchFamily="34" charset="0"/>
                        </a:rPr>
                        <a:t>более 100</a:t>
                      </a:r>
                      <a:r>
                        <a:rPr lang="ru-RU" sz="1600" b="0" baseline="0" dirty="0" smtClean="0">
                          <a:latin typeface="Arial" pitchFamily="34" charset="0"/>
                          <a:cs typeface="Arial" pitchFamily="34" charset="0"/>
                        </a:rPr>
                        <a:t> млн. руб.</a:t>
                      </a:r>
                      <a:endParaRPr lang="ru-RU" sz="1600" b="0" dirty="0" smtClean="0">
                        <a:latin typeface="Arial" pitchFamily="34" charset="0"/>
                        <a:cs typeface="Arial" pitchFamily="34" charset="0"/>
                      </a:endParaRPr>
                    </a:p>
                  </a:txBody>
                  <a:tcPr/>
                </a:tc>
              </a:tr>
              <a:tr h="370840">
                <a:tc>
                  <a:txBody>
                    <a:bodyPr/>
                    <a:lstStyle/>
                    <a:p>
                      <a:pPr algn="ctr"/>
                      <a:r>
                        <a:rPr lang="ru-RU" sz="1600" b="1" dirty="0" smtClean="0">
                          <a:latin typeface="Arial" pitchFamily="34" charset="0"/>
                          <a:cs typeface="Arial" pitchFamily="34" charset="0"/>
                        </a:rPr>
                        <a:t>Заказчик</a:t>
                      </a:r>
                      <a:endParaRPr lang="ru-RU" sz="1600" b="1" dirty="0">
                        <a:latin typeface="Arial" pitchFamily="34" charset="0"/>
                        <a:cs typeface="Arial" pitchFamily="34" charset="0"/>
                      </a:endParaRPr>
                    </a:p>
                  </a:txBody>
                  <a:tcPr/>
                </a:tc>
                <a:tc>
                  <a:txBody>
                    <a:bodyPr/>
                    <a:lstStyle/>
                    <a:p>
                      <a:pPr algn="ctr"/>
                      <a:r>
                        <a:rPr lang="ru-RU" sz="1600" b="0" dirty="0" smtClean="0">
                          <a:latin typeface="Arial" pitchFamily="34" charset="0"/>
                          <a:cs typeface="Arial" pitchFamily="34" charset="0"/>
                        </a:rPr>
                        <a:t>2,5%</a:t>
                      </a:r>
                      <a:endParaRPr lang="ru-RU" sz="1600" b="0" dirty="0">
                        <a:latin typeface="Arial" pitchFamily="34" charset="0"/>
                        <a:cs typeface="Arial" pitchFamily="34" charset="0"/>
                      </a:endParaRPr>
                    </a:p>
                  </a:txBody>
                  <a:tcPr/>
                </a:tc>
                <a:tc>
                  <a:txBody>
                    <a:bodyPr/>
                    <a:lstStyle/>
                    <a:p>
                      <a:pPr algn="ctr"/>
                      <a:r>
                        <a:rPr lang="ru-RU" sz="1600" b="0" dirty="0" smtClean="0">
                          <a:latin typeface="Arial" pitchFamily="34" charset="0"/>
                          <a:cs typeface="Arial" pitchFamily="34" charset="0"/>
                        </a:rPr>
                        <a:t>2%</a:t>
                      </a:r>
                      <a:endParaRPr lang="ru-RU" sz="1600" b="0" dirty="0">
                        <a:latin typeface="Arial" pitchFamily="34" charset="0"/>
                        <a:cs typeface="Arial" pitchFamily="34" charset="0"/>
                      </a:endParaRPr>
                    </a:p>
                  </a:txBody>
                  <a:tcPr/>
                </a:tc>
                <a:tc>
                  <a:txBody>
                    <a:bodyPr/>
                    <a:lstStyle/>
                    <a:p>
                      <a:pPr algn="ctr"/>
                      <a:r>
                        <a:rPr lang="ru-RU" sz="1600" b="0" dirty="0" smtClean="0">
                          <a:latin typeface="Arial" pitchFamily="34" charset="0"/>
                          <a:cs typeface="Arial" pitchFamily="34" charset="0"/>
                        </a:rPr>
                        <a:t>1,5%</a:t>
                      </a:r>
                      <a:endParaRPr lang="ru-RU" sz="1600" b="0" dirty="0">
                        <a:latin typeface="Arial" pitchFamily="34" charset="0"/>
                        <a:cs typeface="Arial" pitchFamily="34" charset="0"/>
                      </a:endParaRPr>
                    </a:p>
                  </a:txBody>
                  <a:tcPr/>
                </a:tc>
                <a:tc>
                  <a:txBody>
                    <a:bodyPr/>
                    <a:lstStyle/>
                    <a:p>
                      <a:pPr algn="ctr"/>
                      <a:r>
                        <a:rPr lang="ru-RU" sz="1600" b="0" dirty="0" smtClean="0">
                          <a:latin typeface="Arial" pitchFamily="34" charset="0"/>
                          <a:cs typeface="Arial" pitchFamily="34" charset="0"/>
                        </a:rPr>
                        <a:t>0,5%</a:t>
                      </a:r>
                      <a:endParaRPr lang="ru-RU" sz="1600" b="0" dirty="0">
                        <a:latin typeface="Arial" pitchFamily="34" charset="0"/>
                        <a:cs typeface="Arial" pitchFamily="34" charset="0"/>
                      </a:endParaRPr>
                    </a:p>
                  </a:txBody>
                  <a:tcPr/>
                </a:tc>
              </a:tr>
              <a:tr h="370840">
                <a:tc>
                  <a:txBody>
                    <a:bodyPr/>
                    <a:lstStyle/>
                    <a:p>
                      <a:pPr algn="ctr"/>
                      <a:r>
                        <a:rPr lang="ru-RU" sz="1600" b="1" dirty="0" smtClean="0">
                          <a:latin typeface="Arial" pitchFamily="34" charset="0"/>
                          <a:cs typeface="Arial" pitchFamily="34" charset="0"/>
                        </a:rPr>
                        <a:t>Поставщик </a:t>
                      </a:r>
                      <a:endParaRPr lang="ru-RU" sz="1600" b="1" dirty="0">
                        <a:latin typeface="Arial" pitchFamily="34" charset="0"/>
                        <a:cs typeface="Arial" pitchFamily="34" charset="0"/>
                      </a:endParaRPr>
                    </a:p>
                  </a:txBody>
                  <a:tcPr/>
                </a:tc>
                <a:tc>
                  <a:txBody>
                    <a:bodyPr/>
                    <a:lstStyle/>
                    <a:p>
                      <a:pPr algn="ctr"/>
                      <a:r>
                        <a:rPr lang="ru-RU" sz="1600" b="0" dirty="0" smtClean="0">
                          <a:latin typeface="Arial" pitchFamily="34" charset="0"/>
                          <a:cs typeface="Arial" pitchFamily="34" charset="0"/>
                        </a:rPr>
                        <a:t>10%</a:t>
                      </a:r>
                      <a:endParaRPr lang="ru-RU" sz="1600" b="0" dirty="0">
                        <a:latin typeface="Arial" pitchFamily="34" charset="0"/>
                        <a:cs typeface="Arial" pitchFamily="34" charset="0"/>
                      </a:endParaRPr>
                    </a:p>
                  </a:txBody>
                  <a:tcPr/>
                </a:tc>
                <a:tc>
                  <a:txBody>
                    <a:bodyPr/>
                    <a:lstStyle/>
                    <a:p>
                      <a:pPr algn="ctr"/>
                      <a:r>
                        <a:rPr lang="ru-RU" sz="1600" b="0" dirty="0" smtClean="0">
                          <a:latin typeface="Arial" pitchFamily="34" charset="0"/>
                          <a:cs typeface="Arial" pitchFamily="34" charset="0"/>
                        </a:rPr>
                        <a:t>5%</a:t>
                      </a:r>
                      <a:endParaRPr lang="ru-RU" sz="1600" b="0" dirty="0">
                        <a:latin typeface="Arial" pitchFamily="34" charset="0"/>
                        <a:cs typeface="Arial" pitchFamily="34" charset="0"/>
                      </a:endParaRPr>
                    </a:p>
                  </a:txBody>
                  <a:tcPr/>
                </a:tc>
                <a:tc>
                  <a:txBody>
                    <a:bodyPr/>
                    <a:lstStyle/>
                    <a:p>
                      <a:pPr algn="ctr"/>
                      <a:r>
                        <a:rPr lang="ru-RU" sz="1600" b="0" dirty="0" smtClean="0">
                          <a:latin typeface="Arial" pitchFamily="34" charset="0"/>
                          <a:cs typeface="Arial" pitchFamily="34" charset="0"/>
                        </a:rPr>
                        <a:t>1%</a:t>
                      </a:r>
                      <a:endParaRPr lang="ru-RU" sz="1600" b="0" dirty="0">
                        <a:latin typeface="Arial" pitchFamily="34" charset="0"/>
                        <a:cs typeface="Arial" pitchFamily="34" charset="0"/>
                      </a:endParaRPr>
                    </a:p>
                  </a:txBody>
                  <a:tcPr/>
                </a:tc>
                <a:tc>
                  <a:txBody>
                    <a:bodyPr/>
                    <a:lstStyle/>
                    <a:p>
                      <a:pPr algn="ctr"/>
                      <a:r>
                        <a:rPr lang="ru-RU" sz="1600" b="0" dirty="0" smtClean="0">
                          <a:latin typeface="Arial" pitchFamily="34" charset="0"/>
                          <a:cs typeface="Arial" pitchFamily="34" charset="0"/>
                        </a:rPr>
                        <a:t>0,5%</a:t>
                      </a:r>
                      <a:endParaRPr lang="ru-RU" sz="1600" b="0" dirty="0">
                        <a:latin typeface="Arial" pitchFamily="34" charset="0"/>
                        <a:cs typeface="Arial" pitchFamily="34" charset="0"/>
                      </a:endParaRPr>
                    </a:p>
                  </a:txBody>
                  <a:tcPr/>
                </a:tc>
              </a:tr>
            </a:tbl>
          </a:graphicData>
        </a:graphic>
      </p:graphicFrame>
      <p:sp>
        <p:nvSpPr>
          <p:cNvPr id="5" name="Прямоугольник 4"/>
          <p:cNvSpPr/>
          <p:nvPr/>
        </p:nvSpPr>
        <p:spPr>
          <a:xfrm>
            <a:off x="233186" y="3499261"/>
            <a:ext cx="8606190" cy="2800767"/>
          </a:xfrm>
          <a:prstGeom prst="rect">
            <a:avLst/>
          </a:prstGeom>
        </p:spPr>
        <p:txBody>
          <a:bodyPr wrap="square">
            <a:spAutoFit/>
          </a:bodyPr>
          <a:lstStyle/>
          <a:p>
            <a:pPr algn="just"/>
            <a:r>
              <a:rPr lang="ru-RU" sz="1600" dirty="0">
                <a:solidFill>
                  <a:schemeClr val="tx1">
                    <a:lumMod val="65000"/>
                    <a:lumOff val="35000"/>
                  </a:schemeClr>
                </a:solidFill>
                <a:latin typeface="Arial" pitchFamily="34" charset="0"/>
                <a:cs typeface="Arial" pitchFamily="34" charset="0"/>
              </a:rPr>
              <a:t>Пеня начисляется за каждый день просрочки исполнения </a:t>
            </a:r>
            <a:r>
              <a:rPr lang="ru-RU" sz="1600" dirty="0" smtClean="0">
                <a:solidFill>
                  <a:schemeClr val="tx1">
                    <a:lumMod val="65000"/>
                    <a:lumOff val="35000"/>
                  </a:schemeClr>
                </a:solidFill>
                <a:latin typeface="Arial" pitchFamily="34" charset="0"/>
                <a:cs typeface="Arial" pitchFamily="34" charset="0"/>
              </a:rPr>
              <a:t>обязательства</a:t>
            </a:r>
            <a:r>
              <a:rPr lang="ru-RU" sz="1600" dirty="0">
                <a:solidFill>
                  <a:schemeClr val="tx1">
                    <a:lumMod val="65000"/>
                    <a:lumOff val="35000"/>
                  </a:schemeClr>
                </a:solidFill>
                <a:latin typeface="Arial" pitchFamily="34" charset="0"/>
                <a:cs typeface="Arial" pitchFamily="34" charset="0"/>
              </a:rPr>
              <a:t>, предусмотренного контрактом, и устанавливается в размере не менее </a:t>
            </a:r>
            <a:r>
              <a:rPr lang="ru-RU" sz="1600" dirty="0" smtClean="0">
                <a:solidFill>
                  <a:schemeClr val="tx1">
                    <a:lumMod val="65000"/>
                    <a:lumOff val="35000"/>
                  </a:schemeClr>
                </a:solidFill>
                <a:latin typeface="Arial" pitchFamily="34" charset="0"/>
                <a:cs typeface="Arial" pitchFamily="34" charset="0"/>
              </a:rPr>
              <a:t>1/300 </a:t>
            </a:r>
            <a:r>
              <a:rPr lang="ru-RU" sz="1600" dirty="0">
                <a:solidFill>
                  <a:schemeClr val="tx1">
                    <a:lumMod val="65000"/>
                    <a:lumOff val="35000"/>
                  </a:schemeClr>
                </a:solidFill>
                <a:latin typeface="Arial" pitchFamily="34" charset="0"/>
                <a:cs typeface="Arial" pitchFamily="34" charset="0"/>
              </a:rPr>
              <a:t>действующей на дату </a:t>
            </a:r>
            <a:r>
              <a:rPr lang="ru-RU" sz="1600" b="1" dirty="0">
                <a:solidFill>
                  <a:schemeClr val="tx1">
                    <a:lumMod val="75000"/>
                    <a:lumOff val="25000"/>
                  </a:schemeClr>
                </a:solidFill>
                <a:latin typeface="Arial" pitchFamily="34" charset="0"/>
                <a:cs typeface="Arial" pitchFamily="34" charset="0"/>
              </a:rPr>
              <a:t>уплаты </a:t>
            </a:r>
            <a:r>
              <a:rPr lang="ru-RU" sz="1600" b="1" dirty="0" smtClean="0">
                <a:solidFill>
                  <a:schemeClr val="tx1">
                    <a:lumMod val="75000"/>
                    <a:lumOff val="25000"/>
                  </a:schemeClr>
                </a:solidFill>
                <a:latin typeface="Arial" pitchFamily="34" charset="0"/>
                <a:cs typeface="Arial" pitchFamily="34" charset="0"/>
              </a:rPr>
              <a:t>ключевой ставки </a:t>
            </a:r>
            <a:r>
              <a:rPr lang="ru-RU" sz="1600" dirty="0" smtClean="0">
                <a:solidFill>
                  <a:schemeClr val="tx1">
                    <a:lumMod val="65000"/>
                    <a:lumOff val="35000"/>
                  </a:schemeClr>
                </a:solidFill>
                <a:latin typeface="Arial" pitchFamily="34" charset="0"/>
                <a:cs typeface="Arial" pitchFamily="34" charset="0"/>
              </a:rPr>
              <a:t>ЦБ </a:t>
            </a:r>
            <a:r>
              <a:rPr lang="ru-RU" sz="1600" dirty="0">
                <a:solidFill>
                  <a:schemeClr val="tx1">
                    <a:lumMod val="65000"/>
                    <a:lumOff val="35000"/>
                  </a:schemeClr>
                </a:solidFill>
                <a:latin typeface="Arial" pitchFamily="34" charset="0"/>
                <a:cs typeface="Arial" pitchFamily="34" charset="0"/>
              </a:rPr>
              <a:t>РФ от цены контракта, уменьшенной на сумму, пропорциональную объему обязательств, предусмотренных контрактом и фактически исполненных </a:t>
            </a:r>
            <a:r>
              <a:rPr lang="ru-RU" sz="1600" dirty="0" smtClean="0">
                <a:solidFill>
                  <a:schemeClr val="tx1">
                    <a:lumMod val="65000"/>
                    <a:lumOff val="35000"/>
                  </a:schemeClr>
                </a:solidFill>
                <a:latin typeface="Arial" pitchFamily="34" charset="0"/>
                <a:cs typeface="Arial" pitchFamily="34" charset="0"/>
              </a:rPr>
              <a:t>поставщиком, </a:t>
            </a:r>
            <a:r>
              <a:rPr lang="ru-RU" sz="1600" dirty="0">
                <a:solidFill>
                  <a:schemeClr val="tx1">
                    <a:lumMod val="65000"/>
                    <a:lumOff val="35000"/>
                  </a:schemeClr>
                </a:solidFill>
                <a:latin typeface="Arial" pitchFamily="34" charset="0"/>
                <a:cs typeface="Arial" pitchFamily="34" charset="0"/>
              </a:rPr>
              <a:t>и определяется по формуле: </a:t>
            </a:r>
            <a:endParaRPr lang="ru-RU" sz="1600" dirty="0" smtClean="0">
              <a:solidFill>
                <a:schemeClr val="tx1">
                  <a:lumMod val="65000"/>
                  <a:lumOff val="35000"/>
                </a:schemeClr>
              </a:solidFill>
              <a:latin typeface="Arial" pitchFamily="34" charset="0"/>
              <a:cs typeface="Arial" pitchFamily="34" charset="0"/>
            </a:endParaRPr>
          </a:p>
          <a:p>
            <a:r>
              <a:rPr lang="ru-RU" sz="1600" dirty="0" smtClean="0">
                <a:solidFill>
                  <a:schemeClr val="tx1">
                    <a:lumMod val="65000"/>
                    <a:lumOff val="35000"/>
                  </a:schemeClr>
                </a:solidFill>
                <a:latin typeface="Arial" pitchFamily="34" charset="0"/>
                <a:cs typeface="Arial" pitchFamily="34" charset="0"/>
              </a:rPr>
              <a:t>	</a:t>
            </a:r>
          </a:p>
          <a:p>
            <a:endParaRPr lang="ru-RU" sz="1600" dirty="0">
              <a:solidFill>
                <a:schemeClr val="tx1">
                  <a:lumMod val="65000"/>
                  <a:lumOff val="35000"/>
                </a:schemeClr>
              </a:solidFill>
              <a:latin typeface="Arial" pitchFamily="34" charset="0"/>
              <a:cs typeface="Arial" pitchFamily="34" charset="0"/>
            </a:endParaRPr>
          </a:p>
          <a:p>
            <a:r>
              <a:rPr lang="ru-RU" sz="1600" dirty="0" smtClean="0">
                <a:solidFill>
                  <a:schemeClr val="tx1">
                    <a:lumMod val="65000"/>
                    <a:lumOff val="35000"/>
                  </a:schemeClr>
                </a:solidFill>
                <a:latin typeface="Arial" pitchFamily="34" charset="0"/>
                <a:cs typeface="Arial" pitchFamily="34" charset="0"/>
              </a:rPr>
              <a:t>							</a:t>
            </a:r>
            <a:br>
              <a:rPr lang="ru-RU" sz="1600" dirty="0" smtClean="0">
                <a:solidFill>
                  <a:schemeClr val="tx1">
                    <a:lumMod val="65000"/>
                    <a:lumOff val="35000"/>
                  </a:schemeClr>
                </a:solidFill>
                <a:latin typeface="Arial" pitchFamily="34" charset="0"/>
                <a:cs typeface="Arial" pitchFamily="34" charset="0"/>
              </a:rPr>
            </a:br>
            <a:r>
              <a:rPr lang="ru-RU" sz="1600" dirty="0" smtClean="0">
                <a:solidFill>
                  <a:schemeClr val="tx1">
                    <a:lumMod val="65000"/>
                    <a:lumOff val="35000"/>
                  </a:schemeClr>
                </a:solidFill>
                <a:latin typeface="Arial" pitchFamily="34" charset="0"/>
                <a:cs typeface="Arial" pitchFamily="34" charset="0"/>
              </a:rPr>
              <a:t>где</a:t>
            </a:r>
            <a:r>
              <a:rPr lang="ru-RU" sz="1600" dirty="0">
                <a:solidFill>
                  <a:schemeClr val="tx1">
                    <a:lumMod val="65000"/>
                    <a:lumOff val="35000"/>
                  </a:schemeClr>
                </a:solidFill>
                <a:latin typeface="Arial" pitchFamily="34" charset="0"/>
                <a:cs typeface="Arial" pitchFamily="34" charset="0"/>
              </a:rPr>
              <a:t>: </a:t>
            </a:r>
            <a:r>
              <a:rPr lang="ru-RU" sz="1600" dirty="0" smtClean="0">
                <a:solidFill>
                  <a:schemeClr val="tx1">
                    <a:lumMod val="65000"/>
                    <a:lumOff val="35000"/>
                  </a:schemeClr>
                </a:solidFill>
                <a:latin typeface="Arial" pitchFamily="34" charset="0"/>
                <a:cs typeface="Arial" pitchFamily="34" charset="0"/>
              </a:rPr>
              <a:t>Ц </a:t>
            </a:r>
            <a:r>
              <a:rPr lang="ru-RU" sz="1600" dirty="0">
                <a:solidFill>
                  <a:schemeClr val="tx1">
                    <a:lumMod val="65000"/>
                    <a:lumOff val="35000"/>
                  </a:schemeClr>
                </a:solidFill>
                <a:latin typeface="Arial" pitchFamily="34" charset="0"/>
                <a:cs typeface="Arial" pitchFamily="34" charset="0"/>
              </a:rPr>
              <a:t>- цена контракта; В - стоимость фактически исполненного </a:t>
            </a:r>
            <a:r>
              <a:rPr lang="ru-RU" sz="1600" dirty="0" smtClean="0">
                <a:solidFill>
                  <a:schemeClr val="tx1">
                    <a:lumMod val="65000"/>
                    <a:lumOff val="35000"/>
                  </a:schemeClr>
                </a:solidFill>
                <a:latin typeface="Arial" pitchFamily="34" charset="0"/>
                <a:cs typeface="Arial" pitchFamily="34" charset="0"/>
              </a:rPr>
              <a:t>в надлежащий срок обязательства </a:t>
            </a:r>
            <a:r>
              <a:rPr lang="ru-RU" sz="1600" dirty="0">
                <a:solidFill>
                  <a:schemeClr val="tx1">
                    <a:lumMod val="65000"/>
                    <a:lumOff val="35000"/>
                  </a:schemeClr>
                </a:solidFill>
                <a:latin typeface="Arial" pitchFamily="34" charset="0"/>
                <a:cs typeface="Arial" pitchFamily="34" charset="0"/>
              </a:rPr>
              <a:t>по контракту, определяемая на основании документа о приемке товаров; С - размер ставки. </a:t>
            </a:r>
          </a:p>
        </p:txBody>
      </p:sp>
      <p:sp>
        <p:nvSpPr>
          <p:cNvPr id="6" name="TextBox 5"/>
          <p:cNvSpPr txBox="1"/>
          <p:nvPr/>
        </p:nvSpPr>
        <p:spPr>
          <a:xfrm>
            <a:off x="3707904" y="5013176"/>
            <a:ext cx="3240360" cy="338554"/>
          </a:xfrm>
          <a:prstGeom prst="rect">
            <a:avLst/>
          </a:prstGeom>
          <a:noFill/>
        </p:spPr>
        <p:txBody>
          <a:bodyPr wrap="square" rtlCol="0">
            <a:spAutoFit/>
          </a:bodyPr>
          <a:lstStyle/>
          <a:p>
            <a:r>
              <a:rPr lang="ru-RU" sz="1600" b="1" dirty="0">
                <a:latin typeface="Arial" pitchFamily="34" charset="0"/>
                <a:cs typeface="Arial" pitchFamily="34" charset="0"/>
              </a:rPr>
              <a:t>П = (Ц - В) х </a:t>
            </a:r>
            <a:r>
              <a:rPr lang="ru-RU" sz="1600" b="1" dirty="0" smtClean="0">
                <a:latin typeface="Arial" pitchFamily="34" charset="0"/>
                <a:cs typeface="Arial" pitchFamily="34" charset="0"/>
              </a:rPr>
              <a:t>С</a:t>
            </a:r>
            <a:endParaRPr lang="ru-RU" sz="1600" dirty="0">
              <a:latin typeface="Arial" pitchFamily="34" charset="0"/>
              <a:cs typeface="Arial" pitchFamily="34" charset="0"/>
            </a:endParaRPr>
          </a:p>
        </p:txBody>
      </p:sp>
      <p:sp>
        <p:nvSpPr>
          <p:cNvPr id="12" name="Text Box 5"/>
          <p:cNvSpPr txBox="1">
            <a:spLocks noChangeArrowheads="1"/>
          </p:cNvSpPr>
          <p:nvPr/>
        </p:nvSpPr>
        <p:spPr bwMode="auto">
          <a:xfrm>
            <a:off x="-2589" y="116632"/>
            <a:ext cx="9144000" cy="646113"/>
          </a:xfrm>
          <a:prstGeom prst="rect">
            <a:avLst/>
          </a:prstGeom>
          <a:noFill/>
          <a:ln w="9525">
            <a:noFill/>
            <a:miter lim="800000"/>
            <a:headEnd/>
            <a:tailEnd/>
          </a:ln>
        </p:spPr>
        <p:txBody>
          <a:bodyPr lIns="216000" tIns="36000" rIns="180000" bIns="36000" anchor="ctr"/>
          <a:lstStyle/>
          <a:p>
            <a:pPr>
              <a:defRPr/>
            </a:pPr>
            <a:r>
              <a:rPr lang="ru-RU" sz="2000" spc="-130" dirty="0" smtClean="0">
                <a:solidFill>
                  <a:schemeClr val="bg1"/>
                </a:solidFill>
                <a:latin typeface="Arial" pitchFamily="34" charset="0"/>
                <a:cs typeface="Arial" pitchFamily="34" charset="0"/>
              </a:rPr>
              <a:t>Санкции</a:t>
            </a:r>
            <a:endParaRPr lang="ru-RU" sz="2000" spc="-13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69143644"/>
      </p:ext>
    </p:extLst>
  </p:cSld>
  <p:clrMapOvr>
    <a:masterClrMapping/>
  </p:clrMapOvr>
  <p:transition>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539552" y="1628800"/>
            <a:ext cx="4727558" cy="306613"/>
          </a:xfrm>
          <a:prstGeom prst="rect">
            <a:avLst/>
          </a:prstGeom>
          <a:noFill/>
          <a:ln w="12700">
            <a:noFill/>
          </a:ln>
        </p:spPr>
        <p:txBody>
          <a:bodyPr wrap="none" lIns="72000" tIns="36000" rIns="72000" bIns="36000">
            <a:spAutoFit/>
          </a:bodyPr>
          <a:lstStyle/>
          <a:p>
            <a:pPr>
              <a:lnSpc>
                <a:spcPct val="95000"/>
              </a:lnSpc>
              <a:defRPr/>
            </a:pPr>
            <a:r>
              <a:rPr lang="ru-RU" sz="1600" spc="-130" dirty="0">
                <a:solidFill>
                  <a:schemeClr val="bg1"/>
                </a:solidFill>
                <a:latin typeface="Arial" pitchFamily="34" charset="0"/>
                <a:cs typeface="Arial" pitchFamily="34" charset="0"/>
              </a:rPr>
              <a:t>Постановление Правительства РФ N 1340 от 08.12.2015:</a:t>
            </a:r>
          </a:p>
        </p:txBody>
      </p:sp>
      <p:sp>
        <p:nvSpPr>
          <p:cNvPr id="13" name="Прямоугольник 12"/>
          <p:cNvSpPr/>
          <p:nvPr/>
        </p:nvSpPr>
        <p:spPr>
          <a:xfrm>
            <a:off x="179512" y="1412776"/>
            <a:ext cx="8712968" cy="2062103"/>
          </a:xfrm>
          <a:prstGeom prst="rect">
            <a:avLst/>
          </a:prstGeom>
        </p:spPr>
        <p:txBody>
          <a:bodyPr wrap="square">
            <a:spAutoFit/>
          </a:bodyPr>
          <a:lstStyle/>
          <a:p>
            <a:r>
              <a:rPr lang="ru-RU" sz="1600" dirty="0">
                <a:solidFill>
                  <a:schemeClr val="tx1">
                    <a:lumMod val="75000"/>
                    <a:lumOff val="25000"/>
                  </a:schemeClr>
                </a:solidFill>
                <a:latin typeface="Arial" pitchFamily="34" charset="0"/>
                <a:cs typeface="Arial" pitchFamily="34" charset="0"/>
              </a:rPr>
              <a:t>С 1 января 2016 года к отношениям, регулируемым актами Правительства РФ, в которых используется ставка рефинансирования Банка России, применяется ключевая ставка Банка России, если иное не предусмотрено федеральным законом.</a:t>
            </a:r>
          </a:p>
          <a:p>
            <a:endParaRPr lang="ru-RU" sz="1600" dirty="0">
              <a:solidFill>
                <a:schemeClr val="tx1">
                  <a:lumMod val="75000"/>
                  <a:lumOff val="25000"/>
                </a:schemeClr>
              </a:solidFill>
              <a:latin typeface="Arial" pitchFamily="34" charset="0"/>
              <a:cs typeface="Arial" pitchFamily="34" charset="0"/>
            </a:endParaRPr>
          </a:p>
          <a:p>
            <a:r>
              <a:rPr lang="ru-RU" sz="1600" dirty="0" smtClean="0">
                <a:solidFill>
                  <a:schemeClr val="tx1">
                    <a:lumMod val="75000"/>
                    <a:lumOff val="25000"/>
                  </a:schemeClr>
                </a:solidFill>
                <a:latin typeface="Arial" pitchFamily="34" charset="0"/>
                <a:cs typeface="Arial" pitchFamily="34" charset="0"/>
              </a:rPr>
              <a:t>Применительно </a:t>
            </a:r>
            <a:r>
              <a:rPr lang="ru-RU" sz="1600" dirty="0">
                <a:solidFill>
                  <a:schemeClr val="tx1">
                    <a:lumMod val="75000"/>
                    <a:lumOff val="25000"/>
                  </a:schemeClr>
                </a:solidFill>
                <a:latin typeface="Arial" pitchFamily="34" charset="0"/>
                <a:cs typeface="Arial" pitchFamily="34" charset="0"/>
              </a:rPr>
              <a:t>к правоотношениям, регулируемым законодательством </a:t>
            </a:r>
            <a:r>
              <a:rPr lang="ru-RU" sz="1600" dirty="0" smtClean="0">
                <a:solidFill>
                  <a:schemeClr val="tx1">
                    <a:lumMod val="75000"/>
                    <a:lumOff val="25000"/>
                  </a:schemeClr>
                </a:solidFill>
                <a:latin typeface="Arial" pitchFamily="34" charset="0"/>
                <a:cs typeface="Arial" pitchFamily="34" charset="0"/>
              </a:rPr>
              <a:t>о </a:t>
            </a:r>
            <a:r>
              <a:rPr lang="ru-RU" sz="1600" dirty="0">
                <a:solidFill>
                  <a:schemeClr val="tx1">
                    <a:lumMod val="75000"/>
                    <a:lumOff val="25000"/>
                  </a:schemeClr>
                </a:solidFill>
                <a:latin typeface="Arial" pitchFamily="34" charset="0"/>
                <a:cs typeface="Arial" pitchFamily="34" charset="0"/>
              </a:rPr>
              <a:t>контрактной системе, ставка рефинансирования используется при расчёте неустойки (пени) за просрочку исполнения своих обязательств поставщиком </a:t>
            </a:r>
            <a:r>
              <a:rPr lang="ru-RU" sz="1600" dirty="0" smtClean="0">
                <a:solidFill>
                  <a:schemeClr val="tx1">
                    <a:lumMod val="75000"/>
                    <a:lumOff val="25000"/>
                  </a:schemeClr>
                </a:solidFill>
                <a:latin typeface="Arial" pitchFamily="34" charset="0"/>
                <a:cs typeface="Arial" pitchFamily="34" charset="0"/>
              </a:rPr>
              <a:t>в </a:t>
            </a:r>
            <a:r>
              <a:rPr lang="ru-RU" sz="1600" dirty="0">
                <a:solidFill>
                  <a:schemeClr val="tx1">
                    <a:lumMod val="75000"/>
                    <a:lumOff val="25000"/>
                  </a:schemeClr>
                </a:solidFill>
                <a:latin typeface="Arial" pitchFamily="34" charset="0"/>
                <a:cs typeface="Arial" pitchFamily="34" charset="0"/>
              </a:rPr>
              <a:t>рамках постановления Правительства РФ № 1063 от 25.11.2013 г</a:t>
            </a:r>
            <a:r>
              <a:rPr lang="ru-RU" sz="1600" dirty="0" smtClean="0">
                <a:solidFill>
                  <a:schemeClr val="tx1">
                    <a:lumMod val="75000"/>
                    <a:lumOff val="25000"/>
                  </a:schemeClr>
                </a:solidFill>
                <a:latin typeface="Arial" pitchFamily="34" charset="0"/>
                <a:cs typeface="Arial" pitchFamily="34" charset="0"/>
              </a:rPr>
              <a:t>.</a:t>
            </a:r>
            <a:endParaRPr lang="ru-RU" sz="1600" dirty="0">
              <a:solidFill>
                <a:schemeClr val="tx1">
                  <a:lumMod val="75000"/>
                  <a:lumOff val="25000"/>
                </a:schemeClr>
              </a:solidFill>
              <a:latin typeface="Arial" pitchFamily="34" charset="0"/>
              <a:cs typeface="Arial" pitchFamily="34" charset="0"/>
            </a:endParaRPr>
          </a:p>
        </p:txBody>
      </p:sp>
      <p:sp>
        <p:nvSpPr>
          <p:cNvPr id="11" name="Прямоугольник 10"/>
          <p:cNvSpPr/>
          <p:nvPr/>
        </p:nvSpPr>
        <p:spPr>
          <a:xfrm>
            <a:off x="1835696" y="3861048"/>
            <a:ext cx="6480720" cy="1569660"/>
          </a:xfrm>
          <a:prstGeom prst="rect">
            <a:avLst/>
          </a:prstGeom>
        </p:spPr>
        <p:txBody>
          <a:bodyPr wrap="square">
            <a:spAutoFit/>
          </a:bodyPr>
          <a:lstStyle/>
          <a:p>
            <a:r>
              <a:rPr lang="ru-RU" sz="1600" dirty="0">
                <a:solidFill>
                  <a:schemeClr val="tx1">
                    <a:lumMod val="75000"/>
                    <a:lumOff val="25000"/>
                  </a:schemeClr>
                </a:solidFill>
                <a:latin typeface="Arial" pitchFamily="34" charset="0"/>
                <a:cs typeface="Arial" pitchFamily="34" charset="0"/>
              </a:rPr>
              <a:t>Данные изменения законодательства влекут увеличение размера неустойки за просрочку исполнения своих обязательств для заказчика и поставщика (подрядчика, исполнителя), так как последний установленный размер ставки рефинансирования в 2015 г. составлял 8, 25 % годовых, а размер ключевой ставки по состоянию на 01.01.2016 – 11 % годовых.</a:t>
            </a:r>
          </a:p>
        </p:txBody>
      </p:sp>
      <p:sp>
        <p:nvSpPr>
          <p:cNvPr id="10" name="Text Box 1"/>
          <p:cNvSpPr txBox="1">
            <a:spLocks noChangeArrowheads="1"/>
          </p:cNvSpPr>
          <p:nvPr/>
        </p:nvSpPr>
        <p:spPr bwMode="auto">
          <a:xfrm>
            <a:off x="0" y="188640"/>
            <a:ext cx="9144000" cy="646113"/>
          </a:xfrm>
          <a:prstGeom prst="rect">
            <a:avLst/>
          </a:prstGeom>
          <a:noFill/>
          <a:ln w="9525">
            <a:noFill/>
            <a:round/>
            <a:headEnd/>
            <a:tailEnd/>
          </a:ln>
        </p:spPr>
        <p:txBody>
          <a:bodyPr lIns="216000" tIns="36000" rIns="180000" bIns="36000" anchor="ctr"/>
          <a:lstStyle/>
          <a:p>
            <a:pPr>
              <a:lnSpc>
                <a:spcPct val="95000"/>
              </a:lnSpc>
              <a:defRPr/>
            </a:pPr>
            <a:r>
              <a:rPr lang="ru-RU" sz="2000" dirty="0" smtClean="0">
                <a:solidFill>
                  <a:schemeClr val="bg1"/>
                </a:solidFill>
                <a:latin typeface="Arial" pitchFamily="34" charset="0"/>
                <a:cs typeface="Arial" pitchFamily="34" charset="0"/>
              </a:rPr>
              <a:t>Использование ключевой ставки</a:t>
            </a:r>
            <a:endParaRPr lang="ru-RU" sz="2000" dirty="0">
              <a:solidFill>
                <a:schemeClr val="bg1"/>
              </a:solidFill>
              <a:latin typeface="Arial" pitchFamily="34" charset="0"/>
              <a:cs typeface="Arial" pitchFamily="34" charset="0"/>
            </a:endParaRPr>
          </a:p>
        </p:txBody>
      </p:sp>
      <p:pic>
        <p:nvPicPr>
          <p:cNvPr id="9218" name="Picture 2" descr="D:\RET\МАТЕРИАЛЫ\2016\новый дизайн\иконки\иконки\Иконки-6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933056"/>
            <a:ext cx="950913" cy="9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887481"/>
      </p:ext>
    </p:extLst>
  </p:cSld>
  <p:clrMapOvr>
    <a:masterClrMapping/>
  </p:clrMapOvr>
  <p:transition>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077072"/>
            <a:ext cx="2160240" cy="150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79512" y="5733256"/>
            <a:ext cx="8640960" cy="598419"/>
          </a:xfrm>
          <a:prstGeom prst="rect">
            <a:avLst/>
          </a:prstGeom>
          <a:solidFill>
            <a:schemeClr val="bg1">
              <a:lumMod val="95000"/>
            </a:schemeClr>
          </a:solidFill>
        </p:spPr>
        <p:txBody>
          <a:bodyPr wrap="square" lIns="360000" rIns="360000" bIns="108000">
            <a:spAutoFit/>
          </a:bodyPr>
          <a:lstStyle/>
          <a:p>
            <a:pPr>
              <a:lnSpc>
                <a:spcPct val="90000"/>
              </a:lnSpc>
            </a:pPr>
            <a:r>
              <a:rPr lang="ru-RU" sz="1600" dirty="0" smtClean="0">
                <a:solidFill>
                  <a:schemeClr val="tx1">
                    <a:lumMod val="75000"/>
                    <a:lumOff val="25000"/>
                  </a:schemeClr>
                </a:solidFill>
                <a:latin typeface="Arial" pitchFamily="34" charset="0"/>
                <a:cs typeface="Arial" pitchFamily="34" charset="0"/>
              </a:rPr>
              <a:t>Действующий порядок установлен </a:t>
            </a:r>
            <a:br>
              <a:rPr lang="ru-RU" sz="1600" dirty="0" smtClean="0">
                <a:solidFill>
                  <a:schemeClr val="tx1">
                    <a:lumMod val="75000"/>
                    <a:lumOff val="25000"/>
                  </a:schemeClr>
                </a:solidFill>
                <a:latin typeface="Arial" pitchFamily="34" charset="0"/>
                <a:cs typeface="Arial" pitchFamily="34" charset="0"/>
              </a:rPr>
            </a:br>
            <a:r>
              <a:rPr lang="ru-RU" sz="1600" dirty="0" smtClean="0">
                <a:solidFill>
                  <a:schemeClr val="tx1">
                    <a:lumMod val="75000"/>
                    <a:lumOff val="25000"/>
                  </a:schemeClr>
                </a:solidFill>
                <a:latin typeface="Arial" pitchFamily="34" charset="0"/>
                <a:cs typeface="Arial" pitchFamily="34" charset="0"/>
              </a:rPr>
              <a:t>Постановлением </a:t>
            </a:r>
            <a:r>
              <a:rPr lang="ru-RU" sz="1600" dirty="0">
                <a:solidFill>
                  <a:schemeClr val="tx1">
                    <a:lumMod val="75000"/>
                    <a:lumOff val="25000"/>
                  </a:schemeClr>
                </a:solidFill>
                <a:latin typeface="Arial" pitchFamily="34" charset="0"/>
                <a:cs typeface="Arial" pitchFamily="34" charset="0"/>
              </a:rPr>
              <a:t>Правительства РФ №196 от 05.03.2015</a:t>
            </a:r>
          </a:p>
        </p:txBody>
      </p:sp>
      <p:sp>
        <p:nvSpPr>
          <p:cNvPr id="21" name="Прямоугольник 20"/>
          <p:cNvSpPr/>
          <p:nvPr/>
        </p:nvSpPr>
        <p:spPr>
          <a:xfrm>
            <a:off x="107504" y="1412776"/>
            <a:ext cx="8892480" cy="830997"/>
          </a:xfrm>
          <a:prstGeom prst="rect">
            <a:avLst/>
          </a:prstGeom>
        </p:spPr>
        <p:txBody>
          <a:bodyPr wrap="square">
            <a:spAutoFit/>
          </a:bodyPr>
          <a:lstStyle/>
          <a:p>
            <a:pPr marL="0" lvl="1"/>
            <a:r>
              <a:rPr lang="ru-RU" sz="1600" dirty="0">
                <a:solidFill>
                  <a:srgbClr val="000000">
                    <a:lumMod val="65000"/>
                    <a:lumOff val="35000"/>
                  </a:srgbClr>
                </a:solidFill>
                <a:latin typeface="Arial" pitchFamily="34" charset="0"/>
                <a:cs typeface="Arial" pitchFamily="34" charset="0"/>
              </a:rPr>
              <a:t>В соответствии с ч. </a:t>
            </a:r>
            <a:r>
              <a:rPr lang="ru-RU" sz="1600" dirty="0" smtClean="0">
                <a:solidFill>
                  <a:srgbClr val="000000">
                    <a:lumMod val="65000"/>
                    <a:lumOff val="35000"/>
                  </a:srgbClr>
                </a:solidFill>
                <a:latin typeface="Arial" pitchFamily="34" charset="0"/>
                <a:cs typeface="Arial" pitchFamily="34" charset="0"/>
              </a:rPr>
              <a:t>6.1</a:t>
            </a:r>
            <a:r>
              <a:rPr lang="ru-RU" sz="1600" dirty="0">
                <a:solidFill>
                  <a:srgbClr val="000000">
                    <a:lumMod val="65000"/>
                    <a:lumOff val="35000"/>
                  </a:srgbClr>
                </a:solidFill>
                <a:latin typeface="Arial" pitchFamily="34" charset="0"/>
                <a:cs typeface="Arial" pitchFamily="34" charset="0"/>
              </a:rPr>
              <a:t>. ст. </a:t>
            </a:r>
            <a:r>
              <a:rPr lang="ru-RU" sz="1600" dirty="0" smtClean="0">
                <a:solidFill>
                  <a:srgbClr val="000000">
                    <a:lumMod val="65000"/>
                    <a:lumOff val="35000"/>
                  </a:srgbClr>
                </a:solidFill>
                <a:latin typeface="Arial" pitchFamily="34" charset="0"/>
                <a:cs typeface="Arial" pitchFamily="34" charset="0"/>
              </a:rPr>
              <a:t>34 </a:t>
            </a:r>
            <a:r>
              <a:rPr lang="ru-RU" sz="1600" dirty="0">
                <a:solidFill>
                  <a:srgbClr val="000000">
                    <a:lumMod val="65000"/>
                    <a:lumOff val="35000"/>
                  </a:srgbClr>
                </a:solidFill>
                <a:latin typeface="Arial" pitchFamily="34" charset="0"/>
                <a:cs typeface="Arial" pitchFamily="34" charset="0"/>
              </a:rPr>
              <a:t>в 2015 году действует особый порядок, </a:t>
            </a:r>
            <a:r>
              <a:rPr lang="ru-RU" sz="1600" dirty="0" smtClean="0">
                <a:solidFill>
                  <a:srgbClr val="000000">
                    <a:lumMod val="65000"/>
                    <a:lumOff val="35000"/>
                  </a:srgbClr>
                </a:solidFill>
                <a:latin typeface="Arial" pitchFamily="34" charset="0"/>
                <a:cs typeface="Arial" pitchFamily="34" charset="0"/>
              </a:rPr>
              <a:t>устанавливающий отсрочку и списание штрафов и пеней, в</a:t>
            </a:r>
            <a:r>
              <a:rPr lang="ru-RU" sz="1600" dirty="0" smtClean="0">
                <a:solidFill>
                  <a:schemeClr val="tx1">
                    <a:lumMod val="65000"/>
                    <a:lumOff val="35000"/>
                  </a:schemeClr>
                </a:solidFill>
                <a:latin typeface="Arial" pitchFamily="34" charset="0"/>
                <a:cs typeface="Arial" pitchFamily="34" charset="0"/>
              </a:rPr>
              <a:t> </a:t>
            </a:r>
            <a:r>
              <a:rPr lang="ru-RU" sz="1600" dirty="0">
                <a:solidFill>
                  <a:schemeClr val="tx1">
                    <a:lumMod val="65000"/>
                    <a:lumOff val="35000"/>
                  </a:schemeClr>
                </a:solidFill>
                <a:latin typeface="Arial" pitchFamily="34" charset="0"/>
                <a:cs typeface="Arial" pitchFamily="34" charset="0"/>
              </a:rPr>
              <a:t>случае завершения </a:t>
            </a:r>
            <a:r>
              <a:rPr lang="ru-RU" sz="1600" dirty="0" smtClean="0">
                <a:solidFill>
                  <a:schemeClr val="tx1">
                    <a:lumMod val="65000"/>
                    <a:lumOff val="35000"/>
                  </a:schemeClr>
                </a:solidFill>
                <a:latin typeface="Arial" pitchFamily="34" charset="0"/>
                <a:cs typeface="Arial" pitchFamily="34" charset="0"/>
              </a:rPr>
              <a:t> поставщиками своих обязательств </a:t>
            </a:r>
            <a:r>
              <a:rPr lang="ru-RU" sz="1600" dirty="0">
                <a:solidFill>
                  <a:schemeClr val="tx1">
                    <a:lumMod val="65000"/>
                    <a:lumOff val="35000"/>
                  </a:schemeClr>
                </a:solidFill>
                <a:latin typeface="Arial" pitchFamily="34" charset="0"/>
                <a:cs typeface="Arial" pitchFamily="34" charset="0"/>
              </a:rPr>
              <a:t>в полном объеме в 2015 </a:t>
            </a:r>
            <a:r>
              <a:rPr lang="ru-RU" sz="1600" dirty="0" smtClean="0">
                <a:solidFill>
                  <a:schemeClr val="tx1">
                    <a:lumMod val="65000"/>
                    <a:lumOff val="35000"/>
                  </a:schemeClr>
                </a:solidFill>
                <a:latin typeface="Arial" pitchFamily="34" charset="0"/>
                <a:cs typeface="Arial" pitchFamily="34" charset="0"/>
              </a:rPr>
              <a:t>г. (</a:t>
            </a:r>
            <a:r>
              <a:rPr lang="ru-RU" sz="1600" dirty="0">
                <a:solidFill>
                  <a:schemeClr val="tx1">
                    <a:lumMod val="65000"/>
                    <a:lumOff val="35000"/>
                  </a:schemeClr>
                </a:solidFill>
                <a:latin typeface="Arial" pitchFamily="34" charset="0"/>
                <a:cs typeface="Arial" pitchFamily="34" charset="0"/>
              </a:rPr>
              <a:t>за исключением гарантийных обязательств</a:t>
            </a:r>
            <a:r>
              <a:rPr lang="ru-RU" sz="1600" dirty="0" smtClean="0">
                <a:solidFill>
                  <a:schemeClr val="tx1">
                    <a:lumMod val="65000"/>
                    <a:lumOff val="35000"/>
                  </a:schemeClr>
                </a:solidFill>
                <a:latin typeface="Arial" pitchFamily="34" charset="0"/>
                <a:cs typeface="Arial" pitchFamily="34" charset="0"/>
              </a:rPr>
              <a:t>).</a:t>
            </a:r>
            <a:endParaRPr lang="ru-RU" sz="1600" b="1" dirty="0">
              <a:solidFill>
                <a:schemeClr val="tx1">
                  <a:lumMod val="65000"/>
                  <a:lumOff val="35000"/>
                </a:schemeClr>
              </a:solidFill>
              <a:latin typeface="Arial" pitchFamily="34" charset="0"/>
              <a:cs typeface="Arial" pitchFamily="34" charset="0"/>
            </a:endParaRPr>
          </a:p>
        </p:txBody>
      </p:sp>
      <p:sp>
        <p:nvSpPr>
          <p:cNvPr id="22" name="Прямоугольник 21"/>
          <p:cNvSpPr/>
          <p:nvPr/>
        </p:nvSpPr>
        <p:spPr>
          <a:xfrm>
            <a:off x="467544" y="2348880"/>
            <a:ext cx="7920880" cy="1646605"/>
          </a:xfrm>
          <a:prstGeom prst="rect">
            <a:avLst/>
          </a:prstGeom>
        </p:spPr>
        <p:txBody>
          <a:bodyPr wrap="square">
            <a:spAutoFit/>
          </a:bodyPr>
          <a:lstStyle/>
          <a:p>
            <a:pPr marL="342900" lvl="1" indent="-342900">
              <a:spcBef>
                <a:spcPts val="600"/>
              </a:spcBef>
              <a:spcAft>
                <a:spcPts val="0"/>
              </a:spcAft>
              <a:buClr>
                <a:srgbClr val="990033"/>
              </a:buClr>
              <a:buSzPct val="80000"/>
              <a:buFont typeface="Arial Narrow" pitchFamily="34" charset="0"/>
              <a:buChar char="▬"/>
            </a:pPr>
            <a:r>
              <a:rPr lang="ru-RU" sz="1600" dirty="0" smtClean="0">
                <a:solidFill>
                  <a:schemeClr val="tx1">
                    <a:lumMod val="65000"/>
                    <a:lumOff val="35000"/>
                  </a:schemeClr>
                </a:solidFill>
                <a:latin typeface="Arial" pitchFamily="34" charset="0"/>
                <a:cs typeface="Arial" pitchFamily="34" charset="0"/>
              </a:rPr>
              <a:t>если общая сумма неустойки не превышает 5% цены контракта, заказчик осуществляет списание неуплаченных сумм неустоек (штрафов и пеней);</a:t>
            </a:r>
            <a:endParaRPr lang="ru-RU" sz="1600" dirty="0">
              <a:solidFill>
                <a:schemeClr val="tx1">
                  <a:lumMod val="65000"/>
                  <a:lumOff val="35000"/>
                </a:schemeClr>
              </a:solidFill>
              <a:latin typeface="Arial" pitchFamily="34" charset="0"/>
              <a:cs typeface="Arial" pitchFamily="34" charset="0"/>
            </a:endParaRPr>
          </a:p>
          <a:p>
            <a:pPr marL="342900" lvl="1" indent="-342900">
              <a:spcBef>
                <a:spcPts val="600"/>
              </a:spcBef>
              <a:spcAft>
                <a:spcPts val="0"/>
              </a:spcAft>
              <a:buClr>
                <a:srgbClr val="990033"/>
              </a:buClr>
              <a:buSzPct val="80000"/>
              <a:buFont typeface="Arial Narrow" pitchFamily="34" charset="0"/>
              <a:buChar char="▬"/>
            </a:pPr>
            <a:r>
              <a:rPr lang="ru-RU" sz="1600" dirty="0">
                <a:solidFill>
                  <a:schemeClr val="tx1">
                    <a:lumMod val="65000"/>
                    <a:lumOff val="35000"/>
                  </a:schemeClr>
                </a:solidFill>
                <a:latin typeface="Arial" pitchFamily="34" charset="0"/>
                <a:cs typeface="Arial" pitchFamily="34" charset="0"/>
              </a:rPr>
              <a:t>если общая сумма неустойки </a:t>
            </a:r>
            <a:r>
              <a:rPr lang="ru-RU" sz="1600" dirty="0" smtClean="0">
                <a:solidFill>
                  <a:schemeClr val="tx1">
                    <a:lumMod val="65000"/>
                    <a:lumOff val="35000"/>
                  </a:schemeClr>
                </a:solidFill>
                <a:latin typeface="Arial" pitchFamily="34" charset="0"/>
                <a:cs typeface="Arial" pitchFamily="34" charset="0"/>
              </a:rPr>
              <a:t>составляет 5-20% </a:t>
            </a:r>
            <a:r>
              <a:rPr lang="ru-RU" sz="1600" dirty="0">
                <a:solidFill>
                  <a:schemeClr val="tx1">
                    <a:lumMod val="65000"/>
                    <a:lumOff val="35000"/>
                  </a:schemeClr>
                </a:solidFill>
                <a:latin typeface="Arial" pitchFamily="34" charset="0"/>
                <a:cs typeface="Arial" pitchFamily="34" charset="0"/>
              </a:rPr>
              <a:t>цены контракта, заказчик </a:t>
            </a:r>
            <a:r>
              <a:rPr lang="ru-RU" sz="1600" dirty="0" smtClean="0">
                <a:solidFill>
                  <a:schemeClr val="tx1">
                    <a:lumMod val="65000"/>
                    <a:lumOff val="35000"/>
                  </a:schemeClr>
                </a:solidFill>
                <a:latin typeface="Arial" pitchFamily="34" charset="0"/>
                <a:cs typeface="Arial" pitchFamily="34" charset="0"/>
              </a:rPr>
              <a:t>предоставляет отсрочку уплаты неустоек до окончания финансового года и осуществляет </a:t>
            </a:r>
            <a:r>
              <a:rPr lang="ru-RU" sz="1600" dirty="0">
                <a:solidFill>
                  <a:schemeClr val="tx1">
                    <a:lumMod val="65000"/>
                    <a:lumOff val="35000"/>
                  </a:schemeClr>
                </a:solidFill>
                <a:latin typeface="Arial" pitchFamily="34" charset="0"/>
                <a:cs typeface="Arial" pitchFamily="34" charset="0"/>
              </a:rPr>
              <a:t>списание </a:t>
            </a:r>
            <a:r>
              <a:rPr lang="ru-RU" sz="1600" dirty="0" smtClean="0">
                <a:solidFill>
                  <a:schemeClr val="tx1">
                    <a:lumMod val="65000"/>
                    <a:lumOff val="35000"/>
                  </a:schemeClr>
                </a:solidFill>
                <a:latin typeface="Arial" pitchFamily="34" charset="0"/>
                <a:cs typeface="Arial" pitchFamily="34" charset="0"/>
              </a:rPr>
              <a:t>50% неуплаченных </a:t>
            </a:r>
            <a:r>
              <a:rPr lang="ru-RU" sz="1600" dirty="0">
                <a:solidFill>
                  <a:schemeClr val="tx1">
                    <a:lumMod val="65000"/>
                    <a:lumOff val="35000"/>
                  </a:schemeClr>
                </a:solidFill>
                <a:latin typeface="Arial" pitchFamily="34" charset="0"/>
                <a:cs typeface="Arial" pitchFamily="34" charset="0"/>
              </a:rPr>
              <a:t>сумм неустоек </a:t>
            </a:r>
            <a:r>
              <a:rPr lang="ru-RU" sz="1600" dirty="0" smtClean="0">
                <a:solidFill>
                  <a:schemeClr val="tx1">
                    <a:lumMod val="65000"/>
                    <a:lumOff val="35000"/>
                  </a:schemeClr>
                </a:solidFill>
                <a:latin typeface="Arial" pitchFamily="34" charset="0"/>
                <a:cs typeface="Arial" pitchFamily="34" charset="0"/>
              </a:rPr>
              <a:t> при условии уплаты 50% неуплаченных сумм в указанный период;</a:t>
            </a:r>
            <a:endParaRPr lang="ru-RU" sz="1600" dirty="0">
              <a:solidFill>
                <a:schemeClr val="tx1">
                  <a:lumMod val="65000"/>
                  <a:lumOff val="35000"/>
                </a:schemeClr>
              </a:solidFill>
              <a:latin typeface="Arial" pitchFamily="34" charset="0"/>
              <a:cs typeface="Arial" pitchFamily="34" charset="0"/>
            </a:endParaRPr>
          </a:p>
        </p:txBody>
      </p:sp>
      <p:sp>
        <p:nvSpPr>
          <p:cNvPr id="2" name="Прямоугольник 1"/>
          <p:cNvSpPr/>
          <p:nvPr/>
        </p:nvSpPr>
        <p:spPr>
          <a:xfrm>
            <a:off x="467544" y="4005064"/>
            <a:ext cx="5472608" cy="830997"/>
          </a:xfrm>
          <a:prstGeom prst="rect">
            <a:avLst/>
          </a:prstGeom>
        </p:spPr>
        <p:txBody>
          <a:bodyPr wrap="square">
            <a:spAutoFit/>
          </a:bodyPr>
          <a:lstStyle/>
          <a:p>
            <a:pPr marL="342900" lvl="1" indent="-342900">
              <a:spcBef>
                <a:spcPts val="600"/>
              </a:spcBef>
              <a:spcAft>
                <a:spcPts val="0"/>
              </a:spcAft>
              <a:buClr>
                <a:srgbClr val="990033"/>
              </a:buClr>
              <a:buSzPct val="80000"/>
              <a:buFont typeface="Arial Narrow" pitchFamily="34" charset="0"/>
              <a:buChar char="▬"/>
            </a:pPr>
            <a:r>
              <a:rPr lang="ru-RU" sz="1600" dirty="0">
                <a:solidFill>
                  <a:schemeClr val="tx1">
                    <a:lumMod val="65000"/>
                    <a:lumOff val="35000"/>
                  </a:schemeClr>
                </a:solidFill>
                <a:latin typeface="Arial" pitchFamily="34" charset="0"/>
                <a:cs typeface="Arial" pitchFamily="34" charset="0"/>
              </a:rPr>
              <a:t>если общая сумма неустойки превышает 20% цены контракта, заказчик предоставляет отсрочку уплаты неустоек до окончания финансового года.</a:t>
            </a:r>
            <a:endParaRPr lang="ru-RU" sz="1600" dirty="0">
              <a:latin typeface="Arial" pitchFamily="34" charset="0"/>
              <a:cs typeface="Arial" pitchFamily="34" charset="0"/>
            </a:endParaRPr>
          </a:p>
        </p:txBody>
      </p:sp>
      <p:sp>
        <p:nvSpPr>
          <p:cNvPr id="11" name="Text Box 1"/>
          <p:cNvSpPr txBox="1">
            <a:spLocks noChangeArrowheads="1"/>
          </p:cNvSpPr>
          <p:nvPr/>
        </p:nvSpPr>
        <p:spPr bwMode="auto">
          <a:xfrm>
            <a:off x="8718" y="116632"/>
            <a:ext cx="9144000" cy="646113"/>
          </a:xfrm>
          <a:prstGeom prst="rect">
            <a:avLst/>
          </a:prstGeom>
          <a:noFill/>
          <a:ln w="9525">
            <a:noFill/>
            <a:round/>
            <a:headEnd/>
            <a:tailEnd/>
          </a:ln>
        </p:spPr>
        <p:txBody>
          <a:bodyPr lIns="216000" tIns="36000" rIns="180000" bIns="360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dirty="0" smtClean="0">
                <a:solidFill>
                  <a:srgbClr val="FFFFFF"/>
                </a:solidFill>
                <a:latin typeface="Arial" pitchFamily="34" charset="0"/>
                <a:cs typeface="Arial" pitchFamily="34" charset="0"/>
              </a:rPr>
              <a:t>Порядок отсрочки и списания неустоек</a:t>
            </a:r>
            <a:endParaRPr lang="ru-RU" sz="20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08313233"/>
      </p:ext>
    </p:extLst>
  </p:cSld>
  <p:clrMapOvr>
    <a:masterClrMapping/>
  </p:clrMapOvr>
  <p:transition>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srcRect r="-563" b="-2849"/>
          <a:stretch>
            <a:fillRect/>
          </a:stretch>
        </p:blipFill>
        <p:spPr bwMode="auto">
          <a:xfrm>
            <a:off x="4355976" y="1340768"/>
            <a:ext cx="4265180" cy="439248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2403" name="Text Box 1"/>
          <p:cNvSpPr txBox="1">
            <a:spLocks noChangeArrowheads="1"/>
          </p:cNvSpPr>
          <p:nvPr/>
        </p:nvSpPr>
        <p:spPr bwMode="auto">
          <a:xfrm>
            <a:off x="-20917" y="116632"/>
            <a:ext cx="9144000" cy="646113"/>
          </a:xfrm>
          <a:prstGeom prst="rect">
            <a:avLst/>
          </a:prstGeom>
          <a:noFill/>
          <a:ln w="9525">
            <a:noFill/>
            <a:round/>
            <a:headEnd/>
            <a:tailEnd/>
          </a:ln>
        </p:spPr>
        <p:txBody>
          <a:bodyPr lIns="216000" tIns="36000" rIns="180000" bIns="360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dirty="0">
                <a:solidFill>
                  <a:srgbClr val="FFFFFF"/>
                </a:solidFill>
                <a:latin typeface="Arial" pitchFamily="34" charset="0"/>
                <a:cs typeface="Arial" pitchFamily="34" charset="0"/>
              </a:rPr>
              <a:t>Статистика участия в торгах</a:t>
            </a:r>
          </a:p>
        </p:txBody>
      </p:sp>
      <p:sp>
        <p:nvSpPr>
          <p:cNvPr id="65551" name="Text Box 15"/>
          <p:cNvSpPr txBox="1">
            <a:spLocks noChangeArrowheads="1"/>
          </p:cNvSpPr>
          <p:nvPr/>
        </p:nvSpPr>
        <p:spPr bwMode="auto">
          <a:xfrm>
            <a:off x="201613" y="1571624"/>
            <a:ext cx="4010347" cy="4809703"/>
          </a:xfrm>
          <a:prstGeom prst="rect">
            <a:avLst/>
          </a:prstGeom>
          <a:noFill/>
          <a:ln w="9525">
            <a:noFill/>
            <a:round/>
            <a:headEnd/>
            <a:tailEnd/>
          </a:ln>
        </p:spPr>
        <p:txBody>
          <a:bodyPr lIns="90000" tIns="46800" rIns="90000" bIns="46800"/>
          <a:lstStyle/>
          <a:p>
            <a:pPr marL="341313" lvl="1" indent="-341313">
              <a:spcAft>
                <a:spcPts val="18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ru-RU" sz="1600" dirty="0">
                <a:solidFill>
                  <a:srgbClr val="404040"/>
                </a:solidFill>
                <a:latin typeface="Arial" pitchFamily="34" charset="0"/>
                <a:cs typeface="Arial" pitchFamily="34" charset="0"/>
              </a:rPr>
              <a:t>Общее кол-во торгов с Вашим </a:t>
            </a:r>
            <a:r>
              <a:rPr lang="ru-RU" sz="1600" dirty="0" smtClean="0">
                <a:solidFill>
                  <a:srgbClr val="404040"/>
                </a:solidFill>
                <a:latin typeface="Arial" pitchFamily="34" charset="0"/>
                <a:cs typeface="Arial" pitchFamily="34" charset="0"/>
              </a:rPr>
              <a:t>участием;</a:t>
            </a:r>
            <a:endParaRPr lang="ru-RU" sz="1600" dirty="0">
              <a:solidFill>
                <a:srgbClr val="404040"/>
              </a:solidFill>
              <a:latin typeface="Arial" pitchFamily="34" charset="0"/>
              <a:cs typeface="Arial" pitchFamily="34" charset="0"/>
            </a:endParaRPr>
          </a:p>
          <a:p>
            <a:pPr marL="341313" lvl="1" indent="-341313">
              <a:spcAft>
                <a:spcPts val="18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ru-RU" sz="1600" dirty="0">
                <a:solidFill>
                  <a:srgbClr val="404040"/>
                </a:solidFill>
                <a:latin typeface="Arial" pitchFamily="34" charset="0"/>
                <a:cs typeface="Arial" pitchFamily="34" charset="0"/>
              </a:rPr>
              <a:t>Общее количество и объем выигранных </a:t>
            </a:r>
            <a:r>
              <a:rPr lang="ru-RU" sz="1600" dirty="0" smtClean="0">
                <a:solidFill>
                  <a:srgbClr val="404040"/>
                </a:solidFill>
                <a:latin typeface="Arial" pitchFamily="34" charset="0"/>
                <a:cs typeface="Arial" pitchFamily="34" charset="0"/>
              </a:rPr>
              <a:t>торгов;</a:t>
            </a:r>
            <a:endParaRPr lang="ru-RU" sz="1600" dirty="0">
              <a:solidFill>
                <a:srgbClr val="404040"/>
              </a:solidFill>
              <a:latin typeface="Arial" pitchFamily="34" charset="0"/>
              <a:cs typeface="Arial" pitchFamily="34" charset="0"/>
            </a:endParaRPr>
          </a:p>
          <a:p>
            <a:pPr marL="341313" lvl="1" indent="-341313">
              <a:spcAft>
                <a:spcPts val="18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ru-RU" sz="1600" dirty="0">
                <a:solidFill>
                  <a:srgbClr val="404040"/>
                </a:solidFill>
                <a:latin typeface="Arial" pitchFamily="34" charset="0"/>
                <a:cs typeface="Arial" pitchFamily="34" charset="0"/>
              </a:rPr>
              <a:t>Среднее число участников</a:t>
            </a:r>
            <a:r>
              <a:rPr lang="en-US" sz="1600" dirty="0">
                <a:solidFill>
                  <a:srgbClr val="404040"/>
                </a:solidFill>
                <a:latin typeface="Arial" pitchFamily="34" charset="0"/>
                <a:cs typeface="Arial" pitchFamily="34" charset="0"/>
              </a:rPr>
              <a:t/>
            </a:r>
            <a:br>
              <a:rPr lang="en-US" sz="1600" dirty="0">
                <a:solidFill>
                  <a:srgbClr val="404040"/>
                </a:solidFill>
                <a:latin typeface="Arial" pitchFamily="34" charset="0"/>
                <a:cs typeface="Arial" pitchFamily="34" charset="0"/>
              </a:rPr>
            </a:br>
            <a:r>
              <a:rPr lang="ru-RU" sz="1600" dirty="0">
                <a:solidFill>
                  <a:srgbClr val="404040"/>
                </a:solidFill>
                <a:latin typeface="Arial" pitchFamily="34" charset="0"/>
                <a:cs typeface="Arial" pitchFamily="34" charset="0"/>
              </a:rPr>
              <a:t>в торгах с Вашим </a:t>
            </a:r>
            <a:r>
              <a:rPr lang="ru-RU" sz="1600" dirty="0" smtClean="0">
                <a:solidFill>
                  <a:srgbClr val="404040"/>
                </a:solidFill>
                <a:latin typeface="Arial" pitchFamily="34" charset="0"/>
                <a:cs typeface="Arial" pitchFamily="34" charset="0"/>
              </a:rPr>
              <a:t>участием;</a:t>
            </a:r>
            <a:endParaRPr lang="ru-RU" sz="1600" dirty="0">
              <a:solidFill>
                <a:srgbClr val="404040"/>
              </a:solidFill>
              <a:latin typeface="Arial" pitchFamily="34" charset="0"/>
              <a:cs typeface="Arial" pitchFamily="34" charset="0"/>
            </a:endParaRPr>
          </a:p>
          <a:p>
            <a:pPr marL="341313" lvl="1" indent="-341313">
              <a:spcAft>
                <a:spcPts val="18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ru-RU" sz="1600" dirty="0">
                <a:solidFill>
                  <a:srgbClr val="404040"/>
                </a:solidFill>
                <a:latin typeface="Arial" pitchFamily="34" charset="0"/>
                <a:cs typeface="Arial" pitchFamily="34" charset="0"/>
              </a:rPr>
              <a:t>Среднее количество ценовых предложений и дисконт в аукционах с Вашим </a:t>
            </a:r>
            <a:r>
              <a:rPr lang="ru-RU" sz="1600" dirty="0" smtClean="0">
                <a:solidFill>
                  <a:srgbClr val="404040"/>
                </a:solidFill>
                <a:latin typeface="Arial" pitchFamily="34" charset="0"/>
                <a:cs typeface="Arial" pitchFamily="34" charset="0"/>
              </a:rPr>
              <a:t>участием;</a:t>
            </a:r>
            <a:endParaRPr lang="ru-RU" sz="1600" dirty="0">
              <a:solidFill>
                <a:srgbClr val="404040"/>
              </a:solidFill>
              <a:latin typeface="Arial" pitchFamily="34" charset="0"/>
              <a:cs typeface="Arial" pitchFamily="34" charset="0"/>
            </a:endParaRPr>
          </a:p>
          <a:p>
            <a:pPr marL="341313" lvl="1" indent="-341313">
              <a:spcAft>
                <a:spcPts val="1800"/>
              </a:spcAft>
              <a:buClr>
                <a:srgbClr val="990033"/>
              </a:buClr>
              <a:buSzPct val="80000"/>
              <a:buFont typeface="Arial Narrow"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ru-RU" sz="1600" dirty="0">
                <a:solidFill>
                  <a:srgbClr val="404040"/>
                </a:solidFill>
                <a:latin typeface="Arial" pitchFamily="34" charset="0"/>
                <a:cs typeface="Arial" pitchFamily="34" charset="0"/>
              </a:rPr>
              <a:t>Средняя продолжительность аукционов с Вашим </a:t>
            </a:r>
            <a:r>
              <a:rPr lang="ru-RU" sz="1600" dirty="0" smtClean="0">
                <a:solidFill>
                  <a:srgbClr val="404040"/>
                </a:solidFill>
                <a:latin typeface="Arial" pitchFamily="34" charset="0"/>
                <a:cs typeface="Arial" pitchFamily="34" charset="0"/>
              </a:rPr>
              <a:t>участием.</a:t>
            </a:r>
            <a:endParaRPr lang="ru-RU" sz="1600" dirty="0">
              <a:solidFill>
                <a:srgbClr val="404040"/>
              </a:solidFill>
              <a:latin typeface="Arial" pitchFamily="34" charset="0"/>
              <a:cs typeface="Arial" pitchFamily="34" charset="0"/>
            </a:endParaRPr>
          </a:p>
        </p:txBody>
      </p:sp>
    </p:spTree>
    <p:extLst>
      <p:ext uri="{BB962C8B-B14F-4D97-AF65-F5344CB8AC3E}">
        <p14:creationId xmlns:p14="http://schemas.microsoft.com/office/powerpoint/2010/main" val="30483690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1000"/>
                                        <p:tgtEl>
                                          <p:spTgt spid="89090"/>
                                        </p:tgtEl>
                                      </p:cBhvr>
                                    </p:animEffect>
                                    <p:anim calcmode="lin" valueType="num">
                                      <p:cBhvr>
                                        <p:cTn id="8" dur="1000" fill="hold"/>
                                        <p:tgtEl>
                                          <p:spTgt spid="89090"/>
                                        </p:tgtEl>
                                        <p:attrNameLst>
                                          <p:attrName>ppt_x</p:attrName>
                                        </p:attrNameLst>
                                      </p:cBhvr>
                                      <p:tavLst>
                                        <p:tav tm="0">
                                          <p:val>
                                            <p:strVal val="#ppt_x"/>
                                          </p:val>
                                        </p:tav>
                                        <p:tav tm="100000">
                                          <p:val>
                                            <p:strVal val="#ppt_x"/>
                                          </p:val>
                                        </p:tav>
                                      </p:tavLst>
                                    </p:anim>
                                    <p:anim calcmode="lin" valueType="num">
                                      <p:cBhvr>
                                        <p:cTn id="9" dur="900" decel="100000" fill="hold"/>
                                        <p:tgtEl>
                                          <p:spTgt spid="8909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909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additive="repl">
                                        <p:cTn id="14" dur="1" fill="hold">
                                          <p:stCondLst>
                                            <p:cond delay="0"/>
                                          </p:stCondLst>
                                        </p:cTn>
                                        <p:tgtEl>
                                          <p:spTgt spid="65551">
                                            <p:txEl>
                                              <p:pRg st="0" end="0"/>
                                            </p:txEl>
                                          </p:spTgt>
                                        </p:tgtEl>
                                        <p:attrNameLst>
                                          <p:attrName>style.visibility</p:attrName>
                                        </p:attrNameLst>
                                      </p:cBhvr>
                                      <p:to>
                                        <p:strVal val="visible"/>
                                      </p:to>
                                    </p:set>
                                    <p:animEffect transition="in" filter="wipe(up)">
                                      <p:cBhvr additive="repl">
                                        <p:cTn id="15" dur="500"/>
                                        <p:tgtEl>
                                          <p:spTgt spid="6555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additive="repl">
                                        <p:cTn id="19" dur="1" fill="hold">
                                          <p:stCondLst>
                                            <p:cond delay="0"/>
                                          </p:stCondLst>
                                        </p:cTn>
                                        <p:tgtEl>
                                          <p:spTgt spid="65551">
                                            <p:txEl>
                                              <p:pRg st="1" end="1"/>
                                            </p:txEl>
                                          </p:spTgt>
                                        </p:tgtEl>
                                        <p:attrNameLst>
                                          <p:attrName>style.visibility</p:attrName>
                                        </p:attrNameLst>
                                      </p:cBhvr>
                                      <p:to>
                                        <p:strVal val="visible"/>
                                      </p:to>
                                    </p:set>
                                    <p:animEffect transition="in" filter="wipe(up)">
                                      <p:cBhvr additive="repl">
                                        <p:cTn id="20" dur="500"/>
                                        <p:tgtEl>
                                          <p:spTgt spid="6555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additive="repl">
                                        <p:cTn id="24" dur="1" fill="hold">
                                          <p:stCondLst>
                                            <p:cond delay="0"/>
                                          </p:stCondLst>
                                        </p:cTn>
                                        <p:tgtEl>
                                          <p:spTgt spid="65551">
                                            <p:txEl>
                                              <p:pRg st="2" end="2"/>
                                            </p:txEl>
                                          </p:spTgt>
                                        </p:tgtEl>
                                        <p:attrNameLst>
                                          <p:attrName>style.visibility</p:attrName>
                                        </p:attrNameLst>
                                      </p:cBhvr>
                                      <p:to>
                                        <p:strVal val="visible"/>
                                      </p:to>
                                    </p:set>
                                    <p:animEffect transition="in" filter="wipe(up)">
                                      <p:cBhvr additive="repl">
                                        <p:cTn id="25" dur="500"/>
                                        <p:tgtEl>
                                          <p:spTgt spid="6555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additive="repl">
                                        <p:cTn id="29" dur="1" fill="hold">
                                          <p:stCondLst>
                                            <p:cond delay="0"/>
                                          </p:stCondLst>
                                        </p:cTn>
                                        <p:tgtEl>
                                          <p:spTgt spid="65551">
                                            <p:txEl>
                                              <p:pRg st="3" end="3"/>
                                            </p:txEl>
                                          </p:spTgt>
                                        </p:tgtEl>
                                        <p:attrNameLst>
                                          <p:attrName>style.visibility</p:attrName>
                                        </p:attrNameLst>
                                      </p:cBhvr>
                                      <p:to>
                                        <p:strVal val="visible"/>
                                      </p:to>
                                    </p:set>
                                    <p:animEffect transition="in" filter="wipe(up)">
                                      <p:cBhvr additive="repl">
                                        <p:cTn id="30" dur="500"/>
                                        <p:tgtEl>
                                          <p:spTgt spid="6555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additive="repl">
                                        <p:cTn id="34" dur="1" fill="hold">
                                          <p:stCondLst>
                                            <p:cond delay="0"/>
                                          </p:stCondLst>
                                        </p:cTn>
                                        <p:tgtEl>
                                          <p:spTgt spid="65551">
                                            <p:txEl>
                                              <p:pRg st="4" end="4"/>
                                            </p:txEl>
                                          </p:spTgt>
                                        </p:tgtEl>
                                        <p:attrNameLst>
                                          <p:attrName>style.visibility</p:attrName>
                                        </p:attrNameLst>
                                      </p:cBhvr>
                                      <p:to>
                                        <p:strVal val="visible"/>
                                      </p:to>
                                    </p:set>
                                    <p:animEffect transition="in" filter="wipe(up)">
                                      <p:cBhvr additive="repl">
                                        <p:cTn id="35" dur="500"/>
                                        <p:tgtEl>
                                          <p:spTgt spid="655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100000">
              <a:schemeClr val="accent1">
                <a:lumMod val="75000"/>
              </a:schemeClr>
            </a:gs>
          </a:gsLst>
          <a:lin ang="5400000" scaled="0"/>
        </a:grad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23528" y="2996952"/>
            <a:ext cx="8640959" cy="1080120"/>
          </a:xfrm>
          <a:prstGeom prst="rect">
            <a:avLst/>
          </a:prstGeom>
          <a:noFill/>
          <a:ln w="9525">
            <a:noFill/>
            <a:miter lim="800000"/>
            <a:headEnd/>
            <a:tailEnd/>
          </a:ln>
        </p:spPr>
        <p:txBody>
          <a:bodyPr lIns="216000" tIns="36000" rIns="180000" bIns="36000" anchor="t"/>
          <a:lstStyle/>
          <a:p>
            <a:pPr algn="ctr">
              <a:lnSpc>
                <a:spcPct val="80000"/>
              </a:lnSpc>
              <a:defRPr/>
            </a:pPr>
            <a:r>
              <a:rPr lang="ru-RU" sz="4400" b="1" dirty="0" smtClean="0">
                <a:solidFill>
                  <a:prstClr val="white"/>
                </a:solidFill>
                <a:latin typeface="Arial" panose="020B0604020202020204" pitchFamily="34" charset="0"/>
                <a:cs typeface="Arial" panose="020B0604020202020204" pitchFamily="34" charset="0"/>
              </a:rPr>
              <a:t>Благодарим за внимание!</a:t>
            </a:r>
            <a:endParaRPr lang="ru-RU" sz="4400" b="1" dirty="0">
              <a:solidFill>
                <a:prstClr val="white"/>
              </a:solidFill>
              <a:latin typeface="Arial" panose="020B0604020202020204" pitchFamily="34" charset="0"/>
              <a:cs typeface="Arial" panose="020B0604020202020204" pitchFamily="34" charset="0"/>
            </a:endParaRPr>
          </a:p>
        </p:txBody>
      </p:sp>
      <p:pic>
        <p:nvPicPr>
          <p:cNvPr id="5" name="Picture 2" descr="E:\DROPBOX\home\Roseltorg\Полиграфия\Таблички-логотип.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1029420"/>
            <a:ext cx="285750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4"/>
          <p:cNvSpPr>
            <a:spLocks noChangeArrowheads="1"/>
          </p:cNvSpPr>
          <p:nvPr/>
        </p:nvSpPr>
        <p:spPr bwMode="auto">
          <a:xfrm>
            <a:off x="755576" y="4802188"/>
            <a:ext cx="8031237" cy="1770062"/>
          </a:xfrm>
          <a:prstGeom prst="rect">
            <a:avLst/>
          </a:prstGeom>
          <a:solidFill>
            <a:srgbClr val="80A7CA"/>
          </a:solidFill>
          <a:ln w="9525">
            <a:noFill/>
            <a:miter lim="800000"/>
            <a:headEnd/>
            <a:tailEnd/>
          </a:ln>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3600" b="1" dirty="0" smtClean="0">
                <a:solidFill>
                  <a:schemeClr val="bg1"/>
                </a:solidFill>
                <a:latin typeface="Arial Narrow" pitchFamily="34" charset="0"/>
              </a:rPr>
              <a:t>8(495)276-16-26</a:t>
            </a:r>
            <a:endParaRPr lang="en-US" sz="2500" b="1" dirty="0">
              <a:solidFill>
                <a:schemeClr val="bg1"/>
              </a:solidFill>
              <a:latin typeface="Arial Narrow"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sz="2000" dirty="0">
              <a:solidFill>
                <a:schemeClr val="tx1">
                  <a:lumMod val="75000"/>
                  <a:lumOff val="25000"/>
                </a:schemeClr>
              </a:solidFill>
              <a:latin typeface="Arial Narrow" pitchFamily="34" charset="0"/>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500" dirty="0">
                <a:solidFill>
                  <a:schemeClr val="bg1"/>
                </a:solidFill>
                <a:latin typeface="Arial Narrow" pitchFamily="34" charset="0"/>
              </a:rPr>
              <a:t>Общие вопросы 24/7: центр поддержки пользователей</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dirty="0" smtClean="0">
                <a:solidFill>
                  <a:schemeClr val="bg1"/>
                </a:solidFill>
                <a:effectLst>
                  <a:outerShdw blurRad="38100" dist="38100" dir="2700000" algn="tl">
                    <a:srgbClr val="000000">
                      <a:alpha val="43137"/>
                    </a:srgbClr>
                  </a:outerShdw>
                </a:effectLst>
                <a:hlinkClick r:id="rId4"/>
              </a:rPr>
              <a:t>http://cpp.roseltorg.ru</a:t>
            </a:r>
            <a:endParaRPr lang="ru-RU" sz="2500" dirty="0">
              <a:solidFill>
                <a:schemeClr val="bg1"/>
              </a:solidFill>
              <a:effectLst>
                <a:outerShdw blurRad="38100" dist="38100" dir="2700000" algn="tl">
                  <a:srgbClr val="000000">
                    <a:alpha val="43137"/>
                  </a:srgbClr>
                </a:outerShdw>
              </a:effectLst>
              <a:latin typeface="Arial Narrow" pitchFamily="34" charset="0"/>
            </a:endParaRPr>
          </a:p>
        </p:txBody>
      </p:sp>
      <p:pic>
        <p:nvPicPr>
          <p:cNvPr id="4098" name="Picture 2" descr="D:\RET\МАТЕРИАЛЫ\2016\новый дизайн\иконки\иконки\Иконки-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4725144"/>
            <a:ext cx="950913" cy="95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664217"/>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553200" y="6193110"/>
            <a:ext cx="2133600" cy="476250"/>
          </a:xfrm>
        </p:spPr>
        <p:txBody>
          <a:bodyPr/>
          <a:lstStyle/>
          <a:p>
            <a:pPr>
              <a:defRPr/>
            </a:pPr>
            <a:fld id="{19E1FAD7-BD7D-425F-802A-54303B07A253}" type="slidenum">
              <a:rPr lang="ru-RU" sz="1600" smtClean="0">
                <a:solidFill>
                  <a:prstClr val="black"/>
                </a:solidFill>
                <a:latin typeface="Arial" pitchFamily="34" charset="0"/>
                <a:cs typeface="Arial" pitchFamily="34" charset="0"/>
              </a:rPr>
              <a:pPr>
                <a:defRPr/>
              </a:pPr>
              <a:t>9</a:t>
            </a:fld>
            <a:endParaRPr lang="ru-RU" sz="1600">
              <a:solidFill>
                <a:prstClr val="black"/>
              </a:solidFill>
              <a:latin typeface="Arial" pitchFamily="34" charset="0"/>
              <a:cs typeface="Arial" pitchFamily="34" charset="0"/>
            </a:endParaRPr>
          </a:p>
        </p:txBody>
      </p:sp>
      <p:grpSp>
        <p:nvGrpSpPr>
          <p:cNvPr id="4" name="Группа 8"/>
          <p:cNvGrpSpPr>
            <a:grpSpLocks/>
          </p:cNvGrpSpPr>
          <p:nvPr/>
        </p:nvGrpSpPr>
        <p:grpSpPr bwMode="auto">
          <a:xfrm>
            <a:off x="214313" y="4251792"/>
            <a:ext cx="8643937" cy="977408"/>
            <a:chOff x="214313" y="1902898"/>
            <a:chExt cx="8643937" cy="977197"/>
          </a:xfrm>
        </p:grpSpPr>
        <p:sp>
          <p:nvSpPr>
            <p:cNvPr id="5" name="Прямоугольник с двумя скругленными противолежащими углами 4"/>
            <p:cNvSpPr/>
            <p:nvPr/>
          </p:nvSpPr>
          <p:spPr>
            <a:xfrm>
              <a:off x="357188" y="2104466"/>
              <a:ext cx="8501062" cy="775629"/>
            </a:xfrm>
            <a:prstGeom prst="round2DiagRect">
              <a:avLst>
                <a:gd name="adj1" fmla="val 7096"/>
                <a:gd name="adj2" fmla="val 0"/>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44000" bIns="72000">
              <a:spAutoFit/>
            </a:bodyPr>
            <a:lstStyle/>
            <a:p>
              <a:pPr>
                <a:defRPr/>
              </a:pPr>
              <a:r>
                <a:rPr lang="ru-RU" sz="1600" dirty="0">
                  <a:solidFill>
                    <a:schemeClr val="tx1">
                      <a:lumMod val="75000"/>
                      <a:lumOff val="25000"/>
                    </a:schemeClr>
                  </a:solidFill>
                  <a:latin typeface="Arial" pitchFamily="34" charset="0"/>
                  <a:cs typeface="Arial" pitchFamily="34" charset="0"/>
                </a:rPr>
                <a:t>Определяет порядок проведения закупок для </a:t>
              </a:r>
              <a:r>
                <a:rPr lang="ru-RU" sz="1600" dirty="0" smtClean="0">
                  <a:solidFill>
                    <a:schemeClr val="tx1">
                      <a:lumMod val="75000"/>
                      <a:lumOff val="25000"/>
                    </a:schemeClr>
                  </a:solidFill>
                  <a:latin typeface="Arial" pitchFamily="34" charset="0"/>
                  <a:cs typeface="Arial" pitchFamily="34" charset="0"/>
                </a:rPr>
                <a:t>государственных нужд</a:t>
              </a:r>
              <a:r>
                <a:rPr lang="ru-RU" sz="1600" dirty="0">
                  <a:solidFill>
                    <a:schemeClr val="tx1">
                      <a:lumMod val="75000"/>
                      <a:lumOff val="25000"/>
                    </a:schemeClr>
                  </a:solidFill>
                  <a:latin typeface="Arial" pitchFamily="34" charset="0"/>
                  <a:cs typeface="Arial" pitchFamily="34" charset="0"/>
                </a:rPr>
                <a:t>, в том числе путем проведения </a:t>
              </a:r>
              <a:r>
                <a:rPr lang="ru-RU" sz="1600" dirty="0" smtClean="0">
                  <a:solidFill>
                    <a:schemeClr val="tx1">
                      <a:lumMod val="75000"/>
                      <a:lumOff val="25000"/>
                    </a:schemeClr>
                  </a:solidFill>
                  <a:latin typeface="Arial" pitchFamily="34" charset="0"/>
                  <a:cs typeface="Arial" pitchFamily="34" charset="0"/>
                </a:rPr>
                <a:t>электронных аукционов (ст. 59-71)</a:t>
              </a:r>
              <a:endParaRPr lang="ru-RU" sz="1600" dirty="0">
                <a:solidFill>
                  <a:schemeClr val="tx1">
                    <a:lumMod val="75000"/>
                    <a:lumOff val="25000"/>
                  </a:schemeClr>
                </a:solidFill>
                <a:latin typeface="Arial" pitchFamily="34" charset="0"/>
                <a:cs typeface="Arial" pitchFamily="34" charset="0"/>
              </a:endParaRPr>
            </a:p>
          </p:txBody>
        </p:sp>
        <p:sp>
          <p:nvSpPr>
            <p:cNvPr id="7" name="Прямоугольник 6"/>
            <p:cNvSpPr/>
            <p:nvPr/>
          </p:nvSpPr>
          <p:spPr>
            <a:xfrm>
              <a:off x="214313" y="1902898"/>
              <a:ext cx="4767569" cy="318855"/>
            </a:xfrm>
            <a:prstGeom prst="rect">
              <a:avLst/>
            </a:prstGeom>
            <a:solidFill>
              <a:srgbClr val="0070C0"/>
            </a:solidFill>
            <a:ln w="12700">
              <a:solidFill>
                <a:schemeClr val="tx1">
                  <a:lumMod val="75000"/>
                  <a:lumOff val="25000"/>
                </a:schemeClr>
              </a:solidFill>
            </a:ln>
          </p:spPr>
          <p:txBody>
            <a:bodyPr wrap="none" lIns="72000" tIns="36000" rIns="72000" bIns="36000">
              <a:spAutoFit/>
            </a:bodyPr>
            <a:lstStyle/>
            <a:p>
              <a:pPr>
                <a:spcAft>
                  <a:spcPts val="600"/>
                </a:spcAft>
                <a:defRPr/>
              </a:pPr>
              <a:r>
                <a:rPr lang="ru-RU" sz="1600" b="1" dirty="0">
                  <a:solidFill>
                    <a:schemeClr val="bg1"/>
                  </a:solidFill>
                  <a:effectLst>
                    <a:outerShdw blurRad="38100" dist="38100" dir="2700000" algn="tl">
                      <a:srgbClr val="000000">
                        <a:alpha val="43137"/>
                      </a:srgbClr>
                    </a:outerShdw>
                  </a:effectLst>
                  <a:latin typeface="Arial" pitchFamily="34" charset="0"/>
                  <a:cs typeface="Arial" pitchFamily="34" charset="0"/>
                </a:rPr>
                <a:t>4</a:t>
              </a:r>
              <a:r>
                <a:rPr lang="ru-RU"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4-ФЗ </a:t>
              </a:r>
              <a:r>
                <a:rPr lang="ru-RU" sz="1600" b="1" dirty="0">
                  <a:solidFill>
                    <a:schemeClr val="bg1"/>
                  </a:solidFill>
                  <a:effectLst>
                    <a:outerShdw blurRad="38100" dist="38100" dir="2700000" algn="tl">
                      <a:srgbClr val="000000">
                        <a:alpha val="43137"/>
                      </a:srgbClr>
                    </a:outerShdw>
                  </a:effectLst>
                  <a:latin typeface="Arial" pitchFamily="34" charset="0"/>
                  <a:cs typeface="Arial" pitchFamily="34" charset="0"/>
                </a:rPr>
                <a:t>от </a:t>
              </a:r>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05.04.201</a:t>
              </a:r>
              <a:r>
                <a:rPr lang="ru-RU"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3</a:t>
              </a:r>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ru-RU"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ru-RU" sz="1600" b="1" dirty="0">
                  <a:solidFill>
                    <a:schemeClr val="bg1"/>
                  </a:solidFill>
                  <a:effectLst>
                    <a:outerShdw blurRad="38100" dist="38100" dir="2700000" algn="tl">
                      <a:srgbClr val="000000">
                        <a:alpha val="43137"/>
                      </a:srgbClr>
                    </a:outerShdw>
                  </a:effectLst>
                  <a:latin typeface="Arial" pitchFamily="34" charset="0"/>
                  <a:cs typeface="Arial" pitchFamily="34" charset="0"/>
                </a:rPr>
                <a:t>О </a:t>
              </a:r>
              <a:r>
                <a:rPr lang="ru-RU"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контрактной системе»</a:t>
              </a:r>
              <a:endParaRPr lang="ru-RU"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8" name="Группа 9"/>
          <p:cNvGrpSpPr>
            <a:grpSpLocks/>
          </p:cNvGrpSpPr>
          <p:nvPr/>
        </p:nvGrpSpPr>
        <p:grpSpPr bwMode="auto">
          <a:xfrm>
            <a:off x="214313" y="1412776"/>
            <a:ext cx="8643937" cy="972647"/>
            <a:chOff x="214313" y="3478213"/>
            <a:chExt cx="8643937" cy="972006"/>
          </a:xfrm>
        </p:grpSpPr>
        <p:sp>
          <p:nvSpPr>
            <p:cNvPr id="9" name="Прямоугольник с двумя скругленными противолежащими углами 8"/>
            <p:cNvSpPr/>
            <p:nvPr/>
          </p:nvSpPr>
          <p:spPr>
            <a:xfrm>
              <a:off x="357188" y="3674933"/>
              <a:ext cx="8501062" cy="775286"/>
            </a:xfrm>
            <a:prstGeom prst="round2DiagRect">
              <a:avLst>
                <a:gd name="adj1" fmla="val 7096"/>
                <a:gd name="adj2" fmla="val 0"/>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44000" bIns="72000">
              <a:spAutoFit/>
            </a:bodyPr>
            <a:lstStyle/>
            <a:p>
              <a:pPr>
                <a:defRPr/>
              </a:pPr>
              <a:r>
                <a:rPr lang="ru-RU" sz="1600" dirty="0">
                  <a:solidFill>
                    <a:schemeClr val="tx1">
                      <a:lumMod val="75000"/>
                      <a:lumOff val="25000"/>
                    </a:schemeClr>
                  </a:solidFill>
                  <a:latin typeface="Arial" pitchFamily="34" charset="0"/>
                  <a:cs typeface="Arial" pitchFamily="34" charset="0"/>
                </a:rPr>
                <a:t>Определяет понятие электронного документа и его юридической значимости, а также требования к </a:t>
              </a:r>
              <a:r>
                <a:rPr lang="ru-RU" sz="1600" dirty="0" smtClean="0">
                  <a:solidFill>
                    <a:schemeClr val="tx1">
                      <a:lumMod val="75000"/>
                      <a:lumOff val="25000"/>
                    </a:schemeClr>
                  </a:solidFill>
                  <a:latin typeface="Arial" pitchFamily="34" charset="0"/>
                  <a:cs typeface="Arial" pitchFamily="34" charset="0"/>
                </a:rPr>
                <a:t>ЭП </a:t>
              </a:r>
              <a:r>
                <a:rPr lang="ru-RU" sz="1600" dirty="0">
                  <a:solidFill>
                    <a:schemeClr val="tx1">
                      <a:lumMod val="75000"/>
                      <a:lumOff val="25000"/>
                    </a:schemeClr>
                  </a:solidFill>
                  <a:latin typeface="Arial" pitchFamily="34" charset="0"/>
                  <a:cs typeface="Arial" pitchFamily="34" charset="0"/>
                </a:rPr>
                <a:t>и к порядку ее получения.</a:t>
              </a:r>
            </a:p>
          </p:txBody>
        </p:sp>
        <p:sp>
          <p:nvSpPr>
            <p:cNvPr id="10" name="Прямоугольник 9"/>
            <p:cNvSpPr/>
            <p:nvPr/>
          </p:nvSpPr>
          <p:spPr>
            <a:xfrm>
              <a:off x="214313" y="3478213"/>
              <a:ext cx="4951466" cy="318714"/>
            </a:xfrm>
            <a:prstGeom prst="rect">
              <a:avLst/>
            </a:prstGeom>
            <a:solidFill>
              <a:srgbClr val="0070C0"/>
            </a:solidFill>
            <a:ln w="12700">
              <a:solidFill>
                <a:schemeClr val="tx1">
                  <a:lumMod val="75000"/>
                  <a:lumOff val="25000"/>
                </a:schemeClr>
              </a:solidFill>
            </a:ln>
          </p:spPr>
          <p:txBody>
            <a:bodyPr wrap="none" lIns="72000" tIns="36000" rIns="72000" bIns="36000">
              <a:spAutoFit/>
            </a:bodyPr>
            <a:lstStyle/>
            <a:p>
              <a:pPr>
                <a:spcAft>
                  <a:spcPts val="600"/>
                </a:spcAft>
                <a:defRPr/>
              </a:pPr>
              <a:r>
                <a:rPr lang="ru-RU" sz="1600" b="1" dirty="0">
                  <a:solidFill>
                    <a:schemeClr val="bg1"/>
                  </a:solidFill>
                  <a:latin typeface="Arial" pitchFamily="34" charset="0"/>
                  <a:cs typeface="Arial" pitchFamily="34" charset="0"/>
                </a:rPr>
                <a:t>63-ФЗ от 06.04.2011 «Об электронной подписи»</a:t>
              </a:r>
            </a:p>
          </p:txBody>
        </p:sp>
      </p:grpSp>
      <p:grpSp>
        <p:nvGrpSpPr>
          <p:cNvPr id="11" name="Группа 10"/>
          <p:cNvGrpSpPr>
            <a:grpSpLocks/>
          </p:cNvGrpSpPr>
          <p:nvPr/>
        </p:nvGrpSpPr>
        <p:grpSpPr bwMode="auto">
          <a:xfrm>
            <a:off x="214313" y="2935188"/>
            <a:ext cx="8643937" cy="975822"/>
            <a:chOff x="214313" y="5046663"/>
            <a:chExt cx="8643937" cy="975181"/>
          </a:xfrm>
        </p:grpSpPr>
        <p:sp>
          <p:nvSpPr>
            <p:cNvPr id="12" name="Прямоугольник с двумя скругленными противолежащими углами 11"/>
            <p:cNvSpPr/>
            <p:nvPr/>
          </p:nvSpPr>
          <p:spPr>
            <a:xfrm>
              <a:off x="357188" y="5246557"/>
              <a:ext cx="8501062" cy="775287"/>
            </a:xfrm>
            <a:prstGeom prst="round2DiagRect">
              <a:avLst>
                <a:gd name="adj1" fmla="val 7096"/>
                <a:gd name="adj2" fmla="val 0"/>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44000" bIns="72000">
              <a:spAutoFit/>
            </a:bodyPr>
            <a:lstStyle/>
            <a:p>
              <a:pPr>
                <a:spcAft>
                  <a:spcPts val="500"/>
                </a:spcAft>
                <a:defRPr/>
              </a:pPr>
              <a:r>
                <a:rPr lang="ru-RU" sz="1600" dirty="0">
                  <a:solidFill>
                    <a:schemeClr val="tx1">
                      <a:lumMod val="75000"/>
                      <a:lumOff val="25000"/>
                    </a:schemeClr>
                  </a:solidFill>
                  <a:latin typeface="Arial" pitchFamily="34" charset="0"/>
                  <a:cs typeface="Arial" pitchFamily="34" charset="0"/>
                </a:rPr>
                <a:t>Определяет понятие электронного документа и требования к нему, а также порядок применения таких документов</a:t>
              </a:r>
            </a:p>
          </p:txBody>
        </p:sp>
        <p:sp>
          <p:nvSpPr>
            <p:cNvPr id="13" name="Прямоугольник 12"/>
            <p:cNvSpPr/>
            <p:nvPr/>
          </p:nvSpPr>
          <p:spPr>
            <a:xfrm>
              <a:off x="214313" y="5046663"/>
              <a:ext cx="7586802" cy="318715"/>
            </a:xfrm>
            <a:prstGeom prst="rect">
              <a:avLst/>
            </a:prstGeom>
            <a:solidFill>
              <a:srgbClr val="0070C0"/>
            </a:solidFill>
            <a:ln w="12700">
              <a:solidFill>
                <a:schemeClr val="tx1">
                  <a:lumMod val="75000"/>
                  <a:lumOff val="25000"/>
                </a:schemeClr>
              </a:solidFill>
            </a:ln>
          </p:spPr>
          <p:txBody>
            <a:bodyPr wrap="none" lIns="72000" tIns="36000" rIns="72000" bIns="36000">
              <a:spAutoFit/>
            </a:bodyPr>
            <a:lstStyle/>
            <a:p>
              <a:pPr>
                <a:spcAft>
                  <a:spcPts val="600"/>
                </a:spcAft>
                <a:defRPr/>
              </a:pPr>
              <a:r>
                <a:rPr lang="ru-RU" sz="1600" b="1" dirty="0">
                  <a:solidFill>
                    <a:schemeClr val="bg1"/>
                  </a:solidFill>
                  <a:latin typeface="Arial" pitchFamily="34" charset="0"/>
                  <a:cs typeface="Arial" pitchFamily="34" charset="0"/>
                </a:rPr>
                <a:t>149-ФЗ от 27.07.2006 «Об информации и информационных технологиях»</a:t>
              </a:r>
            </a:p>
          </p:txBody>
        </p:sp>
      </p:grpSp>
      <p:sp>
        <p:nvSpPr>
          <p:cNvPr id="17" name="Прямоугольник 16"/>
          <p:cNvSpPr/>
          <p:nvPr/>
        </p:nvSpPr>
        <p:spPr>
          <a:xfrm>
            <a:off x="251520" y="260648"/>
            <a:ext cx="5241307" cy="400110"/>
          </a:xfrm>
          <a:prstGeom prst="rect">
            <a:avLst/>
          </a:prstGeom>
        </p:spPr>
        <p:txBody>
          <a:bodyPr wrap="none">
            <a:spAutoFit/>
          </a:bodyPr>
          <a:lstStyle/>
          <a:p>
            <a:pPr>
              <a:spcAft>
                <a:spcPts val="600"/>
              </a:spcAft>
              <a:defRPr/>
            </a:pPr>
            <a:r>
              <a:rPr lang="ru-RU" sz="2000" b="1" dirty="0">
                <a:solidFill>
                  <a:schemeClr val="bg1"/>
                </a:solidFill>
                <a:latin typeface="Arial" pitchFamily="34" charset="0"/>
                <a:cs typeface="Arial" panose="020B0604020202020204" pitchFamily="34" charset="0"/>
              </a:rPr>
              <a:t>Правовая база электронных аукционов</a:t>
            </a:r>
          </a:p>
        </p:txBody>
      </p:sp>
    </p:spTree>
    <p:extLst>
      <p:ext uri="{BB962C8B-B14F-4D97-AF65-F5344CB8AC3E}">
        <p14:creationId xmlns:p14="http://schemas.microsoft.com/office/powerpoint/2010/main" val="230989883"/>
      </p:ext>
    </p:extLst>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ags/tag2.xml><?xml version="1.0" encoding="utf-8"?>
<p:tagLst xmlns:a="http://schemas.openxmlformats.org/drawingml/2006/main" xmlns:r="http://schemas.openxmlformats.org/officeDocument/2006/relationships" xmlns:p="http://schemas.openxmlformats.org/presentationml/2006/main">
  <p:tag name="TIMING" val="|0.8|1.4|1.3|1.9"/>
</p:tagLst>
</file>

<file path=ppt/tags/tag3.xml><?xml version="1.0" encoding="utf-8"?>
<p:tagLst xmlns:a="http://schemas.openxmlformats.org/drawingml/2006/main" xmlns:r="http://schemas.openxmlformats.org/officeDocument/2006/relationships" xmlns:p="http://schemas.openxmlformats.org/presentationml/2006/main">
  <p:tag name="TIMING" val="|0.8|1.4|1.3|1.9"/>
</p:tagLst>
</file>

<file path=ppt/theme/theme1.xml><?xml version="1.0" encoding="utf-8"?>
<a:theme xmlns:a="http://schemas.openxmlformats.org/drawingml/2006/main" name="Обучающий материал">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4">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w="12700">
          <a:solidFill>
            <a:schemeClr val="tx1">
              <a:lumMod val="75000"/>
              <a:lumOff val="25000"/>
            </a:schemeClr>
          </a:solidFill>
        </a:ln>
      </a:spPr>
      <a:bodyPr wrap="square" lIns="180000" tIns="108000" rIns="144000" bIns="72000" rtlCol="0" anchor="t" anchorCtr="0">
        <a:spAutoFit/>
      </a:bodyPr>
      <a:lstStyle>
        <a:defPPr>
          <a:spcAft>
            <a:spcPts val="600"/>
          </a:spcAft>
          <a:defRPr sz="1400" b="1" dirty="0" smtClean="0">
            <a:solidFill>
              <a:srgbClr val="C00000"/>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cap="rnd" cmpd="sng">
          <a:solidFill>
            <a:schemeClr val="tx1">
              <a:lumMod val="75000"/>
              <a:lumOff val="25000"/>
            </a:schemeClr>
          </a:solidFill>
          <a:prstDash val="solid"/>
          <a:round/>
          <a:headEnd w="med" len="med"/>
          <a:tailEnd type="triangle" w="lg" len="lg"/>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Обучающий материал">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4">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w="12700">
          <a:solidFill>
            <a:schemeClr val="tx1">
              <a:lumMod val="75000"/>
              <a:lumOff val="25000"/>
            </a:schemeClr>
          </a:solidFill>
        </a:ln>
      </a:spPr>
      <a:bodyPr wrap="square" lIns="180000" tIns="108000" rIns="144000" bIns="72000" rtlCol="0" anchor="t" anchorCtr="0">
        <a:spAutoFit/>
      </a:bodyPr>
      <a:lstStyle>
        <a:defPPr>
          <a:spcAft>
            <a:spcPts val="600"/>
          </a:spcAft>
          <a:defRPr sz="1400" b="1" dirty="0" smtClean="0">
            <a:solidFill>
              <a:srgbClr val="C00000"/>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cap="rnd" cmpd="sng">
          <a:solidFill>
            <a:schemeClr val="tx1">
              <a:lumMod val="75000"/>
              <a:lumOff val="25000"/>
            </a:schemeClr>
          </a:solidFill>
          <a:prstDash val="solid"/>
          <a:round/>
          <a:headEnd w="med" len="med"/>
          <a:tailEnd type="triangle" w="lg" len="lg"/>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12780</TotalTime>
  <Words>6995</Words>
  <Application>Microsoft Office PowerPoint</Application>
  <PresentationFormat>Экран (4:3)</PresentationFormat>
  <Paragraphs>892</Paragraphs>
  <Slides>89</Slides>
  <Notes>41</Notes>
  <HiddenSlides>0</HiddenSlides>
  <MMClips>0</MMClips>
  <ScaleCrop>false</ScaleCrop>
  <HeadingPairs>
    <vt:vector size="4" baseType="variant">
      <vt:variant>
        <vt:lpstr>Тема</vt:lpstr>
      </vt:variant>
      <vt:variant>
        <vt:i4>2</vt:i4>
      </vt:variant>
      <vt:variant>
        <vt:lpstr>Заголовки слайдов</vt:lpstr>
      </vt:variant>
      <vt:variant>
        <vt:i4>89</vt:i4>
      </vt:variant>
    </vt:vector>
  </HeadingPairs>
  <TitlesOfParts>
    <vt:vector size="91" baseType="lpstr">
      <vt:lpstr>Обучающий материал</vt:lpstr>
      <vt:lpstr>1_Обучающий материал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aldoshin</dc:creator>
  <cp:lastModifiedBy>Roseltorg87</cp:lastModifiedBy>
  <cp:revision>502</cp:revision>
  <dcterms:created xsi:type="dcterms:W3CDTF">2010-06-09T20:29:22Z</dcterms:created>
  <dcterms:modified xsi:type="dcterms:W3CDTF">2016-08-25T12:28:37Z</dcterms:modified>
</cp:coreProperties>
</file>