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13" r:id="rId1"/>
  </p:sldMasterIdLst>
  <p:notesMasterIdLst>
    <p:notesMasterId r:id="rId44"/>
  </p:notesMasterIdLst>
  <p:handoutMasterIdLst>
    <p:handoutMasterId r:id="rId45"/>
  </p:handoutMasterIdLst>
  <p:sldIdLst>
    <p:sldId id="1314" r:id="rId2"/>
    <p:sldId id="1360" r:id="rId3"/>
    <p:sldId id="1362" r:id="rId4"/>
    <p:sldId id="1364" r:id="rId5"/>
    <p:sldId id="1361" r:id="rId6"/>
    <p:sldId id="1363" r:id="rId7"/>
    <p:sldId id="1366" r:id="rId8"/>
    <p:sldId id="1370" r:id="rId9"/>
    <p:sldId id="1371" r:id="rId10"/>
    <p:sldId id="1372" r:id="rId11"/>
    <p:sldId id="1373" r:id="rId12"/>
    <p:sldId id="1367" r:id="rId13"/>
    <p:sldId id="1365" r:id="rId14"/>
    <p:sldId id="1351" r:id="rId15"/>
    <p:sldId id="1357" r:id="rId16"/>
    <p:sldId id="1352" r:id="rId17"/>
    <p:sldId id="1353" r:id="rId18"/>
    <p:sldId id="1354" r:id="rId19"/>
    <p:sldId id="1399" r:id="rId20"/>
    <p:sldId id="1376" r:id="rId21"/>
    <p:sldId id="1377" r:id="rId22"/>
    <p:sldId id="1378" r:id="rId23"/>
    <p:sldId id="1379" r:id="rId24"/>
    <p:sldId id="1380" r:id="rId25"/>
    <p:sldId id="1381" r:id="rId26"/>
    <p:sldId id="1382" r:id="rId27"/>
    <p:sldId id="1383" r:id="rId28"/>
    <p:sldId id="1384" r:id="rId29"/>
    <p:sldId id="1385" r:id="rId30"/>
    <p:sldId id="1386" r:id="rId31"/>
    <p:sldId id="1387" r:id="rId32"/>
    <p:sldId id="1388" r:id="rId33"/>
    <p:sldId id="1389" r:id="rId34"/>
    <p:sldId id="1390" r:id="rId35"/>
    <p:sldId id="1391" r:id="rId36"/>
    <p:sldId id="1392" r:id="rId37"/>
    <p:sldId id="1393" r:id="rId38"/>
    <p:sldId id="1394" r:id="rId39"/>
    <p:sldId id="1395" r:id="rId40"/>
    <p:sldId id="1396" r:id="rId41"/>
    <p:sldId id="1397" r:id="rId42"/>
    <p:sldId id="1400" r:id="rId43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516"/>
    <a:srgbClr val="17649A"/>
    <a:srgbClr val="689A17"/>
    <a:srgbClr val="0081CA"/>
    <a:srgbClr val="CCECFF"/>
    <a:srgbClr val="2694DE"/>
    <a:srgbClr val="516272"/>
    <a:srgbClr val="9F825D"/>
    <a:srgbClr val="E6E9ED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6270" autoAdjust="0"/>
  </p:normalViewPr>
  <p:slideViewPr>
    <p:cSldViewPr>
      <p:cViewPr>
        <p:scale>
          <a:sx n="84" d="100"/>
          <a:sy n="84" d="100"/>
        </p:scale>
        <p:origin x="-864" y="-72"/>
      </p:cViewPr>
      <p:guideLst>
        <p:guide orient="horz" pos="2160"/>
        <p:guide pos="158"/>
      </p:guideLst>
    </p:cSldViewPr>
  </p:slideViewPr>
  <p:outlineViewPr>
    <p:cViewPr>
      <p:scale>
        <a:sx n="33" d="100"/>
        <a:sy n="33" d="100"/>
      </p:scale>
      <p:origin x="0" y="175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RET\&#1052;&#1040;&#1058;&#1045;&#1056;&#1048;&#1040;&#1051;&#1067;\2016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12045487009381"/>
          <c:y val="2.7324819933935353E-2"/>
          <c:w val="0.64153995290205845"/>
          <c:h val="0.888137820367376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Извещений (тыс.шт)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4483549446886857E-3"/>
                  <c:y val="-1.9872596315589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919790658180838E-2"/>
                  <c:y val="-1.9872596315589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32210805942197E-2"/>
                  <c:y val="-1.2420372697243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597806592918247E-2"/>
                  <c:y val="-1.9872596315589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2132</c:v>
                </c:pt>
                <c:pt idx="1">
                  <c:v>2481</c:v>
                </c:pt>
                <c:pt idx="2">
                  <c:v>2782</c:v>
                </c:pt>
                <c:pt idx="3">
                  <c:v>3072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(млрд. руб)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333333333333334E-3"/>
                  <c:y val="-6.5268065268065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999999999999613E-3"/>
                  <c:y val="-3.4188034188034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4000000000000003E-3"/>
                  <c:y val="-3.4188034188034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333333333332549E-3"/>
                  <c:y val="-2.7972027972027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5913</c:v>
                </c:pt>
                <c:pt idx="1">
                  <c:v>6332</c:v>
                </c:pt>
                <c:pt idx="2">
                  <c:v>6022</c:v>
                </c:pt>
                <c:pt idx="3">
                  <c:v>6454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942720"/>
        <c:axId val="160948608"/>
        <c:axId val="0"/>
      </c:bar3DChart>
      <c:catAx>
        <c:axId val="160942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60948608"/>
        <c:crosses val="autoZero"/>
        <c:auto val="0"/>
        <c:lblAlgn val="ctr"/>
        <c:lblOffset val="100"/>
        <c:noMultiLvlLbl val="0"/>
      </c:catAx>
      <c:valAx>
        <c:axId val="160948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60942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68611324932147"/>
          <c:y val="0.66026349184988831"/>
          <c:w val="0.176945741147809"/>
          <c:h val="0.23838978767617369"/>
        </c:manualLayout>
      </c:layout>
      <c:overlay val="0"/>
      <c:txPr>
        <a:bodyPr/>
        <a:lstStyle/>
        <a:p>
          <a:pPr>
            <a:defRPr lang="ru-RU" sz="1600" kern="120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4187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307EC2-8C1A-4A35-8783-F236D1548B28}" type="datetimeFigureOut">
              <a:rPr lang="ru-RU"/>
              <a:pPr>
                <a:defRPr/>
              </a:pPr>
              <a:t>25.08.2016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86"/>
            <a:ext cx="2946400" cy="494187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378486"/>
            <a:ext cx="2946400" cy="494187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0FE798-8DA7-41F6-A6AC-6B82ED3EE0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66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23" tIns="45713" rIns="91423" bIns="45713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4187"/>
          </a:xfrm>
          <a:prstGeom prst="rect">
            <a:avLst/>
          </a:prstGeom>
        </p:spPr>
        <p:txBody>
          <a:bodyPr vert="horz" lIns="91423" tIns="45713" rIns="91423" bIns="45713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FEEAE17-AA27-476D-BE34-757352D36812}" type="datetimeFigureOut">
              <a:rPr lang="ru-RU"/>
              <a:pPr>
                <a:defRPr/>
              </a:pPr>
              <a:t>25.08.2016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3" rIns="91423" bIns="45713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690823"/>
            <a:ext cx="5438775" cy="4442939"/>
          </a:xfrm>
          <a:prstGeom prst="rect">
            <a:avLst/>
          </a:prstGeom>
        </p:spPr>
        <p:txBody>
          <a:bodyPr vert="horz" lIns="91423" tIns="45713" rIns="91423" bIns="4571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86"/>
            <a:ext cx="2946400" cy="494187"/>
          </a:xfrm>
          <a:prstGeom prst="rect">
            <a:avLst/>
          </a:prstGeom>
        </p:spPr>
        <p:txBody>
          <a:bodyPr vert="horz" lIns="91423" tIns="45713" rIns="91423" bIns="45713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378486"/>
            <a:ext cx="2946400" cy="494187"/>
          </a:xfrm>
          <a:prstGeom prst="rect">
            <a:avLst/>
          </a:prstGeom>
        </p:spPr>
        <p:txBody>
          <a:bodyPr vert="horz" lIns="91423" tIns="45713" rIns="91423" bIns="45713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D61E4E1-976B-4A4E-BC0E-E2B0F977E5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211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B428C5-3FF2-4E13-9CCE-00CD5599076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38E9EE-6EBF-4868-818D-A9A933E5FBD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38E9EE-6EBF-4868-818D-A9A933E5FBD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8FFB03-4D6A-4E71-A017-8F4CBDDB848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8FFB03-4D6A-4E71-A017-8F4CBDDB848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B428C5-3FF2-4E13-9CCE-00CD5599076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8FFB03-4D6A-4E71-A017-8F4CBDDB848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8FFB03-4D6A-4E71-A017-8F4CBDDB8489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8FFB03-4D6A-4E71-A017-8F4CBDDB8489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B428C5-3FF2-4E13-9CCE-00CD5599076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AA9B77-82F7-45E4-B600-8C26892A19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8FFB03-4D6A-4E71-A017-8F4CBDDB8489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1E4E1-976B-4A4E-BC0E-E2B0F977E5A4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1E4E1-976B-4A4E-BC0E-E2B0F977E5A4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1E4E1-976B-4A4E-BC0E-E2B0F977E5A4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1E4E1-976B-4A4E-BC0E-E2B0F977E5A4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1E4E1-976B-4A4E-BC0E-E2B0F977E5A4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1E4E1-976B-4A4E-BC0E-E2B0F977E5A4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8FFB03-4D6A-4E71-A017-8F4CBDDB8489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4DB50A-3B36-4541-8990-F7E24A2D145B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DA45DE-E8FF-4E50-A9B7-928E951919B7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08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1BC6DE-3F99-4221-BFDF-926C2C2B6633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8FFB03-4D6A-4E71-A017-8F4CBDDB848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1E4E1-976B-4A4E-BC0E-E2B0F977E5A4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1E4E1-976B-4A4E-BC0E-E2B0F977E5A4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1E4E1-976B-4A4E-BC0E-E2B0F977E5A4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1E4E1-976B-4A4E-BC0E-E2B0F977E5A4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1E4E1-976B-4A4E-BC0E-E2B0F977E5A4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B428C5-3FF2-4E13-9CCE-00CD5599076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8FFB03-4D6A-4E71-A017-8F4CBDDB848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8FFB03-4D6A-4E71-A017-8F4CBDDB848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8FFB03-4D6A-4E71-A017-8F4CBDDB848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8FFB03-4D6A-4E71-A017-8F4CBDDB848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38E9EE-6EBF-4868-818D-A9A933E5FBD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38E9EE-6EBF-4868-818D-A9A933E5FBD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90D9B-F3BB-4FB3-AA8E-D80C6D76EC4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45916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766AF-0F3F-4BE6-86B9-EC7D4A5475A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71281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1E3A9-61D2-4C67-804A-521D41D8AD2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57596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6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009B3-0142-4BD4-B3EB-85A7C033403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77979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EBF7B-AED1-40B9-9F39-8C53D864D62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347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ED05B-E07D-49C6-B90E-D08723587D7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2023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627F8-0CBD-4EA5-AFD3-F267DBB247D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24590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19236-05B0-4676-87E4-99B70C0FDC6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04354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A6313-FC3D-4291-A208-CF2C193E722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37770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8061D-D591-4C81-A944-2BD7B09F6B7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35617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1FAD7-BD7D-425F-802A-54303B07A25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4197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C39A-F8FD-4B8E-8907-35FE1EFA965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72267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DD767-FCF0-4367-8FAA-9E8E13944FE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54248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D5766AF-0F3F-4BE6-86B9-EC7D4A5475A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6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6" r:id="rId10"/>
    <p:sldLayoutId id="2147483723" r:id="rId11"/>
    <p:sldLayoutId id="2147483724" r:id="rId12"/>
    <p:sldLayoutId id="2147483725" r:id="rId13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ost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DROPBOX\home\Roseltorg\Полиграфия\Таблички-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088" y="371688"/>
            <a:ext cx="2513966" cy="78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22080" y="3501008"/>
            <a:ext cx="734506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t"/>
          <a:lstStyle/>
          <a:p>
            <a:pPr algn="ctr">
              <a:lnSpc>
                <a:spcPct val="80000"/>
              </a:lnSpc>
              <a:defRPr/>
            </a:pP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48659" y="2564904"/>
            <a:ext cx="864095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t"/>
          <a:lstStyle/>
          <a:p>
            <a:pPr algn="ctr">
              <a:lnSpc>
                <a:spcPct val="80000"/>
              </a:lnSpc>
              <a:defRPr/>
            </a:pPr>
            <a:r>
              <a:rPr lang="ru-RU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Контрактная система: </a:t>
            </a:r>
            <a:r>
              <a:rPr lang="ru-RU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актуальные изменения 2016 года</a:t>
            </a:r>
            <a:endParaRPr lang="ru-RU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283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7083" y="231030"/>
            <a:ext cx="3286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Стандартизация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40686" y="1916832"/>
            <a:ext cx="6966382" cy="227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0" rIns="360000" bIns="108000">
            <a:spAutoFit/>
          </a:bodyPr>
          <a:lstStyle/>
          <a:p>
            <a:pPr marL="342900" lvl="1" indent="-342900">
              <a:spcBef>
                <a:spcPts val="1200"/>
              </a:spcBef>
              <a:spcAft>
                <a:spcPts val="1200"/>
              </a:spcAft>
              <a:buClr>
                <a:srgbClr val="193A06"/>
              </a:buClr>
              <a:buSzPct val="80000"/>
              <a:buFont typeface="Arial Narrow" pitchFamily="34" charset="0"/>
              <a:buChar char="▬"/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Заказчики при осуществлении закупок по 44-ФЗ и 223-ФЗ обязаны при составлении описания объекта закупки использовать документы национальной системы стандартизации (ГОСТы, ТУ,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СНИПы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случае, если они установлены по данным ТРУ).</a:t>
            </a:r>
          </a:p>
          <a:p>
            <a:pPr marL="0" lvl="1">
              <a:lnSpc>
                <a:spcPct val="75000"/>
              </a:lnSpc>
              <a:spcBef>
                <a:spcPts val="1200"/>
              </a:spcBef>
              <a:spcAft>
                <a:spcPts val="1200"/>
              </a:spcAft>
              <a:buClr>
                <a:srgbClr val="193A06"/>
              </a:buClr>
              <a:buSzPct val="80000"/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1200"/>
              </a:spcAft>
              <a:buClr>
                <a:srgbClr val="990033"/>
              </a:buClr>
              <a:buSzPct val="80000"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5805264"/>
            <a:ext cx="9144000" cy="79731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>
            <a:defPPr>
              <a:defRPr lang="ru-RU"/>
            </a:defPPr>
            <a:lvl1pPr algn="ctr">
              <a:spcAft>
                <a:spcPts val="600"/>
              </a:spcAft>
              <a:defRPr sz="1400" b="1">
                <a:solidFill>
                  <a:srgbClr val="C00000"/>
                </a:solidFill>
                <a:latin typeface="Arial Narrow" pitchFamily="34" charset="0"/>
                <a:cs typeface="+mn-cs"/>
              </a:defRPr>
            </a:lvl1pPr>
            <a:lvl2pPr lvl="1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lvl="1" algn="ctr"/>
            <a:r>
              <a:rPr lang="ru-RU" dirty="0"/>
              <a:t>Закон вступил в силу с 1 июля 2016 года одновременно с </a:t>
            </a:r>
            <a:br>
              <a:rPr lang="ru-RU" dirty="0"/>
            </a:br>
            <a:r>
              <a:rPr lang="ru-RU" dirty="0"/>
              <a:t>162-ФЗ «О стандартизации в РФ» от 29.06.2015 г.</a:t>
            </a:r>
          </a:p>
        </p:txBody>
      </p:sp>
      <p:pic>
        <p:nvPicPr>
          <p:cNvPr id="1026" name="Picture 2" descr="http://draft.slaivi.ru/kartinki_statei/--kirpi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5914" flipH="1">
            <a:off x="7042100" y="1076286"/>
            <a:ext cx="1670327" cy="12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92280" y="1476073"/>
            <a:ext cx="1483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 530-95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250*120*65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465582"/>
            <a:ext cx="76328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1200"/>
              </a:spcBef>
              <a:spcAft>
                <a:spcPts val="1200"/>
              </a:spcAft>
              <a:buClr>
                <a:srgbClr val="193A06"/>
              </a:buClr>
              <a:buSzPct val="80000"/>
              <a:buFont typeface="Arial Narrow" pitchFamily="34" charset="0"/>
              <a:buChar char="▬"/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на сайте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Росстандарта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www.gost.ru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насчитывается около 40 000 национальных стандартов. </a:t>
            </a:r>
          </a:p>
          <a:p>
            <a:pPr marL="342900" lvl="1" indent="-342900">
              <a:spcBef>
                <a:spcPts val="1200"/>
              </a:spcBef>
              <a:spcAft>
                <a:spcPts val="1200"/>
              </a:spcAft>
              <a:buClr>
                <a:srgbClr val="193A06"/>
              </a:buClr>
              <a:buSzPct val="80000"/>
              <a:buFont typeface="Arial Narrow" pitchFamily="34" charset="0"/>
              <a:buChar char="▬"/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продукции, которые подлежат обязательному подтверждению соответствия — обязательной сертификации (например, цемент) или принятию их производителем декларации о соответствии (например, минеральные удобрения), поэтому при закупке такой продукции данные документы должны быть представлены поставщиком.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21"/>
          <p:cNvSpPr>
            <a:spLocks noChangeArrowheads="1"/>
          </p:cNvSpPr>
          <p:nvPr/>
        </p:nvSpPr>
        <p:spPr bwMode="auto">
          <a:xfrm>
            <a:off x="0" y="1332057"/>
            <a:ext cx="2300720" cy="318924"/>
          </a:xfrm>
          <a:prstGeom prst="homePlate">
            <a:avLst>
              <a:gd name="adj" fmla="val 21330"/>
            </a:avLst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  <a:extLst/>
        </p:spPr>
        <p:txBody>
          <a:bodyPr wrap="none" lIns="72000" tIns="36000" rIns="72000" bIns="3600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104-ФЗ от 05.04.2016 </a:t>
            </a:r>
          </a:p>
        </p:txBody>
      </p:sp>
    </p:spTree>
    <p:extLst>
      <p:ext uri="{BB962C8B-B14F-4D97-AF65-F5344CB8AC3E}">
        <p14:creationId xmlns:p14="http://schemas.microsoft.com/office/powerpoint/2010/main" val="17695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5423" y="209814"/>
            <a:ext cx="5806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223-ФЗ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0729"/>
            <a:ext cx="7788529" cy="13813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endParaRPr lang="ru-RU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423" y="1038593"/>
            <a:ext cx="7701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Правомерно ли устанавливать в документации об аукционе требование о соответствии товаров (работ, услуг) ГОСТам, СНиПам и другим нормативно-техническим документам вместо конкретных технических характеристик?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35422" y="2546323"/>
            <a:ext cx="8513041" cy="3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требования правомерно, если нормативно-технические документы содержат все необходимые характеристики товаров (работ, услуг) и показатели их качества.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Обоснование: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запрещает устанавливать требование о соответствии товаров, работ, услуг определенным нормативно-техническим документам, в которых содержатся все необходимые показатели качественных и технических характеристик.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Правоприменительная практика: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ФАС России требование о соответствии товаров (работ, услуг) ГОСТам, СНиПам и другим нормативно-техническим документам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вместо технических требований признает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неправомерным. Арбитражные суды данное требование признают правомерным, если нормативно-технические документы содержат все необходимые качественные и технические характеристики товаров (работ, услуг).</a:t>
            </a:r>
          </a:p>
        </p:txBody>
      </p:sp>
      <p:pic>
        <p:nvPicPr>
          <p:cNvPr id="20" name="Picture 4" descr="http://hostelrf.ru/wp-content/uploads/2015/02/gos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051" y="5373216"/>
            <a:ext cx="14401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48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20578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Актуальные изменения 2016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Предусматривается особый порядок для закупок инновационной и высокотехнологичной продукции.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Предусматривается возможность заключения специального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инвестиционного контракта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 стороной-инвестором (российским юридическим лицом), определенным Правительством РФ в соответствии с введенными статьями 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111.3 (для нужд РФ) и 111.4 (для нужд субъекта РФ). 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Дополнена ч. 2. ст. 57. – предусмотрена возможность проведения двухэтапного конкурса на поставку инновационной и высокотехнологичной продукции.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Введены п.47-48 ч. 1. ст. 93 – возможность заключения контрактов с единственным поставщиком (поставщиком-инвестором) в случае проведения закупок в случаях, устанавливаемых ст.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111.3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111.4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Предусмотрено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создание в ЕИС реестра единственных поставщиков товара, производство которого создается или модернизируется и (или) осваивается на территории Российской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Федерации, определяемых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Правительством РФ на основании Федерального закона от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31.12.2014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года N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488-ФЗ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"О промышленной политике в Российской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Федерации».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79512" y="1093852"/>
            <a:ext cx="2719509" cy="318924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72000" tIns="36000" rIns="72000" bIns="3600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365-</a:t>
            </a:r>
            <a:r>
              <a:rPr lang="ru-RU" sz="1600" b="1" dirty="0" smtClean="0">
                <a:solidFill>
                  <a:schemeClr val="bg1"/>
                </a:solidFill>
              </a:rPr>
              <a:t>ФЗ от </a:t>
            </a:r>
            <a:r>
              <a:rPr lang="en-US" sz="1600" b="1" dirty="0" smtClean="0">
                <a:solidFill>
                  <a:schemeClr val="bg1"/>
                </a:solidFill>
              </a:rPr>
              <a:t>03</a:t>
            </a:r>
            <a:r>
              <a:rPr lang="ru-RU" sz="1600" b="1" dirty="0" smtClean="0">
                <a:solidFill>
                  <a:schemeClr val="bg1"/>
                </a:solidFill>
              </a:rPr>
              <a:t> июля </a:t>
            </a:r>
            <a:r>
              <a:rPr lang="en-US" sz="1600" b="1" dirty="0" smtClean="0">
                <a:solidFill>
                  <a:schemeClr val="bg1"/>
                </a:solidFill>
              </a:rPr>
              <a:t>2016</a:t>
            </a:r>
            <a:r>
              <a:rPr lang="ru-RU" sz="1600" b="1" dirty="0" smtClean="0">
                <a:solidFill>
                  <a:schemeClr val="bg1"/>
                </a:solidFill>
              </a:rPr>
              <a:t> г.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995364"/>
            <a:ext cx="3456384" cy="597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endParaRPr lang="ru-RU" sz="14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1093852"/>
            <a:ext cx="298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Действует с 01.09.2016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194" name="Picture 2" descr="http://socol.com.ua/images/script_main/ZAVOD/zavo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08" y="5029449"/>
            <a:ext cx="420159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7303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20578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Актуальные изменения 2016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89466" y="1844824"/>
            <a:ext cx="797096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Унитарные предприятия теперь осуществляют закупки в соответствии с Законом о контрактной системе.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Согласно поправкам в Закон о контрактной системе в сфере закупок действие указанного закона распространено на все закупки государственных и муниципальных унитарных предприятий.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Исключение составляют закупки за счет безвозмездных и безвозвратных грантов, субсидий, предоставляемых на конкурсной основе, а также закупок, осуществляемых в качестве исполнителя по контракту в случае привлечения на основании договора других лиц для выполнения обязательств.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 31 декабря 2016 г. унитарные предприятия должны создать контрактную службу и зарегистрироваться в ЕИС. Также они должны планировать закупки на 2017 г. и последующие годы в соответствии с требованиями закона о контрактной системе.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Ранее унитарные предприятия осуществляли закупки в соответствии с требованиями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223-ФЗ «О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закупках товаров, работ, услуг отдельными видами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юридических лиц»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79512" y="1093852"/>
            <a:ext cx="2719509" cy="318924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72000" tIns="36000" rIns="72000" bIns="3600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321-</a:t>
            </a:r>
            <a:r>
              <a:rPr lang="ru-RU" sz="1600" b="1" dirty="0" smtClean="0">
                <a:solidFill>
                  <a:schemeClr val="bg1"/>
                </a:solidFill>
              </a:rPr>
              <a:t>ФЗ от </a:t>
            </a:r>
            <a:r>
              <a:rPr lang="en-US" sz="1600" b="1" dirty="0" smtClean="0">
                <a:solidFill>
                  <a:schemeClr val="bg1"/>
                </a:solidFill>
              </a:rPr>
              <a:t>03</a:t>
            </a:r>
            <a:r>
              <a:rPr lang="ru-RU" sz="1600" b="1" dirty="0" smtClean="0">
                <a:solidFill>
                  <a:schemeClr val="bg1"/>
                </a:solidFill>
              </a:rPr>
              <a:t> июля </a:t>
            </a:r>
            <a:r>
              <a:rPr lang="en-US" sz="1600" b="1" dirty="0" smtClean="0">
                <a:solidFill>
                  <a:schemeClr val="bg1"/>
                </a:solidFill>
              </a:rPr>
              <a:t>2016</a:t>
            </a:r>
            <a:r>
              <a:rPr lang="ru-RU" sz="1600" b="1" dirty="0" smtClean="0">
                <a:solidFill>
                  <a:schemeClr val="bg1"/>
                </a:solidFill>
              </a:rPr>
              <a:t> г.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995364"/>
            <a:ext cx="3456384" cy="597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endParaRPr lang="ru-RU" sz="14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1093852"/>
            <a:ext cx="298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Действует с 01.01.2017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99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DROPBOX\home\Roseltorg\Полиграфия\Таблички-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088" y="371688"/>
            <a:ext cx="2513966" cy="78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22080" y="3501008"/>
            <a:ext cx="734506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t"/>
          <a:lstStyle/>
          <a:p>
            <a:pPr algn="ctr">
              <a:lnSpc>
                <a:spcPct val="80000"/>
              </a:lnSpc>
              <a:defRPr/>
            </a:pP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48659" y="2564904"/>
            <a:ext cx="864095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t"/>
          <a:lstStyle/>
          <a:p>
            <a:pPr algn="ctr">
              <a:lnSpc>
                <a:spcPct val="80000"/>
              </a:lnSpc>
              <a:defRPr/>
            </a:pPr>
            <a:r>
              <a:rPr lang="ru-RU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Контрактная система: </a:t>
            </a:r>
            <a:r>
              <a:rPr lang="ru-RU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пояснения по случаям, </a:t>
            </a:r>
            <a:br>
              <a:rPr 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установленным в НПА </a:t>
            </a:r>
            <a:endParaRPr lang="ru-RU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775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0" y="8540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>
              <a:defRPr/>
            </a:pPr>
            <a:r>
              <a:rPr lang="ru-RU" sz="23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Бонус: ответы на наиболее популярные вопросы</a:t>
            </a:r>
          </a:p>
        </p:txBody>
      </p:sp>
      <p:pic>
        <p:nvPicPr>
          <p:cNvPr id="20482" name="Picture 2" descr="http://news.gazeta.kz/preview/type21/width340/image307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1656184" cy="143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340768"/>
            <a:ext cx="779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4D86"/>
                </a:solidFill>
              </a:rPr>
              <a:t>Экспертиза – как и когда оформлять акт проведения экспертизы?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707740"/>
            <a:ext cx="6895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4D86"/>
                </a:solidFill>
              </a:rPr>
              <a:t>НДС – можно ли снизить цену контракта на размер НДС?</a:t>
            </a:r>
            <a:endParaRPr lang="ru-RU" dirty="0"/>
          </a:p>
        </p:txBody>
      </p:sp>
      <p:pic>
        <p:nvPicPr>
          <p:cNvPr id="20484" name="Picture 4" descr="http://nalogkodeks.ru.omega.mtw.ru/wp-content/uploads/2013/10/Image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2095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99792" y="1772816"/>
            <a:ext cx="58326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4D86"/>
                </a:solidFill>
              </a:rPr>
              <a:t>Экспертиза может быть внутренней (силами заказчика) или внешней (с приглашением экспертов/экспертных организаций). Обязанность по приглашению (внешних) экспертов установлена в небольшом ряде случаев (ч.4,4.1.ст.94).</a:t>
            </a:r>
            <a:br>
              <a:rPr lang="ru-RU" sz="1400" dirty="0" smtClean="0">
                <a:solidFill>
                  <a:srgbClr val="004D86"/>
                </a:solidFill>
              </a:rPr>
            </a:br>
            <a:r>
              <a:rPr lang="ru-RU" sz="1400" dirty="0" smtClean="0">
                <a:solidFill>
                  <a:srgbClr val="004D86"/>
                </a:solidFill>
              </a:rPr>
              <a:t>Оформлять отдельный акт (отчет) проведения экспертизы нужно только в случае привлечения (внешнего) эксперта. При проведении экспертизы собственными силами достаточно подписания Акта приемки-передачи товара (оказания услуг, выполнения работ).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4293096"/>
            <a:ext cx="57606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4D86"/>
                </a:solidFill>
              </a:rPr>
              <a:t>Размер НДС </a:t>
            </a:r>
            <a:r>
              <a:rPr lang="ru-RU" sz="1400" dirty="0">
                <a:solidFill>
                  <a:srgbClr val="004D86"/>
                </a:solidFill>
              </a:rPr>
              <a:t>никак не влияет на цену контракта. Заказчик не вправе снижать цену контракта в случае </a:t>
            </a:r>
            <a:r>
              <a:rPr lang="ru-RU" sz="1400" dirty="0" smtClean="0">
                <a:solidFill>
                  <a:srgbClr val="004D86"/>
                </a:solidFill>
              </a:rPr>
              <a:t>заключения </a:t>
            </a:r>
            <a:r>
              <a:rPr lang="ru-RU" sz="1400" dirty="0">
                <a:solidFill>
                  <a:srgbClr val="004D86"/>
                </a:solidFill>
              </a:rPr>
              <a:t>контракта с </a:t>
            </a:r>
            <a:r>
              <a:rPr lang="ru-RU" sz="1400" dirty="0" smtClean="0">
                <a:solidFill>
                  <a:srgbClr val="004D86"/>
                </a:solidFill>
              </a:rPr>
              <a:t>поставщиком, использующим УСН.</a:t>
            </a:r>
            <a:endParaRPr lang="ru-RU" sz="1400" dirty="0">
              <a:solidFill>
                <a:srgbClr val="004D86"/>
              </a:solidFill>
            </a:endParaRPr>
          </a:p>
          <a:p>
            <a:r>
              <a:rPr lang="ru-RU" sz="1400" dirty="0">
                <a:solidFill>
                  <a:srgbClr val="004D86"/>
                </a:solidFill>
              </a:rPr>
              <a:t>Снижение цены контракта возможно по соглашению сторон, но никакого отношения к НДС это не имеет.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220578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Ответы на вопросы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570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20578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Ответы на вопросы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930646"/>
            <a:ext cx="7884368" cy="7958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endParaRPr lang="ru-RU" sz="14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817" y="2018624"/>
            <a:ext cx="7701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проведении электронного аукциона нельзя подписывать контракт, представленный на бумажном носителе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592539" y="2972661"/>
            <a:ext cx="7488832" cy="24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Вывод Минэкономразвития, изложенный в письме от 30.12.2015 № ОГ-Д28-16594, основан на том, что Закон № 44-ФЗ не предусматривает заключение контракта в письменной форме на бумажном носителе в дополнение к заключенному контракту в электронной форме по результатам электронного аукциона. Требование заказчика выполнить данное действие противоречит положениям законодательства о контрактной системе в сфере закупок и является неправомерным.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Вместе с этим Законом № 44-ФЗ не запрещается сделать копию на бумажном носителе контракта, заключенного в электронной форме, и заверить ее соответствующим образом.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79512" y="1287341"/>
            <a:ext cx="6928417" cy="318924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Письмо </a:t>
            </a:r>
            <a:r>
              <a:rPr lang="ru-RU" sz="1600" b="1" dirty="0">
                <a:solidFill>
                  <a:schemeClr val="bg1"/>
                </a:solidFill>
              </a:rPr>
              <a:t>Минэкономразвития России от 30.12.2015 № ОГ-Д28-16594</a:t>
            </a:r>
          </a:p>
        </p:txBody>
      </p:sp>
    </p:spTree>
    <p:extLst>
      <p:ext uri="{BB962C8B-B14F-4D97-AF65-F5344CB8AC3E}">
        <p14:creationId xmlns:p14="http://schemas.microsoft.com/office/powerpoint/2010/main" val="15572081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20578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Ответы на вопросы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930646"/>
            <a:ext cx="7884368" cy="7958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endParaRPr lang="ru-RU" sz="14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817" y="2018624"/>
            <a:ext cx="7701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 цена в конкурсной заявке контракта превышает НМЦК, то она отклоняется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592539" y="2972661"/>
            <a:ext cx="7488832" cy="24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письме от 18.03.2016 № ОГ-Д28-3691 Минэкономразвития России сообщает, что в соответствии c частью 1 статьи 54 Закона № 44-ФЗ контракт по результатам конкурса заключается на условиях, указанных в заявке на участие в конкурсе, поданной участником конкурса, с которым заключается контракт, и в конкурсной документации.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заключении контракта его цена не может превышать начальную (максимальную) цену контракта, указанную в извещении о проведении конкурса.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79512" y="1287341"/>
            <a:ext cx="6928417" cy="318924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Письмо </a:t>
            </a:r>
            <a:r>
              <a:rPr lang="ru-RU" sz="1600" b="1" dirty="0">
                <a:solidFill>
                  <a:schemeClr val="bg1"/>
                </a:solidFill>
              </a:rPr>
              <a:t>Минэкономразвития России от 18.03.2016 № ОГ-Д28-3691</a:t>
            </a:r>
          </a:p>
        </p:txBody>
      </p:sp>
    </p:spTree>
    <p:extLst>
      <p:ext uri="{BB962C8B-B14F-4D97-AF65-F5344CB8AC3E}">
        <p14:creationId xmlns:p14="http://schemas.microsoft.com/office/powerpoint/2010/main" val="24460612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20578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Ответы на вопросы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624033"/>
            <a:ext cx="7884368" cy="7958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endParaRPr lang="ru-RU" sz="14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817" y="1712011"/>
            <a:ext cx="7701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Победитель запроса котировок вправе представить электронную выписку из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ЕГРЮЛ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592539" y="2474315"/>
            <a:ext cx="793990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письме от 08.04.2016 № Д28и-859 Минэкономразвития России сообщает: исходя из положений статьи 6 Федерального закона от 6 апреля 2011 г. № 63-ФЗ «Об электронной подписи» выписка из ЕГРЮЛ в электронной форме, подписанная квалифицированной электронной подписью налогового органа, равнозначна выписке на бумажном носителе, подписанной собственноручной подписью должностного лица налогового органа и заверенной печатью.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Таким образом, выписка из ЕГРЮЛ в электронной форме, подписанная электронной подписью налогового органа, равнозначна выписке из ЕГРЮЛ на бумажном носителе с печатью и подписью должностного лица налогового органа.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случае если победитель запроса котировок представил заказчику выписку из ЕГРЮЛ в электронной форме, подписанную электронной подписью налогового органа, такой победитель не может быть признан уклонившимся от заключения контракта в соответствии с частью 11 статьи 78 Закона № 44-ФЗ.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79512" y="980728"/>
            <a:ext cx="6550108" cy="318924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Письмо </a:t>
            </a:r>
            <a:r>
              <a:rPr lang="ru-RU" sz="1600" b="1" dirty="0">
                <a:solidFill>
                  <a:schemeClr val="bg1"/>
                </a:solidFill>
              </a:rPr>
              <a:t>Минэкономразвития России от 08.04.2016 № </a:t>
            </a:r>
            <a:r>
              <a:rPr lang="ru-RU" sz="1600" b="1" dirty="0" smtClean="0">
                <a:solidFill>
                  <a:schemeClr val="bg1"/>
                </a:solidFill>
              </a:rPr>
              <a:t>Д28и-859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687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DROPBOX\home\Roseltorg\Полиграфия\Таблички-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088" y="371688"/>
            <a:ext cx="2513966" cy="78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22080" y="3501008"/>
            <a:ext cx="734506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t"/>
          <a:lstStyle/>
          <a:p>
            <a:pPr algn="ctr">
              <a:lnSpc>
                <a:spcPct val="80000"/>
              </a:lnSpc>
              <a:defRPr/>
            </a:pP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48659" y="2564904"/>
            <a:ext cx="864095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t"/>
          <a:lstStyle/>
          <a:p>
            <a:pPr algn="ctr">
              <a:lnSpc>
                <a:spcPct val="80000"/>
              </a:lnSpc>
              <a:defRPr/>
            </a:pPr>
            <a:r>
              <a:rPr lang="ru-RU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Контрактная система: </a:t>
            </a:r>
            <a:r>
              <a:rPr lang="ru-RU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 развития  </a:t>
            </a:r>
            <a:endParaRPr lang="ru-RU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4292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20578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Актуальные изменения 2016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89466" y="1916832"/>
            <a:ext cx="748883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Дополнен п. 3 ч. 2 ст. 1 44-ФЗ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 под действия Контрактной системы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исключены отношения, связанные с закупкой драгметаллов и камней для пополнения фондов регионов, на территориях которых они были добыты. Ранее данное изъятие касалось только закупок драгметаллов и камней для пополнения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Госфонда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России.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Данная мера обусловлена тем, что система формирования указанных фондов исключает проведение конкурсных процедур. Цены на драгметаллы и камни исходят из мировых цен и их конъюнктурных колебаний на день продажи, что несовместимо с правилами ценообразования в контрактной системе.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Производители драгметаллов обязаны предлагать их для приобретения в приоритетном порядке Гохрану России и уполномоченным региональным органам власти для пополнения соответствующих фондов.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Закон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предыдущей редакции не позволял реализовать эту обязанность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79512" y="1287341"/>
            <a:ext cx="2755095" cy="318924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72000" tIns="36000" rIns="72000" bIns="3600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203-ФЗ от 23 июня 2016 г. 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ferruminat.ru/sites/default/files/category_pictures/Au_slitok_1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69160"/>
            <a:ext cx="1705372" cy="170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69868" y="1098332"/>
            <a:ext cx="2555776" cy="597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endParaRPr lang="ru-RU" sz="14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7069" y="1196820"/>
            <a:ext cx="2060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Вступил в силу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474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51520" y="220578"/>
            <a:ext cx="65025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ru-RU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Основные показатели </a:t>
            </a:r>
            <a:r>
              <a:rPr lang="ru-RU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исполнения </a:t>
            </a:r>
            <a:r>
              <a:rPr lang="ru-RU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44-ФЗ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830606"/>
              </p:ext>
            </p:extLst>
          </p:nvPr>
        </p:nvGraphicFramePr>
        <p:xfrm>
          <a:off x="632823" y="1846799"/>
          <a:ext cx="7971625" cy="4734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>
            <a:off x="467544" y="1052736"/>
            <a:ext cx="7776864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Объем опубликованных извещений и сумма денежных средств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заключенным государственным и муниципальным контрактам,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2012-2015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гг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(данные официального сайта ЕИС)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2931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spike-trader.com/wp-content/uploads/2013/05/piros-rake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48880"/>
            <a:ext cx="444508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32"/>
          <p:cNvSpPr>
            <a:spLocks noChangeArrowheads="1"/>
          </p:cNvSpPr>
          <p:nvPr/>
        </p:nvSpPr>
        <p:spPr bwMode="auto">
          <a:xfrm>
            <a:off x="395536" y="2852936"/>
            <a:ext cx="8137525" cy="157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Сокращение</a:t>
            </a:r>
            <a:r>
              <a:rPr kumimoji="1"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временных  и  финансовых  издержек </a:t>
            </a:r>
            <a:b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заказчиков и поставщиков</a:t>
            </a:r>
          </a:p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Повышение удобства  для работы  </a:t>
            </a:r>
            <a:b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заказчиков  и  поставщиков</a:t>
            </a:r>
          </a:p>
        </p:txBody>
      </p:sp>
      <p:sp>
        <p:nvSpPr>
          <p:cNvPr id="13" name="Прямоугольник 32"/>
          <p:cNvSpPr>
            <a:spLocks noChangeArrowheads="1"/>
          </p:cNvSpPr>
          <p:nvPr/>
        </p:nvSpPr>
        <p:spPr bwMode="auto">
          <a:xfrm>
            <a:off x="395536" y="2276872"/>
            <a:ext cx="7418388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ru-RU" alt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ГЛАВНАЯ ЦЕЛЬ</a:t>
            </a:r>
            <a:r>
              <a:rPr kumimoji="1" lang="en-US" alt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ru-RU" alt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kumimoji="1" lang="ru-RU" alt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2016 году:</a:t>
            </a:r>
            <a:endParaRPr kumimoji="1" lang="en-US" alt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118591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>
              <a:defRPr/>
            </a:pPr>
            <a:r>
              <a:rPr lang="ru-RU" sz="20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Перспективы развития</a:t>
            </a:r>
            <a:endParaRPr lang="ru-RU" sz="2000" spc="-13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969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7784" y="1052736"/>
            <a:ext cx="8864696" cy="506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7">
              <a:spcAft>
                <a:spcPts val="20"/>
              </a:spcAft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ОСОБЕННОСТИ ПОВЕДЕНИЯ ПОСТАВЩИКОВ</a:t>
            </a:r>
            <a:b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defTabSz="541338">
              <a:lnSpc>
                <a:spcPct val="85000"/>
              </a:lnSpc>
              <a:spcAft>
                <a:spcPts val="2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  <a:tabLst>
                <a:tab pos="541338" algn="l"/>
              </a:tabLs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сокращение предложения, что привело к росту количества случаев несостоявшихся процедур определения поставщика (подрядчика, исполнителя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342900" lvl="1" indent="-342900" defTabSz="541338">
              <a:lnSpc>
                <a:spcPct val="85000"/>
              </a:lnSpc>
              <a:spcAft>
                <a:spcPts val="2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  <a:tabLst>
                <a:tab pos="541338" algn="l"/>
              </a:tabLst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7187">
              <a:spcAft>
                <a:spcPts val="20"/>
              </a:spcAft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ОСОБЕННОСТИ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ПОВЕДЕНИЯ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ЗАКАЗЧИКОВ</a:t>
            </a:r>
            <a:b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defTabSz="541338">
              <a:lnSpc>
                <a:spcPct val="85000"/>
              </a:lnSpc>
              <a:spcAft>
                <a:spcPts val="2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  <a:tabLst>
                <a:tab pos="541338" algn="l"/>
              </a:tabLs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вынужденное сокращение заказчиками сроков исполнения контрактов в целях снижения финансовых рисков поставщиков (подрядчиков, исполнителей) (прирост количества заключенных контрактов – 47%);</a:t>
            </a:r>
          </a:p>
          <a:p>
            <a:pPr marL="342900" lvl="1" indent="-342900" defTabSz="541338">
              <a:lnSpc>
                <a:spcPct val="85000"/>
              </a:lnSpc>
              <a:spcAft>
                <a:spcPts val="2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  <a:tabLst>
                <a:tab pos="541338" algn="l"/>
              </a:tabLs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рост количества расторгаемых заказчиками контрактов (234 тыс. контрактов на сумму более 523,8 млрд. рублей, что на 40% и 32% соответственно превышает показатели 2014 года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342900" lvl="1" indent="-342900" defTabSz="541338">
              <a:lnSpc>
                <a:spcPct val="85000"/>
              </a:lnSpc>
              <a:spcAft>
                <a:spcPts val="2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  <a:tabLst>
                <a:tab pos="541338" algn="l"/>
              </a:tabLst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7187">
              <a:spcAft>
                <a:spcPts val="20"/>
              </a:spcAft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ОСОБЕННОСТИ ФУНКЦИОНИРОВАНИЯ СИСТЕМЫ В ЦЕЛОМ</a:t>
            </a:r>
            <a:b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defTabSz="541338">
              <a:lnSpc>
                <a:spcPct val="85000"/>
              </a:lnSpc>
              <a:spcAft>
                <a:spcPts val="2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  <a:tabLst>
                <a:tab pos="541338" algn="l"/>
              </a:tabLs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рост закупок у единственного поставщика (подрядчика, исполнителя);</a:t>
            </a:r>
          </a:p>
          <a:p>
            <a:pPr marL="342900" lvl="1" indent="-342900" defTabSz="541338">
              <a:lnSpc>
                <a:spcPct val="85000"/>
              </a:lnSpc>
              <a:spcAft>
                <a:spcPts val="20"/>
              </a:spcAft>
              <a:buClr>
                <a:srgbClr val="990033"/>
              </a:buClr>
              <a:buSzPct val="80000"/>
              <a:buFont typeface="Arial Narrow" pitchFamily="34" charset="0"/>
              <a:buChar char="▬"/>
              <a:tabLst>
                <a:tab pos="541338" algn="l"/>
              </a:tabLs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сокращение случаев заключения долгосрочных контрактов</a:t>
            </a:r>
          </a:p>
          <a:p>
            <a:pPr marL="357187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357187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5118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Особенности работы КС в 2014-2015 </a:t>
            </a:r>
            <a:r>
              <a:rPr 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гг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301208"/>
            <a:ext cx="8568952" cy="10416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0" rIns="360000" bIns="10800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Объем заключенных контрактов остался на уровне аналогичного периода прошлого года, растет в денежном выражении экономия и объем закупок у СМП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(рост более чем в 2 раза по сравнению с аналогичным периодом прошлого года)</a:t>
            </a:r>
          </a:p>
          <a:p>
            <a:pPr>
              <a:lnSpc>
                <a:spcPct val="90000"/>
              </a:lnSpc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1966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6816" y="764704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>
              <a:defRPr/>
            </a:pPr>
            <a:r>
              <a:rPr lang="ru-RU" sz="23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Нормотворчество</a:t>
            </a:r>
            <a:endParaRPr lang="ru-RU" sz="2300" spc="-13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5392" y="764704"/>
            <a:ext cx="9149392" cy="648072"/>
          </a:xfrm>
          <a:prstGeom prst="rect">
            <a:avLst/>
          </a:prstGeom>
          <a:solidFill>
            <a:srgbClr val="AD0F2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36512" y="764704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>
              <a:defRPr/>
            </a:pPr>
            <a:r>
              <a:rPr lang="ru-RU" sz="20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Законопроект об оптимизации деятельности </a:t>
            </a:r>
          </a:p>
          <a:p>
            <a:pPr>
              <a:defRPr/>
            </a:pPr>
            <a:r>
              <a:rPr lang="ru-RU" sz="20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контрольных органов в сфере закупок </a:t>
            </a:r>
            <a:endParaRPr lang="ru-RU" sz="2000" spc="-13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D:\RET\МАТЕРИАЛЫ\иконки\Иконки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1628800"/>
            <a:ext cx="954087" cy="9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907" y="1486348"/>
            <a:ext cx="8341603" cy="532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118591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>
              <a:defRPr/>
            </a:pPr>
            <a:r>
              <a:rPr lang="ru-RU" sz="20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Перспективы развития</a:t>
            </a:r>
            <a:endParaRPr lang="ru-RU" sz="2000" spc="-13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434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6816" y="764704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>
              <a:defRPr/>
            </a:pPr>
            <a:r>
              <a:rPr lang="ru-RU" sz="23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Нормотворчество</a:t>
            </a:r>
            <a:endParaRPr lang="ru-RU" sz="2300" spc="-13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5392" y="764704"/>
            <a:ext cx="9149392" cy="648072"/>
          </a:xfrm>
          <a:prstGeom prst="rect">
            <a:avLst/>
          </a:prstGeom>
          <a:solidFill>
            <a:srgbClr val="AD0F2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816" y="764704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>
              <a:defRPr/>
            </a:pPr>
            <a:r>
              <a:rPr lang="ru-RU" sz="20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 инвестиционных контрактах и закупках </a:t>
            </a:r>
            <a:br>
              <a:rPr lang="ru-RU" sz="20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лекарственных препаратов (законопроект № 821579-6)</a:t>
            </a:r>
            <a:endParaRPr lang="ru-RU" sz="2000" spc="-13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D:\RET\МАТЕРИАЛЫ\иконки\Иконки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133" y="1628800"/>
            <a:ext cx="954087" cy="9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8274124" cy="506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7194" y="118591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>
              <a:defRPr/>
            </a:pPr>
            <a:r>
              <a:rPr lang="ru-RU" sz="20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Перспективы развития</a:t>
            </a:r>
            <a:endParaRPr lang="ru-RU" sz="2000" spc="-13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762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6816" y="764704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>
              <a:defRPr/>
            </a:pPr>
            <a:r>
              <a:rPr lang="ru-RU" sz="23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Нормотворчество</a:t>
            </a:r>
            <a:endParaRPr lang="ru-RU" sz="2300" spc="-13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5392" y="764704"/>
            <a:ext cx="9149392" cy="648072"/>
          </a:xfrm>
          <a:prstGeom prst="rect">
            <a:avLst/>
          </a:prstGeom>
          <a:solidFill>
            <a:srgbClr val="AD0F2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6816" y="764704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>
              <a:defRPr/>
            </a:pPr>
            <a:r>
              <a:rPr lang="ru-RU" sz="20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раскрытии информации о субподрядчиках</a:t>
            </a:r>
            <a:endParaRPr lang="ru-RU" sz="2000" spc="-13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D:\RET\МАТЕРИАЛЫ\иконки\Иконки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1556792"/>
            <a:ext cx="954087" cy="9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556792"/>
            <a:ext cx="8202115" cy="525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111342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>
              <a:defRPr/>
            </a:pPr>
            <a:r>
              <a:rPr lang="ru-RU" sz="20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Перспективы развития</a:t>
            </a:r>
            <a:endParaRPr lang="ru-RU" sz="2000" spc="-13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8118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6816" y="764704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>
              <a:defRPr/>
            </a:pPr>
            <a:r>
              <a:rPr lang="ru-RU" sz="23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Нормотворчество</a:t>
            </a:r>
            <a:endParaRPr lang="ru-RU" sz="2300" spc="-13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5392" y="764704"/>
            <a:ext cx="9149392" cy="648072"/>
          </a:xfrm>
          <a:prstGeom prst="rect">
            <a:avLst/>
          </a:prstGeom>
          <a:solidFill>
            <a:srgbClr val="AD0F2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816" y="764704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>
              <a:defRPr/>
            </a:pPr>
            <a:r>
              <a:rPr lang="ru-RU" sz="20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 установлении срока оплаты заказчиком исполненных </a:t>
            </a:r>
            <a:br>
              <a:rPr lang="ru-RU" sz="20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поставщиком обязательств </a:t>
            </a:r>
            <a:endParaRPr lang="ru-RU" sz="2000" spc="-13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D:\RET\МАТЕРИАЛЫ\иконки\Иконки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3" y="1628800"/>
            <a:ext cx="954087" cy="9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04660"/>
            <a:ext cx="8294761" cy="523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118591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>
              <a:defRPr/>
            </a:pPr>
            <a:r>
              <a:rPr lang="ru-RU" sz="20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Перспективы развития</a:t>
            </a:r>
            <a:endParaRPr lang="ru-RU" sz="2000" spc="-13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2487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6816" y="764704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>
              <a:defRPr/>
            </a:pPr>
            <a:r>
              <a:rPr lang="ru-RU" sz="23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Нормотворчество</a:t>
            </a:r>
            <a:endParaRPr lang="ru-RU" sz="2300" spc="-13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5392" y="764704"/>
            <a:ext cx="9149392" cy="648072"/>
          </a:xfrm>
          <a:prstGeom prst="rect">
            <a:avLst/>
          </a:prstGeom>
          <a:solidFill>
            <a:srgbClr val="AD0F2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816" y="764704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>
              <a:defRPr/>
            </a:pPr>
            <a:r>
              <a:rPr lang="ru-RU" sz="2000" spc="-1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20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распространении положений Закона № </a:t>
            </a:r>
            <a:r>
              <a:rPr lang="ru-RU" sz="2000" spc="-1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44-ФЗ </a:t>
            </a:r>
            <a:r>
              <a:rPr lang="ru-RU" sz="20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spc="-13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ГУП </a:t>
            </a:r>
            <a:r>
              <a:rPr lang="ru-RU" sz="20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МУП</a:t>
            </a:r>
            <a:endParaRPr lang="ru-RU" sz="2000" spc="-13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D:\RET\МАТЕРИАЛЫ\иконки\Иконки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3" y="1628800"/>
            <a:ext cx="954087" cy="9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153919" cy="500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118591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>
              <a:defRPr/>
            </a:pPr>
            <a:r>
              <a:rPr lang="ru-RU" sz="20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Перспективы развития</a:t>
            </a:r>
            <a:endParaRPr lang="ru-RU" sz="2000" spc="-13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7806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6816" y="764704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>
              <a:defRPr/>
            </a:pPr>
            <a:r>
              <a:rPr lang="ru-RU" sz="23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Нормотворчество</a:t>
            </a:r>
            <a:endParaRPr lang="ru-RU" sz="2300" spc="-13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5392" y="764704"/>
            <a:ext cx="9149392" cy="648072"/>
          </a:xfrm>
          <a:prstGeom prst="rect">
            <a:avLst/>
          </a:prstGeom>
          <a:solidFill>
            <a:srgbClr val="AD0F2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36512" y="764704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>
              <a:defRPr/>
            </a:pPr>
            <a:r>
              <a:rPr lang="ru-RU" sz="22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внедрении электронных процедур (законопроект № 623906-6)</a:t>
            </a:r>
            <a:endParaRPr lang="ru-RU" sz="2200" spc="-13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D:\RET\МАТЕРИАЛЫ\иконки\Иконки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1556792"/>
            <a:ext cx="954087" cy="9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07303"/>
            <a:ext cx="8337623" cy="520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118591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>
              <a:defRPr/>
            </a:pPr>
            <a:r>
              <a:rPr lang="ru-RU" sz="20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Перспективы развития</a:t>
            </a:r>
            <a:endParaRPr lang="ru-RU" sz="2000" spc="-13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0092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6912768" cy="209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8202340" cy="346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118591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>
              <a:defRPr/>
            </a:pPr>
            <a:r>
              <a:rPr lang="ru-RU" sz="20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Переход к электронным процедурам закупок</a:t>
            </a:r>
            <a:endParaRPr lang="ru-RU" sz="2000" spc="-13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344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20578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Актуальные изменения 2016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89466" y="1772816"/>
            <a:ext cx="833100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Дополнена ст. 21.1. -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Особенности определения цены контракта,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заключаемого с единственным поставщиком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подрядчиком, исполнителем, при приобретении жилых помещений, которые соответствуют условиям отнесения к жилью экономического класса, установленным уполномоченным федеральным органом исполнительной власти, и построены на земельных участках, переданных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единым институтом развития в жилищной сфере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безвозмездное пользование или аренду для строительства жилья экономического класса, для комплексного освоения территории, в рамках которого предусматривается в том числе строительство жилья экономического класса, либо для строительства в минимально требуемом объеме жилья экономического класса, для комплексного освоения территории, в рамках которого предусматриваются в том числе строительство в минимально требуемом объеме жилья экономического класса и иное жилищное строительство, в соответствии с Федеральным законом от 24 июля 2008 года N 161-ФЗ "О содействии развитию жилищного строительства", устанавливаются указанным Федеральным законом.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79512" y="1093852"/>
            <a:ext cx="2718226" cy="318924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72000" tIns="36000" rIns="72000" bIns="3600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221-</a:t>
            </a:r>
            <a:r>
              <a:rPr lang="ru-RU" sz="1600" b="1" dirty="0" smtClean="0">
                <a:solidFill>
                  <a:schemeClr val="bg1"/>
                </a:solidFill>
              </a:rPr>
              <a:t>ФЗ от 23 июня 2016 г.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995364"/>
            <a:ext cx="3456384" cy="597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endParaRPr lang="ru-RU" sz="14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1093852"/>
            <a:ext cx="298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Действует с 01.09.2016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9466" y="5661248"/>
            <a:ext cx="835478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Прежде действующий Фонд содействия развитию жилищного строительства ликвидируется.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316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8443"/>
            <a:ext cx="8411270" cy="524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18591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>
              <a:defRPr/>
            </a:pPr>
            <a:r>
              <a:rPr lang="ru-RU" sz="20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Переход к электронным процедурам закупок</a:t>
            </a:r>
            <a:endParaRPr lang="ru-RU" sz="2000" spc="-13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683" y="5620017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Проведение «бумажных»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процедур не полностью соответствует  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основным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принципам и целям контрактной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системы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21086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142876"/>
            <a:ext cx="9144000" cy="750918"/>
            <a:chOff x="0" y="142876"/>
            <a:chExt cx="9144000" cy="75091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785794"/>
              <a:ext cx="9144000" cy="108000"/>
            </a:xfrm>
            <a:prstGeom prst="rect">
              <a:avLst/>
            </a:prstGeom>
            <a:solidFill>
              <a:srgbClr val="AD0F29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08000" rIns="144000" bIns="72000" rtlCol="0" anchor="t" anchorCtr="0">
              <a:spAutoFit/>
            </a:bodyPr>
            <a:lstStyle/>
            <a:p>
              <a:pPr algn="ctr">
                <a:spcAft>
                  <a:spcPts val="600"/>
                </a:spcAft>
              </a:pPr>
              <a:endParaRPr lang="ru-RU" sz="1400" b="1" dirty="0" smtClean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pic>
          <p:nvPicPr>
            <p:cNvPr id="11" name="Picture 2" descr="E:\DROPBOX\home\Roseltorg\Полиграфия\Таблички-логотип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19693" y="142876"/>
              <a:ext cx="1610025" cy="500042"/>
            </a:xfrm>
            <a:prstGeom prst="rect">
              <a:avLst/>
            </a:prstGeom>
            <a:noFill/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" y="1556792"/>
            <a:ext cx="9120760" cy="350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544522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Переход на электронные процедуры позволит участникам контрактной системы более эффективно проводить закупочные процедуры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118591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>
              <a:defRPr/>
            </a:pPr>
            <a:r>
              <a:rPr lang="ru-RU" sz="20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Переход к электронным процедурам закупок</a:t>
            </a:r>
            <a:endParaRPr lang="ru-RU" sz="2000" spc="-13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721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7" y="1238106"/>
            <a:ext cx="8980607" cy="471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18591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>
              <a:defRPr/>
            </a:pPr>
            <a:r>
              <a:rPr lang="ru-RU" sz="20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Переход к электронным процедурам закупок</a:t>
            </a:r>
            <a:endParaRPr lang="ru-RU" sz="2000" spc="-13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302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1196753"/>
            <a:ext cx="86409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indent="-342900">
              <a:spcBef>
                <a:spcPts val="600"/>
              </a:spcBef>
              <a:spcAft>
                <a:spcPts val="0"/>
              </a:spcAft>
              <a:buClr>
                <a:srgbClr val="990033"/>
              </a:buClr>
              <a:buSzPct val="80000"/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 конкурса вправе объявить в Конкурсной документации о том, что он может предоставить участникам конкурса возможность добровольно и открыто повысить предпочтительность их конкурсных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заявок,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путем снижения первоначальной (указанной в конкурсной заявке) цены.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220578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Переторжка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65890"/>
            <a:ext cx="5292080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endParaRPr lang="ru-RU" sz="14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41873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схема проведения: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987824" y="3429000"/>
            <a:ext cx="5040560" cy="24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заявок</a:t>
            </a: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Публикация извещения о проведении переторжки в очной/заочной форме</a:t>
            </a: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переторжки</a:t>
            </a:r>
          </a:p>
          <a:p>
            <a:pPr marL="342900" lvl="1" indent="-342900"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Подведение итогов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429001"/>
            <a:ext cx="2106488" cy="193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2289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0016" y="836712"/>
            <a:ext cx="4583984" cy="60212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endParaRPr lang="ru-RU" sz="14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28688" y="1428750"/>
            <a:ext cx="77866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>
              <a:lnSpc>
                <a:spcPct val="80000"/>
              </a:lnSpc>
              <a:spcAft>
                <a:spcPts val="600"/>
              </a:spcAft>
              <a:buClr>
                <a:srgbClr val="193A06"/>
              </a:buClr>
              <a:buSzPct val="80000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22030" y="1273970"/>
            <a:ext cx="405846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 конкурса может воспользоваться объявленным правом на проведение переторжки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если Конкурсная комиссия полагает,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цены, заявленные участниками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конкурсных заявках, могут быть снижены, либо получит хотя бы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одного из участников просьбу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проведении переторжки.</a:t>
            </a:r>
          </a:p>
          <a:p>
            <a:pPr>
              <a:spcBef>
                <a:spcPts val="600"/>
              </a:spcBef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 проведении переторжки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о порядке ее проведения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принимает Конкурсная комиссия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руководство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Организатора конкурса либо Заказчика. 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Запрещается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 переторжку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если о возможности и порядке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заранее не было объявлено в Конкурсной документации.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220578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Заведение и объявление переторжки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1521" y="1273970"/>
            <a:ext cx="4320480" cy="64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>
              <a:spcBef>
                <a:spcPts val="600"/>
              </a:spcBef>
              <a:spcAft>
                <a:spcPts val="0"/>
              </a:spcAft>
              <a:buClr>
                <a:srgbClr val="193A06"/>
              </a:buClr>
              <a:buSzPct val="100000"/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Переторжку можно объявить после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Конкурса/запроса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предложений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70854" t="39819" r="926" b="54347"/>
          <a:stretch/>
        </p:blipFill>
        <p:spPr bwMode="auto">
          <a:xfrm>
            <a:off x="676391" y="2038430"/>
            <a:ext cx="3607577" cy="46608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Объект 6"/>
          <p:cNvPicPr>
            <a:picLocks/>
          </p:cNvPicPr>
          <p:nvPr/>
        </p:nvPicPr>
        <p:blipFill rotWithShape="1">
          <a:blip r:embed="rId4"/>
          <a:srcRect l="33664" t="47021" r="33560" b="40725"/>
          <a:stretch/>
        </p:blipFill>
        <p:spPr bwMode="auto">
          <a:xfrm>
            <a:off x="676391" y="2780929"/>
            <a:ext cx="3607577" cy="84329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70644" y="3861592"/>
            <a:ext cx="4301357" cy="57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>
              <a:spcBef>
                <a:spcPts val="600"/>
              </a:spcBef>
              <a:spcAft>
                <a:spcPts val="0"/>
              </a:spcAft>
              <a:buClr>
                <a:srgbClr val="193A06"/>
              </a:buClr>
              <a:buSzPct val="100000"/>
              <a:buFont typeface="+mj-lt"/>
              <a:buAutoNum type="arabicPeriod" startAt="2"/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Переторжка в очной форме – это мини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аукцион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5"/>
          <a:srcRect l="40572" t="17843" r="23273" b="67811"/>
          <a:stretch/>
        </p:blipFill>
        <p:spPr bwMode="auto">
          <a:xfrm>
            <a:off x="676391" y="4581128"/>
            <a:ext cx="3607577" cy="89383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8971308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8034" y="2492896"/>
            <a:ext cx="411794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indent="-342900">
              <a:spcBef>
                <a:spcPts val="600"/>
              </a:spcBef>
              <a:spcAft>
                <a:spcPts val="0"/>
              </a:spcAft>
              <a:buClr>
                <a:srgbClr val="990033"/>
              </a:buClr>
              <a:buSzPct val="80000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повторная подача заявок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измененными 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данными заявки,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цены или качества товара,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содержательной части заявки.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вполне оправдано, т.к. участники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предложить, например,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поставки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больший 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гарантийного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дополнительные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т. п. Таким образом,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процедуры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переторжки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еще больше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повысить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конкурсной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закупки.</a:t>
            </a:r>
          </a:p>
        </p:txBody>
      </p:sp>
      <p:pic>
        <p:nvPicPr>
          <p:cNvPr id="5" name="Объект 6"/>
          <p:cNvPicPr>
            <a:picLocks/>
          </p:cNvPicPr>
          <p:nvPr/>
        </p:nvPicPr>
        <p:blipFill rotWithShape="1">
          <a:blip r:embed="rId3"/>
          <a:srcRect l="22562" t="-91" r="34282" b="5438"/>
          <a:stretch/>
        </p:blipFill>
        <p:spPr bwMode="auto">
          <a:xfrm>
            <a:off x="4707951" y="836710"/>
            <a:ext cx="4436049" cy="608005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/>
          <p:nvPr/>
        </p:nvSpPr>
        <p:spPr>
          <a:xfrm>
            <a:off x="251520" y="220578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Переторжка в заочной форме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1268760"/>
            <a:ext cx="4067943" cy="10435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/>
          <a:p>
            <a:pPr marL="180000">
              <a:spcAft>
                <a:spcPts val="600"/>
              </a:spcAft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Переторжка </a:t>
            </a:r>
            <a:b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заочной форме</a:t>
            </a:r>
            <a:endParaRPr lang="ru-RU" sz="28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1432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1556792"/>
            <a:ext cx="43204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ts val="600"/>
              </a:spcBef>
              <a:spcAft>
                <a:spcPts val="0"/>
              </a:spcAft>
              <a:buClr>
                <a:srgbClr val="193A06"/>
              </a:buClr>
              <a:buSzPct val="80000"/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заключить договор присуждается тому Участнику конкурса, конкурсная заявка которого будет определена,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существу отвечающая требованиям Конкурсной документации и имеющая первое место в итоговом ранжированном оценочном списке. </a:t>
            </a:r>
          </a:p>
          <a:p>
            <a:pPr marL="0" lvl="1">
              <a:spcBef>
                <a:spcPts val="600"/>
              </a:spcBef>
              <a:spcAft>
                <a:spcPts val="0"/>
              </a:spcAft>
              <a:buClr>
                <a:srgbClr val="193A06"/>
              </a:buClr>
              <a:buSzPct val="80000"/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Переторжка проводится в режиме реального времени, и сведения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 прохождении должны быть доступны всем зарегистрированным пользователям данной площадки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20578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о переторжке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46043" y="1556792"/>
            <a:ext cx="43204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ts val="600"/>
              </a:spcBef>
              <a:spcAft>
                <a:spcPts val="0"/>
              </a:spcAft>
              <a:buClr>
                <a:srgbClr val="193A06"/>
              </a:buClr>
              <a:buSzPct val="80000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Резюмируя,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отметить,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переторжка дает экономический эффект, но занимает больше времени, по сравнению с обычными торгами, и ее целесообразно применять в следующих случаях:</a:t>
            </a:r>
          </a:p>
          <a:p>
            <a:pPr marL="288000" lvl="1" indent="-288000">
              <a:spcBef>
                <a:spcPts val="600"/>
              </a:spcBef>
              <a:spcAft>
                <a:spcPts val="0"/>
              </a:spcAft>
              <a:buClr>
                <a:srgbClr val="193A06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закупках серийной стандартной продукции или сырья в больших объемах;</a:t>
            </a:r>
          </a:p>
          <a:p>
            <a:pPr marL="288000" lvl="1" indent="-288000">
              <a:spcBef>
                <a:spcPts val="600"/>
              </a:spcBef>
              <a:spcAft>
                <a:spcPts val="0"/>
              </a:spcAft>
              <a:buClr>
                <a:srgbClr val="193A06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ходе торгов, когда победитель определяется только на основании количественных критериев (цена, сроки поставки и т. п.);</a:t>
            </a:r>
          </a:p>
          <a:p>
            <a:pPr marL="288000" lvl="1" indent="-288000">
              <a:spcBef>
                <a:spcPts val="600"/>
              </a:spcBef>
              <a:spcAft>
                <a:spcPts val="0"/>
              </a:spcAft>
              <a:buClr>
                <a:srgbClr val="193A06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проведении сложных закупок, например для ремонтно-строительных работ.</a:t>
            </a:r>
          </a:p>
        </p:txBody>
      </p:sp>
    </p:spTree>
    <p:extLst>
      <p:ext uri="{BB962C8B-B14F-4D97-AF65-F5344CB8AC3E}">
        <p14:creationId xmlns:p14="http://schemas.microsoft.com/office/powerpoint/2010/main" val="40051397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7"/>
            <a:ext cx="9150494" cy="580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18591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>
              <a:defRPr/>
            </a:pPr>
            <a:r>
              <a:rPr lang="ru-RU" sz="20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Электронный открытый конкурс</a:t>
            </a:r>
            <a:endParaRPr lang="ru-RU" sz="2000" spc="-13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090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8" y="980728"/>
            <a:ext cx="9155708" cy="573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18591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>
              <a:defRPr/>
            </a:pPr>
            <a:r>
              <a:rPr lang="ru-RU" sz="20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Электронный конкурс с ограниченным участием</a:t>
            </a:r>
            <a:endParaRPr lang="ru-RU" sz="2000" spc="-13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415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9575"/>
            <a:ext cx="8892480" cy="582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16632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>
              <a:defRPr/>
            </a:pPr>
            <a:r>
              <a:rPr lang="ru-RU" sz="20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Электронный двухэтапный конкурс</a:t>
            </a:r>
            <a:endParaRPr lang="ru-RU" sz="2000" spc="-13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4667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20578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Актуальные изменения 2016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80513" y="1786174"/>
            <a:ext cx="818699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Введен п.8 ч. 2. ст. 1.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Контрактная система не применяется к отношениям, связанным с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осуществлением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строительного контроля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процессе строительства, реконструкции и (или) капитального ремонта объектов инфраструктуры, предназначенных для подготовки и проведения чемпионата мира по футболу FIFA 2018 года и Кубка конфедераций FIFA 2017 года, закупкой товаров, работ, услуг, связанных с изготовлением, учетом, выдачей, заменой, использованием и поддержкой (обеспечением)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функционирования персонифицированных карт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зрителей чемпионата мира по футболу FIFA 2018 года и Кубка конфедераций FIFA 2017 года, созданием и эксплуатацией необходимых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информационных систем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соответствии с Федеральным законом от 7 июня 2013 года N 108-ФЗ "О подготовке и проведении в Российской Федерации чемпионата мира по футболу FIFA 2018 года, Кубка конфедераций FIFA 2017 года и внесении изменений в отдельные законодательные акты Российской Федерации".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79512" y="1093852"/>
            <a:ext cx="2278683" cy="318924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72000" tIns="36000" rIns="72000" bIns="3600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266-</a:t>
            </a:r>
            <a:r>
              <a:rPr lang="ru-RU" sz="1600" b="1" dirty="0" smtClean="0">
                <a:solidFill>
                  <a:schemeClr val="bg1"/>
                </a:solidFill>
              </a:rPr>
              <a:t>ФЗ от 03.07.2016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79304" y="5706776"/>
            <a:ext cx="4752528" cy="597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endParaRPr lang="ru-RU" sz="14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5805264"/>
            <a:ext cx="5004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Действует с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15.07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2016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 30.07.2018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http://logok.org/wp-content/uploads/2014/10/Russia-2018-logo-FIFA-world-c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63443"/>
            <a:ext cx="2516538" cy="184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779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49504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18591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>
              <a:defRPr/>
            </a:pPr>
            <a:r>
              <a:rPr lang="ru-RU" sz="20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Электронный </a:t>
            </a:r>
            <a:r>
              <a:rPr lang="ru-RU" sz="20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запрос котировок</a:t>
            </a:r>
            <a:endParaRPr lang="ru-RU" sz="2000" spc="-13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317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981890"/>
            <a:ext cx="8784976" cy="578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18591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ctr"/>
          <a:lstStyle/>
          <a:p>
            <a:pPr>
              <a:defRPr/>
            </a:pPr>
            <a:r>
              <a:rPr lang="ru-RU" sz="20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Электронный </a:t>
            </a:r>
            <a:r>
              <a:rPr lang="ru-RU" sz="2000" spc="-13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spc="-13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запрос предложений</a:t>
            </a:r>
            <a:endParaRPr lang="ru-RU" sz="2000" spc="-13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306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528" y="2972318"/>
            <a:ext cx="864095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tIns="36000" rIns="180000" bIns="36000" anchor="t"/>
          <a:lstStyle/>
          <a:p>
            <a:pPr algn="ctr">
              <a:lnSpc>
                <a:spcPct val="80000"/>
              </a:lnSpc>
              <a:defRPr/>
            </a:pPr>
            <a:r>
              <a:rPr lang="ru-RU" sz="4400" b="1" dirty="0" smtClean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Благодарим за внимание!</a:t>
            </a:r>
            <a:endParaRPr lang="ru-RU" sz="4400" b="1" dirty="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pic>
        <p:nvPicPr>
          <p:cNvPr id="5" name="Picture 2" descr="E:\DROPBOX\home\Roseltorg\Полиграфия\Таблички-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652" y="1029420"/>
            <a:ext cx="28575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755575" y="4923165"/>
            <a:ext cx="8031237" cy="1169551"/>
          </a:xfrm>
          <a:prstGeom prst="rect">
            <a:avLst/>
          </a:prstGeom>
          <a:solidFill>
            <a:srgbClr val="80A7C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b="1" dirty="0">
                <a:solidFill>
                  <a:prstClr val="white"/>
                </a:solidFill>
                <a:latin typeface="Arial"/>
              </a:rPr>
              <a:t/>
            </a:r>
            <a:br>
              <a:rPr lang="ru-RU" sz="1400" b="1" dirty="0">
                <a:solidFill>
                  <a:prstClr val="white"/>
                </a:solidFill>
                <a:latin typeface="Arial"/>
              </a:rPr>
            </a:br>
            <a:r>
              <a:rPr lang="ru-RU" sz="3600" b="1" dirty="0" smtClean="0">
                <a:solidFill>
                  <a:prstClr val="white"/>
                </a:solidFill>
                <a:latin typeface="Arial"/>
              </a:rPr>
              <a:t>8(495)276-16-26</a:t>
            </a:r>
            <a:endParaRPr lang="en-US" sz="2500" b="1" dirty="0">
              <a:solidFill>
                <a:prstClr val="white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Arial"/>
            </a:endParaRPr>
          </a:p>
        </p:txBody>
      </p:sp>
      <p:pic>
        <p:nvPicPr>
          <p:cNvPr id="4098" name="Picture 2" descr="D:\RET\МАТЕРИАЛЫ\2016\новый дизайн\иконки\иконки\Иконки-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76" y="4931382"/>
            <a:ext cx="950913" cy="9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3812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20578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Актуальные изменения 2016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89466" y="1772816"/>
            <a:ext cx="833100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Введена ст. 110.1. Особенности заключения контракта, предметом которого являются создание произведения архитектуры, градостроительства или садово-паркового искусства и (или) разработка на его основе проектной документации объектов капитального строительства.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Контракт по такому предмету должен содержать условия, согласно которым:</a:t>
            </a:r>
          </a:p>
          <a:p>
            <a:pPr marL="342900" indent="-342900">
              <a:buAutoNum type="arabicParenR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Федерации, субъекту Российской Федерации, муниципальному образованию, от имени которых заключен контракт, принадлежит исключительное право использовать произведение, созданное в ходе выполнения такого контракта.</a:t>
            </a:r>
          </a:p>
          <a:p>
            <a:pPr marL="342900" indent="-342900">
              <a:buAutoNum type="arabicParenR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Заказчик имеет право на многократное использование проектной документации объекта капитального строительства, разработанной на основе произведения, без согласия автора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произведения.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Автор произведения архитектуры, градостроительства или садово-паркового искусства не вправе требовать от заказчика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предоставления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ему права заключать контракт на разработку такой проектной документации без использования конкурентных способов определения поставщиков (в будущем).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79512" y="1093852"/>
            <a:ext cx="2605695" cy="318924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72000" tIns="36000" rIns="72000" bIns="3600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314-</a:t>
            </a:r>
            <a:r>
              <a:rPr lang="ru-RU" sz="1600" b="1" dirty="0" smtClean="0">
                <a:solidFill>
                  <a:schemeClr val="bg1"/>
                </a:solidFill>
              </a:rPr>
              <a:t>ФЗ от 3 июля </a:t>
            </a:r>
            <a:r>
              <a:rPr lang="en-US" sz="1600" b="1" dirty="0" smtClean="0">
                <a:solidFill>
                  <a:schemeClr val="bg1"/>
                </a:solidFill>
              </a:rPr>
              <a:t>2016 </a:t>
            </a:r>
            <a:r>
              <a:rPr lang="ru-RU" sz="1600" b="1" dirty="0" smtClean="0">
                <a:solidFill>
                  <a:schemeClr val="bg1"/>
                </a:solidFill>
              </a:rPr>
              <a:t>г.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2728" y="995364"/>
            <a:ext cx="2555776" cy="597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endParaRPr lang="ru-RU" sz="14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9929" y="1093852"/>
            <a:ext cx="2060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Вступил в силу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482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20578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Актуальные изменения 2016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89466" y="1628800"/>
            <a:ext cx="811498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Введена ст.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110.2.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Особенности заключения и исполнения контракта, предметом которого является выполнение проектных и (или) изыскательских работ, и контрактов, предметом которых являются строительство, реконструкция объектов капитального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строительства.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Правительство РФ вправе установить виды и объем работ по строительству, реконструкции объектов капитального строительства, которые подрядчик обязан выполнить самостоятельно без привлечения других лиц.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случае, если в соответствии с Градостроительным кодексом РФ проведение экспертизы является обязательным, проектная документация и (или) документ, содержащий результаты инженерных изысканий, признаются результатом выполненных работ по такому контракту при наличии положительного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заключения экспертизы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Контракт, предметом которого является строительство и (или) реконструкция,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должен содержать условие о поэтапной оплате выполненных работ исходя из их объема и цены контракта.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Установлены сроки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(10 рабочих дней)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направления заказчиком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необходимых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документов в органы, уполномоченные выдавать заключения на объект и разрешение на ввод его в эксплуатацию.</a:t>
            </a:r>
          </a:p>
          <a:p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79512" y="1093852"/>
            <a:ext cx="4172534" cy="318924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72000" tIns="36000" rIns="72000" bIns="3600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314-</a:t>
            </a:r>
            <a:r>
              <a:rPr lang="ru-RU" sz="1600" b="1" dirty="0" smtClean="0">
                <a:solidFill>
                  <a:schemeClr val="bg1"/>
                </a:solidFill>
              </a:rPr>
              <a:t>ФЗ от 3 июля </a:t>
            </a:r>
            <a:r>
              <a:rPr lang="en-US" sz="1600" b="1" dirty="0" smtClean="0">
                <a:solidFill>
                  <a:schemeClr val="bg1"/>
                </a:solidFill>
              </a:rPr>
              <a:t>2016 </a:t>
            </a:r>
            <a:r>
              <a:rPr lang="ru-RU" sz="1600" b="1" dirty="0" smtClean="0">
                <a:solidFill>
                  <a:schemeClr val="bg1"/>
                </a:solidFill>
              </a:rPr>
              <a:t>г. (продолжение)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52728" y="995364"/>
            <a:ext cx="2555776" cy="597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endParaRPr lang="ru-RU" sz="14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9929" y="1093852"/>
            <a:ext cx="2060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Вступил в силу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295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dn.spectator.co.uk/content/uploads/2013/11/J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355" y="3942384"/>
            <a:ext cx="3647365" cy="242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20578"/>
            <a:ext cx="65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Актуальные изменения 2016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89466" y="1844824"/>
            <a:ext cx="710687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Изменен п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34 ч. 1. ст. 93 и некоторые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другие,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связанные с ним пункты -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Изменения устанавливают возможность осуществления закупки при заключении федеральным органом исполнительной власти контракта с иностранной организацией на лечение гражданина Российской Федерации за пределами территории Российской Федерации только у единственного поставщика (подрядчика, исполнителя) и исключают возможность определения поставщика (подрядчика, исполнителя) методом запроса предложений.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79512" y="1093852"/>
            <a:ext cx="2674625" cy="318924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72000" tIns="36000" rIns="72000" bIns="3600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3</a:t>
            </a:r>
            <a:r>
              <a:rPr lang="ru-RU" sz="1600" b="1" dirty="0" smtClean="0">
                <a:solidFill>
                  <a:schemeClr val="bg1"/>
                </a:solidFill>
              </a:rPr>
              <a:t>20</a:t>
            </a:r>
            <a:r>
              <a:rPr lang="en-US" sz="1600" b="1" dirty="0" smtClean="0">
                <a:solidFill>
                  <a:schemeClr val="bg1"/>
                </a:solidFill>
              </a:rPr>
              <a:t>-</a:t>
            </a:r>
            <a:r>
              <a:rPr lang="ru-RU" sz="1600" b="1" dirty="0" smtClean="0">
                <a:solidFill>
                  <a:schemeClr val="bg1"/>
                </a:solidFill>
              </a:rPr>
              <a:t>ФЗ от 3 июля </a:t>
            </a:r>
            <a:r>
              <a:rPr lang="en-US" sz="1600" b="1" dirty="0" smtClean="0">
                <a:solidFill>
                  <a:schemeClr val="bg1"/>
                </a:solidFill>
              </a:rPr>
              <a:t>2016 </a:t>
            </a:r>
            <a:r>
              <a:rPr lang="ru-RU" sz="1600" b="1" dirty="0" smtClean="0">
                <a:solidFill>
                  <a:schemeClr val="bg1"/>
                </a:solidFill>
              </a:rPr>
              <a:t>г.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995364"/>
            <a:ext cx="3456384" cy="597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endParaRPr lang="ru-RU" sz="14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1093852"/>
            <a:ext cx="298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Действует с 01.01.2017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224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3528" y="231031"/>
            <a:ext cx="3286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Профстандарты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ятиугольник 21"/>
          <p:cNvSpPr>
            <a:spLocks noChangeArrowheads="1"/>
          </p:cNvSpPr>
          <p:nvPr/>
        </p:nvSpPr>
        <p:spPr bwMode="auto">
          <a:xfrm>
            <a:off x="0" y="1141411"/>
            <a:ext cx="1710462" cy="318924"/>
          </a:xfrm>
          <a:prstGeom prst="homePlate">
            <a:avLst>
              <a:gd name="adj" fmla="val 21330"/>
            </a:avLst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  <a:extLst/>
        </p:spPr>
        <p:txBody>
          <a:bodyPr wrap="none" lIns="72000" tIns="36000" rIns="72000" bIns="3600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Ст. 195.3 ТК РФ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3528" y="1988840"/>
            <a:ext cx="819686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rgbClr val="193A06"/>
              </a:buClr>
              <a:buSzPct val="80000"/>
              <a:buFont typeface="Arial Narrow" pitchFamily="34" charset="0"/>
              <a:buChar char="▬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законодательством РФ установлены требования к квалификации, необходимой работнику для выполнения определённой трудовой функции,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профстандарты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обязательны для применения работодателями.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rgbClr val="193A06"/>
              </a:buClr>
              <a:buSzPct val="80000"/>
              <a:buFont typeface="Arial Narrow" pitchFamily="34" charset="0"/>
              <a:buChar char="▬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Профстандарты «Специалист в сфере закупок», «Эксперт в сфере закупок» утверждены приказом Минтруда России от 10.09.2015 №625н, №626н.</a:t>
            </a:r>
          </a:p>
          <a:p>
            <a:pPr marL="342900" lvl="1" indent="-342900">
              <a:lnSpc>
                <a:spcPct val="75000"/>
              </a:lnSpc>
              <a:spcBef>
                <a:spcPts val="1200"/>
              </a:spcBef>
              <a:buClr>
                <a:srgbClr val="193A06"/>
              </a:buClr>
              <a:buSzPct val="80000"/>
              <a:buFont typeface="Arial Narrow" pitchFamily="34" charset="0"/>
              <a:buChar char="▬"/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этом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обязательными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такие стандарты будут только в части требований к наличию образования в сфере закупок, которые, помимо стандартов, установлены в ч. 6 ст. 38 Закона № 44-ФЗ.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данной норме закона работники контрактной службы, контрактный управляющий должны иметь высшее образование или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дополнительное профессиональное образование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закупок (повышение квалификации, либо профессиональная переподготовка).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75000"/>
              </a:lnSpc>
              <a:spcBef>
                <a:spcPts val="1200"/>
              </a:spcBef>
              <a:buClr>
                <a:srgbClr val="193A06"/>
              </a:buClr>
              <a:buSzPct val="80000"/>
              <a:buFont typeface="Arial Narrow" pitchFamily="34" charset="0"/>
              <a:buChar char="▬"/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всем остальном (например, требование к опыту работы, трудовым функциям, навыкам, знаниям) стандарты носят рекомендательный характер и могут применяться работодателями в качестве основы для определения требований к квалификации сотрудников. </a:t>
            </a:r>
          </a:p>
          <a:p>
            <a:pPr marL="342900" lvl="1" indent="-342900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rgbClr val="193A06"/>
              </a:buClr>
              <a:buSzPct val="80000"/>
              <a:buFont typeface="Arial Narrow" pitchFamily="34" charset="0"/>
              <a:buChar char="▬"/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6004950"/>
            <a:ext cx="9144000" cy="4895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>
            <a:defPPr>
              <a:defRPr lang="ru-RU"/>
            </a:defPPr>
            <a:lvl1pPr algn="ctr">
              <a:spcAft>
                <a:spcPts val="600"/>
              </a:spcAft>
              <a:defRPr sz="1400" b="1">
                <a:solidFill>
                  <a:srgbClr val="C00000"/>
                </a:solidFill>
                <a:latin typeface="Arial Narrow" pitchFamily="34" charset="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lvl="1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Нормы вступили в силу с 1 июля 2016 года</a:t>
            </a:r>
          </a:p>
        </p:txBody>
      </p:sp>
    </p:spTree>
    <p:extLst>
      <p:ext uri="{BB962C8B-B14F-4D97-AF65-F5344CB8AC3E}">
        <p14:creationId xmlns:p14="http://schemas.microsoft.com/office/powerpoint/2010/main" val="283216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9512" y="225579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Профстандарты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2594" y="2369200"/>
            <a:ext cx="82023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75000"/>
              </a:lnSpc>
              <a:spcBef>
                <a:spcPts val="1200"/>
              </a:spcBef>
              <a:buClr>
                <a:srgbClr val="193A06"/>
              </a:buClr>
              <a:buSzPct val="80000"/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применении профстандартов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требований,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обязательных для применения субъектами по 223-ФЗ:</a:t>
            </a:r>
          </a:p>
          <a:p>
            <a:pPr marL="342900" lvl="1" indent="-342900">
              <a:lnSpc>
                <a:spcPct val="75000"/>
              </a:lnSpc>
              <a:spcBef>
                <a:spcPts val="1200"/>
              </a:spcBef>
              <a:buClr>
                <a:srgbClr val="193A06"/>
              </a:buClr>
              <a:buSzPct val="80000"/>
              <a:buFont typeface="Arial Narrow" pitchFamily="34" charset="0"/>
              <a:buChar char="▬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Установлены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применения профессиональных стандартов в государственных внебюджетных фондах, государственных и муниципальных учреждениях, унитарных предприятиях, в госкорпорациях, госкомпаниях и хозяйственных обществах, более 50% процентов акций (долей) в уставном капитале которых находится в государственной или муниципальной собственности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1" indent="-342900">
              <a:lnSpc>
                <a:spcPct val="75000"/>
              </a:lnSpc>
              <a:spcBef>
                <a:spcPts val="1200"/>
              </a:spcBef>
              <a:buClr>
                <a:srgbClr val="193A06"/>
              </a:buClr>
              <a:buSzPct val="80000"/>
              <a:buFont typeface="Arial Narrow" pitchFamily="34" charset="0"/>
              <a:buChar char="▬"/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Указанные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структуры утверждают с учетом мнения представительного органа работников планы по организации применения профстандартов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Реализацию плановых мероприятий необходимо завершить до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января 2020 г.</a:t>
            </a:r>
            <a:b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Органам и организациям рекомендуется направлять предложения по актуализации профессиональных стандартов (при наличии) в Минтруд России для организации их рассмотрения в Национальном совете при Президенте РФ по профессиональным квалификациям.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ятиугольник 21"/>
          <p:cNvSpPr>
            <a:spLocks noChangeArrowheads="1"/>
          </p:cNvSpPr>
          <p:nvPr/>
        </p:nvSpPr>
        <p:spPr bwMode="auto">
          <a:xfrm>
            <a:off x="-3929" y="1268760"/>
            <a:ext cx="5420248" cy="318924"/>
          </a:xfrm>
          <a:prstGeom prst="homePlate">
            <a:avLst>
              <a:gd name="adj" fmla="val 21330"/>
            </a:avLst>
          </a:prstGeom>
          <a:solidFill>
            <a:srgbClr val="0070C0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  <a:extLst/>
        </p:spPr>
        <p:txBody>
          <a:bodyPr wrap="none" lIns="72000" tIns="36000" rIns="72000" bIns="3600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Постановление Правительства РФ </a:t>
            </a:r>
            <a:r>
              <a:rPr lang="en-US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27.06.2016 </a:t>
            </a:r>
            <a:r>
              <a:rPr lang="ru-RU" sz="1600" b="1" dirty="0">
                <a:solidFill>
                  <a:schemeClr val="bg1"/>
                </a:solidFill>
                <a:latin typeface="Arial" charset="0"/>
                <a:cs typeface="Arial" charset="0"/>
              </a:rPr>
              <a:t>№584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6004950"/>
            <a:ext cx="9144000" cy="4895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44000" bIns="72000" rtlCol="0" anchor="t" anchorCtr="0">
            <a:spAutoFit/>
          </a:bodyPr>
          <a:lstStyle>
            <a:defPPr>
              <a:defRPr lang="ru-RU"/>
            </a:defPPr>
            <a:lvl1pPr algn="ctr">
              <a:spcAft>
                <a:spcPts val="600"/>
              </a:spcAft>
              <a:defRPr sz="1400" b="1">
                <a:solidFill>
                  <a:srgbClr val="C00000"/>
                </a:solidFill>
                <a:latin typeface="Arial Narrow" pitchFamily="34" charset="0"/>
                <a:cs typeface="+mn-cs"/>
              </a:defRPr>
            </a:lvl1pPr>
            <a:lvl2pPr lvl="1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lvl="1"/>
            <a:r>
              <a:rPr lang="ru-RU" dirty="0"/>
              <a:t>Нормы вступили в силу с 1 июля 2016 года</a:t>
            </a:r>
          </a:p>
        </p:txBody>
      </p:sp>
      <p:pic>
        <p:nvPicPr>
          <p:cNvPr id="19458" name="Picture 2" descr="http://www.estudy.ru/files/treecontent/items/attaches/300/359/zoom-222618646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912" y="1114405"/>
            <a:ext cx="1872208" cy="13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90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учающий материа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12700">
          <a:solidFill>
            <a:schemeClr val="tx1">
              <a:lumMod val="75000"/>
              <a:lumOff val="25000"/>
            </a:schemeClr>
          </a:solidFill>
        </a:ln>
      </a:spPr>
      <a:bodyPr wrap="square" lIns="180000" tIns="108000" rIns="144000" bIns="72000" rtlCol="0" anchor="t" anchorCtr="0">
        <a:spAutoFit/>
      </a:bodyPr>
      <a:lstStyle>
        <a:defPPr>
          <a:spcAft>
            <a:spcPts val="600"/>
          </a:spcAft>
          <a:defRPr sz="1400" b="1" dirty="0" smtClean="0">
            <a:solidFill>
              <a:srgbClr val="C00000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 cap="rnd" cmpd="sng">
          <a:solidFill>
            <a:schemeClr val="tx1">
              <a:lumMod val="75000"/>
              <a:lumOff val="25000"/>
            </a:schemeClr>
          </a:solidFill>
          <a:prstDash val="solid"/>
          <a:round/>
          <a:headEnd w="med" len="med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49367</TotalTime>
  <Words>2056</Words>
  <Application>Microsoft Office PowerPoint</Application>
  <PresentationFormat>Экран (4:3)</PresentationFormat>
  <Paragraphs>234</Paragraphs>
  <Slides>42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Обучающий материал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Обучающие материалы для государственных заказчиков</dc:title>
  <dc:creator>Kuznetsov</dc:creator>
  <cp:lastModifiedBy>Roseltorg87</cp:lastModifiedBy>
  <cp:revision>460</cp:revision>
  <cp:lastPrinted>2013-03-29T11:07:55Z</cp:lastPrinted>
  <dcterms:created xsi:type="dcterms:W3CDTF">2009-06-28T12:22:26Z</dcterms:created>
  <dcterms:modified xsi:type="dcterms:W3CDTF">2016-08-25T12:27:31Z</dcterms:modified>
</cp:coreProperties>
</file>