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13" r:id="rId1"/>
  </p:sldMasterIdLst>
  <p:notesMasterIdLst>
    <p:notesMasterId r:id="rId39"/>
  </p:notesMasterIdLst>
  <p:handoutMasterIdLst>
    <p:handoutMasterId r:id="rId40"/>
  </p:handoutMasterIdLst>
  <p:sldIdLst>
    <p:sldId id="1314" r:id="rId2"/>
    <p:sldId id="1299" r:id="rId3"/>
    <p:sldId id="1306" r:id="rId4"/>
    <p:sldId id="1303" r:id="rId5"/>
    <p:sldId id="1304" r:id="rId6"/>
    <p:sldId id="1307" r:id="rId7"/>
    <p:sldId id="1305" r:id="rId8"/>
    <p:sldId id="1310" r:id="rId9"/>
    <p:sldId id="1311" r:id="rId10"/>
    <p:sldId id="1309" r:id="rId11"/>
    <p:sldId id="1300" r:id="rId12"/>
    <p:sldId id="1313" r:id="rId13"/>
    <p:sldId id="1315" r:id="rId14"/>
    <p:sldId id="1316" r:id="rId15"/>
    <p:sldId id="1331" r:id="rId16"/>
    <p:sldId id="1333" r:id="rId17"/>
    <p:sldId id="1332" r:id="rId18"/>
    <p:sldId id="1330" r:id="rId19"/>
    <p:sldId id="1334" r:id="rId20"/>
    <p:sldId id="1329" r:id="rId21"/>
    <p:sldId id="1339" r:id="rId22"/>
    <p:sldId id="1340" r:id="rId23"/>
    <p:sldId id="1335" r:id="rId24"/>
    <p:sldId id="1336" r:id="rId25"/>
    <p:sldId id="1338" r:id="rId26"/>
    <p:sldId id="1355" r:id="rId27"/>
    <p:sldId id="1337" r:id="rId28"/>
    <p:sldId id="1320" r:id="rId29"/>
    <p:sldId id="1344" r:id="rId30"/>
    <p:sldId id="1324" r:id="rId31"/>
    <p:sldId id="1325" r:id="rId32"/>
    <p:sldId id="1323" r:id="rId33"/>
    <p:sldId id="1321" r:id="rId34"/>
    <p:sldId id="1326" r:id="rId35"/>
    <p:sldId id="1342" r:id="rId36"/>
    <p:sldId id="1343" r:id="rId37"/>
    <p:sldId id="1356" r:id="rId38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516"/>
    <a:srgbClr val="17649A"/>
    <a:srgbClr val="689A17"/>
    <a:srgbClr val="0081CA"/>
    <a:srgbClr val="CCECFF"/>
    <a:srgbClr val="2694DE"/>
    <a:srgbClr val="516272"/>
    <a:srgbClr val="9F825D"/>
    <a:srgbClr val="E6E9ED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96270" autoAdjust="0"/>
  </p:normalViewPr>
  <p:slideViewPr>
    <p:cSldViewPr>
      <p:cViewPr>
        <p:scale>
          <a:sx n="77" d="100"/>
          <a:sy n="77" d="100"/>
        </p:scale>
        <p:origin x="-1074" y="-216"/>
      </p:cViewPr>
      <p:guideLst>
        <p:guide orient="horz" pos="2160"/>
        <p:guide pos="158"/>
      </p:guideLst>
    </p:cSldViewPr>
  </p:slideViewPr>
  <p:outlineViewPr>
    <p:cViewPr>
      <p:scale>
        <a:sx n="33" d="100"/>
        <a:sy n="33" d="100"/>
      </p:scale>
      <p:origin x="0" y="175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59A6B5-057A-40C6-A079-9D947D135B7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B9D3A7-C550-4C90-8F11-96F5AEF00B61}">
      <dgm:prSet phldrT="[Текст]" custT="1"/>
      <dgm:spPr/>
      <dgm:t>
        <a:bodyPr/>
        <a:lstStyle/>
        <a:p>
          <a:r>
            <a:rPr lang="ru-RU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Обязательное обучение 900 тыс. сотрудников</a:t>
          </a:r>
          <a:endParaRPr lang="ru-RU" sz="1600" kern="1200" dirty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B821FE45-E85F-4686-82AA-47D12BCFE891}" type="parTrans" cxnId="{AD92AA00-8D26-4F77-AF3C-9735C0DB1A71}">
      <dgm:prSet/>
      <dgm:spPr/>
      <dgm:t>
        <a:bodyPr/>
        <a:lstStyle/>
        <a:p>
          <a:endParaRPr lang="ru-RU"/>
        </a:p>
      </dgm:t>
    </dgm:pt>
    <dgm:pt modelId="{6D640906-A24D-43B4-84B5-338D21118BF5}" type="sibTrans" cxnId="{AD92AA00-8D26-4F77-AF3C-9735C0DB1A71}">
      <dgm:prSet/>
      <dgm:spPr/>
      <dgm:t>
        <a:bodyPr/>
        <a:lstStyle/>
        <a:p>
          <a:endParaRPr lang="ru-RU"/>
        </a:p>
      </dgm:t>
    </dgm:pt>
    <dgm:pt modelId="{9EC65095-9A0F-402E-B905-8CEF0FF44858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75000"/>
                  <a:lumOff val="25000"/>
                </a:schemeClr>
              </a:solidFill>
            </a:rPr>
            <a:t>Сертификат о происхождении товаров формы СТ-1</a:t>
          </a:r>
          <a:endParaRPr lang="ru-RU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68D8A31-06A2-4680-8DED-4F37878777D6}" type="parTrans" cxnId="{2A7B5D21-795A-40AB-9D99-D1E4B33537D9}">
      <dgm:prSet/>
      <dgm:spPr/>
      <dgm:t>
        <a:bodyPr/>
        <a:lstStyle/>
        <a:p>
          <a:endParaRPr lang="ru-RU"/>
        </a:p>
      </dgm:t>
    </dgm:pt>
    <dgm:pt modelId="{A7C7A446-DA09-4E5B-96C1-42E0B396201C}" type="sibTrans" cxnId="{2A7B5D21-795A-40AB-9D99-D1E4B33537D9}">
      <dgm:prSet/>
      <dgm:spPr/>
      <dgm:t>
        <a:bodyPr/>
        <a:lstStyle/>
        <a:p>
          <a:endParaRPr lang="ru-RU"/>
        </a:p>
      </dgm:t>
    </dgm:pt>
    <dgm:pt modelId="{A14EAAAC-A29E-442B-AC80-05F15FEBB221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75000"/>
                  <a:lumOff val="25000"/>
                </a:schemeClr>
              </a:solidFill>
            </a:rPr>
            <a:t>Почтовые отправления 1 млн заявок</a:t>
          </a:r>
          <a:endParaRPr lang="ru-RU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85209B7-9E05-453F-8BC7-943DDCA90189}" type="parTrans" cxnId="{373A0C84-D9F0-4BE0-B715-9182E60597D0}">
      <dgm:prSet/>
      <dgm:spPr/>
      <dgm:t>
        <a:bodyPr/>
        <a:lstStyle/>
        <a:p>
          <a:endParaRPr lang="ru-RU"/>
        </a:p>
      </dgm:t>
    </dgm:pt>
    <dgm:pt modelId="{9FC2D6B1-1783-4CB0-8DBD-E83625BEB9D0}" type="sibTrans" cxnId="{373A0C84-D9F0-4BE0-B715-9182E60597D0}">
      <dgm:prSet/>
      <dgm:spPr/>
      <dgm:t>
        <a:bodyPr/>
        <a:lstStyle/>
        <a:p>
          <a:endParaRPr lang="ru-RU"/>
        </a:p>
      </dgm:t>
    </dgm:pt>
    <dgm:pt modelId="{7AE25030-8CDE-48A3-B4B1-3313E8581975}">
      <dgm:prSet custT="1"/>
      <dgm:spPr/>
      <dgm:t>
        <a:bodyPr/>
        <a:lstStyle/>
        <a:p>
          <a:r>
            <a:rPr lang="ru-RU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Получение выписок из ЕГРЮЛ</a:t>
          </a:r>
          <a:endParaRPr lang="ru-RU" sz="1600" kern="1200" dirty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3CD511FD-F0A3-4DEC-8961-C1CBB474338E}" type="parTrans" cxnId="{3B17DE9B-32B1-4BB5-9866-5261B5FC5403}">
      <dgm:prSet/>
      <dgm:spPr/>
      <dgm:t>
        <a:bodyPr/>
        <a:lstStyle/>
        <a:p>
          <a:endParaRPr lang="ru-RU"/>
        </a:p>
      </dgm:t>
    </dgm:pt>
    <dgm:pt modelId="{13EE7112-0527-43EF-B186-77B9B8F6D02E}" type="sibTrans" cxnId="{3B17DE9B-32B1-4BB5-9866-5261B5FC5403}">
      <dgm:prSet/>
      <dgm:spPr/>
      <dgm:t>
        <a:bodyPr/>
        <a:lstStyle/>
        <a:p>
          <a:endParaRPr lang="ru-RU"/>
        </a:p>
      </dgm:t>
    </dgm:pt>
    <dgm:pt modelId="{4FFFF165-BE66-4FD3-8C2E-B55684B23A14}">
      <dgm:prSet/>
      <dgm:spPr/>
      <dgm:t>
        <a:bodyPr/>
        <a:lstStyle/>
        <a:p>
          <a:r>
            <a:rPr lang="ru-RU" dirty="0" smtClean="0">
              <a:solidFill>
                <a:schemeClr val="tx1">
                  <a:lumMod val="75000"/>
                  <a:lumOff val="25000"/>
                </a:schemeClr>
              </a:solidFill>
            </a:rPr>
            <a:t>Получение 500 тыс. электронных подписей в год</a:t>
          </a:r>
          <a:endParaRPr lang="ru-RU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52F2905-6FA2-42C0-8F24-D327C169C0DA}" type="parTrans" cxnId="{A9E844CD-478F-46AB-9C7B-E62BEA8D82B8}">
      <dgm:prSet/>
      <dgm:spPr/>
      <dgm:t>
        <a:bodyPr/>
        <a:lstStyle/>
        <a:p>
          <a:endParaRPr lang="ru-RU"/>
        </a:p>
      </dgm:t>
    </dgm:pt>
    <dgm:pt modelId="{869A7587-7BBD-4F06-9DFD-06F1AA18778F}" type="sibTrans" cxnId="{A9E844CD-478F-46AB-9C7B-E62BEA8D82B8}">
      <dgm:prSet/>
      <dgm:spPr/>
      <dgm:t>
        <a:bodyPr/>
        <a:lstStyle/>
        <a:p>
          <a:endParaRPr lang="ru-RU"/>
        </a:p>
      </dgm:t>
    </dgm:pt>
    <dgm:pt modelId="{C0A1DD94-45A2-4E4A-90E7-F663EA6659C5}" type="pres">
      <dgm:prSet presAssocID="{6A59A6B5-057A-40C6-A079-9D947D135B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58196A-68EC-4492-8F5C-876164B6C840}" type="pres">
      <dgm:prSet presAssocID="{49B9D3A7-C550-4C90-8F11-96F5AEF00B61}" presName="composite" presStyleCnt="0"/>
      <dgm:spPr/>
    </dgm:pt>
    <dgm:pt modelId="{BB7C7955-DB39-46F7-9CA9-E08CB3B3A0CD}" type="pres">
      <dgm:prSet presAssocID="{49B9D3A7-C550-4C90-8F11-96F5AEF00B61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2FD620-8C7C-4771-94AD-341F9E490AA0}" type="pres">
      <dgm:prSet presAssocID="{49B9D3A7-C550-4C90-8F11-96F5AEF00B61}" presName="rect2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C510D1D-7B66-48C7-BF2F-93184E1364CF}" type="pres">
      <dgm:prSet presAssocID="{6D640906-A24D-43B4-84B5-338D21118BF5}" presName="sibTrans" presStyleCnt="0"/>
      <dgm:spPr/>
    </dgm:pt>
    <dgm:pt modelId="{78FE2F44-5F58-415F-BA0A-393DFF0DE89C}" type="pres">
      <dgm:prSet presAssocID="{7AE25030-8CDE-48A3-B4B1-3313E8581975}" presName="composite" presStyleCnt="0"/>
      <dgm:spPr/>
    </dgm:pt>
    <dgm:pt modelId="{7C83FBB5-BFF6-4303-A379-B6271F9532EE}" type="pres">
      <dgm:prSet presAssocID="{7AE25030-8CDE-48A3-B4B1-3313E8581975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8919A-7249-4B5D-AAEA-767476A80A91}" type="pres">
      <dgm:prSet presAssocID="{7AE25030-8CDE-48A3-B4B1-3313E8581975}" presName="rect2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EA8D37B-CD8C-47EA-AE3D-CC0A15A80306}" type="pres">
      <dgm:prSet presAssocID="{13EE7112-0527-43EF-B186-77B9B8F6D02E}" presName="sibTrans" presStyleCnt="0"/>
      <dgm:spPr/>
    </dgm:pt>
    <dgm:pt modelId="{31A59196-6D16-4EA0-9621-156097DDFBC8}" type="pres">
      <dgm:prSet presAssocID="{9EC65095-9A0F-402E-B905-8CEF0FF44858}" presName="composite" presStyleCnt="0"/>
      <dgm:spPr/>
    </dgm:pt>
    <dgm:pt modelId="{90C2CAA1-9AA6-4A58-8D39-ABD7B47BC414}" type="pres">
      <dgm:prSet presAssocID="{9EC65095-9A0F-402E-B905-8CEF0FF44858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A3F89A-517C-4DAB-8285-7689B9B9A918}" type="pres">
      <dgm:prSet presAssocID="{9EC65095-9A0F-402E-B905-8CEF0FF44858}" presName="rect2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4151CE6-AB84-4D69-9CED-50A9229D3EF2}" type="pres">
      <dgm:prSet presAssocID="{A7C7A446-DA09-4E5B-96C1-42E0B396201C}" presName="sibTrans" presStyleCnt="0"/>
      <dgm:spPr/>
    </dgm:pt>
    <dgm:pt modelId="{CB1D9984-FAC2-43D6-B6C5-33A189B96D30}" type="pres">
      <dgm:prSet presAssocID="{4FFFF165-BE66-4FD3-8C2E-B55684B23A14}" presName="composite" presStyleCnt="0"/>
      <dgm:spPr/>
    </dgm:pt>
    <dgm:pt modelId="{998CA228-0BF5-48AE-91A9-6344F0BF4FD9}" type="pres">
      <dgm:prSet presAssocID="{4FFFF165-BE66-4FD3-8C2E-B55684B23A14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49A1B-E47A-4FC8-9C11-0189C2A02DCF}" type="pres">
      <dgm:prSet presAssocID="{4FFFF165-BE66-4FD3-8C2E-B55684B23A14}" presName="rect2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DD1F5B8B-F24A-4D7B-8BE1-3BD3DFA21A47}" type="pres">
      <dgm:prSet presAssocID="{869A7587-7BBD-4F06-9DFD-06F1AA18778F}" presName="sibTrans" presStyleCnt="0"/>
      <dgm:spPr/>
    </dgm:pt>
    <dgm:pt modelId="{FB269CD6-E1CB-4FF2-B763-5887D8762B4C}" type="pres">
      <dgm:prSet presAssocID="{A14EAAAC-A29E-442B-AC80-05F15FEBB221}" presName="composite" presStyleCnt="0"/>
      <dgm:spPr/>
    </dgm:pt>
    <dgm:pt modelId="{E9CD9914-205E-44CE-A10A-65CB0A44AF58}" type="pres">
      <dgm:prSet presAssocID="{A14EAAAC-A29E-442B-AC80-05F15FEBB221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B24CE-C9E3-4AB8-8900-306BE627F763}" type="pres">
      <dgm:prSet presAssocID="{A14EAAAC-A29E-442B-AC80-05F15FEBB221}" presName="rect2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6D013777-BB9D-41F4-B5CE-1C9E07DD7EF5}" type="presOf" srcId="{49B9D3A7-C550-4C90-8F11-96F5AEF00B61}" destId="{BB7C7955-DB39-46F7-9CA9-E08CB3B3A0CD}" srcOrd="0" destOrd="0" presId="urn:microsoft.com/office/officeart/2008/layout/PictureStrips"/>
    <dgm:cxn modelId="{2A7B5D21-795A-40AB-9D99-D1E4B33537D9}" srcId="{6A59A6B5-057A-40C6-A079-9D947D135B77}" destId="{9EC65095-9A0F-402E-B905-8CEF0FF44858}" srcOrd="2" destOrd="0" parTransId="{A68D8A31-06A2-4680-8DED-4F37878777D6}" sibTransId="{A7C7A446-DA09-4E5B-96C1-42E0B396201C}"/>
    <dgm:cxn modelId="{B54EBF14-9D24-48FE-A0CD-F3BBA4E26362}" type="presOf" srcId="{6A59A6B5-057A-40C6-A079-9D947D135B77}" destId="{C0A1DD94-45A2-4E4A-90E7-F663EA6659C5}" srcOrd="0" destOrd="0" presId="urn:microsoft.com/office/officeart/2008/layout/PictureStrips"/>
    <dgm:cxn modelId="{3B17DE9B-32B1-4BB5-9866-5261B5FC5403}" srcId="{6A59A6B5-057A-40C6-A079-9D947D135B77}" destId="{7AE25030-8CDE-48A3-B4B1-3313E8581975}" srcOrd="1" destOrd="0" parTransId="{3CD511FD-F0A3-4DEC-8961-C1CBB474338E}" sibTransId="{13EE7112-0527-43EF-B186-77B9B8F6D02E}"/>
    <dgm:cxn modelId="{AD92AA00-8D26-4F77-AF3C-9735C0DB1A71}" srcId="{6A59A6B5-057A-40C6-A079-9D947D135B77}" destId="{49B9D3A7-C550-4C90-8F11-96F5AEF00B61}" srcOrd="0" destOrd="0" parTransId="{B821FE45-E85F-4686-82AA-47D12BCFE891}" sibTransId="{6D640906-A24D-43B4-84B5-338D21118BF5}"/>
    <dgm:cxn modelId="{BA0F5649-A07A-486F-89A8-013A464BB743}" type="presOf" srcId="{7AE25030-8CDE-48A3-B4B1-3313E8581975}" destId="{7C83FBB5-BFF6-4303-A379-B6271F9532EE}" srcOrd="0" destOrd="0" presId="urn:microsoft.com/office/officeart/2008/layout/PictureStrips"/>
    <dgm:cxn modelId="{373A0C84-D9F0-4BE0-B715-9182E60597D0}" srcId="{6A59A6B5-057A-40C6-A079-9D947D135B77}" destId="{A14EAAAC-A29E-442B-AC80-05F15FEBB221}" srcOrd="4" destOrd="0" parTransId="{585209B7-9E05-453F-8BC7-943DDCA90189}" sibTransId="{9FC2D6B1-1783-4CB0-8DBD-E83625BEB9D0}"/>
    <dgm:cxn modelId="{06023CC0-9AED-4AD5-B334-DD706B0781FD}" type="presOf" srcId="{4FFFF165-BE66-4FD3-8C2E-B55684B23A14}" destId="{998CA228-0BF5-48AE-91A9-6344F0BF4FD9}" srcOrd="0" destOrd="0" presId="urn:microsoft.com/office/officeart/2008/layout/PictureStrips"/>
    <dgm:cxn modelId="{A9E844CD-478F-46AB-9C7B-E62BEA8D82B8}" srcId="{6A59A6B5-057A-40C6-A079-9D947D135B77}" destId="{4FFFF165-BE66-4FD3-8C2E-B55684B23A14}" srcOrd="3" destOrd="0" parTransId="{652F2905-6FA2-42C0-8F24-D327C169C0DA}" sibTransId="{869A7587-7BBD-4F06-9DFD-06F1AA18778F}"/>
    <dgm:cxn modelId="{8082BA05-B99A-4562-AE89-7544696B03E0}" type="presOf" srcId="{A14EAAAC-A29E-442B-AC80-05F15FEBB221}" destId="{E9CD9914-205E-44CE-A10A-65CB0A44AF58}" srcOrd="0" destOrd="0" presId="urn:microsoft.com/office/officeart/2008/layout/PictureStrips"/>
    <dgm:cxn modelId="{29760CAC-5F3B-4A51-A60A-39D4A1C7096C}" type="presOf" srcId="{9EC65095-9A0F-402E-B905-8CEF0FF44858}" destId="{90C2CAA1-9AA6-4A58-8D39-ABD7B47BC414}" srcOrd="0" destOrd="0" presId="urn:microsoft.com/office/officeart/2008/layout/PictureStrips"/>
    <dgm:cxn modelId="{1AA40AB6-B8C4-4FF3-A281-842E0E6C2F57}" type="presParOf" srcId="{C0A1DD94-45A2-4E4A-90E7-F663EA6659C5}" destId="{7658196A-68EC-4492-8F5C-876164B6C840}" srcOrd="0" destOrd="0" presId="urn:microsoft.com/office/officeart/2008/layout/PictureStrips"/>
    <dgm:cxn modelId="{CF1A048F-3148-4643-B6F2-49F78875545A}" type="presParOf" srcId="{7658196A-68EC-4492-8F5C-876164B6C840}" destId="{BB7C7955-DB39-46F7-9CA9-E08CB3B3A0CD}" srcOrd="0" destOrd="0" presId="urn:microsoft.com/office/officeart/2008/layout/PictureStrips"/>
    <dgm:cxn modelId="{3CAD63ED-A6AB-47EE-A09B-A37A8D895583}" type="presParOf" srcId="{7658196A-68EC-4492-8F5C-876164B6C840}" destId="{1D2FD620-8C7C-4771-94AD-341F9E490AA0}" srcOrd="1" destOrd="0" presId="urn:microsoft.com/office/officeart/2008/layout/PictureStrips"/>
    <dgm:cxn modelId="{32E34CDF-03F0-4802-BF44-BAC820566B23}" type="presParOf" srcId="{C0A1DD94-45A2-4E4A-90E7-F663EA6659C5}" destId="{EC510D1D-7B66-48C7-BF2F-93184E1364CF}" srcOrd="1" destOrd="0" presId="urn:microsoft.com/office/officeart/2008/layout/PictureStrips"/>
    <dgm:cxn modelId="{471F7CDC-85E6-40CE-9654-82A5048C48D7}" type="presParOf" srcId="{C0A1DD94-45A2-4E4A-90E7-F663EA6659C5}" destId="{78FE2F44-5F58-415F-BA0A-393DFF0DE89C}" srcOrd="2" destOrd="0" presId="urn:microsoft.com/office/officeart/2008/layout/PictureStrips"/>
    <dgm:cxn modelId="{5E2CAB59-710E-4E14-96B9-7B3ACFEB5B75}" type="presParOf" srcId="{78FE2F44-5F58-415F-BA0A-393DFF0DE89C}" destId="{7C83FBB5-BFF6-4303-A379-B6271F9532EE}" srcOrd="0" destOrd="0" presId="urn:microsoft.com/office/officeart/2008/layout/PictureStrips"/>
    <dgm:cxn modelId="{201F0993-6ECE-4845-AC57-E1B95C5467B6}" type="presParOf" srcId="{78FE2F44-5F58-415F-BA0A-393DFF0DE89C}" destId="{0818919A-7249-4B5D-AAEA-767476A80A91}" srcOrd="1" destOrd="0" presId="urn:microsoft.com/office/officeart/2008/layout/PictureStrips"/>
    <dgm:cxn modelId="{EA3A924E-8228-4D31-ACC7-9068620DE9F2}" type="presParOf" srcId="{C0A1DD94-45A2-4E4A-90E7-F663EA6659C5}" destId="{3EA8D37B-CD8C-47EA-AE3D-CC0A15A80306}" srcOrd="3" destOrd="0" presId="urn:microsoft.com/office/officeart/2008/layout/PictureStrips"/>
    <dgm:cxn modelId="{CA3325F1-21C0-4647-8428-627E9E64B250}" type="presParOf" srcId="{C0A1DD94-45A2-4E4A-90E7-F663EA6659C5}" destId="{31A59196-6D16-4EA0-9621-156097DDFBC8}" srcOrd="4" destOrd="0" presId="urn:microsoft.com/office/officeart/2008/layout/PictureStrips"/>
    <dgm:cxn modelId="{6610DBD2-9A97-476B-96D7-E1AA285678DC}" type="presParOf" srcId="{31A59196-6D16-4EA0-9621-156097DDFBC8}" destId="{90C2CAA1-9AA6-4A58-8D39-ABD7B47BC414}" srcOrd="0" destOrd="0" presId="urn:microsoft.com/office/officeart/2008/layout/PictureStrips"/>
    <dgm:cxn modelId="{2DC8A40D-804C-4B94-A031-F666FB0BA507}" type="presParOf" srcId="{31A59196-6D16-4EA0-9621-156097DDFBC8}" destId="{D7A3F89A-517C-4DAB-8285-7689B9B9A918}" srcOrd="1" destOrd="0" presId="urn:microsoft.com/office/officeart/2008/layout/PictureStrips"/>
    <dgm:cxn modelId="{C7FF1E23-8298-4000-935A-008702CED775}" type="presParOf" srcId="{C0A1DD94-45A2-4E4A-90E7-F663EA6659C5}" destId="{44151CE6-AB84-4D69-9CED-50A9229D3EF2}" srcOrd="5" destOrd="0" presId="urn:microsoft.com/office/officeart/2008/layout/PictureStrips"/>
    <dgm:cxn modelId="{A72ED8E1-831E-404C-A751-F6F8E8D526D7}" type="presParOf" srcId="{C0A1DD94-45A2-4E4A-90E7-F663EA6659C5}" destId="{CB1D9984-FAC2-43D6-B6C5-33A189B96D30}" srcOrd="6" destOrd="0" presId="urn:microsoft.com/office/officeart/2008/layout/PictureStrips"/>
    <dgm:cxn modelId="{1A493A35-0C1F-47CF-890C-D3BBC3248F58}" type="presParOf" srcId="{CB1D9984-FAC2-43D6-B6C5-33A189B96D30}" destId="{998CA228-0BF5-48AE-91A9-6344F0BF4FD9}" srcOrd="0" destOrd="0" presId="urn:microsoft.com/office/officeart/2008/layout/PictureStrips"/>
    <dgm:cxn modelId="{BCAF192E-3149-46C9-95DD-C26055B53377}" type="presParOf" srcId="{CB1D9984-FAC2-43D6-B6C5-33A189B96D30}" destId="{EC349A1B-E47A-4FC8-9C11-0189C2A02DCF}" srcOrd="1" destOrd="0" presId="urn:microsoft.com/office/officeart/2008/layout/PictureStrips"/>
    <dgm:cxn modelId="{23C0C3F8-1498-4768-969A-100985E71325}" type="presParOf" srcId="{C0A1DD94-45A2-4E4A-90E7-F663EA6659C5}" destId="{DD1F5B8B-F24A-4D7B-8BE1-3BD3DFA21A47}" srcOrd="7" destOrd="0" presId="urn:microsoft.com/office/officeart/2008/layout/PictureStrips"/>
    <dgm:cxn modelId="{2DA0674D-2F43-457C-BDD6-66C38D16729D}" type="presParOf" srcId="{C0A1DD94-45A2-4E4A-90E7-F663EA6659C5}" destId="{FB269CD6-E1CB-4FF2-B763-5887D8762B4C}" srcOrd="8" destOrd="0" presId="urn:microsoft.com/office/officeart/2008/layout/PictureStrips"/>
    <dgm:cxn modelId="{F2EA2BAE-F7A4-47C4-9778-85131E1142BE}" type="presParOf" srcId="{FB269CD6-E1CB-4FF2-B763-5887D8762B4C}" destId="{E9CD9914-205E-44CE-A10A-65CB0A44AF58}" srcOrd="0" destOrd="0" presId="urn:microsoft.com/office/officeart/2008/layout/PictureStrips"/>
    <dgm:cxn modelId="{0B612C29-8475-4073-B520-A61FC03BA0D3}" type="presParOf" srcId="{FB269CD6-E1CB-4FF2-B763-5887D8762B4C}" destId="{184B24CE-C9E3-4AB8-8900-306BE627F76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C7955-DB39-46F7-9CA9-E08CB3B3A0CD}">
      <dsp:nvSpPr>
        <dsp:cNvPr id="0" name=""/>
        <dsp:cNvSpPr/>
      </dsp:nvSpPr>
      <dsp:spPr>
        <a:xfrm>
          <a:off x="1385380" y="592676"/>
          <a:ext cx="2744179" cy="85755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0851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Обязательное обучение 900 тыс. сотрудников</a:t>
          </a:r>
          <a:endParaRPr lang="ru-RU" sz="1600" kern="1200" dirty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1385380" y="592676"/>
        <a:ext cx="2744179" cy="857556"/>
      </dsp:txXfrm>
    </dsp:sp>
    <dsp:sp modelId="{1D2FD620-8C7C-4771-94AD-341F9E490AA0}">
      <dsp:nvSpPr>
        <dsp:cNvPr id="0" name=""/>
        <dsp:cNvSpPr/>
      </dsp:nvSpPr>
      <dsp:spPr>
        <a:xfrm>
          <a:off x="1271039" y="468807"/>
          <a:ext cx="600289" cy="90043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83FBB5-BFF6-4303-A379-B6271F9532EE}">
      <dsp:nvSpPr>
        <dsp:cNvPr id="0" name=""/>
        <dsp:cNvSpPr/>
      </dsp:nvSpPr>
      <dsp:spPr>
        <a:xfrm>
          <a:off x="1385380" y="1672244"/>
          <a:ext cx="2744179" cy="85755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0851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Получение выписок из ЕГРЮЛ</a:t>
          </a:r>
          <a:endParaRPr lang="ru-RU" sz="1600" kern="1200" dirty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1385380" y="1672244"/>
        <a:ext cx="2744179" cy="857556"/>
      </dsp:txXfrm>
    </dsp:sp>
    <dsp:sp modelId="{0818919A-7249-4B5D-AAEA-767476A80A91}">
      <dsp:nvSpPr>
        <dsp:cNvPr id="0" name=""/>
        <dsp:cNvSpPr/>
      </dsp:nvSpPr>
      <dsp:spPr>
        <a:xfrm>
          <a:off x="1271039" y="1548375"/>
          <a:ext cx="600289" cy="90043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C2CAA1-9AA6-4A58-8D39-ABD7B47BC414}">
      <dsp:nvSpPr>
        <dsp:cNvPr id="0" name=""/>
        <dsp:cNvSpPr/>
      </dsp:nvSpPr>
      <dsp:spPr>
        <a:xfrm>
          <a:off x="1385380" y="2751812"/>
          <a:ext cx="2744179" cy="85755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0851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Сертификат о происхождении товаров формы СТ-1</a:t>
          </a:r>
          <a:endParaRPr lang="ru-RU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385380" y="2751812"/>
        <a:ext cx="2744179" cy="857556"/>
      </dsp:txXfrm>
    </dsp:sp>
    <dsp:sp modelId="{D7A3F89A-517C-4DAB-8285-7689B9B9A918}">
      <dsp:nvSpPr>
        <dsp:cNvPr id="0" name=""/>
        <dsp:cNvSpPr/>
      </dsp:nvSpPr>
      <dsp:spPr>
        <a:xfrm>
          <a:off x="1271039" y="2627943"/>
          <a:ext cx="600289" cy="90043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CA228-0BF5-48AE-91A9-6344F0BF4FD9}">
      <dsp:nvSpPr>
        <dsp:cNvPr id="0" name=""/>
        <dsp:cNvSpPr/>
      </dsp:nvSpPr>
      <dsp:spPr>
        <a:xfrm>
          <a:off x="1385380" y="3831380"/>
          <a:ext cx="2744179" cy="85755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0851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Получение 500 тыс. электронных подписей в год</a:t>
          </a:r>
          <a:endParaRPr lang="ru-RU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385380" y="3831380"/>
        <a:ext cx="2744179" cy="857556"/>
      </dsp:txXfrm>
    </dsp:sp>
    <dsp:sp modelId="{EC349A1B-E47A-4FC8-9C11-0189C2A02DCF}">
      <dsp:nvSpPr>
        <dsp:cNvPr id="0" name=""/>
        <dsp:cNvSpPr/>
      </dsp:nvSpPr>
      <dsp:spPr>
        <a:xfrm>
          <a:off x="1271039" y="3707511"/>
          <a:ext cx="600289" cy="900434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CD9914-205E-44CE-A10A-65CB0A44AF58}">
      <dsp:nvSpPr>
        <dsp:cNvPr id="0" name=""/>
        <dsp:cNvSpPr/>
      </dsp:nvSpPr>
      <dsp:spPr>
        <a:xfrm>
          <a:off x="1385380" y="4910948"/>
          <a:ext cx="2744179" cy="85755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0851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Почтовые отправления 1 млн заявок</a:t>
          </a:r>
          <a:endParaRPr lang="ru-RU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385380" y="4910948"/>
        <a:ext cx="2744179" cy="857556"/>
      </dsp:txXfrm>
    </dsp:sp>
    <dsp:sp modelId="{184B24CE-C9E3-4AB8-8900-306BE627F763}">
      <dsp:nvSpPr>
        <dsp:cNvPr id="0" name=""/>
        <dsp:cNvSpPr/>
      </dsp:nvSpPr>
      <dsp:spPr>
        <a:xfrm>
          <a:off x="1271039" y="4787079"/>
          <a:ext cx="600289" cy="900434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7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4187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307EC2-8C1A-4A35-8783-F236D1548B28}" type="datetimeFigureOut">
              <a:rPr lang="ru-RU"/>
              <a:pPr>
                <a:defRPr/>
              </a:pPr>
              <a:t>25.08.2016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486"/>
            <a:ext cx="2946400" cy="494187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378486"/>
            <a:ext cx="2946400" cy="494187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0FE798-8DA7-41F6-A6AC-6B82ED3EE0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669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7"/>
          </a:xfrm>
          <a:prstGeom prst="rect">
            <a:avLst/>
          </a:prstGeom>
        </p:spPr>
        <p:txBody>
          <a:bodyPr vert="horz" lIns="91423" tIns="45713" rIns="91423" bIns="45713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4187"/>
          </a:xfrm>
          <a:prstGeom prst="rect">
            <a:avLst/>
          </a:prstGeom>
        </p:spPr>
        <p:txBody>
          <a:bodyPr vert="horz" lIns="91423" tIns="45713" rIns="91423" bIns="45713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FEEAE17-AA27-476D-BE34-757352D36812}" type="datetimeFigureOut">
              <a:rPr lang="ru-RU"/>
              <a:pPr>
                <a:defRPr/>
              </a:pPr>
              <a:t>25.08.2016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3" rIns="91423" bIns="45713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690823"/>
            <a:ext cx="5438775" cy="4442939"/>
          </a:xfrm>
          <a:prstGeom prst="rect">
            <a:avLst/>
          </a:prstGeom>
        </p:spPr>
        <p:txBody>
          <a:bodyPr vert="horz" lIns="91423" tIns="45713" rIns="91423" bIns="4571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86"/>
            <a:ext cx="2946400" cy="494187"/>
          </a:xfrm>
          <a:prstGeom prst="rect">
            <a:avLst/>
          </a:prstGeom>
        </p:spPr>
        <p:txBody>
          <a:bodyPr vert="horz" lIns="91423" tIns="45713" rIns="91423" bIns="45713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378486"/>
            <a:ext cx="2946400" cy="494187"/>
          </a:xfrm>
          <a:prstGeom prst="rect">
            <a:avLst/>
          </a:prstGeom>
        </p:spPr>
        <p:txBody>
          <a:bodyPr vert="horz" lIns="91423" tIns="45713" rIns="91423" bIns="45713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D61E4E1-976B-4A4E-BC0E-E2B0F977E5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211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B428C5-3FF2-4E13-9CCE-00CD5599076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AA9B77-82F7-45E4-B600-8C26892A19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AA9B77-82F7-45E4-B600-8C26892A19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AA9B77-82F7-45E4-B600-8C26892A19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B428C5-3FF2-4E13-9CCE-00CD5599076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B428C5-3FF2-4E13-9CCE-00CD5599076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61E4E1-976B-4A4E-BC0E-E2B0F977E5A4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B428C5-3FF2-4E13-9CCE-00CD5599076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AA9B77-82F7-45E4-B600-8C26892A19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AA9B77-82F7-45E4-B600-8C26892A19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AA9B77-82F7-45E4-B600-8C26892A19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AA9B77-82F7-45E4-B600-8C26892A19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AA9B77-82F7-45E4-B600-8C26892A19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AA9B77-82F7-45E4-B600-8C26892A19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AA9B77-82F7-45E4-B600-8C26892A19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AA9B77-82F7-45E4-B600-8C26892A19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90D9B-F3BB-4FB3-AA8E-D80C6D76EC4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645916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5766AF-0F3F-4BE6-86B9-EC7D4A5475A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871281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1E3A9-61D2-4C67-804A-521D41D8AD2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57596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6"/>
          </a:xfrm>
        </p:spPr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009B3-0142-4BD4-B3EB-85A7C033403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777979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EBF7B-AED1-40B9-9F39-8C53D864D62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83472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ED05B-E07D-49C6-B90E-D08723587D7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120232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627F8-0CBD-4EA5-AFD3-F267DBB247D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624590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19236-05B0-4676-87E4-99B70C0FDC6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104354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A6313-FC3D-4291-A208-CF2C193E722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37770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8061D-D591-4C81-A944-2BD7B09F6B7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235617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1FAD7-BD7D-425F-802A-54303B07A25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41972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4C39A-F8FD-4B8E-8907-35FE1EFA965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72267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DD767-FCF0-4367-8FAA-9E8E13944FE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54248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D5766AF-0F3F-4BE6-86B9-EC7D4A5475A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16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6" r:id="rId10"/>
    <p:sldLayoutId id="2147483723" r:id="rId11"/>
    <p:sldLayoutId id="2147483724" r:id="rId12"/>
    <p:sldLayoutId id="2147483725" r:id="rId13"/>
  </p:sldLayoutIdLst>
  <p:transition>
    <p:fade thruBlk="1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DROPBOX\home\Roseltorg\Полиграфия\Таблички-логоти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088" y="371688"/>
            <a:ext cx="2513966" cy="78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22080" y="3501008"/>
            <a:ext cx="734506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36000" rIns="180000" bIns="36000" anchor="t"/>
          <a:lstStyle/>
          <a:p>
            <a:pPr algn="ctr">
              <a:lnSpc>
                <a:spcPct val="80000"/>
              </a:lnSpc>
              <a:defRPr/>
            </a:pP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48659" y="2564904"/>
            <a:ext cx="864095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36000" rIns="180000" bIns="36000" anchor="t"/>
          <a:lstStyle/>
          <a:p>
            <a:pPr algn="ctr">
              <a:lnSpc>
                <a:spcPct val="80000"/>
              </a:lnSpc>
              <a:defRPr/>
            </a:pPr>
            <a:r>
              <a:rPr lang="ru-RU" sz="4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Контрактная система: </a:t>
            </a:r>
            <a:r>
              <a:rPr lang="ru-RU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2015 года, </a:t>
            </a:r>
            <a:br>
              <a:rPr lang="ru-RU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оценки и направления развития  </a:t>
            </a:r>
            <a:endParaRPr lang="ru-RU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5283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235967"/>
            <a:ext cx="650251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Издержки и меры по их сокращению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23188299"/>
              </p:ext>
            </p:extLst>
          </p:nvPr>
        </p:nvGraphicFramePr>
        <p:xfrm>
          <a:off x="-540568" y="620688"/>
          <a:ext cx="5400600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AutoShape 2" descr="http://vignette3.wikia.nocookie.net/tvpedia/images/1/12/%D0%9A%D1%80%D0%B0%D1%81%D0%BD%D1%8B%D0%B9_%D0%BA%D1%80%D1%83%D0%B3.svg/revision/latest?cb=20130316070251&amp;path-prefix=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vignette3.wikia.nocookie.net/tvpedia/images/1/12/%D0%9A%D1%80%D0%B0%D1%81%D0%BD%D1%8B%D0%B9_%D0%BA%D1%80%D1%83%D0%B3.svg/revision/latest?cb=20130316070251&amp;path-prefix=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Файл:Красный круг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167" y="1124744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Файл:Красный круг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04864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Файл:Красный круг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167" y="4365104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Файл:Красный круг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167" y="3284984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Файл:Красный круг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445224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4824805" y="1232756"/>
            <a:ext cx="1043339" cy="792088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44000" bIns="72000" rtlCol="0" anchor="t" anchorCtr="0">
            <a:spAutoFit/>
          </a:bodyPr>
          <a:lstStyle/>
          <a:p>
            <a:pPr algn="ctr">
              <a:spcAft>
                <a:spcPts val="600"/>
              </a:spcAft>
            </a:pPr>
            <a:endParaRPr lang="ru-RU" sz="1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824805" y="2312876"/>
            <a:ext cx="1043339" cy="792088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44000" bIns="72000" rtlCol="0" anchor="t" anchorCtr="0">
            <a:spAutoFit/>
          </a:bodyPr>
          <a:lstStyle/>
          <a:p>
            <a:pPr algn="ctr">
              <a:spcAft>
                <a:spcPts val="600"/>
              </a:spcAft>
            </a:pPr>
            <a:endParaRPr lang="ru-RU" sz="1400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4824804" y="4473116"/>
            <a:ext cx="1043339" cy="792088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44000" bIns="72000" rtlCol="0" anchor="t" anchorCtr="0">
            <a:spAutoFit/>
          </a:bodyPr>
          <a:lstStyle/>
          <a:p>
            <a:pPr algn="ctr">
              <a:spcAft>
                <a:spcPts val="600"/>
              </a:spcAft>
            </a:pPr>
            <a:endParaRPr lang="ru-RU" sz="1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4854046" y="5553236"/>
            <a:ext cx="1043339" cy="792088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44000" bIns="72000" rtlCol="0" anchor="t" anchorCtr="0">
            <a:spAutoFit/>
          </a:bodyPr>
          <a:lstStyle/>
          <a:p>
            <a:pPr algn="ctr">
              <a:spcAft>
                <a:spcPts val="600"/>
              </a:spcAft>
            </a:pPr>
            <a:endParaRPr lang="ru-RU" sz="1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39155" y="1303718"/>
            <a:ext cx="17456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4,5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млрд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47864" y="2383838"/>
            <a:ext cx="17456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2,5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млрд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26418" y="3463958"/>
            <a:ext cx="17456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млрд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26417" y="4519148"/>
            <a:ext cx="17456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1,5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млрд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47864" y="5588194"/>
            <a:ext cx="17456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млрд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24286" y="1303718"/>
            <a:ext cx="2896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Сертификация только ключевых сотрудников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924286" y="2365886"/>
            <a:ext cx="2896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Интеграция ЕИС с ЕГРЮЛ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924286" y="4515210"/>
            <a:ext cx="2896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Универсальная ЭП 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всех ЭТП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963625" y="5618177"/>
            <a:ext cx="2896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Переход на электронные закупки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924286" y="2961818"/>
            <a:ext cx="2896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Переход на электронные закупки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0642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96752"/>
            <a:ext cx="84855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 результатам проведенных заседаний Экспертного совета по контрактным отношениям при Минэкономразвития России были приняты решения: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одобрен проект поправок Правительства Российской Федерации к проекту федерального закона № 623906-6, предусматривающему внедрение электронных процедур определения поставщика;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поддержана разработка проекта федерального закона, предусматривающего установление обязанности раскрытия информации о субподрядчиках (соисполнителях), привлекаемых к исполнению контрактов. Законопроект был разработан Минэкономразвития России в целях увеличения эффективности и результативности осуществления закупок, а также недопущения злоупотреблений при осуществлении закупок для обеспечения государственных и муниципальных нужд.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235967"/>
            <a:ext cx="650251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Совершенствование законодательства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365104"/>
            <a:ext cx="84855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Минэкономразвития России подготовлены законопроекты, предусматривающие: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вертикали процедурного контроля путем наделения ФАС России полномочиями по проверке результатов деятельности контрольных органов субъектов Российской Федерации и муниципальных образований, установление системы оценки эффективности контроля в сфере закупок, а также создание межведомственного консультативного органа в целях выработки единых принципов и методологии осуществления контроля в сфере закупок.</a:t>
            </a:r>
          </a:p>
        </p:txBody>
      </p:sp>
    </p:spTree>
    <p:extLst>
      <p:ext uri="{BB962C8B-B14F-4D97-AF65-F5344CB8AC3E}">
        <p14:creationId xmlns:p14="http://schemas.microsoft.com/office/powerpoint/2010/main" val="21677157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96752"/>
            <a:ext cx="848551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Минэкономразвития России подготовлены законопроекты, предусматривающие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установление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обязанности заказчика в отдельных случаях осуществлять приемку результатов исполнения контракта (этапа исполнения контракта) специально созданными приемочными комиссиями с привлечением внешних экспертов, общественных организаций;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повышение информативности размещаемых заказчиками отчетов о результатах исполнения контрактов посредством установления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обязанности заказчика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прилагать к отчету об исполнении контракта (отдельного этапа его исполнения) фотоотчет;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предоставление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лицам, чьи права и законные интересы непосредственно затрагивались в результате рассмотрения жалобы, право направлять в контрольный орган в сфере закупок через ЕИС возражения на жалобу, а также установление возможности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35967"/>
            <a:ext cx="650251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Планируемые изменения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365104"/>
            <a:ext cx="820891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для участников закупок, а также общественных объединений, объединений юридических лиц подавать через ЕИС жалобы в форме электронного документа;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 для направления контрольными органами в сфере закупок запросов о предоставлении информации и документов, необходимых для рассмотрения жалобы, через ЕИС;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 выдачи контрольным органом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электронных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решений и предписаний, которые будут направляться в личные кабинеты участников контрактной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26447145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DROPBOX\home\Roseltorg\Полиграфия\Таблички-логоти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088" y="371688"/>
            <a:ext cx="2513966" cy="78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1572" y="5688616"/>
            <a:ext cx="734506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36000" rIns="180000" bIns="36000" anchor="t"/>
          <a:lstStyle/>
          <a:p>
            <a:pPr algn="ctr">
              <a:lnSpc>
                <a:spcPct val="80000"/>
              </a:lnSpc>
              <a:defRPr/>
            </a:pP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95536" y="2204864"/>
            <a:ext cx="864095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36000" rIns="180000" bIns="36000" anchor="t"/>
          <a:lstStyle/>
          <a:p>
            <a:pPr algn="ctr">
              <a:lnSpc>
                <a:spcPct val="80000"/>
              </a:lnSpc>
              <a:defRPr/>
            </a:pPr>
            <a:r>
              <a:rPr lang="ru-RU" sz="4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Контрактная система: </a:t>
            </a:r>
            <a:r>
              <a:rPr lang="ru-RU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последних изменений</a:t>
            </a:r>
            <a:br>
              <a:rPr lang="ru-RU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(вступивших в силу в 2016 г.)</a:t>
            </a:r>
            <a:endParaRPr lang="ru-RU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43737" y="4084771"/>
            <a:ext cx="5840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Федеральные законы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от </a:t>
            </a:r>
            <a:r>
              <a:rPr lang="ru-RU" dirty="0">
                <a:solidFill>
                  <a:schemeClr val="bg1"/>
                </a:solidFill>
              </a:rPr>
              <a:t>29.12.2015 N </a:t>
            </a:r>
            <a:r>
              <a:rPr lang="ru-RU" b="1" dirty="0">
                <a:solidFill>
                  <a:schemeClr val="bg1"/>
                </a:solidFill>
              </a:rPr>
              <a:t>390</a:t>
            </a:r>
            <a:r>
              <a:rPr lang="ru-RU" dirty="0">
                <a:solidFill>
                  <a:schemeClr val="bg1"/>
                </a:solidFill>
              </a:rPr>
              <a:t>-ФЗ, от 30.12.2015 N </a:t>
            </a:r>
            <a:r>
              <a:rPr lang="ru-RU" b="1" dirty="0">
                <a:solidFill>
                  <a:schemeClr val="bg1"/>
                </a:solidFill>
              </a:rPr>
              <a:t>469</a:t>
            </a:r>
            <a:r>
              <a:rPr lang="ru-RU" dirty="0">
                <a:solidFill>
                  <a:schemeClr val="bg1"/>
                </a:solidFill>
              </a:rPr>
              <a:t>-ФЗ,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от </a:t>
            </a:r>
            <a:r>
              <a:rPr lang="ru-RU" dirty="0">
                <a:solidFill>
                  <a:schemeClr val="bg1"/>
                </a:solidFill>
              </a:rPr>
              <a:t>09.03.2016 N </a:t>
            </a:r>
            <a:r>
              <a:rPr lang="ru-RU" b="1" dirty="0" smtClean="0">
                <a:solidFill>
                  <a:schemeClr val="bg1"/>
                </a:solidFill>
              </a:rPr>
              <a:t>66</a:t>
            </a:r>
            <a:r>
              <a:rPr lang="ru-RU" dirty="0" smtClean="0">
                <a:solidFill>
                  <a:schemeClr val="bg1"/>
                </a:solidFill>
              </a:rPr>
              <a:t>-ФЗ, от </a:t>
            </a:r>
            <a:r>
              <a:rPr lang="ru-RU" dirty="0">
                <a:solidFill>
                  <a:schemeClr val="bg1"/>
                </a:solidFill>
              </a:rPr>
              <a:t>05.04.2016 N </a:t>
            </a:r>
            <a:r>
              <a:rPr lang="ru-RU" b="1" dirty="0">
                <a:solidFill>
                  <a:schemeClr val="bg1"/>
                </a:solidFill>
              </a:rPr>
              <a:t>96</a:t>
            </a:r>
            <a:r>
              <a:rPr lang="ru-RU" dirty="0">
                <a:solidFill>
                  <a:schemeClr val="bg1"/>
                </a:solidFill>
              </a:rPr>
              <a:t>-ФЗ,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от </a:t>
            </a:r>
            <a:r>
              <a:rPr lang="ru-RU" dirty="0">
                <a:solidFill>
                  <a:schemeClr val="bg1"/>
                </a:solidFill>
              </a:rPr>
              <a:t>02.06.2016 N </a:t>
            </a:r>
            <a:r>
              <a:rPr lang="ru-RU" b="1" dirty="0" smtClean="0">
                <a:solidFill>
                  <a:schemeClr val="bg1"/>
                </a:solidFill>
              </a:rPr>
              <a:t>167</a:t>
            </a:r>
            <a:r>
              <a:rPr lang="ru-RU" dirty="0" smtClean="0">
                <a:solidFill>
                  <a:schemeClr val="bg1"/>
                </a:solidFill>
              </a:rPr>
              <a:t>-ФЗ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79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 bwMode="auto">
          <a:xfrm>
            <a:off x="323528" y="1052736"/>
            <a:ext cx="4695434" cy="306613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lIns="72000" tIns="36000" rIns="72000" bIns="3600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Федеральный закон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№390-ФЗ 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29.12.2015 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307933" y="5517232"/>
            <a:ext cx="8784976" cy="99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0" rIns="360000" bIns="108000">
            <a:spAutoFit/>
          </a:bodyPr>
          <a:lstStyle/>
          <a:p>
            <a:pPr marL="0" lvl="1">
              <a:lnSpc>
                <a:spcPct val="85000"/>
              </a:lnSpc>
              <a:spcAft>
                <a:spcPts val="1200"/>
              </a:spcAft>
              <a:buClr>
                <a:srgbClr val="990033"/>
              </a:buClr>
              <a:buSzPct val="80000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Установлено, что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 документам,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подтверждающим внесение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обеспечения заявки на участие в открытом конкурсе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относятся: платежное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поручение, подтверждающее перечисление денежных средств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или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копия этого платежного поручения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отметка банка при этом не требуется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) либо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банковская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гарантия.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1988840"/>
            <a:ext cx="9144000" cy="391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0" rIns="360000" bIns="108000">
            <a:spAutoFit/>
          </a:bodyPr>
          <a:lstStyle/>
          <a:p>
            <a:pPr marL="342900" lvl="1" indent="-342900" algn="just">
              <a:lnSpc>
                <a:spcPct val="85000"/>
              </a:lnSpc>
              <a:spcAft>
                <a:spcPts val="1200"/>
              </a:spcAft>
              <a:buClr>
                <a:srgbClr val="990033"/>
              </a:buClr>
              <a:buSzPct val="80000"/>
              <a:buFont typeface="Arial Narrow" pitchFamily="34" charset="0"/>
              <a:buChar char="▬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Допускается изменение,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 соглашению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сторон,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срока исполнения контракта, и (или) цены контракта, и (или) цены единицы товара, работы, услуги, и (или) количества товаров, объема работ, услуг, предусмотренных контрактами, срок исполнения которых завершается 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2016 гг.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При этом заказчик в ходе исполнения контракта обеспечивает согласование с поставщиком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новых условий контракта (ч.1.1 ст. 95).</a:t>
            </a:r>
          </a:p>
          <a:p>
            <a:pPr marL="342900" lvl="1" indent="-342900" algn="just">
              <a:lnSpc>
                <a:spcPct val="85000"/>
              </a:lnSpc>
              <a:spcAft>
                <a:spcPts val="1200"/>
              </a:spcAft>
              <a:buClr>
                <a:srgbClr val="990033"/>
              </a:buClr>
              <a:buSzPct val="80000"/>
              <a:buFont typeface="Arial Narrow" pitchFamily="34" charset="0"/>
              <a:buChar char="▬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Правительство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РФ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определило случаи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 условия, при которых 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2016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заказчик вправе не устанавливать требование обеспечения исполнения контракта (ч.2.1 ст. 96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342900" lvl="1" indent="-342900" algn="just">
              <a:lnSpc>
                <a:spcPct val="85000"/>
              </a:lnSpc>
              <a:spcAft>
                <a:spcPts val="1200"/>
              </a:spcAft>
              <a:buClr>
                <a:srgbClr val="990033"/>
              </a:buClr>
              <a:buSzPct val="80000"/>
              <a:buFont typeface="Arial Narrow" pitchFamily="34" charset="0"/>
              <a:buChar char="▬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Заказчик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предоставляет отсрочку уплаты и (или) осуществляет списание начисленных сумм неустоек (штрафов, пеней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lnSpc>
                <a:spcPct val="85000"/>
              </a:lnSpc>
              <a:spcAft>
                <a:spcPts val="1200"/>
              </a:spcAft>
              <a:buClr>
                <a:srgbClr val="990033"/>
              </a:buClr>
              <a:buSzPct val="80000"/>
              <a:buFont typeface="Arial Narrow" pitchFamily="34" charset="0"/>
              <a:buChar char="▬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Заказчик вправе осуществлять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реструктуризацию задолженностей коммерческих банков, возникшую в связи с предъявлением требований к исполнению банковских гарантий (ч.11 ст. 96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342900" lvl="1" indent="-342900">
              <a:lnSpc>
                <a:spcPct val="85000"/>
              </a:lnSpc>
              <a:spcAft>
                <a:spcPts val="1200"/>
              </a:spcAft>
              <a:buClr>
                <a:srgbClr val="990033"/>
              </a:buClr>
              <a:buSzPct val="80000"/>
              <a:buFont typeface="Arial Narrow" pitchFamily="34" charset="0"/>
              <a:buChar char="▬"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82" y="1500188"/>
            <a:ext cx="9144000" cy="3891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rIns="360000" bIns="10800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Действие временных положений продлено на 2016 год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20578"/>
            <a:ext cx="6502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Временные положения</a:t>
            </a:r>
          </a:p>
        </p:txBody>
      </p:sp>
    </p:spTree>
    <p:extLst>
      <p:ext uri="{BB962C8B-B14F-4D97-AF65-F5344CB8AC3E}">
        <p14:creationId xmlns:p14="http://schemas.microsoft.com/office/powerpoint/2010/main" val="9643839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5536" y="3861048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bg1"/>
                </a:solidFill>
              </a:rPr>
              <a:t>«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12360" y="4797152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bg1"/>
                </a:solidFill>
              </a:rPr>
              <a:t>»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179512" y="1178171"/>
            <a:ext cx="5912241" cy="306613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lIns="72000" tIns="36000" rIns="72000" bIns="36000">
            <a:spAutoFit/>
          </a:bodyPr>
          <a:lstStyle/>
          <a:p>
            <a:pPr>
              <a:lnSpc>
                <a:spcPct val="95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Постановление Правительства РФ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182 от 11.03.2016 г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556792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Установлены случаи и условия, при которых в 2016 году заказчик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вправе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устанавливать требование обеспечения исполнения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контракта: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220578"/>
            <a:ext cx="6502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Временные положения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175495"/>
            <a:ext cx="792088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Осуществляется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конкурсов, электронных аукционов, запросов предложений, в которых участниками закупок являются только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СМП, СО НКО и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проектах контрактов которых не предусмотрена выплата аванса;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контракта содержит условие о банковском сопровождении контракта;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контракта содержит условие о перечислении поставщику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авансовых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платежей на счет, открытый территориальному органу Федерального казначейства либо финансовому органу субъекта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РФ,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образования в учреждениях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ЦБ РФ; 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контракта предусматривает выплату авансовых платежей в размере не более 15% цены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контракта, а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проведение заказчиком расчета с поставщиком с оплатой в размере не более 70% цены каждой поставки и проведение полного расчета только после приемки заказчиком (либо в ином размере, установленном высшими исполнительными органами государственной власти субъектов/муниципалитетов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 закупки является бюджетным учреждением или автономным учреждением и им предложена цена контракта, сниженная не более чем на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 начальной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(максимальной) цены контракта.</a:t>
            </a:r>
          </a:p>
        </p:txBody>
      </p:sp>
    </p:spTree>
    <p:extLst>
      <p:ext uri="{BB962C8B-B14F-4D97-AF65-F5344CB8AC3E}">
        <p14:creationId xmlns:p14="http://schemas.microsoft.com/office/powerpoint/2010/main" val="12876735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 bwMode="auto">
          <a:xfrm>
            <a:off x="179512" y="1178171"/>
            <a:ext cx="5854661" cy="306613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lIns="72000" tIns="36000" rIns="72000" bIns="36000">
            <a:spAutoFit/>
          </a:bodyPr>
          <a:lstStyle/>
          <a:p>
            <a:pPr>
              <a:lnSpc>
                <a:spcPct val="95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Постановление Правительства РФ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190 от 14.03.2016 г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7027" y="1556792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Установлены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правила,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случаи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предоставления заказчиком в 2016 году отсрочки уплаты неустоек (штрафов, пеней) и (или) осуществления списания начисленных сумм неустоек (штрафов, пеней)»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220578"/>
            <a:ext cx="6502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Временные положения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3832" y="2492896"/>
            <a:ext cx="833889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сумма неуплаченных неустоек (штрафов, пеней) не превышает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 цены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контракта, заказчик осуществляет списание неуплаченных сумм неустоек (штрафов, пеней);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сли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сумма неуплаченных неустоек (штрафов, пеней) превышает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 цены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контракта, но составляет не более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 цены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контракта, заказчик: предоставляет отсрочку уплаты неуплаченных сумм неустоек (штрафов, пеней) до окончания текущего финансового года; осуществляет списание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неуплаченных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 неустоек (штрафов, пеней) при условии уплаты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неуплаченных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 неустоек (штрафов, пеней) до окончания текущего финансового года;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сли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сумма неуплаченных неустоек (штрафов, пеней) превышает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цены контракта, заказчик предоставляет отсрочку уплаты неуплаченных сумм неустоек (штрафов, пеней) до окончания текущего финансового года. </a:t>
            </a:r>
          </a:p>
        </p:txBody>
      </p:sp>
    </p:spTree>
    <p:extLst>
      <p:ext uri="{BB962C8B-B14F-4D97-AF65-F5344CB8AC3E}">
        <p14:creationId xmlns:p14="http://schemas.microsoft.com/office/powerpoint/2010/main" val="30760612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134" y="5549078"/>
            <a:ext cx="39052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95536" y="3663605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bg1"/>
                </a:solidFill>
              </a:rPr>
              <a:t>«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179512" y="980728"/>
            <a:ext cx="5923591" cy="306613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lIns="72000" tIns="36000" rIns="72000" bIns="36000">
            <a:spAutoFit/>
          </a:bodyPr>
          <a:lstStyle/>
          <a:p>
            <a:pPr>
              <a:lnSpc>
                <a:spcPct val="95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Постановление Правительства РФ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191 от 14.03.2016 г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359349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Установлены правила изменения по соглашению сторон существенных условий исполнения контракта.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220578"/>
            <a:ext cx="6502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Временные положения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5800" y="2378391"/>
            <a:ext cx="8046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исполнения контракта завершается в 2016 году;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 заключен на срок более 6 месяцев, его исполнение без изменения условий невозможно, предметом контракта является: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7681" y="1950415"/>
            <a:ext cx="7632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изменения условий возникает в случае если: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3126273"/>
            <a:ext cx="8046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поставка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товара, выполнение работы, оказание услуги, включенные в перечни, утверждаемые федеральными органами государственной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власти.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строительство, реконструкция, техническое перевооружение объектов капитального строительства, включая приобретение оборудования, входящего в смету строительства, реконструкции, технического перевооружения, и (или) проведение работ по сохранению объектов культурного наследия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7681" y="4695933"/>
            <a:ext cx="8046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Изменение условий контракта оформляется дополнительным соглашением к контракту, основанием для подготовки которого является направленное в адрес заказчика в письменной форме обращение поставщика.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7680" y="5526930"/>
            <a:ext cx="84565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Изменение цены контракта возможно по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формуле,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установленной постановлением.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3992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196752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Федеральными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госорганами, высшими исполнительными органами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государственной власти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субъектов Федерации, местными администрациями утверждаются перечни товаров, работ, услуг, по которым возможно изменение условий контракта, в отношении закупок для обеспечения соответственно федеральных, региональных и муниципальных нужд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708919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При этом цена контракта должна превышать 1 млн руб. при закупках для федеральных нужд, размер, установленный высшими исполнительными органами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государственной власти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субъектов Федерации и местными администрациями при закупках для обеспечения региональных и муниципальных нужд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8277" y="4193793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Изменение условий контрактов допускается в пределах доведенных заказчикам объемов финансирования на принятие и (или) исполнение в 2016 г. обязательств по контрактам.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Изменение сроков исполнения контрактов осуществляется по соглашению сторон в пределах 2016 г.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220578"/>
            <a:ext cx="6502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Временные положения</a:t>
            </a:r>
          </a:p>
        </p:txBody>
      </p:sp>
    </p:spTree>
    <p:extLst>
      <p:ext uri="{BB962C8B-B14F-4D97-AF65-F5344CB8AC3E}">
        <p14:creationId xmlns:p14="http://schemas.microsoft.com/office/powerpoint/2010/main" val="2332289393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5536" y="3663605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bg1"/>
                </a:solidFill>
              </a:rPr>
              <a:t>«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179512" y="980728"/>
            <a:ext cx="5843313" cy="306613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lIns="72000" tIns="36000" rIns="72000" bIns="36000">
            <a:spAutoFit/>
          </a:bodyPr>
          <a:lstStyle/>
          <a:p>
            <a:pPr>
              <a:lnSpc>
                <a:spcPct val="95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Постановление Правительства РФ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211 от 18.03.2016 г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401447"/>
            <a:ext cx="792088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Подписанным постановлением утверждены Правила реструктуризации заказчиком в 2016 году задолженностей коммерческих банков, возникших в связи с предъявлением требований к исполнению банковских гарантий, предоставленных в качестве обеспечения исполнения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контрактов.</a:t>
            </a: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Правилами определяются порядок и случаи установления графика поэтапного погашения задолженности коммерческих банков по банковским гарантиям в течение 2016 года равными долями, перечисляемыми заказчику ежемесячно, за исключением задолженностей, компенсирующих размер выплаченного аванса.</a:t>
            </a: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Принятое решение позволит снизить риски потери коммерческим банком ликвидности в связи с исполнением требований по банковским гарантиям в крупном размере.</a:t>
            </a: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содержанию указанные Правила не отличаются от ранее действовавшего аналогичного акта, утвержденного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постановлением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Правительства РФ от 28 апреля 2015 г. № 405.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220578"/>
            <a:ext cx="6502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Временные положения</a:t>
            </a:r>
          </a:p>
        </p:txBody>
      </p:sp>
    </p:spTree>
    <p:extLst>
      <p:ext uri="{BB962C8B-B14F-4D97-AF65-F5344CB8AC3E}">
        <p14:creationId xmlns:p14="http://schemas.microsoft.com/office/powerpoint/2010/main" val="4449460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6115" y="1988840"/>
            <a:ext cx="8485512" cy="196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В 2015 году завершено более чем на 90% формирование основных институтов контрактной системы: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нормирования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обоснования и планирования закупок;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информационного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обеспечения закупок;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проведения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торгов;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общественного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обсуждения крупных закупок;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онтроля, мониторинга, аудита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закупок;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профессиональной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подготовки в сфере закупок.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6115" y="1052736"/>
            <a:ext cx="78399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Оценка функционирования контрактной системы по итогам 2015 г.</a:t>
            </a:r>
            <a:br>
              <a:rPr lang="ru-RU" b="1" dirty="0" smtClean="0"/>
            </a:br>
            <a:r>
              <a:rPr lang="ru-RU" b="1" dirty="0" smtClean="0"/>
              <a:t>(доклад о результатах мониторинга применения Закона №44-ФЗ </a:t>
            </a:r>
            <a:br>
              <a:rPr lang="ru-RU" b="1" dirty="0" smtClean="0"/>
            </a:br>
            <a:r>
              <a:rPr lang="ru-RU" b="1" dirty="0" smtClean="0"/>
              <a:t>Минэкономразвития РФ)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6114" y="4149080"/>
            <a:ext cx="7994317" cy="172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Размещено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3 072 330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извещений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закупках на сумму более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6,6 трлн. рублей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Общий объем заключенных контрактов без учета контрактов, сведения о которых составляют государственную тайну и не размещаются в открытом доступе, составил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5,3 трлн. рублей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В контрактной системе функционируют более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330 тыс.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государственных и муниципальных заказчиков и около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500 тыс.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поставщиков, что делает ее одной из крупнейших хозяйственных систем страны. В структуре ВВП страны государственные закупки составляют более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10%.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235967"/>
            <a:ext cx="650251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Контрактная система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0055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378119" y="1052736"/>
            <a:ext cx="4753142" cy="306613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lIns="72000" tIns="36000" rIns="72000" bIns="3600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Федеральный закон №469-ФЗ  от  30.12.2015 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34103" y="1484784"/>
            <a:ext cx="8208912" cy="89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0" rIns="360000" bIns="108000">
            <a:spAutoFit/>
          </a:bodyPr>
          <a:lstStyle/>
          <a:p>
            <a:pPr marL="0" lvl="1">
              <a:spcAft>
                <a:spcPts val="1200"/>
              </a:spcAft>
              <a:buClr>
                <a:srgbClr val="990033"/>
              </a:buClr>
              <a:buSzPct val="80000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Добавлен п. 46 ч. 1 ст. 93 (закупка у единственного поставщика):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осуществление закупок товаров, работ, услуг за счет финансовых средств, выделенных на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оперативно-розыскную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деятельность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60648"/>
            <a:ext cx="10775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469-ФЗ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421463"/>
            <a:ext cx="822632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Для контрактов, которые заключаются по этому основанию закупки у единственного поставщика (подрядчика, исполнителя) устанавливаются следующие особенности: 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– При заключении контракта требования частей 4 — 9, 11 — 13 статьи 34 Закона № 44-ФЗ о контрактной системе заказчиком могут не применяться к указанному контракту. В этих случаях контракт может быть заключен в любой форме, предусмотренной Гражданским кодексом РФ для совершения сделок. 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– Заказчик вправе установить требование обеспечения исполнения контракта в проекте контракта, заключаемого с единственным поставщиком (подрядчиком, исполнителем). 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– У заказчика отсутствует обязанность привлекать экспертов, экспертные организации к проведению экспертизы поставленного товара, выполненной работы или оказанной услуги. 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– Отчёт об исполнении контракта (отдельного этапа исполнения контракта) заказчиком 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ЕИС не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размещается.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В реестр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контрактов не включается информация о контрактах, заключаемых по этому основанию с физическими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лицами. 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9672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6tm.ru/images/638121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963" y="1271470"/>
            <a:ext cx="3220395" cy="229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5991" y="4149080"/>
            <a:ext cx="8892480" cy="20882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44000" bIns="72000" rtlCol="0" anchor="t" anchorCtr="0">
            <a:spAutoFit/>
          </a:bodyPr>
          <a:lstStyle/>
          <a:p>
            <a:pPr algn="ctr">
              <a:spcAft>
                <a:spcPts val="600"/>
              </a:spcAft>
            </a:pPr>
            <a:endParaRPr lang="ru-RU" sz="1400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3861048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bg1"/>
                </a:solidFill>
              </a:rPr>
              <a:t>«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12360" y="4797152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bg1"/>
                </a:solidFill>
              </a:rPr>
              <a:t>»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179512" y="1178171"/>
            <a:ext cx="4613681" cy="306613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lIns="72000" tIns="36000" rIns="72000" bIns="36000">
            <a:spAutoFit/>
          </a:bodyPr>
          <a:lstStyle/>
          <a:p>
            <a:pPr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Федеральный закон N 188-ФЗ от 29.06.2015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556792"/>
            <a:ext cx="5544616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01.01.2016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г. устанавливается запрет на закупку для обеспечения государственных и муниципальных нужд иностранного программного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обеспечения.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4365104"/>
            <a:ext cx="6840760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Так же на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заказчиков возлагается обязанность по размещению в единой информационной системе обоснования невозможности соблюдения запрета на допуск товаров, происходящих из иностранных государств, работ, услуг, соответственно выполняемых, оказываемых иностранными лицами, и ограничения допуска указанных товаров, работ, услуг для целей осуществления закупок.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420888"/>
            <a:ext cx="6120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Данным законом предусматривается создание единого реестра российских программ для ЭВМ и БД. Цель — расширить их использование, оказать правообладателям государственную поддержку. Российским будет признаваться программное обеспечение, сведения о котором внесены в реестр.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220578"/>
            <a:ext cx="6502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188-ФЗ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0732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wr-script.ru/forum/files/12444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825" y="945360"/>
            <a:ext cx="2927016" cy="21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 bwMode="auto">
          <a:xfrm>
            <a:off x="179512" y="1178171"/>
            <a:ext cx="5915127" cy="306613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lIns="72000" tIns="36000" rIns="72000" bIns="36000">
            <a:spAutoFit/>
          </a:bodyPr>
          <a:lstStyle/>
          <a:p>
            <a:pPr>
              <a:lnSpc>
                <a:spcPct val="95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Постановление Правительства РФ №1236 от 16.11.2015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220578"/>
            <a:ext cx="6502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188-ФЗ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894147"/>
            <a:ext cx="8172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Адрес сайта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reestr.minsvyaz.ru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- утвержден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Приказом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Минсвязи РФ от 31.12.2015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№ 614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«Об определении официального сайта оператора единого реестра российских программ для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ЭВМ».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4749532"/>
            <a:ext cx="8172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Классификатор программ и баз данных утвержден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Приказом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Минсвязи РФ от 31.12.2015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621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«Об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утверждении классификатора», действующая редакция утверждена Приказом 134 от 01.04.2016 «О внесении изменений».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5661248"/>
            <a:ext cx="8172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Правила применения классификатора установлены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Приказом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Минсвязи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РФ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от 31.12.2015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622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«Об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утверждении правил применения классификатора».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5536" y="1556792"/>
            <a:ext cx="59046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Заказчикам запрещено закупать иностранное ПО при наличии российских аналогов.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Аналогия устанавливается по классификатору, утверждаемому Минсвязи РФ. Сведения о наличии российского ПО включаются 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реестр.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5536" y="2636912"/>
            <a:ext cx="7285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Исключения: 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а) в реестре отсутствуют сведения об отечественном ПО того же класса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5536" y="3140624"/>
            <a:ext cx="81654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) отечественное ПО того же класса, находящееся в реестре, по технико-функциональным характеристикам не соответствует требованиям Заказчика.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9624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 bwMode="auto">
          <a:xfrm>
            <a:off x="323528" y="1106163"/>
            <a:ext cx="4523913" cy="306613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lIns="72000" tIns="36000" rIns="72000" bIns="3600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Федеральный закон </a:t>
            </a: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№66-ФЗ  </a:t>
            </a:r>
            <a: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09.03.2016</a:t>
            </a:r>
            <a:endParaRPr lang="ru-RU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07504" y="1465794"/>
            <a:ext cx="8496944" cy="237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0" rIns="360000" bIns="108000">
            <a:spAutoFit/>
          </a:bodyPr>
          <a:lstStyle/>
          <a:p>
            <a:pPr marL="0" lvl="1">
              <a:spcAft>
                <a:spcPts val="1200"/>
              </a:spcAft>
              <a:buClr>
                <a:srgbClr val="990033"/>
              </a:buClr>
              <a:buSzPct val="80000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Из сферы действия 44-ФЗ исключены отношения, связанные с привлечением избирательными комиссиями, комиссиями референдума граждан к выполнению работ и оказанию услуг, связанных с обеспечением полномочий избирательных комиссий, комиссий референдума в период подготовки и проведения выборов, референдума, по гражданско-правовым договорам,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заключаемым с физическими лицами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, в соответствии с Федеральным законом от 12 июня 2002 года № 67-ФЗ "Об основных гарантиях избирательных прав и права на участие в референдуме граждан Российской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Федерации« (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новый п.7, ч.2. ст.1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).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60648"/>
            <a:ext cx="934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Arial" pitchFamily="34" charset="0"/>
                <a:cs typeface="Arial" panose="020B0604020202020204" pitchFamily="34" charset="0"/>
              </a:rPr>
              <a:t>66-ФЗ</a:t>
            </a:r>
            <a:endParaRPr lang="ru-RU" sz="2000" b="1" dirty="0">
              <a:solidFill>
                <a:prstClr val="white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2945" y="3861048"/>
            <a:ext cx="82935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Устанавливаются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возможности закупки у единственного поставщика информационных материалов, размещаемых в помещениях избирательных комиссий, комиссий референдума и помещениях для голосования, услуг по доставке избирательной документации и иных отправлений избирательных комиссий, комиссий референдума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(новая редакция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п. 30 ч. 1 ст. 93 Закона № 44-ФЗ).</a:t>
            </a:r>
          </a:p>
        </p:txBody>
      </p:sp>
    </p:spTree>
    <p:extLst>
      <p:ext uri="{BB962C8B-B14F-4D97-AF65-F5344CB8AC3E}">
        <p14:creationId xmlns:p14="http://schemas.microsoft.com/office/powerpoint/2010/main" val="4177204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323528" y="1124744"/>
            <a:ext cx="4639329" cy="306613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lIns="72000" tIns="36000" rIns="72000" bIns="3600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Федеральный закон №96-ФЗ  от  05.04.2016 </a:t>
            </a:r>
            <a:endParaRPr lang="ru-RU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60648"/>
            <a:ext cx="934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Arial" pitchFamily="34" charset="0"/>
                <a:cs typeface="Arial" panose="020B0604020202020204" pitchFamily="34" charset="0"/>
              </a:rPr>
              <a:t>96-ФЗ</a:t>
            </a:r>
            <a:endParaRPr lang="ru-RU" sz="2000" b="1" dirty="0">
              <a:solidFill>
                <a:prstClr val="white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75493" y="1772816"/>
            <a:ext cx="7996908" cy="213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0" rIns="360000" bIns="108000">
            <a:spAutoFit/>
          </a:bodyPr>
          <a:lstStyle/>
          <a:p>
            <a:pPr marL="0" lvl="1">
              <a:lnSpc>
                <a:spcPct val="85000"/>
              </a:lnSpc>
              <a:spcAft>
                <a:spcPts val="1200"/>
              </a:spcAft>
              <a:buClr>
                <a:srgbClr val="990033"/>
              </a:buClr>
              <a:buSzPct val="80000"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Законом продлен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переходный период, предоставленный для перевода заказчиков Крыма и Севастополя на контрактную систему закупок: такие заказчики должны применять Закон № 44-ФЗ не с 1 января 2016 г.,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с 1 января 2017 г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85000"/>
              </a:lnSpc>
              <a:spcAft>
                <a:spcPts val="1200"/>
              </a:spcAft>
              <a:buClr>
                <a:srgbClr val="990033"/>
              </a:buClr>
              <a:buSzPct val="80000"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31 декабря 2016 г.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заказчики Крыма и Севастополя вправе по своему усмотрению, либо применять требования 44-ФЗ, либо временно применять законодательные нормы субъектов федерации - 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Крыма и Севастополя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85000"/>
              </a:lnSpc>
              <a:spcAft>
                <a:spcPts val="1200"/>
              </a:spcAft>
              <a:buClr>
                <a:srgbClr val="990033"/>
              </a:buClr>
              <a:buSzPct val="80000"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Закон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вступил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в силу 5 апреля 2016 г.</a:t>
            </a:r>
          </a:p>
        </p:txBody>
      </p:sp>
      <p:pic>
        <p:nvPicPr>
          <p:cNvPr id="6146" name="Picture 2" descr="http://gvozd.su/wp-content/uploads/2015/08/album_pic.php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85253"/>
            <a:ext cx="3212286" cy="240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votpusk.ru/story/edit/foto/large/374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137816"/>
            <a:ext cx="1872208" cy="213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9207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323528" y="1124744"/>
            <a:ext cx="4753142" cy="306613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lIns="72000" tIns="36000" rIns="72000" bIns="3600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Федеральный закон №167-ФЗ  от  02.06.2016 </a:t>
            </a:r>
            <a:endParaRPr lang="ru-RU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60648"/>
            <a:ext cx="934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Arial" pitchFamily="34" charset="0"/>
                <a:cs typeface="Arial" panose="020B0604020202020204" pitchFamily="34" charset="0"/>
              </a:rPr>
              <a:t>96-ФЗ</a:t>
            </a:r>
            <a:endParaRPr lang="ru-RU" sz="2000" b="1" dirty="0">
              <a:solidFill>
                <a:prstClr val="white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89854" y="1680886"/>
            <a:ext cx="8170577" cy="406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0" rIns="360000" bIns="108000">
            <a:spAutoFit/>
          </a:bodyPr>
          <a:lstStyle/>
          <a:p>
            <a:pPr marL="0" lvl="1">
              <a:spcAft>
                <a:spcPts val="1200"/>
              </a:spcAft>
              <a:buClr>
                <a:srgbClr val="990033"/>
              </a:buClr>
              <a:buSzPct val="80000"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В соответствии с п. 42 ч. 1 ст. 93 Закона № 44-ФЗ Росстатом и его территориальными органами для выполнения работ, связанных со сбором и обработкой первичных статистических данных при проведении федерального статистического наблюдения, заключаются контракты с физическими лицами (интервьюерами, переписчиками, операторами ввода первичных статистических данных) без проведения конкурентных процедур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spcAft>
                <a:spcPts val="1200"/>
              </a:spcAft>
              <a:buClr>
                <a:srgbClr val="990033"/>
              </a:buClr>
              <a:buSzPct val="80000"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Федеральным законом такие физические лица, среди которых преобладают люди пенсионного возраста, а также учащиеся высших учебных заведений,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освобождаются от необходимости предоставления обеспечения исполнения контракта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, размер которого составляет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5–30% от НМЦК.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spcAft>
                <a:spcPts val="1200"/>
              </a:spcAft>
              <a:buClr>
                <a:srgbClr val="990033"/>
              </a:buClr>
              <a:buSzPct val="80000"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Кроме того,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исключается норма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об обязательном размещении в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ЕИС отчёта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о выполненных ими работах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spcAft>
                <a:spcPts val="1200"/>
              </a:spcAft>
              <a:buClr>
                <a:srgbClr val="990033"/>
              </a:buClr>
              <a:buSzPct val="80000"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Такие изменения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должны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способствовать более оперативному и эффективному проведению статистических наблюдений.</a:t>
            </a:r>
          </a:p>
        </p:txBody>
      </p:sp>
    </p:spTree>
    <p:extLst>
      <p:ext uri="{BB962C8B-B14F-4D97-AF65-F5344CB8AC3E}">
        <p14:creationId xmlns:p14="http://schemas.microsoft.com/office/powerpoint/2010/main" val="15421059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323528" y="1124744"/>
            <a:ext cx="4753142" cy="306613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lIns="72000" tIns="36000" rIns="72000" bIns="3600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Федеральный закон №104-ФЗ  от  05.04.2016 </a:t>
            </a:r>
            <a:endParaRPr lang="ru-RU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60648"/>
            <a:ext cx="10775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Arial" pitchFamily="34" charset="0"/>
                <a:cs typeface="Arial" panose="020B0604020202020204" pitchFamily="34" charset="0"/>
              </a:rPr>
              <a:t>104-ФЗ</a:t>
            </a:r>
            <a:endParaRPr lang="ru-RU" sz="2000" b="1" dirty="0">
              <a:solidFill>
                <a:prstClr val="white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89854" y="1680886"/>
            <a:ext cx="8170577" cy="357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0" rIns="360000" bIns="108000">
            <a:spAutoFit/>
          </a:bodyPr>
          <a:lstStyle/>
          <a:p>
            <a:pPr marL="0" lvl="1">
              <a:spcAft>
                <a:spcPts val="1200"/>
              </a:spcAft>
              <a:buClr>
                <a:srgbClr val="990033"/>
              </a:buClr>
              <a:buSzPct val="80000"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Заказчики при осуществлении закупок по 44-ФЗ и 223-ФЗ будут обязаны при описании объекта закупки использовать документы национальной системы стандартизации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spcAft>
                <a:spcPts val="1200"/>
              </a:spcAft>
              <a:buClr>
                <a:srgbClr val="990033"/>
              </a:buClr>
              <a:buSzPct val="80000"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Вместе с тем, законом не исключается возможность описания объекта закупки через иные, </a:t>
            </a:r>
            <a:r>
              <a:rPr lang="ru-RU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нестандартизированные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правила - к примеру, в случае необходимости закупок инновационной продукции. Но в этом случае заказчику необходимо будет доказать, что поставляемый товар необходим, соответствует его реальным потребностям и имеет нестандартные качественные и количественные характеристики.</a:t>
            </a:r>
          </a:p>
          <a:p>
            <a:pPr marL="0" lvl="1">
              <a:spcAft>
                <a:spcPts val="1200"/>
              </a:spcAft>
              <a:buClr>
                <a:srgbClr val="990033"/>
              </a:buClr>
              <a:buSzPct val="80000"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Внесенные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изменения позволят сократить сегмент закупок товаров по завышенным ценам в связи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с «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уникальными характеристиками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».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spcAft>
                <a:spcPts val="1200"/>
              </a:spcAft>
              <a:buClr>
                <a:srgbClr val="990033"/>
              </a:buClr>
              <a:buSzPct val="80000"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90289" y="5324148"/>
            <a:ext cx="7670141" cy="674200"/>
          </a:xfrm>
          <a:prstGeom prst="rect">
            <a:avLst/>
          </a:prstGeom>
          <a:solidFill>
            <a:srgbClr val="B30516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44000" bIns="72000" rtlCol="0" anchor="t" anchorCtr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Закон вступает в силу с 1 июля 2016 года одновременно с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/>
              <a:t>162-ФЗ </a:t>
            </a:r>
            <a:r>
              <a:rPr lang="ru-RU" sz="1600" b="1" dirty="0"/>
              <a:t>«О стандартизации в Российской Федерации</a:t>
            </a:r>
            <a:r>
              <a:rPr lang="ru-RU" sz="1600" b="1" dirty="0" smtClean="0"/>
              <a:t>» от 29 </a:t>
            </a:r>
            <a:r>
              <a:rPr lang="ru-RU" sz="1600" b="1" dirty="0"/>
              <a:t>июня 2015 г. </a:t>
            </a:r>
            <a:endParaRPr lang="ru-RU" sz="16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8822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DROPBOX\home\Roseltorg\Полиграфия\Таблички-логоти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088" y="371688"/>
            <a:ext cx="2513966" cy="78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95536" y="2204864"/>
            <a:ext cx="864095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36000" rIns="180000" bIns="36000" anchor="t"/>
          <a:lstStyle/>
          <a:p>
            <a:pPr algn="ctr">
              <a:lnSpc>
                <a:spcPct val="80000"/>
              </a:lnSpc>
              <a:defRPr/>
            </a:pPr>
            <a:r>
              <a:rPr lang="ru-RU" sz="4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Контрактная система: </a:t>
            </a:r>
            <a:r>
              <a:rPr lang="ru-RU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последних изменений</a:t>
            </a:r>
            <a:br>
              <a:rPr lang="ru-RU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(вступивших в силу в 2016 г.)</a:t>
            </a:r>
            <a:endParaRPr lang="ru-RU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45144" y="4084771"/>
            <a:ext cx="5840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Подзаконные акты: Постановления, Распоряжения Правительства РФ, ведомственные приказы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592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 bwMode="auto">
          <a:xfrm>
            <a:off x="395536" y="260648"/>
            <a:ext cx="2346458" cy="365091"/>
          </a:xfrm>
          <a:prstGeom prst="rect">
            <a:avLst/>
          </a:prstGeom>
          <a:noFill/>
          <a:ln w="12700">
            <a:noFill/>
          </a:ln>
        </p:spPr>
        <p:txBody>
          <a:bodyPr wrap="none" lIns="72000" tIns="36000" rIns="72000" bIns="3600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ru-RU" sz="2000" spc="-13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Аудит закупок у МСП</a:t>
            </a:r>
            <a:endParaRPr lang="ru-RU" sz="2000" spc="-13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645174"/>
            <a:ext cx="8424936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Утверждено Положение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 порядке проведения акционерным обществом "Федеральная корпорация по развитию малого и среднего предпринимательства" мониторинга осуществления органами исполнительной власти субъектов Российской Федерации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и/или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созданными ими организациями оценки соответствия и мониторинга соответствия, предусмотренных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Федеральным законом "О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закупках товаров, работ, услуг отдельными видами юридических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лиц".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3140968"/>
            <a:ext cx="4392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 результатам проведения мониторинга корпорацией формируется отчет о результатах проведения корпорацией мониторинга по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утверждённой форме. 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5733256"/>
            <a:ext cx="6912768" cy="647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0" rIns="360000" bIns="108000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Постановление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вступает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в силу с 1 июля 2016 г.,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ежегодные отчеты будут публиковаться с 1 марта 2017 г.</a:t>
            </a:r>
          </a:p>
        </p:txBody>
      </p:sp>
      <p:pic>
        <p:nvPicPr>
          <p:cNvPr id="5122" name="Picture 2" descr="D:\RET\МАТЕРИАЛЫ\2016\новый дизайн\иконки\иконки\Иконки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705" y="3212976"/>
            <a:ext cx="954087" cy="9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2" y="4437112"/>
            <a:ext cx="3816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Указанный отчет размещается в структурированном виде в ЕИС в срок не позднее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марта года, следующего за отчетным.</a:t>
            </a:r>
          </a:p>
        </p:txBody>
      </p:sp>
      <p:pic>
        <p:nvPicPr>
          <p:cNvPr id="5123" name="Picture 3" descr="D:\RET\МАТЕРИАЛЫ\2016\новый дизайн\иконки\иконки\Иконки-2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37112"/>
            <a:ext cx="954087" cy="9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 bwMode="auto">
          <a:xfrm>
            <a:off x="179512" y="1214638"/>
            <a:ext cx="5846198" cy="306613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lIns="72000" tIns="36000" rIns="72000" bIns="36000">
            <a:spAutoFit/>
          </a:bodyPr>
          <a:lstStyle/>
          <a:p>
            <a:pPr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Постановление Правительства РФ N 1255 от 21.11.2015:</a:t>
            </a:r>
          </a:p>
        </p:txBody>
      </p:sp>
    </p:spTree>
    <p:extLst>
      <p:ext uri="{BB962C8B-B14F-4D97-AF65-F5344CB8AC3E}">
        <p14:creationId xmlns:p14="http://schemas.microsoft.com/office/powerpoint/2010/main" val="33963768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0708" y="1412776"/>
            <a:ext cx="89032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внесены дополнительные следующие случаи заключения контрактов жизненного цикла, утвержденные Постановлением Правительства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1087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28.11.2015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44624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36000" rIns="180000" bIns="36000" anchor="ctr"/>
          <a:lstStyle/>
          <a:p>
            <a:pPr>
              <a:defRPr/>
            </a:pPr>
            <a:r>
              <a:rPr lang="ru-RU" sz="2300" spc="-13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Контракты </a:t>
            </a:r>
            <a:r>
              <a:rPr lang="ru-RU" sz="2300" spc="-13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жизненного </a:t>
            </a:r>
            <a:r>
              <a:rPr lang="ru-RU" sz="2300" spc="-13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цикла</a:t>
            </a:r>
            <a:endParaRPr lang="ru-RU" sz="2300" spc="-13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97661" y="1087963"/>
            <a:ext cx="6017719" cy="306613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lIns="72000" tIns="36000" rIns="72000" bIns="36000">
            <a:spAutoFit/>
          </a:bodyPr>
          <a:lstStyle/>
          <a:p>
            <a:pPr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Постановление Правительства РФ N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1480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.1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.2015 :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2204864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Расширен перечень случаев заключения контракта жизненного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цикла,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предусматривающий закупку товара или работы, последующие обслуживание, ремонт и при необходимости эксплуатацию и (или) утилизацию поставленного товара или созданного в результате выполнения работы объекта.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Теперь это возможно в отношении работ по проектированию и строительству 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сферах: здравоохранения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санаторно-курортного лечения, культуры и культурного наследия,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социального обслуживания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граждан, объектов хозяйственного, технического, тылового,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медицинского назначения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учебно-материальной базы боевой подготовки, воспитательной работы и службы войск, а также предназначенных для проживания военнослужащих и членов их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семей (новые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пп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«к» - «о»).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6912768" cy="4014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0" rIns="360000" bIns="10800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Вступило в силу с 01.01.2016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9614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1520" y="235967"/>
            <a:ext cx="650251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Статистика 2015 года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75" y="1120528"/>
            <a:ext cx="7344971" cy="440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25" y="5529411"/>
            <a:ext cx="73437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28" y="6091386"/>
            <a:ext cx="73533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9018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107504" y="1119693"/>
            <a:ext cx="5993674" cy="306613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lIns="72000" tIns="36000" rIns="72000" bIns="3600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Постановление Правительства РФ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 1289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30.11.2015: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996952"/>
            <a:ext cx="8856984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осуществления закупок лекарственного препарата, являющегося предметом одного контракта (лота), заказчик </a:t>
            </a:r>
            <a:r>
              <a:rPr lang="ru-RU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отклоняет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все заявки, содержащие предложения о поставке препаратов, происходящих из иностранных государств (за исключением государств - членов Евразийского экономического союза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при условии, что на участие в определении поставщика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подано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менее 2 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заявок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которые удовлетворяют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документации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 закупке и которые одновременно: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spcAft>
                <a:spcPts val="600"/>
              </a:spcAft>
              <a:buClr>
                <a:srgbClr val="990033"/>
              </a:buClr>
              <a:buSzPct val="80000"/>
              <a:buFont typeface="Arial Narrow" pitchFamily="34" charset="0"/>
              <a:buChar char="▬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содержат предложения о поставке лекарственных препаратов, страной происхождения которых являются члены Евразийского экономического союза;</a:t>
            </a:r>
          </a:p>
          <a:p>
            <a:pPr marL="342900" lvl="1" indent="-342900" algn="just">
              <a:spcAft>
                <a:spcPts val="600"/>
              </a:spcAft>
              <a:buClr>
                <a:srgbClr val="990033"/>
              </a:buClr>
              <a:buSzPct val="80000"/>
              <a:buFont typeface="Arial Narrow" pitchFamily="34" charset="0"/>
              <a:buChar char="▬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не содержат предложений о поставке лекарственных препаратов одного и того же производителя либо производителей, входящих в одну группу лиц, соответствующую признакам, предусмотренным ст. 9 Федерального закона "О защите конкуренции", при сопоставлении этих заявок.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601505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Установлены ограничения и условия допуска происходящих из иностранных государств лекарственных препаратов,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включенных в перечень жизненно необходимых и важнейших лекарственных препаратов, для целей осуществления закупок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для обеспечения государственных и муниципальных нужд.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60648"/>
            <a:ext cx="3700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Нормативно-правовая база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D:\RET\МАТЕРИАЛЫ\2016\новый дизайн\иконки\иконки\Иконки-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83984">
            <a:off x="7211828" y="1458414"/>
            <a:ext cx="950913" cy="9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831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772816"/>
            <a:ext cx="8352928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spcAft>
                <a:spcPts val="600"/>
              </a:spcAft>
              <a:buClr>
                <a:srgbClr val="990033"/>
              </a:buClr>
              <a:buSzPct val="80000"/>
              <a:buFont typeface="Arial Narrow" pitchFamily="34" charset="0"/>
              <a:buChar char="▬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Касается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лекарственных препаратов, включённых в перечень ЖНВЛП </a:t>
            </a:r>
          </a:p>
          <a:p>
            <a:pPr marL="342900" lvl="1" indent="-342900" algn="just">
              <a:spcAft>
                <a:spcPts val="600"/>
              </a:spcAft>
              <a:buClr>
                <a:srgbClr val="990033"/>
              </a:buClr>
              <a:buSzPct val="80000"/>
              <a:buFont typeface="Arial Narrow" pitchFamily="34" charset="0"/>
              <a:buChar char="▬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Ограничения применяются при условии, что помимо заявки с предложением иностранных лекарственных препаратов подано не менее 2 заявок с предложениями лекарственных препаратов, произведенных в ЕАЭС, которые не содержат предложений о поставке лекарственных препаратов одного и того же производителя либо производителей, входящих в одну группу лиц. </a:t>
            </a:r>
          </a:p>
          <a:p>
            <a:pPr marL="342900" lvl="1" indent="-342900" algn="just">
              <a:spcAft>
                <a:spcPts val="600"/>
              </a:spcAft>
              <a:buClr>
                <a:srgbClr val="990033"/>
              </a:buClr>
              <a:buSzPct val="80000"/>
              <a:buFont typeface="Arial Narrow" pitchFamily="34" charset="0"/>
              <a:buChar char="▬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Подтверждением страны происхождения товара является сертификат СТ-1, при этом до 31 декабря 2016 г. критерием достаточной переработки будут считаться осуществление на территории ЕАЭС первичной и (или) вторичной упаковки с обеспечением выпускающего контроля качества. </a:t>
            </a:r>
          </a:p>
          <a:p>
            <a:pPr marL="342900" lvl="1" indent="-342900" algn="just">
              <a:spcAft>
                <a:spcPts val="600"/>
              </a:spcAft>
              <a:buClr>
                <a:srgbClr val="990033"/>
              </a:buClr>
              <a:buSzPct val="80000"/>
              <a:buFont typeface="Arial Narrow" pitchFamily="34" charset="0"/>
              <a:buChar char="▬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Также постановлением определено, что при заключении и исполнении контракта, предметом которого является поставка лекарственного препарата с соблюдением ограничений, предусмотренных настоящим постановлением, не допускается замена лекарственного препарата конкретного производителя или страны его происхождения, указанных в заявке. 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79512" y="1227358"/>
            <a:ext cx="6264696" cy="462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0" rIns="360000" bIns="108000">
            <a:sp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Ограничение допуска иностранных лекарств: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60648"/>
            <a:ext cx="3700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Нормативно-правовая база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4556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618895"/>
            <a:ext cx="8183941" cy="818217"/>
          </a:xfrm>
          <a:prstGeom prst="rect">
            <a:avLst/>
          </a:prstGeom>
          <a:noFill/>
          <a:ln w="12700">
            <a:solidFill>
              <a:srgbClr val="1764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44000" bIns="72000" rtlCol="0" anchor="t" anchorCtr="0">
            <a:spAutoFit/>
          </a:bodyPr>
          <a:lstStyle/>
          <a:p>
            <a:pPr algn="ctr">
              <a:spcAft>
                <a:spcPts val="600"/>
              </a:spcAft>
            </a:pPr>
            <a:endParaRPr lang="ru-RU" sz="1400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39552" y="1628800"/>
            <a:ext cx="4727558" cy="306613"/>
          </a:xfrm>
          <a:prstGeom prst="rect">
            <a:avLst/>
          </a:prstGeom>
          <a:noFill/>
          <a:ln w="12700">
            <a:noFill/>
          </a:ln>
        </p:spPr>
        <p:txBody>
          <a:bodyPr wrap="none" lIns="72000" tIns="36000" rIns="72000" bIns="3600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ru-RU" sz="1600" spc="-13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Постановление Правительства РФ N 1340 от 08.12.2015: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412776"/>
            <a:ext cx="87129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1 января 2016 года к отношениям, регулируемым актами Правительства РФ, в которых используется ставка рефинансирования Банка России,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применяется ключевая ставка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Банка России, если иное не предусмотрено федеральным законом.</a:t>
            </a: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Применительно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 правоотношениям, регулируемым законодательством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контрактной системе, ставка рефинансирования используется при расчёте неустойки (пени) за просрочку исполнения своих обязательств поставщиком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рамках постановления Правительства РФ № 1063 от 25.11.2013 г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26750" y="4637454"/>
            <a:ext cx="64807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Данные изменения законодательства влекут увеличение размера неустойки за просрочку исполнения своих обязательств для заказчика и поставщика (подрядчика, исполнителя), так как последний установленный размер ставки рефинансирования в 2015 г. составлял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8,25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% годовых, а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размер ключевой ставки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14.06.2016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10,5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годовых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(Решение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Совета директоров ЦБ РФ от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10.06.2016) 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D:\RET\МАТЕРИАЛЫ\2016\новый дизайн\иконки\иконки\Иконки-6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5068351"/>
            <a:ext cx="950913" cy="9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 bwMode="auto">
          <a:xfrm>
            <a:off x="226621" y="1034155"/>
            <a:ext cx="5857547" cy="306613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lIns="72000" tIns="36000" rIns="72000" bIns="36000">
            <a:spAutoFit/>
          </a:bodyPr>
          <a:lstStyle/>
          <a:p>
            <a:pPr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Постановление Правительства РФ N 1340 от 08.12.2015: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60648"/>
            <a:ext cx="3700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Нормативно-правовая база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17" y="3789040"/>
            <a:ext cx="6000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584" y="4006049"/>
            <a:ext cx="40767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23" y="3818605"/>
            <a:ext cx="13716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9493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4005064"/>
            <a:ext cx="9156878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44000" bIns="72000" rtlCol="0" anchor="t" anchorCtr="0">
            <a:spAutoFit/>
          </a:bodyPr>
          <a:lstStyle/>
          <a:p>
            <a:pPr algn="ctr">
              <a:spcAft>
                <a:spcPts val="600"/>
              </a:spcAft>
            </a:pPr>
            <a:endParaRPr lang="ru-RU" sz="1400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740585"/>
            <a:ext cx="453650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Утверждены Правила функционирования ЕИС в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закупок.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сайт имеет доменное имя www.zakupki.gov.ru, доступ к которому осуществляется на безвозмездной основе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3372619" cy="17650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4437112"/>
            <a:ext cx="770485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экономического развития РФ обеспечивает обслуживание участников ЕИС непрерывно и круглосуточно, за исключением случаев проведения регламентных и технологических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работ.</a:t>
            </a:r>
          </a:p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этом среднее время ожидания ответа на обращения пользователей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телефонам технической поддержки не должно превышать 5 минут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220578"/>
            <a:ext cx="6502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Zakupki.gov.ru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3674871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bg1"/>
                </a:solidFill>
              </a:rPr>
              <a:t>«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16416" y="4610975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bg1"/>
                </a:solidFill>
              </a:rPr>
              <a:t>»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14096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Доступ к официальному сайту пользователям официального сайта, за исключением участников обсуждения закупок, в сети "Интернет" предоставляется без регистрации.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323528" y="1052736"/>
            <a:ext cx="3744416" cy="540524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72000" tIns="36000" rIns="72000" bIns="36000">
            <a:spAutoFit/>
          </a:bodyPr>
          <a:lstStyle/>
          <a:p>
            <a:pPr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Постановление Правительства РФ №1414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23.12.2015:</a:t>
            </a:r>
          </a:p>
        </p:txBody>
      </p:sp>
    </p:spTree>
    <p:extLst>
      <p:ext uri="{BB962C8B-B14F-4D97-AF65-F5344CB8AC3E}">
        <p14:creationId xmlns:p14="http://schemas.microsoft.com/office/powerpoint/2010/main" val="37125873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556792"/>
            <a:ext cx="6048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запрет за закупку работ и услуг организаций, находящихся под юрисдикцией Турецкой Республики, а также организациями, контролируемыми гражданами Турецкой Республики (за исключением работ/услуг, выполнение/оказание которых предусмотрено контрактами, заключенными до 01.01.2016):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220578"/>
            <a:ext cx="6502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Запрет закупок у турецких организаций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192388"/>
            <a:ext cx="8892480" cy="8469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44000" bIns="72000" rtlCol="0" anchor="t" anchorCtr="0">
            <a:spAutoFit/>
          </a:bodyPr>
          <a:lstStyle/>
          <a:p>
            <a:pPr algn="ctr">
              <a:spcAft>
                <a:spcPts val="600"/>
              </a:spcAft>
            </a:pPr>
            <a:endParaRPr lang="ru-RU" sz="1400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2753633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bg1"/>
                </a:solidFill>
              </a:rPr>
              <a:t>«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85072" y="2969657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bg1"/>
                </a:solidFill>
              </a:rPr>
              <a:t>»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3377629"/>
            <a:ext cx="6075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Ст.5. Выполнение работ, оказание услуг для обеспечения государственных и муниципальных нужд.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07504" y="1052736"/>
            <a:ext cx="6075556" cy="306613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lIns="72000" tIns="36000" rIns="72000" bIns="3600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Постановление Правительства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РФ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№1457 от 29.12.2015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0702" y="4293096"/>
            <a:ext cx="816445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Минэкономразвития сообщает, что при установлении в извещении, документации о закупке запрета, предусмотренного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Постановлением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1457, не допускается указывать, что такой запрет установлен в соответствии со статьей 14 Закона № 44-ФЗ о применении национального режима при закупках. Это объясняется тем, что Постановление № 1457 не издано в развитие статьи 14 Закона № 44-ФЗ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(письмо Минэкономразвития России от 17.02.2016 № Д28и-353)</a:t>
            </a:r>
          </a:p>
          <a:p>
            <a:pPr>
              <a:spcBef>
                <a:spcPts val="600"/>
              </a:spcBef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cliparts.co/cliparts/kcM/ngL/kcMngLqn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011" y="1337288"/>
            <a:ext cx="1506070" cy="121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791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 bwMode="auto">
          <a:xfrm>
            <a:off x="179512" y="980728"/>
            <a:ext cx="6059846" cy="306613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lIns="72000" tIns="36000" rIns="72000" bIns="36000">
            <a:spAutoFit/>
          </a:bodyPr>
          <a:lstStyle/>
          <a:p>
            <a:pPr>
              <a:lnSpc>
                <a:spcPct val="95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Распоряжение Правительства РФ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471-р от 21.03.2016 г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220578"/>
            <a:ext cx="6502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Аукционный перечень - изменения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483168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 новый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товаров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работ, услуг, в случае осуществления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закупок которых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 обязан проводить аукцион 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электронной форме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(электронный аукцион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3972" y="2367461"/>
            <a:ext cx="75064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перечень,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частности, включены продукция и услуги сельского хозяйства и охоты; рыба и прочая продукция рыболовства и рыбоводства; нефть сырая и газ природный; руды металлические; продукты пищевые; текстиль и изделия текстильные; кожа и изделия из кожи; бумага и изделия из бумаги; оборудование электрическое.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15231" y="3789040"/>
            <a:ext cx="308516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предусмотрен ряд исключений из перечня.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аукцион может не проводиться в отношении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обеспечению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питанием,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обмену жилья,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приобретения сувенирных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подарочных наборов.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972" y="3861048"/>
            <a:ext cx="4266060" cy="211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8274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 bwMode="auto">
          <a:xfrm>
            <a:off x="179512" y="980728"/>
            <a:ext cx="6059846" cy="306613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lIns="72000" tIns="36000" rIns="72000" bIns="36000">
            <a:spAutoFit/>
          </a:bodyPr>
          <a:lstStyle/>
          <a:p>
            <a:pPr>
              <a:lnSpc>
                <a:spcPct val="95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Распоряжение Правительства РФ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890-р от 13.05.2016 г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220578"/>
            <a:ext cx="6502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Аукционный перечень - изменения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700808"/>
            <a:ext cx="82265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Документом внесены изменения в аукционный перечень, который был утвержден распоряжением Правительства РФ от 21 марта 2016 г. № 471-р «О перечне товаров, работ, услуг, в случае осуществления закупок которых заказчик обязан проводить аукцион в электронной форме (электронный аукцион)»: работы по строительству, капитальному ремонту, реконструкции объектов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капитального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строительства по общему правилу теперь закупаются электронным аукционом, проведение конкурса на эти работы недопустимо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Исключения остались только для работ в отношении особо опасных, технически сложных и уникальных объектов капитального строительства,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также искусственных дорожных сооружений, включенных в состав автомобильных дорог федерального, регионального или межмуниципального, местного значения.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Прежде заказчикам разрешалось не проводить электронный аукцион в том числе при закупке некоторых строительных работ, если начальная (максимальная) цена контракта превышала 150 млн руб. (для государственных нужд) и 50 млн руб. (для муниципальных нужд).</a:t>
            </a:r>
          </a:p>
        </p:txBody>
      </p:sp>
    </p:spTree>
    <p:extLst>
      <p:ext uri="{BB962C8B-B14F-4D97-AF65-F5344CB8AC3E}">
        <p14:creationId xmlns:p14="http://schemas.microsoft.com/office/powerpoint/2010/main" val="7103314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3528" y="2972318"/>
            <a:ext cx="8640959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36000" rIns="180000" bIns="36000" anchor="t"/>
          <a:lstStyle/>
          <a:p>
            <a:pPr algn="ctr">
              <a:lnSpc>
                <a:spcPct val="80000"/>
              </a:lnSpc>
              <a:defRPr/>
            </a:pPr>
            <a:r>
              <a:rPr lang="ru-RU" sz="4400" b="1" dirty="0" smtClean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Благодарим за внимание!</a:t>
            </a:r>
            <a:endParaRPr lang="ru-RU" sz="4400" b="1" dirty="0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  <p:pic>
        <p:nvPicPr>
          <p:cNvPr id="5" name="Picture 2" descr="E:\DROPBOX\home\Roseltorg\Полиграфия\Таблички-логоти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652" y="1029420"/>
            <a:ext cx="28575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755575" y="4923165"/>
            <a:ext cx="8031237" cy="1169551"/>
          </a:xfrm>
          <a:prstGeom prst="rect">
            <a:avLst/>
          </a:prstGeom>
          <a:solidFill>
            <a:srgbClr val="80A7CA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400" b="1" dirty="0">
                <a:solidFill>
                  <a:prstClr val="white"/>
                </a:solidFill>
                <a:latin typeface="Arial"/>
              </a:rPr>
              <a:t/>
            </a:r>
            <a:br>
              <a:rPr lang="ru-RU" sz="1400" b="1" dirty="0">
                <a:solidFill>
                  <a:prstClr val="white"/>
                </a:solidFill>
                <a:latin typeface="Arial"/>
              </a:rPr>
            </a:br>
            <a:r>
              <a:rPr lang="ru-RU" sz="3600" b="1" dirty="0" smtClean="0">
                <a:solidFill>
                  <a:prstClr val="white"/>
                </a:solidFill>
                <a:latin typeface="Arial"/>
              </a:rPr>
              <a:t>8(495)276-16-26</a:t>
            </a:r>
            <a:endParaRPr lang="en-US" sz="2500" b="1" dirty="0">
              <a:solidFill>
                <a:prstClr val="white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Arial"/>
            </a:endParaRPr>
          </a:p>
        </p:txBody>
      </p:sp>
      <p:pic>
        <p:nvPicPr>
          <p:cNvPr id="4098" name="Picture 2" descr="D:\RET\МАТЕРИАЛЫ\2016\новый дизайн\иконки\иконки\Иконки-5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476" y="4931382"/>
            <a:ext cx="950913" cy="9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1977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1702" y="1268760"/>
            <a:ext cx="8430778" cy="196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Максимальный объем контрактов был заключен в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4 квартале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В декабре объем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контрактования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составил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892 млрд. рублей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что более чем в 2 раза превысило среднемесячное значение. Такое неравномерное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контрактование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обусловлено заключением в конце года контрактов в рамках лимитов следующего года, что является положительным фактором. Отрицательными факторами являются заключение контрактов с целью переноса доведенных лимитов текущего года на очередной год, а также освоение неизрасходованных в течение года бюджетных средств.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1702" y="3356992"/>
            <a:ext cx="7994317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Объем закупок снизился по сравнению с 2014 годом на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5%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Между тем, по оценке Минэкономразвития России, доля государственных закупок в структуре ВВП увеличилась на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0,4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процентных пункта.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235967"/>
            <a:ext cx="650251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Тенденции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042" y="4293096"/>
            <a:ext cx="7994317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Возрос уровень доверия бизнеса к государственным закупкам. Среднее количество участников закупок на торгах увеличилось с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2,5 до 3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Достигнутая за счет роста конкуренции экономия по результатам закупок составила более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321 млрд. рублей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что составляет около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7%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от общего объема закупок.</a:t>
            </a:r>
          </a:p>
        </p:txBody>
      </p:sp>
    </p:spTree>
    <p:extLst>
      <p:ext uri="{BB962C8B-B14F-4D97-AF65-F5344CB8AC3E}">
        <p14:creationId xmlns:p14="http://schemas.microsoft.com/office/powerpoint/2010/main" val="326205006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1702" y="1268760"/>
            <a:ext cx="8430778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Контрактная система стала действенным механизмом поддержки субъектов малого предпринимательства. Так, в качестве оплаты только по прямым контрактам малому бизнесу было направлено более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490 млрд. рублей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что на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41%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превышает аналогичный показатель 2014 года. По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оценкам Минэкономразвития РФ,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учетом субподрядных договоров установленная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15-процентая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квота закупок у малого бизнеса выполнена в полном объеме.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235967"/>
            <a:ext cx="650251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Эффективность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1702" y="2850960"/>
            <a:ext cx="8430778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В ходе мониторинга контрактной системы выявлено, что неэффективными могут быть признаны около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11 тыс. закупок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на сумму 198 млрд. рублей, что составляет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3,7%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от объема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закупок (оценка без учета закупок составляющих государственную тайну).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2098" y="3789040"/>
            <a:ext cx="8430778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Наиболее востребованным способом определения поставщика является электронный аукцион, доля которого составляет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56,6%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от общего количества размещенных на официальном сайте извещений. Удобство закупок в электронной форме делает их наиболее привлекательными для заказчиков.</a:t>
            </a:r>
          </a:p>
        </p:txBody>
      </p:sp>
    </p:spTree>
    <p:extLst>
      <p:ext uri="{BB962C8B-B14F-4D97-AF65-F5344CB8AC3E}">
        <p14:creationId xmlns:p14="http://schemas.microsoft.com/office/powerpoint/2010/main" val="32091653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235967"/>
            <a:ext cx="650251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Импортозамещение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1124744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В настоящий момент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действуют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акты Правительства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Российской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Федерации, направленные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на снижение доли зарубежных товаров, работ и услуг, выполняемых иностранными лицами при осуществлении закупок.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запрет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на допуск товаров, происходящих из иностранных государств, работ, услуг, соответственно выполняемых, оказываемых иностранными лицами, к закупкам: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для нужд обороны страны и безопасности государства;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отдельных видов товаров машиностроения;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товаров легкой промышленности;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программного обеспечения.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498004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Кроме того, установлены ограничения допуска товаров, работ, услуг, происходящих из иностранных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государств: 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отдельных видов медицинских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изделий, лекарственных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препаратов, включенных в перечень жизненно необходимых и важнейших лекарственных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препаратов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программного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обеспечения.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5129897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В рамках поддержки отечественных производителей в 2015 году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заключено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более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870 тыс. контрактов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на общую сумму более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1 043 млрд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руб.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Средняя стоимость контрактов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возросла с 856 тыс. рублей до 1,199 млн. рублей, то есть на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40%.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Наибольший рост средней цены контракта отмечается при закупке продукции машиностроения, в том числе автотранспортных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средств.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0742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235967"/>
            <a:ext cx="650251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Тренды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1355576"/>
            <a:ext cx="7636744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Средняя цена контракта, заключенного в 2015 году, составила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1,64 млн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рублей, а в 2014 году –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1,98 млн.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рублей. Заказчики предлагали к заключению вместо контрактов с длительными сроками исполнения несколько краткосрочных контрактов в целях снижения рисков их неисполнения поставщиками в условиях волатильности рынков. Это повлекло сокращение средней цены заключенных в течение года контрактов.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8098" y="2982195"/>
            <a:ext cx="7924776" cy="196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Мониторинг контрактной системы выявил ряд избыточных транзакционных издержек, возникающих в контрактной системе, в том числе на сбор справок и соблюдение других формальных процедур. Суммарная стоимость таких издержек составляет более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8 млрд. рублей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в год. Переход на современные электронные технологии закупок, замена обязательного обучения персонала сертификацией ключевых специалистов, интеграция единой информационной системы с ЕГРЮЛ и другими государственными информационными системами позволят сократить указанные издержки.</a:t>
            </a:r>
          </a:p>
        </p:txBody>
      </p:sp>
    </p:spTree>
    <p:extLst>
      <p:ext uri="{BB962C8B-B14F-4D97-AF65-F5344CB8AC3E}">
        <p14:creationId xmlns:p14="http://schemas.microsoft.com/office/powerpoint/2010/main" val="41967325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20888"/>
            <a:ext cx="9034678" cy="425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235967"/>
            <a:ext cx="650251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Конкуренция поставщиков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1412776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Конкуренция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на закупки, проводимые в соответствии с Законом № 44-ФЗ, в 2015 году возросла с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2,5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в 2014 году до 3 заявок. Наиболее конкурентным способом определения поставщика является двухэтапный конкурс, на участие в котором в 2015 году в среднем было подано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5,95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заявок, наименее конкурентным – запрос предложений за 2015 год, на который в среднем было подано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1,27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заявок.</a:t>
            </a:r>
          </a:p>
        </p:txBody>
      </p:sp>
    </p:spTree>
    <p:extLst>
      <p:ext uri="{BB962C8B-B14F-4D97-AF65-F5344CB8AC3E}">
        <p14:creationId xmlns:p14="http://schemas.microsoft.com/office/powerpoint/2010/main" val="23461502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235967"/>
            <a:ext cx="650251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Контрольные органы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1355576"/>
            <a:ext cx="7636744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В 2015 году ФАС России было проведено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11 тыс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проверок в отношении закупок, осуществленных с применением Закона №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44-ФЗ.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При проведении плановых и внеплановых проверок в отношении закупок, осуществляемых в соответствии с требованиями Закона № 44-ФЗ, проверено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52 940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процедур определения поставщика, из которых в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16 838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процедурах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(32%)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выявлены нарушения. Таким образом, ФАС России была проверена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каждая шестидесятая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закупка. По результатам проверок выдано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3 541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предписание об устранении нарушений законодательства в сфере закупок. </a:t>
            </a:r>
          </a:p>
          <a:p>
            <a:pPr>
              <a:lnSpc>
                <a:spcPct val="95000"/>
              </a:lnSpc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429000"/>
            <a:ext cx="76112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В 2015 году в ФАС России поступило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69 883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жалобы.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сравнению с 2014 годом количество поступивших жалоб возросло в 1,2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раза.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8" y="4149080"/>
            <a:ext cx="72961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4440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учающий материал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12700">
          <a:solidFill>
            <a:schemeClr val="tx1">
              <a:lumMod val="75000"/>
              <a:lumOff val="25000"/>
            </a:schemeClr>
          </a:solidFill>
        </a:ln>
      </a:spPr>
      <a:bodyPr wrap="square" lIns="180000" tIns="108000" rIns="144000" bIns="72000" rtlCol="0" anchor="t" anchorCtr="0">
        <a:spAutoFit/>
      </a:bodyPr>
      <a:lstStyle>
        <a:defPPr>
          <a:spcAft>
            <a:spcPts val="600"/>
          </a:spcAft>
          <a:defRPr sz="1400" b="1" dirty="0" smtClean="0">
            <a:solidFill>
              <a:srgbClr val="C00000"/>
            </a:solidFill>
            <a:latin typeface="Arial Narrow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 cap="rnd" cmpd="sng">
          <a:solidFill>
            <a:schemeClr val="tx1">
              <a:lumMod val="75000"/>
              <a:lumOff val="25000"/>
            </a:schemeClr>
          </a:solidFill>
          <a:prstDash val="solid"/>
          <a:round/>
          <a:headEnd w="med" len="med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48983</TotalTime>
  <Words>3870</Words>
  <Application>Microsoft Office PowerPoint</Application>
  <PresentationFormat>Экран (4:3)</PresentationFormat>
  <Paragraphs>247</Paragraphs>
  <Slides>37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Обучающий материал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Обучающие материалы для государственных заказчиков</dc:title>
  <dc:creator>Kuznetsov</dc:creator>
  <cp:lastModifiedBy>Roseltorg87</cp:lastModifiedBy>
  <cp:revision>441</cp:revision>
  <cp:lastPrinted>2013-03-29T11:07:55Z</cp:lastPrinted>
  <dcterms:created xsi:type="dcterms:W3CDTF">2009-06-28T12:22:26Z</dcterms:created>
  <dcterms:modified xsi:type="dcterms:W3CDTF">2016-08-25T12:37:11Z</dcterms:modified>
</cp:coreProperties>
</file>