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256" r:id="rId2"/>
    <p:sldId id="387" r:id="rId3"/>
    <p:sldId id="381" r:id="rId4"/>
    <p:sldId id="388" r:id="rId5"/>
    <p:sldId id="391" r:id="rId6"/>
    <p:sldId id="392" r:id="rId7"/>
    <p:sldId id="386" r:id="rId8"/>
    <p:sldId id="389" r:id="rId9"/>
    <p:sldId id="382" r:id="rId10"/>
    <p:sldId id="383" r:id="rId11"/>
    <p:sldId id="385" r:id="rId12"/>
    <p:sldId id="384" r:id="rId13"/>
    <p:sldId id="257" r:id="rId14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B4227"/>
    <a:srgbClr val="FF0000"/>
    <a:srgbClr val="777777"/>
    <a:srgbClr val="000000"/>
    <a:srgbClr val="78408E"/>
    <a:srgbClr val="35578E"/>
    <a:srgbClr val="0092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6" autoAdjust="0"/>
    <p:restoredTop sz="94210" autoAdjust="0"/>
  </p:normalViewPr>
  <p:slideViewPr>
    <p:cSldViewPr>
      <p:cViewPr>
        <p:scale>
          <a:sx n="100" d="100"/>
          <a:sy n="100" d="100"/>
        </p:scale>
        <p:origin x="-2010" y="-300"/>
      </p:cViewPr>
      <p:guideLst>
        <p:guide orient="horz" pos="52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56" y="-108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445677837685457E-3"/>
          <c:y val="0.30120587376596414"/>
          <c:w val="0.97986632366587989"/>
          <c:h val="0.69879412623403625"/>
        </c:manualLayout>
      </c:layout>
      <c:barChart>
        <c:barDir val="bar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Определенно/ скорее улучшилась 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Определенно/ скорее ухудшилась  </c:v>
                </c:pt>
              </c:strCache>
            </c:strRef>
          </c:tx>
          <c:spPr>
            <a:solidFill>
              <a:schemeClr val="accent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cat>
          <c:val>
            <c:numRef>
              <c:f>Лист1!$B$3</c:f>
              <c:numCache>
                <c:formatCode>#,##0</c:formatCode>
                <c:ptCount val="1"/>
                <c:pt idx="0">
                  <c:v>24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Ситуация не изменилась 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cat>
          <c:val>
            <c:numRef>
              <c:f>Лист1!$B$4</c:f>
              <c:numCache>
                <c:formatCode>#,##0</c:formatCode>
                <c:ptCount val="1"/>
                <c:pt idx="0">
                  <c:v>37.397561463122095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cat>
          <c:val>
            <c:numRef>
              <c:f>Лист1!$B$5</c:f>
              <c:numCache>
                <c:formatCode>#,##0</c:formatCode>
                <c:ptCount val="1"/>
                <c:pt idx="0">
                  <c:v>6.8558864681191265</c:v>
                </c:pt>
              </c:numCache>
            </c:numRef>
          </c:val>
        </c:ser>
        <c:gapWidth val="100"/>
        <c:overlap val="-10"/>
        <c:axId val="91608576"/>
        <c:axId val="91607040"/>
      </c:barChart>
      <c:valAx>
        <c:axId val="91607040"/>
        <c:scaling>
          <c:orientation val="minMax"/>
          <c:max val="100"/>
        </c:scaling>
        <c:delete val="1"/>
        <c:axPos val="b"/>
        <c:numFmt formatCode="#,##0" sourceLinked="1"/>
        <c:tickLblPos val="none"/>
        <c:crossAx val="91608576"/>
        <c:crosses val="max"/>
        <c:crossBetween val="between"/>
      </c:valAx>
      <c:catAx>
        <c:axId val="91608576"/>
        <c:scaling>
          <c:orientation val="maxMin"/>
        </c:scaling>
        <c:delete val="1"/>
        <c:axPos val="l"/>
        <c:numFmt formatCode="General" sourceLinked="1"/>
        <c:tickLblPos val="none"/>
        <c:crossAx val="91607040"/>
        <c:crosses val="autoZero"/>
        <c:auto val="1"/>
        <c:lblAlgn val="ctr"/>
        <c:lblOffset val="0"/>
      </c:catAx>
    </c:plotArea>
    <c:legend>
      <c:legendPos val="t"/>
      <c:layout>
        <c:manualLayout>
          <c:xMode val="edge"/>
          <c:yMode val="edge"/>
          <c:x val="0"/>
          <c:y val="0"/>
          <c:w val="0.56384686997050082"/>
          <c:h val="0.26940617709143438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9123492451456034E-2"/>
          <c:y val="6.9355785865062622E-2"/>
          <c:w val="0.43834924977471651"/>
          <c:h val="0.901747028107988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explosion val="2"/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2"/>
            <c:spPr>
              <a:solidFill>
                <a:schemeClr val="accent5"/>
              </a:solidFill>
            </c:spPr>
          </c:dPt>
          <c:dPt>
            <c:idx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Очень хорошо</c:v>
                </c:pt>
                <c:pt idx="1">
                  <c:v>Скорее хорошо</c:v>
                </c:pt>
                <c:pt idx="2">
                  <c:v>Скорее плохо</c:v>
                </c:pt>
                <c:pt idx="3">
                  <c:v>Очень плохо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2.9782130721567062</c:v>
                </c:pt>
                <c:pt idx="1">
                  <c:v>41.335198880671612</c:v>
                </c:pt>
                <c:pt idx="2">
                  <c:v>37.617429542274621</c:v>
                </c:pt>
                <c:pt idx="3">
                  <c:v>8.2350589646212242</c:v>
                </c:pt>
                <c:pt idx="4">
                  <c:v>9.8340995402758349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936507936507964"/>
          <c:y val="9.1799612005021125E-2"/>
          <c:w val="0.25198412698412698"/>
          <c:h val="0.84055536536193798"/>
        </c:manualLayout>
      </c:layout>
    </c:legend>
    <c:plotVisOnly val="1"/>
    <c:dispBlanksAs val="zero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28124609423823"/>
          <c:y val="8.2125603864734303E-2"/>
          <c:w val="0.7413393638295217"/>
          <c:h val="0.89432386169120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Каждый год</c:v>
                </c:pt>
                <c:pt idx="1">
                  <c:v>1 раз в 2-4 года</c:v>
                </c:pt>
                <c:pt idx="2">
                  <c:v>Не чаще 1 раза в 5 лет</c:v>
                </c:pt>
                <c:pt idx="3">
                  <c:v>Никогда не проходил(а)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33.859684189486259</c:v>
                </c:pt>
                <c:pt idx="1">
                  <c:v>23.745752548470904</c:v>
                </c:pt>
                <c:pt idx="2">
                  <c:v>13.451928842694381</c:v>
                </c:pt>
                <c:pt idx="3">
                  <c:v>26.903857685388768</c:v>
                </c:pt>
                <c:pt idx="4">
                  <c:v>2.0387767339596237</c:v>
                </c:pt>
              </c:numCache>
            </c:numRef>
          </c:val>
        </c:ser>
        <c:gapWidth val="100"/>
        <c:axId val="104050688"/>
        <c:axId val="103868672"/>
      </c:barChart>
      <c:valAx>
        <c:axId val="103868672"/>
        <c:scaling>
          <c:orientation val="minMax"/>
        </c:scaling>
        <c:axPos val="b"/>
        <c:numFmt formatCode="#,##0" sourceLinked="1"/>
        <c:tickLblPos val="nextTo"/>
        <c:crossAx val="104050688"/>
        <c:crosses val="max"/>
        <c:crossBetween val="between"/>
      </c:valAx>
      <c:catAx>
        <c:axId val="104050688"/>
        <c:scaling>
          <c:orientation val="maxMin"/>
        </c:scaling>
        <c:axPos val="l"/>
        <c:numFmt formatCode="General" sourceLinked="1"/>
        <c:tickLblPos val="nextTo"/>
        <c:crossAx val="103868672"/>
        <c:crosses val="autoZero"/>
        <c:auto val="1"/>
        <c:lblAlgn val="ctr"/>
        <c:lblOffset val="100"/>
      </c:catAx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28124609423823"/>
          <c:y val="8.2125603864734303E-2"/>
          <c:w val="0.36731158605174385"/>
          <c:h val="0.894323861691201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dPt>
            <c:idx val="0"/>
            <c:spPr>
              <a:solidFill>
                <a:srgbClr val="008A98"/>
              </a:solidFill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bg1">
                  <a:lumMod val="6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хочу</c:v>
                </c:pt>
                <c:pt idx="1">
                  <c:v>Нет, не хочу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69.098540875474669</c:v>
                </c:pt>
                <c:pt idx="1">
                  <c:v>24.325404757145712</c:v>
                </c:pt>
                <c:pt idx="2">
                  <c:v>6.5760543673795704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35714285714286"/>
          <c:y val="0.10960396270940916"/>
          <c:w val="0.3611111111111111"/>
          <c:h val="0.84055536536193798"/>
        </c:manualLayout>
      </c:layout>
    </c:legend>
    <c:plotVisOnly val="1"/>
    <c:dispBlanksAs val="zero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3449334458192725"/>
          <c:y val="7.619103250075937E-2"/>
          <c:w val="0.58953412073490719"/>
          <c:h val="0.894323861691201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Каждый год</c:v>
                </c:pt>
                <c:pt idx="1">
                  <c:v>1 раз в 2-4 года</c:v>
                </c:pt>
                <c:pt idx="2">
                  <c:v>Не чаще 1 раза в 5 лет</c:v>
                </c:pt>
                <c:pt idx="3">
                  <c:v>Никогда не проходил во взрослом возрасте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15.050969418348998</c:v>
                </c:pt>
                <c:pt idx="1">
                  <c:v>11.872876274235464</c:v>
                </c:pt>
                <c:pt idx="2">
                  <c:v>12.95222866280232</c:v>
                </c:pt>
                <c:pt idx="3">
                  <c:v>56.905856486108334</c:v>
                </c:pt>
                <c:pt idx="4">
                  <c:v>3.2180691585048971</c:v>
                </c:pt>
              </c:numCache>
            </c:numRef>
          </c:val>
        </c:ser>
        <c:gapWidth val="100"/>
        <c:axId val="131094784"/>
        <c:axId val="131093248"/>
      </c:barChart>
      <c:valAx>
        <c:axId val="131093248"/>
        <c:scaling>
          <c:orientation val="minMax"/>
        </c:scaling>
        <c:axPos val="b"/>
        <c:numFmt formatCode="#,##0" sourceLinked="1"/>
        <c:tickLblPos val="nextTo"/>
        <c:crossAx val="131094784"/>
        <c:crosses val="max"/>
        <c:crossBetween val="between"/>
      </c:valAx>
      <c:catAx>
        <c:axId val="131094784"/>
        <c:scaling>
          <c:orientation val="maxMin"/>
        </c:scaling>
        <c:axPos val="l"/>
        <c:numFmt formatCode="General" sourceLinked="0"/>
        <c:tickLblPos val="nextTo"/>
        <c:crossAx val="131093248"/>
        <c:crosses val="autoZero"/>
        <c:auto val="1"/>
        <c:lblAlgn val="ctr"/>
        <c:lblOffset val="100"/>
      </c:catAx>
    </c:plotArea>
    <c:plotVisOnly val="1"/>
    <c:dispBlanksAs val="gap"/>
  </c:chart>
  <c:spPr>
    <a:noFill/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3447381577302826E-2"/>
          <c:y val="8.2125603864734303E-2"/>
          <c:w val="0.94561851643544614"/>
          <c:h val="0.7089595551297932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Полностью согласен</c:v>
                </c:pt>
                <c:pt idx="1">
                  <c:v>Скорее согласен</c:v>
                </c:pt>
                <c:pt idx="2">
                  <c:v>Скорее не согласен</c:v>
                </c:pt>
                <c:pt idx="3">
                  <c:v>Полностью не согласен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20.667599440335788</c:v>
                </c:pt>
                <c:pt idx="1">
                  <c:v>35.378772736358208</c:v>
                </c:pt>
                <c:pt idx="2">
                  <c:v>25.224865080951435</c:v>
                </c:pt>
                <c:pt idx="3">
                  <c:v>9.5942434539276427</c:v>
                </c:pt>
                <c:pt idx="4">
                  <c:v>9.1345192884269473</c:v>
                </c:pt>
              </c:numCache>
            </c:numRef>
          </c:val>
        </c:ser>
        <c:gapWidth val="155"/>
        <c:overlap val="19"/>
        <c:axId val="135485696"/>
        <c:axId val="135503872"/>
      </c:barChart>
      <c:catAx>
        <c:axId val="135485696"/>
        <c:scaling>
          <c:orientation val="minMax"/>
        </c:scaling>
        <c:axPos val="b"/>
        <c:numFmt formatCode="General" sourceLinked="0"/>
        <c:tickLblPos val="nextTo"/>
        <c:crossAx val="135503872"/>
        <c:crosses val="autoZero"/>
        <c:auto val="1"/>
        <c:lblAlgn val="ctr"/>
        <c:lblOffset val="100"/>
      </c:catAx>
      <c:valAx>
        <c:axId val="135503872"/>
        <c:scaling>
          <c:orientation val="minMax"/>
          <c:max val="50"/>
        </c:scaling>
        <c:axPos val="l"/>
        <c:numFmt formatCode="#,##0" sourceLinked="1"/>
        <c:tickLblPos val="nextTo"/>
        <c:crossAx val="135485696"/>
        <c:crosses val="autoZero"/>
        <c:crossBetween val="between"/>
        <c:majorUnit val="10"/>
      </c:valAx>
    </c:plotArea>
    <c:plotVisOnly val="1"/>
    <c:dispBlanksAs val="gap"/>
  </c:chart>
  <c:spPr>
    <a:noFill/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0.02857</cdr:x>
      <cdr:y>0.02602</cdr:y>
    </cdr:from>
    <cdr:to>
      <cdr:x>0.83846</cdr:x>
      <cdr:y>0.34408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2880" y="63304"/>
          <a:ext cx="5183945" cy="7737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chemeClr val="bg1">
              <a:lumMod val="65000"/>
            </a:schemeClr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0.84835</cdr:x>
      <cdr:y>0.12144</cdr:y>
    </cdr:from>
    <cdr:to>
      <cdr:x>0.92967</cdr:x>
      <cdr:y>0.25444</cdr:y>
    </cdr:to>
    <cdr:sp macro="" textlink="">
      <cdr:nvSpPr>
        <cdr:cNvPr id="3" name="Поле 2"/>
        <cdr:cNvSpPr txBox="1"/>
      </cdr:nvSpPr>
      <cdr:spPr>
        <a:xfrm xmlns:a="http://schemas.openxmlformats.org/drawingml/2006/main">
          <a:off x="5430129" y="295420"/>
          <a:ext cx="520505" cy="323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58%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0.57299</cdr:x>
      <cdr:y>0.0446</cdr:y>
    </cdr:from>
    <cdr:to>
      <cdr:x>0.62259</cdr:x>
      <cdr:y>0.48646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3667576" y="95436"/>
          <a:ext cx="317480" cy="94557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0.76499</cdr:x>
      <cdr:y>0.10095</cdr:y>
    </cdr:from>
    <cdr:to>
      <cdr:x>0.94257</cdr:x>
      <cdr:y>0.4689</cdr:y>
    </cdr:to>
    <cdr:sp macro="" textlink="">
      <cdr:nvSpPr>
        <cdr:cNvPr id="4" name="Поле 3"/>
        <cdr:cNvSpPr txBox="1"/>
      </cdr:nvSpPr>
      <cdr:spPr>
        <a:xfrm xmlns:a="http://schemas.openxmlformats.org/drawingml/2006/main">
          <a:off x="4896544" y="216024"/>
          <a:ext cx="1136654" cy="7873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1200" b="1" dirty="0"/>
            <a:t>40%</a:t>
          </a:r>
        </a:p>
        <a:p xmlns:a="http://schemas.openxmlformats.org/drawingml/2006/main">
          <a:pPr algn="l"/>
          <a:r>
            <a:rPr lang="ru-RU" sz="1050" dirty="0"/>
            <a:t>проходят вакцинацию против гриппа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0.08357</cdr:x>
      <cdr:y>0.10032</cdr:y>
    </cdr:from>
    <cdr:to>
      <cdr:x>0.37028</cdr:x>
      <cdr:y>0.22346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 rot="16200000">
          <a:off x="1320765" y="-571145"/>
          <a:ext cx="263513" cy="183517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0.46503</cdr:x>
      <cdr:y>0.23657</cdr:y>
    </cdr:from>
    <cdr:to>
      <cdr:x>0.75174</cdr:x>
      <cdr:y>0.35971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 rot="16200000">
          <a:off x="3762380" y="-279589"/>
          <a:ext cx="263513" cy="183517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sp>
  </cdr:relSizeAnchor>
  <cdr:relSizeAnchor xmlns:cdr="http://schemas.openxmlformats.org/drawingml/2006/chartDrawing">
    <cdr:from>
      <cdr:x>0.20289</cdr:x>
      <cdr:y>0</cdr:y>
    </cdr:from>
    <cdr:to>
      <cdr:x>0.27729</cdr:x>
      <cdr:y>0.12166</cdr:y>
    </cdr:to>
    <cdr:sp macro="" textlink="">
      <cdr:nvSpPr>
        <cdr:cNvPr id="5" name="Поле 4"/>
        <cdr:cNvSpPr txBox="1"/>
      </cdr:nvSpPr>
      <cdr:spPr>
        <a:xfrm xmlns:a="http://schemas.openxmlformats.org/drawingml/2006/main">
          <a:off x="1298680" y="0"/>
          <a:ext cx="476220" cy="260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/>
            <a:t>56%</a:t>
          </a:r>
        </a:p>
      </cdr:txBody>
    </cdr:sp>
  </cdr:relSizeAnchor>
  <cdr:relSizeAnchor xmlns:cdr="http://schemas.openxmlformats.org/drawingml/2006/chartDrawing">
    <cdr:from>
      <cdr:x>0.58532</cdr:x>
      <cdr:y>0.13126</cdr:y>
    </cdr:from>
    <cdr:to>
      <cdr:x>0.6646</cdr:x>
      <cdr:y>0.25292</cdr:y>
    </cdr:to>
    <cdr:sp macro="" textlink="">
      <cdr:nvSpPr>
        <cdr:cNvPr id="6" name="Поле 5"/>
        <cdr:cNvSpPr txBox="1"/>
      </cdr:nvSpPr>
      <cdr:spPr>
        <a:xfrm xmlns:a="http://schemas.openxmlformats.org/drawingml/2006/main">
          <a:off x="3746516" y="280891"/>
          <a:ext cx="507432" cy="260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/>
            <a:t>35%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524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BB04E6A5-9872-440F-A4B6-1D32C1AB8B13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0908"/>
            <a:ext cx="5445126" cy="4472940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3" y="9440226"/>
            <a:ext cx="2949841" cy="497523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895DF152-2773-4FA1-93E3-97F8CE6D39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788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526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526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52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52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526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52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526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526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DF152-2773-4FA1-93E3-97F8CE6D399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52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trooper\Рабочий стол\4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14375"/>
            <a:ext cx="12842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trooper\Рабочий стол\13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1143000"/>
            <a:ext cx="36004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trooper\Рабочий стол\45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714375"/>
            <a:ext cx="12842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trooper\Рабочий стол\13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075" y="1143000"/>
            <a:ext cx="36004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3357562"/>
            <a:ext cx="5286412" cy="1714512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57224" y="2357430"/>
            <a:ext cx="7286676" cy="7143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trooper\Рабочий стол\15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5738" y="-7938"/>
            <a:ext cx="3076576" cy="36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trooper\Рабочий стол\1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6000750"/>
            <a:ext cx="47704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86058"/>
            <a:ext cx="4929222" cy="1285884"/>
          </a:xfrm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5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EEF9F8-775F-4B7F-A364-AF48F598C315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7" name="Рисунок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9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0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BB58EF-15C8-4515-825D-2F436215E81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12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7786742" cy="5643602"/>
          </a:xfrm>
        </p:spPr>
        <p:txBody>
          <a:bodyPr>
            <a:normAutofit/>
          </a:bodyPr>
          <a:lstStyle>
            <a:lvl1pPr marL="0" indent="0" algn="just">
              <a:buNone/>
              <a:defRPr sz="1200" b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C6B2A6A-1CA9-49A8-8049-1FC20AA34F40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5" name="Рисунок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6715125" cy="0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7" name="Picture 4" descr="C:\Documents and Settings\trooper\Рабочий стол\14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3581400"/>
            <a:ext cx="25050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85720" y="2071678"/>
            <a:ext cx="7786742" cy="2071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5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17446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sp>
        <p:nvSpPr>
          <p:cNvPr id="8" name="Номер слайда 5"/>
          <p:cNvSpPr txBox="1">
            <a:spLocks/>
          </p:cNvSpPr>
          <p:nvPr/>
        </p:nvSpPr>
        <p:spPr>
          <a:xfrm>
            <a:off x="8286776" y="6421461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FA6D64-557E-4309-9644-B22FA0EC1C7B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buFont typeface="Wingdings" pitchFamily="2" charset="2"/>
              <a:buChar char="§"/>
              <a:tabLst/>
              <a:defRPr sz="1200" b="0" baseline="0"/>
            </a:lvl1pPr>
            <a:lvl2pPr>
              <a:buFont typeface="Wingdings" pitchFamily="2" charset="2"/>
              <a:buChar char="§"/>
              <a:defRPr sz="1200" b="0"/>
            </a:lvl2pPr>
            <a:lvl3pPr>
              <a:buFont typeface="Wingdings" pitchFamily="2" charset="2"/>
              <a:buChar char="Ø"/>
              <a:defRPr sz="1100" b="0" i="1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B14DA77-4501-436A-A3A4-FE9D29E08922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6" name="Рисунок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 userDrawn="1"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795B3D9-C15E-46F6-957D-3277189C2766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3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8615D9B-13A5-4EC2-A56F-CCBF05F2EF24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5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7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8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B8590AD-B6C3-4916-AB64-9AE0999DBEED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AADD4A8-EF88-47E1-803D-DA94A3CEB4B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FAD3229-5D4F-4D2D-8266-087564EA441E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9608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4143405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0566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C9C44C-F5BE-4AB0-BE2C-76313739AA06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11DD57A-84CD-43BE-99E3-63521F21256E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9608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0566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1500188" y="1071563"/>
            <a:ext cx="6000770" cy="4071949"/>
          </a:xfr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диаграммы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FDF59DA-B1BC-4C28-916A-4A6D864852E1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6686550"/>
            <a:ext cx="4291013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3"/>
          <p:cNvCxnSpPr>
            <a:cxnSpLocks noChangeShapeType="1"/>
          </p:cNvCxnSpPr>
          <p:nvPr/>
        </p:nvCxnSpPr>
        <p:spPr bwMode="auto">
          <a:xfrm>
            <a:off x="0" y="6626225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9" name="Picture 4" descr="C:\Documents and Settings\trooper\Рабочий стол\44444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8672513" y="6492875"/>
            <a:ext cx="471487" cy="365125"/>
          </a:xfrm>
          <a:prstGeom prst="rect">
            <a:avLst/>
          </a:prstGeom>
        </p:spPr>
        <p:txBody>
          <a:bodyPr anchor="ctr"/>
          <a:lstStyle>
            <a:lvl1pPr algn="r">
              <a:defRPr sz="1600" b="1">
                <a:solidFill>
                  <a:srgbClr val="00927B"/>
                </a:solidFill>
                <a:latin typeface="Franklin Gothic Book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C88C225-890E-4F69-8EA9-A34947488788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 smtClean="0"/>
          </a:p>
        </p:txBody>
      </p:sp>
      <p:cxnSp>
        <p:nvCxnSpPr>
          <p:cNvPr id="11" name="AutoShape 3"/>
          <p:cNvCxnSpPr>
            <a:cxnSpLocks noChangeShapeType="1"/>
          </p:cNvCxnSpPr>
          <p:nvPr userDrawn="1"/>
        </p:nvCxnSpPr>
        <p:spPr bwMode="auto">
          <a:xfrm>
            <a:off x="0" y="812800"/>
            <a:ext cx="7929563" cy="1588"/>
          </a:xfrm>
          <a:prstGeom prst="straightConnector1">
            <a:avLst/>
          </a:prstGeom>
          <a:noFill/>
          <a:ln w="25400">
            <a:solidFill>
              <a:srgbClr val="008F7D"/>
            </a:solidFill>
            <a:round/>
            <a:headEnd/>
            <a:tailEnd/>
          </a:ln>
        </p:spPr>
      </p:cxnSp>
      <p:pic>
        <p:nvPicPr>
          <p:cNvPr id="12" name="Picture 4" descr="C:\Documents and Settings\trooper\Рабочий стол\444444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3075" y="26988"/>
            <a:ext cx="9175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000108"/>
            <a:ext cx="5486400" cy="509578"/>
          </a:xfrm>
        </p:spPr>
        <p:txBody>
          <a:bodyPr anchor="b">
            <a:normAutofit/>
          </a:bodyPr>
          <a:lstStyle>
            <a:lvl1pPr algn="l">
              <a:defRPr sz="1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1509686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Диаграмма 20"/>
          <p:cNvSpPr>
            <a:spLocks noGrp="1"/>
          </p:cNvSpPr>
          <p:nvPr>
            <p:ph type="chart" sz="quarter" idx="10"/>
          </p:nvPr>
        </p:nvSpPr>
        <p:spPr>
          <a:xfrm>
            <a:off x="1500166" y="2428868"/>
            <a:ext cx="6000770" cy="4071949"/>
          </a:xfrm>
        </p:spPr>
        <p:txBody>
          <a:bodyPr rtlCol="0">
            <a:normAutofit/>
          </a:bodyPr>
          <a:lstStyle/>
          <a:p>
            <a:pPr lvl="0"/>
            <a:r>
              <a:rPr lang="ru-RU" noProof="0" dirty="0" smtClean="0"/>
              <a:t>Вставка диаграммы</a:t>
            </a:r>
            <a:endParaRPr lang="ru-R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357188"/>
            <a:ext cx="7786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071563"/>
            <a:ext cx="77866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Franklin Gothic Boo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–"/>
        <a:defRPr sz="1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1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–"/>
        <a:defRPr sz="1200" b="1" kern="1200">
          <a:solidFill>
            <a:srgbClr val="7F7F7F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»"/>
        <a:defRPr sz="1200" kern="1200">
          <a:solidFill>
            <a:srgbClr val="7F7F7F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4158210"/>
            <a:ext cx="5286375" cy="1142998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Москва, 201</a:t>
            </a:r>
            <a:r>
              <a:rPr lang="en-US" dirty="0" smtClean="0"/>
              <a:t>4</a:t>
            </a:r>
            <a:endParaRPr lang="ru-RU" dirty="0" smtClean="0"/>
          </a:p>
        </p:txBody>
      </p:sp>
      <p:sp>
        <p:nvSpPr>
          <p:cNvPr id="12291" name="Заголовок 2"/>
          <p:cNvSpPr>
            <a:spLocks noGrp="1"/>
          </p:cNvSpPr>
          <p:nvPr>
            <p:ph type="title"/>
          </p:nvPr>
        </p:nvSpPr>
        <p:spPr>
          <a:xfrm>
            <a:off x="714348" y="2571744"/>
            <a:ext cx="7072362" cy="857256"/>
          </a:xfrm>
        </p:spPr>
        <p:txBody>
          <a:bodyPr/>
          <a:lstStyle/>
          <a:p>
            <a:pPr eaLnBrk="1" hangingPunct="1"/>
            <a:r>
              <a:rPr lang="ru-RU" sz="2000" dirty="0" smtClean="0"/>
              <a:t>Российская система здравоохранения в представлении населения</a:t>
            </a:r>
          </a:p>
        </p:txBody>
      </p:sp>
      <p:pic>
        <p:nvPicPr>
          <p:cNvPr id="5" name="Рисунок 2" descr="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764704"/>
            <a:ext cx="3707904" cy="1372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696744" cy="368300"/>
          </a:xfr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Декларируемый спрос на ежегодную диспансеризацию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4232" y="1250176"/>
            <a:ext cx="7722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В целом Вы лично хотите или не хотите регулярно (1 раз в год) проходить диспансеризацию на бесплатной основе? </a:t>
            </a:r>
            <a:endParaRPr lang="ru-RU" sz="1400" b="1" dirty="0" smtClean="0"/>
          </a:p>
          <a:p>
            <a:pPr lvl="0"/>
            <a:r>
              <a:rPr lang="ru-RU" sz="1400" i="1" dirty="0" smtClean="0"/>
              <a:t>в </a:t>
            </a:r>
            <a:r>
              <a:rPr lang="ru-RU" sz="1400" i="1" dirty="0"/>
              <a:t>% от общего числа опрошенных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08105" y="2207356"/>
            <a:ext cx="1512168" cy="179770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</a:rPr>
              <a:t>показатель выше среди женщин (74%), респондентов старше 45 лет (72%),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148064" y="2852936"/>
            <a:ext cx="2232248" cy="0"/>
          </a:xfrm>
          <a:prstGeom prst="line">
            <a:avLst/>
          </a:prstGeom>
          <a:ln w="15875" cmpd="sng">
            <a:solidFill>
              <a:schemeClr val="accent5"/>
            </a:solidFill>
            <a:prstDash val="solid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276653155"/>
              </p:ext>
            </p:extLst>
          </p:nvPr>
        </p:nvGraphicFramePr>
        <p:xfrm>
          <a:off x="467544" y="2341023"/>
          <a:ext cx="6400800" cy="213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4" name="Picture 2" descr="\\wciom.local\users$\data\duzhnikova\Desktop\презентации\мед\през\преза_Страница_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5" t="12584" b="7022"/>
          <a:stretch/>
        </p:blipFill>
        <p:spPr bwMode="auto">
          <a:xfrm>
            <a:off x="34999" y="1124744"/>
            <a:ext cx="9020250" cy="5250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03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4396"/>
            <a:ext cx="7786688" cy="368300"/>
          </a:xfr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Личный опыт вакцинации от гриппа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2960" y="1340768"/>
            <a:ext cx="7722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Скажите, как часто Вы лично проходите вакцинацию против гриппа?</a:t>
            </a:r>
          </a:p>
          <a:p>
            <a:pPr lvl="0"/>
            <a:r>
              <a:rPr lang="ru-RU" sz="1400" i="1" dirty="0" smtClean="0"/>
              <a:t>в </a:t>
            </a:r>
            <a:r>
              <a:rPr lang="ru-RU" sz="1400" i="1" dirty="0"/>
              <a:t>% от общего числа опрошенных</a:t>
            </a:r>
            <a:endParaRPr lang="ru-RU" sz="1400" b="1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715648280"/>
              </p:ext>
            </p:extLst>
          </p:nvPr>
        </p:nvGraphicFramePr>
        <p:xfrm>
          <a:off x="755576" y="2348880"/>
          <a:ext cx="6400800" cy="213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403850" y="2348880"/>
            <a:ext cx="2272605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Смысл, что АЖЖЖ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15 % каждый год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!!!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\\wciom.local\users$\data\duzhnikova\Desktop\презентации\мед\през\преза_Страница_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248" b="7200"/>
          <a:stretch/>
        </p:blipFill>
        <p:spPr bwMode="auto">
          <a:xfrm>
            <a:off x="24730" y="1124744"/>
            <a:ext cx="9083306" cy="5138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55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4396"/>
            <a:ext cx="7786688" cy="368300"/>
          </a:xfr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Отношение населения к вакцинации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7861" y="1124744"/>
            <a:ext cx="7722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/>
              <a:t>В целом Вы лично согласны или не согласны с мнением, что вакцинация - эффективная мера профилактики инфекционных заболеваний? </a:t>
            </a:r>
            <a:r>
              <a:rPr lang="ru-RU" sz="1400" i="1" dirty="0"/>
              <a:t>в % от общего числа опрошенных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03851" y="2996952"/>
            <a:ext cx="2272605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Смысл, что АЖЖЖ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5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!!!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И всего лишь 35.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548220805"/>
              </p:ext>
            </p:extLst>
          </p:nvPr>
        </p:nvGraphicFramePr>
        <p:xfrm>
          <a:off x="593948" y="2983632"/>
          <a:ext cx="6400800" cy="213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146" name="Picture 2" descr="\\wciom.local\users$\data\duzhnikova\Desktop\презентации\мед\през\преза_Страница_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86" b="6588"/>
          <a:stretch/>
        </p:blipFill>
        <p:spPr bwMode="auto">
          <a:xfrm>
            <a:off x="100122" y="1196752"/>
            <a:ext cx="9008382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86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image004"/>
          <p:cNvPicPr>
            <a:picLocks noChangeAspect="1" noChangeArrowheads="1"/>
          </p:cNvPicPr>
          <p:nvPr/>
        </p:nvPicPr>
        <p:blipFill>
          <a:blip r:embed="rId3" cstate="print"/>
          <a:srcRect t="11892" b="14685"/>
          <a:stretch>
            <a:fillRect/>
          </a:stretch>
        </p:blipFill>
        <p:spPr bwMode="auto">
          <a:xfrm>
            <a:off x="3059832" y="2492896"/>
            <a:ext cx="30243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4396"/>
            <a:ext cx="7786688" cy="368300"/>
          </a:xfr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Методология исследования</a:t>
            </a:r>
            <a:endParaRPr lang="ru-RU" dirty="0"/>
          </a:p>
        </p:txBody>
      </p:sp>
      <p:sp>
        <p:nvSpPr>
          <p:cNvPr id="16" name="Rounded Rectangle 13"/>
          <p:cNvSpPr/>
          <p:nvPr/>
        </p:nvSpPr>
        <p:spPr bwMode="auto">
          <a:xfrm>
            <a:off x="289868" y="1196752"/>
            <a:ext cx="8314580" cy="4896544"/>
          </a:xfrm>
          <a:prstGeom prst="roundRect">
            <a:avLst>
              <a:gd name="adj" fmla="val 6883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5400000" scaled="0"/>
            <a:tileRect/>
          </a:gra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DE5E36"/>
                </a:solidFill>
                <a:latin typeface="+mj-lt"/>
              </a:rPr>
              <a:t>Всероссийский опрос населения</a:t>
            </a:r>
            <a:endParaRPr lang="en-US" sz="2000" dirty="0" smtClean="0">
              <a:solidFill>
                <a:srgbClr val="DE5E36"/>
              </a:solidFill>
              <a:latin typeface="+mj-lt"/>
            </a:endParaRPr>
          </a:p>
          <a:p>
            <a:pPr algn="just">
              <a:spcAft>
                <a:spcPts val="1200"/>
              </a:spcAft>
            </a:pPr>
            <a:endParaRPr lang="ru-RU" sz="800" i="1" dirty="0" smtClean="0">
              <a:solidFill>
                <a:srgbClr val="DE5E36"/>
              </a:solidFill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ru-RU" sz="1400" i="1" dirty="0" smtClean="0">
                <a:solidFill>
                  <a:srgbClr val="DE5E36"/>
                </a:solidFill>
                <a:latin typeface="+mj-lt"/>
              </a:rPr>
              <a:t>Сроки проведения: октябрь - ноябрь 2014 г.</a:t>
            </a:r>
          </a:p>
          <a:p>
            <a:pPr algn="just">
              <a:spcAft>
                <a:spcPts val="600"/>
              </a:spcAft>
            </a:pPr>
            <a:endParaRPr lang="ru-RU" sz="800" i="1" dirty="0" smtClean="0">
              <a:solidFill>
                <a:srgbClr val="DE5E36"/>
              </a:solidFill>
              <a:latin typeface="+mj-lt"/>
            </a:endParaRPr>
          </a:p>
          <a:p>
            <a:pPr algn="just">
              <a:spcAft>
                <a:spcPts val="1200"/>
              </a:spcAft>
            </a:pPr>
            <a:endParaRPr lang="ru-RU" sz="1200" i="1" dirty="0">
              <a:solidFill>
                <a:srgbClr val="DE5E36"/>
              </a:solidFill>
              <a:latin typeface="+mj-lt"/>
            </a:endParaRPr>
          </a:p>
          <a:p>
            <a:pPr>
              <a:spcBef>
                <a:spcPts val="300"/>
              </a:spcBef>
              <a:spcAft>
                <a:spcPts val="1800"/>
              </a:spcAft>
              <a:buNone/>
            </a:pPr>
            <a:r>
              <a:rPr lang="ru-RU" sz="1200" b="1" dirty="0" smtClean="0">
                <a:solidFill>
                  <a:schemeClr val="tx1"/>
                </a:solidFill>
              </a:rPr>
              <a:t>	</a:t>
            </a:r>
            <a:r>
              <a:rPr lang="ru-RU" sz="1400" b="1" dirty="0" smtClean="0">
                <a:solidFill>
                  <a:schemeClr val="tx1"/>
                </a:solidFill>
              </a:rPr>
              <a:t>Метод </a:t>
            </a:r>
            <a:r>
              <a:rPr lang="ru-RU" sz="1400" b="1" dirty="0">
                <a:solidFill>
                  <a:schemeClr val="tx1"/>
                </a:solidFill>
              </a:rPr>
              <a:t>исследования</a:t>
            </a:r>
            <a:r>
              <a:rPr lang="ru-RU" sz="1400" dirty="0">
                <a:solidFill>
                  <a:schemeClr val="tx1"/>
                </a:solidFill>
              </a:rPr>
              <a:t>: массовый опрос </a:t>
            </a:r>
            <a:r>
              <a:rPr lang="ru-RU" sz="1400" dirty="0" smtClean="0">
                <a:solidFill>
                  <a:schemeClr val="tx1"/>
                </a:solidFill>
              </a:rPr>
              <a:t>методом </a:t>
            </a:r>
            <a:r>
              <a:rPr lang="ru-RU" sz="1400" dirty="0">
                <a:solidFill>
                  <a:schemeClr val="tx1"/>
                </a:solidFill>
              </a:rPr>
              <a:t>личного </a:t>
            </a:r>
            <a:r>
              <a:rPr lang="ru-RU" sz="1400" dirty="0" smtClean="0">
                <a:solidFill>
                  <a:schemeClr val="tx1"/>
                </a:solidFill>
              </a:rPr>
              <a:t>формализованного 	интервью </a:t>
            </a:r>
            <a:r>
              <a:rPr lang="ru-RU" sz="1400" dirty="0">
                <a:solidFill>
                  <a:schemeClr val="tx1"/>
                </a:solidFill>
              </a:rPr>
              <a:t>по </a:t>
            </a:r>
            <a:r>
              <a:rPr lang="ru-RU" sz="1400" dirty="0" smtClean="0">
                <a:solidFill>
                  <a:schemeClr val="tx1"/>
                </a:solidFill>
              </a:rPr>
              <a:t>месту жительства респондента.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	Целевая аудитория: </a:t>
            </a:r>
            <a:r>
              <a:rPr lang="ru-RU" sz="1400" dirty="0" smtClean="0">
                <a:solidFill>
                  <a:schemeClr val="tx1"/>
                </a:solidFill>
              </a:rPr>
              <a:t>население </a:t>
            </a:r>
            <a:r>
              <a:rPr lang="ru-RU" sz="1400" dirty="0">
                <a:solidFill>
                  <a:schemeClr val="tx1"/>
                </a:solidFill>
              </a:rPr>
              <a:t>РФ в возрасте 18 - 65 </a:t>
            </a:r>
            <a:r>
              <a:rPr lang="ru-RU" sz="1400" dirty="0" smtClean="0">
                <a:solidFill>
                  <a:schemeClr val="tx1"/>
                </a:solidFill>
              </a:rPr>
              <a:t>лет.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>
              <a:spcBef>
                <a:spcPts val="30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tx1"/>
                </a:solidFill>
              </a:rPr>
              <a:t>	</a:t>
            </a:r>
            <a:r>
              <a:rPr lang="ru-RU" sz="1400" b="1" dirty="0" smtClean="0">
                <a:solidFill>
                  <a:schemeClr val="tx1"/>
                </a:solidFill>
              </a:rPr>
              <a:t>Объем </a:t>
            </a:r>
            <a:r>
              <a:rPr lang="ru-RU" sz="1400" b="1" dirty="0">
                <a:solidFill>
                  <a:schemeClr val="tx1"/>
                </a:solidFill>
              </a:rPr>
              <a:t>выборки </a:t>
            </a:r>
            <a:r>
              <a:rPr lang="ru-RU" sz="1400" dirty="0">
                <a:solidFill>
                  <a:schemeClr val="tx1"/>
                </a:solidFill>
              </a:rPr>
              <a:t>– </a:t>
            </a:r>
            <a:r>
              <a:rPr lang="ru-RU" sz="1400" dirty="0" smtClean="0">
                <a:solidFill>
                  <a:schemeClr val="tx1"/>
                </a:solidFill>
              </a:rPr>
              <a:t>5 000 </a:t>
            </a:r>
            <a:r>
              <a:rPr lang="ru-RU" sz="1400" dirty="0">
                <a:solidFill>
                  <a:schemeClr val="tx1"/>
                </a:solidFill>
              </a:rPr>
              <a:t>респондентов. </a:t>
            </a:r>
            <a:endParaRPr lang="ru-RU" sz="1400" dirty="0" smtClean="0">
              <a:solidFill>
                <a:schemeClr val="tx1"/>
              </a:solidFill>
            </a:endParaRPr>
          </a:p>
          <a:p>
            <a:pPr lvl="2" algn="just">
              <a:spcBef>
                <a:spcPts val="300"/>
              </a:spcBef>
              <a:spcAft>
                <a:spcPts val="1800"/>
              </a:spcAft>
            </a:pPr>
            <a:r>
              <a:rPr lang="ru-RU" sz="1400" dirty="0" smtClean="0">
                <a:solidFill>
                  <a:schemeClr val="tx1"/>
                </a:solidFill>
              </a:rPr>
              <a:t>Статистическая </a:t>
            </a:r>
            <a:r>
              <a:rPr lang="ru-RU" sz="1400" dirty="0">
                <a:solidFill>
                  <a:schemeClr val="tx1"/>
                </a:solidFill>
              </a:rPr>
              <a:t>погрешность не превышает 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1,4%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1400" b="1" dirty="0" smtClean="0">
                <a:solidFill>
                  <a:schemeClr val="tx1"/>
                </a:solidFill>
              </a:rPr>
              <a:t>	География исследования: </a:t>
            </a:r>
          </a:p>
          <a:p>
            <a:pPr marL="12001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66 </a:t>
            </a:r>
            <a:r>
              <a:rPr lang="ru-RU" sz="1400" dirty="0">
                <a:solidFill>
                  <a:schemeClr val="tx1"/>
                </a:solidFill>
              </a:rPr>
              <a:t>субъектов РФ, 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1200150" lvl="2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245 </a:t>
            </a:r>
            <a:r>
              <a:rPr lang="ru-RU" sz="1400" dirty="0">
                <a:solidFill>
                  <a:schemeClr val="tx1"/>
                </a:solidFill>
              </a:rPr>
              <a:t>населенных </a:t>
            </a:r>
            <a:r>
              <a:rPr lang="ru-RU" sz="1400" dirty="0" smtClean="0">
                <a:solidFill>
                  <a:schemeClr val="tx1"/>
                </a:solidFill>
              </a:rPr>
              <a:t>пунктов</a:t>
            </a:r>
            <a:r>
              <a:rPr lang="ru-RU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7" name="Picture 3" descr="\\wciom.local\users$\data\duzhnikova\Desktop\Новая папка (2)\crowdsourc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396421" cy="388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wciom.local\users$\data\duzhnikova\Desktop\Новая папка (2)\карт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749890" cy="441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\\wciom.local\users$\data\duzhnikova\Desktop\Новая папка (2)\mark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488362" cy="478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0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4396"/>
            <a:ext cx="6552728" cy="368300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Динамика положения дел в сфере здравоохранения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4232" y="1327120"/>
            <a:ext cx="772214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+mn-lt"/>
              </a:rPr>
              <a:t>На Ваш взгляд, как изменилась ситуация в сфере здравоохранения в нашей стране  за последние </a:t>
            </a:r>
            <a:endParaRPr lang="ru-RU" sz="1300" b="1" dirty="0" smtClean="0">
              <a:latin typeface="+mn-lt"/>
            </a:endParaRPr>
          </a:p>
          <a:p>
            <a:r>
              <a:rPr lang="ru-RU" sz="1300" b="1" dirty="0" smtClean="0">
                <a:latin typeface="+mn-lt"/>
              </a:rPr>
              <a:t>3 </a:t>
            </a:r>
            <a:r>
              <a:rPr lang="ru-RU" sz="1300" b="1" dirty="0">
                <a:latin typeface="+mn-lt"/>
              </a:rPr>
              <a:t>года? </a:t>
            </a:r>
            <a:endParaRPr lang="ru-RU" sz="1300" b="1" dirty="0" smtClean="0">
              <a:latin typeface="+mn-lt"/>
            </a:endParaRPr>
          </a:p>
          <a:p>
            <a:r>
              <a:rPr lang="ru-RU" sz="1100" i="1" dirty="0" smtClean="0">
                <a:latin typeface="+mn-lt"/>
              </a:rPr>
              <a:t>в </a:t>
            </a:r>
            <a:r>
              <a:rPr lang="ru-RU" sz="1100" i="1" dirty="0">
                <a:latin typeface="+mn-lt"/>
              </a:rPr>
              <a:t>% от общего числа </a:t>
            </a:r>
            <a:r>
              <a:rPr lang="ru-RU" sz="1100" i="1" dirty="0" smtClean="0">
                <a:latin typeface="+mn-lt"/>
              </a:rPr>
              <a:t>опрошенных</a:t>
            </a:r>
            <a:endParaRPr lang="ru-RU" sz="1100" b="1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700920686"/>
              </p:ext>
            </p:extLst>
          </p:nvPr>
        </p:nvGraphicFramePr>
        <p:xfrm>
          <a:off x="923479" y="1916832"/>
          <a:ext cx="4368601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2843808" y="3410998"/>
            <a:ext cx="2403624" cy="18002"/>
          </a:xfrm>
          <a:prstGeom prst="line">
            <a:avLst/>
          </a:prstGeom>
          <a:ln w="15875">
            <a:solidFill>
              <a:schemeClr val="accent1"/>
            </a:solidFill>
            <a:prstDash val="solid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508104" y="2780928"/>
            <a:ext cx="2736304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Уральский ФО – 46%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Самооценка материального положения «очень хорошо/ хорошо» - 41%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3789040"/>
            <a:ext cx="288032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5"/>
                </a:solidFill>
              </a:rPr>
              <a:t>Центральный ФО – 30%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5"/>
                </a:solidFill>
              </a:rPr>
              <a:t>Южный ФО – 31%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5"/>
                </a:solidFill>
              </a:rPr>
              <a:t>Самооценка </a:t>
            </a:r>
            <a:r>
              <a:rPr lang="ru-RU" sz="1200" dirty="0">
                <a:solidFill>
                  <a:schemeClr val="accent5"/>
                </a:solidFill>
              </a:rPr>
              <a:t>материального положения «очень хорошо/ хорошо» - </a:t>
            </a:r>
            <a:r>
              <a:rPr lang="ru-RU" sz="1200" dirty="0" smtClean="0">
                <a:solidFill>
                  <a:schemeClr val="accent5"/>
                </a:solidFill>
              </a:rPr>
              <a:t>35%</a:t>
            </a:r>
            <a:endParaRPr lang="ru-RU" sz="1200" dirty="0">
              <a:solidFill>
                <a:schemeClr val="accent5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555776" y="3987062"/>
            <a:ext cx="2691656" cy="18002"/>
          </a:xfrm>
          <a:prstGeom prst="line">
            <a:avLst/>
          </a:prstGeom>
          <a:ln w="15875" cmpd="sng">
            <a:solidFill>
              <a:schemeClr val="accent5"/>
            </a:solidFill>
            <a:prstDash val="solid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\\wciom.local\users$\data\duzhnikova\Desktop\презентации\мед\през\преза_Страница_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97" b="6287"/>
          <a:stretch/>
        </p:blipFill>
        <p:spPr bwMode="auto">
          <a:xfrm>
            <a:off x="107504" y="1124744"/>
            <a:ext cx="9001000" cy="5211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68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632848" cy="368300"/>
          </a:xfr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Позитивная динамика </a:t>
            </a:r>
            <a:r>
              <a:rPr lang="ru-RU" dirty="0"/>
              <a:t>положения дел в сфере здравоохранения</a:t>
            </a:r>
          </a:p>
        </p:txBody>
      </p:sp>
      <p:pic>
        <p:nvPicPr>
          <p:cNvPr id="1026" name="Picture 2" descr="\\wciom.local\users$\data\yushkina\Desktop\[!!] Текущие проекты\последние 2_Страница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5" y="908720"/>
            <a:ext cx="7953891" cy="5655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326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4396"/>
            <a:ext cx="7344816" cy="368300"/>
          </a:xfr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Оценка текущего положения дел в здравоохранении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4232" y="1311241"/>
            <a:ext cx="772214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+mj-lt"/>
              </a:rPr>
              <a:t>В целом, как Вы оцениваете положение дел в сфере здравоохранения в нашей стране на сегодняшний день?  </a:t>
            </a:r>
            <a:endParaRPr lang="ru-RU" sz="1300" b="1" dirty="0" smtClean="0">
              <a:latin typeface="+mj-lt"/>
            </a:endParaRPr>
          </a:p>
          <a:p>
            <a:r>
              <a:rPr lang="ru-RU" sz="1100" i="1" dirty="0" smtClean="0">
                <a:latin typeface="+mj-lt"/>
              </a:rPr>
              <a:t>в </a:t>
            </a:r>
            <a:r>
              <a:rPr lang="ru-RU" sz="1100" i="1" dirty="0">
                <a:latin typeface="+mj-lt"/>
              </a:rPr>
              <a:t>% от общего числа </a:t>
            </a:r>
            <a:r>
              <a:rPr lang="ru-RU" sz="1100" i="1" dirty="0" smtClean="0">
                <a:latin typeface="+mj-lt"/>
              </a:rPr>
              <a:t>опрошенных</a:t>
            </a:r>
            <a:endParaRPr lang="ru-RU" sz="1100" b="1" dirty="0">
              <a:latin typeface="+mj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743451452"/>
              </p:ext>
            </p:extLst>
          </p:nvPr>
        </p:nvGraphicFramePr>
        <p:xfrm>
          <a:off x="768040" y="2476178"/>
          <a:ext cx="51845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5148064" y="2636912"/>
            <a:ext cx="2952328" cy="2448272"/>
            <a:chOff x="5148064" y="1916832"/>
            <a:chExt cx="2952328" cy="2448272"/>
          </a:xfrm>
        </p:grpSpPr>
        <p:sp>
          <p:nvSpPr>
            <p:cNvPr id="8" name="Правая фигурная скобка 7"/>
            <p:cNvSpPr/>
            <p:nvPr/>
          </p:nvSpPr>
          <p:spPr>
            <a:xfrm>
              <a:off x="5153769" y="2132856"/>
              <a:ext cx="514350" cy="648072"/>
            </a:xfrm>
            <a:prstGeom prst="rightBrace">
              <a:avLst>
                <a:gd name="adj1" fmla="val 26852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796136" y="1916832"/>
              <a:ext cx="2304256" cy="936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Уральский ФО – 63%</a:t>
              </a:r>
            </a:p>
            <a:p>
              <a:pPr algn="just"/>
              <a:endParaRPr lang="ru-RU" sz="8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Самооценка материального положения «Очень/ скорее хорошо» – 55%</a:t>
              </a:r>
              <a:endParaRPr lang="ru-RU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Правая фигурная скобка 9"/>
            <p:cNvSpPr/>
            <p:nvPr/>
          </p:nvSpPr>
          <p:spPr>
            <a:xfrm>
              <a:off x="5148064" y="3140968"/>
              <a:ext cx="514350" cy="576064"/>
            </a:xfrm>
            <a:prstGeom prst="rightBrace">
              <a:avLst>
                <a:gd name="adj1" fmla="val 26852"/>
                <a:gd name="adj2" fmla="val 50000"/>
              </a:avLst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796136" y="2996952"/>
              <a:ext cx="2304256" cy="13681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75000"/>
                    </a:schemeClr>
                  </a:solidFill>
                </a:rPr>
                <a:t>Центральный ФО – 51%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75000"/>
                    </a:schemeClr>
                  </a:solidFill>
                </a:rPr>
                <a:t>Северо-Западный ФО – 50%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75000"/>
                    </a:schemeClr>
                  </a:solidFill>
                </a:rPr>
                <a:t>Южный ФО – 50%</a:t>
              </a:r>
            </a:p>
            <a:p>
              <a:pPr algn="just"/>
              <a:endParaRPr lang="ru-RU" sz="8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solidFill>
                    <a:schemeClr val="accent5">
                      <a:lumMod val="75000"/>
                    </a:schemeClr>
                  </a:solidFill>
                </a:rPr>
                <a:t>Самооценка материального положения «Очень/ скорее плохо» – 62%</a:t>
              </a:r>
              <a:endParaRPr lang="ru-RU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339752" y="2456892"/>
            <a:ext cx="1440160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b="1" u="sng" dirty="0" smtClean="0">
                <a:solidFill>
                  <a:schemeClr val="accent1"/>
                </a:solidFill>
              </a:rPr>
              <a:t>44 %</a:t>
            </a:r>
            <a:endParaRPr lang="ru-RU" sz="2000" b="1" u="sng" dirty="0">
              <a:solidFill>
                <a:schemeClr val="accent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2224" y="2816932"/>
            <a:ext cx="1169416" cy="3960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200" b="1" u="sng" dirty="0" smtClean="0">
                <a:solidFill>
                  <a:schemeClr val="accent5">
                    <a:lumMod val="75000"/>
                  </a:schemeClr>
                </a:solidFill>
              </a:rPr>
              <a:t>46 %</a:t>
            </a:r>
            <a:endParaRPr lang="ru-RU" sz="22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\\wciom.local\users$\data\duzhnikova\Desktop\презентации\мед\5-6-8-9 ПРЕЗ_Страница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23" b="6759"/>
          <a:stretch/>
        </p:blipFill>
        <p:spPr bwMode="auto">
          <a:xfrm>
            <a:off x="162224" y="1119535"/>
            <a:ext cx="8947378" cy="5261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11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4396"/>
            <a:ext cx="5616624" cy="368300"/>
          </a:xfr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Особенности потребления медицинских услуг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55967" y="6309320"/>
            <a:ext cx="25152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wciom.local\users$\data\yushkina\Desktop\[!!] Текущие проекты\преза_Страница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692" b="5202"/>
          <a:stretch/>
        </p:blipFill>
        <p:spPr bwMode="auto">
          <a:xfrm>
            <a:off x="35496" y="1124744"/>
            <a:ext cx="8895234" cy="5194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460432" y="6165304"/>
            <a:ext cx="395535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31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188"/>
            <a:ext cx="7128792" cy="368300"/>
          </a:xfr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Уровень удовлетворенности </a:t>
            </a:r>
            <a:r>
              <a:rPr lang="ru-RU" dirty="0" smtClean="0"/>
              <a:t>медицинским </a:t>
            </a:r>
            <a:r>
              <a:rPr lang="ru-RU" dirty="0"/>
              <a:t>обслуживанием</a:t>
            </a:r>
          </a:p>
        </p:txBody>
      </p:sp>
      <p:pic>
        <p:nvPicPr>
          <p:cNvPr id="7170" name="Picture 2" descr="\\wciom.local\users$\data\duzhnikova\Desktop\презентации\мед\през\преза_Страница_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77" b="5922"/>
          <a:stretch/>
        </p:blipFill>
        <p:spPr bwMode="auto">
          <a:xfrm>
            <a:off x="-796" y="1268760"/>
            <a:ext cx="9037291" cy="5180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857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272808" cy="368300"/>
          </a:xfr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Уровень удовлетворенности </a:t>
            </a:r>
            <a:r>
              <a:rPr lang="ru-RU" dirty="0" smtClean="0"/>
              <a:t>медицинским </a:t>
            </a:r>
            <a:r>
              <a:rPr lang="ru-RU" dirty="0"/>
              <a:t>обслуживанием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941168"/>
            <a:ext cx="396044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8" name="Picture 2" descr="\\wciom.local\users$\data\yushkina\Desktop\[!!] Текущие проекты\последнее 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470"/>
          <a:stretch/>
        </p:blipFill>
        <p:spPr bwMode="auto">
          <a:xfrm>
            <a:off x="107504" y="1124744"/>
            <a:ext cx="8280920" cy="5443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23528" y="5661248"/>
            <a:ext cx="8280920" cy="1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32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88" y="324396"/>
            <a:ext cx="7786688" cy="368300"/>
          </a:xfr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Отношение населения к диспансеризации</a:t>
            </a:r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645843080"/>
              </p:ext>
            </p:extLst>
          </p:nvPr>
        </p:nvGraphicFramePr>
        <p:xfrm>
          <a:off x="1115616" y="2276872"/>
          <a:ext cx="6400800" cy="223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403851" y="2996952"/>
            <a:ext cx="2272605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Смысл, что АЖЖЖ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 58!!!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И всего лишь 27.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08105" y="2207357"/>
            <a:ext cx="1512168" cy="82809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200" dirty="0">
                <a:solidFill>
                  <a:schemeClr val="tx1"/>
                </a:solidFill>
              </a:rPr>
              <a:t>35-54 лет (61</a:t>
            </a:r>
            <a:r>
              <a:rPr lang="ru-RU" sz="1200" dirty="0" smtClean="0">
                <a:solidFill>
                  <a:schemeClr val="tx1"/>
                </a:solidFill>
              </a:rPr>
              <a:t>%)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008465" y="2690918"/>
            <a:ext cx="432048" cy="0"/>
          </a:xfrm>
          <a:prstGeom prst="line">
            <a:avLst/>
          </a:prstGeom>
          <a:ln w="15875" cmpd="sng">
            <a:solidFill>
              <a:schemeClr val="accent5"/>
            </a:solidFill>
            <a:prstDash val="solid"/>
            <a:tailEnd type="arrow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wciom.local\users$\data\yushkina\Desktop\[!!] Текущие проекты\регулярные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74" b="5755"/>
          <a:stretch/>
        </p:blipFill>
        <p:spPr bwMode="auto">
          <a:xfrm>
            <a:off x="79499" y="1196752"/>
            <a:ext cx="8969975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0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_Rus">
  <a:themeElements>
    <a:clrScheme name="Шаблон ВЦИОМ">
      <a:dk1>
        <a:sysClr val="windowText" lastClr="000000"/>
      </a:dk1>
      <a:lt1>
        <a:sysClr val="window" lastClr="FFFFFF"/>
      </a:lt1>
      <a:dk2>
        <a:srgbClr val="B50032"/>
      </a:dk2>
      <a:lt2>
        <a:srgbClr val="78408E"/>
      </a:lt2>
      <a:accent1>
        <a:srgbClr val="009A70"/>
      </a:accent1>
      <a:accent2>
        <a:srgbClr val="008A98"/>
      </a:accent2>
      <a:accent3>
        <a:srgbClr val="5595D0"/>
      </a:accent3>
      <a:accent4>
        <a:srgbClr val="35578E"/>
      </a:accent4>
      <a:accent5>
        <a:srgbClr val="DB4227"/>
      </a:accent5>
      <a:accent6>
        <a:srgbClr val="FFED00"/>
      </a:accent6>
      <a:hlink>
        <a:srgbClr val="B50032"/>
      </a:hlink>
      <a:folHlink>
        <a:srgbClr val="78408E"/>
      </a:folHlink>
    </a:clrScheme>
    <a:fontScheme name="Шаблон ВЦИОМ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9158</TotalTime>
  <Words>349</Words>
  <Application>Microsoft Office PowerPoint</Application>
  <PresentationFormat>Экран (4:3)</PresentationFormat>
  <Paragraphs>74</Paragraphs>
  <Slides>13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Power_Rus</vt:lpstr>
      <vt:lpstr>Российская система здравоохранения в представлении населения</vt:lpstr>
      <vt:lpstr>Методология исследования</vt:lpstr>
      <vt:lpstr>Динамика положения дел в сфере здравоохранения</vt:lpstr>
      <vt:lpstr>Позитивная динамика положения дел в сфере здравоохранения</vt:lpstr>
      <vt:lpstr>Оценка текущего положения дел в здравоохранении</vt:lpstr>
      <vt:lpstr>Особенности потребления медицинских услуг</vt:lpstr>
      <vt:lpstr>Уровень удовлетворенности медицинским обслуживанием</vt:lpstr>
      <vt:lpstr>Уровень удовлетворенности медицинским обслуживанием</vt:lpstr>
      <vt:lpstr>Отношение населения к диспансеризации</vt:lpstr>
      <vt:lpstr>Декларируемый спрос на ежегодную диспансеризацию</vt:lpstr>
      <vt:lpstr>Личный опыт вакцинации от гриппа</vt:lpstr>
      <vt:lpstr>Отношение населения к вакцинации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отчета</dc:title>
  <dc:creator>Fervent</dc:creator>
  <cp:lastModifiedBy>BuzinVN</cp:lastModifiedBy>
  <cp:revision>1384</cp:revision>
  <dcterms:created xsi:type="dcterms:W3CDTF">2011-03-23T09:54:32Z</dcterms:created>
  <dcterms:modified xsi:type="dcterms:W3CDTF">2015-02-10T16:34:51Z</dcterms:modified>
</cp:coreProperties>
</file>