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9" r:id="rId10"/>
    <p:sldId id="266" r:id="rId11"/>
    <p:sldId id="270" r:id="rId12"/>
    <p:sldId id="271" r:id="rId13"/>
    <p:sldId id="273" r:id="rId14"/>
    <p:sldId id="267" r:id="rId15"/>
    <p:sldId id="274" r:id="rId16"/>
    <p:sldId id="268" r:id="rId17"/>
    <p:sldId id="276" r:id="rId18"/>
    <p:sldId id="277" r:id="rId19"/>
    <p:sldId id="275" r:id="rId20"/>
    <p:sldId id="272" r:id="rId21"/>
    <p:sldId id="278" r:id="rId22"/>
    <p:sldId id="27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28400" y="1380068"/>
            <a:ext cx="9174699" cy="2616199"/>
          </a:xfrm>
        </p:spPr>
        <p:txBody>
          <a:bodyPr>
            <a:normAutofit/>
          </a:bodyPr>
          <a:lstStyle/>
          <a:p>
            <a:r>
              <a:rPr lang="ru-RU" sz="3200" dirty="0"/>
              <a:t>Разработка информационных и методических материалов для взрослой и детской аудитории, информирующих о правилах оказания первой помощи пострадавшим в дорожно-транспортных происшествиях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81500" y="5465233"/>
            <a:ext cx="7810500" cy="1388534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3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Государственный контракт № </a:t>
            </a:r>
            <a:r>
              <a:rPr lang="ru-RU" sz="3200" dirty="0" smtClean="0">
                <a:ln w="3175" cmpd="sng">
                  <a:noFill/>
                </a:ln>
                <a:latin typeface="+mj-lt"/>
                <a:ea typeface="+mj-ea"/>
                <a:cs typeface="+mj-cs"/>
              </a:rPr>
              <a:t>К-21-Т/68</a:t>
            </a:r>
          </a:p>
          <a:p>
            <a:pPr>
              <a:spcBef>
                <a:spcPct val="0"/>
              </a:spcBef>
            </a:pPr>
            <a:r>
              <a:rPr lang="ru-RU" sz="3200" dirty="0" smtClean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ru-RU" sz="3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от 12 сентября 2014 года</a:t>
            </a:r>
            <a:r>
              <a:rPr lang="ru-RU" sz="3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 </a:t>
            </a:r>
            <a:endParaRPr lang="ru-RU" sz="3200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6082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2189" y="0"/>
            <a:ext cx="8670926" cy="624481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Результаты выполненных работ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60501" y="749300"/>
            <a:ext cx="10731499" cy="5854700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ЭТАП</a:t>
            </a:r>
          </a:p>
          <a:p>
            <a:pPr algn="just"/>
            <a:r>
              <a:rPr lang="ru-RU" sz="2800" dirty="0"/>
              <a:t>Созданы 2 варианта </a:t>
            </a:r>
            <a:r>
              <a:rPr lang="ru-RU" sz="2800" dirty="0" smtClean="0"/>
              <a:t>комиксов </a:t>
            </a:r>
            <a:r>
              <a:rPr lang="ru-RU" sz="2800" dirty="0"/>
              <a:t>(для дальнейшего использования в газетах, журналах, книгах и/или иных видах печатной продукции для детей).</a:t>
            </a:r>
          </a:p>
          <a:p>
            <a:pPr algn="just"/>
            <a:endParaRPr lang="ru-RU" sz="2800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2369104"/>
            <a:ext cx="3173450" cy="44888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369104"/>
            <a:ext cx="3173450" cy="448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97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2189" y="0"/>
            <a:ext cx="8670926" cy="624481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Результаты выполненных работ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60501" y="749300"/>
            <a:ext cx="10731499" cy="5854700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ЭТАП</a:t>
            </a:r>
          </a:p>
          <a:p>
            <a:pPr algn="just"/>
            <a:r>
              <a:rPr lang="ru-RU" sz="2800" dirty="0"/>
              <a:t>Созданы </a:t>
            </a:r>
            <a:r>
              <a:rPr lang="ru-RU" sz="2800" dirty="0" err="1" smtClean="0"/>
              <a:t>инфографические</a:t>
            </a:r>
            <a:r>
              <a:rPr lang="ru-RU" sz="2800" dirty="0" smtClean="0"/>
              <a:t> материалы </a:t>
            </a:r>
            <a:r>
              <a:rPr lang="ru-RU" sz="2800" dirty="0"/>
              <a:t>для размещения на интернет-сайтах и в печатных </a:t>
            </a:r>
            <a:r>
              <a:rPr lang="ru-RU" sz="2800" dirty="0" smtClean="0"/>
              <a:t>изданиях по варианта 2 </a:t>
            </a:r>
            <a:r>
              <a:rPr lang="ru-RU" sz="2800" dirty="0"/>
              <a:t>для каждой из целевых </a:t>
            </a:r>
            <a:r>
              <a:rPr lang="ru-RU" sz="2800" dirty="0" smtClean="0"/>
              <a:t>групп</a:t>
            </a:r>
            <a:endParaRPr lang="ru-RU" sz="2800" dirty="0"/>
          </a:p>
          <a:p>
            <a:pPr algn="just"/>
            <a:endParaRPr lang="ru-RU" sz="2800" dirty="0"/>
          </a:p>
          <a:p>
            <a:pPr algn="just"/>
            <a:endParaRPr lang="ru-RU" sz="28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571929"/>
            <a:ext cx="4648200" cy="32860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189" y="3586396"/>
            <a:ext cx="4627737" cy="327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02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2189" y="0"/>
            <a:ext cx="8670926" cy="624481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Результаты выполненных работ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60501" y="749300"/>
            <a:ext cx="10731499" cy="5854700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ЭТАП</a:t>
            </a:r>
          </a:p>
          <a:p>
            <a:pPr algn="just"/>
            <a:r>
              <a:rPr lang="ru-RU" sz="2800" dirty="0"/>
              <a:t>Созданы </a:t>
            </a:r>
            <a:r>
              <a:rPr lang="ru-RU" sz="2800" dirty="0" err="1" smtClean="0"/>
              <a:t>инфографические</a:t>
            </a:r>
            <a:r>
              <a:rPr lang="ru-RU" sz="2800" dirty="0" smtClean="0"/>
              <a:t> материалы </a:t>
            </a:r>
            <a:r>
              <a:rPr lang="ru-RU" sz="2800" dirty="0"/>
              <a:t>для размещения на интернет-сайтах и в печатных </a:t>
            </a:r>
            <a:r>
              <a:rPr lang="ru-RU" sz="2800" dirty="0" smtClean="0"/>
              <a:t>изданиях по варианта 2 </a:t>
            </a:r>
            <a:r>
              <a:rPr lang="ru-RU" sz="2800" dirty="0"/>
              <a:t>для каждой из целевых </a:t>
            </a:r>
            <a:r>
              <a:rPr lang="ru-RU" sz="2800" dirty="0" smtClean="0"/>
              <a:t>групп</a:t>
            </a:r>
            <a:endParaRPr lang="ru-RU" sz="2800" dirty="0"/>
          </a:p>
          <a:p>
            <a:pPr algn="just"/>
            <a:endParaRPr lang="ru-RU" sz="2800" dirty="0"/>
          </a:p>
          <a:p>
            <a:pPr algn="just"/>
            <a:endParaRPr lang="ru-RU" sz="28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224" y="3500827"/>
            <a:ext cx="4748776" cy="33571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548" y="3500827"/>
            <a:ext cx="4748775" cy="335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45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2189" y="0"/>
            <a:ext cx="8670926" cy="624481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Результаты выполненных работ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60501" y="749300"/>
            <a:ext cx="10731499" cy="5854700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ЭТАП</a:t>
            </a:r>
          </a:p>
          <a:p>
            <a:pPr algn="just"/>
            <a:r>
              <a:rPr lang="ru-RU" sz="2800" dirty="0"/>
              <a:t>Созданы </a:t>
            </a:r>
            <a:r>
              <a:rPr lang="ru-RU" sz="2800" dirty="0" err="1" smtClean="0"/>
              <a:t>инфографические</a:t>
            </a:r>
            <a:r>
              <a:rPr lang="ru-RU" sz="2800" dirty="0" smtClean="0"/>
              <a:t> материалы </a:t>
            </a:r>
            <a:r>
              <a:rPr lang="ru-RU" sz="2800" dirty="0"/>
              <a:t>для размещения на интернет-сайтах и в печатных </a:t>
            </a:r>
            <a:r>
              <a:rPr lang="ru-RU" sz="2800" dirty="0" smtClean="0"/>
              <a:t>изданиях по варианта 2 </a:t>
            </a:r>
            <a:r>
              <a:rPr lang="ru-RU" sz="2800" dirty="0"/>
              <a:t>для каждой из целевых </a:t>
            </a:r>
            <a:r>
              <a:rPr lang="ru-RU" sz="2800" dirty="0" smtClean="0"/>
              <a:t>групп</a:t>
            </a:r>
            <a:endParaRPr lang="ru-RU" sz="2800" dirty="0"/>
          </a:p>
          <a:p>
            <a:pPr algn="just"/>
            <a:endParaRPr lang="ru-RU" sz="2800" dirty="0"/>
          </a:p>
          <a:p>
            <a:pPr algn="just"/>
            <a:endParaRPr lang="ru-RU" sz="28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224" y="3500827"/>
            <a:ext cx="4748776" cy="33571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548" y="3500827"/>
            <a:ext cx="4748775" cy="335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6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2189" y="0"/>
            <a:ext cx="8670926" cy="624481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Результаты выполненных работ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60501" y="749300"/>
            <a:ext cx="10731499" cy="5854700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ЭТАП</a:t>
            </a:r>
          </a:p>
          <a:p>
            <a:pPr algn="just"/>
            <a:r>
              <a:rPr lang="ru-RU" sz="2800" dirty="0" smtClean="0"/>
              <a:t>Созданы 2 </a:t>
            </a:r>
            <a:r>
              <a:rPr lang="ru-RU" sz="2800" dirty="0"/>
              <a:t>вирусных</a:t>
            </a:r>
            <a:r>
              <a:rPr lang="ru-RU" sz="2800" dirty="0" smtClean="0"/>
              <a:t> видеоролика </a:t>
            </a:r>
            <a:r>
              <a:rPr lang="ru-RU" sz="2800" dirty="0"/>
              <a:t>для сети </a:t>
            </a:r>
            <a:r>
              <a:rPr lang="ru-RU" sz="2800" dirty="0"/>
              <a:t>И</a:t>
            </a:r>
            <a:r>
              <a:rPr lang="ru-RU" sz="2800" dirty="0" smtClean="0"/>
              <a:t>нтернет: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 smtClean="0"/>
              <a:t>Целевая аудитория - Подростки и взрослые: «Оказание первой медицинской помощи при ДТП»</a:t>
            </a:r>
          </a:p>
          <a:p>
            <a:pPr algn="just"/>
            <a:endParaRPr lang="ru-RU" sz="2800" dirty="0"/>
          </a:p>
          <a:p>
            <a:pPr algn="just"/>
            <a:endParaRPr lang="ru-RU" sz="28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548" y="3155469"/>
            <a:ext cx="6115904" cy="344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58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2189" y="0"/>
            <a:ext cx="8670926" cy="624481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Результаты выполненных работ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60501" y="749300"/>
            <a:ext cx="10731499" cy="5854700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ЭТАП</a:t>
            </a:r>
          </a:p>
          <a:p>
            <a:pPr algn="just"/>
            <a:r>
              <a:rPr lang="ru-RU" sz="2800" dirty="0" smtClean="0"/>
              <a:t>Созданы 2 </a:t>
            </a:r>
            <a:r>
              <a:rPr lang="ru-RU" sz="2800" dirty="0"/>
              <a:t>вирусных</a:t>
            </a:r>
            <a:r>
              <a:rPr lang="ru-RU" sz="2800" dirty="0" smtClean="0"/>
              <a:t> видеоролика </a:t>
            </a:r>
            <a:r>
              <a:rPr lang="ru-RU" sz="2800" dirty="0"/>
              <a:t>для сети </a:t>
            </a:r>
            <a:r>
              <a:rPr lang="ru-RU" sz="2800" dirty="0"/>
              <a:t>И</a:t>
            </a:r>
            <a:r>
              <a:rPr lang="ru-RU" sz="2800" dirty="0" smtClean="0"/>
              <a:t>нтернет: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 smtClean="0"/>
              <a:t>Целевая аудитория Подростки: «Безопасное поведение на дорогах – знаки дорожного движения (разрешающие, запрещающие, информационные и т.д.), правила для пешеходов и велосипедистов»;</a:t>
            </a:r>
          </a:p>
          <a:p>
            <a:pPr algn="just"/>
            <a:endParaRPr lang="ru-RU" sz="2800" dirty="0"/>
          </a:p>
          <a:p>
            <a:pPr algn="just"/>
            <a:endParaRPr lang="ru-RU" sz="28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9" y="3418150"/>
            <a:ext cx="5647375" cy="31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03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2189" y="0"/>
            <a:ext cx="8670926" cy="624481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Результаты выполненных работ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60501" y="749300"/>
            <a:ext cx="10731499" cy="5854700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ЭТАП</a:t>
            </a:r>
          </a:p>
          <a:p>
            <a:pPr algn="just"/>
            <a:r>
              <a:rPr lang="ru-RU" sz="2800" dirty="0" smtClean="0"/>
              <a:t>Разработанные информационные </a:t>
            </a:r>
            <a:r>
              <a:rPr lang="ru-RU" sz="2800" dirty="0"/>
              <a:t>и </a:t>
            </a:r>
            <a:r>
              <a:rPr lang="ru-RU" sz="2800" dirty="0" smtClean="0"/>
              <a:t>методические материалы размещены </a:t>
            </a:r>
            <a:r>
              <a:rPr lang="ru-RU" sz="2800" dirty="0"/>
              <a:t>в сети интернет на платформах </a:t>
            </a:r>
            <a:r>
              <a:rPr lang="ru-RU" sz="2800" dirty="0" err="1"/>
              <a:t>YouTube</a:t>
            </a:r>
            <a:r>
              <a:rPr lang="ru-RU" sz="2800" dirty="0"/>
              <a:t>, </a:t>
            </a:r>
            <a:r>
              <a:rPr lang="ru-RU" sz="2800" dirty="0" err="1"/>
              <a:t>Rutube</a:t>
            </a:r>
            <a:r>
              <a:rPr lang="ru-RU" sz="2800" dirty="0"/>
              <a:t>, Smotri.com и </a:t>
            </a:r>
            <a:r>
              <a:rPr lang="ru-RU" sz="2800" dirty="0" err="1"/>
              <a:t>Vimeo</a:t>
            </a:r>
            <a:r>
              <a:rPr lang="ru-RU" sz="2800" dirty="0"/>
              <a:t>, а также на двух информационно-новостных порталах социально-медицинской направленности с аудиторией 45 000 уникальных посетителей в </a:t>
            </a:r>
            <a:r>
              <a:rPr lang="ru-RU" sz="2800" dirty="0" smtClean="0"/>
              <a:t>сутки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3504540"/>
            <a:ext cx="5074104" cy="33534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292" y="3504540"/>
            <a:ext cx="5961707" cy="335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58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2189" y="0"/>
            <a:ext cx="8670926" cy="624481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Результаты выполненных работ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60501" y="749300"/>
            <a:ext cx="10731499" cy="5854700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ЭТАП</a:t>
            </a:r>
          </a:p>
          <a:p>
            <a:pPr algn="just"/>
            <a:r>
              <a:rPr lang="ru-RU" sz="2800" dirty="0" smtClean="0"/>
              <a:t>Разработанные информационные </a:t>
            </a:r>
            <a:r>
              <a:rPr lang="ru-RU" sz="2800" dirty="0"/>
              <a:t>и </a:t>
            </a:r>
            <a:r>
              <a:rPr lang="ru-RU" sz="2800" dirty="0" smtClean="0"/>
              <a:t>методические материалы размещены </a:t>
            </a:r>
            <a:r>
              <a:rPr lang="ru-RU" sz="2800" dirty="0"/>
              <a:t>в сети интернет на платформах </a:t>
            </a:r>
            <a:r>
              <a:rPr lang="ru-RU" sz="2800" dirty="0" err="1"/>
              <a:t>YouTube</a:t>
            </a:r>
            <a:r>
              <a:rPr lang="ru-RU" sz="2800" dirty="0"/>
              <a:t>, </a:t>
            </a:r>
            <a:r>
              <a:rPr lang="ru-RU" sz="2800" dirty="0" err="1"/>
              <a:t>Rutube</a:t>
            </a:r>
            <a:r>
              <a:rPr lang="ru-RU" sz="2800" dirty="0"/>
              <a:t>, Smotri.com и </a:t>
            </a:r>
            <a:r>
              <a:rPr lang="ru-RU" sz="2800" dirty="0" err="1"/>
              <a:t>Vimeo</a:t>
            </a:r>
            <a:r>
              <a:rPr lang="ru-RU" sz="2800" dirty="0"/>
              <a:t>, а также на двух информационно-новостных порталах социально-медицинской направленности с аудиторией 45 000 уникальных посетителей в </a:t>
            </a:r>
            <a:r>
              <a:rPr lang="ru-RU" sz="2800" dirty="0" smtClean="0"/>
              <a:t>сутки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778" y="4127500"/>
            <a:ext cx="4854222" cy="2730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56" y="4127500"/>
            <a:ext cx="4854222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1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2189" y="0"/>
            <a:ext cx="8670926" cy="624481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Результаты выполненных работ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60501" y="749300"/>
            <a:ext cx="10731499" cy="5854700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ЭТАП</a:t>
            </a:r>
          </a:p>
          <a:p>
            <a:pPr algn="just"/>
            <a:r>
              <a:rPr lang="ru-RU" sz="2800" dirty="0" smtClean="0"/>
              <a:t>Разработанные информационные </a:t>
            </a:r>
            <a:r>
              <a:rPr lang="ru-RU" sz="2800" dirty="0"/>
              <a:t>и </a:t>
            </a:r>
            <a:r>
              <a:rPr lang="ru-RU" sz="2800" dirty="0" smtClean="0"/>
              <a:t>методические материалы размещены </a:t>
            </a:r>
            <a:r>
              <a:rPr lang="ru-RU" sz="2800" dirty="0"/>
              <a:t>в сети интернет на платформах </a:t>
            </a:r>
            <a:r>
              <a:rPr lang="ru-RU" sz="2800" dirty="0" err="1"/>
              <a:t>YouTube</a:t>
            </a:r>
            <a:r>
              <a:rPr lang="ru-RU" sz="2800" dirty="0"/>
              <a:t>, </a:t>
            </a:r>
            <a:r>
              <a:rPr lang="ru-RU" sz="2800" dirty="0" err="1"/>
              <a:t>Rutube</a:t>
            </a:r>
            <a:r>
              <a:rPr lang="ru-RU" sz="2800" dirty="0"/>
              <a:t>, Smotri.com и </a:t>
            </a:r>
            <a:r>
              <a:rPr lang="ru-RU" sz="2800" dirty="0" err="1"/>
              <a:t>Vimeo</a:t>
            </a:r>
            <a:r>
              <a:rPr lang="ru-RU" sz="2800" dirty="0"/>
              <a:t>, а также на двух информационно-новостных порталах социально-медицинской направленности с аудиторией 45 000 уникальных посетителей в </a:t>
            </a:r>
            <a:r>
              <a:rPr lang="ru-RU" sz="2800" dirty="0" smtClean="0"/>
              <a:t>сутки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22" y="3530600"/>
            <a:ext cx="5915378" cy="3327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44" y="3530600"/>
            <a:ext cx="5915378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88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2189" y="0"/>
            <a:ext cx="8670926" cy="624481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Результаты выполненных работ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60501" y="749300"/>
            <a:ext cx="10731499" cy="5854700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ЭТАП</a:t>
            </a:r>
          </a:p>
          <a:p>
            <a:pPr algn="just"/>
            <a:r>
              <a:rPr lang="ru-RU" sz="2800" dirty="0" smtClean="0"/>
              <a:t>Разработанные информационные </a:t>
            </a:r>
            <a:r>
              <a:rPr lang="ru-RU" sz="2800" dirty="0"/>
              <a:t>и </a:t>
            </a:r>
            <a:r>
              <a:rPr lang="ru-RU" sz="2800" dirty="0" smtClean="0"/>
              <a:t>методические материалы размещены </a:t>
            </a:r>
            <a:r>
              <a:rPr lang="ru-RU" sz="2800" dirty="0"/>
              <a:t>в сети интернет на платформах </a:t>
            </a:r>
            <a:r>
              <a:rPr lang="ru-RU" sz="2800" dirty="0" err="1"/>
              <a:t>YouTube</a:t>
            </a:r>
            <a:r>
              <a:rPr lang="ru-RU" sz="2800" dirty="0"/>
              <a:t>, </a:t>
            </a:r>
            <a:r>
              <a:rPr lang="ru-RU" sz="2800" dirty="0" err="1"/>
              <a:t>Rutube</a:t>
            </a:r>
            <a:r>
              <a:rPr lang="ru-RU" sz="2800" dirty="0"/>
              <a:t>, Smotri.com и </a:t>
            </a:r>
            <a:r>
              <a:rPr lang="ru-RU" sz="2800" dirty="0" err="1"/>
              <a:t>Vimeo</a:t>
            </a:r>
            <a:r>
              <a:rPr lang="ru-RU" sz="2800" dirty="0"/>
              <a:t>, а также на двух информационно-новостных порталах социально-медицинской направленности с аудиторией 45 000 уникальных посетителей в </a:t>
            </a:r>
            <a:r>
              <a:rPr lang="ru-RU" sz="2800" dirty="0" smtClean="0"/>
              <a:t>сутки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1" y="3568700"/>
            <a:ext cx="5562599" cy="3403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3529012"/>
            <a:ext cx="6121400" cy="344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85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2654299"/>
            <a:ext cx="10934700" cy="1208681"/>
          </a:xfrm>
        </p:spPr>
        <p:txBody>
          <a:bodyPr>
            <a:normAutofit/>
          </a:bodyPr>
          <a:lstStyle/>
          <a:p>
            <a:pPr algn="just"/>
            <a:r>
              <a:rPr lang="ru-RU" sz="3600" b="1" dirty="0" smtClean="0"/>
              <a:t>Исполнитель:</a:t>
            </a:r>
            <a:r>
              <a:rPr lang="ru-RU" sz="3600" dirty="0" smtClean="0"/>
              <a:t> </a:t>
            </a:r>
            <a:r>
              <a:rPr lang="ru-RU" sz="3600" dirty="0"/>
              <a:t>Автономная некоммерческая организация «Национальный институт инноваций»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037441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9800" y="0"/>
            <a:ext cx="8712200" cy="1107081"/>
          </a:xfrm>
        </p:spPr>
        <p:txBody>
          <a:bodyPr>
            <a:noAutofit/>
          </a:bodyPr>
          <a:lstStyle/>
          <a:p>
            <a:r>
              <a:rPr lang="ru-RU" sz="3600" b="1" dirty="0"/>
              <a:t>Перспективы практического внедрения полученных результатов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21000" y="2743200"/>
            <a:ext cx="9271000" cy="3860800"/>
          </a:xfrm>
        </p:spPr>
        <p:txBody>
          <a:bodyPr>
            <a:noAutofit/>
          </a:bodyPr>
          <a:lstStyle/>
          <a:p>
            <a:pPr algn="just"/>
            <a:endParaRPr lang="ru-RU" sz="2800" dirty="0"/>
          </a:p>
          <a:p>
            <a:pPr algn="just"/>
            <a:endParaRPr lang="ru-RU" sz="28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473200" y="2300881"/>
            <a:ext cx="10718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По результатам </a:t>
            </a:r>
            <a:r>
              <a:rPr lang="ru-RU" sz="2800" dirty="0"/>
              <a:t>распространения информационных и методических материалов, информирующих детскую и взрослую аудиторию о правилах оказания первой помощи пострадавшим в дорожно-транспортных происшествиях, в период с 29 по 5 декабря </a:t>
            </a:r>
            <a:r>
              <a:rPr lang="ru-RU" sz="2800" dirty="0" smtClean="0"/>
              <a:t>было зафиксировано </a:t>
            </a:r>
            <a:r>
              <a:rPr lang="ru-RU" sz="2800" dirty="0"/>
              <a:t>около 1500 просмотров пользователей.</a:t>
            </a:r>
          </a:p>
        </p:txBody>
      </p:sp>
    </p:spTree>
    <p:extLst>
      <p:ext uri="{BB962C8B-B14F-4D97-AF65-F5344CB8AC3E}">
        <p14:creationId xmlns:p14="http://schemas.microsoft.com/office/powerpoint/2010/main" val="3276740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9800" y="0"/>
            <a:ext cx="8712200" cy="1107081"/>
          </a:xfrm>
        </p:spPr>
        <p:txBody>
          <a:bodyPr>
            <a:noAutofit/>
          </a:bodyPr>
          <a:lstStyle/>
          <a:p>
            <a:r>
              <a:rPr lang="ru-RU" sz="3600" b="1" dirty="0"/>
              <a:t>Области и масштабы использования результатов </a:t>
            </a:r>
            <a:r>
              <a:rPr lang="ru-RU" sz="3600" b="1" dirty="0" smtClean="0"/>
              <a:t>работ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21000" y="2743200"/>
            <a:ext cx="9271000" cy="3860800"/>
          </a:xfrm>
        </p:spPr>
        <p:txBody>
          <a:bodyPr>
            <a:noAutofit/>
          </a:bodyPr>
          <a:lstStyle/>
          <a:p>
            <a:pPr algn="just"/>
            <a:endParaRPr lang="ru-RU" sz="2800" dirty="0"/>
          </a:p>
          <a:p>
            <a:pPr algn="just"/>
            <a:endParaRPr lang="ru-RU" sz="28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473200" y="1462681"/>
            <a:ext cx="10718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dirty="0" smtClean="0"/>
              <a:t>Результаты </a:t>
            </a:r>
            <a:r>
              <a:rPr lang="ru-RU" sz="2600" dirty="0"/>
              <a:t>работ могут быть внедрены в программы повышения безопасности дорожного движения для детей, подростков, взрослых с целью снижений уровня тяжелого травматизма, сохранения жизни и здоровья участников дорожно-транспортных происшествий, также результаты работ могут быть использованы в просветительской и информационной кампаниях, осуществляемых государственными, общественными и иными организациями, и направленных на повышение уровня компетентности всех групп населения в отношении правил оказания первой помощи пострадавшим в ДТП; органами здравоохранения; в системе общего образования, включая ступени дошкольного, начального, основного и полного образования и профессионального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471171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7900" y="2723059"/>
            <a:ext cx="6743700" cy="1107081"/>
          </a:xfrm>
        </p:spPr>
        <p:txBody>
          <a:bodyPr>
            <a:noAutofit/>
          </a:bodyPr>
          <a:lstStyle/>
          <a:p>
            <a:r>
              <a:rPr lang="ru-RU" sz="5400" dirty="0" smtClean="0"/>
              <a:t>Спасибо за внимание!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90943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2189" y="0"/>
            <a:ext cx="8670926" cy="624481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Цели и задачи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02189" y="1589680"/>
            <a:ext cx="8930748" cy="3477620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/>
              <a:t>Цель работ - формирование </a:t>
            </a:r>
            <a:r>
              <a:rPr lang="ru-RU" sz="2800" dirty="0"/>
              <a:t>негативного отношения к правонарушениям в сфере дорожного движения и создание системы пропагандистского воздействия на детскую и взрослую аудитории для сокращения случаев смерти в результате дорожно-транспортных происшествий, повышения культуры вождения и развития у детей навыков безопасного поведения на </a:t>
            </a:r>
            <a:r>
              <a:rPr lang="ru-RU" sz="2800" dirty="0" smtClean="0"/>
              <a:t>дорогах.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90438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2278" y="1181100"/>
            <a:ext cx="9619722" cy="441959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800" dirty="0"/>
              <a:t>В процессе выполнения работ должны решаться следующие основные задачи: </a:t>
            </a:r>
          </a:p>
          <a:p>
            <a:pPr algn="just"/>
            <a:r>
              <a:rPr lang="ru-RU" sz="2800" dirty="0"/>
              <a:t>- пропаганда безопасного поведения на дорогах населения Российской Федерации;</a:t>
            </a:r>
          </a:p>
          <a:p>
            <a:pPr algn="just"/>
            <a:r>
              <a:rPr lang="ru-RU" sz="2800" dirty="0"/>
              <a:t>- формирование у детей навыков безопасного поведения на дорогах;</a:t>
            </a:r>
          </a:p>
          <a:p>
            <a:pPr algn="just"/>
            <a:r>
              <a:rPr lang="ru-RU" sz="2800" dirty="0"/>
              <a:t>- формирование благоприятных условий для грамотного, ответственного и безопасного поведения участников дорожного движения;</a:t>
            </a:r>
          </a:p>
          <a:p>
            <a:r>
              <a:rPr lang="ru-RU" dirty="0"/>
              <a:t>-  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702189" y="0"/>
            <a:ext cx="8670926" cy="62448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0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smtClean="0"/>
              <a:t>Цели и задачи</a:t>
            </a:r>
            <a:r>
              <a:rPr lang="ru-RU" sz="240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80789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0" y="1435100"/>
            <a:ext cx="10795000" cy="4749800"/>
          </a:xfrm>
        </p:spPr>
        <p:txBody>
          <a:bodyPr>
            <a:noAutofit/>
          </a:bodyPr>
          <a:lstStyle/>
          <a:p>
            <a:pPr algn="just"/>
            <a:r>
              <a:rPr lang="ru-RU" sz="2600" dirty="0" smtClean="0"/>
              <a:t>- </a:t>
            </a:r>
            <a:r>
              <a:rPr lang="ru-RU" sz="2600" dirty="0"/>
              <a:t>выявление психологических основ и особенностей коммуникационного воздействия на взрослую и детскую аудитории в вопросах оказания первой помощи пострадавшим в дорожно-транспортных происшествиях предназначенных для дальнейшего использования - создания информационных и методических материалов;</a:t>
            </a:r>
          </a:p>
          <a:p>
            <a:pPr algn="just"/>
            <a:r>
              <a:rPr lang="ru-RU" sz="2600" dirty="0"/>
              <a:t>- информирование населения о правилах оказания первой помощи пострадавшим в дорожно-транспортных происшествиях;</a:t>
            </a:r>
          </a:p>
          <a:p>
            <a:pPr algn="just"/>
            <a:r>
              <a:rPr lang="ru-RU" sz="2600" dirty="0"/>
              <a:t>- доведение позиции Министерства здравоохранения Российской Федерации до населения по актуальным вопросам оказания первой помощи пострадавшим в дорожно-транспортных происшествиях</a:t>
            </a:r>
            <a:r>
              <a:rPr lang="ru-RU" sz="2600" dirty="0" smtClean="0"/>
              <a:t>.</a:t>
            </a:r>
            <a:endParaRPr lang="ru-RU" sz="26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702189" y="0"/>
            <a:ext cx="8670926" cy="62448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0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smtClean="0"/>
              <a:t>Цели и задачи</a:t>
            </a:r>
            <a:r>
              <a:rPr lang="ru-RU" sz="240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28218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2189" y="0"/>
            <a:ext cx="8670926" cy="624481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Результаты выполненных работ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35101" y="878480"/>
            <a:ext cx="10756900" cy="5306419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ЭТАП</a:t>
            </a:r>
          </a:p>
          <a:p>
            <a:pPr algn="just"/>
            <a:r>
              <a:rPr lang="ru-RU" sz="2800" dirty="0" smtClean="0"/>
              <a:t>Определены 4 </a:t>
            </a:r>
            <a:r>
              <a:rPr lang="ru-RU" sz="2800" dirty="0"/>
              <a:t>целевых аудиторий, </a:t>
            </a:r>
            <a:r>
              <a:rPr lang="ru-RU" sz="2800" dirty="0" smtClean="0"/>
              <a:t>выбор основанный </a:t>
            </a:r>
            <a:r>
              <a:rPr lang="ru-RU" sz="2800" dirty="0"/>
              <a:t>на официальных статистических данных по пострадавшим в дорожно-транспортных происшествиях </a:t>
            </a:r>
            <a:endParaRPr lang="ru-RU" sz="2800" dirty="0" smtClean="0"/>
          </a:p>
          <a:p>
            <a:pPr algn="just"/>
            <a:r>
              <a:rPr lang="ru-RU" sz="2800" dirty="0" smtClean="0"/>
              <a:t>Разработаны рекомендации </a:t>
            </a:r>
            <a:r>
              <a:rPr lang="ru-RU" sz="2800" dirty="0"/>
              <a:t>по психологическим основам подготовки информационных и методических материалов для взрослой и детской аудитории  о правилах оказания первой помощи пострадавшим в дорожно-транспортных происшествиях, с учетом традиционных и нетрадиционных психологических методов и учетом результатов проведения 9 фокус-групп с представителями 4 целевых аудиторий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0503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2189" y="0"/>
            <a:ext cx="8670926" cy="624481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Результаты выполненных работ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60501" y="749300"/>
            <a:ext cx="10731499" cy="5854700"/>
          </a:xfrm>
        </p:spPr>
        <p:txBody>
          <a:bodyPr>
            <a:noAutofit/>
          </a:bodyPr>
          <a:lstStyle/>
          <a:p>
            <a:pPr algn="just"/>
            <a:r>
              <a:rPr lang="ru-RU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ЭТАП</a:t>
            </a:r>
          </a:p>
          <a:p>
            <a:pPr algn="just"/>
            <a:r>
              <a:rPr lang="ru-RU" sz="2800" smtClean="0"/>
              <a:t>Подготовлено </a:t>
            </a:r>
            <a:r>
              <a:rPr lang="ru-RU" sz="2800" dirty="0" smtClean="0"/>
              <a:t>описание </a:t>
            </a:r>
            <a:r>
              <a:rPr lang="ru-RU" sz="2800" dirty="0"/>
              <a:t>отечественных и зарубежных практик воздействия на ведущие целевые группы и определение мишеней коммуникационного воздействия информационных и методических материалов для взрослой и детской аудитории, информирующих о правилах оказания первой помощи пострадавшим в дорожно-транспортных происшествиях; </a:t>
            </a:r>
            <a:r>
              <a:rPr lang="ru-RU" sz="2800" dirty="0" smtClean="0"/>
              <a:t>обоснование ведущих </a:t>
            </a:r>
            <a:r>
              <a:rPr lang="ru-RU" sz="2800" dirty="0"/>
              <a:t>целевых групп воздействия, описание выявленных психологических основ формирования информационных и методических материалов для взрослой и детской аудитории о правилах оказания первой помощи пострадавшим в дорожно-транспортных происшествиях, с учетом традиционных и нетрадиционных психологических методов </a:t>
            </a:r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4175355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2189" y="0"/>
            <a:ext cx="8670926" cy="624481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Результаты выполненных работ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60501" y="749300"/>
            <a:ext cx="10731499" cy="5854700"/>
          </a:xfrm>
        </p:spPr>
        <p:txBody>
          <a:bodyPr>
            <a:noAutofit/>
          </a:bodyPr>
          <a:lstStyle/>
          <a:p>
            <a:pPr algn="just"/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ЭТАП</a:t>
            </a:r>
            <a:endParaRPr lang="ru-RU" sz="2500" dirty="0" smtClean="0"/>
          </a:p>
          <a:p>
            <a:pPr algn="just"/>
            <a:r>
              <a:rPr lang="ru-RU" sz="2500" dirty="0" smtClean="0"/>
              <a:t>Подготовлены предложения </a:t>
            </a:r>
            <a:r>
              <a:rPr lang="ru-RU" sz="2500" dirty="0"/>
              <a:t>по выбору основных коммуникативных каналов </a:t>
            </a:r>
            <a:endParaRPr lang="ru-RU" sz="2500" dirty="0"/>
          </a:p>
          <a:p>
            <a:pPr algn="just"/>
            <a:r>
              <a:rPr lang="ru-RU" sz="2500" dirty="0" smtClean="0"/>
              <a:t>Разработаны макеты </a:t>
            </a:r>
            <a:r>
              <a:rPr lang="ru-RU" sz="2500" dirty="0"/>
              <a:t>информационных и методических материалов, информирующих детскую и взрослую аудиторию о правилах оказания первой помощи пострадавшим в дорожно-транспортных </a:t>
            </a:r>
            <a:r>
              <a:rPr lang="ru-RU" sz="2500" dirty="0" smtClean="0"/>
              <a:t>происшествиях: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500" dirty="0"/>
              <a:t>2 варианта </a:t>
            </a:r>
            <a:r>
              <a:rPr lang="ru-RU" sz="2500" dirty="0" err="1"/>
              <a:t>кадроплана</a:t>
            </a:r>
            <a:r>
              <a:rPr lang="ru-RU" sz="2500" dirty="0"/>
              <a:t> вирусного ролика для сети интернет для одной из целевых </a:t>
            </a:r>
            <a:r>
              <a:rPr lang="ru-RU" sz="2500" dirty="0" smtClean="0"/>
              <a:t>групп;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500" dirty="0"/>
              <a:t>по 2 варианта макетов </a:t>
            </a:r>
            <a:r>
              <a:rPr lang="ru-RU" sz="2500" dirty="0" err="1"/>
              <a:t>инфографических</a:t>
            </a:r>
            <a:r>
              <a:rPr lang="ru-RU" sz="2500" dirty="0"/>
              <a:t> материалов для размещения на интернет-сайтах и в печатных изданиях для каждой из целевых </a:t>
            </a:r>
            <a:r>
              <a:rPr lang="ru-RU" sz="2500" dirty="0" smtClean="0"/>
              <a:t>групп;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500" dirty="0" smtClean="0"/>
              <a:t>2 </a:t>
            </a:r>
            <a:r>
              <a:rPr lang="ru-RU" sz="2500" dirty="0"/>
              <a:t>варианта макетов комиксов (для дальнейшего использования в газетах, журналах, книгах и/или иных видах печатной продукции для детей</a:t>
            </a:r>
            <a:r>
              <a:rPr lang="ru-RU" sz="2500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778664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2189" y="0"/>
            <a:ext cx="8670926" cy="624481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Результаты выполненных работ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60501" y="749300"/>
            <a:ext cx="10731499" cy="5854700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ЭТАП</a:t>
            </a:r>
          </a:p>
          <a:p>
            <a:pPr algn="just"/>
            <a:r>
              <a:rPr lang="ru-RU" sz="2800" dirty="0"/>
              <a:t>Созданы </a:t>
            </a:r>
            <a:r>
              <a:rPr lang="ru-RU" sz="2800" dirty="0" err="1" smtClean="0"/>
              <a:t>инфографические</a:t>
            </a:r>
            <a:r>
              <a:rPr lang="ru-RU" sz="2800" dirty="0" smtClean="0"/>
              <a:t> материалы </a:t>
            </a:r>
            <a:r>
              <a:rPr lang="ru-RU" sz="2800" dirty="0"/>
              <a:t>для размещения на интернет-сайтах и в печатных </a:t>
            </a:r>
            <a:r>
              <a:rPr lang="ru-RU" sz="2800" dirty="0" smtClean="0"/>
              <a:t>изданиях по варианта 2 </a:t>
            </a:r>
            <a:r>
              <a:rPr lang="ru-RU" sz="2800" dirty="0"/>
              <a:t>для каждой из целевых </a:t>
            </a:r>
            <a:r>
              <a:rPr lang="ru-RU" sz="2800" dirty="0" smtClean="0"/>
              <a:t>групп</a:t>
            </a:r>
            <a:endParaRPr lang="ru-RU" sz="2800" dirty="0"/>
          </a:p>
          <a:p>
            <a:pPr algn="just"/>
            <a:endParaRPr lang="ru-RU" sz="2800" dirty="0"/>
          </a:p>
          <a:p>
            <a:pPr algn="just"/>
            <a:endParaRPr lang="ru-RU" sz="28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072" y="3170395"/>
            <a:ext cx="5216178" cy="36876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821" y="3170394"/>
            <a:ext cx="5216179" cy="368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098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123</TotalTime>
  <Words>933</Words>
  <Application>Microsoft Office PowerPoint</Application>
  <PresentationFormat>Широкоэкранный</PresentationFormat>
  <Paragraphs>70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Corbel</vt:lpstr>
      <vt:lpstr>Wingdings</vt:lpstr>
      <vt:lpstr>Параллакс</vt:lpstr>
      <vt:lpstr>Разработка информационных и методических материалов для взрослой и детской аудитории, информирующих о правилах оказания первой помощи пострадавшим в дорожно-транспортных происшествиях</vt:lpstr>
      <vt:lpstr>Исполнитель: Автономная некоммерческая организация «Национальный институт инноваций»</vt:lpstr>
      <vt:lpstr>Цели и задачи.</vt:lpstr>
      <vt:lpstr>Презентация PowerPoint</vt:lpstr>
      <vt:lpstr>Презентация PowerPoint</vt:lpstr>
      <vt:lpstr>Результаты выполненных работ.</vt:lpstr>
      <vt:lpstr>Результаты выполненных работ.</vt:lpstr>
      <vt:lpstr>Результаты выполненных работ.</vt:lpstr>
      <vt:lpstr>Результаты выполненных работ.</vt:lpstr>
      <vt:lpstr>Результаты выполненных работ.</vt:lpstr>
      <vt:lpstr>Результаты выполненных работ.</vt:lpstr>
      <vt:lpstr>Результаты выполненных работ.</vt:lpstr>
      <vt:lpstr>Результаты выполненных работ.</vt:lpstr>
      <vt:lpstr>Результаты выполненных работ.</vt:lpstr>
      <vt:lpstr>Результаты выполненных работ.</vt:lpstr>
      <vt:lpstr>Результаты выполненных работ.</vt:lpstr>
      <vt:lpstr>Результаты выполненных работ.</vt:lpstr>
      <vt:lpstr>Результаты выполненных работ.</vt:lpstr>
      <vt:lpstr>Результаты выполненных работ.</vt:lpstr>
      <vt:lpstr>Перспективы практического внедрения полученных результатов.</vt:lpstr>
      <vt:lpstr>Области и масштабы использования результатов работ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информационных и методических материалов для взрослой и детской аудитории, информирующих о правилах оказания первой помощи пострадавшим в дорожно-транспортных происшествиях</dc:title>
  <dc:creator>Anna Gotskaya</dc:creator>
  <cp:lastModifiedBy>Anna Gotskaya</cp:lastModifiedBy>
  <cp:revision>9</cp:revision>
  <dcterms:created xsi:type="dcterms:W3CDTF">2014-12-12T07:12:22Z</dcterms:created>
  <dcterms:modified xsi:type="dcterms:W3CDTF">2014-12-12T09:15:49Z</dcterms:modified>
</cp:coreProperties>
</file>