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402" r:id="rId2"/>
    <p:sldId id="401" r:id="rId3"/>
    <p:sldId id="392" r:id="rId4"/>
    <p:sldId id="371" r:id="rId5"/>
    <p:sldId id="383" r:id="rId6"/>
    <p:sldId id="409" r:id="rId7"/>
    <p:sldId id="347" r:id="rId8"/>
    <p:sldId id="411" r:id="rId9"/>
    <p:sldId id="410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866"/>
    <a:srgbClr val="906EB7"/>
    <a:srgbClr val="D250DC"/>
    <a:srgbClr val="EEFECA"/>
    <a:srgbClr val="E2FEC6"/>
    <a:srgbClr val="009999"/>
    <a:srgbClr val="B7FFFF"/>
    <a:srgbClr val="F2FFEF"/>
    <a:srgbClr val="BDF58B"/>
    <a:srgbClr val="DAFD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3765" autoAdjust="0"/>
  </p:normalViewPr>
  <p:slideViewPr>
    <p:cSldViewPr>
      <p:cViewPr>
        <p:scale>
          <a:sx n="100" d="100"/>
          <a:sy n="100" d="100"/>
        </p:scale>
        <p:origin x="-98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C422A9-0787-4691-A56C-3DF37C3B0B2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2D1332-A950-422E-B612-49CD695985FD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800" dirty="0" smtClean="0"/>
            <a:t>I</a:t>
          </a:r>
          <a:r>
            <a:rPr lang="ru-RU" sz="2800" dirty="0" smtClean="0"/>
            <a:t> уровень</a:t>
          </a:r>
          <a:r>
            <a:rPr lang="en-US" sz="1100" dirty="0" smtClean="0"/>
            <a:t> </a:t>
          </a:r>
          <a:endParaRPr lang="ru-RU" sz="1100" dirty="0"/>
        </a:p>
      </dgm:t>
    </dgm:pt>
    <dgm:pt modelId="{86EBC89D-6790-48D8-8909-16724B76F7D8}" type="parTrans" cxnId="{4EB11126-EF66-4508-B8D8-BC58AB4CCC36}">
      <dgm:prSet/>
      <dgm:spPr/>
      <dgm:t>
        <a:bodyPr/>
        <a:lstStyle/>
        <a:p>
          <a:endParaRPr lang="ru-RU" sz="1600"/>
        </a:p>
      </dgm:t>
    </dgm:pt>
    <dgm:pt modelId="{1EE74B2B-B69B-406E-9DE7-3247C39F786C}" type="sibTrans" cxnId="{4EB11126-EF66-4508-B8D8-BC58AB4CCC36}">
      <dgm:prSet/>
      <dgm:spPr/>
      <dgm:t>
        <a:bodyPr/>
        <a:lstStyle/>
        <a:p>
          <a:endParaRPr lang="ru-RU" sz="1600"/>
        </a:p>
      </dgm:t>
    </dgm:pt>
    <dgm:pt modelId="{0C953BE0-E8B2-4A4A-82F8-C7F025D6757F}">
      <dgm:prSet custT="1"/>
      <dgm:spPr>
        <a:solidFill>
          <a:srgbClr val="882866"/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800" dirty="0" smtClean="0"/>
            <a:t>II</a:t>
          </a:r>
          <a:r>
            <a:rPr lang="ru-RU" sz="2800" dirty="0" smtClean="0"/>
            <a:t> уровень</a:t>
          </a:r>
          <a:endParaRPr lang="ru-RU" sz="2800" dirty="0"/>
        </a:p>
      </dgm:t>
    </dgm:pt>
    <dgm:pt modelId="{8D5DA732-00AE-499C-AB4B-8F2B60F6AB20}" type="parTrans" cxnId="{52C6E549-E418-4FC3-A4B2-B8F8FE1A9A27}">
      <dgm:prSet/>
      <dgm:spPr/>
      <dgm:t>
        <a:bodyPr/>
        <a:lstStyle/>
        <a:p>
          <a:endParaRPr lang="ru-RU"/>
        </a:p>
      </dgm:t>
    </dgm:pt>
    <dgm:pt modelId="{9D406CF9-5DEA-4F8B-97EA-3F0C014CE06D}" type="sibTrans" cxnId="{52C6E549-E418-4FC3-A4B2-B8F8FE1A9A27}">
      <dgm:prSet/>
      <dgm:spPr/>
      <dgm:t>
        <a:bodyPr/>
        <a:lstStyle/>
        <a:p>
          <a:endParaRPr lang="ru-RU"/>
        </a:p>
      </dgm:t>
    </dgm:pt>
    <dgm:pt modelId="{E41211A9-B2C9-4663-B96D-807EDDB9C0E7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800" dirty="0" smtClean="0"/>
            <a:t>III</a:t>
          </a:r>
          <a:r>
            <a:rPr lang="ru-RU" sz="2800" dirty="0" smtClean="0"/>
            <a:t> уровень</a:t>
          </a:r>
          <a:endParaRPr lang="ru-RU" sz="2800" dirty="0"/>
        </a:p>
      </dgm:t>
    </dgm:pt>
    <dgm:pt modelId="{BFF5AB27-4C3C-4D07-B531-0C1200F56DBC}" type="parTrans" cxnId="{EF84AB1F-6531-4809-AB39-D6EBBF039A6E}">
      <dgm:prSet/>
      <dgm:spPr/>
      <dgm:t>
        <a:bodyPr/>
        <a:lstStyle/>
        <a:p>
          <a:endParaRPr lang="ru-RU"/>
        </a:p>
      </dgm:t>
    </dgm:pt>
    <dgm:pt modelId="{EA5711DB-4334-4D07-A210-E74EF58F2564}" type="sibTrans" cxnId="{EF84AB1F-6531-4809-AB39-D6EBBF039A6E}">
      <dgm:prSet/>
      <dgm:spPr/>
      <dgm:t>
        <a:bodyPr/>
        <a:lstStyle/>
        <a:p>
          <a:endParaRPr lang="ru-RU"/>
        </a:p>
      </dgm:t>
    </dgm:pt>
    <dgm:pt modelId="{03168101-72AA-4652-AA9B-97937F2BB5C7}" type="pres">
      <dgm:prSet presAssocID="{FCC422A9-0787-4691-A56C-3DF37C3B0B2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E2F4FD-952F-4ACA-9266-0EE2B97C70A2}" type="pres">
      <dgm:prSet presAssocID="{672D1332-A950-422E-B612-49CD695985FD}" presName="node" presStyleLbl="node1" presStyleIdx="0" presStyleCnt="3" custLinFactNeighborX="-10059" custLinFactNeighborY="-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4763E-BC3E-467A-BF9B-A7C1B1442F1A}" type="pres">
      <dgm:prSet presAssocID="{1EE74B2B-B69B-406E-9DE7-3247C39F786C}" presName="sibTrans" presStyleCnt="0"/>
      <dgm:spPr/>
    </dgm:pt>
    <dgm:pt modelId="{E2F63AAA-379D-4E95-9634-12AA0C87BDE3}" type="pres">
      <dgm:prSet presAssocID="{0C953BE0-E8B2-4A4A-82F8-C7F025D6757F}" presName="node" presStyleLbl="node1" presStyleIdx="1" presStyleCnt="3" custLinFactNeighborX="-13395" custLinFactNeighborY="2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58CA3-CE31-4759-BE86-D40F45E8B093}" type="pres">
      <dgm:prSet presAssocID="{9D406CF9-5DEA-4F8B-97EA-3F0C014CE06D}" presName="sibTrans" presStyleCnt="0"/>
      <dgm:spPr/>
    </dgm:pt>
    <dgm:pt modelId="{5C7429D7-5B14-4E3A-99AA-2323810C6902}" type="pres">
      <dgm:prSet presAssocID="{E41211A9-B2C9-4663-B96D-807EDDB9C0E7}" presName="node" presStyleLbl="node1" presStyleIdx="2" presStyleCnt="3" custLinFactNeighborX="3333" custLinFactNeighborY="16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14E028-FB39-4037-871E-69E6019FF062}" type="presOf" srcId="{672D1332-A950-422E-B612-49CD695985FD}" destId="{38E2F4FD-952F-4ACA-9266-0EE2B97C70A2}" srcOrd="0" destOrd="0" presId="urn:microsoft.com/office/officeart/2005/8/layout/default"/>
    <dgm:cxn modelId="{090AE9BC-FDAB-46F7-9CB9-B1A05A3247AC}" type="presOf" srcId="{E41211A9-B2C9-4663-B96D-807EDDB9C0E7}" destId="{5C7429D7-5B14-4E3A-99AA-2323810C6902}" srcOrd="0" destOrd="0" presId="urn:microsoft.com/office/officeart/2005/8/layout/default"/>
    <dgm:cxn modelId="{5DF59D38-C614-4B76-8F13-8409D97C2AF3}" type="presOf" srcId="{FCC422A9-0787-4691-A56C-3DF37C3B0B21}" destId="{03168101-72AA-4652-AA9B-97937F2BB5C7}" srcOrd="0" destOrd="0" presId="urn:microsoft.com/office/officeart/2005/8/layout/default"/>
    <dgm:cxn modelId="{EF84AB1F-6531-4809-AB39-D6EBBF039A6E}" srcId="{FCC422A9-0787-4691-A56C-3DF37C3B0B21}" destId="{E41211A9-B2C9-4663-B96D-807EDDB9C0E7}" srcOrd="2" destOrd="0" parTransId="{BFF5AB27-4C3C-4D07-B531-0C1200F56DBC}" sibTransId="{EA5711DB-4334-4D07-A210-E74EF58F2564}"/>
    <dgm:cxn modelId="{52C6E549-E418-4FC3-A4B2-B8F8FE1A9A27}" srcId="{FCC422A9-0787-4691-A56C-3DF37C3B0B21}" destId="{0C953BE0-E8B2-4A4A-82F8-C7F025D6757F}" srcOrd="1" destOrd="0" parTransId="{8D5DA732-00AE-499C-AB4B-8F2B60F6AB20}" sibTransId="{9D406CF9-5DEA-4F8B-97EA-3F0C014CE06D}"/>
    <dgm:cxn modelId="{629B78EA-0C1F-4E27-BFDF-0215C97AC8B4}" type="presOf" srcId="{0C953BE0-E8B2-4A4A-82F8-C7F025D6757F}" destId="{E2F63AAA-379D-4E95-9634-12AA0C87BDE3}" srcOrd="0" destOrd="0" presId="urn:microsoft.com/office/officeart/2005/8/layout/default"/>
    <dgm:cxn modelId="{4EB11126-EF66-4508-B8D8-BC58AB4CCC36}" srcId="{FCC422A9-0787-4691-A56C-3DF37C3B0B21}" destId="{672D1332-A950-422E-B612-49CD695985FD}" srcOrd="0" destOrd="0" parTransId="{86EBC89D-6790-48D8-8909-16724B76F7D8}" sibTransId="{1EE74B2B-B69B-406E-9DE7-3247C39F786C}"/>
    <dgm:cxn modelId="{3E93382F-6B4D-414E-8169-738F34872AC5}" type="presParOf" srcId="{03168101-72AA-4652-AA9B-97937F2BB5C7}" destId="{38E2F4FD-952F-4ACA-9266-0EE2B97C70A2}" srcOrd="0" destOrd="0" presId="urn:microsoft.com/office/officeart/2005/8/layout/default"/>
    <dgm:cxn modelId="{8B64C820-A537-44D9-8DDA-254A30FD6EFF}" type="presParOf" srcId="{03168101-72AA-4652-AA9B-97937F2BB5C7}" destId="{DA54763E-BC3E-467A-BF9B-A7C1B1442F1A}" srcOrd="1" destOrd="0" presId="urn:microsoft.com/office/officeart/2005/8/layout/default"/>
    <dgm:cxn modelId="{1A798042-A368-4233-BD26-643DE8E57653}" type="presParOf" srcId="{03168101-72AA-4652-AA9B-97937F2BB5C7}" destId="{E2F63AAA-379D-4E95-9634-12AA0C87BDE3}" srcOrd="2" destOrd="0" presId="urn:microsoft.com/office/officeart/2005/8/layout/default"/>
    <dgm:cxn modelId="{6325DF08-D4F3-4DE3-9BFF-2346B0D6F518}" type="presParOf" srcId="{03168101-72AA-4652-AA9B-97937F2BB5C7}" destId="{43E58CA3-CE31-4759-BE86-D40F45E8B093}" srcOrd="3" destOrd="0" presId="urn:microsoft.com/office/officeart/2005/8/layout/default"/>
    <dgm:cxn modelId="{02278A4D-E008-4F96-8D44-E31C325FE8D7}" type="presParOf" srcId="{03168101-72AA-4652-AA9B-97937F2BB5C7}" destId="{5C7429D7-5B14-4E3A-99AA-2323810C6902}" srcOrd="4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761773-B30A-4D51-970B-70E91A073E0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0B65AE-832A-4584-860F-AA8203EFDD9A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smtClean="0"/>
            <a:t>01.07.2016</a:t>
          </a:r>
          <a:endParaRPr lang="ru-RU" sz="2400" b="1" dirty="0"/>
        </a:p>
      </dgm:t>
    </dgm:pt>
    <dgm:pt modelId="{6053C75E-0E63-4C42-AA25-C1F1D1823F30}" type="parTrans" cxnId="{C164D7F7-CE69-455E-A346-584DA3CB807B}">
      <dgm:prSet/>
      <dgm:spPr/>
      <dgm:t>
        <a:bodyPr/>
        <a:lstStyle/>
        <a:p>
          <a:endParaRPr lang="ru-RU"/>
        </a:p>
      </dgm:t>
    </dgm:pt>
    <dgm:pt modelId="{1978B090-FFFD-4C6D-9C8C-2341ACE00200}" type="sibTrans" cxnId="{C164D7F7-CE69-455E-A346-584DA3CB807B}">
      <dgm:prSet/>
      <dgm:spPr/>
      <dgm:t>
        <a:bodyPr/>
        <a:lstStyle/>
        <a:p>
          <a:endParaRPr lang="ru-RU"/>
        </a:p>
      </dgm:t>
    </dgm:pt>
    <dgm:pt modelId="{677FED68-1421-45CA-84DF-4ADC18EB4D66}">
      <dgm:prSet phldrT="[Текст]" custT="1"/>
      <dgm:spPr>
        <a:solidFill>
          <a:srgbClr val="882866"/>
        </a:solidFill>
      </dgm:spPr>
      <dgm:t>
        <a:bodyPr/>
        <a:lstStyle/>
        <a:p>
          <a:r>
            <a:rPr lang="en-US" sz="2400" b="1" dirty="0" smtClean="0"/>
            <a:t>11.01.2017</a:t>
          </a:r>
          <a:endParaRPr lang="ru-RU" sz="2400" b="1" dirty="0"/>
        </a:p>
      </dgm:t>
    </dgm:pt>
    <dgm:pt modelId="{1638C770-1D40-48F8-815C-646233F17822}" type="parTrans" cxnId="{B8D250CD-5FDD-4AF0-AE81-D0612E19E3AF}">
      <dgm:prSet/>
      <dgm:spPr/>
      <dgm:t>
        <a:bodyPr/>
        <a:lstStyle/>
        <a:p>
          <a:endParaRPr lang="ru-RU"/>
        </a:p>
      </dgm:t>
    </dgm:pt>
    <dgm:pt modelId="{6DAB40AE-9C21-4130-96BA-A2DDDAC3B0BA}" type="sibTrans" cxnId="{B8D250CD-5FDD-4AF0-AE81-D0612E19E3AF}">
      <dgm:prSet/>
      <dgm:spPr/>
      <dgm:t>
        <a:bodyPr/>
        <a:lstStyle/>
        <a:p>
          <a:endParaRPr lang="ru-RU"/>
        </a:p>
      </dgm:t>
    </dgm:pt>
    <dgm:pt modelId="{60B834F5-D9DE-4055-88F3-D343AB00591C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400" b="1" dirty="0" smtClean="0"/>
            <a:t>11.01.2018</a:t>
          </a:r>
          <a:endParaRPr lang="ru-RU" sz="2400" b="1" dirty="0"/>
        </a:p>
      </dgm:t>
    </dgm:pt>
    <dgm:pt modelId="{3972E40B-83E4-4E3E-AB0C-4DE4EEBB6363}" type="parTrans" cxnId="{2A0CFD17-E00E-4614-A083-E91036374391}">
      <dgm:prSet/>
      <dgm:spPr/>
      <dgm:t>
        <a:bodyPr/>
        <a:lstStyle/>
        <a:p>
          <a:endParaRPr lang="ru-RU"/>
        </a:p>
      </dgm:t>
    </dgm:pt>
    <dgm:pt modelId="{85F74852-3705-4D1B-9CF8-7BBC84B62E2F}" type="sibTrans" cxnId="{2A0CFD17-E00E-4614-A083-E91036374391}">
      <dgm:prSet/>
      <dgm:spPr/>
      <dgm:t>
        <a:bodyPr/>
        <a:lstStyle/>
        <a:p>
          <a:endParaRPr lang="ru-RU"/>
        </a:p>
      </dgm:t>
    </dgm:pt>
    <dgm:pt modelId="{93D5277D-2154-4313-A28E-E09E7FBE30EE}" type="pres">
      <dgm:prSet presAssocID="{98761773-B30A-4D51-970B-70E91A073E0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01431D-4F3E-49B0-BEBB-8D4CD3748A03}" type="pres">
      <dgm:prSet presAssocID="{480B65AE-832A-4584-860F-AA8203EFDD9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AC471-09F9-4B7F-9B66-BC9BED717CE7}" type="pres">
      <dgm:prSet presAssocID="{1978B090-FFFD-4C6D-9C8C-2341ACE0020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2652CE9-A60C-435B-A4F2-F70D02706D34}" type="pres">
      <dgm:prSet presAssocID="{1978B090-FFFD-4C6D-9C8C-2341ACE0020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44F8238-6C47-4BF0-A291-87BDF61C1FFF}" type="pres">
      <dgm:prSet presAssocID="{677FED68-1421-45CA-84DF-4ADC18EB4D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6E1D9-2AA5-400D-899E-934DABA1CF90}" type="pres">
      <dgm:prSet presAssocID="{6DAB40AE-9C21-4130-96BA-A2DDDAC3B0B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2A1EC4CF-772E-43F6-9F76-B841332B8A67}" type="pres">
      <dgm:prSet presAssocID="{6DAB40AE-9C21-4130-96BA-A2DDDAC3B0B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25FBEC1-BF49-4CA2-A247-2596B2167609}" type="pres">
      <dgm:prSet presAssocID="{60B834F5-D9DE-4055-88F3-D343AB0059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0CFD17-E00E-4614-A083-E91036374391}" srcId="{98761773-B30A-4D51-970B-70E91A073E03}" destId="{60B834F5-D9DE-4055-88F3-D343AB00591C}" srcOrd="2" destOrd="0" parTransId="{3972E40B-83E4-4E3E-AB0C-4DE4EEBB6363}" sibTransId="{85F74852-3705-4D1B-9CF8-7BBC84B62E2F}"/>
    <dgm:cxn modelId="{C164D7F7-CE69-455E-A346-584DA3CB807B}" srcId="{98761773-B30A-4D51-970B-70E91A073E03}" destId="{480B65AE-832A-4584-860F-AA8203EFDD9A}" srcOrd="0" destOrd="0" parTransId="{6053C75E-0E63-4C42-AA25-C1F1D1823F30}" sibTransId="{1978B090-FFFD-4C6D-9C8C-2341ACE00200}"/>
    <dgm:cxn modelId="{0DDDBFFE-7A18-44AB-8AD1-1C5E28F05FE4}" type="presOf" srcId="{6DAB40AE-9C21-4130-96BA-A2DDDAC3B0BA}" destId="{2A1EC4CF-772E-43F6-9F76-B841332B8A67}" srcOrd="1" destOrd="0" presId="urn:microsoft.com/office/officeart/2005/8/layout/process2"/>
    <dgm:cxn modelId="{63E0BB6C-1BA9-4C73-8F61-1FA9147FEBE8}" type="presOf" srcId="{60B834F5-D9DE-4055-88F3-D343AB00591C}" destId="{E25FBEC1-BF49-4CA2-A247-2596B2167609}" srcOrd="0" destOrd="0" presId="urn:microsoft.com/office/officeart/2005/8/layout/process2"/>
    <dgm:cxn modelId="{B8D250CD-5FDD-4AF0-AE81-D0612E19E3AF}" srcId="{98761773-B30A-4D51-970B-70E91A073E03}" destId="{677FED68-1421-45CA-84DF-4ADC18EB4D66}" srcOrd="1" destOrd="0" parTransId="{1638C770-1D40-48F8-815C-646233F17822}" sibTransId="{6DAB40AE-9C21-4130-96BA-A2DDDAC3B0BA}"/>
    <dgm:cxn modelId="{B0287755-0683-41BF-9497-2133BBE18B18}" type="presOf" srcId="{480B65AE-832A-4584-860F-AA8203EFDD9A}" destId="{0601431D-4F3E-49B0-BEBB-8D4CD3748A03}" srcOrd="0" destOrd="0" presId="urn:microsoft.com/office/officeart/2005/8/layout/process2"/>
    <dgm:cxn modelId="{9B1DE15A-8407-4EBA-A1C2-5FC4C2F93D8F}" type="presOf" srcId="{1978B090-FFFD-4C6D-9C8C-2341ACE00200}" destId="{B2652CE9-A60C-435B-A4F2-F70D02706D34}" srcOrd="1" destOrd="0" presId="urn:microsoft.com/office/officeart/2005/8/layout/process2"/>
    <dgm:cxn modelId="{0E155CF3-7713-4344-80CB-672D57217C6C}" type="presOf" srcId="{677FED68-1421-45CA-84DF-4ADC18EB4D66}" destId="{544F8238-6C47-4BF0-A291-87BDF61C1FFF}" srcOrd="0" destOrd="0" presId="urn:microsoft.com/office/officeart/2005/8/layout/process2"/>
    <dgm:cxn modelId="{8B20AA41-E53A-45B3-8DC8-B2E6FC85F514}" type="presOf" srcId="{98761773-B30A-4D51-970B-70E91A073E03}" destId="{93D5277D-2154-4313-A28E-E09E7FBE30EE}" srcOrd="0" destOrd="0" presId="urn:microsoft.com/office/officeart/2005/8/layout/process2"/>
    <dgm:cxn modelId="{FF411484-FE3C-43C3-861C-1A753CF5F58C}" type="presOf" srcId="{6DAB40AE-9C21-4130-96BA-A2DDDAC3B0BA}" destId="{0176E1D9-2AA5-400D-899E-934DABA1CF90}" srcOrd="0" destOrd="0" presId="urn:microsoft.com/office/officeart/2005/8/layout/process2"/>
    <dgm:cxn modelId="{1062B2FD-AEA2-4D84-8A96-96877F910A6A}" type="presOf" srcId="{1978B090-FFFD-4C6D-9C8C-2341ACE00200}" destId="{351AC471-09F9-4B7F-9B66-BC9BED717CE7}" srcOrd="0" destOrd="0" presId="urn:microsoft.com/office/officeart/2005/8/layout/process2"/>
    <dgm:cxn modelId="{D2F07ABA-3745-4D37-98EE-F7E4C8259AB8}" type="presParOf" srcId="{93D5277D-2154-4313-A28E-E09E7FBE30EE}" destId="{0601431D-4F3E-49B0-BEBB-8D4CD3748A03}" srcOrd="0" destOrd="0" presId="urn:microsoft.com/office/officeart/2005/8/layout/process2"/>
    <dgm:cxn modelId="{AA68581E-293A-4F9B-9171-928AC2AD8113}" type="presParOf" srcId="{93D5277D-2154-4313-A28E-E09E7FBE30EE}" destId="{351AC471-09F9-4B7F-9B66-BC9BED717CE7}" srcOrd="1" destOrd="0" presId="urn:microsoft.com/office/officeart/2005/8/layout/process2"/>
    <dgm:cxn modelId="{B35407A8-65FD-4472-8E0B-55BB1B4E2A5A}" type="presParOf" srcId="{351AC471-09F9-4B7F-9B66-BC9BED717CE7}" destId="{B2652CE9-A60C-435B-A4F2-F70D02706D34}" srcOrd="0" destOrd="0" presId="urn:microsoft.com/office/officeart/2005/8/layout/process2"/>
    <dgm:cxn modelId="{385B1ACD-8D37-44B3-A76A-F207CBD3A3D5}" type="presParOf" srcId="{93D5277D-2154-4313-A28E-E09E7FBE30EE}" destId="{544F8238-6C47-4BF0-A291-87BDF61C1FFF}" srcOrd="2" destOrd="0" presId="urn:microsoft.com/office/officeart/2005/8/layout/process2"/>
    <dgm:cxn modelId="{685DCC3F-A9C5-4C95-8F96-FAF6FEE5D0F6}" type="presParOf" srcId="{93D5277D-2154-4313-A28E-E09E7FBE30EE}" destId="{0176E1D9-2AA5-400D-899E-934DABA1CF90}" srcOrd="3" destOrd="0" presId="urn:microsoft.com/office/officeart/2005/8/layout/process2"/>
    <dgm:cxn modelId="{C83589DB-7E84-4356-A9CF-BE5E34C02E39}" type="presParOf" srcId="{0176E1D9-2AA5-400D-899E-934DABA1CF90}" destId="{2A1EC4CF-772E-43F6-9F76-B841332B8A67}" srcOrd="0" destOrd="0" presId="urn:microsoft.com/office/officeart/2005/8/layout/process2"/>
    <dgm:cxn modelId="{36DD9BC4-9BDD-4CC9-A77C-743A97D027F7}" type="presParOf" srcId="{93D5277D-2154-4313-A28E-E09E7FBE30EE}" destId="{E25FBEC1-BF49-4CA2-A247-2596B2167609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13EDC5-03B8-4D6E-91C5-B8503EA7AA1D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C38DE6-4B30-4876-9BF6-127B1C6C9F19}">
      <dgm:prSet phldrT="[Текст]" custT="1"/>
      <dgm:spPr>
        <a:solidFill>
          <a:srgbClr val="906EB7"/>
        </a:solidFill>
        <a:ln>
          <a:solidFill>
            <a:srgbClr val="906EB7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1200" b="1" dirty="0" smtClean="0"/>
            <a:t>Региональный сегмент регистра </a:t>
          </a:r>
        </a:p>
        <a:p>
          <a:pPr algn="l">
            <a:spcAft>
              <a:spcPts val="0"/>
            </a:spcAft>
          </a:pPr>
          <a:r>
            <a:rPr lang="ru-RU" sz="1200" b="1" dirty="0" smtClean="0"/>
            <a:t>застрахованных лиц; </a:t>
          </a:r>
        </a:p>
        <a:p>
          <a:pPr algn="l">
            <a:spcAft>
              <a:spcPct val="35000"/>
            </a:spcAft>
          </a:pPr>
          <a:r>
            <a:rPr lang="ru-RU" sz="1200" b="1" dirty="0" smtClean="0"/>
            <a:t>сервис ЕГИСЗ «паспорт медицинского учреждения»</a:t>
          </a:r>
          <a:endParaRPr lang="ru-RU" sz="1200" b="1" dirty="0"/>
        </a:p>
      </dgm:t>
    </dgm:pt>
    <dgm:pt modelId="{612E2EFB-2535-416E-B4BE-F727E0C3FB5F}" type="parTrans" cxnId="{A897D348-5009-47DD-B00B-9D5304D8DB15}">
      <dgm:prSet/>
      <dgm:spPr/>
      <dgm:t>
        <a:bodyPr/>
        <a:lstStyle/>
        <a:p>
          <a:endParaRPr lang="ru-RU"/>
        </a:p>
      </dgm:t>
    </dgm:pt>
    <dgm:pt modelId="{4054938F-DCE3-495F-A403-14DC7602DB9A}" type="sibTrans" cxnId="{A897D348-5009-47DD-B00B-9D5304D8DB15}">
      <dgm:prSet/>
      <dgm:spPr/>
      <dgm:t>
        <a:bodyPr/>
        <a:lstStyle/>
        <a:p>
          <a:endParaRPr lang="ru-RU"/>
        </a:p>
      </dgm:t>
    </dgm:pt>
    <dgm:pt modelId="{80CB3EB8-8369-4F6E-AE2A-E97B47CED90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906EB7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1200" b="1" dirty="0" smtClean="0"/>
            <a:t>Нормативно- справочная информация:</a:t>
          </a:r>
        </a:p>
        <a:p>
          <a:pPr algn="l">
            <a:spcAft>
              <a:spcPts val="0"/>
            </a:spcAft>
          </a:pPr>
          <a:r>
            <a:rPr lang="ru-RU" sz="1200" b="1" dirty="0" smtClean="0"/>
            <a:t>Федеральные законы : 323 - ФЗ; 326 - ФЗ; Постановление правительства РФ об утверждении ПГГ; Порядки  (проведения диспансеризации и проф. осмотров) ,  стандарты оказания медицинской помощи  и клинические рекомендации; приказы субъекта  РФ о маршрутизации пациентов при оказании медицинской помощи;  Правила ОМС</a:t>
          </a:r>
          <a:endParaRPr lang="ru-RU" sz="1200" b="1" dirty="0"/>
        </a:p>
      </dgm:t>
    </dgm:pt>
    <dgm:pt modelId="{907AB99B-691C-4C90-9894-1E42C21E3227}" type="parTrans" cxnId="{92526B71-6316-4A47-8890-399030F91E73}">
      <dgm:prSet/>
      <dgm:spPr/>
      <dgm:t>
        <a:bodyPr/>
        <a:lstStyle/>
        <a:p>
          <a:endParaRPr lang="ru-RU"/>
        </a:p>
      </dgm:t>
    </dgm:pt>
    <dgm:pt modelId="{A67642D4-3D73-401C-9B1C-6171CC109264}" type="sibTrans" cxnId="{92526B71-6316-4A47-8890-399030F91E73}">
      <dgm:prSet/>
      <dgm:spPr/>
      <dgm:t>
        <a:bodyPr/>
        <a:lstStyle/>
        <a:p>
          <a:endParaRPr lang="ru-RU"/>
        </a:p>
      </dgm:t>
    </dgm:pt>
    <dgm:pt modelId="{A508E13F-98E1-4155-AF75-9B04A947145D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906EB7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1200" b="1" dirty="0" smtClean="0"/>
            <a:t>Доступ к единому информационному ресурсу ТФОМС;</a:t>
          </a:r>
        </a:p>
        <a:p>
          <a:pPr algn="l">
            <a:spcAft>
              <a:spcPts val="0"/>
            </a:spcAft>
          </a:pPr>
          <a:r>
            <a:rPr lang="ru-RU" sz="1200" b="1" dirty="0" smtClean="0"/>
            <a:t>Информационная система по учету обращений граждан</a:t>
          </a:r>
          <a:endParaRPr lang="ru-RU" sz="1200" b="1" dirty="0"/>
        </a:p>
      </dgm:t>
    </dgm:pt>
    <dgm:pt modelId="{7690D200-524E-4F55-BA31-6130D2941AEA}" type="parTrans" cxnId="{CD9A64CF-41DE-4872-A0AE-87E76995F9D7}">
      <dgm:prSet/>
      <dgm:spPr/>
      <dgm:t>
        <a:bodyPr/>
        <a:lstStyle/>
        <a:p>
          <a:endParaRPr lang="ru-RU"/>
        </a:p>
      </dgm:t>
    </dgm:pt>
    <dgm:pt modelId="{FBD4AF06-904D-41B2-951D-6AB4AEA4D297}" type="sibTrans" cxnId="{CD9A64CF-41DE-4872-A0AE-87E76995F9D7}">
      <dgm:prSet/>
      <dgm:spPr/>
      <dgm:t>
        <a:bodyPr/>
        <a:lstStyle/>
        <a:p>
          <a:endParaRPr lang="ru-RU"/>
        </a:p>
      </dgm:t>
    </dgm:pt>
    <dgm:pt modelId="{FBDC0F78-D2B3-4B10-9496-56BCCE443554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906EB7"/>
          </a:solidFill>
        </a:ln>
      </dgm:spPr>
      <dgm:t>
        <a:bodyPr/>
        <a:lstStyle/>
        <a:p>
          <a:pPr algn="l">
            <a:spcAft>
              <a:spcPct val="35000"/>
            </a:spcAft>
          </a:pPr>
          <a:endParaRPr lang="ru-RU" sz="1200" b="1" dirty="0" smtClean="0"/>
        </a:p>
        <a:p>
          <a:pPr algn="l">
            <a:spcAft>
              <a:spcPts val="0"/>
            </a:spcAft>
          </a:pPr>
          <a:r>
            <a:rPr lang="ru-RU" sz="1200" b="1" dirty="0" smtClean="0"/>
            <a:t>Единый реестр экспертов качества  медицинской помощи;</a:t>
          </a:r>
        </a:p>
        <a:p>
          <a:pPr>
            <a:spcAft>
              <a:spcPts val="0"/>
            </a:spcAft>
          </a:pPr>
          <a:r>
            <a:rPr lang="ru-RU" sz="1200" b="1" dirty="0" smtClean="0"/>
            <a:t>Реестры счетов на оплату медицинской помощи</a:t>
          </a:r>
        </a:p>
        <a:p>
          <a:pPr algn="l">
            <a:spcAft>
              <a:spcPct val="35000"/>
            </a:spcAft>
          </a:pPr>
          <a:endParaRPr lang="ru-RU" sz="1200" b="1" dirty="0"/>
        </a:p>
      </dgm:t>
    </dgm:pt>
    <dgm:pt modelId="{2C7123A5-8E7C-4D34-A56E-C1EA38C6E8A4}" type="parTrans" cxnId="{AFFE1A3B-898B-4370-8137-DE28881C7019}">
      <dgm:prSet/>
      <dgm:spPr/>
      <dgm:t>
        <a:bodyPr/>
        <a:lstStyle/>
        <a:p>
          <a:endParaRPr lang="ru-RU"/>
        </a:p>
      </dgm:t>
    </dgm:pt>
    <dgm:pt modelId="{F7B1EBED-DC97-400C-8374-BB6E95B9CF3C}" type="sibTrans" cxnId="{AFFE1A3B-898B-4370-8137-DE28881C7019}">
      <dgm:prSet/>
      <dgm:spPr/>
      <dgm:t>
        <a:bodyPr/>
        <a:lstStyle/>
        <a:p>
          <a:endParaRPr lang="ru-RU"/>
        </a:p>
      </dgm:t>
    </dgm:pt>
    <dgm:pt modelId="{49E1F5AE-D7C4-42D0-889D-BB8645C27DDE}">
      <dgm:prSet custT="1"/>
      <dgm:spPr>
        <a:solidFill>
          <a:srgbClr val="906EB7"/>
        </a:solidFill>
        <a:ln>
          <a:solidFill>
            <a:srgbClr val="906EB7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1200" b="1" dirty="0" smtClean="0"/>
            <a:t>Реестр медицинских организаций в сфере ОМС</a:t>
          </a:r>
        </a:p>
        <a:p>
          <a:pPr algn="l">
            <a:spcAft>
              <a:spcPts val="0"/>
            </a:spcAft>
          </a:pPr>
          <a:r>
            <a:rPr lang="ru-RU" sz="1200" b="1" dirty="0" smtClean="0"/>
            <a:t>(виды, профили, условия, график работы  каждой МО), а также  перечень медицинских организаций оказывающих  медпомощь по МТР</a:t>
          </a:r>
          <a:endParaRPr lang="ru-RU" sz="1200" b="1" dirty="0"/>
        </a:p>
      </dgm:t>
    </dgm:pt>
    <dgm:pt modelId="{54E69B54-A718-412A-9C09-783A0B010E02}" type="sibTrans" cxnId="{454BD0E8-10C4-4E9D-95EF-D93252F0D9EB}">
      <dgm:prSet/>
      <dgm:spPr/>
      <dgm:t>
        <a:bodyPr/>
        <a:lstStyle/>
        <a:p>
          <a:endParaRPr lang="ru-RU"/>
        </a:p>
      </dgm:t>
    </dgm:pt>
    <dgm:pt modelId="{6F2D4E5B-B1CB-4D2D-8DAB-DBB8B45A9E4B}" type="parTrans" cxnId="{454BD0E8-10C4-4E9D-95EF-D93252F0D9EB}">
      <dgm:prSet/>
      <dgm:spPr/>
      <dgm:t>
        <a:bodyPr/>
        <a:lstStyle/>
        <a:p>
          <a:endParaRPr lang="ru-RU"/>
        </a:p>
      </dgm:t>
    </dgm:pt>
    <dgm:pt modelId="{CF65106D-78A4-4C8E-A588-13A18F5CD7D6}" type="pres">
      <dgm:prSet presAssocID="{BF13EDC5-03B8-4D6E-91C5-B8503EA7AA1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8FEFC-BB6F-4F09-8490-88329A609173}" type="pres">
      <dgm:prSet presAssocID="{BF13EDC5-03B8-4D6E-91C5-B8503EA7AA1D}" presName="cycle" presStyleCnt="0"/>
      <dgm:spPr/>
    </dgm:pt>
    <dgm:pt modelId="{377CB426-3346-404E-91BF-CA6D9CA5C965}" type="pres">
      <dgm:prSet presAssocID="{BF13EDC5-03B8-4D6E-91C5-B8503EA7AA1D}" presName="centerShape" presStyleCnt="0"/>
      <dgm:spPr/>
    </dgm:pt>
    <dgm:pt modelId="{6610C3AC-3DDD-4412-9723-9F93346EAD41}" type="pres">
      <dgm:prSet presAssocID="{BF13EDC5-03B8-4D6E-91C5-B8503EA7AA1D}" presName="connSite" presStyleLbl="node1" presStyleIdx="0" presStyleCnt="6"/>
      <dgm:spPr/>
    </dgm:pt>
    <dgm:pt modelId="{27D469DA-7F35-4317-8140-56EBDA80D984}" type="pres">
      <dgm:prSet presAssocID="{BF13EDC5-03B8-4D6E-91C5-B8503EA7AA1D}" presName="visible" presStyleLbl="node1" presStyleIdx="0" presStyleCnt="6" custScaleX="163024" custScaleY="1448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8575">
          <a:solidFill>
            <a:srgbClr val="906EB7"/>
          </a:solidFill>
        </a:ln>
      </dgm:spPr>
      <dgm:t>
        <a:bodyPr/>
        <a:lstStyle/>
        <a:p>
          <a:endParaRPr lang="ru-RU"/>
        </a:p>
      </dgm:t>
    </dgm:pt>
    <dgm:pt modelId="{1608C9C8-80B6-431B-A186-274396C2CC21}" type="pres">
      <dgm:prSet presAssocID="{612E2EFB-2535-416E-B4BE-F727E0C3FB5F}" presName="Name25" presStyleLbl="parChTrans1D1" presStyleIdx="0" presStyleCnt="5"/>
      <dgm:spPr/>
      <dgm:t>
        <a:bodyPr/>
        <a:lstStyle/>
        <a:p>
          <a:endParaRPr lang="ru-RU"/>
        </a:p>
      </dgm:t>
    </dgm:pt>
    <dgm:pt modelId="{525F0606-1F8A-4026-8701-9ED09F59DCAE}" type="pres">
      <dgm:prSet presAssocID="{E9C38DE6-4B30-4876-9BF6-127B1C6C9F19}" presName="node" presStyleCnt="0"/>
      <dgm:spPr/>
    </dgm:pt>
    <dgm:pt modelId="{2095A43A-72BE-4A0F-B1F2-2AF83B0F3D2E}" type="pres">
      <dgm:prSet presAssocID="{E9C38DE6-4B30-4876-9BF6-127B1C6C9F19}" presName="parentNode" presStyleLbl="node1" presStyleIdx="1" presStyleCnt="6" custScaleX="381838" custScaleY="96250" custLinFactX="174516" custLinFactNeighborX="200000" custLinFactNeighborY="34218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B550257-8D02-46AD-B18E-08813006D3E0}" type="pres">
      <dgm:prSet presAssocID="{E9C38DE6-4B30-4876-9BF6-127B1C6C9F1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8D66B-C4F1-4614-B2C1-D4F1B6807A48}" type="pres">
      <dgm:prSet presAssocID="{6F2D4E5B-B1CB-4D2D-8DAB-DBB8B45A9E4B}" presName="Name25" presStyleLbl="parChTrans1D1" presStyleIdx="1" presStyleCnt="5"/>
      <dgm:spPr/>
      <dgm:t>
        <a:bodyPr/>
        <a:lstStyle/>
        <a:p>
          <a:endParaRPr lang="ru-RU"/>
        </a:p>
      </dgm:t>
    </dgm:pt>
    <dgm:pt modelId="{7E213E91-0651-4B00-A666-467A505DF01E}" type="pres">
      <dgm:prSet presAssocID="{49E1F5AE-D7C4-42D0-889D-BB8645C27DDE}" presName="node" presStyleCnt="0"/>
      <dgm:spPr/>
    </dgm:pt>
    <dgm:pt modelId="{DE36D28D-9E5F-43BE-8046-27B76551D805}" type="pres">
      <dgm:prSet presAssocID="{49E1F5AE-D7C4-42D0-889D-BB8645C27DDE}" presName="parentNode" presStyleLbl="node1" presStyleIdx="2" presStyleCnt="6" custScaleX="378323" custScaleY="97974" custLinFactX="106072" custLinFactY="100000" custLinFactNeighborX="200000" custLinFactNeighborY="168699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14573B9-0C29-4569-8BB6-46E648F7D7D3}" type="pres">
      <dgm:prSet presAssocID="{49E1F5AE-D7C4-42D0-889D-BB8645C27DDE}" presName="childNode" presStyleLbl="revTx" presStyleIdx="0" presStyleCnt="0">
        <dgm:presLayoutVars>
          <dgm:bulletEnabled val="1"/>
        </dgm:presLayoutVars>
      </dgm:prSet>
      <dgm:spPr/>
    </dgm:pt>
    <dgm:pt modelId="{F775E9CF-DDDA-4E75-839B-12BF63342061}" type="pres">
      <dgm:prSet presAssocID="{907AB99B-691C-4C90-9894-1E42C21E3227}" presName="Name25" presStyleLbl="parChTrans1D1" presStyleIdx="2" presStyleCnt="5"/>
      <dgm:spPr/>
      <dgm:t>
        <a:bodyPr/>
        <a:lstStyle/>
        <a:p>
          <a:endParaRPr lang="ru-RU"/>
        </a:p>
      </dgm:t>
    </dgm:pt>
    <dgm:pt modelId="{EEC99BD3-61D4-418C-B1DA-AB69F8087AE7}" type="pres">
      <dgm:prSet presAssocID="{80CB3EB8-8369-4F6E-AE2A-E97B47CED906}" presName="node" presStyleCnt="0"/>
      <dgm:spPr/>
    </dgm:pt>
    <dgm:pt modelId="{578F6056-D29C-4AE1-A28E-B67A30C2DCF8}" type="pres">
      <dgm:prSet presAssocID="{80CB3EB8-8369-4F6E-AE2A-E97B47CED906}" presName="parentNode" presStyleLbl="node1" presStyleIdx="3" presStyleCnt="6" custScaleX="393898" custScaleY="188398" custLinFactX="100000" custLinFactNeighborX="173692" custLinFactNeighborY="-33675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23B8244-9E4D-49D9-B38F-7A26C8FC2D4F}" type="pres">
      <dgm:prSet presAssocID="{80CB3EB8-8369-4F6E-AE2A-E97B47CED906}" presName="childNode" presStyleLbl="revTx" presStyleIdx="0" presStyleCnt="0">
        <dgm:presLayoutVars>
          <dgm:bulletEnabled val="1"/>
        </dgm:presLayoutVars>
      </dgm:prSet>
      <dgm:spPr/>
    </dgm:pt>
    <dgm:pt modelId="{648A04FF-2099-47B3-BAFF-9C5197CA60CE}" type="pres">
      <dgm:prSet presAssocID="{7690D200-524E-4F55-BA31-6130D2941AEA}" presName="Name25" presStyleLbl="parChTrans1D1" presStyleIdx="3" presStyleCnt="5"/>
      <dgm:spPr/>
      <dgm:t>
        <a:bodyPr/>
        <a:lstStyle/>
        <a:p>
          <a:endParaRPr lang="ru-RU"/>
        </a:p>
      </dgm:t>
    </dgm:pt>
    <dgm:pt modelId="{CEAAD270-4611-42D5-BAA2-726B68C7C389}" type="pres">
      <dgm:prSet presAssocID="{A508E13F-98E1-4155-AF75-9B04A947145D}" presName="node" presStyleCnt="0"/>
      <dgm:spPr/>
    </dgm:pt>
    <dgm:pt modelId="{D233853B-D9B6-4E6B-8E0B-830C96A9E343}" type="pres">
      <dgm:prSet presAssocID="{A508E13F-98E1-4155-AF75-9B04A947145D}" presName="parentNode" presStyleLbl="node1" presStyleIdx="4" presStyleCnt="6" custScaleX="402165" custScaleY="92759" custLinFactX="-3970" custLinFactY="-172956" custLinFactNeighborX="-100000" custLinFactNeighborY="-200000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C62F3DD-0A5C-4ABC-A2A3-44F8C19CB46B}" type="pres">
      <dgm:prSet presAssocID="{A508E13F-98E1-4155-AF75-9B04A947145D}" presName="childNode" presStyleLbl="revTx" presStyleIdx="0" presStyleCnt="0">
        <dgm:presLayoutVars>
          <dgm:bulletEnabled val="1"/>
        </dgm:presLayoutVars>
      </dgm:prSet>
      <dgm:spPr/>
    </dgm:pt>
    <dgm:pt modelId="{51366DFD-1AEA-45B0-8F7A-6E1B8676F09C}" type="pres">
      <dgm:prSet presAssocID="{2C7123A5-8E7C-4D34-A56E-C1EA38C6E8A4}" presName="Name25" presStyleLbl="parChTrans1D1" presStyleIdx="4" presStyleCnt="5"/>
      <dgm:spPr/>
      <dgm:t>
        <a:bodyPr/>
        <a:lstStyle/>
        <a:p>
          <a:endParaRPr lang="ru-RU"/>
        </a:p>
      </dgm:t>
    </dgm:pt>
    <dgm:pt modelId="{EF624586-BDED-4171-BBEF-9F124EAFC5DF}" type="pres">
      <dgm:prSet presAssocID="{FBDC0F78-D2B3-4B10-9496-56BCCE443554}" presName="node" presStyleCnt="0"/>
      <dgm:spPr/>
    </dgm:pt>
    <dgm:pt modelId="{DB529C0A-D4EA-40AE-A0F6-4BFCDDFC46F5}" type="pres">
      <dgm:prSet presAssocID="{FBDC0F78-D2B3-4B10-9496-56BCCE443554}" presName="parentNode" presStyleLbl="node1" presStyleIdx="5" presStyleCnt="6" custScaleX="405309" custScaleY="81856" custLinFactNeighborX="-11704" custLinFactNeighborY="-848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2FDA162-9265-4A23-A2B9-8B79B9736486}" type="pres">
      <dgm:prSet presAssocID="{FBDC0F78-D2B3-4B10-9496-56BCCE44355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92526B71-6316-4A47-8890-399030F91E73}" srcId="{BF13EDC5-03B8-4D6E-91C5-B8503EA7AA1D}" destId="{80CB3EB8-8369-4F6E-AE2A-E97B47CED906}" srcOrd="2" destOrd="0" parTransId="{907AB99B-691C-4C90-9894-1E42C21E3227}" sibTransId="{A67642D4-3D73-401C-9B1C-6171CC109264}"/>
    <dgm:cxn modelId="{CD9A64CF-41DE-4872-A0AE-87E76995F9D7}" srcId="{BF13EDC5-03B8-4D6E-91C5-B8503EA7AA1D}" destId="{A508E13F-98E1-4155-AF75-9B04A947145D}" srcOrd="3" destOrd="0" parTransId="{7690D200-524E-4F55-BA31-6130D2941AEA}" sibTransId="{FBD4AF06-904D-41B2-951D-6AB4AEA4D297}"/>
    <dgm:cxn modelId="{A5B535D6-3EDB-4CAF-9924-71EAB4A22D05}" type="presOf" srcId="{E9C38DE6-4B30-4876-9BF6-127B1C6C9F19}" destId="{2095A43A-72BE-4A0F-B1F2-2AF83B0F3D2E}" srcOrd="0" destOrd="0" presId="urn:microsoft.com/office/officeart/2005/8/layout/radial2"/>
    <dgm:cxn modelId="{CD7F3216-D2A7-4B54-9864-E879FA042EA6}" type="presOf" srcId="{FBDC0F78-D2B3-4B10-9496-56BCCE443554}" destId="{DB529C0A-D4EA-40AE-A0F6-4BFCDDFC46F5}" srcOrd="0" destOrd="0" presId="urn:microsoft.com/office/officeart/2005/8/layout/radial2"/>
    <dgm:cxn modelId="{508C81DE-11DD-4124-BE0E-5D8374E3A621}" type="presOf" srcId="{907AB99B-691C-4C90-9894-1E42C21E3227}" destId="{F775E9CF-DDDA-4E75-839B-12BF63342061}" srcOrd="0" destOrd="0" presId="urn:microsoft.com/office/officeart/2005/8/layout/radial2"/>
    <dgm:cxn modelId="{3CB91AC1-BBAC-45C8-AD8B-F68AE70E5EAB}" type="presOf" srcId="{2C7123A5-8E7C-4D34-A56E-C1EA38C6E8A4}" destId="{51366DFD-1AEA-45B0-8F7A-6E1B8676F09C}" srcOrd="0" destOrd="0" presId="urn:microsoft.com/office/officeart/2005/8/layout/radial2"/>
    <dgm:cxn modelId="{454BD0E8-10C4-4E9D-95EF-D93252F0D9EB}" srcId="{BF13EDC5-03B8-4D6E-91C5-B8503EA7AA1D}" destId="{49E1F5AE-D7C4-42D0-889D-BB8645C27DDE}" srcOrd="1" destOrd="0" parTransId="{6F2D4E5B-B1CB-4D2D-8DAB-DBB8B45A9E4B}" sibTransId="{54E69B54-A718-412A-9C09-783A0B010E02}"/>
    <dgm:cxn modelId="{4D644893-C877-4E66-8C07-125D23A34222}" type="presOf" srcId="{80CB3EB8-8369-4F6E-AE2A-E97B47CED906}" destId="{578F6056-D29C-4AE1-A28E-B67A30C2DCF8}" srcOrd="0" destOrd="0" presId="urn:microsoft.com/office/officeart/2005/8/layout/radial2"/>
    <dgm:cxn modelId="{55DE91B4-ECD1-4833-B268-28D85B0432CC}" type="presOf" srcId="{49E1F5AE-D7C4-42D0-889D-BB8645C27DDE}" destId="{DE36D28D-9E5F-43BE-8046-27B76551D805}" srcOrd="0" destOrd="0" presId="urn:microsoft.com/office/officeart/2005/8/layout/radial2"/>
    <dgm:cxn modelId="{2E287E32-0DF3-4022-8458-1137BE6FD7AF}" type="presOf" srcId="{7690D200-524E-4F55-BA31-6130D2941AEA}" destId="{648A04FF-2099-47B3-BAFF-9C5197CA60CE}" srcOrd="0" destOrd="0" presId="urn:microsoft.com/office/officeart/2005/8/layout/radial2"/>
    <dgm:cxn modelId="{58C2117F-AAB2-4CE3-95E1-3E0BF567839E}" type="presOf" srcId="{A508E13F-98E1-4155-AF75-9B04A947145D}" destId="{D233853B-D9B6-4E6B-8E0B-830C96A9E343}" srcOrd="0" destOrd="0" presId="urn:microsoft.com/office/officeart/2005/8/layout/radial2"/>
    <dgm:cxn modelId="{789537DD-A9EB-4062-9CEC-FACF625AC0D4}" type="presOf" srcId="{6F2D4E5B-B1CB-4D2D-8DAB-DBB8B45A9E4B}" destId="{18E8D66B-C4F1-4614-B2C1-D4F1B6807A48}" srcOrd="0" destOrd="0" presId="urn:microsoft.com/office/officeart/2005/8/layout/radial2"/>
    <dgm:cxn modelId="{AFFE1A3B-898B-4370-8137-DE28881C7019}" srcId="{BF13EDC5-03B8-4D6E-91C5-B8503EA7AA1D}" destId="{FBDC0F78-D2B3-4B10-9496-56BCCE443554}" srcOrd="4" destOrd="0" parTransId="{2C7123A5-8E7C-4D34-A56E-C1EA38C6E8A4}" sibTransId="{F7B1EBED-DC97-400C-8374-BB6E95B9CF3C}"/>
    <dgm:cxn modelId="{666A791D-2500-406D-B2DA-FB8CD7D8A5F1}" type="presOf" srcId="{612E2EFB-2535-416E-B4BE-F727E0C3FB5F}" destId="{1608C9C8-80B6-431B-A186-274396C2CC21}" srcOrd="0" destOrd="0" presId="urn:microsoft.com/office/officeart/2005/8/layout/radial2"/>
    <dgm:cxn modelId="{A897D348-5009-47DD-B00B-9D5304D8DB15}" srcId="{BF13EDC5-03B8-4D6E-91C5-B8503EA7AA1D}" destId="{E9C38DE6-4B30-4876-9BF6-127B1C6C9F19}" srcOrd="0" destOrd="0" parTransId="{612E2EFB-2535-416E-B4BE-F727E0C3FB5F}" sibTransId="{4054938F-DCE3-495F-A403-14DC7602DB9A}"/>
    <dgm:cxn modelId="{883825AE-AE16-4A73-AF5A-E491FB8E1E72}" type="presOf" srcId="{BF13EDC5-03B8-4D6E-91C5-B8503EA7AA1D}" destId="{CF65106D-78A4-4C8E-A588-13A18F5CD7D6}" srcOrd="0" destOrd="0" presId="urn:microsoft.com/office/officeart/2005/8/layout/radial2"/>
    <dgm:cxn modelId="{E5C48FD2-4BAC-4916-B738-7AB154B4C09F}" type="presParOf" srcId="{CF65106D-78A4-4C8E-A588-13A18F5CD7D6}" destId="{AD58FEFC-BB6F-4F09-8490-88329A609173}" srcOrd="0" destOrd="0" presId="urn:microsoft.com/office/officeart/2005/8/layout/radial2"/>
    <dgm:cxn modelId="{A3739D03-096B-4313-A520-70ADC9B5D946}" type="presParOf" srcId="{AD58FEFC-BB6F-4F09-8490-88329A609173}" destId="{377CB426-3346-404E-91BF-CA6D9CA5C965}" srcOrd="0" destOrd="0" presId="urn:microsoft.com/office/officeart/2005/8/layout/radial2"/>
    <dgm:cxn modelId="{B1863730-AD59-4751-96E1-1100D6D991AA}" type="presParOf" srcId="{377CB426-3346-404E-91BF-CA6D9CA5C965}" destId="{6610C3AC-3DDD-4412-9723-9F93346EAD41}" srcOrd="0" destOrd="0" presId="urn:microsoft.com/office/officeart/2005/8/layout/radial2"/>
    <dgm:cxn modelId="{EB09CA79-82B4-44F0-9C0C-DD741A394FA5}" type="presParOf" srcId="{377CB426-3346-404E-91BF-CA6D9CA5C965}" destId="{27D469DA-7F35-4317-8140-56EBDA80D984}" srcOrd="1" destOrd="0" presId="urn:microsoft.com/office/officeart/2005/8/layout/radial2"/>
    <dgm:cxn modelId="{7C77C948-0B92-4289-ABA8-DDC5761C440D}" type="presParOf" srcId="{AD58FEFC-BB6F-4F09-8490-88329A609173}" destId="{1608C9C8-80B6-431B-A186-274396C2CC21}" srcOrd="1" destOrd="0" presId="urn:microsoft.com/office/officeart/2005/8/layout/radial2"/>
    <dgm:cxn modelId="{5AAEA0D1-F4EF-48ED-8646-E192275468B3}" type="presParOf" srcId="{AD58FEFC-BB6F-4F09-8490-88329A609173}" destId="{525F0606-1F8A-4026-8701-9ED09F59DCAE}" srcOrd="2" destOrd="0" presId="urn:microsoft.com/office/officeart/2005/8/layout/radial2"/>
    <dgm:cxn modelId="{B499A14B-0CDD-415C-ABBA-75B20B3F8BCA}" type="presParOf" srcId="{525F0606-1F8A-4026-8701-9ED09F59DCAE}" destId="{2095A43A-72BE-4A0F-B1F2-2AF83B0F3D2E}" srcOrd="0" destOrd="0" presId="urn:microsoft.com/office/officeart/2005/8/layout/radial2"/>
    <dgm:cxn modelId="{D9127469-BAFF-4852-BC47-57EE6C770296}" type="presParOf" srcId="{525F0606-1F8A-4026-8701-9ED09F59DCAE}" destId="{BB550257-8D02-46AD-B18E-08813006D3E0}" srcOrd="1" destOrd="0" presId="urn:microsoft.com/office/officeart/2005/8/layout/radial2"/>
    <dgm:cxn modelId="{4B507E2E-8C5C-4035-A73B-37DFB3496A73}" type="presParOf" srcId="{AD58FEFC-BB6F-4F09-8490-88329A609173}" destId="{18E8D66B-C4F1-4614-B2C1-D4F1B6807A48}" srcOrd="3" destOrd="0" presId="urn:microsoft.com/office/officeart/2005/8/layout/radial2"/>
    <dgm:cxn modelId="{33A8A66A-36F8-484A-9B40-CF103A51ABB5}" type="presParOf" srcId="{AD58FEFC-BB6F-4F09-8490-88329A609173}" destId="{7E213E91-0651-4B00-A666-467A505DF01E}" srcOrd="4" destOrd="0" presId="urn:microsoft.com/office/officeart/2005/8/layout/radial2"/>
    <dgm:cxn modelId="{5380DD46-374B-4811-A4F1-56AEC8319DAC}" type="presParOf" srcId="{7E213E91-0651-4B00-A666-467A505DF01E}" destId="{DE36D28D-9E5F-43BE-8046-27B76551D805}" srcOrd="0" destOrd="0" presId="urn:microsoft.com/office/officeart/2005/8/layout/radial2"/>
    <dgm:cxn modelId="{9AE0C2C7-350F-4ED4-BD97-30E3E806D7D6}" type="presParOf" srcId="{7E213E91-0651-4B00-A666-467A505DF01E}" destId="{B14573B9-0C29-4569-8BB6-46E648F7D7D3}" srcOrd="1" destOrd="0" presId="urn:microsoft.com/office/officeart/2005/8/layout/radial2"/>
    <dgm:cxn modelId="{F24D9CDC-7570-43EB-B1BA-024602E79DA8}" type="presParOf" srcId="{AD58FEFC-BB6F-4F09-8490-88329A609173}" destId="{F775E9CF-DDDA-4E75-839B-12BF63342061}" srcOrd="5" destOrd="0" presId="urn:microsoft.com/office/officeart/2005/8/layout/radial2"/>
    <dgm:cxn modelId="{A81EEC21-67DD-4B77-A27C-D703C0E0404F}" type="presParOf" srcId="{AD58FEFC-BB6F-4F09-8490-88329A609173}" destId="{EEC99BD3-61D4-418C-B1DA-AB69F8087AE7}" srcOrd="6" destOrd="0" presId="urn:microsoft.com/office/officeart/2005/8/layout/radial2"/>
    <dgm:cxn modelId="{FF007E1E-D769-46FE-A7A6-A23F1BE36448}" type="presParOf" srcId="{EEC99BD3-61D4-418C-B1DA-AB69F8087AE7}" destId="{578F6056-D29C-4AE1-A28E-B67A30C2DCF8}" srcOrd="0" destOrd="0" presId="urn:microsoft.com/office/officeart/2005/8/layout/radial2"/>
    <dgm:cxn modelId="{D7D862CD-29F5-4EB7-89F9-45062073CD8C}" type="presParOf" srcId="{EEC99BD3-61D4-418C-B1DA-AB69F8087AE7}" destId="{423B8244-9E4D-49D9-B38F-7A26C8FC2D4F}" srcOrd="1" destOrd="0" presId="urn:microsoft.com/office/officeart/2005/8/layout/radial2"/>
    <dgm:cxn modelId="{21C75020-D2F1-4E2F-88DC-57567A3FDD57}" type="presParOf" srcId="{AD58FEFC-BB6F-4F09-8490-88329A609173}" destId="{648A04FF-2099-47B3-BAFF-9C5197CA60CE}" srcOrd="7" destOrd="0" presId="urn:microsoft.com/office/officeart/2005/8/layout/radial2"/>
    <dgm:cxn modelId="{E91EFDD9-8C05-41E0-874B-04324EA7354C}" type="presParOf" srcId="{AD58FEFC-BB6F-4F09-8490-88329A609173}" destId="{CEAAD270-4611-42D5-BAA2-726B68C7C389}" srcOrd="8" destOrd="0" presId="urn:microsoft.com/office/officeart/2005/8/layout/radial2"/>
    <dgm:cxn modelId="{75A8BFC1-28DE-4574-90C1-2236AD0691C5}" type="presParOf" srcId="{CEAAD270-4611-42D5-BAA2-726B68C7C389}" destId="{D233853B-D9B6-4E6B-8E0B-830C96A9E343}" srcOrd="0" destOrd="0" presId="urn:microsoft.com/office/officeart/2005/8/layout/radial2"/>
    <dgm:cxn modelId="{8946458F-67C7-4200-8F22-C1C229EEA54C}" type="presParOf" srcId="{CEAAD270-4611-42D5-BAA2-726B68C7C389}" destId="{4C62F3DD-0A5C-4ABC-A2A3-44F8C19CB46B}" srcOrd="1" destOrd="0" presId="urn:microsoft.com/office/officeart/2005/8/layout/radial2"/>
    <dgm:cxn modelId="{9DFECC51-1580-4183-A8F2-975D4E635617}" type="presParOf" srcId="{AD58FEFC-BB6F-4F09-8490-88329A609173}" destId="{51366DFD-1AEA-45B0-8F7A-6E1B8676F09C}" srcOrd="9" destOrd="0" presId="urn:microsoft.com/office/officeart/2005/8/layout/radial2"/>
    <dgm:cxn modelId="{6773C633-1553-4146-81DC-E6312770192A}" type="presParOf" srcId="{AD58FEFC-BB6F-4F09-8490-88329A609173}" destId="{EF624586-BDED-4171-BBEF-9F124EAFC5DF}" srcOrd="10" destOrd="0" presId="urn:microsoft.com/office/officeart/2005/8/layout/radial2"/>
    <dgm:cxn modelId="{E7ADC88B-39BD-47CE-8481-E5234446C8A4}" type="presParOf" srcId="{EF624586-BDED-4171-BBEF-9F124EAFC5DF}" destId="{DB529C0A-D4EA-40AE-A0F6-4BFCDDFC46F5}" srcOrd="0" destOrd="0" presId="urn:microsoft.com/office/officeart/2005/8/layout/radial2"/>
    <dgm:cxn modelId="{24F219C6-46D2-41D8-9070-ADCB534CAC93}" type="presParOf" srcId="{EF624586-BDED-4171-BBEF-9F124EAFC5DF}" destId="{42FDA162-9265-4A23-A2B9-8B79B9736486}" srcOrd="1" destOrd="0" presId="urn:microsoft.com/office/officeart/2005/8/layout/radial2"/>
  </dgm:cxnLst>
  <dgm:bg/>
  <dgm:whole>
    <a:ln>
      <a:solidFill>
        <a:srgbClr val="906EB7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2F4FD-952F-4ACA-9266-0EE2B97C70A2}">
      <dsp:nvSpPr>
        <dsp:cNvPr id="0" name=""/>
        <dsp:cNvSpPr/>
      </dsp:nvSpPr>
      <dsp:spPr>
        <a:xfrm>
          <a:off x="0" y="163641"/>
          <a:ext cx="2160240" cy="129614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</a:t>
          </a:r>
          <a:r>
            <a:rPr lang="ru-RU" sz="2800" kern="1200" dirty="0" smtClean="0"/>
            <a:t> уровень</a:t>
          </a:r>
          <a:r>
            <a:rPr lang="en-US" sz="1100" kern="1200" dirty="0" smtClean="0"/>
            <a:t> </a:t>
          </a:r>
          <a:endParaRPr lang="ru-RU" sz="1100" kern="1200" dirty="0"/>
        </a:p>
      </dsp:txBody>
      <dsp:txXfrm>
        <a:off x="0" y="163641"/>
        <a:ext cx="2160240" cy="1296144"/>
      </dsp:txXfrm>
    </dsp:sp>
    <dsp:sp modelId="{E2F63AAA-379D-4E95-9634-12AA0C87BDE3}">
      <dsp:nvSpPr>
        <dsp:cNvPr id="0" name=""/>
        <dsp:cNvSpPr/>
      </dsp:nvSpPr>
      <dsp:spPr>
        <a:xfrm>
          <a:off x="0" y="1755340"/>
          <a:ext cx="2160240" cy="1296144"/>
        </a:xfrm>
        <a:prstGeom prst="rect">
          <a:avLst/>
        </a:prstGeom>
        <a:solidFill>
          <a:srgbClr val="882866"/>
        </a:solidFill>
        <a:ln w="25400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II</a:t>
          </a:r>
          <a:r>
            <a:rPr lang="ru-RU" sz="2800" kern="1200" dirty="0" smtClean="0"/>
            <a:t> уровень</a:t>
          </a:r>
          <a:endParaRPr lang="ru-RU" sz="2800" kern="1200" dirty="0"/>
        </a:p>
      </dsp:txBody>
      <dsp:txXfrm>
        <a:off x="0" y="1755340"/>
        <a:ext cx="2160240" cy="1296144"/>
      </dsp:txXfrm>
    </dsp:sp>
    <dsp:sp modelId="{5C7429D7-5B14-4E3A-99AA-2323810C6902}">
      <dsp:nvSpPr>
        <dsp:cNvPr id="0" name=""/>
        <dsp:cNvSpPr/>
      </dsp:nvSpPr>
      <dsp:spPr>
        <a:xfrm>
          <a:off x="0" y="3453181"/>
          <a:ext cx="2160240" cy="129614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III</a:t>
          </a:r>
          <a:r>
            <a:rPr lang="ru-RU" sz="2800" kern="1200" dirty="0" smtClean="0"/>
            <a:t> уровень</a:t>
          </a:r>
          <a:endParaRPr lang="ru-RU" sz="2800" kern="1200" dirty="0"/>
        </a:p>
      </dsp:txBody>
      <dsp:txXfrm>
        <a:off x="0" y="3453181"/>
        <a:ext cx="2160240" cy="1296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01431D-4F3E-49B0-BEBB-8D4CD3748A03}">
      <dsp:nvSpPr>
        <dsp:cNvPr id="0" name=""/>
        <dsp:cNvSpPr/>
      </dsp:nvSpPr>
      <dsp:spPr>
        <a:xfrm>
          <a:off x="263549" y="0"/>
          <a:ext cx="2137197" cy="118733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01.07.2016</a:t>
          </a:r>
          <a:endParaRPr lang="ru-RU" sz="2400" b="1" kern="1200" dirty="0"/>
        </a:p>
      </dsp:txBody>
      <dsp:txXfrm>
        <a:off x="298325" y="34776"/>
        <a:ext cx="2067645" cy="1117780"/>
      </dsp:txXfrm>
    </dsp:sp>
    <dsp:sp modelId="{351AC471-09F9-4B7F-9B66-BC9BED717CE7}">
      <dsp:nvSpPr>
        <dsp:cNvPr id="0" name=""/>
        <dsp:cNvSpPr/>
      </dsp:nvSpPr>
      <dsp:spPr>
        <a:xfrm rot="5400000">
          <a:off x="1109523" y="1217015"/>
          <a:ext cx="445249" cy="534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-5400000">
        <a:off x="1171859" y="1261540"/>
        <a:ext cx="320579" cy="311674"/>
      </dsp:txXfrm>
    </dsp:sp>
    <dsp:sp modelId="{544F8238-6C47-4BF0-A291-87BDF61C1FFF}">
      <dsp:nvSpPr>
        <dsp:cNvPr id="0" name=""/>
        <dsp:cNvSpPr/>
      </dsp:nvSpPr>
      <dsp:spPr>
        <a:xfrm>
          <a:off x="263549" y="1780997"/>
          <a:ext cx="2137197" cy="1187332"/>
        </a:xfrm>
        <a:prstGeom prst="roundRect">
          <a:avLst>
            <a:gd name="adj" fmla="val 10000"/>
          </a:avLst>
        </a:prstGeom>
        <a:solidFill>
          <a:srgbClr val="8828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11.01.2017</a:t>
          </a:r>
          <a:endParaRPr lang="ru-RU" sz="2400" b="1" kern="1200" dirty="0"/>
        </a:p>
      </dsp:txBody>
      <dsp:txXfrm>
        <a:off x="298325" y="1815773"/>
        <a:ext cx="2067645" cy="1117780"/>
      </dsp:txXfrm>
    </dsp:sp>
    <dsp:sp modelId="{0176E1D9-2AA5-400D-899E-934DABA1CF90}">
      <dsp:nvSpPr>
        <dsp:cNvPr id="0" name=""/>
        <dsp:cNvSpPr/>
      </dsp:nvSpPr>
      <dsp:spPr>
        <a:xfrm rot="5400000">
          <a:off x="1109523" y="2998013"/>
          <a:ext cx="445249" cy="534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-5400000">
        <a:off x="1171859" y="3042538"/>
        <a:ext cx="320579" cy="311674"/>
      </dsp:txXfrm>
    </dsp:sp>
    <dsp:sp modelId="{E25FBEC1-BF49-4CA2-A247-2596B2167609}">
      <dsp:nvSpPr>
        <dsp:cNvPr id="0" name=""/>
        <dsp:cNvSpPr/>
      </dsp:nvSpPr>
      <dsp:spPr>
        <a:xfrm>
          <a:off x="263549" y="3561995"/>
          <a:ext cx="2137197" cy="118733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11.01.2018</a:t>
          </a:r>
          <a:endParaRPr lang="ru-RU" sz="2400" b="1" kern="1200" dirty="0"/>
        </a:p>
      </dsp:txBody>
      <dsp:txXfrm>
        <a:off x="298325" y="3596771"/>
        <a:ext cx="2067645" cy="1117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66DFD-1AEA-45B0-8F7A-6E1B8676F09C}">
      <dsp:nvSpPr>
        <dsp:cNvPr id="0" name=""/>
        <dsp:cNvSpPr/>
      </dsp:nvSpPr>
      <dsp:spPr>
        <a:xfrm rot="3859358">
          <a:off x="1810590" y="3774057"/>
          <a:ext cx="1342829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1342829" y="15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A04FF-2099-47B3-BAFF-9C5197CA60CE}">
      <dsp:nvSpPr>
        <dsp:cNvPr id="0" name=""/>
        <dsp:cNvSpPr/>
      </dsp:nvSpPr>
      <dsp:spPr>
        <a:xfrm rot="17484156">
          <a:off x="1723753" y="1503933"/>
          <a:ext cx="1325090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1325090" y="15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5E9CF-DDDA-4E75-839B-12BF63342061}">
      <dsp:nvSpPr>
        <dsp:cNvPr id="0" name=""/>
        <dsp:cNvSpPr/>
      </dsp:nvSpPr>
      <dsp:spPr>
        <a:xfrm rot="21368616">
          <a:off x="2460680" y="2534985"/>
          <a:ext cx="2217024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2217024" y="15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8D66B-C4F1-4614-B2C1-D4F1B6807A48}">
      <dsp:nvSpPr>
        <dsp:cNvPr id="0" name=""/>
        <dsp:cNvSpPr/>
      </dsp:nvSpPr>
      <dsp:spPr>
        <a:xfrm rot="909590">
          <a:off x="2411560" y="3174844"/>
          <a:ext cx="2967218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2967218" y="15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8C9C8-80B6-431B-A186-274396C2CC21}">
      <dsp:nvSpPr>
        <dsp:cNvPr id="0" name=""/>
        <dsp:cNvSpPr/>
      </dsp:nvSpPr>
      <dsp:spPr>
        <a:xfrm rot="20248268">
          <a:off x="2335496" y="1786361"/>
          <a:ext cx="3346562" cy="31508"/>
        </a:xfrm>
        <a:custGeom>
          <a:avLst/>
          <a:gdLst/>
          <a:ahLst/>
          <a:cxnLst/>
          <a:rect l="0" t="0" r="0" b="0"/>
          <a:pathLst>
            <a:path>
              <a:moveTo>
                <a:pt x="0" y="15754"/>
              </a:moveTo>
              <a:lnTo>
                <a:pt x="3346562" y="157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469DA-7F35-4317-8140-56EBDA80D984}">
      <dsp:nvSpPr>
        <dsp:cNvPr id="0" name=""/>
        <dsp:cNvSpPr/>
      </dsp:nvSpPr>
      <dsp:spPr>
        <a:xfrm>
          <a:off x="718578" y="1576430"/>
          <a:ext cx="2441067" cy="21683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8575" cap="flat" cmpd="sng" algn="ctr">
          <a:solidFill>
            <a:srgbClr val="906E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5A43A-72BE-4A0F-B1F2-2AF83B0F3D2E}">
      <dsp:nvSpPr>
        <dsp:cNvPr id="0" name=""/>
        <dsp:cNvSpPr/>
      </dsp:nvSpPr>
      <dsp:spPr>
        <a:xfrm>
          <a:off x="4729871" y="359144"/>
          <a:ext cx="3430509" cy="864729"/>
        </a:xfrm>
        <a:prstGeom prst="roundRect">
          <a:avLst/>
        </a:prstGeom>
        <a:solidFill>
          <a:srgbClr val="906EB7"/>
        </a:solidFill>
        <a:ln w="25400" cap="flat" cmpd="sng" algn="ctr">
          <a:solidFill>
            <a:srgbClr val="906E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Региональный сегмент регистра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застрахованных лиц;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сервис ЕГИСЗ «паспорт медицинского учреждения»</a:t>
          </a:r>
          <a:endParaRPr lang="ru-RU" sz="1200" b="1" kern="1200" dirty="0"/>
        </a:p>
      </dsp:txBody>
      <dsp:txXfrm>
        <a:off x="4772084" y="401357"/>
        <a:ext cx="3346083" cy="780303"/>
      </dsp:txXfrm>
    </dsp:sp>
    <dsp:sp modelId="{DE36D28D-9E5F-43BE-8046-27B76551D805}">
      <dsp:nvSpPr>
        <dsp:cNvPr id="0" name=""/>
        <dsp:cNvSpPr/>
      </dsp:nvSpPr>
      <dsp:spPr>
        <a:xfrm>
          <a:off x="4801938" y="3456626"/>
          <a:ext cx="3398929" cy="880218"/>
        </a:xfrm>
        <a:prstGeom prst="roundRect">
          <a:avLst/>
        </a:prstGeom>
        <a:solidFill>
          <a:srgbClr val="906EB7"/>
        </a:solidFill>
        <a:ln w="25400" cap="flat" cmpd="sng" algn="ctr">
          <a:solidFill>
            <a:srgbClr val="906E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Реестр медицинских организаций в сфере ОМС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(виды, профили, условия, график работы  каждой МО), а также  перечень медицинских организаций оказывающих  медпомощь по МТР</a:t>
          </a:r>
          <a:endParaRPr lang="ru-RU" sz="1200" b="1" kern="1200" dirty="0"/>
        </a:p>
      </dsp:txBody>
      <dsp:txXfrm>
        <a:off x="4844907" y="3499595"/>
        <a:ext cx="3312991" cy="794280"/>
      </dsp:txXfrm>
    </dsp:sp>
    <dsp:sp modelId="{578F6056-D29C-4AE1-A28E-B67A30C2DCF8}">
      <dsp:nvSpPr>
        <dsp:cNvPr id="0" name=""/>
        <dsp:cNvSpPr/>
      </dsp:nvSpPr>
      <dsp:spPr>
        <a:xfrm>
          <a:off x="4657879" y="1511775"/>
          <a:ext cx="3538858" cy="169260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906E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Нормативно- справочная информация: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Федеральные законы : 323 - ФЗ; 326 - ФЗ; Постановление правительства РФ об утверждении ПГГ; Порядки  (проведения диспансеризации и проф. осмотров) ,  стандарты оказания медицинской помощи  и клинические рекомендации; приказы субъекта  РФ о маршрутизации пациентов при оказании медицинской помощи;  Правила ОМС</a:t>
          </a:r>
          <a:endParaRPr lang="ru-RU" sz="1200" b="1" kern="1200" dirty="0"/>
        </a:p>
      </dsp:txBody>
      <dsp:txXfrm>
        <a:off x="4740505" y="1594401"/>
        <a:ext cx="3373606" cy="1527353"/>
      </dsp:txXfrm>
    </dsp:sp>
    <dsp:sp modelId="{D233853B-D9B6-4E6B-8E0B-830C96A9E343}">
      <dsp:nvSpPr>
        <dsp:cNvPr id="0" name=""/>
        <dsp:cNvSpPr/>
      </dsp:nvSpPr>
      <dsp:spPr>
        <a:xfrm>
          <a:off x="984163" y="71159"/>
          <a:ext cx="3613131" cy="83336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906E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Доступ к единому информационному ресурсу ТФОМС;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Информационная система по учету обращений граждан</a:t>
          </a:r>
          <a:endParaRPr lang="ru-RU" sz="1200" b="1" kern="1200" dirty="0"/>
        </a:p>
      </dsp:txBody>
      <dsp:txXfrm>
        <a:off x="1024845" y="111841"/>
        <a:ext cx="3531767" cy="752001"/>
      </dsp:txXfrm>
    </dsp:sp>
    <dsp:sp modelId="{DB529C0A-D4EA-40AE-A0F6-4BFCDDFC46F5}">
      <dsp:nvSpPr>
        <dsp:cNvPr id="0" name=""/>
        <dsp:cNvSpPr/>
      </dsp:nvSpPr>
      <dsp:spPr>
        <a:xfrm>
          <a:off x="1128200" y="4393201"/>
          <a:ext cx="3641377" cy="73541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906E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Единый реестр экспертов качества  медицинской помощи;</a:t>
          </a:r>
        </a:p>
        <a:p>
          <a:pPr lvl="0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Реестры счетов на оплату медицинской помощи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</dsp:txBody>
      <dsp:txXfrm>
        <a:off x="1164100" y="4429101"/>
        <a:ext cx="3569577" cy="663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FA50F-88B1-4115-B8A4-129E894E6AD5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98690-264B-46F5-8DB3-687672AFFB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44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7C229-A3DA-4053-A5EA-66E0FE94D6C2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F28A4-C264-4BBB-B7D0-5EE5D7EAD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58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33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72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20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87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67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42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2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1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3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BE15-35F7-45DB-9E75-A9856FCA930E}" type="datetimeFigureOut">
              <a:rPr lang="ru-RU" smtClean="0"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40AD0-12A3-4F86-8047-F013D00C6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08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diagramColors" Target="../diagrams/colors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diagramQuickStyle" Target="../diagrams/quickStyl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diagramLayout" Target="../diagrams/layout2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2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916832"/>
            <a:ext cx="8352928" cy="2529923"/>
          </a:xfrm>
          <a:prstGeom prst="rect">
            <a:avLst/>
          </a:prstGeom>
          <a:solidFill>
            <a:srgbClr val="906EB7"/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Организация деятельности страховых представителей </a:t>
            </a:r>
          </a:p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в сфере обязательного медицинского страхования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Федеральный фонд обязательного медицинского страхования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4953" y="5391922"/>
            <a:ext cx="3122009" cy="531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215" algn="r">
              <a:lnSpc>
                <a:spcPct val="110000"/>
              </a:lnSpc>
            </a:pPr>
            <a:r>
              <a:rPr lang="ru-RU" sz="2800" b="1" dirty="0" err="1">
                <a:latin typeface="Times New Roman"/>
                <a:ea typeface="Times New Roman"/>
              </a:rPr>
              <a:t>Н.Н.Стадченко</a:t>
            </a:r>
            <a:endParaRPr lang="ru-RU" sz="28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9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4870724" y="4449211"/>
            <a:ext cx="4248471" cy="18566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1943440"/>
            <a:ext cx="4248471" cy="20979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1277" y="836712"/>
            <a:ext cx="3707904" cy="56166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71277" y="60326"/>
            <a:ext cx="8937226" cy="704378"/>
          </a:xfrm>
          <a:prstGeom prst="rect">
            <a:avLst/>
          </a:prstGeo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fontAlgn="base">
              <a:lnSpc>
                <a:spcPts val="3360"/>
              </a:lnSpc>
              <a:spcBef>
                <a:spcPct val="0"/>
              </a:spcBef>
              <a:spcAft>
                <a:spcPct val="0"/>
              </a:spcAft>
              <a:buNone/>
              <a:defRPr sz="2400" b="1">
                <a:solidFill>
                  <a:prstClr val="white"/>
                </a:solidFill>
                <a:latin typeface="Calibri"/>
                <a:cs typeface="Arial" panose="020B0604020202020204" pitchFamily="34" charset="0"/>
              </a:defRPr>
            </a:lvl1pPr>
          </a:lstStyle>
          <a:p>
            <a:r>
              <a:rPr lang="ru-RU" altLang="ru-RU" dirty="0"/>
              <a:t>Переход на страховые принципы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7479" y="2576711"/>
            <a:ext cx="3435499" cy="1872208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Премьер-министр РФ</a:t>
            </a:r>
          </a:p>
          <a:p>
            <a:pPr algn="ctr"/>
            <a:r>
              <a:rPr lang="ru-RU" sz="1200" b="1" dirty="0"/>
              <a:t>Д.А. Медведев</a:t>
            </a:r>
          </a:p>
          <a:p>
            <a:pPr algn="ctr"/>
            <a:r>
              <a:rPr lang="ru-RU" sz="1200" dirty="0"/>
              <a:t>«Внедрение страховых принципов происходит у нас нелегко. Это касается и роли страховых компаний, влияния на цены, на качество услуг. Но мы выбор сделали и отказываться от него не намерены. Однако реально страховая модель возможна, если будут четко и понятно для людей определены государственные гарантии бесплатного оказания медицинской помощи…»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2531" y="1013334"/>
            <a:ext cx="3445396" cy="14401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Президент РФ</a:t>
            </a:r>
          </a:p>
          <a:p>
            <a:pPr algn="ctr"/>
            <a:r>
              <a:rPr lang="ru-RU" sz="1200" b="1" dirty="0"/>
              <a:t>В.В. Путин</a:t>
            </a:r>
          </a:p>
          <a:p>
            <a:pPr algn="ctr"/>
            <a:r>
              <a:rPr lang="ru-RU" sz="1200" dirty="0"/>
              <a:t>«Прямая обязанность страховых компаний, работающих в системе обязательного медицинского страхования, - отстаивать интересы пациентов, в том числе при необоснованных отказах в оказании бесплатной медпомощи»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20234" y="1943440"/>
            <a:ext cx="3949453" cy="64807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Финансовое обеспечение гарантий оказания бесплатной медицинской помощи – оплата медицинской помощи</a:t>
            </a:r>
            <a:endParaRPr lang="ru-RU" sz="1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021400" y="2576711"/>
            <a:ext cx="3949453" cy="50405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Защита прав застрахованных   через обращение застрахованных лиц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21400" y="3080767"/>
            <a:ext cx="3949453" cy="94743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прав застрахованных лиц через информирование и сопровождение при организации оказания медицинской помощи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2531" y="4577680"/>
            <a:ext cx="3435499" cy="1728192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Министр </a:t>
            </a:r>
          </a:p>
          <a:p>
            <a:pPr algn="ctr"/>
            <a:r>
              <a:rPr lang="ru-RU" sz="1200" b="1" dirty="0"/>
              <a:t>        здравоохранения РФ</a:t>
            </a:r>
          </a:p>
          <a:p>
            <a:pPr algn="ctr"/>
            <a:r>
              <a:rPr lang="ru-RU" sz="1200" b="1" dirty="0"/>
              <a:t>В.И. Скворцова</a:t>
            </a:r>
          </a:p>
          <a:p>
            <a:pPr algn="ctr"/>
            <a:r>
              <a:rPr lang="ru-RU" sz="1200" dirty="0" smtClean="0"/>
              <a:t>«</a:t>
            </a:r>
            <a:r>
              <a:rPr lang="ru-RU" sz="1200" dirty="0"/>
              <a:t>Мы переходим к формированию с 2016 года </a:t>
            </a:r>
            <a:r>
              <a:rPr lang="ru-RU" sz="1200" dirty="0" err="1"/>
              <a:t>пациентоориентированной</a:t>
            </a:r>
            <a:r>
              <a:rPr lang="ru-RU" sz="1200" dirty="0"/>
              <a:t> системы здравоохранения…</a:t>
            </a:r>
          </a:p>
          <a:p>
            <a:pPr algn="ctr"/>
            <a:r>
              <a:rPr lang="ru-RU" sz="1200" dirty="0" smtClean="0"/>
              <a:t>Изменяем </a:t>
            </a:r>
            <a:r>
              <a:rPr lang="ru-RU" sz="1200" dirty="0"/>
              <a:t>принципиально функции страховых компаний</a:t>
            </a:r>
            <a:r>
              <a:rPr lang="ru-RU" sz="1200" dirty="0" smtClean="0"/>
              <a:t>…»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82739" y="836712"/>
            <a:ext cx="394945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Реализация законодательства </a:t>
            </a:r>
          </a:p>
          <a:p>
            <a:pPr algn="ctr"/>
            <a:r>
              <a:rPr lang="ru-RU" dirty="0" smtClean="0"/>
              <a:t>в сфере ОМС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535589"/>
            <a:ext cx="936104" cy="40785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020234" y="4449210"/>
            <a:ext cx="3945121" cy="57606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Страховые</a:t>
            </a:r>
            <a:r>
              <a:rPr lang="ru-RU" sz="1400" dirty="0" smtClean="0"/>
              <a:t> медицинские организации – операторы организации медицинской помощи</a:t>
            </a:r>
            <a:endParaRPr lang="ru-RU" sz="1400" dirty="0"/>
          </a:p>
        </p:txBody>
      </p:sp>
      <p:sp>
        <p:nvSpPr>
          <p:cNvPr id="43" name="Стрелка вниз 42"/>
          <p:cNvSpPr/>
          <p:nvPr/>
        </p:nvSpPr>
        <p:spPr>
          <a:xfrm>
            <a:off x="6372200" y="4041359"/>
            <a:ext cx="936104" cy="40785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5026897" y="5044671"/>
            <a:ext cx="3938458" cy="57606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Финансовая сбалансированность системы ОМС: адекватные объемы медицинской помощи и ее гарантированная оплата</a:t>
            </a:r>
            <a:endParaRPr lang="ru-RU" sz="12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5026897" y="5620735"/>
            <a:ext cx="3926603" cy="66321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t"/>
          <a:lstStyle/>
          <a:p>
            <a:pPr algn="ctr"/>
            <a:r>
              <a:rPr lang="ru-RU" sz="1400" dirty="0"/>
              <a:t>Достижение максимально возможной степени удовлетворенности потребностей застрахованных </a:t>
            </a:r>
            <a:r>
              <a:rPr lang="ru-RU" sz="1400" dirty="0" smtClean="0"/>
              <a:t>лиц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8992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Изменение роли страховых медицинских организаций</a:t>
            </a:r>
          </a:p>
        </p:txBody>
      </p:sp>
      <p:sp>
        <p:nvSpPr>
          <p:cNvPr id="11" name="Выноска-облако 10"/>
          <p:cNvSpPr/>
          <p:nvPr/>
        </p:nvSpPr>
        <p:spPr>
          <a:xfrm>
            <a:off x="287524" y="1119076"/>
            <a:ext cx="3240360" cy="1500349"/>
          </a:xfrm>
          <a:prstGeom prst="cloudCallou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Диспансеризация и профилактические осмотры</a:t>
            </a:r>
            <a:endParaRPr lang="ru-RU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5336669" y="1113986"/>
            <a:ext cx="3600398" cy="1712565"/>
          </a:xfrm>
          <a:prstGeom prst="cloudCallou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Контроль приверженности к выполнению рекомендаций, назначений врача, лечению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53569" y="1528780"/>
            <a:ext cx="2088232" cy="941796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Страховая медицинская организация </a:t>
            </a:r>
            <a:endParaRPr lang="ru-RU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5306" y="5445224"/>
            <a:ext cx="2448272" cy="815738"/>
          </a:xfrm>
          <a:prstGeom prst="rect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Первичная медико-санитарная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191610" y="5445224"/>
            <a:ext cx="2592288" cy="815738"/>
          </a:xfrm>
          <a:prstGeom prst="rect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Специализированная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012160" y="5454159"/>
            <a:ext cx="2445196" cy="815738"/>
          </a:xfrm>
          <a:prstGeom prst="rect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Высокотехнологичная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40" name="Волна 39"/>
          <p:cNvSpPr/>
          <p:nvPr/>
        </p:nvSpPr>
        <p:spPr>
          <a:xfrm>
            <a:off x="455306" y="4653136"/>
            <a:ext cx="8064896" cy="576064"/>
          </a:xfrm>
          <a:prstGeom prst="wave">
            <a:avLst/>
          </a:prstGeom>
          <a:ln>
            <a:solidFill>
              <a:srgbClr val="906EB7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90500">
            <a:bevelT w="190500" h="381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Медицинская помощь</a:t>
            </a:r>
            <a:endParaRPr lang="ru-RU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3413770" y="2406273"/>
            <a:ext cx="2147968" cy="1730666"/>
            <a:chOff x="2381828" y="2915050"/>
            <a:chExt cx="3702340" cy="2890214"/>
          </a:xfrm>
        </p:grpSpPr>
        <p:pic>
          <p:nvPicPr>
            <p:cNvPr id="42" name="Picture 4" descr="http://kartiny.ucoz.ru/_ph/50/86534462.jpg?1442366200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828" y="3258031"/>
              <a:ext cx="3702340" cy="2547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0435" y="2915050"/>
              <a:ext cx="706987" cy="995850"/>
            </a:xfrm>
            <a:prstGeom prst="rect">
              <a:avLst/>
            </a:prstGeom>
          </p:spPr>
        </p:pic>
      </p:grpSp>
      <p:cxnSp>
        <p:nvCxnSpPr>
          <p:cNvPr id="45" name="Скругленная соединительная линия 44"/>
          <p:cNvCxnSpPr/>
          <p:nvPr/>
        </p:nvCxnSpPr>
        <p:spPr>
          <a:xfrm rot="5400000">
            <a:off x="3668829" y="2915713"/>
            <a:ext cx="762226" cy="25202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1331640" y="3582938"/>
            <a:ext cx="2448272" cy="825202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Организация медицинской помощи, защита прав и интересов</a:t>
            </a:r>
            <a:endParaRPr lang="ru-RU" sz="16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5317594" y="3527486"/>
            <a:ext cx="2448272" cy="936105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Контроль за качеством оказанной медицинской помощи и гарантированная оплата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6706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3" cy="778098"/>
          </a:xfr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Институт – «Страховой представитель» </a:t>
            </a:r>
          </a:p>
        </p:txBody>
      </p:sp>
      <p:graphicFrame>
        <p:nvGraphicFramePr>
          <p:cNvPr id="6" name="Объект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227943"/>
              </p:ext>
            </p:extLst>
          </p:nvPr>
        </p:nvGraphicFramePr>
        <p:xfrm>
          <a:off x="1115616" y="1722501"/>
          <a:ext cx="2160240" cy="4749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31840" y="1722502"/>
            <a:ext cx="3096344" cy="120032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специалист контакт-центра СМО, предоставляющий по устным обращениям застрахованных лиц информацию по вопросам обязательного медицинского страхования справочно-консультационного характера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3068960"/>
            <a:ext cx="3096344" cy="1569660"/>
          </a:xfrm>
          <a:prstGeom prst="rect">
            <a:avLst/>
          </a:prstGeom>
          <a:ln>
            <a:solidFill>
              <a:srgbClr val="8828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специалист СМО - администрирование и организация работы с застрахованными лицами по информированию и сопровождению  при организации оказания медицинской помощи, в </a:t>
            </a:r>
            <a:r>
              <a:rPr lang="ru-RU" sz="1200" dirty="0" err="1" smtClean="0">
                <a:solidFill>
                  <a:prstClr val="black"/>
                </a:solidFill>
              </a:rPr>
              <a:t>т.ч</a:t>
            </a:r>
            <a:r>
              <a:rPr lang="ru-RU" sz="1200" dirty="0" smtClean="0">
                <a:solidFill>
                  <a:prstClr val="black"/>
                </a:solidFill>
              </a:rPr>
              <a:t>. профилактических мероприятий, а также защиты прав и законных интересов в сфере ОМС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0" y="4717504"/>
            <a:ext cx="3096344" cy="175432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специалист-эксперт СМО - администрирование письменных обращений  по вопросам  качества оказанной медицинской помощи, а также  обеспечение индивидуального информирования и сопровождения застрахованных лиц при организации оказания медицинской помощи по результатам диспансеризации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02813"/>
            <a:ext cx="1160460" cy="8393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64516"/>
            <a:ext cx="1160460" cy="89627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1160460" cy="91098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93361217"/>
              </p:ext>
            </p:extLst>
          </p:nvPr>
        </p:nvGraphicFramePr>
        <p:xfrm>
          <a:off x="6228184" y="1722502"/>
          <a:ext cx="2664296" cy="4749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32019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624" y="116632"/>
            <a:ext cx="8692156" cy="720080"/>
          </a:xfr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>
                <a:solidFill>
                  <a:prstClr val="white"/>
                </a:solidFill>
                <a:latin typeface="Calibri"/>
                <a:ea typeface="+mn-ea"/>
                <a:cs typeface="Arial" panose="020B0604020202020204" pitchFamily="34" charset="0"/>
              </a:rPr>
              <a:t>Информирование и информационное сопровождение при оказании медицинской помощи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3111" y="391132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4623" y="1058069"/>
            <a:ext cx="4173361" cy="830997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Обращения по заболеванию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I  и II этап диспансеризации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Профилактический медицинский осмотр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Диспансерное наблюдение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4623" y="1906628"/>
            <a:ext cx="4173361" cy="267765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ИНФОРМИРОВАНИЕ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информирование  о возможности прохождения профилактических мероприятий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телефонный опрос  застрахованных лиц в целях уточнения своевременности исполнения медицинской организацией мероприятий по организации привлечения населения к прохождению профилактических мероприятий, выяснения  причин отказов от них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контроль фактического потребления застрахованными лицами, подлежащих диспансерному наблюдению, объемов медицинской помощи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контроль своевременности прохождения ими диспансерного наблюдения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88430" y="1058069"/>
            <a:ext cx="4372382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Специализированная медицинская помощь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Высокотехнологичная  медицинская помощь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88430" y="1552898"/>
            <a:ext cx="4372382" cy="304698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prstClr val="black"/>
                </a:solidFill>
              </a:rPr>
              <a:t>ИНФОРМИРОВАНИЕ И СОПРОВОЖДЕНИЕ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мониторинг очередности и доступности специализированной  медицинской помощи и профильности плановой госпитализации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взаимодействие с медицинской организацией для уточнения причин выявленных нарушений и принятия оперативных мер, направленных на их устранение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участие в оперативном разрешении спорных ситуаций, возникающих в момент госпитализации, путем взаимодействия с  уполномоченными должностными  лицами медицинских организаций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200" dirty="0" smtClean="0">
                <a:solidFill>
                  <a:prstClr val="black"/>
                </a:solidFill>
              </a:rPr>
              <a:t>организация очной экспертизы оказания медицинской помощи в момент получения специализированной медицинской помощи для контроля доступности медицинской помощи, соответствия условий ее оказания установленным показателям, соблюдения прав пациента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80168" y="4785693"/>
            <a:ext cx="5760640" cy="1107580"/>
          </a:xfrm>
          <a:prstGeom prst="downArrow">
            <a:avLst/>
          </a:prstGeom>
          <a:solidFill>
            <a:srgbClr val="882866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Контроль территориальных фондов ОМС за деятельностью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страховых медицинских организаций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9518" y="5949280"/>
            <a:ext cx="8341940" cy="720080"/>
          </a:xfrm>
          <a:prstGeom prst="rect">
            <a:avLst/>
          </a:prstGeom>
          <a:ln w="1905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Гарантированная, доступная, качественная медицинская помощь</a:t>
            </a:r>
          </a:p>
          <a:p>
            <a:pPr algn="ctr"/>
            <a:r>
              <a:rPr lang="ru-RU" dirty="0" smtClean="0"/>
              <a:t>для застрахованных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126990"/>
              </p:ext>
            </p:extLst>
          </p:nvPr>
        </p:nvGraphicFramePr>
        <p:xfrm>
          <a:off x="323527" y="908720"/>
          <a:ext cx="8553995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7481" y="0"/>
            <a:ext cx="8640042" cy="548680"/>
          </a:xfrm>
          <a:prstGeom prst="rect">
            <a:avLst/>
          </a:prstGeo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ts val="336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Информационный ресурс страховых представителей</a:t>
            </a:r>
            <a:endParaRPr lang="ru-RU" altLang="ru-RU" sz="2800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5215" y="1649282"/>
            <a:ext cx="3962127" cy="679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</a:rPr>
              <a:t>Приказ </a:t>
            </a:r>
            <a:r>
              <a:rPr lang="ru-RU" sz="1000" dirty="0" smtClean="0">
                <a:solidFill>
                  <a:prstClr val="black"/>
                </a:solidFill>
              </a:rPr>
              <a:t>ФОМС </a:t>
            </a:r>
            <a:r>
              <a:rPr lang="ru-RU" sz="1000" dirty="0">
                <a:solidFill>
                  <a:prstClr val="black"/>
                </a:solidFill>
              </a:rPr>
              <a:t>от 24.12.2015 N 271 "О создании Контакт-центров в сфере обязательного медицинского страхования" (вместе с "Регламентом работы Контакт-центра в сфере обязательного медицинского страхования")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589" y="4129049"/>
            <a:ext cx="3958753" cy="828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</a:rPr>
              <a:t>Приказ ФФОМС от 11.05.2016 N 88 "Об утверждении Регламента взаимодействия участников обязательного медицинского страхования при информационном сопровождении застрахованных лиц на всех этапах оказания им медицинской помощи"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5215" y="2492896"/>
            <a:ext cx="3962127" cy="15121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prstClr val="black"/>
                </a:solidFill>
                <a:ea typeface="Calibri"/>
              </a:rPr>
              <a:t>Приказ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Минздрава России от 25.03.2016 №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187н «О внесении изменений в приказ Министерства здравоохранения и социального развития Российской Федерации от 9 сентября 2011г. № 1030н «Об утверждении формы типового договора о финансовом обеспечении обязательного медицинского страхования» и форму типового договора на оказание и оплату медицинской помощи по обязательному медицинскому страхованию, утвержденную приказом Министерства здравоохранения Российской Федерации от 24 декабря 2012г.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 № 1355н» (зарегистрирован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в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Минюсте России 08.04.2016 № 41727)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1" y="4143510"/>
            <a:ext cx="3926035" cy="806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определен порядок работы всех участников сферы обязательного медицинского страхования при информационном сопровождении застрахованных лиц на всех этапах оказания им медицинской помощи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0259" y="1659575"/>
            <a:ext cx="3911996" cy="6688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ctr">
              <a:lnSpc>
                <a:spcPct val="115000"/>
              </a:lnSpc>
            </a:pPr>
            <a:r>
              <a:rPr lang="ru-RU" sz="1100" dirty="0" smtClean="0">
                <a:solidFill>
                  <a:prstClr val="black"/>
                </a:solidFill>
                <a:ea typeface="Times New Roman"/>
                <a:cs typeface="Times New Roman"/>
              </a:rPr>
              <a:t>утвержден </a:t>
            </a:r>
            <a:r>
              <a:rPr lang="ru-RU" sz="1100" dirty="0">
                <a:solidFill>
                  <a:prstClr val="black"/>
                </a:solidFill>
                <a:ea typeface="Times New Roman"/>
                <a:cs typeface="Times New Roman"/>
              </a:rPr>
              <a:t>регламент работы Контакт-центров в сфере обязательного медицинского страхования</a:t>
            </a:r>
            <a:endParaRPr lang="ru-RU" sz="1050" dirty="0">
              <a:solidFill>
                <a:prstClr val="black"/>
              </a:solidFill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32041" y="2492896"/>
            <a:ext cx="3888432" cy="15110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prstClr val="black"/>
                </a:solidFill>
              </a:rPr>
              <a:t>внесены изменения в форму типового договора о финансовом обеспечении обязательного медицинского страхования, утвержденную приказом </a:t>
            </a:r>
            <a:r>
              <a:rPr lang="ru-RU" sz="1100" dirty="0" err="1">
                <a:solidFill>
                  <a:prstClr val="black"/>
                </a:solidFill>
              </a:rPr>
              <a:t>Минздравсоцразвития</a:t>
            </a:r>
            <a:r>
              <a:rPr lang="ru-RU" sz="1100" dirty="0">
                <a:solidFill>
                  <a:prstClr val="black"/>
                </a:solidFill>
              </a:rPr>
              <a:t> России от 9 сентября 2011 г. № 1030н, направленные на повышение ответственности страховых медицинских организаций в части установления обязанности по обеспечению информационного сопровождения застрахованных лиц на всех этапах оказания им медицинской помощи и ответственности за ее неисполнение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4372047" y="2468301"/>
            <a:ext cx="443457" cy="2664296"/>
          </a:xfrm>
          <a:prstGeom prst="rightArrow">
            <a:avLst/>
          </a:prstGeom>
          <a:solidFill>
            <a:srgbClr val="906E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458" y="0"/>
            <a:ext cx="8640042" cy="864543"/>
          </a:xfrm>
          <a:prstGeom prst="rect">
            <a:avLst/>
          </a:prstGeo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ts val="336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b="1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Нормативное правовое регулирование деятельности страховых представителей</a:t>
            </a:r>
            <a:endParaRPr lang="ru-RU" altLang="ru-RU" sz="2800" b="1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0800000" flipH="1" flipV="1">
            <a:off x="313458" y="864544"/>
            <a:ext cx="3962127" cy="602353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 rot="10800000" flipH="1" flipV="1">
            <a:off x="4932041" y="864543"/>
            <a:ext cx="3938227" cy="602353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Изменения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25215" y="5085184"/>
            <a:ext cx="3958753" cy="14017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000" dirty="0">
                <a:solidFill>
                  <a:prstClr val="black"/>
                </a:solidFill>
                <a:ea typeface="Calibri"/>
              </a:rPr>
              <a:t>Приказ Минздрава России от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28.06.2016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№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423н «О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внесении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изменений в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Правила обязательного медицинского страхования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, утвержденные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приказом Министерства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здравоохранения и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социального развития Российской Федерации</a:t>
            </a:r>
          </a:p>
          <a:p>
            <a:pPr lvl="0"/>
            <a:r>
              <a:rPr lang="ru-RU" sz="1000" dirty="0">
                <a:solidFill>
                  <a:prstClr val="black"/>
                </a:solidFill>
                <a:ea typeface="Calibri"/>
              </a:rPr>
              <a:t>от 28 февраля 2011 г. № 158н, и форму типового договора о финансовом обеспечении обязательного медицинского страхования, утвержденную приказом Министерства здравоохранения и социального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развития Российской </a:t>
            </a:r>
            <a:r>
              <a:rPr lang="ru-RU" sz="1000" dirty="0">
                <a:solidFill>
                  <a:prstClr val="black"/>
                </a:solidFill>
                <a:ea typeface="Calibri"/>
              </a:rPr>
              <a:t>Федерации от 9 сентября 2011 г. № </a:t>
            </a:r>
            <a:r>
              <a:rPr lang="ru-RU" sz="1000" dirty="0" smtClean="0">
                <a:solidFill>
                  <a:prstClr val="black"/>
                </a:solidFill>
                <a:ea typeface="Calibri"/>
              </a:rPr>
              <a:t>1030н»</a:t>
            </a:r>
            <a:endParaRPr lang="ru-RU" sz="1000" dirty="0">
              <a:solidFill>
                <a:prstClr val="black"/>
              </a:solidFill>
              <a:ea typeface="Calibri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39" y="5357629"/>
            <a:ext cx="3926035" cy="8568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828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актуализирована глава 15 Правил обязательного медицинского страхования, введено понятие «страховой представитель»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8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6632"/>
            <a:ext cx="8692156" cy="720080"/>
          </a:xfrm>
          <a:prstGeom prst="rect">
            <a:avLst/>
          </a:prstGeo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 smtClean="0">
                <a:solidFill>
                  <a:prstClr val="white"/>
                </a:solidFill>
                <a:cs typeface="Arial" panose="020B0604020202020204" pitchFamily="34" charset="0"/>
              </a:rPr>
              <a:t>Обучение </a:t>
            </a:r>
            <a:r>
              <a:rPr lang="ru-RU" sz="2400" b="1" dirty="0">
                <a:solidFill>
                  <a:prstClr val="white"/>
                </a:solidFill>
                <a:cs typeface="Arial" panose="020B0604020202020204" pitchFamily="34" charset="0"/>
              </a:rPr>
              <a:t>страховых представителей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85292" y="3140968"/>
            <a:ext cx="3168352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06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Проведены циклы обучения для представителей ВУЗов, ТФОМС, СМО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292" y="4258791"/>
            <a:ext cx="3168352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06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Подготовлен ресурс </a:t>
            </a:r>
            <a:r>
              <a:rPr lang="ru-RU" dirty="0" smtClean="0">
                <a:solidFill>
                  <a:schemeClr val="tx1"/>
                </a:solidFill>
              </a:rPr>
              <a:t>для дистанционного обучения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с 1 сентября 2016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6185" y="5373216"/>
            <a:ext cx="3168352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06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Подготовка квалифицированных кадров на всех уровнях взаимодействия с застрахованными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4117"/>
              </p:ext>
            </p:extLst>
          </p:nvPr>
        </p:nvGraphicFramePr>
        <p:xfrm>
          <a:off x="4029075" y="981075"/>
          <a:ext cx="498157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Документ" r:id="rId3" imgW="6082484" imgH="6123103" progId="Word.Document.12">
                  <p:embed/>
                </p:oleObj>
              </mc:Choice>
              <mc:Fallback>
                <p:oleObj name="Документ" r:id="rId3" imgW="6082484" imgH="61231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29075" y="981075"/>
                        <a:ext cx="4981575" cy="5029200"/>
                      </a:xfrm>
                      <a:prstGeom prst="rect">
                        <a:avLst/>
                      </a:prstGeom>
                      <a:ln>
                        <a:solidFill>
                          <a:srgbClr val="906EB7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2060848"/>
            <a:ext cx="3168352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06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Определены ВУЗы для реализации программ подготовки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9303" y="980728"/>
            <a:ext cx="3168352" cy="93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906E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Разработаны программы обучения страховых представителей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721100" y="1886397"/>
            <a:ext cx="484632" cy="27811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721100" y="2966095"/>
            <a:ext cx="484632" cy="27811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1721100" y="4040088"/>
            <a:ext cx="484632" cy="27811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721100" y="5160465"/>
            <a:ext cx="484632" cy="27811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15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5525"/>
              </p:ext>
            </p:extLst>
          </p:nvPr>
        </p:nvGraphicFramePr>
        <p:xfrm>
          <a:off x="315963" y="1052736"/>
          <a:ext cx="8568951" cy="511256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29560"/>
                <a:gridCol w="4975133"/>
                <a:gridCol w="1696406"/>
                <a:gridCol w="1367852"/>
              </a:tblGrid>
              <a:tr h="518236">
                <a:tc>
                  <a:txBody>
                    <a:bodyPr/>
                    <a:lstStyle/>
                    <a:p>
                      <a:pPr marL="18034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Мероприятия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Ответственные</a:t>
                      </a:r>
                    </a:p>
                    <a:p>
                      <a:pPr marL="18034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исполнители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Сроки реализации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2952">
                <a:tc>
                  <a:txBody>
                    <a:bodyPr/>
                    <a:lstStyle/>
                    <a:p>
                      <a:pPr marL="17970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Начало работы страховых представителей первого уровня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во всех страховых медицинских организациях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СМО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500" b="1" dirty="0">
                          <a:solidFill>
                            <a:srgbClr val="906EB7"/>
                          </a:solidFill>
                          <a:effectLst/>
                        </a:rPr>
                        <a:t>с </a:t>
                      </a:r>
                      <a:r>
                        <a:rPr lang="ru-RU" sz="1500" b="1" dirty="0" smtClean="0">
                          <a:solidFill>
                            <a:srgbClr val="906EB7"/>
                          </a:solidFill>
                          <a:effectLst/>
                        </a:rPr>
                        <a:t>01.07.16</a:t>
                      </a:r>
                      <a:endParaRPr lang="ru-RU" sz="1500" b="1" dirty="0">
                        <a:solidFill>
                          <a:srgbClr val="906EB7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5038">
                <a:tc>
                  <a:txBody>
                    <a:bodyPr/>
                    <a:lstStyle/>
                    <a:p>
                      <a:pPr marL="17970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Начало работы страховых представителей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всех уровней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15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 всех страховых медицинских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организациях  (не менее 1 страхового представителя 2 уровня - на 100 тыс. застрахованных лиц) 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СМО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kern="1200" dirty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600" b="1" kern="1200" dirty="0" smtClean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11.01.17</a:t>
                      </a:r>
                      <a:endParaRPr lang="ru-RU" sz="1600" b="1" kern="1200" dirty="0">
                        <a:solidFill>
                          <a:srgbClr val="906EB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84810">
                <a:tc rowSpan="2">
                  <a:txBody>
                    <a:bodyPr/>
                    <a:lstStyle/>
                    <a:p>
                      <a:pPr marL="17970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15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Ежеквартальный мониторинг подготовки и деятельности страховых представителей: количество обученных, вновь принятых на работу, количество отправленных смс-сообщений застрахованным, подлежащим диспансеризации в текущем году, и др.:</a:t>
                      </a: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МЗ РФ,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ФОМС,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 СМО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8869">
                <a:tc vMerge="1">
                  <a:txBody>
                    <a:bodyPr/>
                    <a:lstStyle/>
                    <a:p>
                      <a:pPr marL="21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9705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kern="1200" dirty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600" b="1" kern="1200" dirty="0" smtClean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01.09.16</a:t>
                      </a:r>
                      <a:endParaRPr lang="ru-RU" sz="1600" b="1" kern="1200" dirty="0">
                        <a:solidFill>
                          <a:srgbClr val="906EB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2992">
                <a:tc rowSpan="2">
                  <a:txBody>
                    <a:bodyPr/>
                    <a:lstStyle/>
                    <a:p>
                      <a:pPr marL="21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4.1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страховых представителей первого уровня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228">
                <a:tc vMerge="1">
                  <a:txBody>
                    <a:bodyPr/>
                    <a:lstStyle/>
                    <a:p>
                      <a:pPr marL="21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9705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kern="1200" dirty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600" b="1" kern="1200" dirty="0" smtClean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01.04.17</a:t>
                      </a:r>
                      <a:endParaRPr lang="ru-RU" sz="1600" b="1" kern="1200" dirty="0">
                        <a:solidFill>
                          <a:srgbClr val="906EB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4762">
                <a:tc>
                  <a:txBody>
                    <a:bodyPr/>
                    <a:lstStyle/>
                    <a:p>
                      <a:pPr marL="2159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страховых представителей второго уровня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397">
                <a:tc>
                  <a:txBody>
                    <a:bodyPr/>
                    <a:lstStyle/>
                    <a:p>
                      <a:pPr marL="17970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70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Выполнение функций по информационному сопровождению застрахованных страховыми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представителями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третьего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уровня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не менее 1 страхового представителя 2 уровня -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</a:rPr>
                        <a:t>на 60 тыс. застрахованных лиц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СМО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kern="1200" dirty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</a:t>
                      </a:r>
                      <a:r>
                        <a:rPr lang="ru-RU" sz="1600" b="1" kern="1200" dirty="0" smtClean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11.01.18</a:t>
                      </a:r>
                      <a:endParaRPr lang="ru-RU" sz="1600" b="1" kern="1200" dirty="0">
                        <a:solidFill>
                          <a:srgbClr val="906EB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77284">
                <a:tc>
                  <a:txBody>
                    <a:bodyPr/>
                    <a:lstStyle/>
                    <a:p>
                      <a:pPr marL="17970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159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Ежеквартальный мониторинг  деятельности страховых представителей третьего уровня</a:t>
                      </a:r>
                    </a:p>
                    <a:p>
                      <a:pPr marL="615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МЗ РФ, </a:t>
                      </a:r>
                    </a:p>
                    <a:p>
                      <a:pPr marL="179705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ФОМС,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906EB7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01.04.18</a:t>
                      </a:r>
                    </a:p>
                    <a:p>
                      <a:pPr marL="179705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600" b="1" kern="1200" dirty="0">
                        <a:solidFill>
                          <a:srgbClr val="906EB7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556" marR="60556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6632"/>
            <a:ext cx="8692156" cy="720080"/>
          </a:xfrm>
          <a:prstGeom prst="rect">
            <a:avLst/>
          </a:prstGeom>
          <a:solidFill>
            <a:srgbClr val="906EB7"/>
          </a:solidFill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ts val="3360"/>
              </a:lnSpc>
              <a:spcAft>
                <a:spcPct val="0"/>
              </a:spcAft>
            </a:pPr>
            <a:r>
              <a:rPr lang="ru-RU" sz="2400" b="1" dirty="0">
                <a:solidFill>
                  <a:prstClr val="white"/>
                </a:solidFill>
                <a:ea typeface="+mn-ea"/>
                <a:cs typeface="Arial" panose="020B0604020202020204" pitchFamily="34" charset="0"/>
              </a:rPr>
              <a:t>План мероприятий по организации деятельности страховых представителей </a:t>
            </a:r>
            <a:endParaRPr lang="ru-RU" sz="2400" b="1" dirty="0">
              <a:solidFill>
                <a:prstClr val="white"/>
              </a:solidFill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99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4720</TotalTime>
  <Words>1164</Words>
  <Application>Microsoft Office PowerPoint</Application>
  <PresentationFormat>Экран (4:3)</PresentationFormat>
  <Paragraphs>136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Word Document</vt:lpstr>
      <vt:lpstr>Презентация PowerPoint</vt:lpstr>
      <vt:lpstr>Презентация PowerPoint</vt:lpstr>
      <vt:lpstr>Изменение роли страховых медицинских организаций</vt:lpstr>
      <vt:lpstr>Институт – «Страховой представитель» </vt:lpstr>
      <vt:lpstr>Информирование и информационное сопровождение при оказании медицинской помощи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Кравчук Светлана Георгиевна</cp:lastModifiedBy>
  <cp:revision>474</cp:revision>
  <cp:lastPrinted>2016-07-14T14:26:43Z</cp:lastPrinted>
  <dcterms:created xsi:type="dcterms:W3CDTF">2016-04-10T13:36:31Z</dcterms:created>
  <dcterms:modified xsi:type="dcterms:W3CDTF">2016-07-14T14:28:25Z</dcterms:modified>
</cp:coreProperties>
</file>