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65" r:id="rId3"/>
    <p:sldId id="930" r:id="rId4"/>
    <p:sldId id="917" r:id="rId5"/>
    <p:sldId id="901" r:id="rId6"/>
    <p:sldId id="988" r:id="rId7"/>
    <p:sldId id="990" r:id="rId8"/>
    <p:sldId id="931" r:id="rId9"/>
    <p:sldId id="907" r:id="rId10"/>
    <p:sldId id="934" r:id="rId11"/>
    <p:sldId id="913" r:id="rId12"/>
    <p:sldId id="962" r:id="rId13"/>
    <p:sldId id="963" r:id="rId14"/>
    <p:sldId id="964" r:id="rId15"/>
    <p:sldId id="965" r:id="rId16"/>
    <p:sldId id="909" r:id="rId17"/>
    <p:sldId id="919" r:id="rId18"/>
    <p:sldId id="936" r:id="rId19"/>
    <p:sldId id="941" r:id="rId20"/>
    <p:sldId id="967" r:id="rId21"/>
    <p:sldId id="940" r:id="rId22"/>
    <p:sldId id="955" r:id="rId23"/>
    <p:sldId id="991" r:id="rId24"/>
    <p:sldId id="886" r:id="rId25"/>
    <p:sldId id="897" r:id="rId26"/>
    <p:sldId id="984" r:id="rId27"/>
    <p:sldId id="956" r:id="rId28"/>
    <p:sldId id="957" r:id="rId29"/>
    <p:sldId id="982" r:id="rId30"/>
    <p:sldId id="952" r:id="rId31"/>
    <p:sldId id="985" r:id="rId32"/>
    <p:sldId id="987" r:id="rId33"/>
    <p:sldId id="992" r:id="rId34"/>
    <p:sldId id="298" r:id="rId3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199FF"/>
    <a:srgbClr val="00CC5C"/>
    <a:srgbClr val="00A84C"/>
    <a:srgbClr val="00863D"/>
    <a:srgbClr val="009644"/>
    <a:srgbClr val="468265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97257" autoAdjust="0"/>
  </p:normalViewPr>
  <p:slideViewPr>
    <p:cSldViewPr snapToGrid="0">
      <p:cViewPr>
        <p:scale>
          <a:sx n="70" d="100"/>
          <a:sy n="70" d="100"/>
        </p:scale>
        <p:origin x="-2730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Сельское население</c:v>
                </c:pt>
              </c:strCache>
            </c:strRef>
          </c:tx>
          <c:spPr>
            <a:ln w="17945">
              <a:solidFill>
                <a:srgbClr val="C00000"/>
              </a:solidFill>
            </a:ln>
          </c:spPr>
          <c:marker>
            <c:symbol val="circle"/>
            <c:size val="6"/>
            <c:spPr>
              <a:solidFill>
                <a:srgbClr val="C00000"/>
              </a:solidFill>
              <a:ln>
                <a:solidFill>
                  <a:srgbClr val="990033"/>
                </a:solidFill>
              </a:ln>
            </c:spPr>
          </c:marker>
          <c:dLbls>
            <c:dLbl>
              <c:idx val="1"/>
              <c:layout>
                <c:manualLayout>
                  <c:x val="-4.9521949407960023E-2"/>
                  <c:y val="4.4020085447529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904"/>
                      <a:t>3</a:t>
                    </a:r>
                    <a:r>
                      <a:rPr lang="en-US"/>
                      <a:t>38</a:t>
                    </a:r>
                    <a:r>
                      <a:rPr lang="ru-RU"/>
                      <a:t>,</a:t>
                    </a:r>
                    <a:r>
                      <a:rPr lang="en-US"/>
                      <a:t>3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4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1181.9000000000001</c:v>
                </c:pt>
                <c:pt idx="1">
                  <c:v>783.8</c:v>
                </c:pt>
                <c:pt idx="2">
                  <c:v>595.1</c:v>
                </c:pt>
                <c:pt idx="3">
                  <c:v>509.2</c:v>
                </c:pt>
                <c:pt idx="4">
                  <c:v>431.8</c:v>
                </c:pt>
                <c:pt idx="5">
                  <c:v>357.1</c:v>
                </c:pt>
                <c:pt idx="6">
                  <c:v>346.4</c:v>
                </c:pt>
                <c:pt idx="7">
                  <c:v>338.3</c:v>
                </c:pt>
                <c:pt idx="8">
                  <c:v>333.9</c:v>
                </c:pt>
                <c:pt idx="9">
                  <c:v>326.2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Городское население</c:v>
                </c:pt>
              </c:strCache>
            </c:strRef>
          </c:tx>
          <c:spPr>
            <a:ln w="17945">
              <a:solidFill>
                <a:srgbClr val="008A3E"/>
              </a:solidFill>
            </a:ln>
          </c:spPr>
          <c:marker>
            <c:symbol val="circle"/>
            <c:size val="6"/>
            <c:spPr>
              <a:solidFill>
                <a:srgbClr val="008A3E"/>
              </a:solidFill>
              <a:ln>
                <a:solidFill>
                  <a:srgbClr val="008A3E"/>
                </a:solidFill>
              </a:ln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904"/>
                      <a:t>1</a:t>
                    </a:r>
                    <a:r>
                      <a:rPr lang="en-US"/>
                      <a:t>079</a:t>
                    </a:r>
                    <a:r>
                      <a:rPr lang="ru-RU"/>
                      <a:t>,0</a:t>
                    </a:r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4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Лист1!$C$2:$C$11</c:f>
              <c:numCache>
                <c:formatCode>0.0</c:formatCode>
                <c:ptCount val="10"/>
                <c:pt idx="0">
                  <c:v>702.2</c:v>
                </c:pt>
                <c:pt idx="1">
                  <c:v>943.5</c:v>
                </c:pt>
                <c:pt idx="2">
                  <c:v>1066.5999999999999</c:v>
                </c:pt>
                <c:pt idx="3">
                  <c:v>1140.0999999999999</c:v>
                </c:pt>
                <c:pt idx="4">
                  <c:v>1086.5999999999999</c:v>
                </c:pt>
                <c:pt idx="5">
                  <c:v>995.6</c:v>
                </c:pt>
                <c:pt idx="6">
                  <c:v>992.4</c:v>
                </c:pt>
                <c:pt idx="7">
                  <c:v>989.6</c:v>
                </c:pt>
                <c:pt idx="8">
                  <c:v>986.2</c:v>
                </c:pt>
                <c:pt idx="9">
                  <c:v>984.7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Всё население</c:v>
                </c:pt>
              </c:strCache>
            </c:strRef>
          </c:tx>
          <c:spPr>
            <a:ln w="25122">
              <a:solidFill>
                <a:srgbClr val="0070C0"/>
              </a:solidFill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4"/>
                      <a:t>1</a:t>
                    </a:r>
                    <a:r>
                      <a:rPr lang="en-US"/>
                      <a:t>884</a:t>
                    </a:r>
                    <a:r>
                      <a:rPr lang="ru-RU"/>
                      <a:t>,0</a:t>
                    </a:r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1 319</a:t>
                    </a:r>
                    <a:r>
                      <a:rPr lang="ru-RU"/>
                      <a:t>,1</a:t>
                    </a:r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4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Лист1!$D$2:$D$11</c:f>
              <c:numCache>
                <c:formatCode>0.0</c:formatCode>
                <c:ptCount val="10"/>
                <c:pt idx="0">
                  <c:v>1884</c:v>
                </c:pt>
                <c:pt idx="1">
                  <c:v>1727.3</c:v>
                </c:pt>
                <c:pt idx="2">
                  <c:v>1661.7</c:v>
                </c:pt>
                <c:pt idx="3">
                  <c:v>1649.3</c:v>
                </c:pt>
                <c:pt idx="4">
                  <c:v>1518.4</c:v>
                </c:pt>
                <c:pt idx="5">
                  <c:v>1352.7</c:v>
                </c:pt>
                <c:pt idx="6">
                  <c:v>1338.8</c:v>
                </c:pt>
                <c:pt idx="7">
                  <c:v>1327.9</c:v>
                </c:pt>
                <c:pt idx="8" formatCode="#,##0">
                  <c:v>1319.1</c:v>
                </c:pt>
                <c:pt idx="9">
                  <c:v>1310.9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20160"/>
        <c:axId val="93021696"/>
      </c:lineChart>
      <c:catAx>
        <c:axId val="930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3021696"/>
        <c:crosses val="autoZero"/>
        <c:auto val="1"/>
        <c:lblAlgn val="ctr"/>
        <c:lblOffset val="100"/>
        <c:noMultiLvlLbl val="0"/>
      </c:catAx>
      <c:valAx>
        <c:axId val="93021696"/>
        <c:scaling>
          <c:orientation val="minMax"/>
          <c:max val="200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452"/>
            </a:pPr>
            <a:endParaRPr lang="ru-RU"/>
          </a:p>
        </c:txPr>
        <c:crossAx val="93020160"/>
        <c:crosses val="autoZero"/>
        <c:crossBetween val="between"/>
        <c:majorUnit val="500"/>
      </c:valAx>
      <c:spPr>
        <a:noFill/>
        <a:ln w="14356">
          <a:noFill/>
        </a:ln>
      </c:spPr>
    </c:plotArea>
    <c:legend>
      <c:legendPos val="t"/>
      <c:layout>
        <c:manualLayout>
          <c:xMode val="edge"/>
          <c:yMode val="edge"/>
          <c:x val="7.7845113063850419E-2"/>
          <c:y val="1.3804061272586167E-4"/>
          <c:w val="0.90000009169976924"/>
          <c:h val="6.012551882444353E-2"/>
        </c:manualLayout>
      </c:layout>
      <c:overlay val="0"/>
      <c:txPr>
        <a:bodyPr/>
        <a:lstStyle/>
        <a:p>
          <a:pPr>
            <a:defRPr sz="904"/>
          </a:pPr>
          <a:endParaRPr lang="ru-RU"/>
        </a:p>
      </c:txPr>
    </c:legend>
    <c:plotVisOnly val="1"/>
    <c:dispBlanksAs val="gap"/>
    <c:showDLblsOverMax val="0"/>
  </c:chart>
  <c:spPr>
    <a:noFill/>
    <a:ln w="57150" cap="flat" cmpd="sng" algn="ctr">
      <a:solidFill>
        <a:srgbClr val="E6370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017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хирургия</c:v>
                </c:pt>
                <c:pt idx="1">
                  <c:v>терапия</c:v>
                </c:pt>
                <c:pt idx="2">
                  <c:v>инфек. болезни</c:v>
                </c:pt>
                <c:pt idx="3">
                  <c:v>кардиология</c:v>
                </c:pt>
                <c:pt idx="4">
                  <c:v>неврология</c:v>
                </c:pt>
                <c:pt idx="5">
                  <c:v>психиатрия</c:v>
                </c:pt>
                <c:pt idx="6">
                  <c:v>педиатрия</c:v>
                </c:pt>
                <c:pt idx="7">
                  <c:v>пульмонология</c:v>
                </c:pt>
                <c:pt idx="8">
                  <c:v>нейрохирургия</c:v>
                </c:pt>
                <c:pt idx="9">
                  <c:v>гастроэнтерология</c:v>
                </c:pt>
                <c:pt idx="10">
                  <c:v>офтальмология</c:v>
                </c:pt>
                <c:pt idx="11">
                  <c:v>кардиохирургия</c:v>
                </c:pt>
                <c:pt idx="12">
                  <c:v>оториноларингология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239</c:v>
                </c:pt>
                <c:pt idx="1">
                  <c:v>199</c:v>
                </c:pt>
                <c:pt idx="2">
                  <c:v>181</c:v>
                </c:pt>
                <c:pt idx="3">
                  <c:v>102</c:v>
                </c:pt>
                <c:pt idx="4">
                  <c:v>83</c:v>
                </c:pt>
                <c:pt idx="5">
                  <c:v>63</c:v>
                </c:pt>
                <c:pt idx="6">
                  <c:v>59</c:v>
                </c:pt>
                <c:pt idx="7">
                  <c:v>44</c:v>
                </c:pt>
                <c:pt idx="8">
                  <c:v>39</c:v>
                </c:pt>
                <c:pt idx="9">
                  <c:v>36</c:v>
                </c:pt>
                <c:pt idx="10">
                  <c:v>36</c:v>
                </c:pt>
                <c:pt idx="11">
                  <c:v>32</c:v>
                </c:pt>
                <c:pt idx="1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161043968"/>
        <c:axId val="161045888"/>
      </c:barChart>
      <c:catAx>
        <c:axId val="16104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1045888"/>
        <c:crosses val="autoZero"/>
        <c:auto val="1"/>
        <c:lblAlgn val="ctr"/>
        <c:lblOffset val="100"/>
        <c:noMultiLvlLbl val="0"/>
      </c:catAx>
      <c:valAx>
        <c:axId val="16104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6104396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28788476673544E-2"/>
          <c:y val="3.0701380936194001E-2"/>
          <c:w val="0.88265006048709382"/>
          <c:h val="0.77423293851297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средств ОМС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4107</c:v>
                </c:pt>
                <c:pt idx="1">
                  <c:v>4462</c:v>
                </c:pt>
                <c:pt idx="2">
                  <c:v>6200</c:v>
                </c:pt>
                <c:pt idx="3">
                  <c:v>7626</c:v>
                </c:pt>
                <c:pt idx="4">
                  <c:v>10687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средств конс. бюджета субъекта РФ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2948</c:v>
                </c:pt>
                <c:pt idx="1">
                  <c:v>2960</c:v>
                </c:pt>
                <c:pt idx="2">
                  <c:v>2357</c:v>
                </c:pt>
                <c:pt idx="3">
                  <c:v>1830</c:v>
                </c:pt>
                <c:pt idx="4">
                  <c:v>1965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50022016"/>
        <c:axId val="150023552"/>
      </c:barChart>
      <c:catAx>
        <c:axId val="15002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023552"/>
        <c:crosses val="autoZero"/>
        <c:auto val="1"/>
        <c:lblAlgn val="ctr"/>
        <c:lblOffset val="100"/>
        <c:noMultiLvlLbl val="0"/>
      </c:catAx>
      <c:valAx>
        <c:axId val="15002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022016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3.5478973718593557E-2"/>
          <c:y val="0.90835824666301745"/>
          <c:w val="0.93629447200157256"/>
          <c:h val="7.679181813503233E-2"/>
        </c:manualLayout>
      </c:layout>
      <c:overlay val="0"/>
      <c:txPr>
        <a:bodyPr/>
        <a:lstStyle/>
        <a:p>
          <a:pPr>
            <a:defRPr sz="1599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Стационар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23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2013 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0.71000000000000008</c:v>
                </c:pt>
                <c:pt idx="1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Дневные стационары
всех типов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23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2013 год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Поликлиника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23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2013 год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0.21000000000000002</c:v>
                </c:pt>
                <c:pt idx="1">
                  <c:v>0.33000000000000007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Скорая помощь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23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2009 год</c:v>
                </c:pt>
                <c:pt idx="1">
                  <c:v>2013 год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0.05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50237952"/>
        <c:axId val="150239488"/>
      </c:barChart>
      <c:catAx>
        <c:axId val="15023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99" b="1"/>
            </a:pPr>
            <a:endParaRPr lang="ru-RU"/>
          </a:p>
        </c:txPr>
        <c:crossAx val="150239488"/>
        <c:crosses val="autoZero"/>
        <c:auto val="1"/>
        <c:lblAlgn val="ctr"/>
        <c:lblOffset val="100"/>
        <c:noMultiLvlLbl val="0"/>
      </c:catAx>
      <c:valAx>
        <c:axId val="1502394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0237952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70987382806834964"/>
          <c:y val="0"/>
          <c:w val="0.26917861702823442"/>
          <c:h val="0.9656467413404310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 b="1"/>
            </a:pPr>
            <a:r>
              <a:rPr lang="ru-RU" sz="1600" dirty="0"/>
              <a:t>Дневной </a:t>
            </a:r>
            <a:r>
              <a:rPr lang="ru-RU" sz="1600" dirty="0" smtClean="0"/>
              <a:t>стационар</a:t>
            </a:r>
            <a:br>
              <a:rPr lang="ru-RU" sz="1600" dirty="0" smtClean="0"/>
            </a:br>
            <a:r>
              <a:rPr lang="ru-RU" sz="1600" dirty="0" smtClean="0"/>
              <a:t>
(средняя стоимост</a:t>
            </a:r>
            <a:r>
              <a:rPr lang="ru-RU" sz="1600" baseline="0" dirty="0" smtClean="0"/>
              <a:t>ь  случа</a:t>
            </a:r>
            <a:r>
              <a:rPr lang="ru-RU" sz="1600" dirty="0" smtClean="0"/>
              <a:t>я</a:t>
            </a:r>
            <a:endParaRPr lang="ru-RU" sz="1600" dirty="0"/>
          </a:p>
        </c:rich>
      </c:tx>
      <c:layout>
        <c:manualLayout>
          <c:xMode val="edge"/>
          <c:yMode val="edge"/>
          <c:x val="0.15591541623334823"/>
          <c:y val="2.464566929133857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Дневной стационар (день лечения)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1" dirty="0" smtClean="0"/>
                      <a:t>2</a:t>
                    </a:r>
                    <a:r>
                      <a:rPr lang="ru-RU" sz="1300" dirty="0" smtClean="0"/>
                      <a:t> </a:t>
                    </a:r>
                    <a:r>
                      <a:rPr lang="ru-RU" sz="1801" dirty="0" smtClean="0"/>
                      <a:t>396,9</a:t>
                    </a:r>
                    <a:endParaRPr lang="en-US" sz="1800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309100700053624E-3"/>
                  <c:y val="0.1182663882314135"/>
                </c:manualLayout>
              </c:layout>
              <c:tx>
                <c:rich>
                  <a:bodyPr/>
                  <a:lstStyle/>
                  <a:p>
                    <a:r>
                      <a:rPr lang="ru-RU" sz="1801" dirty="0" smtClean="0"/>
                      <a:t>7</a:t>
                    </a:r>
                    <a:r>
                      <a:rPr lang="ru-RU" sz="1300" baseline="0" dirty="0" smtClean="0"/>
                      <a:t> </a:t>
                    </a:r>
                    <a:r>
                      <a:rPr lang="ru-RU" sz="1801" baseline="0" dirty="0" smtClean="0"/>
                      <a:t>304</a:t>
                    </a:r>
                    <a:r>
                      <a:rPr lang="ru-RU" sz="1801" dirty="0" smtClean="0"/>
                      <a:t>,8</a:t>
                    </a:r>
                    <a:endParaRPr lang="en-US" sz="1800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801" dirty="0" smtClean="0"/>
                      <a:t>3</a:t>
                    </a:r>
                    <a:r>
                      <a:rPr lang="ru-RU" sz="1300" baseline="0" dirty="0" smtClean="0"/>
                      <a:t> 932,5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1" smtClean="0"/>
                      <a:t>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293,8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801" smtClean="0"/>
                      <a:t>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304,8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1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2369.9</c:v>
                </c:pt>
                <c:pt idx="1">
                  <c:v>7304.8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1"/>
        <c:axId val="160568064"/>
        <c:axId val="160569600"/>
      </c:barChart>
      <c:catAx>
        <c:axId val="1605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0569600"/>
        <c:crosses val="autoZero"/>
        <c:auto val="1"/>
        <c:lblAlgn val="ctr"/>
        <c:lblOffset val="100"/>
        <c:noMultiLvlLbl val="0"/>
      </c:catAx>
      <c:valAx>
        <c:axId val="16056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056806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8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599" b="1"/>
            </a:pPr>
            <a:r>
              <a:rPr lang="ru-RU" sz="1599" dirty="0" smtClean="0"/>
              <a:t>Поликлиника</a:t>
            </a:r>
            <a:r>
              <a:rPr lang="ru-RU" sz="1599" baseline="0" dirty="0" smtClean="0"/>
              <a:t> </a:t>
            </a:r>
            <a:r>
              <a:rPr lang="ru-RU" sz="1599" dirty="0" smtClean="0"/>
              <a:t>(посещение)</a:t>
            </a:r>
            <a:endParaRPr lang="ru-RU" sz="1600" dirty="0"/>
          </a:p>
        </c:rich>
      </c:tx>
      <c:layout>
        <c:manualLayout>
          <c:xMode val="edge"/>
          <c:yMode val="edge"/>
          <c:x val="0.17896654326323772"/>
          <c:y val="1.550608643055420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619047068521198E-2"/>
          <c:y val="0.15576544724073788"/>
          <c:w val="0.96476190586294985"/>
          <c:h val="0.68676351577364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Поликлиника (посещение)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799" dirty="0" smtClean="0"/>
                      <a:t>1</a:t>
                    </a:r>
                    <a:r>
                      <a:rPr lang="ru-RU" dirty="0" smtClean="0"/>
                      <a:t>33,4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799" dirty="0" smtClean="0"/>
                      <a:t>3</a:t>
                    </a:r>
                    <a:r>
                      <a:rPr lang="ru-RU" dirty="0" smtClean="0"/>
                      <a:t>09,5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799" dirty="0" smtClean="0"/>
                      <a:t>2</a:t>
                    </a:r>
                    <a:r>
                      <a:rPr lang="ru-RU" dirty="0" smtClean="0"/>
                      <a:t>08,7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799" smtClean="0"/>
                      <a:t>2</a:t>
                    </a:r>
                    <a:r>
                      <a:rPr lang="en-US" smtClean="0"/>
                      <a:t>47,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799" dirty="0" smtClean="0"/>
                      <a:t>3</a:t>
                    </a:r>
                    <a:r>
                      <a:rPr lang="ru-RU" dirty="0" smtClean="0"/>
                      <a:t>05,9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99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133.4</c:v>
                </c:pt>
                <c:pt idx="1">
                  <c:v>305.89999999999992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12"/>
        <c:axId val="160979200"/>
        <c:axId val="161001472"/>
      </c:barChart>
      <c:catAx>
        <c:axId val="16097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/>
            </a:pPr>
            <a:endParaRPr lang="ru-RU"/>
          </a:p>
        </c:txPr>
        <c:crossAx val="161001472"/>
        <c:crosses val="autoZero"/>
        <c:auto val="1"/>
        <c:lblAlgn val="ctr"/>
        <c:lblOffset val="100"/>
        <c:noMultiLvlLbl val="0"/>
      </c:catAx>
      <c:valAx>
        <c:axId val="16100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0979200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5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599" b="1"/>
            </a:pPr>
            <a:r>
              <a:rPr lang="ru-RU" sz="1599" dirty="0" smtClean="0"/>
              <a:t>Стационар</a:t>
            </a:r>
            <a:br>
              <a:rPr lang="ru-RU" sz="1599" dirty="0" smtClean="0"/>
            </a:br>
            <a:r>
              <a:rPr lang="ru-RU" sz="1599" dirty="0" smtClean="0"/>
              <a:t>
(средня</a:t>
            </a:r>
            <a:r>
              <a:rPr lang="ru-RU" sz="1599" baseline="0" dirty="0" smtClean="0"/>
              <a:t>я стоимость случая)</a:t>
            </a:r>
            <a:endParaRPr lang="ru-RU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Стационар (койко-день)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599" dirty="0" smtClean="0"/>
                      <a:t>8</a:t>
                    </a:r>
                    <a:r>
                      <a:rPr lang="ru-RU" sz="1599" baseline="0" dirty="0" smtClean="0"/>
                      <a:t> 403,4</a:t>
                    </a:r>
                    <a:endParaRPr lang="en-US" sz="1800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244680851063829E-2"/>
                  <c:y val="0.2033845542512677"/>
                </c:manualLayout>
              </c:layout>
              <c:tx>
                <c:rich>
                  <a:bodyPr/>
                  <a:lstStyle/>
                  <a:p>
                    <a:pPr>
                      <a:defRPr sz="1499" b="1"/>
                    </a:pPr>
                    <a:r>
                      <a:rPr lang="ru-RU" sz="1499" dirty="0" smtClean="0"/>
                      <a:t>20</a:t>
                    </a:r>
                    <a:r>
                      <a:rPr lang="ru-RU" sz="1499" baseline="0" dirty="0" smtClean="0"/>
                      <a:t> 373,3</a:t>
                    </a:r>
                    <a:endParaRPr lang="en-US" sz="150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599" dirty="0" smtClean="0"/>
                      <a:t>11</a:t>
                    </a:r>
                    <a:r>
                      <a:rPr lang="ru-RU" sz="1599" baseline="0" dirty="0" smtClean="0"/>
                      <a:t> 013,5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599" smtClean="0"/>
                      <a:t>15</a:t>
                    </a:r>
                    <a:r>
                      <a:rPr lang="ru-RU" sz="1599" smtClean="0"/>
                      <a:t> </a:t>
                    </a:r>
                    <a:r>
                      <a:rPr lang="en-US" sz="1599" smtClean="0"/>
                      <a:t>207,3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599" smtClean="0"/>
                      <a:t>20</a:t>
                    </a:r>
                    <a:r>
                      <a:rPr lang="ru-RU" sz="1599" smtClean="0"/>
                      <a:t> </a:t>
                    </a:r>
                    <a:r>
                      <a:rPr lang="en-US" sz="1599" smtClean="0"/>
                      <a:t>373,3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9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8403.41</c:v>
                </c:pt>
                <c:pt idx="1">
                  <c:v>20373.3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1"/>
        <c:axId val="161034624"/>
        <c:axId val="161036160"/>
      </c:barChart>
      <c:catAx>
        <c:axId val="16103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9" b="1"/>
            </a:pPr>
            <a:endParaRPr lang="ru-RU"/>
          </a:p>
        </c:txPr>
        <c:crossAx val="161036160"/>
        <c:crosses val="autoZero"/>
        <c:auto val="1"/>
        <c:lblAlgn val="ctr"/>
        <c:lblOffset val="100"/>
        <c:noMultiLvlLbl val="0"/>
      </c:catAx>
      <c:valAx>
        <c:axId val="1610361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6103462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58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>
            <a:defRPr sz="1601" b="1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Скорая медицинская помощь (вызов)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1" dirty="0" smtClean="0"/>
                      <a:t>958</a:t>
                    </a:r>
                    <a:r>
                      <a:rPr lang="ru-RU" sz="1801" dirty="0" smtClean="0"/>
                      <a:t>,5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1" dirty="0" smtClean="0"/>
                      <a:t>1</a:t>
                    </a:r>
                    <a:r>
                      <a:rPr lang="ru-RU" baseline="0" dirty="0" smtClean="0"/>
                      <a:t> 402,1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801" dirty="0" smtClean="0"/>
                      <a:t>1</a:t>
                    </a:r>
                    <a:r>
                      <a:rPr lang="ru-RU" baseline="0" dirty="0" smtClean="0"/>
                      <a:t> 402,1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1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958.5</c:v>
                </c:pt>
                <c:pt idx="1">
                  <c:v>1402.1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1"/>
        <c:axId val="161204096"/>
        <c:axId val="161205632"/>
      </c:barChart>
      <c:catAx>
        <c:axId val="16120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1" b="1"/>
            </a:pPr>
            <a:endParaRPr lang="ru-RU"/>
          </a:p>
        </c:txPr>
        <c:crossAx val="161205632"/>
        <c:crosses val="autoZero"/>
        <c:auto val="1"/>
        <c:lblAlgn val="ctr"/>
        <c:lblOffset val="100"/>
        <c:noMultiLvlLbl val="0"/>
      </c:catAx>
      <c:valAx>
        <c:axId val="1612056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61204096"/>
        <c:crosses val="autoZero"/>
        <c:crossBetween val="between"/>
      </c:valAx>
      <c:spPr>
        <a:noFill/>
        <a:ln w="254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9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249378389032007E-2"/>
          <c:y val="0.25586363028010128"/>
          <c:w val="0.41561966033480846"/>
          <c:h val="0.5186481084846166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стационар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2.2688720579473583E-2"/>
                  <c:y val="5.04269355978664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47474782405907E-2"/>
                  <c:y val="-8.898870987858764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3839</c:v>
                </c:pt>
                <c:pt idx="1">
                  <c:v>2606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27000" h="25400"/>
            </a:sp3d>
          </c:spPr>
          <c:invertIfNegative val="0"/>
          <c:dLbls>
            <c:dLbl>
              <c:idx val="0"/>
              <c:layout>
                <c:manualLayout>
                  <c:x val="-3.4033080869210308E-2"/>
                  <c:y val="2.07640323050038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12457970676487E-3"/>
                  <c:y val="-3.856177428072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0.0</c:formatCode>
                <c:ptCount val="2"/>
                <c:pt idx="0">
                  <c:v>7350</c:v>
                </c:pt>
                <c:pt idx="1">
                  <c:v>9163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"/>
        <c:axId val="161357184"/>
        <c:axId val="161367168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госпитализации</c:v>
                </c:pt>
              </c:strCache>
            </c:strRef>
          </c:tx>
          <c:spPr>
            <a:ln w="41272"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9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9.9700720717800728E-2"/>
                  <c:y val="-7.0746024353477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65750827570544E-3"/>
                  <c:y val="2.1334634452597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279.89999999999992</c:v>
                </c:pt>
                <c:pt idx="1">
                  <c:v>217.6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68704"/>
        <c:axId val="161386880"/>
      </c:lineChart>
      <c:catAx>
        <c:axId val="1613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61367168"/>
        <c:crosses val="autoZero"/>
        <c:auto val="1"/>
        <c:lblAlgn val="ctr"/>
        <c:lblOffset val="100"/>
        <c:noMultiLvlLbl val="0"/>
      </c:catAx>
      <c:valAx>
        <c:axId val="161367168"/>
        <c:scaling>
          <c:orientation val="minMax"/>
          <c:max val="1000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1357184"/>
        <c:crosses val="autoZero"/>
        <c:crossBetween val="between"/>
      </c:valAx>
      <c:catAx>
        <c:axId val="161368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386880"/>
        <c:crosses val="autoZero"/>
        <c:auto val="1"/>
        <c:lblAlgn val="ctr"/>
        <c:lblOffset val="100"/>
        <c:noMultiLvlLbl val="0"/>
      </c:catAx>
      <c:valAx>
        <c:axId val="161386880"/>
        <c:scaling>
          <c:orientation val="minMax"/>
          <c:max val="3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ru-RU"/>
          </a:p>
        </c:txPr>
        <c:crossAx val="161368704"/>
        <c:crosses val="max"/>
        <c:crossBetween val="between"/>
      </c:valAx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5.484205725803111E-2"/>
          <c:y val="1.9493963254593179E-2"/>
          <c:w val="0.9042235212700479"/>
          <c:h val="0.1172066491688539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510224767148905"/>
          <c:y val="0.13217129713636044"/>
          <c:w val="0.59029780070012738"/>
          <c:h val="0.6901962734590938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КС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2.6098499685005858E-2"/>
                  <c:y val="9.7286736831642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9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Лист1!$D$2</c:f>
              <c:numCache>
                <c:formatCode>0.0</c:formatCode>
                <c:ptCount val="1"/>
                <c:pt idx="0">
                  <c:v>2635</c:v>
                </c:pt>
              </c:numCache>
            </c:numRef>
          </c:val>
        </c:ser>
        <c:ser>
          <c:idx val="3"/>
          <c:order val="1"/>
          <c:tx>
            <c:strRef>
              <c:f>Лист1!$E$1</c:f>
              <c:strCache>
                <c:ptCount val="1"/>
                <c:pt idx="0">
                  <c:v>АПУ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199247508840723E-3"/>
                  <c:y val="1.4807496277844659E-2"/>
                </c:manualLayout>
              </c:layout>
              <c:tx>
                <c:rich>
                  <a:bodyPr/>
                  <a:lstStyle/>
                  <a:p>
                    <a:r>
                      <a:rPr lang="en-US" sz="1399" dirty="0"/>
                      <a:t>9500,0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Лист1!$E$2</c:f>
              <c:numCache>
                <c:formatCode>0.0</c:formatCode>
                <c:ptCount val="1"/>
                <c:pt idx="0">
                  <c:v>9500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93408"/>
        <c:axId val="146199296"/>
      </c:barChart>
      <c:catAx>
        <c:axId val="14619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199296"/>
        <c:crosses val="autoZero"/>
        <c:auto val="1"/>
        <c:lblAlgn val="ctr"/>
        <c:lblOffset val="100"/>
        <c:noMultiLvlLbl val="0"/>
      </c:catAx>
      <c:valAx>
        <c:axId val="146199296"/>
        <c:scaling>
          <c:orientation val="minMax"/>
          <c:max val="1000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crossAx val="14619340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ln w="38071">
      <a:solidFill>
        <a:schemeClr val="bg1"/>
      </a:solidFill>
    </a:ln>
  </c:spPr>
  <c:txPr>
    <a:bodyPr/>
    <a:lstStyle/>
    <a:p>
      <a:pPr>
        <a:defRPr sz="1799" baseline="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89794429580825"/>
          <c:y val="0.21678623505395195"/>
          <c:w val="0.86005246364427523"/>
          <c:h val="0.68989575308061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врачи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601" b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>
                  <c:v>6806</c:v>
                </c:pt>
                <c:pt idx="1">
                  <c:v>6830.5</c:v>
                </c:pt>
                <c:pt idx="2">
                  <c:v>6826.75</c:v>
                </c:pt>
                <c:pt idx="3">
                  <c:v>6962</c:v>
                </c:pt>
                <c:pt idx="4">
                  <c:v>7074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Руководители и заместители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1923716322768532E-2"/>
                  <c:y val="-2.21116639027086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044778129273776E-2"/>
                  <c:y val="-2.21116639027086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76451267764749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764512677647495E-2"/>
                  <c:y val="2.21116639027086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203981774394855E-2"/>
                  <c:y val="-2.21116639027086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1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0.00</c:formatCode>
                <c:ptCount val="5"/>
                <c:pt idx="0">
                  <c:v>402</c:v>
                </c:pt>
                <c:pt idx="1">
                  <c:v>374</c:v>
                </c:pt>
                <c:pt idx="2">
                  <c:v>299</c:v>
                </c:pt>
                <c:pt idx="3">
                  <c:v>232</c:v>
                </c:pt>
                <c:pt idx="4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69216"/>
        <c:axId val="14777075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% руководителей</c:v>
                </c:pt>
              </c:strCache>
            </c:strRef>
          </c:tx>
          <c:spPr>
            <a:ln w="38116">
              <a:solidFill>
                <a:srgbClr val="00B05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13"/>
            <c:spPr>
              <a:solidFill>
                <a:srgbClr val="008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1.6922854479760208E-2"/>
                  <c:y val="6.8225626025602518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a:t>5,9</a:t>
                    </a:r>
                    <a:r>
                      <a:rPr lang="ru-RU" b="1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b="1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579541417711411E-2"/>
                  <c:y val="7.4589780755017598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83344528179858E-2"/>
                  <c:y val="-2.4226374688238596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784039650045705E-2"/>
                  <c:y val="4.7864439830593603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 smtClean="0"/>
                      <a:t>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70477690475384E-2"/>
                  <c:y val="3.3493773477320458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 smtClean="0"/>
                      <a:t>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5.9065530414340293</c:v>
                </c:pt>
                <c:pt idx="1">
                  <c:v>5.4754410365273403</c:v>
                </c:pt>
                <c:pt idx="2">
                  <c:v>4.3798293477862815</c:v>
                </c:pt>
                <c:pt idx="3">
                  <c:v>3.3323757540936509</c:v>
                </c:pt>
                <c:pt idx="4">
                  <c:v>3.1099802092168507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793024"/>
        <c:axId val="147794560"/>
      </c:lineChart>
      <c:catAx>
        <c:axId val="1477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770752"/>
        <c:crosses val="autoZero"/>
        <c:auto val="1"/>
        <c:lblAlgn val="ctr"/>
        <c:lblOffset val="100"/>
        <c:noMultiLvlLbl val="0"/>
      </c:catAx>
      <c:valAx>
        <c:axId val="1477707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769216"/>
        <c:crosses val="autoZero"/>
        <c:crossBetween val="between"/>
      </c:valAx>
      <c:catAx>
        <c:axId val="147793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7794560"/>
        <c:crosses val="autoZero"/>
        <c:auto val="1"/>
        <c:lblAlgn val="ctr"/>
        <c:lblOffset val="100"/>
        <c:noMultiLvlLbl val="0"/>
      </c:catAx>
      <c:valAx>
        <c:axId val="14779456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793024"/>
        <c:crosses val="max"/>
        <c:crossBetween val="between"/>
      </c:valAx>
      <c:spPr>
        <a:noFill/>
        <a:ln w="25411">
          <a:noFill/>
        </a:ln>
      </c:spPr>
    </c:plotArea>
    <c:legend>
      <c:legendPos val="b"/>
      <c:layout>
        <c:manualLayout>
          <c:xMode val="edge"/>
          <c:yMode val="edge"/>
          <c:x val="1.816596002422774E-2"/>
          <c:y val="0"/>
          <c:w val="0.94233115732328343"/>
          <c:h val="0.24717369765865357"/>
        </c:manualLayout>
      </c:layout>
      <c:overlay val="0"/>
      <c:txPr>
        <a:bodyPr/>
        <a:lstStyle/>
        <a:p>
          <a:pPr>
            <a:lnSpc>
              <a:spcPct val="70000"/>
            </a:lnSpc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0044049664482306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501032964738514E-3"/>
                  <c:y val="0.10272323520493389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Стационар (к/дни)</c:v>
                </c:pt>
                <c:pt idx="1">
                  <c:v>Амбулаторно поликлиническая помощь(посещения)</c:v>
                </c:pt>
                <c:pt idx="2">
                  <c:v>Дневной стацинар (п/дни)</c:v>
                </c:pt>
                <c:pt idx="3">
                  <c:v>Скорая помощь (вызовы)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3.74</c:v>
                </c:pt>
                <c:pt idx="1">
                  <c:v>7.1599999999999993</c:v>
                </c:pt>
                <c:pt idx="2">
                  <c:v>0.70800000000000007</c:v>
                </c:pt>
                <c:pt idx="3">
                  <c:v>0.34900000000000003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8334021976491874E-3"/>
                  <c:y val="8.446132672405717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67010988246059E-3"/>
                  <c:y val="9.130954240438515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Стационар (к/дни)</c:v>
                </c:pt>
                <c:pt idx="1">
                  <c:v>Амбулаторно поликлиническая помощь(посещения)</c:v>
                </c:pt>
                <c:pt idx="2">
                  <c:v>Дневной стацинар (п/дни)</c:v>
                </c:pt>
                <c:pt idx="3">
                  <c:v>Скорая помощь (вызовы)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2.8279999999999998</c:v>
                </c:pt>
                <c:pt idx="1">
                  <c:v>9.3140000000000001</c:v>
                </c:pt>
                <c:pt idx="2">
                  <c:v>0.50900000000000001</c:v>
                </c:pt>
                <c:pt idx="3">
                  <c:v>0.34400000000000003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93501696"/>
        <c:axId val="93507584"/>
      </c:barChart>
      <c:catAx>
        <c:axId val="9350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3507584"/>
        <c:crosses val="autoZero"/>
        <c:auto val="1"/>
        <c:lblAlgn val="ctr"/>
        <c:lblOffset val="100"/>
        <c:noMultiLvlLbl val="0"/>
      </c:catAx>
      <c:valAx>
        <c:axId val="9350758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Объемы  медицинской помощи 
на 1 жителя в рамках ПГГ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93501696"/>
        <c:crosses val="autoZero"/>
        <c:crossBetween val="between"/>
      </c:valAx>
      <c:spPr>
        <a:noFill/>
        <a:ln w="25402">
          <a:noFill/>
        </a:ln>
      </c:spPr>
    </c:plotArea>
    <c:legend>
      <c:legendPos val="t"/>
      <c:layout>
        <c:manualLayout>
          <c:xMode val="edge"/>
          <c:yMode val="edge"/>
          <c:x val="0.1178237466079452"/>
          <c:y val="4.7937427122774393E-2"/>
          <c:w val="0.22883923407879098"/>
          <c:h val="8.4623789746747516E-2"/>
        </c:manualLayout>
      </c:layout>
      <c:overlay val="0"/>
      <c:txPr>
        <a:bodyPr/>
        <a:lstStyle/>
        <a:p>
          <a:pPr>
            <a:defRPr sz="260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16441290932994E-2"/>
          <c:y val="0.48131386522397501"/>
          <c:w val="0.57321328169256436"/>
          <c:h val="0.39481823790586434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врачи</c:v>
                </c:pt>
              </c:strCache>
            </c:strRef>
          </c:tx>
          <c:spPr>
            <a:ln>
              <a:solidFill>
                <a:srgbClr val="00B0F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0.10278052462077399"/>
                  <c:y val="-8.4407850713905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82803555734184E-2"/>
                  <c:y val="-8.3244596321757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b="1">
                    <a:solidFill>
                      <a:schemeClr val="lt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15650</c:v>
                </c:pt>
                <c:pt idx="1">
                  <c:v>34168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средний медицинский персонал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</c:spPr>
          </c:marker>
          <c:dLbls>
            <c:dLbl>
              <c:idx val="0"/>
              <c:layout>
                <c:manualLayout>
                  <c:x val="-0.11847470183244123"/>
                  <c:y val="7.2181968981663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132785571905284E-3"/>
                  <c:y val="-3.9695285696881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3558674149124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0614592606593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016900561183733E-3"/>
                  <c:y val="2.0614592606593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338966853728017E-2"/>
                  <c:y val="2.5195613185836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810140336710592E-2"/>
                  <c:y val="3.4357654344322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545727078201816E-2"/>
                  <c:y val="2.2905102896215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640656909846513E-2"/>
                  <c:y val="2.0614592606593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11183039282898E-2"/>
                  <c:y val="3.4357654344322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3016900561184323E-3"/>
                  <c:y val="3.6648164633943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8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2000" b="1">
                    <a:solidFill>
                      <a:schemeClr val="lt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9270</c:v>
                </c:pt>
                <c:pt idx="1">
                  <c:v>17831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84288"/>
        <c:axId val="147894272"/>
      </c:lineChart>
      <c:catAx>
        <c:axId val="14788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894272"/>
        <c:crosses val="autoZero"/>
        <c:auto val="1"/>
        <c:lblAlgn val="ctr"/>
        <c:lblOffset val="100"/>
        <c:noMultiLvlLbl val="0"/>
      </c:catAx>
      <c:valAx>
        <c:axId val="14789427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ru-RU"/>
          </a:p>
        </c:txPr>
        <c:crossAx val="147884288"/>
        <c:crosses val="autoZero"/>
        <c:crossBetween val="between"/>
      </c:valAx>
      <c:spPr>
        <a:noFill/>
        <a:ln w="25397">
          <a:noFill/>
        </a:ln>
      </c:spPr>
    </c:plotArea>
    <c:legend>
      <c:legendPos val="t"/>
      <c:layout>
        <c:manualLayout>
          <c:xMode val="edge"/>
          <c:yMode val="edge"/>
          <c:x val="0.50902826955547764"/>
          <c:y val="0.72472051345144373"/>
          <c:w val="0.30966447665379415"/>
          <c:h val="0.25701505085301823"/>
        </c:manualLayout>
      </c:layout>
      <c:overlay val="0"/>
      <c:txPr>
        <a:bodyPr/>
        <a:lstStyle/>
        <a:p>
          <a:pPr>
            <a:lnSpc>
              <a:spcPct val="70000"/>
            </a:lnSpc>
            <a:defRPr sz="1600"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72008480565372"/>
          <c:y val="7.9249386148287332E-2"/>
          <c:w val="0.70658261484098939"/>
          <c:h val="0.5878300398977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2.1167491166077738E-4"/>
                  <c:y val="2.1066486744493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9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6 мес. 2014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3955</c:v>
                </c:pt>
                <c:pt idx="1">
                  <c:v>6350</c:v>
                </c:pt>
                <c:pt idx="2">
                  <c:v>6757</c:v>
                </c:pt>
                <c:pt idx="3">
                  <c:v>7121</c:v>
                </c:pt>
                <c:pt idx="4">
                  <c:v>8663</c:v>
                </c:pt>
                <c:pt idx="5">
                  <c:v>4774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038592"/>
        <c:axId val="14704012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53947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dLbls>
            <c:dLbl>
              <c:idx val="5"/>
              <c:layout>
                <c:manualLayout>
                  <c:x val="5.2556890459363953E-3"/>
                  <c:y val="-3.183652074530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9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6 мес. 2014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91</c:v>
                </c:pt>
                <c:pt idx="2">
                  <c:v>150</c:v>
                </c:pt>
                <c:pt idx="3">
                  <c:v>175</c:v>
                </c:pt>
                <c:pt idx="4">
                  <c:v>250</c:v>
                </c:pt>
                <c:pt idx="5">
                  <c:v>485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47552"/>
        <c:axId val="147041664"/>
      </c:lineChart>
      <c:catAx>
        <c:axId val="14703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47040128"/>
        <c:crosses val="autoZero"/>
        <c:auto val="1"/>
        <c:lblAlgn val="ctr"/>
        <c:lblOffset val="100"/>
        <c:noMultiLvlLbl val="0"/>
      </c:catAx>
      <c:valAx>
        <c:axId val="147040128"/>
        <c:scaling>
          <c:orientation val="minMax"/>
          <c:max val="10000"/>
          <c:min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47038592"/>
        <c:crosses val="autoZero"/>
        <c:crossBetween val="between"/>
      </c:valAx>
      <c:valAx>
        <c:axId val="147041664"/>
        <c:scaling>
          <c:orientation val="minMax"/>
          <c:max val="15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147047552"/>
        <c:crosses val="max"/>
        <c:crossBetween val="between"/>
      </c:valAx>
      <c:catAx>
        <c:axId val="147047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47041664"/>
        <c:crosses val="autoZero"/>
        <c:auto val="1"/>
        <c:lblAlgn val="ctr"/>
        <c:lblOffset val="100"/>
        <c:noMultiLvlLbl val="0"/>
      </c:cat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7834343192636811E-3"/>
                  <c:y val="6.081699734512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0408498672561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66868638527376E-2"/>
                  <c:y val="-3.0408498672561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917171596318393E-3"/>
                  <c:y val="-4.25718981415857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9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16773</c:v>
                </c:pt>
                <c:pt idx="1">
                  <c:v>18518</c:v>
                </c:pt>
                <c:pt idx="2">
                  <c:v>23236</c:v>
                </c:pt>
                <c:pt idx="3">
                  <c:v>31153</c:v>
                </c:pt>
                <c:pt idx="4">
                  <c:v>47930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112704"/>
        <c:axId val="147114240"/>
      </c:barChart>
      <c:catAx>
        <c:axId val="14711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47114240"/>
        <c:crosses val="autoZero"/>
        <c:auto val="1"/>
        <c:lblAlgn val="ctr"/>
        <c:lblOffset val="100"/>
        <c:noMultiLvlLbl val="0"/>
      </c:catAx>
      <c:valAx>
        <c:axId val="147114240"/>
        <c:scaling>
          <c:orientation val="minMax"/>
          <c:max val="5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47112704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6 мес. 2014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5668</c:v>
                </c:pt>
                <c:pt idx="1">
                  <c:v>7041</c:v>
                </c:pt>
                <c:pt idx="2">
                  <c:v>7736</c:v>
                </c:pt>
                <c:pt idx="3">
                  <c:v>7726</c:v>
                </c:pt>
                <c:pt idx="4">
                  <c:v>8782</c:v>
                </c:pt>
                <c:pt idx="5">
                  <c:v>5491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151872"/>
        <c:axId val="148181760"/>
      </c:barChart>
      <c:catAx>
        <c:axId val="14715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8181760"/>
        <c:crosses val="autoZero"/>
        <c:auto val="1"/>
        <c:lblAlgn val="ctr"/>
        <c:lblOffset val="100"/>
        <c:noMultiLvlLbl val="0"/>
      </c:catAx>
      <c:valAx>
        <c:axId val="148181760"/>
        <c:scaling>
          <c:orientation val="minMax"/>
          <c:max val="10000"/>
          <c:min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715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6 мес. 2014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21.7</c:v>
                </c:pt>
                <c:pt idx="1">
                  <c:v>16.600000000000001</c:v>
                </c:pt>
                <c:pt idx="2">
                  <c:v>15.5</c:v>
                </c:pt>
                <c:pt idx="3">
                  <c:v>13.7</c:v>
                </c:pt>
                <c:pt idx="4">
                  <c:v>12</c:v>
                </c:pt>
                <c:pt idx="5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10048"/>
        <c:axId val="148211584"/>
      </c:barChart>
      <c:catAx>
        <c:axId val="1482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8211584"/>
        <c:crosses val="autoZero"/>
        <c:auto val="1"/>
        <c:lblAlgn val="ctr"/>
        <c:lblOffset val="100"/>
        <c:noMultiLvlLbl val="0"/>
      </c:catAx>
      <c:valAx>
        <c:axId val="148211584"/>
        <c:scaling>
          <c:orientation val="minMax"/>
          <c:max val="27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21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1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ОМС, 2009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88900" h="88900"/>
                <a:bevelB w="88900" h="8890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6350" h="82550"/>
                <a:bevelB w="6350" h="82550"/>
              </a:sp3d>
            </c:spPr>
          </c:dPt>
          <c:cat>
            <c:strRef>
              <c:f>Лист1!$A$2:$A$4</c:f>
              <c:strCache>
                <c:ptCount val="3"/>
                <c:pt idx="0">
                  <c:v>Стационар - 71%</c:v>
                </c:pt>
                <c:pt idx="1">
                  <c:v>Дневной стационар - 3%</c:v>
                </c:pt>
                <c:pt idx="2">
                  <c:v>Поликлиника+скорая - 26%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0.71</c:v>
                </c:pt>
                <c:pt idx="1">
                  <c:v>0.03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2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1"/>
          </a:pPr>
          <a:endParaRPr lang="ru-RU"/>
        </a:p>
      </c:txPr>
    </c:legend>
    <c:plotVisOnly val="1"/>
    <c:dispBlanksAs val="zero"/>
    <c:showDLblsOverMax val="0"/>
  </c:chart>
  <c:spPr>
    <a:ln w="12706">
      <a:solidFill>
        <a:schemeClr val="tx1"/>
      </a:solidFill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56242053162712E-2"/>
          <c:y val="0.15735560393058387"/>
          <c:w val="0.88821922693744559"/>
          <c:h val="0.73337017973357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койками                               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1.91585000596952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151.6</c:v>
                </c:pt>
                <c:pt idx="1">
                  <c:v>132.1</c:v>
                </c:pt>
                <c:pt idx="2">
                  <c:v>126.4</c:v>
                </c:pt>
                <c:pt idx="3">
                  <c:v>125</c:v>
                </c:pt>
                <c:pt idx="4">
                  <c:v>119.2</c:v>
                </c:pt>
                <c:pt idx="5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18"/>
        <c:axId val="92098944"/>
        <c:axId val="92100480"/>
      </c:barChart>
      <c:lineChart>
        <c:grouping val="stacke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41250">
              <a:solidFill>
                <a:srgbClr val="003217"/>
              </a:solidFill>
            </a:ln>
          </c:spPr>
          <c:marker>
            <c:symbol val="circle"/>
            <c:size val="10"/>
            <c:spPr>
              <a:solidFill>
                <a:srgbClr val="003217"/>
              </a:solidFill>
              <a:ln>
                <a:solidFill>
                  <a:srgbClr val="008000"/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rgbClr val="0066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19</c:v>
                </c:pt>
                <c:pt idx="1">
                  <c:v>19.3</c:v>
                </c:pt>
                <c:pt idx="2">
                  <c:v>18</c:v>
                </c:pt>
                <c:pt idx="3">
                  <c:v>17.2</c:v>
                </c:pt>
                <c:pt idx="4">
                  <c:v>17.5</c:v>
                </c:pt>
                <c:pt idx="5">
                  <c:v>17.100000000000001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01632"/>
        <c:axId val="92107520"/>
      </c:lineChart>
      <c:catAx>
        <c:axId val="9209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2100480"/>
        <c:crosses val="autoZero"/>
        <c:auto val="1"/>
        <c:lblAlgn val="ctr"/>
        <c:lblOffset val="100"/>
        <c:noMultiLvlLbl val="0"/>
      </c:catAx>
      <c:valAx>
        <c:axId val="92100480"/>
        <c:scaling>
          <c:orientation val="minMax"/>
          <c:max val="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2098944"/>
        <c:crosses val="autoZero"/>
        <c:crossBetween val="between"/>
      </c:valAx>
      <c:catAx>
        <c:axId val="92101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2107520"/>
        <c:crosses val="autoZero"/>
        <c:auto val="1"/>
        <c:lblAlgn val="ctr"/>
        <c:lblOffset val="100"/>
        <c:noMultiLvlLbl val="0"/>
      </c:catAx>
      <c:valAx>
        <c:axId val="92107520"/>
        <c:scaling>
          <c:orientation val="minMax"/>
          <c:max val="20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solidFill>
                  <a:srgbClr val="00B050"/>
                </a:solidFill>
              </a:defRPr>
            </a:pPr>
            <a:endParaRPr lang="ru-RU"/>
          </a:p>
        </c:txPr>
        <c:crossAx val="92101632"/>
        <c:crosses val="max"/>
        <c:crossBetween val="between"/>
      </c:valAx>
      <c:spPr>
        <a:noFill/>
        <a:ln w="25385">
          <a:noFill/>
        </a:ln>
      </c:spPr>
    </c:plotArea>
    <c:legend>
      <c:legendPos val="t"/>
      <c:layout>
        <c:manualLayout>
          <c:xMode val="edge"/>
          <c:yMode val="edge"/>
          <c:x val="0"/>
          <c:y val="1.6421625575491591E-2"/>
          <c:w val="1"/>
          <c:h val="7.0910890237081012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56242053162712E-2"/>
          <c:y val="0.15735560393058387"/>
          <c:w val="0.88821922693744559"/>
          <c:h val="0.73337017973357665"/>
        </c:manualLayout>
      </c:layout>
      <c:lineChart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работа койки</c:v>
                </c:pt>
              </c:strCache>
            </c:strRef>
          </c:tx>
          <c:spPr>
            <a:ln w="44438"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2700"/>
              </a:sp3d>
            </c:spPr>
          </c:marker>
          <c:dLbls>
            <c:dLbl>
              <c:idx val="0"/>
              <c:layout>
                <c:manualLayout>
                  <c:x val="-4.0882936545714933E-2"/>
                  <c:y val="-5.1043718016187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312</c:v>
                </c:pt>
                <c:pt idx="1">
                  <c:v>341</c:v>
                </c:pt>
                <c:pt idx="2">
                  <c:v>329</c:v>
                </c:pt>
                <c:pt idx="3">
                  <c:v>327</c:v>
                </c:pt>
                <c:pt idx="4">
                  <c:v>325</c:v>
                </c:pt>
                <c:pt idx="5">
                  <c:v>338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53984"/>
        <c:axId val="92555520"/>
      </c:lineChart>
      <c:catAx>
        <c:axId val="9255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2555520"/>
        <c:crosses val="autoZero"/>
        <c:auto val="1"/>
        <c:lblAlgn val="ctr"/>
        <c:lblOffset val="100"/>
        <c:noMultiLvlLbl val="0"/>
      </c:catAx>
      <c:valAx>
        <c:axId val="92555520"/>
        <c:scaling>
          <c:orientation val="minMax"/>
          <c:max val="3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92553984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50565497632808E-2"/>
          <c:y val="0.21499201835629275"/>
          <c:w val="0.89517249891256434"/>
          <c:h val="0.689469353918586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заболеваемость</c:v>
                </c:pt>
              </c:strCache>
            </c:strRef>
          </c:tx>
          <c:spPr>
            <a:ln w="79168" cmpd="sng">
              <a:solidFill>
                <a:srgbClr val="9E0000"/>
              </a:solidFill>
            </a:ln>
          </c:spPr>
          <c:marker>
            <c:symbol val="circle"/>
            <c:size val="17"/>
            <c:spPr>
              <a:solidFill>
                <a:srgbClr val="9E0000"/>
              </a:solidFill>
              <a:ln>
                <a:solidFill>
                  <a:srgbClr val="9E0000"/>
                </a:solidFill>
              </a:ln>
            </c:spPr>
          </c:marker>
          <c:dLbls>
            <c:dLbl>
              <c:idx val="3"/>
              <c:layout>
                <c:manualLayout>
                  <c:x val="-0.1109350170236901"/>
                  <c:y val="-4.8252627341775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044732818620065"/>
                  <c:y val="-3.9803527937917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6447001841941906E-2"/>
                  <c:y val="4.30257978462956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6.2522553954189181E-2"/>
                  <c:y val="5.4966738489358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8042416541105637E-2"/>
                  <c:y val="6.1856942545192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8335901562429629E-2"/>
                  <c:y val="5.1521636461440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45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1360.6</c:v>
                </c:pt>
                <c:pt idx="1">
                  <c:v>1413.5</c:v>
                </c:pt>
                <c:pt idx="2">
                  <c:v>1455.5</c:v>
                </c:pt>
                <c:pt idx="3">
                  <c:v>1512.4</c:v>
                </c:pt>
                <c:pt idx="4">
                  <c:v>1551.1</c:v>
                </c:pt>
                <c:pt idx="5">
                  <c:v>1569</c:v>
                </c:pt>
                <c:pt idx="6">
                  <c:v>1598.1</c:v>
                </c:pt>
                <c:pt idx="7">
                  <c:v>1659.9</c:v>
                </c:pt>
                <c:pt idx="8">
                  <c:v>1658.1</c:v>
                </c:pt>
                <c:pt idx="9">
                  <c:v>1605.9</c:v>
                </c:pt>
                <c:pt idx="10">
                  <c:v>1611.2</c:v>
                </c:pt>
                <c:pt idx="11">
                  <c:v>1618.3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Лист1!$D$2:$D$13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69536"/>
        <c:axId val="91587712"/>
      </c:line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 населения</c:v>
                </c:pt>
              </c:strCache>
            </c:strRef>
          </c:tx>
          <c:spPr>
            <a:ln w="79168" cmpd="sng">
              <a:solidFill>
                <a:srgbClr val="000066"/>
              </a:solidFill>
              <a:round/>
            </a:ln>
          </c:spPr>
          <c:marker>
            <c:symbol val="circle"/>
            <c:size val="18"/>
            <c:spPr>
              <a:solidFill>
                <a:srgbClr val="000066"/>
              </a:solidFill>
              <a:ln>
                <a:solidFill>
                  <a:srgbClr val="000066"/>
                </a:solidFill>
              </a:ln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19</a:t>
                    </a:r>
                    <a:r>
                      <a:rPr lang="ru-RU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,5</a:t>
                    </a:r>
                    <a:endParaRPr lang="en-US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19</a:t>
                    </a:r>
                    <a:r>
                      <a:rPr lang="ru-RU"/>
                      <a:t>,3</a:t>
                    </a:r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67383098033414E-2"/>
                  <c:y val="-5.6506953538745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45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18.5</c:v>
                </c:pt>
                <c:pt idx="1">
                  <c:v>19.5</c:v>
                </c:pt>
                <c:pt idx="2" formatCode="0.0">
                  <c:v>19</c:v>
                </c:pt>
                <c:pt idx="3" formatCode="0.0">
                  <c:v>19.3</c:v>
                </c:pt>
                <c:pt idx="4" formatCode="0.0">
                  <c:v>18</c:v>
                </c:pt>
                <c:pt idx="5" formatCode="0.0">
                  <c:v>17.2</c:v>
                </c:pt>
                <c:pt idx="6" formatCode="0.0">
                  <c:v>17.5</c:v>
                </c:pt>
                <c:pt idx="7" formatCode="0.0">
                  <c:v>17.100000000000001</c:v>
                </c:pt>
                <c:pt idx="8" formatCode="0.0">
                  <c:v>16.7</c:v>
                </c:pt>
                <c:pt idx="9" formatCode="0.0">
                  <c:v>15.8</c:v>
                </c:pt>
                <c:pt idx="10" formatCode="0.0">
                  <c:v>15.6</c:v>
                </c:pt>
                <c:pt idx="11" formatCode="0.0">
                  <c:v>15.4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89248"/>
        <c:axId val="91595136"/>
      </c:lineChart>
      <c:catAx>
        <c:axId val="9156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1745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1587712"/>
        <c:crosses val="autoZero"/>
        <c:auto val="1"/>
        <c:lblAlgn val="ctr"/>
        <c:lblOffset val="100"/>
        <c:noMultiLvlLbl val="0"/>
      </c:catAx>
      <c:valAx>
        <c:axId val="91587712"/>
        <c:scaling>
          <c:orientation val="minMax"/>
          <c:max val="1700"/>
          <c:min val="13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997">
                <a:solidFill>
                  <a:schemeClr val="bg1"/>
                </a:solidFill>
              </a:defRPr>
            </a:pPr>
            <a:endParaRPr lang="ru-RU"/>
          </a:p>
        </c:txPr>
        <c:crossAx val="91569536"/>
        <c:crosses val="autoZero"/>
        <c:crossBetween val="between"/>
        <c:majorUnit val="100"/>
      </c:valAx>
      <c:catAx>
        <c:axId val="9158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595136"/>
        <c:crosses val="autoZero"/>
        <c:auto val="1"/>
        <c:lblAlgn val="ctr"/>
        <c:lblOffset val="100"/>
        <c:noMultiLvlLbl val="0"/>
      </c:catAx>
      <c:valAx>
        <c:axId val="91595136"/>
        <c:scaling>
          <c:orientation val="minMax"/>
          <c:max val="19.5"/>
          <c:min val="1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122">
                <a:solidFill>
                  <a:schemeClr val="bg1"/>
                </a:solidFill>
              </a:defRPr>
            </a:pPr>
            <a:endParaRPr lang="ru-RU"/>
          </a:p>
        </c:txPr>
        <c:crossAx val="91589248"/>
        <c:crosses val="max"/>
        <c:crossBetween val="between"/>
        <c:majorUnit val="0.5"/>
      </c:valAx>
      <c:spPr>
        <a:noFill/>
        <a:ln w="3166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244" b="1">
                <a:solidFill>
                  <a:srgbClr val="00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6025330297058711"/>
          <c:y val="1.1329308200736517E-3"/>
          <c:w val="0.50424499352492314"/>
          <c:h val="0.15034192165951105"/>
        </c:manualLayout>
      </c:layout>
      <c:overlay val="0"/>
      <c:txPr>
        <a:bodyPr/>
        <a:lstStyle/>
        <a:p>
          <a:pPr>
            <a:defRPr sz="2244" b="1">
              <a:solidFill>
                <a:srgbClr val="000066"/>
              </a:solidFill>
              <a:latin typeface="Times New Roman" pitchFamily="18" charset="0"/>
              <a:ea typeface="Tahoma" pitchFamily="34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44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80966754796123E-2"/>
          <c:y val="0.14229536529298384"/>
          <c:w val="0.95291903324520544"/>
          <c:h val="0.67210566302378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отделений ВОП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4"/>
              <c:layout>
                <c:manualLayout>
                  <c:x val="-1.0832779752698741E-2"/>
                  <c:y val="3.565504780022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832779752698741E-2"/>
                  <c:y val="3.565504780022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6 мес. 2014</c:v>
                </c:pt>
                <c:pt idx="6">
                  <c:v>2018 план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</c:v>
                </c:pt>
                <c:pt idx="1">
                  <c:v>52</c:v>
                </c:pt>
                <c:pt idx="2">
                  <c:v>73</c:v>
                </c:pt>
                <c:pt idx="3">
                  <c:v>96</c:v>
                </c:pt>
                <c:pt idx="4">
                  <c:v>122</c:v>
                </c:pt>
                <c:pt idx="5">
                  <c:v>126</c:v>
                </c:pt>
                <c:pt idx="6">
                  <c:v>139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ВОП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165891653778253E-2"/>
                  <c:y val="-1.7827523900111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65891653778261E-2"/>
                  <c:y val="-3.2089543020201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32779752698741E-2"/>
                  <c:y val="-2.8524038240179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6 мес. 2014</c:v>
                </c:pt>
                <c:pt idx="6">
                  <c:v>2018 план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54</c:v>
                </c:pt>
                <c:pt idx="1">
                  <c:v>60</c:v>
                </c:pt>
                <c:pt idx="2">
                  <c:v>76</c:v>
                </c:pt>
                <c:pt idx="3">
                  <c:v>138</c:v>
                </c:pt>
                <c:pt idx="4">
                  <c:v>192</c:v>
                </c:pt>
                <c:pt idx="5">
                  <c:v>200</c:v>
                </c:pt>
                <c:pt idx="6">
                  <c:v>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497984"/>
        <c:axId val="109359104"/>
        <c:axId val="0"/>
      </c:bar3DChart>
      <c:catAx>
        <c:axId val="9149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9359104"/>
        <c:crosses val="autoZero"/>
        <c:auto val="1"/>
        <c:lblAlgn val="ctr"/>
        <c:lblOffset val="100"/>
        <c:noMultiLvlLbl val="0"/>
      </c:catAx>
      <c:valAx>
        <c:axId val="109359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497984"/>
        <c:crosses val="autoZero"/>
        <c:crossBetween val="between"/>
      </c:valAx>
      <c:spPr>
        <a:noFill/>
        <a:ln w="25396">
          <a:noFill/>
        </a:ln>
      </c:spPr>
    </c:plotArea>
    <c:legend>
      <c:legendPos val="t"/>
      <c:layout>
        <c:manualLayout>
          <c:xMode val="edge"/>
          <c:yMode val="edge"/>
          <c:x val="0.28222100468057792"/>
          <c:y val="0.1386871699861047"/>
          <c:w val="0.47805722097859066"/>
          <c:h val="0.186096279141578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6576389244176"/>
          <c:y val="3.6319991606061551E-2"/>
          <c:w val="0.86655939621726741"/>
          <c:h val="0.78020335680764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3.3594150914448037E-3"/>
                  <c:y val="9.34250890607019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757952820057031E-2"/>
                  <c:y val="1.01919456343965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174.5</c:v>
                </c:pt>
                <c:pt idx="1">
                  <c:v>192.9</c:v>
                </c:pt>
                <c:pt idx="2">
                  <c:v>240.6</c:v>
                </c:pt>
                <c:pt idx="3">
                  <c:v>399.8</c:v>
                </c:pt>
                <c:pt idx="4">
                  <c:v>656.1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552064"/>
        <c:axId val="158610560"/>
      </c:barChart>
      <c:catAx>
        <c:axId val="15855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58610560"/>
        <c:crosses val="autoZero"/>
        <c:auto val="1"/>
        <c:lblAlgn val="ctr"/>
        <c:lblOffset val="100"/>
        <c:noMultiLvlLbl val="0"/>
      </c:catAx>
      <c:valAx>
        <c:axId val="158610560"/>
        <c:scaling>
          <c:orientation val="minMax"/>
          <c:max val="700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55206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65441819772674"/>
          <c:y val="1.1973546188373111E-3"/>
          <c:w val="0.69214208826695356"/>
          <c:h val="0.918118466898954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dLbls>
            <c:dLbl>
              <c:idx val="0"/>
              <c:layout>
                <c:manualLayout>
                  <c:x val="-8.8888684100413284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75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2577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 (</a:t>
                    </a: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1536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072639690659072E-3"/>
                  <c:y val="-2.168021680216821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1112</a:t>
                    </a:r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852</a:t>
                    </a:r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073806207292014E-3"/>
                  <c:y val="-6.504065040650408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967 (</a:t>
                    </a: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684</a:t>
                    </a:r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7071036852100841E-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923</a:t>
                    </a:r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474</a:t>
                    </a:r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14761241458991E-3"/>
                  <c:y val="-2.168021680216821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2"/>
                        </a:solidFill>
                      </a:rPr>
                      <a:t>728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smtClean="0">
                        <a:solidFill>
                          <a:srgbClr val="FF0000"/>
                        </a:solidFill>
                      </a:rPr>
                      <a:t>532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072639690659072E-3"/>
                  <c:y val="-4.336043360433686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2"/>
                        </a:solidFill>
                      </a:rPr>
                      <a:t>394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smtClean="0">
                        <a:solidFill>
                          <a:srgbClr val="FF0000"/>
                        </a:solidFill>
                      </a:rPr>
                      <a:t>343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2"/>
                        </a:solidFill>
                      </a:rPr>
                      <a:t>292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smtClean="0">
                        <a:solidFill>
                          <a:srgbClr val="FF0000"/>
                        </a:solidFill>
                      </a:rPr>
                      <a:t>188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85180899316678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2"/>
                        </a:solidFill>
                      </a:rPr>
                      <a:t>220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smtClean="0">
                        <a:solidFill>
                          <a:srgbClr val="FF0000"/>
                        </a:solidFill>
                      </a:rPr>
                      <a:t>147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2"/>
                        </a:solidFill>
                      </a:rPr>
                      <a:t>218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smtClean="0">
                        <a:solidFill>
                          <a:srgbClr val="FF0000"/>
                        </a:solidFill>
                      </a:rPr>
                      <a:t>132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2"/>
                        </a:solidFill>
                      </a:rPr>
                      <a:t>168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smtClean="0">
                        <a:solidFill>
                          <a:srgbClr val="FF0000"/>
                        </a:solidFill>
                      </a:rPr>
                      <a:t>152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925904496583341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2"/>
                        </a:solidFill>
                      </a:rPr>
                      <a:t>115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smtClean="0">
                        <a:solidFill>
                          <a:srgbClr val="FF0000"/>
                        </a:solidFill>
                      </a:rPr>
                      <a:t>85</a:t>
                    </a:r>
                    <a:r>
                      <a:rPr lang="ru-RU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4444283724374986E-3"/>
                  <c:y val="-2.168021680216821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53</a:t>
                    </a:r>
                    <a:r>
                      <a:rPr lang="ru-RU" dirty="0" smtClean="0">
                        <a:solidFill>
                          <a:schemeClr val="tx2"/>
                        </a:solidFill>
                      </a:rPr>
                      <a:t> (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34</a:t>
                    </a:r>
                    <a:r>
                      <a:rPr lang="ru-RU" dirty="0" smtClean="0">
                        <a:solidFill>
                          <a:schemeClr val="tx2"/>
                        </a:solidFill>
                      </a:rPr>
                      <a:t>)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5 (</a:t>
                    </a:r>
                    <a:r>
                      <a:rPr lang="ru-RU">
                        <a:solidFill>
                          <a:srgbClr val="FF0000"/>
                        </a:solidFill>
                      </a:rPr>
                      <a:t>30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75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Терапия</c:v>
                </c:pt>
                <c:pt idx="1">
                  <c:v>Неврология</c:v>
                </c:pt>
                <c:pt idx="2">
                  <c:v>Инфекционные болезни</c:v>
                </c:pt>
                <c:pt idx="3">
                  <c:v>Педиатрия</c:v>
                </c:pt>
                <c:pt idx="4">
                  <c:v>Гинекология</c:v>
                </c:pt>
                <c:pt idx="5">
                  <c:v>Акушерство</c:v>
                </c:pt>
                <c:pt idx="6">
                  <c:v>Офтальмология</c:v>
                </c:pt>
                <c:pt idx="7">
                  <c:v>Оториноларингология</c:v>
                </c:pt>
                <c:pt idx="8">
                  <c:v>Дерматовенерология</c:v>
                </c:pt>
                <c:pt idx="9">
                  <c:v>Урология</c:v>
                </c:pt>
                <c:pt idx="10">
                  <c:v>Ревматология</c:v>
                </c:pt>
                <c:pt idx="11">
                  <c:v>Аллергология и иммунология</c:v>
                </c:pt>
                <c:pt idx="12">
                  <c:v>Челюстно-лицевая хирургия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2577</c:v>
                </c:pt>
                <c:pt idx="1">
                  <c:v>1112</c:v>
                </c:pt>
                <c:pt idx="2">
                  <c:v>990</c:v>
                </c:pt>
                <c:pt idx="3">
                  <c:v>923</c:v>
                </c:pt>
                <c:pt idx="4">
                  <c:v>728</c:v>
                </c:pt>
                <c:pt idx="5">
                  <c:v>394</c:v>
                </c:pt>
                <c:pt idx="6">
                  <c:v>292</c:v>
                </c:pt>
                <c:pt idx="7">
                  <c:v>220</c:v>
                </c:pt>
                <c:pt idx="8">
                  <c:v>218</c:v>
                </c:pt>
                <c:pt idx="9">
                  <c:v>168</c:v>
                </c:pt>
                <c:pt idx="10">
                  <c:v>115</c:v>
                </c:pt>
                <c:pt idx="11">
                  <c:v>53</c:v>
                </c:pt>
                <c:pt idx="1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Терапия</c:v>
                </c:pt>
                <c:pt idx="1">
                  <c:v>Неврология</c:v>
                </c:pt>
                <c:pt idx="2">
                  <c:v>Инфекционные болезни</c:v>
                </c:pt>
                <c:pt idx="3">
                  <c:v>Педиатрия</c:v>
                </c:pt>
                <c:pt idx="4">
                  <c:v>Гинекология</c:v>
                </c:pt>
                <c:pt idx="5">
                  <c:v>Акушерство</c:v>
                </c:pt>
                <c:pt idx="6">
                  <c:v>Офтальмология</c:v>
                </c:pt>
                <c:pt idx="7">
                  <c:v>Оториноларингология</c:v>
                </c:pt>
                <c:pt idx="8">
                  <c:v>Дерматовенерология</c:v>
                </c:pt>
                <c:pt idx="9">
                  <c:v>Урология</c:v>
                </c:pt>
                <c:pt idx="10">
                  <c:v>Ревматология</c:v>
                </c:pt>
                <c:pt idx="11">
                  <c:v>Аллергология и иммунология</c:v>
                </c:pt>
                <c:pt idx="12">
                  <c:v>Челюстно-лицевая хирургия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1536</c:v>
                </c:pt>
                <c:pt idx="1">
                  <c:v>852</c:v>
                </c:pt>
                <c:pt idx="2">
                  <c:v>684</c:v>
                </c:pt>
                <c:pt idx="3">
                  <c:v>474</c:v>
                </c:pt>
                <c:pt idx="4">
                  <c:v>532</c:v>
                </c:pt>
                <c:pt idx="5">
                  <c:v>343</c:v>
                </c:pt>
                <c:pt idx="6">
                  <c:v>188</c:v>
                </c:pt>
                <c:pt idx="7">
                  <c:v>147</c:v>
                </c:pt>
                <c:pt idx="8">
                  <c:v>132</c:v>
                </c:pt>
                <c:pt idx="9">
                  <c:v>152</c:v>
                </c:pt>
                <c:pt idx="10">
                  <c:v>85</c:v>
                </c:pt>
                <c:pt idx="11">
                  <c:v>34</c:v>
                </c:pt>
                <c:pt idx="1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58"/>
        <c:axId val="160164096"/>
        <c:axId val="160280576"/>
      </c:barChart>
      <c:catAx>
        <c:axId val="160164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75" b="1" baseline="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0280576"/>
        <c:crosses val="autoZero"/>
        <c:auto val="1"/>
        <c:lblAlgn val="ctr"/>
        <c:lblOffset val="100"/>
        <c:noMultiLvlLbl val="0"/>
      </c:catAx>
      <c:valAx>
        <c:axId val="160280576"/>
        <c:scaling>
          <c:orientation val="minMax"/>
          <c:max val="26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58" b="1"/>
            </a:pPr>
            <a:endParaRPr lang="ru-RU"/>
          </a:p>
        </c:txPr>
        <c:crossAx val="160164096"/>
        <c:crosses val="autoZero"/>
        <c:crossBetween val="between"/>
        <c:majorUnit val="5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84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FBC8C-74ED-4024-ABD6-3D126BA47D22}" type="doc">
      <dgm:prSet loTypeId="urn:microsoft.com/office/officeart/2005/8/layout/process4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E58F186-119F-4173-B953-E89F4BDE5A4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Стационарная помощь</a:t>
          </a:r>
          <a:endParaRPr lang="ru-RU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FDA33E-58CD-46AE-93FB-FF853B4DC1D5}" type="parTrans" cxnId="{6F1CDE74-32AC-4923-97BD-1943C41D6E6F}">
      <dgm:prSet/>
      <dgm:spPr/>
      <dgm:t>
        <a:bodyPr/>
        <a:lstStyle/>
        <a:p>
          <a:endParaRPr lang="ru-RU"/>
        </a:p>
      </dgm:t>
    </dgm:pt>
    <dgm:pt modelId="{EC8C9C31-8DB9-4176-BF47-EE66EA8990D6}" type="sibTrans" cxnId="{6F1CDE74-32AC-4923-97BD-1943C41D6E6F}">
      <dgm:prSet/>
      <dgm:spPr/>
      <dgm:t>
        <a:bodyPr/>
        <a:lstStyle/>
        <a:p>
          <a:endParaRPr lang="ru-RU"/>
        </a:p>
      </dgm:t>
    </dgm:pt>
    <dgm:pt modelId="{A5EFBA61-554B-480A-897E-4EE7BA58886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DDA"/>
        </a:solidFill>
      </dgm:spPr>
      <dgm:t>
        <a:bodyPr/>
        <a:lstStyle/>
        <a:p>
          <a:r>
            <a: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Индивидуальные  тарифы </a:t>
          </a:r>
          <a:r>
            <a:rPr lang="ru-RU" sz="18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койко</a:t>
          </a:r>
          <a:r>
            <a: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/дня по каждому ЛПУ</a:t>
          </a:r>
          <a:endParaRPr lang="ru-RU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F1EAD19-596A-4401-8B05-A4C6CD9B08E2}" type="parTrans" cxnId="{D3DDEFD0-A5E3-4F6B-8B2B-821A58D20002}">
      <dgm:prSet/>
      <dgm:spPr/>
      <dgm:t>
        <a:bodyPr/>
        <a:lstStyle/>
        <a:p>
          <a:endParaRPr lang="ru-RU"/>
        </a:p>
      </dgm:t>
    </dgm:pt>
    <dgm:pt modelId="{6B482AD3-20D2-40A1-ACEA-4A6E42E54BF8}" type="sibTrans" cxnId="{D3DDEFD0-A5E3-4F6B-8B2B-821A58D20002}">
      <dgm:prSet/>
      <dgm:spPr/>
      <dgm:t>
        <a:bodyPr/>
        <a:lstStyle/>
        <a:p>
          <a:endParaRPr lang="ru-RU"/>
        </a:p>
      </dgm:t>
    </dgm:pt>
    <dgm:pt modelId="{C882D96E-7A6B-4C42-A395-F586A82A4AC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1199FF"/>
        </a:solidFill>
      </dgm:spPr>
      <dgm:t>
        <a:bodyPr/>
        <a:lstStyle/>
        <a:p>
          <a:r>
            <a: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Увеличение длительности госпитализации, рост уровня госпитализации</a:t>
          </a:r>
          <a:endParaRPr lang="ru-RU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48FE28-8946-47EE-B44E-45ED71A42540}" type="parTrans" cxnId="{87FCFA76-9A9F-457D-81CB-16707854ED46}">
      <dgm:prSet/>
      <dgm:spPr/>
      <dgm:t>
        <a:bodyPr/>
        <a:lstStyle/>
        <a:p>
          <a:endParaRPr lang="ru-RU"/>
        </a:p>
      </dgm:t>
    </dgm:pt>
    <dgm:pt modelId="{34C34E14-3F79-4163-A511-82A5ABC0A535}" type="sibTrans" cxnId="{87FCFA76-9A9F-457D-81CB-16707854ED46}">
      <dgm:prSet/>
      <dgm:spPr/>
      <dgm:t>
        <a:bodyPr/>
        <a:lstStyle/>
        <a:p>
          <a:endParaRPr lang="ru-RU"/>
        </a:p>
      </dgm:t>
    </dgm:pt>
    <dgm:pt modelId="{BA146BE0-5C7C-40C5-B10D-160CCBD7F7AC}" type="pres">
      <dgm:prSet presAssocID="{A62FBC8C-74ED-4024-ABD6-3D126BA47D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64E5FE-A7E0-4E04-A78B-D2C47AF3C06F}" type="pres">
      <dgm:prSet presAssocID="{C882D96E-7A6B-4C42-A395-F586A82A4AC7}" presName="boxAndChildren" presStyleCnt="0"/>
      <dgm:spPr/>
      <dgm:t>
        <a:bodyPr/>
        <a:lstStyle/>
        <a:p>
          <a:endParaRPr lang="ru-RU"/>
        </a:p>
      </dgm:t>
    </dgm:pt>
    <dgm:pt modelId="{6AD81D74-51E8-4602-9DE9-EF984BBD14A5}" type="pres">
      <dgm:prSet presAssocID="{C882D96E-7A6B-4C42-A395-F586A82A4AC7}" presName="parentTextBox" presStyleLbl="node1" presStyleIdx="0" presStyleCnt="3"/>
      <dgm:spPr/>
      <dgm:t>
        <a:bodyPr/>
        <a:lstStyle/>
        <a:p>
          <a:endParaRPr lang="ru-RU"/>
        </a:p>
      </dgm:t>
    </dgm:pt>
    <dgm:pt modelId="{81FB38BB-8CEB-4F70-991F-A9427B95A87C}" type="pres">
      <dgm:prSet presAssocID="{6B482AD3-20D2-40A1-ACEA-4A6E42E54BF8}" presName="sp" presStyleCnt="0"/>
      <dgm:spPr/>
      <dgm:t>
        <a:bodyPr/>
        <a:lstStyle/>
        <a:p>
          <a:endParaRPr lang="ru-RU"/>
        </a:p>
      </dgm:t>
    </dgm:pt>
    <dgm:pt modelId="{16F8D5B8-BD77-47D6-A4BD-E5896C0CC34B}" type="pres">
      <dgm:prSet presAssocID="{A5EFBA61-554B-480A-897E-4EE7BA588864}" presName="arrowAndChildren" presStyleCnt="0"/>
      <dgm:spPr/>
      <dgm:t>
        <a:bodyPr/>
        <a:lstStyle/>
        <a:p>
          <a:endParaRPr lang="ru-RU"/>
        </a:p>
      </dgm:t>
    </dgm:pt>
    <dgm:pt modelId="{85ED9C15-55F4-4DDB-8936-9C973B8AD726}" type="pres">
      <dgm:prSet presAssocID="{A5EFBA61-554B-480A-897E-4EE7BA58886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25B631E-2683-4015-AFCA-BD63EA43FAFD}" type="pres">
      <dgm:prSet presAssocID="{EC8C9C31-8DB9-4176-BF47-EE66EA8990D6}" presName="sp" presStyleCnt="0"/>
      <dgm:spPr/>
      <dgm:t>
        <a:bodyPr/>
        <a:lstStyle/>
        <a:p>
          <a:endParaRPr lang="ru-RU"/>
        </a:p>
      </dgm:t>
    </dgm:pt>
    <dgm:pt modelId="{335182F2-B1A0-473E-AFB6-85A0E079248F}" type="pres">
      <dgm:prSet presAssocID="{9E58F186-119F-4173-B953-E89F4BDE5A43}" presName="arrowAndChildren" presStyleCnt="0"/>
      <dgm:spPr/>
      <dgm:t>
        <a:bodyPr/>
        <a:lstStyle/>
        <a:p>
          <a:endParaRPr lang="ru-RU"/>
        </a:p>
      </dgm:t>
    </dgm:pt>
    <dgm:pt modelId="{EDB67549-665C-4633-BCBB-0BEAF912AF1C}" type="pres">
      <dgm:prSet presAssocID="{9E58F186-119F-4173-B953-E89F4BDE5A43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3DDEFD0-A5E3-4F6B-8B2B-821A58D20002}" srcId="{A62FBC8C-74ED-4024-ABD6-3D126BA47D22}" destId="{A5EFBA61-554B-480A-897E-4EE7BA588864}" srcOrd="1" destOrd="0" parTransId="{0F1EAD19-596A-4401-8B05-A4C6CD9B08E2}" sibTransId="{6B482AD3-20D2-40A1-ACEA-4A6E42E54BF8}"/>
    <dgm:cxn modelId="{7D7D56AB-F2D2-4408-A29E-DBB4F405FF14}" type="presOf" srcId="{A5EFBA61-554B-480A-897E-4EE7BA588864}" destId="{85ED9C15-55F4-4DDB-8936-9C973B8AD726}" srcOrd="0" destOrd="0" presId="urn:microsoft.com/office/officeart/2005/8/layout/process4"/>
    <dgm:cxn modelId="{87FCFA76-9A9F-457D-81CB-16707854ED46}" srcId="{A62FBC8C-74ED-4024-ABD6-3D126BA47D22}" destId="{C882D96E-7A6B-4C42-A395-F586A82A4AC7}" srcOrd="2" destOrd="0" parTransId="{B048FE28-8946-47EE-B44E-45ED71A42540}" sibTransId="{34C34E14-3F79-4163-A511-82A5ABC0A535}"/>
    <dgm:cxn modelId="{6F1CDE74-32AC-4923-97BD-1943C41D6E6F}" srcId="{A62FBC8C-74ED-4024-ABD6-3D126BA47D22}" destId="{9E58F186-119F-4173-B953-E89F4BDE5A43}" srcOrd="0" destOrd="0" parTransId="{0CFDA33E-58CD-46AE-93FB-FF853B4DC1D5}" sibTransId="{EC8C9C31-8DB9-4176-BF47-EE66EA8990D6}"/>
    <dgm:cxn modelId="{8CD1BF4D-F971-41A3-8AB1-D2A50C98DEF0}" type="presOf" srcId="{9E58F186-119F-4173-B953-E89F4BDE5A43}" destId="{EDB67549-665C-4633-BCBB-0BEAF912AF1C}" srcOrd="0" destOrd="0" presId="urn:microsoft.com/office/officeart/2005/8/layout/process4"/>
    <dgm:cxn modelId="{E07D1004-FA02-49B6-8D13-FA9C89DF9BFE}" type="presOf" srcId="{C882D96E-7A6B-4C42-A395-F586A82A4AC7}" destId="{6AD81D74-51E8-4602-9DE9-EF984BBD14A5}" srcOrd="0" destOrd="0" presId="urn:microsoft.com/office/officeart/2005/8/layout/process4"/>
    <dgm:cxn modelId="{141722EB-FE75-4AFA-B4F6-9EE498826713}" type="presOf" srcId="{A62FBC8C-74ED-4024-ABD6-3D126BA47D22}" destId="{BA146BE0-5C7C-40C5-B10D-160CCBD7F7AC}" srcOrd="0" destOrd="0" presId="urn:microsoft.com/office/officeart/2005/8/layout/process4"/>
    <dgm:cxn modelId="{B450838A-B270-40FF-9C0C-09EE6DACD13B}" type="presParOf" srcId="{BA146BE0-5C7C-40C5-B10D-160CCBD7F7AC}" destId="{7E64E5FE-A7E0-4E04-A78B-D2C47AF3C06F}" srcOrd="0" destOrd="0" presId="urn:microsoft.com/office/officeart/2005/8/layout/process4"/>
    <dgm:cxn modelId="{E60FAC28-609D-4362-BEAD-E3898B681ADE}" type="presParOf" srcId="{7E64E5FE-A7E0-4E04-A78B-D2C47AF3C06F}" destId="{6AD81D74-51E8-4602-9DE9-EF984BBD14A5}" srcOrd="0" destOrd="0" presId="urn:microsoft.com/office/officeart/2005/8/layout/process4"/>
    <dgm:cxn modelId="{DBA8F5BA-EB20-454B-8459-EAA69628A9AB}" type="presParOf" srcId="{BA146BE0-5C7C-40C5-B10D-160CCBD7F7AC}" destId="{81FB38BB-8CEB-4F70-991F-A9427B95A87C}" srcOrd="1" destOrd="0" presId="urn:microsoft.com/office/officeart/2005/8/layout/process4"/>
    <dgm:cxn modelId="{C5609974-7460-4BE5-88C9-C4D265347804}" type="presParOf" srcId="{BA146BE0-5C7C-40C5-B10D-160CCBD7F7AC}" destId="{16F8D5B8-BD77-47D6-A4BD-E5896C0CC34B}" srcOrd="2" destOrd="0" presId="urn:microsoft.com/office/officeart/2005/8/layout/process4"/>
    <dgm:cxn modelId="{C6A3AC5B-0AE3-4EC9-83E3-0D1B1B6E4A29}" type="presParOf" srcId="{16F8D5B8-BD77-47D6-A4BD-E5896C0CC34B}" destId="{85ED9C15-55F4-4DDB-8936-9C973B8AD726}" srcOrd="0" destOrd="0" presId="urn:microsoft.com/office/officeart/2005/8/layout/process4"/>
    <dgm:cxn modelId="{C2164409-CF46-424A-A2ED-29626A6F90E9}" type="presParOf" srcId="{BA146BE0-5C7C-40C5-B10D-160CCBD7F7AC}" destId="{E25B631E-2683-4015-AFCA-BD63EA43FAFD}" srcOrd="3" destOrd="0" presId="urn:microsoft.com/office/officeart/2005/8/layout/process4"/>
    <dgm:cxn modelId="{A18B6087-5FFC-43E9-8E60-226C341434DF}" type="presParOf" srcId="{BA146BE0-5C7C-40C5-B10D-160CCBD7F7AC}" destId="{335182F2-B1A0-473E-AFB6-85A0E079248F}" srcOrd="4" destOrd="0" presId="urn:microsoft.com/office/officeart/2005/8/layout/process4"/>
    <dgm:cxn modelId="{3FF00123-4954-4E5B-9AB5-CF17A854570B}" type="presParOf" srcId="{335182F2-B1A0-473E-AFB6-85A0E079248F}" destId="{EDB67549-665C-4633-BCBB-0BEAF912AF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B94A4-1BCC-4F3E-BEE5-A7BA1A7A9A35}" type="doc">
      <dgm:prSet loTypeId="urn:microsoft.com/office/officeart/2005/8/layout/process4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B26D987-7AA0-486B-8CB5-48100E18F88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63D"/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Амбулаторно-поликлиническая помощь</a:t>
          </a:r>
          <a:endParaRPr lang="ru-RU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FE15150-F8A8-417C-B0F4-85C5FE4B9754}" type="parTrans" cxnId="{76D31160-6F01-4683-AC78-CD9A5B57E1AF}">
      <dgm:prSet/>
      <dgm:spPr/>
      <dgm:t>
        <a:bodyPr/>
        <a:lstStyle/>
        <a:p>
          <a:endParaRPr lang="ru-RU"/>
        </a:p>
      </dgm:t>
    </dgm:pt>
    <dgm:pt modelId="{B8547D29-4026-4DDF-B7E6-E3B054C8C07B}" type="sibTrans" cxnId="{76D31160-6F01-4683-AC78-CD9A5B57E1AF}">
      <dgm:prSet/>
      <dgm:spPr/>
      <dgm:t>
        <a:bodyPr/>
        <a:lstStyle/>
        <a:p>
          <a:endParaRPr lang="ru-RU"/>
        </a:p>
      </dgm:t>
    </dgm:pt>
    <dgm:pt modelId="{59BE6100-55D3-4F92-807E-EC89BE38B33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A84C"/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Индивидуальный тариф на посещение (исходя из фактического числа выполняемых посещений)</a:t>
          </a:r>
          <a:endParaRPr lang="ru-RU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883BFF-FD71-490E-BA71-BE0F2BE8D393}" type="parTrans" cxnId="{784EC9F7-99E8-44E7-A3AD-D1A20545313E}">
      <dgm:prSet/>
      <dgm:spPr/>
      <dgm:t>
        <a:bodyPr/>
        <a:lstStyle/>
        <a:p>
          <a:endParaRPr lang="ru-RU"/>
        </a:p>
      </dgm:t>
    </dgm:pt>
    <dgm:pt modelId="{43097F07-B4C6-4B77-89A4-216DE95E8912}" type="sibTrans" cxnId="{784EC9F7-99E8-44E7-A3AD-D1A20545313E}">
      <dgm:prSet/>
      <dgm:spPr/>
      <dgm:t>
        <a:bodyPr/>
        <a:lstStyle/>
        <a:p>
          <a:endParaRPr lang="ru-RU"/>
        </a:p>
      </dgm:t>
    </dgm:pt>
    <dgm:pt modelId="{8CAAB768-4F5D-4D49-BA6A-AD9AD7EA873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CC5C"/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Уменьшение объема </a:t>
          </a:r>
          <a:br>
            <a: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амбулаторно-поликлинической помощи</a:t>
          </a:r>
          <a:endParaRPr lang="ru-RU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5BDEB0-0CD5-4D34-9AED-7924A4E316F9}" type="parTrans" cxnId="{A81493BB-7B0C-4069-B828-0E0DA6D63F72}">
      <dgm:prSet/>
      <dgm:spPr/>
      <dgm:t>
        <a:bodyPr/>
        <a:lstStyle/>
        <a:p>
          <a:endParaRPr lang="ru-RU"/>
        </a:p>
      </dgm:t>
    </dgm:pt>
    <dgm:pt modelId="{1278DD73-5AED-4EF8-9C05-4C093E996A40}" type="sibTrans" cxnId="{A81493BB-7B0C-4069-B828-0E0DA6D63F72}">
      <dgm:prSet/>
      <dgm:spPr/>
      <dgm:t>
        <a:bodyPr/>
        <a:lstStyle/>
        <a:p>
          <a:endParaRPr lang="ru-RU"/>
        </a:p>
      </dgm:t>
    </dgm:pt>
    <dgm:pt modelId="{010A6A4E-6F07-4DE9-A7D2-C58E49CE0A6C}" type="pres">
      <dgm:prSet presAssocID="{1A2B94A4-1BCC-4F3E-BEE5-A7BA1A7A9A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6BCA3-7976-4642-97DE-9E6FADA90252}" type="pres">
      <dgm:prSet presAssocID="{8CAAB768-4F5D-4D49-BA6A-AD9AD7EA873B}" presName="boxAndChildren" presStyleCnt="0"/>
      <dgm:spPr/>
      <dgm:t>
        <a:bodyPr/>
        <a:lstStyle/>
        <a:p>
          <a:endParaRPr lang="ru-RU"/>
        </a:p>
      </dgm:t>
    </dgm:pt>
    <dgm:pt modelId="{0A14E5D2-F675-4AC0-9A3F-E290351B4BE0}" type="pres">
      <dgm:prSet presAssocID="{8CAAB768-4F5D-4D49-BA6A-AD9AD7EA873B}" presName="parentTextBox" presStyleLbl="node1" presStyleIdx="0" presStyleCnt="3" custLinFactNeighborX="-118" custLinFactNeighborY="-581"/>
      <dgm:spPr/>
      <dgm:t>
        <a:bodyPr/>
        <a:lstStyle/>
        <a:p>
          <a:endParaRPr lang="ru-RU"/>
        </a:p>
      </dgm:t>
    </dgm:pt>
    <dgm:pt modelId="{09B2765B-B923-4D74-B8F4-A1DE43FB4B74}" type="pres">
      <dgm:prSet presAssocID="{43097F07-B4C6-4B77-89A4-216DE95E8912}" presName="sp" presStyleCnt="0"/>
      <dgm:spPr/>
      <dgm:t>
        <a:bodyPr/>
        <a:lstStyle/>
        <a:p>
          <a:endParaRPr lang="ru-RU"/>
        </a:p>
      </dgm:t>
    </dgm:pt>
    <dgm:pt modelId="{BA3246AE-BFD4-4828-8B86-AE03E0B74D71}" type="pres">
      <dgm:prSet presAssocID="{59BE6100-55D3-4F92-807E-EC89BE38B330}" presName="arrowAndChildren" presStyleCnt="0"/>
      <dgm:spPr/>
      <dgm:t>
        <a:bodyPr/>
        <a:lstStyle/>
        <a:p>
          <a:endParaRPr lang="ru-RU"/>
        </a:p>
      </dgm:t>
    </dgm:pt>
    <dgm:pt modelId="{E5A268CE-440D-400C-AB5D-2C9943B533E9}" type="pres">
      <dgm:prSet presAssocID="{59BE6100-55D3-4F92-807E-EC89BE38B33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462FB5B-40A2-4785-9669-2B122E86A6A0}" type="pres">
      <dgm:prSet presAssocID="{B8547D29-4026-4DDF-B7E6-E3B054C8C07B}" presName="sp" presStyleCnt="0"/>
      <dgm:spPr/>
      <dgm:t>
        <a:bodyPr/>
        <a:lstStyle/>
        <a:p>
          <a:endParaRPr lang="ru-RU"/>
        </a:p>
      </dgm:t>
    </dgm:pt>
    <dgm:pt modelId="{C270BBE4-BC84-433B-BB17-42C1846287C3}" type="pres">
      <dgm:prSet presAssocID="{AB26D987-7AA0-486B-8CB5-48100E18F88C}" presName="arrowAndChildren" presStyleCnt="0"/>
      <dgm:spPr/>
      <dgm:t>
        <a:bodyPr/>
        <a:lstStyle/>
        <a:p>
          <a:endParaRPr lang="ru-RU"/>
        </a:p>
      </dgm:t>
    </dgm:pt>
    <dgm:pt modelId="{DE8595C2-1383-4795-BE36-36F04F996C5C}" type="pres">
      <dgm:prSet presAssocID="{AB26D987-7AA0-486B-8CB5-48100E18F88C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A81493BB-7B0C-4069-B828-0E0DA6D63F72}" srcId="{1A2B94A4-1BCC-4F3E-BEE5-A7BA1A7A9A35}" destId="{8CAAB768-4F5D-4D49-BA6A-AD9AD7EA873B}" srcOrd="2" destOrd="0" parTransId="{105BDEB0-0CD5-4D34-9AED-7924A4E316F9}" sibTransId="{1278DD73-5AED-4EF8-9C05-4C093E996A40}"/>
    <dgm:cxn modelId="{D34B5E7F-861D-4D51-85CA-45E62287E7E9}" type="presOf" srcId="{8CAAB768-4F5D-4D49-BA6A-AD9AD7EA873B}" destId="{0A14E5D2-F675-4AC0-9A3F-E290351B4BE0}" srcOrd="0" destOrd="0" presId="urn:microsoft.com/office/officeart/2005/8/layout/process4"/>
    <dgm:cxn modelId="{8FF45C49-E8DC-4072-BB33-4631758FFECA}" type="presOf" srcId="{59BE6100-55D3-4F92-807E-EC89BE38B330}" destId="{E5A268CE-440D-400C-AB5D-2C9943B533E9}" srcOrd="0" destOrd="0" presId="urn:microsoft.com/office/officeart/2005/8/layout/process4"/>
    <dgm:cxn modelId="{76D31160-6F01-4683-AC78-CD9A5B57E1AF}" srcId="{1A2B94A4-1BCC-4F3E-BEE5-A7BA1A7A9A35}" destId="{AB26D987-7AA0-486B-8CB5-48100E18F88C}" srcOrd="0" destOrd="0" parTransId="{3FE15150-F8A8-417C-B0F4-85C5FE4B9754}" sibTransId="{B8547D29-4026-4DDF-B7E6-E3B054C8C07B}"/>
    <dgm:cxn modelId="{468B91A7-A25E-483B-8014-59D180EB31E1}" type="presOf" srcId="{1A2B94A4-1BCC-4F3E-BEE5-A7BA1A7A9A35}" destId="{010A6A4E-6F07-4DE9-A7D2-C58E49CE0A6C}" srcOrd="0" destOrd="0" presId="urn:microsoft.com/office/officeart/2005/8/layout/process4"/>
    <dgm:cxn modelId="{784EC9F7-99E8-44E7-A3AD-D1A20545313E}" srcId="{1A2B94A4-1BCC-4F3E-BEE5-A7BA1A7A9A35}" destId="{59BE6100-55D3-4F92-807E-EC89BE38B330}" srcOrd="1" destOrd="0" parTransId="{F9883BFF-FD71-490E-BA71-BE0F2BE8D393}" sibTransId="{43097F07-B4C6-4B77-89A4-216DE95E8912}"/>
    <dgm:cxn modelId="{1FC6AD4D-E21F-446D-AAF8-C919199EA488}" type="presOf" srcId="{AB26D987-7AA0-486B-8CB5-48100E18F88C}" destId="{DE8595C2-1383-4795-BE36-36F04F996C5C}" srcOrd="0" destOrd="0" presId="urn:microsoft.com/office/officeart/2005/8/layout/process4"/>
    <dgm:cxn modelId="{7588C294-7C88-46BD-ABA9-6E289576844A}" type="presParOf" srcId="{010A6A4E-6F07-4DE9-A7D2-C58E49CE0A6C}" destId="{0826BCA3-7976-4642-97DE-9E6FADA90252}" srcOrd="0" destOrd="0" presId="urn:microsoft.com/office/officeart/2005/8/layout/process4"/>
    <dgm:cxn modelId="{DF8AF6A5-93CB-418B-A03A-2246AFD6CE72}" type="presParOf" srcId="{0826BCA3-7976-4642-97DE-9E6FADA90252}" destId="{0A14E5D2-F675-4AC0-9A3F-E290351B4BE0}" srcOrd="0" destOrd="0" presId="urn:microsoft.com/office/officeart/2005/8/layout/process4"/>
    <dgm:cxn modelId="{B6100AE0-664A-4AB4-B052-328536E19C07}" type="presParOf" srcId="{010A6A4E-6F07-4DE9-A7D2-C58E49CE0A6C}" destId="{09B2765B-B923-4D74-B8F4-A1DE43FB4B74}" srcOrd="1" destOrd="0" presId="urn:microsoft.com/office/officeart/2005/8/layout/process4"/>
    <dgm:cxn modelId="{9EEC155B-C1CE-44D1-9720-F56A97451D1A}" type="presParOf" srcId="{010A6A4E-6F07-4DE9-A7D2-C58E49CE0A6C}" destId="{BA3246AE-BFD4-4828-8B86-AE03E0B74D71}" srcOrd="2" destOrd="0" presId="urn:microsoft.com/office/officeart/2005/8/layout/process4"/>
    <dgm:cxn modelId="{6353F57C-2800-4CEE-A07A-CA1A9923CEB1}" type="presParOf" srcId="{BA3246AE-BFD4-4828-8B86-AE03E0B74D71}" destId="{E5A268CE-440D-400C-AB5D-2C9943B533E9}" srcOrd="0" destOrd="0" presId="urn:microsoft.com/office/officeart/2005/8/layout/process4"/>
    <dgm:cxn modelId="{05C9CBF7-4BDB-44DE-8721-27B85A4AC950}" type="presParOf" srcId="{010A6A4E-6F07-4DE9-A7D2-C58E49CE0A6C}" destId="{0462FB5B-40A2-4785-9669-2B122E86A6A0}" srcOrd="3" destOrd="0" presId="urn:microsoft.com/office/officeart/2005/8/layout/process4"/>
    <dgm:cxn modelId="{E20C20F4-0C2A-4154-9EE8-561FA486AEFC}" type="presParOf" srcId="{010A6A4E-6F07-4DE9-A7D2-C58E49CE0A6C}" destId="{C270BBE4-BC84-433B-BB17-42C1846287C3}" srcOrd="4" destOrd="0" presId="urn:microsoft.com/office/officeart/2005/8/layout/process4"/>
    <dgm:cxn modelId="{3092FBBA-115F-45AF-9DE7-5257B0722342}" type="presParOf" srcId="{C270BBE4-BC84-433B-BB17-42C1846287C3}" destId="{DE8595C2-1383-4795-BE36-36F04F996C5C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24D09-1B46-432B-A211-42720A3820CF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4E751B9-A81E-4B1F-8E15-2304DA1396C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dirty="0" smtClean="0"/>
            <a:t>1 </a:t>
          </a:r>
          <a:br>
            <a:rPr lang="ru-RU" sz="2400" b="1" dirty="0" smtClean="0"/>
          </a:br>
          <a:r>
            <a:rPr lang="ru-RU" sz="2400" b="1" dirty="0" smtClean="0"/>
            <a:t>уровень</a:t>
          </a:r>
          <a:endParaRPr lang="ru-RU" sz="2400" b="1" dirty="0"/>
        </a:p>
      </dgm:t>
    </dgm:pt>
    <dgm:pt modelId="{538CE4AC-1AB6-424D-8E88-944A18574D5B}" type="parTrans" cxnId="{E7FC5954-57C8-4D15-A1C7-4F8AFF3ED579}">
      <dgm:prSet/>
      <dgm:spPr/>
      <dgm:t>
        <a:bodyPr/>
        <a:lstStyle/>
        <a:p>
          <a:endParaRPr lang="ru-RU"/>
        </a:p>
      </dgm:t>
    </dgm:pt>
    <dgm:pt modelId="{C91FBFC2-049E-4770-9D6E-365E207E8A77}" type="sibTrans" cxnId="{E7FC5954-57C8-4D15-A1C7-4F8AFF3ED579}">
      <dgm:prSet/>
      <dgm:spPr/>
      <dgm:t>
        <a:bodyPr/>
        <a:lstStyle/>
        <a:p>
          <a:endParaRPr lang="ru-RU"/>
        </a:p>
      </dgm:t>
    </dgm:pt>
    <dgm:pt modelId="{5F732869-6AF4-4853-BD88-2684FCA30C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Обеспечивающий население   первичной медико-санитарной помощью</a:t>
          </a:r>
          <a:endParaRPr lang="ru-RU" sz="2400" b="1" dirty="0">
            <a:solidFill>
              <a:schemeClr val="tx1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9657C1AD-3ACD-4E24-A1DB-20CD517643B4}" type="parTrans" cxnId="{634E0461-290F-41B5-B78F-26C30EC3D668}">
      <dgm:prSet/>
      <dgm:spPr/>
      <dgm:t>
        <a:bodyPr/>
        <a:lstStyle/>
        <a:p>
          <a:endParaRPr lang="ru-RU"/>
        </a:p>
      </dgm:t>
    </dgm:pt>
    <dgm:pt modelId="{2F189BCB-A21C-4373-93A2-1A4D51A52FD9}" type="sibTrans" cxnId="{634E0461-290F-41B5-B78F-26C30EC3D668}">
      <dgm:prSet/>
      <dgm:spPr/>
      <dgm:t>
        <a:bodyPr/>
        <a:lstStyle/>
        <a:p>
          <a:endParaRPr lang="ru-RU"/>
        </a:p>
      </dgm:t>
    </dgm:pt>
    <dgm:pt modelId="{839233D7-F6DD-439B-9EBF-B223D587472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2 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уровень</a:t>
          </a:r>
          <a:endParaRPr lang="ru-RU" sz="2400" b="1" dirty="0">
            <a:solidFill>
              <a:schemeClr val="tx1"/>
            </a:solidFill>
          </a:endParaRPr>
        </a:p>
      </dgm:t>
    </dgm:pt>
    <dgm:pt modelId="{88206CA4-C679-4343-B3B8-096CF08070A4}" type="parTrans" cxnId="{B5CC409F-5A94-4922-B0BD-C44B8C5B8C09}">
      <dgm:prSet/>
      <dgm:spPr/>
      <dgm:t>
        <a:bodyPr/>
        <a:lstStyle/>
        <a:p>
          <a:endParaRPr lang="ru-RU"/>
        </a:p>
      </dgm:t>
    </dgm:pt>
    <dgm:pt modelId="{9C5EAF5C-079A-462D-BC97-1D20793D4C1B}" type="sibTrans" cxnId="{B5CC409F-5A94-4922-B0BD-C44B8C5B8C09}">
      <dgm:prSet/>
      <dgm:spPr/>
      <dgm:t>
        <a:bodyPr/>
        <a:lstStyle/>
        <a:p>
          <a:endParaRPr lang="ru-RU"/>
        </a:p>
      </dgm:t>
    </dgm:pt>
    <dgm:pt modelId="{E5532251-576A-43C6-804F-4BBC3C6EEB8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Межрайонные  центры    для оказания специализированной медицинской помощи </a:t>
          </a:r>
          <a:b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Всего – 23 МО</a:t>
          </a:r>
        </a:p>
      </dgm:t>
    </dgm:pt>
    <dgm:pt modelId="{7110C5D9-D859-48C2-AD62-5056028CF0B1}" type="parTrans" cxnId="{15F9A379-795D-41DB-8A2F-416994852F47}">
      <dgm:prSet/>
      <dgm:spPr/>
      <dgm:t>
        <a:bodyPr/>
        <a:lstStyle/>
        <a:p>
          <a:endParaRPr lang="ru-RU"/>
        </a:p>
      </dgm:t>
    </dgm:pt>
    <dgm:pt modelId="{F22B8BF1-BDE2-4423-AD26-1C493C4AA17E}" type="sibTrans" cxnId="{15F9A379-795D-41DB-8A2F-416994852F47}">
      <dgm:prSet/>
      <dgm:spPr/>
      <dgm:t>
        <a:bodyPr/>
        <a:lstStyle/>
        <a:p>
          <a:endParaRPr lang="ru-RU"/>
        </a:p>
      </dgm:t>
    </dgm:pt>
    <dgm:pt modelId="{955D28AD-EBE6-4C61-B015-FD2EB40F195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3  уровень</a:t>
          </a:r>
          <a:endParaRPr lang="ru-RU" sz="2400" b="1" dirty="0">
            <a:solidFill>
              <a:schemeClr val="tx1"/>
            </a:solidFill>
          </a:endParaRPr>
        </a:p>
      </dgm:t>
    </dgm:pt>
    <dgm:pt modelId="{800FC6FE-C942-4B53-9E7F-099F92C316D7}" type="parTrans" cxnId="{6ADC598E-6B53-4E7C-9A68-3B348E3AF67B}">
      <dgm:prSet/>
      <dgm:spPr/>
      <dgm:t>
        <a:bodyPr/>
        <a:lstStyle/>
        <a:p>
          <a:endParaRPr lang="ru-RU"/>
        </a:p>
      </dgm:t>
    </dgm:pt>
    <dgm:pt modelId="{7D8F1088-84E1-493F-BCA2-F4DBAF12A7C9}" type="sibTrans" cxnId="{6ADC598E-6B53-4E7C-9A68-3B348E3AF67B}">
      <dgm:prSet/>
      <dgm:spPr/>
      <dgm:t>
        <a:bodyPr/>
        <a:lstStyle/>
        <a:p>
          <a:endParaRPr lang="ru-RU"/>
        </a:p>
      </dgm:t>
    </dgm:pt>
    <dgm:pt modelId="{DED3AC48-B4CB-449D-B144-24818DE926A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Региональный                          для оказания специализированной в т.ч. высокотехнологичной медицинской помощи</a:t>
          </a:r>
        </a:p>
      </dgm:t>
    </dgm:pt>
    <dgm:pt modelId="{6A4E479F-2E14-4A1E-8972-ABE766712DC5}" type="sibTrans" cxnId="{EC31F228-3818-4D51-A0A6-8615E5F8A111}">
      <dgm:prSet/>
      <dgm:spPr/>
      <dgm:t>
        <a:bodyPr/>
        <a:lstStyle/>
        <a:p>
          <a:endParaRPr lang="ru-RU"/>
        </a:p>
      </dgm:t>
    </dgm:pt>
    <dgm:pt modelId="{7F398AC1-43C2-4E44-94ED-F463C17B9766}" type="parTrans" cxnId="{EC31F228-3818-4D51-A0A6-8615E5F8A111}">
      <dgm:prSet/>
      <dgm:spPr/>
      <dgm:t>
        <a:bodyPr/>
        <a:lstStyle/>
        <a:p>
          <a:endParaRPr lang="ru-RU"/>
        </a:p>
      </dgm:t>
    </dgm:pt>
    <dgm:pt modelId="{E7F2E052-8526-4E46-A58E-02348C2FCBD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Всего- 12 МО</a:t>
          </a:r>
        </a:p>
      </dgm:t>
    </dgm:pt>
    <dgm:pt modelId="{CB56367F-B7CC-454E-9593-19550A6262BD}" type="parTrans" cxnId="{A8966ADC-ECE8-490C-8126-01724959F31A}">
      <dgm:prSet/>
      <dgm:spPr/>
      <dgm:t>
        <a:bodyPr/>
        <a:lstStyle/>
        <a:p>
          <a:endParaRPr lang="ru-RU"/>
        </a:p>
      </dgm:t>
    </dgm:pt>
    <dgm:pt modelId="{E98BFA63-62B5-44AC-91CC-AAA612E21E96}" type="sibTrans" cxnId="{A8966ADC-ECE8-490C-8126-01724959F31A}">
      <dgm:prSet/>
      <dgm:spPr/>
      <dgm:t>
        <a:bodyPr/>
        <a:lstStyle/>
        <a:p>
          <a:endParaRPr lang="ru-RU"/>
        </a:p>
      </dgm:t>
    </dgm:pt>
    <dgm:pt modelId="{C432DB2E-492D-4F3F-B9CB-183630FA4A8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 Всего -39 МО</a:t>
          </a:r>
          <a:endParaRPr lang="ru-RU" sz="2400" b="1" dirty="0">
            <a:solidFill>
              <a:schemeClr val="tx1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4BBDE559-66ED-4945-A2A5-375895DEBDEA}" type="parTrans" cxnId="{4D54F506-0F5D-4EF1-B2F0-570CC984F0D7}">
      <dgm:prSet/>
      <dgm:spPr/>
      <dgm:t>
        <a:bodyPr/>
        <a:lstStyle/>
        <a:p>
          <a:endParaRPr lang="ru-RU"/>
        </a:p>
      </dgm:t>
    </dgm:pt>
    <dgm:pt modelId="{47BADCD8-A83C-4000-98CC-0BFBD1844B23}" type="sibTrans" cxnId="{4D54F506-0F5D-4EF1-B2F0-570CC984F0D7}">
      <dgm:prSet/>
      <dgm:spPr/>
      <dgm:t>
        <a:bodyPr/>
        <a:lstStyle/>
        <a:p>
          <a:endParaRPr lang="ru-RU"/>
        </a:p>
      </dgm:t>
    </dgm:pt>
    <dgm:pt modelId="{CA9CE9EA-61D4-4A1F-81D4-3767FDAFD97B}" type="pres">
      <dgm:prSet presAssocID="{1B224D09-1B46-432B-A211-42720A3820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A5BC0-FFBD-452A-8BF0-5A16F705AFD5}" type="pres">
      <dgm:prSet presAssocID="{84E751B9-A81E-4B1F-8E15-2304DA1396C5}" presName="linNode" presStyleCnt="0"/>
      <dgm:spPr/>
    </dgm:pt>
    <dgm:pt modelId="{35E83BF5-D465-46E3-97F3-96D265251A67}" type="pres">
      <dgm:prSet presAssocID="{84E751B9-A81E-4B1F-8E15-2304DA1396C5}" presName="parentText" presStyleLbl="node1" presStyleIdx="0" presStyleCnt="3" custScaleX="973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A7BFA-EAE6-400F-8442-BAA639A1484C}" type="pres">
      <dgm:prSet presAssocID="{84E751B9-A81E-4B1F-8E15-2304DA1396C5}" presName="descendantText" presStyleLbl="alignAccFollowNode1" presStyleIdx="0" presStyleCnt="3" custScaleX="155088" custScaleY="118123" custLinFactNeighborX="-2610" custLinFactNeighborY="-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1092D-7A8D-47D5-BDEB-5C00925B0E01}" type="pres">
      <dgm:prSet presAssocID="{C91FBFC2-049E-4770-9D6E-365E207E8A77}" presName="sp" presStyleCnt="0"/>
      <dgm:spPr/>
    </dgm:pt>
    <dgm:pt modelId="{1D108703-9DA6-4923-A0C4-A6E3B04EF7C4}" type="pres">
      <dgm:prSet presAssocID="{839233D7-F6DD-439B-9EBF-B223D5874727}" presName="linNode" presStyleCnt="0"/>
      <dgm:spPr/>
    </dgm:pt>
    <dgm:pt modelId="{3BE50EE5-AE7E-4CFE-8080-7D699BE70565}" type="pres">
      <dgm:prSet presAssocID="{839233D7-F6DD-439B-9EBF-B223D5874727}" presName="parentText" presStyleLbl="node1" presStyleIdx="1" presStyleCnt="3" custScaleX="122936" custScaleY="93213" custLinFactNeighborY="-13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96DD3-CA20-4B07-A1F1-560AE129F2EA}" type="pres">
      <dgm:prSet presAssocID="{839233D7-F6DD-439B-9EBF-B223D5874727}" presName="descendantText" presStyleLbl="alignAccFollowNode1" presStyleIdx="1" presStyleCnt="3" custScaleX="181819" custScaleY="111800" custLinFactNeighborX="-1000" custLinFactNeighborY="-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160F1-F8DE-46C2-A4F0-208C948A62A4}" type="pres">
      <dgm:prSet presAssocID="{9C5EAF5C-079A-462D-BC97-1D20793D4C1B}" presName="sp" presStyleCnt="0"/>
      <dgm:spPr/>
    </dgm:pt>
    <dgm:pt modelId="{98EBDF1A-8159-48C3-8C81-5EF34A3D610C}" type="pres">
      <dgm:prSet presAssocID="{955D28AD-EBE6-4C61-B015-FD2EB40F195A}" presName="linNode" presStyleCnt="0"/>
      <dgm:spPr/>
    </dgm:pt>
    <dgm:pt modelId="{ACD034DF-09B7-4B9A-92F2-6F9A439BDF1E}" type="pres">
      <dgm:prSet presAssocID="{955D28AD-EBE6-4C61-B015-FD2EB40F195A}" presName="parentText" presStyleLbl="node1" presStyleIdx="2" presStyleCnt="3" custScaleX="1322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B598E-8553-413D-BA20-E4C53258A1D8}" type="pres">
      <dgm:prSet presAssocID="{955D28AD-EBE6-4C61-B015-FD2EB40F195A}" presName="descendantText" presStyleLbl="alignAccFollowNode1" presStyleIdx="2" presStyleCnt="3" custScaleX="186054" custScaleY="122389" custLinFactNeighborX="202" custLinFactNeighborY="4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5C4F2-942A-4B6D-B005-FDCFC9D92391}" type="presOf" srcId="{E7F2E052-8526-4E46-A58E-02348C2FCBD5}" destId="{893B598E-8553-413D-BA20-E4C53258A1D8}" srcOrd="0" destOrd="1" presId="urn:microsoft.com/office/officeart/2005/8/layout/vList5"/>
    <dgm:cxn modelId="{B5CC409F-5A94-4922-B0BD-C44B8C5B8C09}" srcId="{1B224D09-1B46-432B-A211-42720A3820CF}" destId="{839233D7-F6DD-439B-9EBF-B223D5874727}" srcOrd="1" destOrd="0" parTransId="{88206CA4-C679-4343-B3B8-096CF08070A4}" sibTransId="{9C5EAF5C-079A-462D-BC97-1D20793D4C1B}"/>
    <dgm:cxn modelId="{BE6A5618-5813-4C30-8F9C-A239303ACF18}" type="presOf" srcId="{DED3AC48-B4CB-449D-B144-24818DE926A8}" destId="{893B598E-8553-413D-BA20-E4C53258A1D8}" srcOrd="0" destOrd="0" presId="urn:microsoft.com/office/officeart/2005/8/layout/vList5"/>
    <dgm:cxn modelId="{9F1234C0-0925-4197-9096-175CAB224F9A}" type="presOf" srcId="{E5532251-576A-43C6-804F-4BBC3C6EEB8A}" destId="{E2396DD3-CA20-4B07-A1F1-560AE129F2EA}" srcOrd="0" destOrd="0" presId="urn:microsoft.com/office/officeart/2005/8/layout/vList5"/>
    <dgm:cxn modelId="{4D54F506-0F5D-4EF1-B2F0-570CC984F0D7}" srcId="{84E751B9-A81E-4B1F-8E15-2304DA1396C5}" destId="{C432DB2E-492D-4F3F-B9CB-183630FA4A8B}" srcOrd="1" destOrd="0" parTransId="{4BBDE559-66ED-4945-A2A5-375895DEBDEA}" sibTransId="{47BADCD8-A83C-4000-98CC-0BFBD1844B23}"/>
    <dgm:cxn modelId="{E7FC5954-57C8-4D15-A1C7-4F8AFF3ED579}" srcId="{1B224D09-1B46-432B-A211-42720A3820CF}" destId="{84E751B9-A81E-4B1F-8E15-2304DA1396C5}" srcOrd="0" destOrd="0" parTransId="{538CE4AC-1AB6-424D-8E88-944A18574D5B}" sibTransId="{C91FBFC2-049E-4770-9D6E-365E207E8A77}"/>
    <dgm:cxn modelId="{EC31F228-3818-4D51-A0A6-8615E5F8A111}" srcId="{955D28AD-EBE6-4C61-B015-FD2EB40F195A}" destId="{DED3AC48-B4CB-449D-B144-24818DE926A8}" srcOrd="0" destOrd="0" parTransId="{7F398AC1-43C2-4E44-94ED-F463C17B9766}" sibTransId="{6A4E479F-2E14-4A1E-8972-ABE766712DC5}"/>
    <dgm:cxn modelId="{15F9A379-795D-41DB-8A2F-416994852F47}" srcId="{839233D7-F6DD-439B-9EBF-B223D5874727}" destId="{E5532251-576A-43C6-804F-4BBC3C6EEB8A}" srcOrd="0" destOrd="0" parTransId="{7110C5D9-D859-48C2-AD62-5056028CF0B1}" sibTransId="{F22B8BF1-BDE2-4423-AD26-1C493C4AA17E}"/>
    <dgm:cxn modelId="{2B4C9464-DA52-4098-B7C7-FA2091794A0E}" type="presOf" srcId="{C432DB2E-492D-4F3F-B9CB-183630FA4A8B}" destId="{38DA7BFA-EAE6-400F-8442-BAA639A1484C}" srcOrd="0" destOrd="1" presId="urn:microsoft.com/office/officeart/2005/8/layout/vList5"/>
    <dgm:cxn modelId="{1B49417A-E747-48BC-ACE8-F3C34B88E156}" type="presOf" srcId="{839233D7-F6DD-439B-9EBF-B223D5874727}" destId="{3BE50EE5-AE7E-4CFE-8080-7D699BE70565}" srcOrd="0" destOrd="0" presId="urn:microsoft.com/office/officeart/2005/8/layout/vList5"/>
    <dgm:cxn modelId="{43DDCAD9-E1E5-49ED-AECE-42ABAA3FF2AB}" type="presOf" srcId="{84E751B9-A81E-4B1F-8E15-2304DA1396C5}" destId="{35E83BF5-D465-46E3-97F3-96D265251A67}" srcOrd="0" destOrd="0" presId="urn:microsoft.com/office/officeart/2005/8/layout/vList5"/>
    <dgm:cxn modelId="{DD4BFAC7-A2FE-459C-9B94-C16F3654E321}" type="presOf" srcId="{5F732869-6AF4-4853-BD88-2684FCA30CB1}" destId="{38DA7BFA-EAE6-400F-8442-BAA639A1484C}" srcOrd="0" destOrd="0" presId="urn:microsoft.com/office/officeart/2005/8/layout/vList5"/>
    <dgm:cxn modelId="{A8966ADC-ECE8-490C-8126-01724959F31A}" srcId="{955D28AD-EBE6-4C61-B015-FD2EB40F195A}" destId="{E7F2E052-8526-4E46-A58E-02348C2FCBD5}" srcOrd="1" destOrd="0" parTransId="{CB56367F-B7CC-454E-9593-19550A6262BD}" sibTransId="{E98BFA63-62B5-44AC-91CC-AAA612E21E96}"/>
    <dgm:cxn modelId="{83C60482-EAA0-4894-89FE-931B2D01BF22}" type="presOf" srcId="{955D28AD-EBE6-4C61-B015-FD2EB40F195A}" destId="{ACD034DF-09B7-4B9A-92F2-6F9A439BDF1E}" srcOrd="0" destOrd="0" presId="urn:microsoft.com/office/officeart/2005/8/layout/vList5"/>
    <dgm:cxn modelId="{634E0461-290F-41B5-B78F-26C30EC3D668}" srcId="{84E751B9-A81E-4B1F-8E15-2304DA1396C5}" destId="{5F732869-6AF4-4853-BD88-2684FCA30CB1}" srcOrd="0" destOrd="0" parTransId="{9657C1AD-3ACD-4E24-A1DB-20CD517643B4}" sibTransId="{2F189BCB-A21C-4373-93A2-1A4D51A52FD9}"/>
    <dgm:cxn modelId="{6ADC598E-6B53-4E7C-9A68-3B348E3AF67B}" srcId="{1B224D09-1B46-432B-A211-42720A3820CF}" destId="{955D28AD-EBE6-4C61-B015-FD2EB40F195A}" srcOrd="2" destOrd="0" parTransId="{800FC6FE-C942-4B53-9E7F-099F92C316D7}" sibTransId="{7D8F1088-84E1-493F-BCA2-F4DBAF12A7C9}"/>
    <dgm:cxn modelId="{1B84AF23-0A48-4A6C-BD8D-9594F6B9A467}" type="presOf" srcId="{1B224D09-1B46-432B-A211-42720A3820CF}" destId="{CA9CE9EA-61D4-4A1F-81D4-3767FDAFD97B}" srcOrd="0" destOrd="0" presId="urn:microsoft.com/office/officeart/2005/8/layout/vList5"/>
    <dgm:cxn modelId="{CC905C85-A654-4FD8-BD1B-4ED6A82BF84B}" type="presParOf" srcId="{CA9CE9EA-61D4-4A1F-81D4-3767FDAFD97B}" destId="{B5EA5BC0-FFBD-452A-8BF0-5A16F705AFD5}" srcOrd="0" destOrd="0" presId="urn:microsoft.com/office/officeart/2005/8/layout/vList5"/>
    <dgm:cxn modelId="{398A2D6B-8F86-47D3-93A3-6C9C8B9764A4}" type="presParOf" srcId="{B5EA5BC0-FFBD-452A-8BF0-5A16F705AFD5}" destId="{35E83BF5-D465-46E3-97F3-96D265251A67}" srcOrd="0" destOrd="0" presId="urn:microsoft.com/office/officeart/2005/8/layout/vList5"/>
    <dgm:cxn modelId="{7D238420-018C-4B6D-BF6A-BF99553F1932}" type="presParOf" srcId="{B5EA5BC0-FFBD-452A-8BF0-5A16F705AFD5}" destId="{38DA7BFA-EAE6-400F-8442-BAA639A1484C}" srcOrd="1" destOrd="0" presId="urn:microsoft.com/office/officeart/2005/8/layout/vList5"/>
    <dgm:cxn modelId="{EA865633-6258-4558-9FFE-1C17F5A76D35}" type="presParOf" srcId="{CA9CE9EA-61D4-4A1F-81D4-3767FDAFD97B}" destId="{F0B1092D-7A8D-47D5-BDEB-5C00925B0E01}" srcOrd="1" destOrd="0" presId="urn:microsoft.com/office/officeart/2005/8/layout/vList5"/>
    <dgm:cxn modelId="{1AA50B3D-706F-4F5D-AD16-EC579B8CA2B4}" type="presParOf" srcId="{CA9CE9EA-61D4-4A1F-81D4-3767FDAFD97B}" destId="{1D108703-9DA6-4923-A0C4-A6E3B04EF7C4}" srcOrd="2" destOrd="0" presId="urn:microsoft.com/office/officeart/2005/8/layout/vList5"/>
    <dgm:cxn modelId="{957A5265-FDD4-4976-8D22-DC5845DDC792}" type="presParOf" srcId="{1D108703-9DA6-4923-A0C4-A6E3B04EF7C4}" destId="{3BE50EE5-AE7E-4CFE-8080-7D699BE70565}" srcOrd="0" destOrd="0" presId="urn:microsoft.com/office/officeart/2005/8/layout/vList5"/>
    <dgm:cxn modelId="{A7B02488-C221-42EE-ADD4-B42DD33BEFB3}" type="presParOf" srcId="{1D108703-9DA6-4923-A0C4-A6E3B04EF7C4}" destId="{E2396DD3-CA20-4B07-A1F1-560AE129F2EA}" srcOrd="1" destOrd="0" presId="urn:microsoft.com/office/officeart/2005/8/layout/vList5"/>
    <dgm:cxn modelId="{8C813B92-1CD6-4DF6-A159-DD477034C34A}" type="presParOf" srcId="{CA9CE9EA-61D4-4A1F-81D4-3767FDAFD97B}" destId="{AA8160F1-F8DE-46C2-A4F0-208C948A62A4}" srcOrd="3" destOrd="0" presId="urn:microsoft.com/office/officeart/2005/8/layout/vList5"/>
    <dgm:cxn modelId="{670B4AD0-0471-402B-96D8-17B5DB800336}" type="presParOf" srcId="{CA9CE9EA-61D4-4A1F-81D4-3767FDAFD97B}" destId="{98EBDF1A-8159-48C3-8C81-5EF34A3D610C}" srcOrd="4" destOrd="0" presId="urn:microsoft.com/office/officeart/2005/8/layout/vList5"/>
    <dgm:cxn modelId="{196E899D-55EE-4FC2-A782-6C6268503181}" type="presParOf" srcId="{98EBDF1A-8159-48C3-8C81-5EF34A3D610C}" destId="{ACD034DF-09B7-4B9A-92F2-6F9A439BDF1E}" srcOrd="0" destOrd="0" presId="urn:microsoft.com/office/officeart/2005/8/layout/vList5"/>
    <dgm:cxn modelId="{30E003FF-31DB-4FA4-A523-0B707B7C65AA}" type="presParOf" srcId="{98EBDF1A-8159-48C3-8C81-5EF34A3D610C}" destId="{893B598E-8553-413D-BA20-E4C53258A1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1D74-51E8-4602-9DE9-EF984BBD14A5}">
      <dsp:nvSpPr>
        <dsp:cNvPr id="0" name=""/>
        <dsp:cNvSpPr/>
      </dsp:nvSpPr>
      <dsp:spPr>
        <a:xfrm>
          <a:off x="0" y="3406931"/>
          <a:ext cx="3996047" cy="1118231"/>
        </a:xfrm>
        <a:prstGeom prst="rect">
          <a:avLst/>
        </a:prstGeom>
        <a:solidFill>
          <a:srgbClr val="11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Увеличение длительности госпитализации, рост уровня госпитализации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3406931"/>
        <a:ext cx="3996047" cy="1118231"/>
      </dsp:txXfrm>
    </dsp:sp>
    <dsp:sp modelId="{85ED9C15-55F4-4DDB-8936-9C973B8AD726}">
      <dsp:nvSpPr>
        <dsp:cNvPr id="0" name=""/>
        <dsp:cNvSpPr/>
      </dsp:nvSpPr>
      <dsp:spPr>
        <a:xfrm rot="10800000">
          <a:off x="0" y="1703865"/>
          <a:ext cx="3996047" cy="1719839"/>
        </a:xfrm>
        <a:prstGeom prst="upArrowCallout">
          <a:avLst/>
        </a:prstGeom>
        <a:solidFill>
          <a:srgbClr val="007D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Индивидуальные  тарифы </a:t>
          </a:r>
          <a:r>
            <a:rPr lang="ru-RU" sz="18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койко</a:t>
          </a:r>
          <a:r>
            <a:rPr lang="ru-RU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/дня по каждому ЛПУ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0" y="1703865"/>
        <a:ext cx="3996047" cy="1117500"/>
      </dsp:txXfrm>
    </dsp:sp>
    <dsp:sp modelId="{EDB67549-665C-4633-BCBB-0BEAF912AF1C}">
      <dsp:nvSpPr>
        <dsp:cNvPr id="0" name=""/>
        <dsp:cNvSpPr/>
      </dsp:nvSpPr>
      <dsp:spPr>
        <a:xfrm rot="10800000">
          <a:off x="0" y="799"/>
          <a:ext cx="3996047" cy="1719839"/>
        </a:xfrm>
        <a:prstGeom prst="upArrowCallou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Стационарная помощь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0" y="799"/>
        <a:ext cx="3996047" cy="111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4E5D2-F675-4AC0-9A3F-E290351B4BE0}">
      <dsp:nvSpPr>
        <dsp:cNvPr id="0" name=""/>
        <dsp:cNvSpPr/>
      </dsp:nvSpPr>
      <dsp:spPr>
        <a:xfrm>
          <a:off x="0" y="3400434"/>
          <a:ext cx="3960420" cy="1118231"/>
        </a:xfrm>
        <a:prstGeom prst="rect">
          <a:avLst/>
        </a:prstGeom>
        <a:solidFill>
          <a:srgbClr val="00CC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Уменьшение объема </a:t>
          </a:r>
          <a:br>
            <a:rPr lang="ru-RU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ru-RU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амбулаторно-поликлинической помощи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3400434"/>
        <a:ext cx="3960420" cy="1118231"/>
      </dsp:txXfrm>
    </dsp:sp>
    <dsp:sp modelId="{E5A268CE-440D-400C-AB5D-2C9943B533E9}">
      <dsp:nvSpPr>
        <dsp:cNvPr id="0" name=""/>
        <dsp:cNvSpPr/>
      </dsp:nvSpPr>
      <dsp:spPr>
        <a:xfrm rot="10800000">
          <a:off x="0" y="1703865"/>
          <a:ext cx="3960420" cy="1719839"/>
        </a:xfrm>
        <a:prstGeom prst="upArrowCallout">
          <a:avLst/>
        </a:prstGeom>
        <a:solidFill>
          <a:srgbClr val="00A84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Индивидуальный тариф на посещение (исходя из фактического числа выполняемых посещений)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0" y="1703865"/>
        <a:ext cx="3960420" cy="1117500"/>
      </dsp:txXfrm>
    </dsp:sp>
    <dsp:sp modelId="{DE8595C2-1383-4795-BE36-36F04F996C5C}">
      <dsp:nvSpPr>
        <dsp:cNvPr id="0" name=""/>
        <dsp:cNvSpPr/>
      </dsp:nvSpPr>
      <dsp:spPr>
        <a:xfrm rot="10800000">
          <a:off x="0" y="799"/>
          <a:ext cx="3960420" cy="1719839"/>
        </a:xfrm>
        <a:prstGeom prst="upArrowCallout">
          <a:avLst/>
        </a:prstGeom>
        <a:solidFill>
          <a:srgbClr val="0086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Амбулаторно-поликлиническая помощь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0" y="799"/>
        <a:ext cx="3960420" cy="111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A7BFA-EAE6-400F-8442-BAA639A1484C}">
      <dsp:nvSpPr>
        <dsp:cNvPr id="0" name=""/>
        <dsp:cNvSpPr/>
      </dsp:nvSpPr>
      <dsp:spPr>
        <a:xfrm rot="5400000">
          <a:off x="3151903" y="-1466303"/>
          <a:ext cx="1751014" cy="4772326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Обеспечивающий население   первичной медико-санитарной помощью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 Всего -39 МО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 rot="-5400000">
        <a:off x="1641248" y="129829"/>
        <a:ext cx="4686849" cy="1580060"/>
      </dsp:txXfrm>
    </dsp:sp>
    <dsp:sp modelId="{35E83BF5-D465-46E3-97F3-96D265251A67}">
      <dsp:nvSpPr>
        <dsp:cNvPr id="0" name=""/>
        <dsp:cNvSpPr/>
      </dsp:nvSpPr>
      <dsp:spPr>
        <a:xfrm>
          <a:off x="1435" y="1801"/>
          <a:ext cx="1684988" cy="1852957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 </a:t>
          </a:r>
          <a:br>
            <a:rPr lang="ru-RU" sz="2400" b="1" kern="1200" dirty="0" smtClean="0"/>
          </a:br>
          <a:r>
            <a:rPr lang="ru-RU" sz="2400" b="1" kern="1200" dirty="0" smtClean="0"/>
            <a:t>уровень</a:t>
          </a:r>
          <a:endParaRPr lang="ru-RU" sz="2400" b="1" kern="1200" dirty="0"/>
        </a:p>
      </dsp:txBody>
      <dsp:txXfrm>
        <a:off x="83689" y="84055"/>
        <a:ext cx="1520480" cy="1688449"/>
      </dsp:txXfrm>
    </dsp:sp>
    <dsp:sp modelId="{E2396DD3-CA20-4B07-A1F1-560AE129F2EA}">
      <dsp:nvSpPr>
        <dsp:cNvPr id="0" name=""/>
        <dsp:cNvSpPr/>
      </dsp:nvSpPr>
      <dsp:spPr>
        <a:xfrm rot="5400000">
          <a:off x="3275713" y="470636"/>
          <a:ext cx="1657284" cy="467708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Межрайонные  центры    для оказания специализированной медицинской помощи </a:t>
          </a:r>
          <a:b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Всего – 23 МО</a:t>
          </a:r>
        </a:p>
      </dsp:txBody>
      <dsp:txXfrm rot="-5400000">
        <a:off x="1765811" y="2061440"/>
        <a:ext cx="4596187" cy="1495480"/>
      </dsp:txXfrm>
    </dsp:sp>
    <dsp:sp modelId="{3BE50EE5-AE7E-4CFE-8080-7D699BE70565}">
      <dsp:nvSpPr>
        <dsp:cNvPr id="0" name=""/>
        <dsp:cNvSpPr/>
      </dsp:nvSpPr>
      <dsp:spPr>
        <a:xfrm>
          <a:off x="1435" y="1923132"/>
          <a:ext cx="1778844" cy="1727196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2 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уровень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85750" y="2007447"/>
        <a:ext cx="1610214" cy="1558566"/>
      </dsp:txXfrm>
    </dsp:sp>
    <dsp:sp modelId="{893B598E-8553-413D-BA20-E4C53258A1D8}">
      <dsp:nvSpPr>
        <dsp:cNvPr id="0" name=""/>
        <dsp:cNvSpPr/>
      </dsp:nvSpPr>
      <dsp:spPr>
        <a:xfrm rot="5400000">
          <a:off x="3247518" y="2408271"/>
          <a:ext cx="1814252" cy="4613221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Региональный                          для оказания специализированной в т.ч. высокотехнологичной медицинской помощи</a:t>
          </a: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Всего- 12 МО</a:t>
          </a:r>
        </a:p>
      </dsp:txBody>
      <dsp:txXfrm rot="-5400000">
        <a:off x="1848034" y="3896319"/>
        <a:ext cx="4524657" cy="1637124"/>
      </dsp:txXfrm>
    </dsp:sp>
    <dsp:sp modelId="{ACD034DF-09B7-4B9A-92F2-6F9A439BDF1E}">
      <dsp:nvSpPr>
        <dsp:cNvPr id="0" name=""/>
        <dsp:cNvSpPr/>
      </dsp:nvSpPr>
      <dsp:spPr>
        <a:xfrm>
          <a:off x="1435" y="3767250"/>
          <a:ext cx="1845162" cy="185295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3  уровень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91508" y="3857323"/>
        <a:ext cx="1665016" cy="1672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0.50909</cdr:x>
      <cdr:y>0.00966</cdr:y>
    </cdr:from>
    <cdr:to>
      <cdr:x>0.99174</cdr:x>
      <cdr:y>0.2625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497" y="55207"/>
          <a:ext cx="3792744" cy="1444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</a:pP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Обеспеченность койками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(на  10 тыс. населения)</a:t>
          </a:r>
        </a:p>
        <a:p xmlns:a="http://schemas.openxmlformats.org/drawingml/2006/main">
          <a:endParaRPr lang="ru-RU" sz="1400" b="1" dirty="0" smtClean="0">
            <a:solidFill>
              <a:srgbClr val="00006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 xmlns:a="http://schemas.openxmlformats.org/drawingml/2006/main">
          <a:pPr marL="177800" indent="273050">
            <a:buClr>
              <a:srgbClr val="C00000"/>
            </a:buClr>
            <a:buSzPct val="130000"/>
            <a:buFont typeface="Arial" pitchFamily="34" charset="0"/>
            <a:buChar char="•"/>
          </a:pP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РФ – 90,1</a:t>
          </a:r>
        </a:p>
        <a:p xmlns:a="http://schemas.openxmlformats.org/drawingml/2006/main">
          <a:pPr marL="177800" indent="273050">
            <a:buClr>
              <a:srgbClr val="C00000"/>
            </a:buClr>
            <a:buSzPct val="130000"/>
            <a:buFont typeface="Arial" pitchFamily="34" charset="0"/>
            <a:buChar char="•"/>
          </a:pP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ПФО – 89,5</a:t>
          </a:r>
        </a:p>
        <a:p xmlns:a="http://schemas.openxmlformats.org/drawingml/2006/main">
          <a:pPr marL="177800" indent="273050">
            <a:buClr>
              <a:srgbClr val="C00000"/>
            </a:buClr>
            <a:buSzPct val="130000"/>
            <a:buFont typeface="Arial" pitchFamily="34" charset="0"/>
            <a:buChar char="•"/>
          </a:pP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Кировская область – 109,2</a:t>
          </a:r>
          <a:endParaRPr lang="ru-RU" sz="16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0.48031</cdr:x>
      <cdr:y>0.23056</cdr:y>
    </cdr:from>
    <cdr:to>
      <cdr:x>0.65506</cdr:x>
      <cdr:y>0.32006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4178694" y="1217698"/>
          <a:ext cx="1533233" cy="473792"/>
        </a:xfrm>
        <a:prstGeom xmlns:a="http://schemas.openxmlformats.org/drawingml/2006/main" prst="rect">
          <a:avLst/>
        </a:prstGeom>
        <a:solidFill xmlns:a="http://schemas.openxmlformats.org/drawingml/2006/main">
          <a:srgbClr val="333399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latin typeface="Verdana" pitchFamily="34" charset="0"/>
            </a:rPr>
            <a:t>ВСЕГО</a:t>
          </a:r>
          <a:endParaRPr lang="ru-RU" sz="2400" b="1" dirty="0">
            <a:solidFill>
              <a:schemeClr val="bg1"/>
            </a:solidFill>
            <a:latin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0.05125</cdr:x>
      <cdr:y>0.75992</cdr:y>
    </cdr:from>
    <cdr:to>
      <cdr:x>0.17121</cdr:x>
      <cdr:y>0.8875</cdr:y>
    </cdr:to>
    <cdr:sp macro="" textlink="">
      <cdr:nvSpPr>
        <cdr:cNvPr id="3" name="TextBox 2"/>
        <cdr:cNvSpPr txBox="1"/>
      </cdr:nvSpPr>
      <cdr:spPr>
        <a:xfrm xmlns:a="http://schemas.openxmlformats.org/drawingml/2006/main" flipV="1">
          <a:off x="401651" y="4156245"/>
          <a:ext cx="940038" cy="697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0.14722</cdr:x>
      <cdr:y>0.84375</cdr:y>
    </cdr:from>
    <cdr:to>
      <cdr:x>0.4602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3709" y="3612467"/>
          <a:ext cx="2452665" cy="66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rgbClr val="C00000"/>
              </a:solidFill>
            </a:rPr>
            <a:t>Факт ПГГ </a:t>
          </a:r>
        </a:p>
      </cdr:txBody>
    </cdr:sp>
  </cdr:relSizeAnchor>
  <cdr:relSizeAnchor xmlns:cdr="http://schemas.openxmlformats.org/drawingml/2006/chartDrawing">
    <cdr:from>
      <cdr:x>0.83903</cdr:x>
      <cdr:y>0.42923</cdr:y>
    </cdr:from>
    <cdr:to>
      <cdr:x>0.85002</cdr:x>
      <cdr:y>0.44971</cdr:y>
    </cdr:to>
    <cdr:sp macro="" textlink="">
      <cdr:nvSpPr>
        <cdr:cNvPr id="5" name="Блок-схема: узел 4"/>
        <cdr:cNvSpPr/>
      </cdr:nvSpPr>
      <cdr:spPr>
        <a:xfrm xmlns:a="http://schemas.openxmlformats.org/drawingml/2006/main">
          <a:off x="6575080" y="1837712"/>
          <a:ext cx="86099" cy="87712"/>
        </a:xfrm>
        <a:prstGeom xmlns:a="http://schemas.openxmlformats.org/drawingml/2006/main" prst="flowChartConnector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0.82994</cdr:y>
    </cdr:from>
    <cdr:to>
      <cdr:x>0.8098</cdr:x>
      <cdr:y>0.97372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4620" y="2117686"/>
          <a:ext cx="938458" cy="36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2013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0.39831</cdr:x>
      <cdr:y>0.3751</cdr:y>
    </cdr:from>
    <cdr:to>
      <cdr:x>0.65724</cdr:x>
      <cdr:y>0.48221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33534" y="1268862"/>
          <a:ext cx="801876" cy="362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188,9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0.79212</cdr:x>
      <cdr:y>0.46056</cdr:y>
    </cdr:from>
    <cdr:to>
      <cdr:x>0.81993</cdr:x>
      <cdr:y>0.48649</cdr:y>
    </cdr:to>
    <cdr:sp macro="" textlink="">
      <cdr:nvSpPr>
        <cdr:cNvPr id="4" name="Блок-схема: узел 3"/>
        <cdr:cNvSpPr/>
      </cdr:nvSpPr>
      <cdr:spPr>
        <a:xfrm xmlns:a="http://schemas.openxmlformats.org/drawingml/2006/main">
          <a:off x="2453116" y="1557939"/>
          <a:ext cx="86099" cy="87712"/>
        </a:xfrm>
        <a:prstGeom xmlns:a="http://schemas.openxmlformats.org/drawingml/2006/main" prst="flowChartConnector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1F7CB3-1478-4380-8250-B0559A3392C4}" type="datetimeFigureOut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0793C4-DF85-4F12-AFA6-5A3C0E3B4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9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D7CDB2-A8B9-4351-97C6-2C95AE5F6D8B}" type="datetimeFigureOut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8FCB58-A1E9-44D1-857A-106ABD13C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66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BB46A-D47C-4AA1-B0DA-187433F7BB6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0F36E-8964-4456-BB40-7CB87BB4FBC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DAF92-9CF4-44EC-ADFC-82300E1B414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ea typeface="ＭＳ Ｐゴシック" pitchFamily="34" charset="-128"/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00202-6FBC-4A39-B4F0-38B7E7005BE9}" type="slidenum">
              <a:rPr lang="ru-RU" smtClean="0">
                <a:ea typeface="ＭＳ Ｐゴシック" pitchFamily="34" charset="-128"/>
              </a:rPr>
              <a:pPr>
                <a:defRPr/>
              </a:pPr>
              <a:t>24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6F0815-3FD8-4F02-A677-D2EB5900B1C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15DBD-FBE4-42B2-835B-659B363AF5A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C28C65-99FC-4F3B-9F9D-EACD9460097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28B3-FB96-4C91-9CBE-EA07FA51D0B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175" b="612"/>
          <a:stretch>
            <a:fillRect/>
          </a:stretch>
        </p:blipFill>
        <p:spPr bwMode="auto">
          <a:xfrm>
            <a:off x="0" y="0"/>
            <a:ext cx="6654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6184-E89A-412B-B7C2-FC222CB3EAD2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95F7-1319-4ADC-9B07-A4E9FA18F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884D-A70D-4779-B36B-B30901CBBFDB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656A-743A-4D1E-B9F4-87F84A936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F7FD-8C45-4245-BCFD-50426A4DE010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AB75-ED61-4403-B869-313D04528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32" y="0"/>
            <a:ext cx="8229600" cy="857232"/>
          </a:xfrm>
        </p:spPr>
        <p:txBody>
          <a:bodyPr>
            <a:normAutofit/>
          </a:bodyPr>
          <a:lstStyle>
            <a:lvl1pPr algn="r">
              <a:lnSpc>
                <a:spcPts val="2400"/>
              </a:lnSpc>
              <a:defRPr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AD86-47C7-4C30-ABB9-066B599E1A03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826A0-E67F-4B21-91DF-E6563333B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A992-34B1-4681-B4ED-BCF552DFFEEE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91AE-8D01-400B-8D67-DBFAC63BB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546B3-084F-4E93-BEBA-9BBF63B4BA3D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9B45-B266-4CAE-A849-1215E0670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6E3E-752D-44F8-8C20-32BBE9E0FF26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541D-4B89-47B9-8773-A3D2D308C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982B-3C05-4771-B666-B080B8856255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E799-A92A-41B7-9FF3-DAAEDFA84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1056-0C35-426D-BE73-A504F5C77249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FD97-11B4-48C9-921D-A1EBED573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2807-520B-4346-9AA2-B387FED2C026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5BE7-EAFA-4F8A-A30F-3086D85A8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Флаг и лого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 bwMode="auto">
          <a:xfrm>
            <a:off x="0" y="0"/>
            <a:ext cx="39290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E771-BD31-47FE-A554-756828E0B1B9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4D97-AB9B-4B11-AE14-9AFF9A310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39A158-677F-4DA3-9490-09E87566D0BD}" type="datetime1">
              <a:rPr lang="ru-RU"/>
              <a:pPr>
                <a:defRPr/>
              </a:pPr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12B46D-35FF-4882-835F-EE501FC8F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hart" Target="../charts/chart18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323528" y="2708920"/>
            <a:ext cx="84969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kern="0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ПОВЫШЕНИЕ </a:t>
            </a:r>
          </a:p>
          <a:p>
            <a:pPr algn="ctr" eaLnBrk="0" hangingPunct="0">
              <a:defRPr/>
            </a:pPr>
            <a:r>
              <a:rPr lang="ru-RU" sz="4400" b="1" kern="0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ЭФФЕКТИВНОСТИ ЗДРАВООХРАНЕНИЯ </a:t>
            </a:r>
          </a:p>
          <a:p>
            <a:pPr algn="ctr" eaLnBrk="0" hangingPunct="0">
              <a:defRPr/>
            </a:pPr>
            <a:r>
              <a:rPr lang="ru-RU" sz="4400" b="1" kern="0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КИРОВСКОЙ ОБЛАСТИ</a:t>
            </a:r>
            <a:r>
              <a:rPr lang="en-US" sz="4400" b="1" kern="0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endParaRPr lang="ru-RU" sz="4400" b="1" kern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6386" name="Подзаголовок 2"/>
          <p:cNvSpPr txBox="1">
            <a:spLocks/>
          </p:cNvSpPr>
          <p:nvPr/>
        </p:nvSpPr>
        <p:spPr bwMode="auto">
          <a:xfrm>
            <a:off x="1979613" y="5661025"/>
            <a:ext cx="6832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</a:pPr>
            <a:r>
              <a:rPr lang="ru-RU" sz="2000" b="1">
                <a:solidFill>
                  <a:srgbClr val="C00000"/>
                </a:solidFill>
                <a:cs typeface="Arial" pitchFamily="34" charset="0"/>
              </a:rPr>
              <a:t>Заместитель Председателя Правительства Кировской области Д.А.Матвеев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75CE3-1EA2-438B-9172-D1EAE4E2EED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3426" name="Rectangle 2"/>
          <p:cNvSpPr txBox="1">
            <a:spLocks noChangeArrowheads="1"/>
          </p:cNvSpPr>
          <p:nvPr/>
        </p:nvSpPr>
        <p:spPr bwMode="auto">
          <a:xfrm>
            <a:off x="3786188" y="0"/>
            <a:ext cx="53578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ru-RU" sz="2400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Условия достижения цели</a:t>
            </a: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724323" y="1095221"/>
            <a:ext cx="5426907" cy="1639590"/>
          </a:xfrm>
          <a:prstGeom prst="flowChartMerg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1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03428" name="Rectangle 2"/>
          <p:cNvSpPr txBox="1">
            <a:spLocks noChangeArrowheads="1"/>
          </p:cNvSpPr>
          <p:nvPr/>
        </p:nvSpPr>
        <p:spPr bwMode="auto">
          <a:xfrm>
            <a:off x="2638425" y="1231900"/>
            <a:ext cx="34575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cs typeface="Arial" pitchFamily="34" charset="0"/>
              </a:rPr>
              <a:t>ПОЛИТИЧЕСКАЯ ВОЛЯ</a:t>
            </a:r>
          </a:p>
        </p:txBody>
      </p:sp>
      <p:sp>
        <p:nvSpPr>
          <p:cNvPr id="13" name="Блок-схема: объединение 12"/>
          <p:cNvSpPr/>
          <p:nvPr/>
        </p:nvSpPr>
        <p:spPr>
          <a:xfrm rot="10800000">
            <a:off x="1762457" y="4506802"/>
            <a:ext cx="5426907" cy="1894513"/>
          </a:xfrm>
          <a:prstGeom prst="flowChartMerg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2" name="Rectangle 2"/>
          <p:cNvSpPr txBox="1">
            <a:spLocks noChangeArrowheads="1"/>
          </p:cNvSpPr>
          <p:nvPr/>
        </p:nvSpPr>
        <p:spPr bwMode="auto">
          <a:xfrm>
            <a:off x="2805113" y="5597525"/>
            <a:ext cx="34575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cs typeface="Arial" pitchFamily="34" charset="0"/>
              </a:rPr>
              <a:t>ФИНАНСОВОЕ СТИМУЛИРОВАНИЕ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3145872" y="2793534"/>
            <a:ext cx="2558642" cy="1655231"/>
          </a:xfrm>
          <a:prstGeom prst="hexag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6" name="Прямоугольник 6"/>
          <p:cNvSpPr>
            <a:spLocks noChangeArrowheads="1"/>
          </p:cNvSpPr>
          <p:nvPr/>
        </p:nvSpPr>
        <p:spPr bwMode="auto">
          <a:xfrm>
            <a:off x="3103563" y="2857500"/>
            <a:ext cx="2668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cs typeface="Arial" pitchFamily="34" charset="0"/>
              </a:rPr>
              <a:t>ДОСТИЖЕНИЕ</a:t>
            </a:r>
            <a:br>
              <a:rPr lang="ru-RU" sz="1800" b="1">
                <a:cs typeface="Arial" pitchFamily="34" charset="0"/>
              </a:rPr>
            </a:br>
            <a:r>
              <a:rPr lang="ru-RU" sz="1800" b="1">
                <a:cs typeface="Arial" pitchFamily="34" charset="0"/>
              </a:rPr>
              <a:t>ЦЕЛИ</a:t>
            </a:r>
          </a:p>
        </p:txBody>
      </p:sp>
      <p:pic>
        <p:nvPicPr>
          <p:cNvPr id="11" name="Picture 3" descr="C: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936" y="1788957"/>
            <a:ext cx="1115735" cy="874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image.subscribe.ru/list/digest/business/1ff8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89152" y="3414320"/>
            <a:ext cx="2097248" cy="103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://www.yugopolis.ru/data/mediadb/2383/0000/0624/62468.jp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89152" y="4806892"/>
            <a:ext cx="2189527" cy="973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54" name="Picture 2" descr="http://vip.volyn.ua/sites/default/files/images/9760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914239" y="2516696"/>
            <a:ext cx="2986480" cy="2206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0356" name="Picture 4" descr="http://image.best-woman.ru/article/2012/06/22/original/6ab19a79628f2bc9a44f6147a508a558.jpe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92947" y="2592197"/>
            <a:ext cx="2822089" cy="2340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Название 1"/>
          <p:cNvSpPr>
            <a:spLocks noGrp="1"/>
          </p:cNvSpPr>
          <p:nvPr>
            <p:ph type="title"/>
          </p:nvPr>
        </p:nvSpPr>
        <p:spPr>
          <a:xfrm>
            <a:off x="4284663" y="0"/>
            <a:ext cx="4859337" cy="857250"/>
          </a:xfrm>
        </p:spPr>
        <p:txBody>
          <a:bodyPr/>
          <a:lstStyle/>
          <a:p>
            <a:pPr algn="ctr"/>
            <a:r>
              <a:rPr lang="ru-RU" smtClean="0"/>
              <a:t>Реформирование сети медицинских организаций</a:t>
            </a:r>
          </a:p>
        </p:txBody>
      </p:sp>
      <p:grpSp>
        <p:nvGrpSpPr>
          <p:cNvPr id="104450" name="Группа 41"/>
          <p:cNvGrpSpPr>
            <a:grpSpLocks/>
          </p:cNvGrpSpPr>
          <p:nvPr/>
        </p:nvGrpSpPr>
        <p:grpSpPr bwMode="auto">
          <a:xfrm>
            <a:off x="1862138" y="995363"/>
            <a:ext cx="6288087" cy="5722937"/>
            <a:chOff x="1833647" y="984153"/>
            <a:chExt cx="6288406" cy="6454186"/>
          </a:xfrm>
        </p:grpSpPr>
        <p:sp>
          <p:nvSpPr>
            <p:cNvPr id="6" name="Полилиния 5"/>
            <p:cNvSpPr/>
            <p:nvPr/>
          </p:nvSpPr>
          <p:spPr>
            <a:xfrm>
              <a:off x="1887583" y="984153"/>
              <a:ext cx="6234469" cy="1026083"/>
            </a:xfrm>
            <a:custGeom>
              <a:avLst/>
              <a:gdLst>
                <a:gd name="connsiteX0" fmla="*/ 0 w 6080760"/>
                <a:gd name="connsiteY0" fmla="*/ 0 h 1160680"/>
                <a:gd name="connsiteX1" fmla="*/ 5500420 w 6080760"/>
                <a:gd name="connsiteY1" fmla="*/ 0 h 1160680"/>
                <a:gd name="connsiteX2" fmla="*/ 6080760 w 6080760"/>
                <a:gd name="connsiteY2" fmla="*/ 580340 h 1160680"/>
                <a:gd name="connsiteX3" fmla="*/ 5500420 w 6080760"/>
                <a:gd name="connsiteY3" fmla="*/ 1160680 h 1160680"/>
                <a:gd name="connsiteX4" fmla="*/ 0 w 6080760"/>
                <a:gd name="connsiteY4" fmla="*/ 1160680 h 1160680"/>
                <a:gd name="connsiteX5" fmla="*/ 0 w 6080760"/>
                <a:gd name="connsiteY5" fmla="*/ 0 h 11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1160680">
                  <a:moveTo>
                    <a:pt x="6080760" y="1160679"/>
                  </a:moveTo>
                  <a:lnTo>
                    <a:pt x="580340" y="1160679"/>
                  </a:lnTo>
                  <a:lnTo>
                    <a:pt x="0" y="580340"/>
                  </a:lnTo>
                  <a:lnTo>
                    <a:pt x="580340" y="1"/>
                  </a:lnTo>
                  <a:lnTo>
                    <a:pt x="6080760" y="1"/>
                  </a:lnTo>
                  <a:lnTo>
                    <a:pt x="6080760" y="1160679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01998" tIns="91441" rIns="170688" bIns="91441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Объединение МО в районах области в единое юридическое лицо</a:t>
              </a:r>
              <a:br>
                <a:rPr lang="ru-RU" sz="24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 оптимизацией коечного фонда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887583" y="3244308"/>
              <a:ext cx="6234470" cy="952350"/>
            </a:xfrm>
            <a:custGeom>
              <a:avLst/>
              <a:gdLst>
                <a:gd name="connsiteX0" fmla="*/ 0 w 6080760"/>
                <a:gd name="connsiteY0" fmla="*/ 0 h 1160680"/>
                <a:gd name="connsiteX1" fmla="*/ 5500420 w 6080760"/>
                <a:gd name="connsiteY1" fmla="*/ 0 h 1160680"/>
                <a:gd name="connsiteX2" fmla="*/ 6080760 w 6080760"/>
                <a:gd name="connsiteY2" fmla="*/ 580340 h 1160680"/>
                <a:gd name="connsiteX3" fmla="*/ 5500420 w 6080760"/>
                <a:gd name="connsiteY3" fmla="*/ 1160680 h 1160680"/>
                <a:gd name="connsiteX4" fmla="*/ 0 w 6080760"/>
                <a:gd name="connsiteY4" fmla="*/ 1160680 h 1160680"/>
                <a:gd name="connsiteX5" fmla="*/ 0 w 6080760"/>
                <a:gd name="connsiteY5" fmla="*/ 0 h 11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1160680">
                  <a:moveTo>
                    <a:pt x="6080760" y="1160679"/>
                  </a:moveTo>
                  <a:lnTo>
                    <a:pt x="580340" y="1160679"/>
                  </a:lnTo>
                  <a:lnTo>
                    <a:pt x="0" y="580340"/>
                  </a:lnTo>
                  <a:lnTo>
                    <a:pt x="580340" y="1"/>
                  </a:lnTo>
                  <a:lnTo>
                    <a:pt x="6080760" y="1"/>
                  </a:lnTo>
                  <a:lnTo>
                    <a:pt x="6080760" y="1160679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01998" tIns="91441" rIns="170689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Создание трехуровневой системы оказания медицинской помощи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965227" y="4270436"/>
              <a:ext cx="6156825" cy="1003803"/>
            </a:xfrm>
            <a:custGeom>
              <a:avLst/>
              <a:gdLst>
                <a:gd name="connsiteX0" fmla="*/ 0 w 6080760"/>
                <a:gd name="connsiteY0" fmla="*/ 0 h 1160680"/>
                <a:gd name="connsiteX1" fmla="*/ 5500420 w 6080760"/>
                <a:gd name="connsiteY1" fmla="*/ 0 h 1160680"/>
                <a:gd name="connsiteX2" fmla="*/ 6080760 w 6080760"/>
                <a:gd name="connsiteY2" fmla="*/ 580340 h 1160680"/>
                <a:gd name="connsiteX3" fmla="*/ 5500420 w 6080760"/>
                <a:gd name="connsiteY3" fmla="*/ 1160680 h 1160680"/>
                <a:gd name="connsiteX4" fmla="*/ 0 w 6080760"/>
                <a:gd name="connsiteY4" fmla="*/ 1160680 h 1160680"/>
                <a:gd name="connsiteX5" fmla="*/ 0 w 6080760"/>
                <a:gd name="connsiteY5" fmla="*/ 0 h 11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1160680">
                  <a:moveTo>
                    <a:pt x="6080760" y="1160679"/>
                  </a:moveTo>
                  <a:lnTo>
                    <a:pt x="580340" y="1160679"/>
                  </a:lnTo>
                  <a:lnTo>
                    <a:pt x="0" y="580340"/>
                  </a:lnTo>
                  <a:lnTo>
                    <a:pt x="580340" y="1"/>
                  </a:lnTo>
                  <a:lnTo>
                    <a:pt x="6080760" y="1"/>
                  </a:lnTo>
                  <a:lnTo>
                    <a:pt x="6080760" y="1160679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01998" tIns="91441" rIns="170689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Реформирование сети МО г. Кирова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833647" y="2132559"/>
              <a:ext cx="6288406" cy="994661"/>
            </a:xfrm>
            <a:custGeom>
              <a:avLst/>
              <a:gdLst>
                <a:gd name="connsiteX0" fmla="*/ 0 w 6080760"/>
                <a:gd name="connsiteY0" fmla="*/ 0 h 1160680"/>
                <a:gd name="connsiteX1" fmla="*/ 5500420 w 6080760"/>
                <a:gd name="connsiteY1" fmla="*/ 0 h 1160680"/>
                <a:gd name="connsiteX2" fmla="*/ 6080760 w 6080760"/>
                <a:gd name="connsiteY2" fmla="*/ 580340 h 1160680"/>
                <a:gd name="connsiteX3" fmla="*/ 5500420 w 6080760"/>
                <a:gd name="connsiteY3" fmla="*/ 1160680 h 1160680"/>
                <a:gd name="connsiteX4" fmla="*/ 0 w 6080760"/>
                <a:gd name="connsiteY4" fmla="*/ 1160680 h 1160680"/>
                <a:gd name="connsiteX5" fmla="*/ 0 w 6080760"/>
                <a:gd name="connsiteY5" fmla="*/ 0 h 11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1160680">
                  <a:moveTo>
                    <a:pt x="6080760" y="1160679"/>
                  </a:moveTo>
                  <a:lnTo>
                    <a:pt x="580340" y="1160679"/>
                  </a:lnTo>
                  <a:lnTo>
                    <a:pt x="0" y="580340"/>
                  </a:lnTo>
                  <a:lnTo>
                    <a:pt x="580340" y="1"/>
                  </a:lnTo>
                  <a:lnTo>
                    <a:pt x="6080760" y="1"/>
                  </a:lnTo>
                  <a:lnTo>
                    <a:pt x="6080760" y="1160679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01998" tIns="91440" rIns="170688" bIns="91441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Передача муниципальных МО</a:t>
              </a:r>
              <a:br>
                <a:rPr lang="ru-RU" sz="24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на государственный уровень</a:t>
              </a: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2009195" y="6441356"/>
              <a:ext cx="6112857" cy="996983"/>
            </a:xfrm>
            <a:custGeom>
              <a:avLst/>
              <a:gdLst>
                <a:gd name="connsiteX0" fmla="*/ 0 w 6080760"/>
                <a:gd name="connsiteY0" fmla="*/ 0 h 1160680"/>
                <a:gd name="connsiteX1" fmla="*/ 5500420 w 6080760"/>
                <a:gd name="connsiteY1" fmla="*/ 0 h 1160680"/>
                <a:gd name="connsiteX2" fmla="*/ 6080760 w 6080760"/>
                <a:gd name="connsiteY2" fmla="*/ 580340 h 1160680"/>
                <a:gd name="connsiteX3" fmla="*/ 5500420 w 6080760"/>
                <a:gd name="connsiteY3" fmla="*/ 1160680 h 1160680"/>
                <a:gd name="connsiteX4" fmla="*/ 0 w 6080760"/>
                <a:gd name="connsiteY4" fmla="*/ 1160680 h 1160680"/>
                <a:gd name="connsiteX5" fmla="*/ 0 w 6080760"/>
                <a:gd name="connsiteY5" fmla="*/ 0 h 11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1160680">
                  <a:moveTo>
                    <a:pt x="6080760" y="1160679"/>
                  </a:moveTo>
                  <a:lnTo>
                    <a:pt x="580340" y="1160679"/>
                  </a:lnTo>
                  <a:lnTo>
                    <a:pt x="0" y="580340"/>
                  </a:lnTo>
                  <a:lnTo>
                    <a:pt x="580340" y="1"/>
                  </a:lnTo>
                  <a:lnTo>
                    <a:pt x="6080760" y="1"/>
                  </a:lnTo>
                  <a:lnTo>
                    <a:pt x="6080760" y="1160679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01998" tIns="91441" rIns="170689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Развитие общей врачебной практики (</a:t>
              </a:r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семейной медицины)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1200150" y="984250"/>
            <a:ext cx="979488" cy="898525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4452" name="Группа 44"/>
          <p:cNvGrpSpPr>
            <a:grpSpLocks/>
          </p:cNvGrpSpPr>
          <p:nvPr/>
        </p:nvGrpSpPr>
        <p:grpSpPr bwMode="auto">
          <a:xfrm>
            <a:off x="1309688" y="3843338"/>
            <a:ext cx="946150" cy="893762"/>
            <a:chOff x="1116281" y="4970076"/>
            <a:chExt cx="1162196" cy="1175408"/>
          </a:xfrm>
        </p:grpSpPr>
        <p:sp>
          <p:nvSpPr>
            <p:cNvPr id="29" name="Овал 28"/>
            <p:cNvSpPr/>
            <p:nvPr/>
          </p:nvSpPr>
          <p:spPr>
            <a:xfrm>
              <a:off x="1118230" y="4984690"/>
              <a:ext cx="1160247" cy="116079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4479" name="Группа 22"/>
            <p:cNvGrpSpPr>
              <a:grpSpLocks/>
            </p:cNvGrpSpPr>
            <p:nvPr/>
          </p:nvGrpSpPr>
          <p:grpSpPr bwMode="auto">
            <a:xfrm>
              <a:off x="1116281" y="4970076"/>
              <a:ext cx="1157536" cy="1162820"/>
              <a:chOff x="1178677" y="2489494"/>
              <a:chExt cx="1157536" cy="116282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178677" y="2489494"/>
                <a:ext cx="1158296" cy="116288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/>
              </a:p>
            </p:txBody>
          </p:sp>
          <p:pic>
            <p:nvPicPr>
              <p:cNvPr id="104481" name="Рисунок 10" descr="больница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5568" y="3015169"/>
                <a:ext cx="478357" cy="500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82" name="Рисунок 11" descr="больница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98115" y="2523407"/>
                <a:ext cx="476541" cy="499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83" name="Рисунок 12" descr="больница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73675" y="3029301"/>
                <a:ext cx="454149" cy="475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Стрелка влево 13"/>
              <p:cNvSpPr/>
              <p:nvPr/>
            </p:nvSpPr>
            <p:spPr>
              <a:xfrm rot="18762314">
                <a:off x="1301622" y="2899902"/>
                <a:ext cx="263058" cy="122850"/>
              </a:xfrm>
              <a:prstGeom prst="lef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/>
              </a:p>
            </p:txBody>
          </p:sp>
          <p:sp>
            <p:nvSpPr>
              <p:cNvPr id="15" name="Стрелка влево 14"/>
              <p:cNvSpPr/>
              <p:nvPr/>
            </p:nvSpPr>
            <p:spPr>
              <a:xfrm rot="10800000">
                <a:off x="1660325" y="3140875"/>
                <a:ext cx="265199" cy="123177"/>
              </a:xfrm>
              <a:prstGeom prst="lef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/>
              </a:p>
            </p:txBody>
          </p:sp>
          <p:sp>
            <p:nvSpPr>
              <p:cNvPr id="16" name="Стрелка влево 15"/>
              <p:cNvSpPr/>
              <p:nvPr/>
            </p:nvSpPr>
            <p:spPr>
              <a:xfrm rot="14293958">
                <a:off x="1865102" y="2860304"/>
                <a:ext cx="265145" cy="124800"/>
              </a:xfrm>
              <a:prstGeom prst="lef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/>
              </a:p>
            </p:txBody>
          </p:sp>
        </p:grpSp>
      </p:grpSp>
      <p:grpSp>
        <p:nvGrpSpPr>
          <p:cNvPr id="104453" name="Группа 42"/>
          <p:cNvGrpSpPr>
            <a:grpSpLocks/>
          </p:cNvGrpSpPr>
          <p:nvPr/>
        </p:nvGrpSpPr>
        <p:grpSpPr bwMode="auto">
          <a:xfrm>
            <a:off x="1189038" y="1931988"/>
            <a:ext cx="990600" cy="925512"/>
            <a:chOff x="1098953" y="2282053"/>
            <a:chExt cx="1171670" cy="1186110"/>
          </a:xfrm>
        </p:grpSpPr>
        <p:sp>
          <p:nvSpPr>
            <p:cNvPr id="31" name="Овал 30"/>
            <p:cNvSpPr/>
            <p:nvPr/>
          </p:nvSpPr>
          <p:spPr>
            <a:xfrm>
              <a:off x="1098953" y="2282053"/>
              <a:ext cx="1160404" cy="116169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1113974" y="2304432"/>
              <a:ext cx="1156649" cy="11637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pic>
          <p:nvPicPr>
            <p:cNvPr id="19" name="Рисунок 18" descr="больница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9256" y="2601526"/>
              <a:ext cx="910232" cy="754576"/>
            </a:xfrm>
            <a:prstGeom prst="roundRect">
              <a:avLst>
                <a:gd name="adj" fmla="val 26719"/>
              </a:avLst>
            </a:prstGeom>
          </p:spPr>
        </p:pic>
        <p:sp>
          <p:nvSpPr>
            <p:cNvPr id="20" name="Стрелка влево 19"/>
            <p:cNvSpPr/>
            <p:nvPr/>
          </p:nvSpPr>
          <p:spPr>
            <a:xfrm rot="5400000">
              <a:off x="1259703" y="2532233"/>
              <a:ext cx="311277" cy="193401"/>
            </a:xfrm>
            <a:prstGeom prst="lef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</p:grpSp>
      <p:grpSp>
        <p:nvGrpSpPr>
          <p:cNvPr id="104454" name="Группа 43"/>
          <p:cNvGrpSpPr>
            <a:grpSpLocks/>
          </p:cNvGrpSpPr>
          <p:nvPr/>
        </p:nvGrpSpPr>
        <p:grpSpPr bwMode="auto">
          <a:xfrm>
            <a:off x="1263650" y="2928938"/>
            <a:ext cx="906463" cy="842962"/>
            <a:chOff x="1045027" y="3741737"/>
            <a:chExt cx="1160680" cy="1160682"/>
          </a:xfrm>
        </p:grpSpPr>
        <p:sp>
          <p:nvSpPr>
            <p:cNvPr id="10" name="Овал 9"/>
            <p:cNvSpPr/>
            <p:nvPr/>
          </p:nvSpPr>
          <p:spPr>
            <a:xfrm>
              <a:off x="1045027" y="3741737"/>
              <a:ext cx="1160680" cy="116068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4461" name="Группа 26"/>
            <p:cNvGrpSpPr>
              <a:grpSpLocks/>
            </p:cNvGrpSpPr>
            <p:nvPr/>
          </p:nvGrpSpPr>
          <p:grpSpPr bwMode="auto">
            <a:xfrm>
              <a:off x="1045027" y="3741737"/>
              <a:ext cx="1160680" cy="1160681"/>
              <a:chOff x="1223156" y="5459948"/>
              <a:chExt cx="1160680" cy="1160681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223156" y="5459948"/>
                <a:ext cx="1160680" cy="116068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1341053" y="5794381"/>
                <a:ext cx="516309" cy="5114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/>
              </a:p>
            </p:txBody>
          </p:sp>
          <p:sp>
            <p:nvSpPr>
              <p:cNvPr id="21" name="Крест 20"/>
              <p:cNvSpPr/>
              <p:nvPr/>
            </p:nvSpPr>
            <p:spPr>
              <a:xfrm>
                <a:off x="1410166" y="5859957"/>
                <a:ext cx="380118" cy="369408"/>
              </a:xfrm>
              <a:prstGeom prst="plus">
                <a:avLst>
                  <a:gd name="adj" fmla="val 38787"/>
                </a:avLst>
              </a:prstGeom>
              <a:solidFill>
                <a:srgbClr val="C0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1949320" y="5635257"/>
                <a:ext cx="233916" cy="244549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949320" y="5906562"/>
                <a:ext cx="233916" cy="244549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1949320" y="6187916"/>
                <a:ext cx="233916" cy="244549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3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" name="Picture 2" descr="http://www.segodnya.ua/img/ui/_7064a9362615972307b5473f7fa80575.jpg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b="14432"/>
          <a:stretch/>
        </p:blipFill>
        <p:spPr bwMode="auto">
          <a:xfrm>
            <a:off x="1331108" y="5743998"/>
            <a:ext cx="957164" cy="975825"/>
          </a:xfrm>
          <a:prstGeom prst="ellipse">
            <a:avLst/>
          </a:prstGeom>
          <a:ln w="285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35" name="Полилиния 34"/>
          <p:cNvSpPr/>
          <p:nvPr/>
        </p:nvSpPr>
        <p:spPr>
          <a:xfrm>
            <a:off x="1957342" y="4889361"/>
            <a:ext cx="6193379" cy="854637"/>
          </a:xfrm>
          <a:custGeom>
            <a:avLst/>
            <a:gdLst>
              <a:gd name="connsiteX0" fmla="*/ 0 w 6080760"/>
              <a:gd name="connsiteY0" fmla="*/ 0 h 1160680"/>
              <a:gd name="connsiteX1" fmla="*/ 5500420 w 6080760"/>
              <a:gd name="connsiteY1" fmla="*/ 0 h 1160680"/>
              <a:gd name="connsiteX2" fmla="*/ 6080760 w 6080760"/>
              <a:gd name="connsiteY2" fmla="*/ 580340 h 1160680"/>
              <a:gd name="connsiteX3" fmla="*/ 5500420 w 6080760"/>
              <a:gd name="connsiteY3" fmla="*/ 1160680 h 1160680"/>
              <a:gd name="connsiteX4" fmla="*/ 0 w 6080760"/>
              <a:gd name="connsiteY4" fmla="*/ 1160680 h 1160680"/>
              <a:gd name="connsiteX5" fmla="*/ 0 w 6080760"/>
              <a:gd name="connsiteY5" fmla="*/ 0 h 11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760" h="1160680">
                <a:moveTo>
                  <a:pt x="6080760" y="1160679"/>
                </a:moveTo>
                <a:lnTo>
                  <a:pt x="580340" y="1160679"/>
                </a:lnTo>
                <a:lnTo>
                  <a:pt x="0" y="580340"/>
                </a:lnTo>
                <a:lnTo>
                  <a:pt x="580340" y="1"/>
                </a:lnTo>
                <a:lnTo>
                  <a:pt x="6080760" y="1"/>
                </a:lnTo>
                <a:lnTo>
                  <a:pt x="6080760" y="1160679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01998" tIns="91441" rIns="170689" bIns="914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Интенсификация работы стационара</a:t>
            </a:r>
          </a:p>
        </p:txBody>
      </p:sp>
      <p:sp>
        <p:nvSpPr>
          <p:cNvPr id="36" name="Овал 35"/>
          <p:cNvSpPr/>
          <p:nvPr/>
        </p:nvSpPr>
        <p:spPr>
          <a:xfrm>
            <a:off x="1320800" y="4795838"/>
            <a:ext cx="976313" cy="898525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/>
          </p:nvPr>
        </p:nvSpPr>
        <p:spPr>
          <a:xfrm>
            <a:off x="3905250" y="0"/>
            <a:ext cx="5238750" cy="857250"/>
          </a:xfrm>
        </p:spPr>
        <p:txBody>
          <a:bodyPr/>
          <a:lstStyle/>
          <a:p>
            <a:pPr algn="ctr"/>
            <a:r>
              <a:rPr lang="ru-RU" smtClean="0"/>
              <a:t>Трехуровневая система</a:t>
            </a:r>
            <a:br>
              <a:rPr lang="ru-RU" smtClean="0"/>
            </a:br>
            <a:r>
              <a:rPr lang="ru-RU" smtClean="0"/>
              <a:t>оказания медицинской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59B38-DBDD-4B23-840C-EEC3CB5662B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76448" y="1057034"/>
          <a:ext cx="6461256" cy="562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5476" name="Picture 2" descr="C:\карта-зел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5938" y="3243263"/>
            <a:ext cx="21240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123113" y="4295775"/>
            <a:ext cx="1839912" cy="2430463"/>
            <a:chOff x="4917972" y="1160747"/>
            <a:chExt cx="4032448" cy="5112568"/>
          </a:xfrm>
        </p:grpSpPr>
        <p:sp>
          <p:nvSpPr>
            <p:cNvPr id="8" name="Прямоугольная выноска 7"/>
            <p:cNvSpPr/>
            <p:nvPr/>
          </p:nvSpPr>
          <p:spPr>
            <a:xfrm>
              <a:off x="4917972" y="1160747"/>
              <a:ext cx="4032448" cy="5112568"/>
            </a:xfrm>
            <a:prstGeom prst="wedgeRectCallout">
              <a:avLst>
                <a:gd name="adj1" fmla="val -78808"/>
                <a:gd name="adj2" fmla="val -35982"/>
              </a:avLst>
            </a:prstGeom>
            <a:solidFill>
              <a:schemeClr val="lt1">
                <a:alpha val="38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480" name="Picture 3" descr="C:\город.png"/>
            <p:cNvPicPr>
              <a:picLocks noChangeAspect="1" noChangeArrowheads="1"/>
            </p:cNvPicPr>
            <p:nvPr/>
          </p:nvPicPr>
          <p:blipFill>
            <a:blip r:embed="rId8" cstate="print"/>
            <a:srcRect l="10570"/>
            <a:stretch>
              <a:fillRect/>
            </a:stretch>
          </p:blipFill>
          <p:spPr bwMode="auto">
            <a:xfrm>
              <a:off x="4917972" y="1268760"/>
              <a:ext cx="3939985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" name="Picture 7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660031" y="1605184"/>
            <a:ext cx="2303463" cy="1871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Рисунок 8" descr="P:\Подразделения\Издательство\Алалыкина\ДИРЕКТОР\2014\КАРТЫ 2014\схема ЛПУ с зоной обслуживания межрайонных цент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1185863"/>
            <a:ext cx="34575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Содержимое 5"/>
          <p:cNvSpPr>
            <a:spLocks noGrp="1"/>
          </p:cNvSpPr>
          <p:nvPr>
            <p:ph idx="4294967295"/>
          </p:nvPr>
        </p:nvSpPr>
        <p:spPr>
          <a:xfrm>
            <a:off x="4265613" y="103188"/>
            <a:ext cx="4643437" cy="874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Концентрация ресурсов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12 межрайонных центрах</a:t>
            </a:r>
          </a:p>
        </p:txBody>
      </p:sp>
      <p:pic>
        <p:nvPicPr>
          <p:cNvPr id="106499" name="Рисунок 6" descr="Схемат_карты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52913"/>
            <a:ext cx="5429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Рисунок 5" descr="Значо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929063"/>
            <a:ext cx="444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Rectangle 9"/>
          <p:cNvSpPr>
            <a:spLocks noChangeArrowheads="1"/>
          </p:cNvSpPr>
          <p:nvPr/>
        </p:nvSpPr>
        <p:spPr bwMode="auto">
          <a:xfrm>
            <a:off x="33338" y="1030288"/>
            <a:ext cx="61436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000099"/>
              </a:buClr>
              <a:buSzPct val="170000"/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 Порядка отбора пациентов для стационарного лечения</a:t>
            </a:r>
          </a:p>
          <a:p>
            <a:pPr>
              <a:lnSpc>
                <a:spcPct val="80000"/>
              </a:lnSpc>
              <a:buClr>
                <a:srgbClr val="000099"/>
              </a:buClr>
              <a:buSzPct val="170000"/>
              <a:buFont typeface="Wingdings" pitchFamily="2" charset="2"/>
              <a:buNone/>
            </a:pPr>
            <a:endParaRPr lang="ru-RU" sz="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99"/>
              </a:buClr>
              <a:buSzPct val="170000"/>
              <a:buFont typeface="Wingdings" pitchFamily="2" charset="2"/>
              <a:buNone/>
            </a:pPr>
            <a:endParaRPr lang="ru-RU" sz="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99"/>
              </a:buClr>
              <a:buSzPct val="170000"/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Сформированы потоки пациентов по единым </a:t>
            </a:r>
          </a:p>
          <a:p>
            <a:pPr>
              <a:lnSpc>
                <a:spcPct val="80000"/>
              </a:lnSpc>
              <a:buClr>
                <a:srgbClr val="000099"/>
              </a:buClr>
              <a:buSzPct val="170000"/>
              <a:buFont typeface="Wingdings" pitchFamily="2" charset="2"/>
              <a:buNone/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принципам маршрутизации</a:t>
            </a:r>
          </a:p>
          <a:p>
            <a:pPr>
              <a:lnSpc>
                <a:spcPct val="80000"/>
              </a:lnSpc>
            </a:pPr>
            <a:endParaRPr lang="ru-RU" sz="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Внедрение эффективных диагностических </a:t>
            </a:r>
            <a:b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лечебных методик</a:t>
            </a:r>
          </a:p>
          <a:p>
            <a:pPr>
              <a:lnSpc>
                <a:spcPct val="80000"/>
              </a:lnSpc>
            </a:pPr>
            <a:endParaRPr lang="ru-RU" sz="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Дифференциация медицинских учреждений </a:t>
            </a:r>
            <a:b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степени интенсивности лечебно-диагностического процесса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6073775"/>
            <a:ext cx="9144000" cy="7842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solidFill>
                  <a:schemeClr val="bg1"/>
                </a:solidFill>
                <a:latin typeface="Verdana" pitchFamily="34" charset="0"/>
              </a:rPr>
              <a:t>Часть специализированной  медицинской помощи сконцентрирована только в Кирове (проктология, офтальмология, аллергология, ревматология, </a:t>
            </a:r>
          </a:p>
          <a:p>
            <a:r>
              <a:rPr lang="ru-RU" sz="1500" b="1">
                <a:solidFill>
                  <a:schemeClr val="bg1"/>
                </a:solidFill>
                <a:latin typeface="Verdana" pitchFamily="34" charset="0"/>
              </a:rPr>
              <a:t>нефрология, гастроэнтерология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3342" y="1341912"/>
            <a:ext cx="3786278" cy="5106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graphicFrame>
        <p:nvGraphicFramePr>
          <p:cNvPr id="11" name="Диаграмма 2"/>
          <p:cNvGraphicFramePr>
            <a:graphicFrameLocks/>
          </p:cNvGraphicFramePr>
          <p:nvPr/>
        </p:nvGraphicFramePr>
        <p:xfrm>
          <a:off x="4108450" y="279400"/>
          <a:ext cx="4786313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7523" name="Заголовок 4"/>
          <p:cNvSpPr txBox="1">
            <a:spLocks/>
          </p:cNvSpPr>
          <p:nvPr/>
        </p:nvSpPr>
        <p:spPr bwMode="auto">
          <a:xfrm>
            <a:off x="3859213" y="115888"/>
            <a:ext cx="52847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Развитие модели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врача общей практики</a:t>
            </a:r>
          </a:p>
        </p:txBody>
      </p:sp>
      <p:grpSp>
        <p:nvGrpSpPr>
          <p:cNvPr id="107524" name="Группа 3"/>
          <p:cNvGrpSpPr>
            <a:grpSpLocks/>
          </p:cNvGrpSpPr>
          <p:nvPr/>
        </p:nvGrpSpPr>
        <p:grpSpPr bwMode="auto">
          <a:xfrm>
            <a:off x="3998941" y="4338651"/>
            <a:ext cx="4876745" cy="2446311"/>
            <a:chOff x="2690381" y="2332941"/>
            <a:chExt cx="5990136" cy="4620994"/>
          </a:xfrm>
        </p:grpSpPr>
        <p:graphicFrame>
          <p:nvGraphicFramePr>
            <p:cNvPr id="12" name="Диаграмма 5"/>
            <p:cNvGraphicFramePr>
              <a:graphicFrameLocks/>
            </p:cNvGraphicFramePr>
            <p:nvPr/>
          </p:nvGraphicFramePr>
          <p:xfrm>
            <a:off x="2690381" y="2332941"/>
            <a:ext cx="5990136" cy="46209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7527" name="Freeform 33"/>
            <p:cNvSpPr>
              <a:spLocks/>
            </p:cNvSpPr>
            <p:nvPr/>
          </p:nvSpPr>
          <p:spPr bwMode="gray">
            <a:xfrm rot="5084186" flipH="1">
              <a:off x="4974514" y="2665463"/>
              <a:ext cx="2054251" cy="4037157"/>
            </a:xfrm>
            <a:custGeom>
              <a:avLst/>
              <a:gdLst>
                <a:gd name="T0" fmla="*/ 2147483647 w 1824"/>
                <a:gd name="T1" fmla="*/ 2147483647 h 2648"/>
                <a:gd name="T2" fmla="*/ 2147483647 w 1824"/>
                <a:gd name="T3" fmla="*/ 2147483647 h 2648"/>
                <a:gd name="T4" fmla="*/ 2147483647 w 1824"/>
                <a:gd name="T5" fmla="*/ 2147483647 h 2648"/>
                <a:gd name="T6" fmla="*/ 2147483647 w 1824"/>
                <a:gd name="T7" fmla="*/ 2147483647 h 2648"/>
                <a:gd name="T8" fmla="*/ 2147483647 w 1824"/>
                <a:gd name="T9" fmla="*/ 2147483647 h 2648"/>
                <a:gd name="T10" fmla="*/ 2147483647 w 1824"/>
                <a:gd name="T11" fmla="*/ 2147483647 h 2648"/>
                <a:gd name="T12" fmla="*/ 2147483647 w 1824"/>
                <a:gd name="T13" fmla="*/ 2147483647 h 2648"/>
                <a:gd name="T14" fmla="*/ 2147483647 w 1824"/>
                <a:gd name="T15" fmla="*/ 2147483647 h 2648"/>
                <a:gd name="T16" fmla="*/ 2147483647 w 1824"/>
                <a:gd name="T17" fmla="*/ 2147483647 h 2648"/>
                <a:gd name="T18" fmla="*/ 2147483647 w 1824"/>
                <a:gd name="T19" fmla="*/ 2147483647 h 2648"/>
                <a:gd name="T20" fmla="*/ 2147483647 w 1824"/>
                <a:gd name="T21" fmla="*/ 2147483647 h 2648"/>
                <a:gd name="T22" fmla="*/ 2147483647 w 1824"/>
                <a:gd name="T23" fmla="*/ 2147483647 h 2648"/>
                <a:gd name="T24" fmla="*/ 2147483647 w 1824"/>
                <a:gd name="T25" fmla="*/ 2147483647 h 2648"/>
                <a:gd name="T26" fmla="*/ 2147483647 w 1824"/>
                <a:gd name="T27" fmla="*/ 2147483647 h 2648"/>
                <a:gd name="T28" fmla="*/ 2147483647 w 1824"/>
                <a:gd name="T29" fmla="*/ 2147483647 h 2648"/>
                <a:gd name="T30" fmla="*/ 2147483647 w 1824"/>
                <a:gd name="T31" fmla="*/ 2147483647 h 2648"/>
                <a:gd name="T32" fmla="*/ 2147483647 w 1824"/>
                <a:gd name="T33" fmla="*/ 2147483647 h 2648"/>
                <a:gd name="T34" fmla="*/ 2147483647 w 1824"/>
                <a:gd name="T35" fmla="*/ 2147483647 h 2648"/>
                <a:gd name="T36" fmla="*/ 2147483647 w 1824"/>
                <a:gd name="T37" fmla="*/ 2147483647 h 2648"/>
                <a:gd name="T38" fmla="*/ 2147483647 w 1824"/>
                <a:gd name="T39" fmla="*/ 2147483647 h 2648"/>
                <a:gd name="T40" fmla="*/ 2147483647 w 1824"/>
                <a:gd name="T41" fmla="*/ 2147483647 h 2648"/>
                <a:gd name="T42" fmla="*/ 2147483647 w 1824"/>
                <a:gd name="T43" fmla="*/ 2147483647 h 2648"/>
                <a:gd name="T44" fmla="*/ 2147483647 w 1824"/>
                <a:gd name="T45" fmla="*/ 2147483647 h 2648"/>
                <a:gd name="T46" fmla="*/ 2147483647 w 1824"/>
                <a:gd name="T47" fmla="*/ 2147483647 h 2648"/>
                <a:gd name="T48" fmla="*/ 2147483647 w 1824"/>
                <a:gd name="T49" fmla="*/ 2147483647 h 2648"/>
                <a:gd name="T50" fmla="*/ 2147483647 w 1824"/>
                <a:gd name="T51" fmla="*/ 2147483647 h 2648"/>
                <a:gd name="T52" fmla="*/ 2147483647 w 1824"/>
                <a:gd name="T53" fmla="*/ 2147483647 h 2648"/>
                <a:gd name="T54" fmla="*/ 2147483647 w 1824"/>
                <a:gd name="T55" fmla="*/ 2147483647 h 2648"/>
                <a:gd name="T56" fmla="*/ 2147483647 w 1824"/>
                <a:gd name="T57" fmla="*/ 2147483647 h 2648"/>
                <a:gd name="T58" fmla="*/ 2147483647 w 1824"/>
                <a:gd name="T59" fmla="*/ 2147483647 h 2648"/>
                <a:gd name="T60" fmla="*/ 2147483647 w 1824"/>
                <a:gd name="T61" fmla="*/ 2147483647 h 2648"/>
                <a:gd name="T62" fmla="*/ 2147483647 w 1824"/>
                <a:gd name="T63" fmla="*/ 2147483647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92000"/>
                  </a:srgbClr>
                </a:gs>
                <a:gs pos="100000">
                  <a:srgbClr val="76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ru-RU"/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4208463" y="3868738"/>
            <a:ext cx="2928937" cy="635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посещений ВОП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1000 жителей в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94138" y="0"/>
            <a:ext cx="5357812" cy="10001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Реструктуризация сети медицинских организаций</a:t>
            </a:r>
            <a:endParaRPr lang="ru-RU" sz="2400" b="1" i="1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30811" name="Group 91"/>
          <p:cNvGraphicFramePr>
            <a:graphicFrameLocks noGrp="1"/>
          </p:cNvGraphicFramePr>
          <p:nvPr/>
        </p:nvGraphicFramePr>
        <p:xfrm>
          <a:off x="120650" y="919163"/>
          <a:ext cx="4675232" cy="5478276"/>
        </p:xfrm>
        <a:graphic>
          <a:graphicData uri="http://schemas.openxmlformats.org/drawingml/2006/table">
            <a:tbl>
              <a:tblPr/>
              <a:tblGrid>
                <a:gridCol w="3476160"/>
                <a:gridCol w="1199072"/>
              </a:tblGrid>
              <a:tr h="322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2009 г.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76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Стационары  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50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Областного подчинения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Муниципального подчинения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08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т.ч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. участковые больницы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9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Коечный фонд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14 976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Обеспеченность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на 10 000 нас.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109,2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228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Мощность АПУ: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 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по числу посещений в смену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- на 10000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чел.населения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31274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227,8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1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Отделения общей врачебной практики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796287" y="1985754"/>
            <a:ext cx="1614903" cy="3357586"/>
          </a:xfrm>
          <a:prstGeom prst="rightArrow">
            <a:avLst>
              <a:gd name="adj1" fmla="val 50000"/>
              <a:gd name="adj2" fmla="val 57011"/>
            </a:avLst>
          </a:prstGeom>
          <a:gradFill>
            <a:gsLst>
              <a:gs pos="0">
                <a:srgbClr val="FF8181"/>
              </a:gs>
              <a:gs pos="50000">
                <a:srgbClr val="FF8181">
                  <a:alpha val="42000"/>
                </a:srgbClr>
              </a:gs>
              <a:gs pos="100000">
                <a:srgbClr val="FF8181">
                  <a:alpha val="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>
              <a:defRPr/>
            </a:pPr>
            <a:endParaRPr lang="ru-RU" sz="2000" b="1" dirty="0">
              <a:solidFill>
                <a:srgbClr val="000066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8584" name="TextBox 5"/>
          <p:cNvSpPr txBox="1">
            <a:spLocks noChangeArrowheads="1"/>
          </p:cNvSpPr>
          <p:nvPr/>
        </p:nvSpPr>
        <p:spPr bwMode="auto">
          <a:xfrm>
            <a:off x="0" y="62134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286500"/>
            <a:ext cx="9144000" cy="584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Усиление роли амбулаторно-поликлинического звена.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Сокращение </a:t>
            </a:r>
            <a:r>
              <a:rPr lang="ru-RU" b="1" dirty="0">
                <a:solidFill>
                  <a:schemeClr val="bg1"/>
                </a:solidFill>
              </a:rPr>
              <a:t>стационаров, перепрофилирование специалистов в поликлиниках</a:t>
            </a:r>
          </a:p>
        </p:txBody>
      </p:sp>
      <p:graphicFrame>
        <p:nvGraphicFramePr>
          <p:cNvPr id="9" name="Group 91"/>
          <p:cNvGraphicFramePr>
            <a:graphicFrameLocks noGrp="1"/>
          </p:cNvGraphicFramePr>
          <p:nvPr/>
        </p:nvGraphicFramePr>
        <p:xfrm>
          <a:off x="6430963" y="914400"/>
          <a:ext cx="2100219" cy="5299073"/>
        </p:xfrm>
        <a:graphic>
          <a:graphicData uri="http://schemas.openxmlformats.org/drawingml/2006/table">
            <a:tbl>
              <a:tblPr/>
              <a:tblGrid>
                <a:gridCol w="1047604"/>
                <a:gridCol w="1052615"/>
              </a:tblGrid>
              <a:tr h="3370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2013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2014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530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5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8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9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11714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11 402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5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89,4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87,0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80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31136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236,0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31136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236,0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56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121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126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62" name="Заголовок 1"/>
          <p:cNvSpPr>
            <a:spLocks noGrp="1"/>
          </p:cNvSpPr>
          <p:nvPr>
            <p:ph type="title"/>
          </p:nvPr>
        </p:nvSpPr>
        <p:spPr>
          <a:xfrm>
            <a:off x="4000500" y="0"/>
            <a:ext cx="5143500" cy="1000125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sz="3000" smtClean="0">
                <a:ea typeface="ＭＳ Ｐゴシック" pitchFamily="34" charset="-128"/>
              </a:rPr>
              <a:t>Реструктуризация коечного фонда</a:t>
            </a:r>
          </a:p>
        </p:txBody>
      </p:sp>
      <p:graphicFrame>
        <p:nvGraphicFramePr>
          <p:cNvPr id="10" name="Object 333"/>
          <p:cNvGraphicFramePr>
            <a:graphicFrameLocks noGrp="1"/>
          </p:cNvGraphicFramePr>
          <p:nvPr>
            <p:ph idx="1"/>
          </p:nvPr>
        </p:nvGraphicFramePr>
        <p:xfrm>
          <a:off x="230188" y="1336675"/>
          <a:ext cx="8863012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9663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4E03D59-2493-4F79-B557-B682B70C0BA1}" type="slidenum">
              <a:rPr lang="ru-RU" sz="1400"/>
              <a:pPr algn="r"/>
              <a:t>16</a:t>
            </a:fld>
            <a:endParaRPr lang="ru-RU" sz="14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429500" y="2357438"/>
            <a:ext cx="1285875" cy="500062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>11402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072188" y="2357438"/>
            <a:ext cx="1285875" cy="500062"/>
          </a:xfrm>
          <a:prstGeom prst="rect">
            <a:avLst/>
          </a:prstGeom>
          <a:solidFill>
            <a:srgbClr val="3333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>14976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072188" y="1785938"/>
            <a:ext cx="1285875" cy="500062"/>
          </a:xfrm>
          <a:prstGeom prst="rect">
            <a:avLst/>
          </a:prstGeom>
          <a:solidFill>
            <a:srgbClr val="3333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  <a:ea typeface="ＭＳ Ｐゴシック" charset="-128"/>
              </a:rPr>
              <a:t>2009 г.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429500" y="1785938"/>
            <a:ext cx="1285875" cy="500062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  <a:ea typeface="ＭＳ Ｐゴシック" charset="-128"/>
              </a:rPr>
              <a:t>2014 г.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6159500"/>
            <a:ext cx="9144000" cy="6477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Verdana" pitchFamily="34" charset="0"/>
              </a:rPr>
              <a:t>Снижение мощности стационара на 23%   </a:t>
            </a:r>
          </a:p>
          <a:p>
            <a:pPr algn="ctr"/>
            <a:r>
              <a:rPr lang="ru-RU" sz="1800" b="1">
                <a:solidFill>
                  <a:schemeClr val="bg1"/>
                </a:solidFill>
                <a:latin typeface="Verdana" pitchFamily="34" charset="0"/>
              </a:rPr>
              <a:t> Рост коек интенсивного лечения на 12%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Заголовок 1"/>
          <p:cNvSpPr>
            <a:spLocks noGrp="1"/>
          </p:cNvSpPr>
          <p:nvPr>
            <p:ph type="title"/>
          </p:nvPr>
        </p:nvSpPr>
        <p:spPr>
          <a:xfrm>
            <a:off x="3868738" y="0"/>
            <a:ext cx="5275262" cy="857250"/>
          </a:xfrm>
        </p:spPr>
        <p:txBody>
          <a:bodyPr/>
          <a:lstStyle/>
          <a:p>
            <a:pPr algn="ctr"/>
            <a:r>
              <a:rPr lang="ru-RU" smtClean="0"/>
              <a:t>Избыток коечного фонда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C0D2E-170E-4A12-9463-C8C79E4209B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7" name="Диаграмма 13"/>
          <p:cNvGraphicFramePr>
            <a:graphicFrameLocks/>
          </p:cNvGraphicFramePr>
          <p:nvPr/>
        </p:nvGraphicFramePr>
        <p:xfrm>
          <a:off x="461963" y="1266825"/>
          <a:ext cx="8220075" cy="542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4308838" y="1489680"/>
            <a:ext cx="2078182" cy="102788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Расчетное число коек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9 966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06069" y="2076275"/>
            <a:ext cx="2078182" cy="1027887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Фактическое число коек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11 402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Название 1"/>
          <p:cNvSpPr>
            <a:spLocks noGrp="1"/>
          </p:cNvSpPr>
          <p:nvPr>
            <p:ph type="title"/>
          </p:nvPr>
        </p:nvSpPr>
        <p:spPr>
          <a:xfrm>
            <a:off x="3536950" y="141288"/>
            <a:ext cx="5607050" cy="857250"/>
          </a:xfrm>
        </p:spPr>
        <p:txBody>
          <a:bodyPr/>
          <a:lstStyle/>
          <a:p>
            <a:pPr algn="ctr"/>
            <a:r>
              <a:rPr lang="ru-RU" smtClean="0"/>
              <a:t>Финансовые механизмы реструктуризации</a:t>
            </a:r>
          </a:p>
        </p:txBody>
      </p:sp>
      <p:sp>
        <p:nvSpPr>
          <p:cNvPr id="10" name="Полилиния 9"/>
          <p:cNvSpPr/>
          <p:nvPr/>
        </p:nvSpPr>
        <p:spPr>
          <a:xfrm rot="21600000">
            <a:off x="1381125" y="1111250"/>
            <a:ext cx="6899275" cy="1158875"/>
          </a:xfrm>
          <a:custGeom>
            <a:avLst/>
            <a:gdLst>
              <a:gd name="connsiteX0" fmla="*/ 0 w 6900341"/>
              <a:gd name="connsiteY0" fmla="*/ 0 h 1159064"/>
              <a:gd name="connsiteX1" fmla="*/ 6320809 w 6900341"/>
              <a:gd name="connsiteY1" fmla="*/ 0 h 1159064"/>
              <a:gd name="connsiteX2" fmla="*/ 6900341 w 6900341"/>
              <a:gd name="connsiteY2" fmla="*/ 579532 h 1159064"/>
              <a:gd name="connsiteX3" fmla="*/ 6320809 w 6900341"/>
              <a:gd name="connsiteY3" fmla="*/ 1159064 h 1159064"/>
              <a:gd name="connsiteX4" fmla="*/ 0 w 6900341"/>
              <a:gd name="connsiteY4" fmla="*/ 1159064 h 1159064"/>
              <a:gd name="connsiteX5" fmla="*/ 0 w 6900341"/>
              <a:gd name="connsiteY5" fmla="*/ 0 h 115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0341" h="1159064">
                <a:moveTo>
                  <a:pt x="6900341" y="1159063"/>
                </a:moveTo>
                <a:lnTo>
                  <a:pt x="579532" y="1159063"/>
                </a:lnTo>
                <a:lnTo>
                  <a:pt x="0" y="579532"/>
                </a:lnTo>
                <a:lnTo>
                  <a:pt x="579532" y="1"/>
                </a:lnTo>
                <a:lnTo>
                  <a:pt x="6900341" y="1"/>
                </a:lnTo>
                <a:lnTo>
                  <a:pt x="6900341" y="115906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2789" tIns="83821" rIns="156464" bIns="83820" spcCol="1270" anchor="ctr"/>
          <a:lstStyle/>
          <a:p>
            <a:pPr algn="ctr" defTabSz="977900">
              <a:spcAft>
                <a:spcPct val="35000"/>
              </a:spcAft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Переход на оплату по законченному случаю без инд. коэффициентов  с 01.01.2010</a:t>
            </a:r>
          </a:p>
        </p:txBody>
      </p:sp>
      <p:sp>
        <p:nvSpPr>
          <p:cNvPr id="11" name="Овал 10"/>
          <p:cNvSpPr/>
          <p:nvPr/>
        </p:nvSpPr>
        <p:spPr>
          <a:xfrm>
            <a:off x="622300" y="1122363"/>
            <a:ext cx="1092200" cy="1135062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 rot="21600000">
            <a:off x="1377950" y="2397125"/>
            <a:ext cx="6905625" cy="1120775"/>
          </a:xfrm>
          <a:custGeom>
            <a:avLst/>
            <a:gdLst>
              <a:gd name="connsiteX0" fmla="*/ 0 w 6906394"/>
              <a:gd name="connsiteY0" fmla="*/ 0 h 1121608"/>
              <a:gd name="connsiteX1" fmla="*/ 6345590 w 6906394"/>
              <a:gd name="connsiteY1" fmla="*/ 0 h 1121608"/>
              <a:gd name="connsiteX2" fmla="*/ 6906394 w 6906394"/>
              <a:gd name="connsiteY2" fmla="*/ 560804 h 1121608"/>
              <a:gd name="connsiteX3" fmla="*/ 6345590 w 6906394"/>
              <a:gd name="connsiteY3" fmla="*/ 1121608 h 1121608"/>
              <a:gd name="connsiteX4" fmla="*/ 0 w 6906394"/>
              <a:gd name="connsiteY4" fmla="*/ 1121608 h 1121608"/>
              <a:gd name="connsiteX5" fmla="*/ 0 w 6906394"/>
              <a:gd name="connsiteY5" fmla="*/ 0 h 11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6394" h="1121608">
                <a:moveTo>
                  <a:pt x="6906394" y="1121607"/>
                </a:moveTo>
                <a:lnTo>
                  <a:pt x="560804" y="1121607"/>
                </a:lnTo>
                <a:lnTo>
                  <a:pt x="0" y="560804"/>
                </a:lnTo>
                <a:lnTo>
                  <a:pt x="560804" y="1"/>
                </a:lnTo>
                <a:lnTo>
                  <a:pt x="6906394" y="1"/>
                </a:lnTo>
                <a:lnTo>
                  <a:pt x="6906394" y="112160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425" tIns="83821" rIns="156464" bIns="83821" spcCol="1270" anchor="ctr"/>
          <a:lstStyle/>
          <a:p>
            <a:pPr algn="ctr" defTabSz="977900">
              <a:spcAft>
                <a:spcPct val="35000"/>
              </a:spcAft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Оплата стационара в рамках согласованных объемов с 2010 года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619125" y="2398713"/>
            <a:ext cx="1098550" cy="1101725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 rot="21600000">
            <a:off x="1246188" y="4810125"/>
            <a:ext cx="7018337" cy="1031875"/>
          </a:xfrm>
          <a:custGeom>
            <a:avLst/>
            <a:gdLst>
              <a:gd name="connsiteX0" fmla="*/ 0 w 7121179"/>
              <a:gd name="connsiteY0" fmla="*/ 0 h 1116888"/>
              <a:gd name="connsiteX1" fmla="*/ 6562735 w 7121179"/>
              <a:gd name="connsiteY1" fmla="*/ 0 h 1116888"/>
              <a:gd name="connsiteX2" fmla="*/ 7121179 w 7121179"/>
              <a:gd name="connsiteY2" fmla="*/ 558444 h 1116888"/>
              <a:gd name="connsiteX3" fmla="*/ 6562735 w 7121179"/>
              <a:gd name="connsiteY3" fmla="*/ 1116888 h 1116888"/>
              <a:gd name="connsiteX4" fmla="*/ 0 w 7121179"/>
              <a:gd name="connsiteY4" fmla="*/ 1116888 h 1116888"/>
              <a:gd name="connsiteX5" fmla="*/ 0 w 7121179"/>
              <a:gd name="connsiteY5" fmla="*/ 0 h 111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1179" h="1116888">
                <a:moveTo>
                  <a:pt x="7121179" y="1116887"/>
                </a:moveTo>
                <a:lnTo>
                  <a:pt x="558444" y="1116887"/>
                </a:lnTo>
                <a:lnTo>
                  <a:pt x="0" y="558444"/>
                </a:lnTo>
                <a:lnTo>
                  <a:pt x="558444" y="1"/>
                </a:lnTo>
                <a:lnTo>
                  <a:pt x="7121179" y="1"/>
                </a:lnTo>
                <a:lnTo>
                  <a:pt x="7121179" y="111688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245" tIns="83821" rIns="156464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>
                <a:latin typeface="Arial" pitchFamily="34" charset="0"/>
                <a:cs typeface="Arial" pitchFamily="34" charset="0"/>
              </a:rPr>
              <a:t>Подушевая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оплата</a:t>
            </a:r>
            <a:br>
              <a:rPr lang="ru-RU" sz="2200" b="1" dirty="0"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latin typeface="Arial" pitchFamily="34" charset="0"/>
                <a:cs typeface="Arial" pitchFamily="34" charset="0"/>
              </a:rPr>
              <a:t>ПМСП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 01.01.2012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8650" y="4797425"/>
            <a:ext cx="1077913" cy="106838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 rot="21600000">
            <a:off x="1371600" y="3660775"/>
            <a:ext cx="6910388" cy="995363"/>
          </a:xfrm>
          <a:custGeom>
            <a:avLst/>
            <a:gdLst>
              <a:gd name="connsiteX0" fmla="*/ 0 w 6909919"/>
              <a:gd name="connsiteY0" fmla="*/ 0 h 994748"/>
              <a:gd name="connsiteX1" fmla="*/ 6412545 w 6909919"/>
              <a:gd name="connsiteY1" fmla="*/ 0 h 994748"/>
              <a:gd name="connsiteX2" fmla="*/ 6909919 w 6909919"/>
              <a:gd name="connsiteY2" fmla="*/ 497374 h 994748"/>
              <a:gd name="connsiteX3" fmla="*/ 6412545 w 6909919"/>
              <a:gd name="connsiteY3" fmla="*/ 994748 h 994748"/>
              <a:gd name="connsiteX4" fmla="*/ 0 w 6909919"/>
              <a:gd name="connsiteY4" fmla="*/ 994748 h 994748"/>
              <a:gd name="connsiteX5" fmla="*/ 0 w 6909919"/>
              <a:gd name="connsiteY5" fmla="*/ 0 h 99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9919" h="994748">
                <a:moveTo>
                  <a:pt x="6909919" y="994747"/>
                </a:moveTo>
                <a:lnTo>
                  <a:pt x="497374" y="994747"/>
                </a:lnTo>
                <a:lnTo>
                  <a:pt x="0" y="497374"/>
                </a:lnTo>
                <a:lnTo>
                  <a:pt x="497374" y="1"/>
                </a:lnTo>
                <a:lnTo>
                  <a:pt x="6909919" y="1"/>
                </a:lnTo>
                <a:lnTo>
                  <a:pt x="6909919" y="99474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710" tIns="83821" rIns="156464" bIns="83821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Оплата стационарной помощи</a:t>
            </a:r>
          </a:p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на основе КСГ с 01.08.2012</a:t>
            </a:r>
          </a:p>
        </p:txBody>
      </p:sp>
      <p:sp>
        <p:nvSpPr>
          <p:cNvPr id="17" name="Овал 16"/>
          <p:cNvSpPr/>
          <p:nvPr/>
        </p:nvSpPr>
        <p:spPr>
          <a:xfrm>
            <a:off x="627063" y="3627438"/>
            <a:ext cx="1082675" cy="1074737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Блок-схема: процесс 5"/>
          <p:cNvSpPr/>
          <p:nvPr/>
        </p:nvSpPr>
        <p:spPr>
          <a:xfrm>
            <a:off x="563563" y="6161088"/>
            <a:ext cx="8383587" cy="668337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Оптимизация оплаты медицинской помощи – 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одно из условий для успешной реструктуризации коечного фонда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84663" y="5865813"/>
            <a:ext cx="1187450" cy="2778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37038" y="3500438"/>
            <a:ext cx="1187450" cy="1793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32275" y="2241550"/>
            <a:ext cx="1187450" cy="177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273550" y="4656138"/>
            <a:ext cx="1187450" cy="177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1"/>
          <p:cNvGraphicFramePr>
            <a:graphicFrameLocks/>
          </p:cNvGraphicFramePr>
          <p:nvPr/>
        </p:nvGraphicFramePr>
        <p:xfrm>
          <a:off x="266700" y="1246188"/>
          <a:ext cx="863917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3666" name="Название 1"/>
          <p:cNvSpPr>
            <a:spLocks noGrp="1"/>
          </p:cNvSpPr>
          <p:nvPr>
            <p:ph type="title"/>
          </p:nvPr>
        </p:nvSpPr>
        <p:spPr>
          <a:xfrm>
            <a:off x="4108450" y="98425"/>
            <a:ext cx="5024438" cy="14446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mtClean="0"/>
              <a:t>Финансирование </a:t>
            </a:r>
            <a:br>
              <a:rPr lang="ru-RU" sz="2800" smtClean="0"/>
            </a:br>
            <a:r>
              <a:rPr lang="ru-RU" sz="2800" smtClean="0"/>
              <a:t>ТПГГ, млн. руб.</a:t>
            </a:r>
          </a:p>
        </p:txBody>
      </p:sp>
      <p:sp>
        <p:nvSpPr>
          <p:cNvPr id="113667" name="Freeform 33"/>
          <p:cNvSpPr>
            <a:spLocks/>
          </p:cNvSpPr>
          <p:nvPr/>
        </p:nvSpPr>
        <p:spPr bwMode="gray">
          <a:xfrm rot="5084186" flipH="1">
            <a:off x="4635500" y="936625"/>
            <a:ext cx="1231900" cy="614680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alpha val="92000"/>
                </a:srgbClr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113668" name="TextBox 11"/>
          <p:cNvSpPr txBox="1">
            <a:spLocks noChangeArrowheads="1"/>
          </p:cNvSpPr>
          <p:nvPr/>
        </p:nvSpPr>
        <p:spPr bwMode="auto">
          <a:xfrm rot="-1740442">
            <a:off x="6565900" y="3429000"/>
            <a:ext cx="1806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 1,8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Заголовок 1"/>
          <p:cNvSpPr txBox="1">
            <a:spLocks/>
          </p:cNvSpPr>
          <p:nvPr/>
        </p:nvSpPr>
        <p:spPr bwMode="auto">
          <a:xfrm>
            <a:off x="4211638" y="44450"/>
            <a:ext cx="50403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Паспорт Кировской области</a:t>
            </a:r>
            <a:endParaRPr lang="ru-RU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36513" y="866775"/>
            <a:ext cx="5500687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Территория: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120,4 </a:t>
            </a:r>
            <a:r>
              <a:rPr lang="ru-RU" sz="2000" b="1" dirty="0">
                <a:solidFill>
                  <a:srgbClr val="02166A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тыс. км</a:t>
            </a:r>
            <a:r>
              <a:rPr lang="ru-RU" sz="2000" b="1" baseline="30000" dirty="0">
                <a:solidFill>
                  <a:srgbClr val="02166A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</a:p>
          <a:p>
            <a:pPr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Население: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1 310,9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тыс.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чел.</a:t>
            </a:r>
          </a:p>
          <a:p>
            <a:pPr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городское –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984,7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тыс.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чел. (75%)</a:t>
            </a:r>
          </a:p>
          <a:p>
            <a:pPr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сельское –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326,2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тыс. чел. (25%)</a:t>
            </a:r>
          </a:p>
          <a:p>
            <a:pPr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трудоспособное-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739,1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тыс. чел.(56%)</a:t>
            </a:r>
          </a:p>
          <a:p>
            <a:pPr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старше трудоспособного-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338,4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тыс. чел.(26%)</a:t>
            </a:r>
          </a:p>
          <a:p>
            <a:pPr>
              <a:defRPr/>
            </a:pPr>
            <a:endParaRPr lang="ru-RU" sz="800" b="1" dirty="0">
              <a:solidFill>
                <a:srgbClr val="000066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Плотность </a:t>
            </a:r>
            <a:r>
              <a:rPr lang="ru-RU" sz="2000" b="1" dirty="0">
                <a:solidFill>
                  <a:srgbClr val="02166A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населения: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10,9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чел. на км</a:t>
            </a:r>
            <a:r>
              <a:rPr lang="ru-RU" sz="2000" b="1" baseline="20000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 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(Рейтинговое место по РФ-58)</a:t>
            </a:r>
            <a:endParaRPr lang="ru-RU" dirty="0">
              <a:solidFill>
                <a:srgbClr val="000066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263525">
              <a:defRPr/>
            </a:pPr>
            <a:endParaRPr lang="ru-RU" sz="500" dirty="0">
              <a:solidFill>
                <a:srgbClr val="000066"/>
              </a:solidFill>
              <a:latin typeface="Arial" charset="0"/>
              <a:ea typeface="ＭＳ Ｐゴシック" pitchFamily="34" charset="-128"/>
            </a:endParaRPr>
          </a:p>
          <a:p>
            <a:pPr>
              <a:defRPr/>
            </a:pPr>
            <a:endParaRPr lang="ru-RU" sz="2000" b="1" dirty="0">
              <a:solidFill>
                <a:srgbClr val="000066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1496" name="Группа 133"/>
          <p:cNvGrpSpPr>
            <a:grpSpLocks/>
          </p:cNvGrpSpPr>
          <p:nvPr/>
        </p:nvGrpSpPr>
        <p:grpSpPr bwMode="auto">
          <a:xfrm>
            <a:off x="6156325" y="742950"/>
            <a:ext cx="3055938" cy="847725"/>
            <a:chOff x="6155804" y="743729"/>
            <a:chExt cx="3057204" cy="847570"/>
          </a:xfrm>
        </p:grpSpPr>
        <p:sp>
          <p:nvSpPr>
            <p:cNvPr id="1620" name="TextBox 134"/>
            <p:cNvSpPr txBox="1">
              <a:spLocks noChangeArrowheads="1"/>
            </p:cNvSpPr>
            <p:nvPr/>
          </p:nvSpPr>
          <p:spPr bwMode="auto">
            <a:xfrm>
              <a:off x="6452834" y="743729"/>
              <a:ext cx="22322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cs typeface="Arial" pitchFamily="34" charset="0"/>
                </a:rPr>
                <a:t>Число жителей на 1 кв. км</a:t>
              </a: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6155804" y="1027840"/>
              <a:ext cx="244576" cy="234907"/>
            </a:xfrm>
            <a:prstGeom prst="rect">
              <a:avLst/>
            </a:prstGeom>
            <a:solidFill>
              <a:srgbClr val="A7E38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622" name="TextBox 136"/>
            <p:cNvSpPr txBox="1">
              <a:spLocks noChangeArrowheads="1"/>
            </p:cNvSpPr>
            <p:nvPr/>
          </p:nvSpPr>
          <p:spPr bwMode="auto">
            <a:xfrm>
              <a:off x="6343231" y="1006754"/>
              <a:ext cx="137587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>
                  <a:cs typeface="Arial" pitchFamily="34" charset="0"/>
                </a:rPr>
                <a:t>свыше 8 чел.</a:t>
              </a:r>
            </a:p>
          </p:txBody>
        </p:sp>
        <p:sp>
          <p:nvSpPr>
            <p:cNvPr id="1623" name="TextBox 137"/>
            <p:cNvSpPr txBox="1">
              <a:spLocks noChangeArrowheads="1"/>
            </p:cNvSpPr>
            <p:nvPr/>
          </p:nvSpPr>
          <p:spPr bwMode="auto">
            <a:xfrm>
              <a:off x="6347994" y="1329689"/>
              <a:ext cx="137587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>
                  <a:cs typeface="Arial" pitchFamily="34" charset="0"/>
                </a:rPr>
                <a:t>от 5 до 7,9 чел.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6155804" y="1324648"/>
              <a:ext cx="244576" cy="234907"/>
            </a:xfrm>
            <a:prstGeom prst="rect">
              <a:avLst/>
            </a:prstGeom>
            <a:solidFill>
              <a:srgbClr val="FF99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7621674" y="1027840"/>
              <a:ext cx="246164" cy="234907"/>
            </a:xfrm>
            <a:prstGeom prst="rect">
              <a:avLst/>
            </a:prstGeom>
            <a:solidFill>
              <a:srgbClr val="FFCC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626" name="TextBox 140"/>
            <p:cNvSpPr txBox="1">
              <a:spLocks noChangeArrowheads="1"/>
            </p:cNvSpPr>
            <p:nvPr/>
          </p:nvSpPr>
          <p:spPr bwMode="auto">
            <a:xfrm>
              <a:off x="7837133" y="1001886"/>
              <a:ext cx="137587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>
                  <a:cs typeface="Arial" pitchFamily="34" charset="0"/>
                </a:rPr>
                <a:t>от 3 до 4,9 чел.</a:t>
              </a: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7621674" y="1321473"/>
              <a:ext cx="246164" cy="233320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628" name="TextBox 142"/>
            <p:cNvSpPr txBox="1">
              <a:spLocks noChangeArrowheads="1"/>
            </p:cNvSpPr>
            <p:nvPr/>
          </p:nvSpPr>
          <p:spPr bwMode="auto">
            <a:xfrm>
              <a:off x="7828507" y="1321064"/>
              <a:ext cx="137587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>
                  <a:cs typeface="Arial" pitchFamily="34" charset="0"/>
                </a:rPr>
                <a:t>от 1 до 2,9 чел.</a:t>
              </a:r>
            </a:p>
          </p:txBody>
        </p:sp>
      </p:grpSp>
      <p:grpSp>
        <p:nvGrpSpPr>
          <p:cNvPr id="1497" name="Группа 8"/>
          <p:cNvGrpSpPr>
            <a:grpSpLocks noChangeAspect="1"/>
          </p:cNvGrpSpPr>
          <p:nvPr/>
        </p:nvGrpSpPr>
        <p:grpSpPr bwMode="auto">
          <a:xfrm>
            <a:off x="4613275" y="1019175"/>
            <a:ext cx="4530725" cy="5448300"/>
            <a:chOff x="1909763" y="26194"/>
            <a:chExt cx="5538394" cy="6731794"/>
          </a:xfrm>
        </p:grpSpPr>
        <p:sp>
          <p:nvSpPr>
            <p:cNvPr id="145" name="Полилиния 144"/>
            <p:cNvSpPr>
              <a:spLocks noChangeAspect="1"/>
            </p:cNvSpPr>
            <p:nvPr/>
          </p:nvSpPr>
          <p:spPr>
            <a:xfrm>
              <a:off x="2550152" y="26194"/>
              <a:ext cx="1154641" cy="1202387"/>
            </a:xfrm>
            <a:custGeom>
              <a:avLst/>
              <a:gdLst>
                <a:gd name="connsiteX0" fmla="*/ 890587 w 1154906"/>
                <a:gd name="connsiteY0" fmla="*/ 321469 h 1202531"/>
                <a:gd name="connsiteX1" fmla="*/ 954881 w 1154906"/>
                <a:gd name="connsiteY1" fmla="*/ 416719 h 1202531"/>
                <a:gd name="connsiteX2" fmla="*/ 1009650 w 1154906"/>
                <a:gd name="connsiteY2" fmla="*/ 571500 h 1202531"/>
                <a:gd name="connsiteX3" fmla="*/ 1016794 w 1154906"/>
                <a:gd name="connsiteY3" fmla="*/ 892969 h 1202531"/>
                <a:gd name="connsiteX4" fmla="*/ 1154906 w 1154906"/>
                <a:gd name="connsiteY4" fmla="*/ 962025 h 1202531"/>
                <a:gd name="connsiteX5" fmla="*/ 1114425 w 1154906"/>
                <a:gd name="connsiteY5" fmla="*/ 1092994 h 1202531"/>
                <a:gd name="connsiteX6" fmla="*/ 1004887 w 1154906"/>
                <a:gd name="connsiteY6" fmla="*/ 1202531 h 1202531"/>
                <a:gd name="connsiteX7" fmla="*/ 900112 w 1154906"/>
                <a:gd name="connsiteY7" fmla="*/ 1176337 h 1202531"/>
                <a:gd name="connsiteX8" fmla="*/ 485775 w 1154906"/>
                <a:gd name="connsiteY8" fmla="*/ 992981 h 1202531"/>
                <a:gd name="connsiteX9" fmla="*/ 466725 w 1154906"/>
                <a:gd name="connsiteY9" fmla="*/ 928687 h 1202531"/>
                <a:gd name="connsiteX10" fmla="*/ 488156 w 1154906"/>
                <a:gd name="connsiteY10" fmla="*/ 838200 h 1202531"/>
                <a:gd name="connsiteX11" fmla="*/ 459581 w 1154906"/>
                <a:gd name="connsiteY11" fmla="*/ 809625 h 1202531"/>
                <a:gd name="connsiteX12" fmla="*/ 450056 w 1154906"/>
                <a:gd name="connsiteY12" fmla="*/ 726281 h 1202531"/>
                <a:gd name="connsiteX13" fmla="*/ 157162 w 1154906"/>
                <a:gd name="connsiteY13" fmla="*/ 750094 h 1202531"/>
                <a:gd name="connsiteX14" fmla="*/ 40481 w 1154906"/>
                <a:gd name="connsiteY14" fmla="*/ 659606 h 1202531"/>
                <a:gd name="connsiteX15" fmla="*/ 0 w 1154906"/>
                <a:gd name="connsiteY15" fmla="*/ 526256 h 1202531"/>
                <a:gd name="connsiteX16" fmla="*/ 47625 w 1154906"/>
                <a:gd name="connsiteY16" fmla="*/ 297656 h 1202531"/>
                <a:gd name="connsiteX17" fmla="*/ 159544 w 1154906"/>
                <a:gd name="connsiteY17" fmla="*/ 0 h 1202531"/>
                <a:gd name="connsiteX18" fmla="*/ 219075 w 1154906"/>
                <a:gd name="connsiteY18" fmla="*/ 35719 h 1202531"/>
                <a:gd name="connsiteX19" fmla="*/ 369094 w 1154906"/>
                <a:gd name="connsiteY19" fmla="*/ 35719 h 1202531"/>
                <a:gd name="connsiteX20" fmla="*/ 490537 w 1154906"/>
                <a:gd name="connsiteY20" fmla="*/ 109537 h 1202531"/>
                <a:gd name="connsiteX21" fmla="*/ 614362 w 1154906"/>
                <a:gd name="connsiteY21" fmla="*/ 111919 h 1202531"/>
                <a:gd name="connsiteX22" fmla="*/ 659606 w 1154906"/>
                <a:gd name="connsiteY22" fmla="*/ 257175 h 1202531"/>
                <a:gd name="connsiteX23" fmla="*/ 738187 w 1154906"/>
                <a:gd name="connsiteY23" fmla="*/ 290512 h 1202531"/>
                <a:gd name="connsiteX24" fmla="*/ 890587 w 1154906"/>
                <a:gd name="connsiteY24" fmla="*/ 321469 h 12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54906" h="1202531">
                  <a:moveTo>
                    <a:pt x="890587" y="321469"/>
                  </a:moveTo>
                  <a:lnTo>
                    <a:pt x="954881" y="416719"/>
                  </a:lnTo>
                  <a:lnTo>
                    <a:pt x="1009650" y="571500"/>
                  </a:lnTo>
                  <a:lnTo>
                    <a:pt x="1016794" y="892969"/>
                  </a:lnTo>
                  <a:lnTo>
                    <a:pt x="1154906" y="962025"/>
                  </a:lnTo>
                  <a:lnTo>
                    <a:pt x="1114425" y="1092994"/>
                  </a:lnTo>
                  <a:lnTo>
                    <a:pt x="1004887" y="1202531"/>
                  </a:lnTo>
                  <a:lnTo>
                    <a:pt x="900112" y="1176337"/>
                  </a:lnTo>
                  <a:lnTo>
                    <a:pt x="485775" y="992981"/>
                  </a:lnTo>
                  <a:lnTo>
                    <a:pt x="466725" y="928687"/>
                  </a:lnTo>
                  <a:lnTo>
                    <a:pt x="488156" y="838200"/>
                  </a:lnTo>
                  <a:lnTo>
                    <a:pt x="459581" y="809625"/>
                  </a:lnTo>
                  <a:lnTo>
                    <a:pt x="450056" y="726281"/>
                  </a:lnTo>
                  <a:lnTo>
                    <a:pt x="157162" y="750094"/>
                  </a:lnTo>
                  <a:lnTo>
                    <a:pt x="40481" y="659606"/>
                  </a:lnTo>
                  <a:lnTo>
                    <a:pt x="0" y="526256"/>
                  </a:lnTo>
                  <a:lnTo>
                    <a:pt x="47625" y="297656"/>
                  </a:lnTo>
                  <a:lnTo>
                    <a:pt x="159544" y="0"/>
                  </a:lnTo>
                  <a:lnTo>
                    <a:pt x="219075" y="35719"/>
                  </a:lnTo>
                  <a:lnTo>
                    <a:pt x="369094" y="35719"/>
                  </a:lnTo>
                  <a:lnTo>
                    <a:pt x="490537" y="109537"/>
                  </a:lnTo>
                  <a:lnTo>
                    <a:pt x="614362" y="111919"/>
                  </a:lnTo>
                  <a:lnTo>
                    <a:pt x="659606" y="257175"/>
                  </a:lnTo>
                  <a:lnTo>
                    <a:pt x="738187" y="290512"/>
                  </a:lnTo>
                  <a:lnTo>
                    <a:pt x="890587" y="321469"/>
                  </a:lnTo>
                  <a:close/>
                </a:path>
              </a:pathLst>
            </a:custGeom>
            <a:solidFill>
              <a:srgbClr val="FFCC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700" dirty="0"/>
            </a:p>
          </p:txBody>
        </p:sp>
        <p:grpSp>
          <p:nvGrpSpPr>
            <p:cNvPr id="1500" name="Группа 133"/>
            <p:cNvGrpSpPr>
              <a:grpSpLocks/>
            </p:cNvGrpSpPr>
            <p:nvPr/>
          </p:nvGrpSpPr>
          <p:grpSpPr bwMode="auto">
            <a:xfrm>
              <a:off x="1909763" y="564276"/>
              <a:ext cx="5538394" cy="6193712"/>
              <a:chOff x="1909763" y="564276"/>
              <a:chExt cx="5538394" cy="6193712"/>
            </a:xfrm>
          </p:grpSpPr>
          <p:sp>
            <p:nvSpPr>
              <p:cNvPr id="147" name="Полилиния 146"/>
              <p:cNvSpPr>
                <a:spLocks noChangeAspect="1"/>
              </p:cNvSpPr>
              <p:nvPr/>
            </p:nvSpPr>
            <p:spPr>
              <a:xfrm>
                <a:off x="3968711" y="3272442"/>
                <a:ext cx="1117770" cy="725747"/>
              </a:xfrm>
              <a:custGeom>
                <a:avLst/>
                <a:gdLst>
                  <a:gd name="connsiteX0" fmla="*/ 47625 w 1119187"/>
                  <a:gd name="connsiteY0" fmla="*/ 26193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47625 w 1119187"/>
                  <a:gd name="connsiteY31" fmla="*/ 26193 h 726281"/>
                  <a:gd name="connsiteX0" fmla="*/ 30952 w 1119187"/>
                  <a:gd name="connsiteY0" fmla="*/ 85724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0952 w 1119187"/>
                  <a:gd name="connsiteY31" fmla="*/ 85724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102390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102390 w 1119187"/>
                  <a:gd name="connsiteY31" fmla="*/ 14286 h 726281"/>
                  <a:gd name="connsiteX0" fmla="*/ 41261 w 1127115"/>
                  <a:gd name="connsiteY0" fmla="*/ 14286 h 726281"/>
                  <a:gd name="connsiteX1" fmla="*/ 257959 w 1127115"/>
                  <a:gd name="connsiteY1" fmla="*/ 33337 h 726281"/>
                  <a:gd name="connsiteX2" fmla="*/ 305584 w 1127115"/>
                  <a:gd name="connsiteY2" fmla="*/ 0 h 726281"/>
                  <a:gd name="connsiteX3" fmla="*/ 400834 w 1127115"/>
                  <a:gd name="connsiteY3" fmla="*/ 45243 h 726281"/>
                  <a:gd name="connsiteX4" fmla="*/ 467509 w 1127115"/>
                  <a:gd name="connsiteY4" fmla="*/ 130968 h 726281"/>
                  <a:gd name="connsiteX5" fmla="*/ 541328 w 1127115"/>
                  <a:gd name="connsiteY5" fmla="*/ 126206 h 726281"/>
                  <a:gd name="connsiteX6" fmla="*/ 584190 w 1127115"/>
                  <a:gd name="connsiteY6" fmla="*/ 114300 h 726281"/>
                  <a:gd name="connsiteX7" fmla="*/ 791359 w 1127115"/>
                  <a:gd name="connsiteY7" fmla="*/ 88106 h 726281"/>
                  <a:gd name="connsiteX8" fmla="*/ 846128 w 1127115"/>
                  <a:gd name="connsiteY8" fmla="*/ 259556 h 726281"/>
                  <a:gd name="connsiteX9" fmla="*/ 1058059 w 1127115"/>
                  <a:gd name="connsiteY9" fmla="*/ 371475 h 726281"/>
                  <a:gd name="connsiteX10" fmla="*/ 1043772 w 1127115"/>
                  <a:gd name="connsiteY10" fmla="*/ 419100 h 726281"/>
                  <a:gd name="connsiteX11" fmla="*/ 1081872 w 1127115"/>
                  <a:gd name="connsiteY11" fmla="*/ 547687 h 726281"/>
                  <a:gd name="connsiteX12" fmla="*/ 1127115 w 1127115"/>
                  <a:gd name="connsiteY12" fmla="*/ 652462 h 726281"/>
                  <a:gd name="connsiteX13" fmla="*/ 1041390 w 1127115"/>
                  <a:gd name="connsiteY13" fmla="*/ 652462 h 726281"/>
                  <a:gd name="connsiteX14" fmla="*/ 903278 w 1127115"/>
                  <a:gd name="connsiteY14" fmla="*/ 726281 h 726281"/>
                  <a:gd name="connsiteX15" fmla="*/ 817553 w 1127115"/>
                  <a:gd name="connsiteY15" fmla="*/ 664368 h 726281"/>
                  <a:gd name="connsiteX16" fmla="*/ 793740 w 1127115"/>
                  <a:gd name="connsiteY16" fmla="*/ 523875 h 726281"/>
                  <a:gd name="connsiteX17" fmla="*/ 767547 w 1127115"/>
                  <a:gd name="connsiteY17" fmla="*/ 507206 h 726281"/>
                  <a:gd name="connsiteX18" fmla="*/ 715159 w 1127115"/>
                  <a:gd name="connsiteY18" fmla="*/ 500062 h 726281"/>
                  <a:gd name="connsiteX19" fmla="*/ 674678 w 1127115"/>
                  <a:gd name="connsiteY19" fmla="*/ 492918 h 726281"/>
                  <a:gd name="connsiteX20" fmla="*/ 660390 w 1127115"/>
                  <a:gd name="connsiteY20" fmla="*/ 490537 h 726281"/>
                  <a:gd name="connsiteX21" fmla="*/ 524659 w 1127115"/>
                  <a:gd name="connsiteY21" fmla="*/ 492918 h 726281"/>
                  <a:gd name="connsiteX22" fmla="*/ 510372 w 1127115"/>
                  <a:gd name="connsiteY22" fmla="*/ 502443 h 726281"/>
                  <a:gd name="connsiteX23" fmla="*/ 496084 w 1127115"/>
                  <a:gd name="connsiteY23" fmla="*/ 511968 h 726281"/>
                  <a:gd name="connsiteX24" fmla="*/ 488940 w 1127115"/>
                  <a:gd name="connsiteY24" fmla="*/ 523875 h 726281"/>
                  <a:gd name="connsiteX25" fmla="*/ 305584 w 1127115"/>
                  <a:gd name="connsiteY25" fmla="*/ 592931 h 726281"/>
                  <a:gd name="connsiteX26" fmla="*/ 348447 w 1127115"/>
                  <a:gd name="connsiteY26" fmla="*/ 481012 h 726281"/>
                  <a:gd name="connsiteX27" fmla="*/ 329397 w 1127115"/>
                  <a:gd name="connsiteY27" fmla="*/ 404812 h 726281"/>
                  <a:gd name="connsiteX28" fmla="*/ 179378 w 1127115"/>
                  <a:gd name="connsiteY28" fmla="*/ 414337 h 726281"/>
                  <a:gd name="connsiteX29" fmla="*/ 62697 w 1127115"/>
                  <a:gd name="connsiteY29" fmla="*/ 178593 h 726281"/>
                  <a:gd name="connsiteX30" fmla="*/ 7928 w 1127115"/>
                  <a:gd name="connsiteY30" fmla="*/ 135731 h 726281"/>
                  <a:gd name="connsiteX31" fmla="*/ 41261 w 1127115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  <a:gd name="connsiteX0" fmla="*/ 33333 w 1119187"/>
                  <a:gd name="connsiteY0" fmla="*/ 14286 h 726281"/>
                  <a:gd name="connsiteX1" fmla="*/ 250031 w 1119187"/>
                  <a:gd name="connsiteY1" fmla="*/ 33337 h 726281"/>
                  <a:gd name="connsiteX2" fmla="*/ 297656 w 1119187"/>
                  <a:gd name="connsiteY2" fmla="*/ 0 h 726281"/>
                  <a:gd name="connsiteX3" fmla="*/ 392906 w 1119187"/>
                  <a:gd name="connsiteY3" fmla="*/ 45243 h 726281"/>
                  <a:gd name="connsiteX4" fmla="*/ 459581 w 1119187"/>
                  <a:gd name="connsiteY4" fmla="*/ 130968 h 726281"/>
                  <a:gd name="connsiteX5" fmla="*/ 533400 w 1119187"/>
                  <a:gd name="connsiteY5" fmla="*/ 126206 h 726281"/>
                  <a:gd name="connsiteX6" fmla="*/ 576262 w 1119187"/>
                  <a:gd name="connsiteY6" fmla="*/ 114300 h 726281"/>
                  <a:gd name="connsiteX7" fmla="*/ 783431 w 1119187"/>
                  <a:gd name="connsiteY7" fmla="*/ 88106 h 726281"/>
                  <a:gd name="connsiteX8" fmla="*/ 838200 w 1119187"/>
                  <a:gd name="connsiteY8" fmla="*/ 259556 h 726281"/>
                  <a:gd name="connsiteX9" fmla="*/ 1050131 w 1119187"/>
                  <a:gd name="connsiteY9" fmla="*/ 371475 h 726281"/>
                  <a:gd name="connsiteX10" fmla="*/ 1035844 w 1119187"/>
                  <a:gd name="connsiteY10" fmla="*/ 419100 h 726281"/>
                  <a:gd name="connsiteX11" fmla="*/ 1073944 w 1119187"/>
                  <a:gd name="connsiteY11" fmla="*/ 547687 h 726281"/>
                  <a:gd name="connsiteX12" fmla="*/ 1119187 w 1119187"/>
                  <a:gd name="connsiteY12" fmla="*/ 652462 h 726281"/>
                  <a:gd name="connsiteX13" fmla="*/ 1033462 w 1119187"/>
                  <a:gd name="connsiteY13" fmla="*/ 652462 h 726281"/>
                  <a:gd name="connsiteX14" fmla="*/ 895350 w 1119187"/>
                  <a:gd name="connsiteY14" fmla="*/ 726281 h 726281"/>
                  <a:gd name="connsiteX15" fmla="*/ 809625 w 1119187"/>
                  <a:gd name="connsiteY15" fmla="*/ 664368 h 726281"/>
                  <a:gd name="connsiteX16" fmla="*/ 785812 w 1119187"/>
                  <a:gd name="connsiteY16" fmla="*/ 523875 h 726281"/>
                  <a:gd name="connsiteX17" fmla="*/ 759619 w 1119187"/>
                  <a:gd name="connsiteY17" fmla="*/ 507206 h 726281"/>
                  <a:gd name="connsiteX18" fmla="*/ 707231 w 1119187"/>
                  <a:gd name="connsiteY18" fmla="*/ 500062 h 726281"/>
                  <a:gd name="connsiteX19" fmla="*/ 666750 w 1119187"/>
                  <a:gd name="connsiteY19" fmla="*/ 492918 h 726281"/>
                  <a:gd name="connsiteX20" fmla="*/ 652462 w 1119187"/>
                  <a:gd name="connsiteY20" fmla="*/ 490537 h 726281"/>
                  <a:gd name="connsiteX21" fmla="*/ 516731 w 1119187"/>
                  <a:gd name="connsiteY21" fmla="*/ 492918 h 726281"/>
                  <a:gd name="connsiteX22" fmla="*/ 502444 w 1119187"/>
                  <a:gd name="connsiteY22" fmla="*/ 502443 h 726281"/>
                  <a:gd name="connsiteX23" fmla="*/ 488156 w 1119187"/>
                  <a:gd name="connsiteY23" fmla="*/ 511968 h 726281"/>
                  <a:gd name="connsiteX24" fmla="*/ 481012 w 1119187"/>
                  <a:gd name="connsiteY24" fmla="*/ 523875 h 726281"/>
                  <a:gd name="connsiteX25" fmla="*/ 297656 w 1119187"/>
                  <a:gd name="connsiteY25" fmla="*/ 592931 h 726281"/>
                  <a:gd name="connsiteX26" fmla="*/ 340519 w 1119187"/>
                  <a:gd name="connsiteY26" fmla="*/ 481012 h 726281"/>
                  <a:gd name="connsiteX27" fmla="*/ 321469 w 1119187"/>
                  <a:gd name="connsiteY27" fmla="*/ 404812 h 726281"/>
                  <a:gd name="connsiteX28" fmla="*/ 171450 w 1119187"/>
                  <a:gd name="connsiteY28" fmla="*/ 414337 h 726281"/>
                  <a:gd name="connsiteX29" fmla="*/ 54769 w 1119187"/>
                  <a:gd name="connsiteY29" fmla="*/ 178593 h 726281"/>
                  <a:gd name="connsiteX30" fmla="*/ 0 w 1119187"/>
                  <a:gd name="connsiteY30" fmla="*/ 135731 h 726281"/>
                  <a:gd name="connsiteX31" fmla="*/ 33333 w 1119187"/>
                  <a:gd name="connsiteY31" fmla="*/ 14286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9187" h="726281">
                    <a:moveTo>
                      <a:pt x="33333" y="14286"/>
                    </a:moveTo>
                    <a:lnTo>
                      <a:pt x="250031" y="33337"/>
                    </a:lnTo>
                    <a:lnTo>
                      <a:pt x="297656" y="0"/>
                    </a:lnTo>
                    <a:lnTo>
                      <a:pt x="392906" y="45243"/>
                    </a:lnTo>
                    <a:lnTo>
                      <a:pt x="459581" y="130968"/>
                    </a:lnTo>
                    <a:lnTo>
                      <a:pt x="533400" y="126206"/>
                    </a:lnTo>
                    <a:lnTo>
                      <a:pt x="576262" y="114300"/>
                    </a:lnTo>
                    <a:lnTo>
                      <a:pt x="783431" y="88106"/>
                    </a:lnTo>
                    <a:lnTo>
                      <a:pt x="838200" y="259556"/>
                    </a:lnTo>
                    <a:lnTo>
                      <a:pt x="1050131" y="371475"/>
                    </a:lnTo>
                    <a:lnTo>
                      <a:pt x="1035844" y="419100"/>
                    </a:lnTo>
                    <a:lnTo>
                      <a:pt x="1073944" y="547687"/>
                    </a:lnTo>
                    <a:lnTo>
                      <a:pt x="1119187" y="652462"/>
                    </a:lnTo>
                    <a:lnTo>
                      <a:pt x="1033462" y="652462"/>
                    </a:lnTo>
                    <a:lnTo>
                      <a:pt x="895350" y="726281"/>
                    </a:lnTo>
                    <a:lnTo>
                      <a:pt x="809625" y="664368"/>
                    </a:lnTo>
                    <a:lnTo>
                      <a:pt x="785812" y="523875"/>
                    </a:lnTo>
                    <a:lnTo>
                      <a:pt x="759619" y="507206"/>
                    </a:lnTo>
                    <a:cubicBezTo>
                      <a:pt x="709202" y="497122"/>
                      <a:pt x="764219" y="507185"/>
                      <a:pt x="707231" y="500062"/>
                    </a:cubicBezTo>
                    <a:cubicBezTo>
                      <a:pt x="682176" y="496930"/>
                      <a:pt x="684976" y="496232"/>
                      <a:pt x="666750" y="492918"/>
                    </a:cubicBezTo>
                    <a:cubicBezTo>
                      <a:pt x="662000" y="492054"/>
                      <a:pt x="657225" y="491331"/>
                      <a:pt x="652462" y="490537"/>
                    </a:cubicBezTo>
                    <a:lnTo>
                      <a:pt x="516731" y="492918"/>
                    </a:lnTo>
                    <a:cubicBezTo>
                      <a:pt x="508575" y="493190"/>
                      <a:pt x="508434" y="497784"/>
                      <a:pt x="502444" y="502443"/>
                    </a:cubicBezTo>
                    <a:cubicBezTo>
                      <a:pt x="497926" y="505957"/>
                      <a:pt x="488156" y="511968"/>
                      <a:pt x="488156" y="511968"/>
                    </a:cubicBezTo>
                    <a:cubicBezTo>
                      <a:pt x="482409" y="520589"/>
                      <a:pt x="484674" y="516552"/>
                      <a:pt x="481012" y="523875"/>
                    </a:cubicBezTo>
                    <a:lnTo>
                      <a:pt x="297656" y="592931"/>
                    </a:lnTo>
                    <a:lnTo>
                      <a:pt x="340519" y="481012"/>
                    </a:lnTo>
                    <a:lnTo>
                      <a:pt x="321469" y="404812"/>
                    </a:lnTo>
                    <a:lnTo>
                      <a:pt x="171450" y="414337"/>
                    </a:lnTo>
                    <a:lnTo>
                      <a:pt x="54769" y="178593"/>
                    </a:lnTo>
                    <a:lnTo>
                      <a:pt x="0" y="135731"/>
                    </a:lnTo>
                    <a:cubicBezTo>
                      <a:pt x="34130" y="95249"/>
                      <a:pt x="30177" y="85727"/>
                      <a:pt x="33333" y="14286"/>
                    </a:cubicBez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48" name="Полилиния 147"/>
              <p:cNvSpPr>
                <a:spLocks noChangeAspect="1"/>
              </p:cNvSpPr>
              <p:nvPr/>
            </p:nvSpPr>
            <p:spPr>
              <a:xfrm>
                <a:off x="3400123" y="2801687"/>
                <a:ext cx="659795" cy="821859"/>
              </a:xfrm>
              <a:custGeom>
                <a:avLst/>
                <a:gdLst>
                  <a:gd name="connsiteX0" fmla="*/ 154781 w 659606"/>
                  <a:gd name="connsiteY0" fmla="*/ 0 h 823913"/>
                  <a:gd name="connsiteX1" fmla="*/ 154781 w 659606"/>
                  <a:gd name="connsiteY1" fmla="*/ 0 h 823913"/>
                  <a:gd name="connsiteX2" fmla="*/ 154781 w 659606"/>
                  <a:gd name="connsiteY2" fmla="*/ 11906 h 823913"/>
                  <a:gd name="connsiteX3" fmla="*/ 271463 w 659606"/>
                  <a:gd name="connsiteY3" fmla="*/ 140494 h 823913"/>
                  <a:gd name="connsiteX4" fmla="*/ 264319 w 659606"/>
                  <a:gd name="connsiteY4" fmla="*/ 133350 h 823913"/>
                  <a:gd name="connsiteX5" fmla="*/ 304800 w 659606"/>
                  <a:gd name="connsiteY5" fmla="*/ 171450 h 823913"/>
                  <a:gd name="connsiteX6" fmla="*/ 295275 w 659606"/>
                  <a:gd name="connsiteY6" fmla="*/ 269081 h 823913"/>
                  <a:gd name="connsiteX7" fmla="*/ 411956 w 659606"/>
                  <a:gd name="connsiteY7" fmla="*/ 176213 h 823913"/>
                  <a:gd name="connsiteX8" fmla="*/ 569119 w 659606"/>
                  <a:gd name="connsiteY8" fmla="*/ 273844 h 823913"/>
                  <a:gd name="connsiteX9" fmla="*/ 659606 w 659606"/>
                  <a:gd name="connsiteY9" fmla="*/ 395288 h 823913"/>
                  <a:gd name="connsiteX10" fmla="*/ 614363 w 659606"/>
                  <a:gd name="connsiteY10" fmla="*/ 523875 h 823913"/>
                  <a:gd name="connsiteX11" fmla="*/ 488156 w 659606"/>
                  <a:gd name="connsiteY11" fmla="*/ 738188 h 823913"/>
                  <a:gd name="connsiteX12" fmla="*/ 347663 w 659606"/>
                  <a:gd name="connsiteY12" fmla="*/ 823913 h 823913"/>
                  <a:gd name="connsiteX13" fmla="*/ 214313 w 659606"/>
                  <a:gd name="connsiteY13" fmla="*/ 771525 h 823913"/>
                  <a:gd name="connsiteX14" fmla="*/ 97631 w 659606"/>
                  <a:gd name="connsiteY14" fmla="*/ 657225 h 823913"/>
                  <a:gd name="connsiteX15" fmla="*/ 16669 w 659606"/>
                  <a:gd name="connsiteY15" fmla="*/ 540544 h 823913"/>
                  <a:gd name="connsiteX16" fmla="*/ 0 w 659606"/>
                  <a:gd name="connsiteY16" fmla="*/ 407194 h 823913"/>
                  <a:gd name="connsiteX17" fmla="*/ 14288 w 659606"/>
                  <a:gd name="connsiteY17" fmla="*/ 366713 h 823913"/>
                  <a:gd name="connsiteX18" fmla="*/ 121444 w 659606"/>
                  <a:gd name="connsiteY18" fmla="*/ 316706 h 823913"/>
                  <a:gd name="connsiteX19" fmla="*/ 128588 w 659606"/>
                  <a:gd name="connsiteY19" fmla="*/ 109538 h 823913"/>
                  <a:gd name="connsiteX20" fmla="*/ 154781 w 659606"/>
                  <a:gd name="connsiteY20" fmla="*/ 0 h 82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59606" h="823913">
                    <a:moveTo>
                      <a:pt x="154781" y="0"/>
                    </a:moveTo>
                    <a:lnTo>
                      <a:pt x="154781" y="0"/>
                    </a:lnTo>
                    <a:lnTo>
                      <a:pt x="154781" y="11906"/>
                    </a:lnTo>
                    <a:lnTo>
                      <a:pt x="271463" y="140494"/>
                    </a:lnTo>
                    <a:lnTo>
                      <a:pt x="264319" y="133350"/>
                    </a:lnTo>
                    <a:lnTo>
                      <a:pt x="304800" y="171450"/>
                    </a:lnTo>
                    <a:lnTo>
                      <a:pt x="295275" y="269081"/>
                    </a:lnTo>
                    <a:lnTo>
                      <a:pt x="411956" y="176213"/>
                    </a:lnTo>
                    <a:lnTo>
                      <a:pt x="569119" y="273844"/>
                    </a:lnTo>
                    <a:lnTo>
                      <a:pt x="659606" y="395288"/>
                    </a:lnTo>
                    <a:lnTo>
                      <a:pt x="614363" y="523875"/>
                    </a:lnTo>
                    <a:lnTo>
                      <a:pt x="488156" y="738188"/>
                    </a:lnTo>
                    <a:lnTo>
                      <a:pt x="347663" y="823913"/>
                    </a:lnTo>
                    <a:lnTo>
                      <a:pt x="214313" y="771525"/>
                    </a:lnTo>
                    <a:lnTo>
                      <a:pt x="97631" y="657225"/>
                    </a:lnTo>
                    <a:lnTo>
                      <a:pt x="16669" y="540544"/>
                    </a:lnTo>
                    <a:lnTo>
                      <a:pt x="0" y="407194"/>
                    </a:lnTo>
                    <a:lnTo>
                      <a:pt x="14288" y="366713"/>
                    </a:lnTo>
                    <a:lnTo>
                      <a:pt x="121444" y="316706"/>
                    </a:lnTo>
                    <a:lnTo>
                      <a:pt x="128588" y="109538"/>
                    </a:lnTo>
                    <a:lnTo>
                      <a:pt x="154781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Полилиния 148"/>
              <p:cNvSpPr>
                <a:spLocks noChangeAspect="1"/>
              </p:cNvSpPr>
              <p:nvPr/>
            </p:nvSpPr>
            <p:spPr>
              <a:xfrm>
                <a:off x="3392360" y="3407783"/>
                <a:ext cx="915950" cy="788514"/>
              </a:xfrm>
              <a:custGeom>
                <a:avLst/>
                <a:gdLst>
                  <a:gd name="connsiteX0" fmla="*/ 0 w 914400"/>
                  <a:gd name="connsiteY0" fmla="*/ 485775 h 788194"/>
                  <a:gd name="connsiteX1" fmla="*/ 147638 w 914400"/>
                  <a:gd name="connsiteY1" fmla="*/ 383381 h 788194"/>
                  <a:gd name="connsiteX2" fmla="*/ 238125 w 914400"/>
                  <a:gd name="connsiteY2" fmla="*/ 171450 h 788194"/>
                  <a:gd name="connsiteX3" fmla="*/ 354807 w 914400"/>
                  <a:gd name="connsiteY3" fmla="*/ 219075 h 788194"/>
                  <a:gd name="connsiteX4" fmla="*/ 502444 w 914400"/>
                  <a:gd name="connsiteY4" fmla="*/ 130969 h 788194"/>
                  <a:gd name="connsiteX5" fmla="*/ 576263 w 914400"/>
                  <a:gd name="connsiteY5" fmla="*/ 0 h 788194"/>
                  <a:gd name="connsiteX6" fmla="*/ 631032 w 914400"/>
                  <a:gd name="connsiteY6" fmla="*/ 42862 h 788194"/>
                  <a:gd name="connsiteX7" fmla="*/ 745332 w 914400"/>
                  <a:gd name="connsiteY7" fmla="*/ 273844 h 788194"/>
                  <a:gd name="connsiteX8" fmla="*/ 892969 w 914400"/>
                  <a:gd name="connsiteY8" fmla="*/ 271462 h 788194"/>
                  <a:gd name="connsiteX9" fmla="*/ 914400 w 914400"/>
                  <a:gd name="connsiteY9" fmla="*/ 338137 h 788194"/>
                  <a:gd name="connsiteX10" fmla="*/ 819150 w 914400"/>
                  <a:gd name="connsiteY10" fmla="*/ 592931 h 788194"/>
                  <a:gd name="connsiteX11" fmla="*/ 769144 w 914400"/>
                  <a:gd name="connsiteY11" fmla="*/ 571500 h 788194"/>
                  <a:gd name="connsiteX12" fmla="*/ 683419 w 914400"/>
                  <a:gd name="connsiteY12" fmla="*/ 621506 h 788194"/>
                  <a:gd name="connsiteX13" fmla="*/ 561975 w 914400"/>
                  <a:gd name="connsiteY13" fmla="*/ 538162 h 788194"/>
                  <a:gd name="connsiteX14" fmla="*/ 500063 w 914400"/>
                  <a:gd name="connsiteY14" fmla="*/ 631031 h 788194"/>
                  <a:gd name="connsiteX15" fmla="*/ 428625 w 914400"/>
                  <a:gd name="connsiteY15" fmla="*/ 557212 h 788194"/>
                  <a:gd name="connsiteX16" fmla="*/ 385763 w 914400"/>
                  <a:gd name="connsiteY16" fmla="*/ 716756 h 788194"/>
                  <a:gd name="connsiteX17" fmla="*/ 309563 w 914400"/>
                  <a:gd name="connsiteY17" fmla="*/ 714375 h 788194"/>
                  <a:gd name="connsiteX18" fmla="*/ 114300 w 914400"/>
                  <a:gd name="connsiteY18" fmla="*/ 788194 h 788194"/>
                  <a:gd name="connsiteX19" fmla="*/ 119063 w 914400"/>
                  <a:gd name="connsiteY19" fmla="*/ 759619 h 788194"/>
                  <a:gd name="connsiteX20" fmla="*/ 164307 w 914400"/>
                  <a:gd name="connsiteY20" fmla="*/ 678656 h 788194"/>
                  <a:gd name="connsiteX21" fmla="*/ 161925 w 914400"/>
                  <a:gd name="connsiteY21" fmla="*/ 657225 h 788194"/>
                  <a:gd name="connsiteX22" fmla="*/ 152400 w 914400"/>
                  <a:gd name="connsiteY22" fmla="*/ 638175 h 788194"/>
                  <a:gd name="connsiteX23" fmla="*/ 150019 w 914400"/>
                  <a:gd name="connsiteY23" fmla="*/ 628650 h 788194"/>
                  <a:gd name="connsiteX24" fmla="*/ 142875 w 914400"/>
                  <a:gd name="connsiteY24" fmla="*/ 623887 h 788194"/>
                  <a:gd name="connsiteX25" fmla="*/ 138113 w 914400"/>
                  <a:gd name="connsiteY25" fmla="*/ 616744 h 788194"/>
                  <a:gd name="connsiteX26" fmla="*/ 130969 w 914400"/>
                  <a:gd name="connsiteY26" fmla="*/ 611981 h 788194"/>
                  <a:gd name="connsiteX27" fmla="*/ 128588 w 914400"/>
                  <a:gd name="connsiteY27" fmla="*/ 609600 h 788194"/>
                  <a:gd name="connsiteX28" fmla="*/ 0 w 914400"/>
                  <a:gd name="connsiteY28" fmla="*/ 485775 h 78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4400" h="788194">
                    <a:moveTo>
                      <a:pt x="0" y="485775"/>
                    </a:moveTo>
                    <a:lnTo>
                      <a:pt x="147638" y="383381"/>
                    </a:lnTo>
                    <a:lnTo>
                      <a:pt x="238125" y="171450"/>
                    </a:lnTo>
                    <a:lnTo>
                      <a:pt x="354807" y="219075"/>
                    </a:lnTo>
                    <a:lnTo>
                      <a:pt x="502444" y="130969"/>
                    </a:lnTo>
                    <a:lnTo>
                      <a:pt x="576263" y="0"/>
                    </a:lnTo>
                    <a:lnTo>
                      <a:pt x="631032" y="42862"/>
                    </a:lnTo>
                    <a:lnTo>
                      <a:pt x="745332" y="273844"/>
                    </a:lnTo>
                    <a:lnTo>
                      <a:pt x="892969" y="271462"/>
                    </a:lnTo>
                    <a:lnTo>
                      <a:pt x="914400" y="338137"/>
                    </a:lnTo>
                    <a:lnTo>
                      <a:pt x="819150" y="592931"/>
                    </a:lnTo>
                    <a:lnTo>
                      <a:pt x="769144" y="571500"/>
                    </a:lnTo>
                    <a:lnTo>
                      <a:pt x="683419" y="621506"/>
                    </a:lnTo>
                    <a:lnTo>
                      <a:pt x="561975" y="538162"/>
                    </a:lnTo>
                    <a:lnTo>
                      <a:pt x="500063" y="631031"/>
                    </a:lnTo>
                    <a:lnTo>
                      <a:pt x="428625" y="557212"/>
                    </a:lnTo>
                    <a:lnTo>
                      <a:pt x="385763" y="716756"/>
                    </a:lnTo>
                    <a:lnTo>
                      <a:pt x="309563" y="714375"/>
                    </a:lnTo>
                    <a:lnTo>
                      <a:pt x="114300" y="788194"/>
                    </a:lnTo>
                    <a:lnTo>
                      <a:pt x="119063" y="759619"/>
                    </a:lnTo>
                    <a:lnTo>
                      <a:pt x="164307" y="678656"/>
                    </a:lnTo>
                    <a:cubicBezTo>
                      <a:pt x="163513" y="671512"/>
                      <a:pt x="163953" y="664121"/>
                      <a:pt x="161925" y="657225"/>
                    </a:cubicBezTo>
                    <a:cubicBezTo>
                      <a:pt x="159922" y="650414"/>
                      <a:pt x="152400" y="638175"/>
                      <a:pt x="152400" y="638175"/>
                    </a:cubicBezTo>
                    <a:cubicBezTo>
                      <a:pt x="151606" y="635000"/>
                      <a:pt x="151834" y="631373"/>
                      <a:pt x="150019" y="628650"/>
                    </a:cubicBezTo>
                    <a:cubicBezTo>
                      <a:pt x="148431" y="626269"/>
                      <a:pt x="144899" y="625911"/>
                      <a:pt x="142875" y="623887"/>
                    </a:cubicBezTo>
                    <a:cubicBezTo>
                      <a:pt x="140852" y="621864"/>
                      <a:pt x="140136" y="618767"/>
                      <a:pt x="138113" y="616744"/>
                    </a:cubicBezTo>
                    <a:cubicBezTo>
                      <a:pt x="136089" y="614720"/>
                      <a:pt x="133259" y="613698"/>
                      <a:pt x="130969" y="611981"/>
                    </a:cubicBezTo>
                    <a:cubicBezTo>
                      <a:pt x="130071" y="611308"/>
                      <a:pt x="129382" y="610394"/>
                      <a:pt x="128588" y="609600"/>
                    </a:cubicBezTo>
                    <a:lnTo>
                      <a:pt x="0" y="485775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0" name="Полилиния 149"/>
              <p:cNvSpPr>
                <a:spLocks noChangeAspect="1"/>
              </p:cNvSpPr>
              <p:nvPr/>
            </p:nvSpPr>
            <p:spPr>
              <a:xfrm>
                <a:off x="4211282" y="3760849"/>
                <a:ext cx="927594" cy="509984"/>
              </a:xfrm>
              <a:custGeom>
                <a:avLst/>
                <a:gdLst>
                  <a:gd name="connsiteX0" fmla="*/ 0 w 926307"/>
                  <a:gd name="connsiteY0" fmla="*/ 235744 h 509588"/>
                  <a:gd name="connsiteX1" fmla="*/ 64294 w 926307"/>
                  <a:gd name="connsiteY1" fmla="*/ 95250 h 509588"/>
                  <a:gd name="connsiteX2" fmla="*/ 235744 w 926307"/>
                  <a:gd name="connsiteY2" fmla="*/ 38100 h 509588"/>
                  <a:gd name="connsiteX3" fmla="*/ 273844 w 926307"/>
                  <a:gd name="connsiteY3" fmla="*/ 0 h 509588"/>
                  <a:gd name="connsiteX4" fmla="*/ 404813 w 926307"/>
                  <a:gd name="connsiteY4" fmla="*/ 0 h 509588"/>
                  <a:gd name="connsiteX5" fmla="*/ 523875 w 926307"/>
                  <a:gd name="connsiteY5" fmla="*/ 19050 h 509588"/>
                  <a:gd name="connsiteX6" fmla="*/ 542925 w 926307"/>
                  <a:gd name="connsiteY6" fmla="*/ 47625 h 509588"/>
                  <a:gd name="connsiteX7" fmla="*/ 569119 w 926307"/>
                  <a:gd name="connsiteY7" fmla="*/ 171450 h 509588"/>
                  <a:gd name="connsiteX8" fmla="*/ 650082 w 926307"/>
                  <a:gd name="connsiteY8" fmla="*/ 233363 h 509588"/>
                  <a:gd name="connsiteX9" fmla="*/ 790575 w 926307"/>
                  <a:gd name="connsiteY9" fmla="*/ 157163 h 509588"/>
                  <a:gd name="connsiteX10" fmla="*/ 888207 w 926307"/>
                  <a:gd name="connsiteY10" fmla="*/ 166688 h 509588"/>
                  <a:gd name="connsiteX11" fmla="*/ 878682 w 926307"/>
                  <a:gd name="connsiteY11" fmla="*/ 335756 h 509588"/>
                  <a:gd name="connsiteX12" fmla="*/ 926307 w 926307"/>
                  <a:gd name="connsiteY12" fmla="*/ 454819 h 509588"/>
                  <a:gd name="connsiteX13" fmla="*/ 881063 w 926307"/>
                  <a:gd name="connsiteY13" fmla="*/ 464344 h 509588"/>
                  <a:gd name="connsiteX14" fmla="*/ 778669 w 926307"/>
                  <a:gd name="connsiteY14" fmla="*/ 404813 h 509588"/>
                  <a:gd name="connsiteX15" fmla="*/ 557213 w 926307"/>
                  <a:gd name="connsiteY15" fmla="*/ 500063 h 509588"/>
                  <a:gd name="connsiteX16" fmla="*/ 421482 w 926307"/>
                  <a:gd name="connsiteY16" fmla="*/ 407194 h 509588"/>
                  <a:gd name="connsiteX17" fmla="*/ 245269 w 926307"/>
                  <a:gd name="connsiteY17" fmla="*/ 431006 h 509588"/>
                  <a:gd name="connsiteX18" fmla="*/ 80963 w 926307"/>
                  <a:gd name="connsiteY18" fmla="*/ 509588 h 509588"/>
                  <a:gd name="connsiteX19" fmla="*/ 114300 w 926307"/>
                  <a:gd name="connsiteY19" fmla="*/ 419100 h 509588"/>
                  <a:gd name="connsiteX20" fmla="*/ 57150 w 926307"/>
                  <a:gd name="connsiteY20" fmla="*/ 271463 h 509588"/>
                  <a:gd name="connsiteX21" fmla="*/ 0 w 926307"/>
                  <a:gd name="connsiteY21" fmla="*/ 235744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26307" h="509588">
                    <a:moveTo>
                      <a:pt x="0" y="235744"/>
                    </a:moveTo>
                    <a:lnTo>
                      <a:pt x="64294" y="95250"/>
                    </a:lnTo>
                    <a:lnTo>
                      <a:pt x="235744" y="38100"/>
                    </a:lnTo>
                    <a:lnTo>
                      <a:pt x="273844" y="0"/>
                    </a:lnTo>
                    <a:lnTo>
                      <a:pt x="404813" y="0"/>
                    </a:lnTo>
                    <a:lnTo>
                      <a:pt x="523875" y="19050"/>
                    </a:lnTo>
                    <a:lnTo>
                      <a:pt x="542925" y="47625"/>
                    </a:lnTo>
                    <a:lnTo>
                      <a:pt x="569119" y="171450"/>
                    </a:lnTo>
                    <a:lnTo>
                      <a:pt x="650082" y="233363"/>
                    </a:lnTo>
                    <a:lnTo>
                      <a:pt x="790575" y="157163"/>
                    </a:lnTo>
                    <a:lnTo>
                      <a:pt x="888207" y="166688"/>
                    </a:lnTo>
                    <a:lnTo>
                      <a:pt x="878682" y="335756"/>
                    </a:lnTo>
                    <a:lnTo>
                      <a:pt x="926307" y="454819"/>
                    </a:lnTo>
                    <a:lnTo>
                      <a:pt x="881063" y="464344"/>
                    </a:lnTo>
                    <a:lnTo>
                      <a:pt x="778669" y="404813"/>
                    </a:lnTo>
                    <a:lnTo>
                      <a:pt x="557213" y="500063"/>
                    </a:lnTo>
                    <a:lnTo>
                      <a:pt x="421482" y="407194"/>
                    </a:lnTo>
                    <a:lnTo>
                      <a:pt x="245269" y="431006"/>
                    </a:lnTo>
                    <a:lnTo>
                      <a:pt x="80963" y="509588"/>
                    </a:lnTo>
                    <a:lnTo>
                      <a:pt x="114300" y="419100"/>
                    </a:lnTo>
                    <a:lnTo>
                      <a:pt x="57150" y="271463"/>
                    </a:lnTo>
                    <a:lnTo>
                      <a:pt x="0" y="235744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1" name="Полилиния 150"/>
              <p:cNvSpPr>
                <a:spLocks noChangeAspect="1"/>
              </p:cNvSpPr>
              <p:nvPr/>
            </p:nvSpPr>
            <p:spPr>
              <a:xfrm>
                <a:off x="4997215" y="3188098"/>
                <a:ext cx="622923" cy="1072929"/>
              </a:xfrm>
              <a:custGeom>
                <a:avLst/>
                <a:gdLst>
                  <a:gd name="connsiteX0" fmla="*/ 50006 w 621506"/>
                  <a:gd name="connsiteY0" fmla="*/ 416719 h 1073944"/>
                  <a:gd name="connsiteX1" fmla="*/ 133350 w 621506"/>
                  <a:gd name="connsiteY1" fmla="*/ 381000 h 1073944"/>
                  <a:gd name="connsiteX2" fmla="*/ 202406 w 621506"/>
                  <a:gd name="connsiteY2" fmla="*/ 180975 h 1073944"/>
                  <a:gd name="connsiteX3" fmla="*/ 297656 w 621506"/>
                  <a:gd name="connsiteY3" fmla="*/ 178594 h 1073944"/>
                  <a:gd name="connsiteX4" fmla="*/ 338137 w 621506"/>
                  <a:gd name="connsiteY4" fmla="*/ 0 h 1073944"/>
                  <a:gd name="connsiteX5" fmla="*/ 619125 w 621506"/>
                  <a:gd name="connsiteY5" fmla="*/ 40481 h 1073944"/>
                  <a:gd name="connsiteX6" fmla="*/ 621506 w 621506"/>
                  <a:gd name="connsiteY6" fmla="*/ 257175 h 1073944"/>
                  <a:gd name="connsiteX7" fmla="*/ 502444 w 621506"/>
                  <a:gd name="connsiteY7" fmla="*/ 516731 h 1073944"/>
                  <a:gd name="connsiteX8" fmla="*/ 516731 w 621506"/>
                  <a:gd name="connsiteY8" fmla="*/ 671512 h 1073944"/>
                  <a:gd name="connsiteX9" fmla="*/ 523875 w 621506"/>
                  <a:gd name="connsiteY9" fmla="*/ 742950 h 1073944"/>
                  <a:gd name="connsiteX10" fmla="*/ 461962 w 621506"/>
                  <a:gd name="connsiteY10" fmla="*/ 897731 h 1073944"/>
                  <a:gd name="connsiteX11" fmla="*/ 447675 w 621506"/>
                  <a:gd name="connsiteY11" fmla="*/ 1073944 h 1073944"/>
                  <a:gd name="connsiteX12" fmla="*/ 378619 w 621506"/>
                  <a:gd name="connsiteY12" fmla="*/ 1014412 h 1073944"/>
                  <a:gd name="connsiteX13" fmla="*/ 247650 w 621506"/>
                  <a:gd name="connsiteY13" fmla="*/ 1031081 h 1073944"/>
                  <a:gd name="connsiteX14" fmla="*/ 147637 w 621506"/>
                  <a:gd name="connsiteY14" fmla="*/ 1028700 h 1073944"/>
                  <a:gd name="connsiteX15" fmla="*/ 97631 w 621506"/>
                  <a:gd name="connsiteY15" fmla="*/ 916781 h 1073944"/>
                  <a:gd name="connsiteX16" fmla="*/ 95250 w 621506"/>
                  <a:gd name="connsiteY16" fmla="*/ 731044 h 1073944"/>
                  <a:gd name="connsiteX17" fmla="*/ 0 w 621506"/>
                  <a:gd name="connsiteY17" fmla="*/ 511969 h 1073944"/>
                  <a:gd name="connsiteX18" fmla="*/ 50006 w 621506"/>
                  <a:gd name="connsiteY18" fmla="*/ 416719 h 107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1506" h="1073944">
                    <a:moveTo>
                      <a:pt x="50006" y="416719"/>
                    </a:moveTo>
                    <a:lnTo>
                      <a:pt x="133350" y="381000"/>
                    </a:lnTo>
                    <a:lnTo>
                      <a:pt x="202406" y="180975"/>
                    </a:lnTo>
                    <a:lnTo>
                      <a:pt x="297656" y="178594"/>
                    </a:lnTo>
                    <a:lnTo>
                      <a:pt x="338137" y="0"/>
                    </a:lnTo>
                    <a:lnTo>
                      <a:pt x="619125" y="40481"/>
                    </a:lnTo>
                    <a:cubicBezTo>
                      <a:pt x="619919" y="112712"/>
                      <a:pt x="620712" y="184944"/>
                      <a:pt x="621506" y="257175"/>
                    </a:cubicBezTo>
                    <a:lnTo>
                      <a:pt x="502444" y="516731"/>
                    </a:lnTo>
                    <a:lnTo>
                      <a:pt x="516731" y="671512"/>
                    </a:lnTo>
                    <a:lnTo>
                      <a:pt x="523875" y="742950"/>
                    </a:lnTo>
                    <a:lnTo>
                      <a:pt x="461962" y="897731"/>
                    </a:lnTo>
                    <a:lnTo>
                      <a:pt x="447675" y="1073944"/>
                    </a:lnTo>
                    <a:lnTo>
                      <a:pt x="378619" y="1014412"/>
                    </a:lnTo>
                    <a:lnTo>
                      <a:pt x="247650" y="1031081"/>
                    </a:lnTo>
                    <a:lnTo>
                      <a:pt x="147637" y="1028700"/>
                    </a:lnTo>
                    <a:lnTo>
                      <a:pt x="97631" y="916781"/>
                    </a:lnTo>
                    <a:cubicBezTo>
                      <a:pt x="96837" y="854869"/>
                      <a:pt x="96044" y="792956"/>
                      <a:pt x="95250" y="731044"/>
                    </a:cubicBezTo>
                    <a:lnTo>
                      <a:pt x="0" y="511969"/>
                    </a:lnTo>
                    <a:lnTo>
                      <a:pt x="50006" y="416719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2" name="Полилиния 151"/>
              <p:cNvSpPr>
                <a:spLocks noChangeAspect="1"/>
              </p:cNvSpPr>
              <p:nvPr/>
            </p:nvSpPr>
            <p:spPr>
              <a:xfrm>
                <a:off x="5433843" y="3215558"/>
                <a:ext cx="560826" cy="1202387"/>
              </a:xfrm>
              <a:custGeom>
                <a:avLst/>
                <a:gdLst>
                  <a:gd name="connsiteX0" fmla="*/ 226218 w 561975"/>
                  <a:gd name="connsiteY0" fmla="*/ 33337 h 1200150"/>
                  <a:gd name="connsiteX1" fmla="*/ 352425 w 561975"/>
                  <a:gd name="connsiteY1" fmla="*/ 7144 h 1200150"/>
                  <a:gd name="connsiteX2" fmla="*/ 330993 w 561975"/>
                  <a:gd name="connsiteY2" fmla="*/ 152400 h 1200150"/>
                  <a:gd name="connsiteX3" fmla="*/ 457200 w 561975"/>
                  <a:gd name="connsiteY3" fmla="*/ 185737 h 1200150"/>
                  <a:gd name="connsiteX4" fmla="*/ 561975 w 561975"/>
                  <a:gd name="connsiteY4" fmla="*/ 188119 h 1200150"/>
                  <a:gd name="connsiteX5" fmla="*/ 514350 w 561975"/>
                  <a:gd name="connsiteY5" fmla="*/ 338137 h 1200150"/>
                  <a:gd name="connsiteX6" fmla="*/ 471487 w 561975"/>
                  <a:gd name="connsiteY6" fmla="*/ 407194 h 1200150"/>
                  <a:gd name="connsiteX7" fmla="*/ 366712 w 561975"/>
                  <a:gd name="connsiteY7" fmla="*/ 504825 h 1200150"/>
                  <a:gd name="connsiteX8" fmla="*/ 357187 w 561975"/>
                  <a:gd name="connsiteY8" fmla="*/ 576262 h 1200150"/>
                  <a:gd name="connsiteX9" fmla="*/ 378618 w 561975"/>
                  <a:gd name="connsiteY9" fmla="*/ 614362 h 1200150"/>
                  <a:gd name="connsiteX10" fmla="*/ 333375 w 561975"/>
                  <a:gd name="connsiteY10" fmla="*/ 776287 h 1200150"/>
                  <a:gd name="connsiteX11" fmla="*/ 388143 w 561975"/>
                  <a:gd name="connsiteY11" fmla="*/ 845344 h 1200150"/>
                  <a:gd name="connsiteX12" fmla="*/ 390525 w 561975"/>
                  <a:gd name="connsiteY12" fmla="*/ 921544 h 1200150"/>
                  <a:gd name="connsiteX13" fmla="*/ 471487 w 561975"/>
                  <a:gd name="connsiteY13" fmla="*/ 916781 h 1200150"/>
                  <a:gd name="connsiteX14" fmla="*/ 421481 w 561975"/>
                  <a:gd name="connsiteY14" fmla="*/ 1083469 h 1200150"/>
                  <a:gd name="connsiteX15" fmla="*/ 452437 w 561975"/>
                  <a:gd name="connsiteY15" fmla="*/ 1200150 h 1200150"/>
                  <a:gd name="connsiteX16" fmla="*/ 245268 w 561975"/>
                  <a:gd name="connsiteY16" fmla="*/ 1121569 h 1200150"/>
                  <a:gd name="connsiteX17" fmla="*/ 0 w 561975"/>
                  <a:gd name="connsiteY17" fmla="*/ 1166812 h 1200150"/>
                  <a:gd name="connsiteX18" fmla="*/ 16668 w 561975"/>
                  <a:gd name="connsiteY18" fmla="*/ 1016794 h 1200150"/>
                  <a:gd name="connsiteX19" fmla="*/ 26193 w 561975"/>
                  <a:gd name="connsiteY19" fmla="*/ 885825 h 1200150"/>
                  <a:gd name="connsiteX20" fmla="*/ 90487 w 561975"/>
                  <a:gd name="connsiteY20" fmla="*/ 719137 h 1200150"/>
                  <a:gd name="connsiteX21" fmla="*/ 76200 w 561975"/>
                  <a:gd name="connsiteY21" fmla="*/ 483394 h 1200150"/>
                  <a:gd name="connsiteX22" fmla="*/ 188118 w 561975"/>
                  <a:gd name="connsiteY22" fmla="*/ 226219 h 1200150"/>
                  <a:gd name="connsiteX23" fmla="*/ 183356 w 561975"/>
                  <a:gd name="connsiteY23" fmla="*/ 0 h 1200150"/>
                  <a:gd name="connsiteX24" fmla="*/ 226218 w 561975"/>
                  <a:gd name="connsiteY24" fmla="*/ 33337 h 120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975" h="1200150">
                    <a:moveTo>
                      <a:pt x="226218" y="33337"/>
                    </a:moveTo>
                    <a:lnTo>
                      <a:pt x="352425" y="7144"/>
                    </a:lnTo>
                    <a:lnTo>
                      <a:pt x="330993" y="152400"/>
                    </a:lnTo>
                    <a:lnTo>
                      <a:pt x="457200" y="185737"/>
                    </a:lnTo>
                    <a:lnTo>
                      <a:pt x="561975" y="188119"/>
                    </a:lnTo>
                    <a:lnTo>
                      <a:pt x="514350" y="338137"/>
                    </a:lnTo>
                    <a:lnTo>
                      <a:pt x="471487" y="407194"/>
                    </a:lnTo>
                    <a:lnTo>
                      <a:pt x="366712" y="504825"/>
                    </a:lnTo>
                    <a:lnTo>
                      <a:pt x="357187" y="576262"/>
                    </a:lnTo>
                    <a:lnTo>
                      <a:pt x="378618" y="614362"/>
                    </a:lnTo>
                    <a:lnTo>
                      <a:pt x="333375" y="776287"/>
                    </a:lnTo>
                    <a:lnTo>
                      <a:pt x="388143" y="845344"/>
                    </a:lnTo>
                    <a:lnTo>
                      <a:pt x="390525" y="921544"/>
                    </a:lnTo>
                    <a:lnTo>
                      <a:pt x="471487" y="916781"/>
                    </a:lnTo>
                    <a:lnTo>
                      <a:pt x="421481" y="1083469"/>
                    </a:lnTo>
                    <a:lnTo>
                      <a:pt x="452437" y="1200150"/>
                    </a:lnTo>
                    <a:lnTo>
                      <a:pt x="245268" y="1121569"/>
                    </a:lnTo>
                    <a:lnTo>
                      <a:pt x="0" y="1166812"/>
                    </a:lnTo>
                    <a:lnTo>
                      <a:pt x="16668" y="1016794"/>
                    </a:lnTo>
                    <a:lnTo>
                      <a:pt x="26193" y="885825"/>
                    </a:lnTo>
                    <a:lnTo>
                      <a:pt x="90487" y="719137"/>
                    </a:lnTo>
                    <a:lnTo>
                      <a:pt x="76200" y="483394"/>
                    </a:lnTo>
                    <a:lnTo>
                      <a:pt x="188118" y="226219"/>
                    </a:lnTo>
                    <a:lnTo>
                      <a:pt x="183356" y="0"/>
                    </a:lnTo>
                    <a:lnTo>
                      <a:pt x="226218" y="33337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3" name="Полилиния 152"/>
              <p:cNvSpPr>
                <a:spLocks noChangeAspect="1"/>
              </p:cNvSpPr>
              <p:nvPr/>
            </p:nvSpPr>
            <p:spPr>
              <a:xfrm>
                <a:off x="4228748" y="4168837"/>
                <a:ext cx="721893" cy="447217"/>
              </a:xfrm>
              <a:custGeom>
                <a:avLst/>
                <a:gdLst>
                  <a:gd name="connsiteX0" fmla="*/ 0 w 721519"/>
                  <a:gd name="connsiteY0" fmla="*/ 214312 h 447675"/>
                  <a:gd name="connsiteX1" fmla="*/ 42863 w 721519"/>
                  <a:gd name="connsiteY1" fmla="*/ 178594 h 447675"/>
                  <a:gd name="connsiteX2" fmla="*/ 66675 w 721519"/>
                  <a:gd name="connsiteY2" fmla="*/ 95250 h 447675"/>
                  <a:gd name="connsiteX3" fmla="*/ 235744 w 721519"/>
                  <a:gd name="connsiteY3" fmla="*/ 16669 h 447675"/>
                  <a:gd name="connsiteX4" fmla="*/ 404813 w 721519"/>
                  <a:gd name="connsiteY4" fmla="*/ 0 h 447675"/>
                  <a:gd name="connsiteX5" fmla="*/ 547688 w 721519"/>
                  <a:gd name="connsiteY5" fmla="*/ 97631 h 447675"/>
                  <a:gd name="connsiteX6" fmla="*/ 661988 w 721519"/>
                  <a:gd name="connsiteY6" fmla="*/ 40481 h 447675"/>
                  <a:gd name="connsiteX7" fmla="*/ 721519 w 721519"/>
                  <a:gd name="connsiteY7" fmla="*/ 119062 h 447675"/>
                  <a:gd name="connsiteX8" fmla="*/ 640556 w 721519"/>
                  <a:gd name="connsiteY8" fmla="*/ 254794 h 447675"/>
                  <a:gd name="connsiteX9" fmla="*/ 616744 w 721519"/>
                  <a:gd name="connsiteY9" fmla="*/ 245269 h 447675"/>
                  <a:gd name="connsiteX10" fmla="*/ 526256 w 721519"/>
                  <a:gd name="connsiteY10" fmla="*/ 361950 h 447675"/>
                  <a:gd name="connsiteX11" fmla="*/ 531019 w 721519"/>
                  <a:gd name="connsiteY11" fmla="*/ 428625 h 447675"/>
                  <a:gd name="connsiteX12" fmla="*/ 521494 w 721519"/>
                  <a:gd name="connsiteY12" fmla="*/ 447675 h 447675"/>
                  <a:gd name="connsiteX13" fmla="*/ 414338 w 721519"/>
                  <a:gd name="connsiteY13" fmla="*/ 411956 h 447675"/>
                  <a:gd name="connsiteX14" fmla="*/ 283369 w 721519"/>
                  <a:gd name="connsiteY14" fmla="*/ 390525 h 447675"/>
                  <a:gd name="connsiteX15" fmla="*/ 130969 w 721519"/>
                  <a:gd name="connsiteY15" fmla="*/ 400050 h 447675"/>
                  <a:gd name="connsiteX16" fmla="*/ 126206 w 721519"/>
                  <a:gd name="connsiteY16" fmla="*/ 257175 h 447675"/>
                  <a:gd name="connsiteX17" fmla="*/ 0 w 721519"/>
                  <a:gd name="connsiteY17" fmla="*/ 214312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21519" h="447675">
                    <a:moveTo>
                      <a:pt x="0" y="214312"/>
                    </a:moveTo>
                    <a:lnTo>
                      <a:pt x="42863" y="178594"/>
                    </a:lnTo>
                    <a:lnTo>
                      <a:pt x="66675" y="95250"/>
                    </a:lnTo>
                    <a:lnTo>
                      <a:pt x="235744" y="16669"/>
                    </a:lnTo>
                    <a:lnTo>
                      <a:pt x="404813" y="0"/>
                    </a:lnTo>
                    <a:lnTo>
                      <a:pt x="547688" y="97631"/>
                    </a:lnTo>
                    <a:lnTo>
                      <a:pt x="661988" y="40481"/>
                    </a:lnTo>
                    <a:lnTo>
                      <a:pt x="721519" y="119062"/>
                    </a:lnTo>
                    <a:lnTo>
                      <a:pt x="640556" y="254794"/>
                    </a:lnTo>
                    <a:lnTo>
                      <a:pt x="616744" y="245269"/>
                    </a:lnTo>
                    <a:lnTo>
                      <a:pt x="526256" y="361950"/>
                    </a:lnTo>
                    <a:lnTo>
                      <a:pt x="531019" y="428625"/>
                    </a:lnTo>
                    <a:lnTo>
                      <a:pt x="521494" y="447675"/>
                    </a:lnTo>
                    <a:lnTo>
                      <a:pt x="414338" y="411956"/>
                    </a:lnTo>
                    <a:lnTo>
                      <a:pt x="283369" y="390525"/>
                    </a:lnTo>
                    <a:lnTo>
                      <a:pt x="130969" y="400050"/>
                    </a:lnTo>
                    <a:lnTo>
                      <a:pt x="126206" y="257175"/>
                    </a:lnTo>
                    <a:lnTo>
                      <a:pt x="0" y="214312"/>
                    </a:lnTo>
                    <a:close/>
                  </a:path>
                </a:pathLst>
              </a:custGeom>
              <a:solidFill>
                <a:srgbClr val="FF9999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4" name="Полилиния 153"/>
              <p:cNvSpPr>
                <a:spLocks noChangeAspect="1"/>
              </p:cNvSpPr>
              <p:nvPr/>
            </p:nvSpPr>
            <p:spPr>
              <a:xfrm>
                <a:off x="3510736" y="3947190"/>
                <a:ext cx="818922" cy="570790"/>
              </a:xfrm>
              <a:custGeom>
                <a:avLst/>
                <a:gdLst>
                  <a:gd name="connsiteX0" fmla="*/ 150018 w 819150"/>
                  <a:gd name="connsiteY0" fmla="*/ 497681 h 569118"/>
                  <a:gd name="connsiteX1" fmla="*/ 138112 w 819150"/>
                  <a:gd name="connsiteY1" fmla="*/ 440531 h 569118"/>
                  <a:gd name="connsiteX2" fmla="*/ 23812 w 819150"/>
                  <a:gd name="connsiteY2" fmla="*/ 404812 h 569118"/>
                  <a:gd name="connsiteX3" fmla="*/ 0 w 819150"/>
                  <a:gd name="connsiteY3" fmla="*/ 240506 h 569118"/>
                  <a:gd name="connsiteX4" fmla="*/ 190500 w 819150"/>
                  <a:gd name="connsiteY4" fmla="*/ 171450 h 569118"/>
                  <a:gd name="connsiteX5" fmla="*/ 271462 w 819150"/>
                  <a:gd name="connsiteY5" fmla="*/ 176212 h 569118"/>
                  <a:gd name="connsiteX6" fmla="*/ 309562 w 819150"/>
                  <a:gd name="connsiteY6" fmla="*/ 21431 h 569118"/>
                  <a:gd name="connsiteX7" fmla="*/ 383381 w 819150"/>
                  <a:gd name="connsiteY7" fmla="*/ 85725 h 569118"/>
                  <a:gd name="connsiteX8" fmla="*/ 445293 w 819150"/>
                  <a:gd name="connsiteY8" fmla="*/ 0 h 569118"/>
                  <a:gd name="connsiteX9" fmla="*/ 569118 w 819150"/>
                  <a:gd name="connsiteY9" fmla="*/ 83343 h 569118"/>
                  <a:gd name="connsiteX10" fmla="*/ 654843 w 819150"/>
                  <a:gd name="connsiteY10" fmla="*/ 23812 h 569118"/>
                  <a:gd name="connsiteX11" fmla="*/ 764381 w 819150"/>
                  <a:gd name="connsiteY11" fmla="*/ 80962 h 569118"/>
                  <a:gd name="connsiteX12" fmla="*/ 819150 w 819150"/>
                  <a:gd name="connsiteY12" fmla="*/ 233362 h 569118"/>
                  <a:gd name="connsiteX13" fmla="*/ 757237 w 819150"/>
                  <a:gd name="connsiteY13" fmla="*/ 402431 h 569118"/>
                  <a:gd name="connsiteX14" fmla="*/ 723900 w 819150"/>
                  <a:gd name="connsiteY14" fmla="*/ 433387 h 569118"/>
                  <a:gd name="connsiteX15" fmla="*/ 673893 w 819150"/>
                  <a:gd name="connsiteY15" fmla="*/ 461962 h 569118"/>
                  <a:gd name="connsiteX16" fmla="*/ 597693 w 819150"/>
                  <a:gd name="connsiteY16" fmla="*/ 564356 h 569118"/>
                  <a:gd name="connsiteX17" fmla="*/ 519112 w 819150"/>
                  <a:gd name="connsiteY17" fmla="*/ 569118 h 569118"/>
                  <a:gd name="connsiteX18" fmla="*/ 295275 w 819150"/>
                  <a:gd name="connsiteY18" fmla="*/ 485775 h 569118"/>
                  <a:gd name="connsiteX19" fmla="*/ 150018 w 819150"/>
                  <a:gd name="connsiteY19" fmla="*/ 497681 h 56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9150" h="569118">
                    <a:moveTo>
                      <a:pt x="150018" y="497681"/>
                    </a:moveTo>
                    <a:lnTo>
                      <a:pt x="138112" y="440531"/>
                    </a:lnTo>
                    <a:lnTo>
                      <a:pt x="23812" y="404812"/>
                    </a:lnTo>
                    <a:lnTo>
                      <a:pt x="0" y="240506"/>
                    </a:lnTo>
                    <a:lnTo>
                      <a:pt x="190500" y="171450"/>
                    </a:lnTo>
                    <a:lnTo>
                      <a:pt x="271462" y="176212"/>
                    </a:lnTo>
                    <a:lnTo>
                      <a:pt x="309562" y="21431"/>
                    </a:lnTo>
                    <a:lnTo>
                      <a:pt x="383381" y="85725"/>
                    </a:lnTo>
                    <a:lnTo>
                      <a:pt x="445293" y="0"/>
                    </a:lnTo>
                    <a:lnTo>
                      <a:pt x="569118" y="83343"/>
                    </a:lnTo>
                    <a:lnTo>
                      <a:pt x="654843" y="23812"/>
                    </a:lnTo>
                    <a:lnTo>
                      <a:pt x="764381" y="80962"/>
                    </a:lnTo>
                    <a:lnTo>
                      <a:pt x="819150" y="233362"/>
                    </a:lnTo>
                    <a:lnTo>
                      <a:pt x="757237" y="402431"/>
                    </a:lnTo>
                    <a:lnTo>
                      <a:pt x="723900" y="433387"/>
                    </a:lnTo>
                    <a:lnTo>
                      <a:pt x="673893" y="461962"/>
                    </a:lnTo>
                    <a:lnTo>
                      <a:pt x="597693" y="564356"/>
                    </a:lnTo>
                    <a:lnTo>
                      <a:pt x="519112" y="569118"/>
                    </a:lnTo>
                    <a:lnTo>
                      <a:pt x="295275" y="485775"/>
                    </a:lnTo>
                    <a:lnTo>
                      <a:pt x="150018" y="497681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5" name="Полилиния 154"/>
              <p:cNvSpPr>
                <a:spLocks noChangeAspect="1"/>
              </p:cNvSpPr>
              <p:nvPr/>
            </p:nvSpPr>
            <p:spPr>
              <a:xfrm>
                <a:off x="4871077" y="4164914"/>
                <a:ext cx="574409" cy="621789"/>
              </a:xfrm>
              <a:custGeom>
                <a:avLst/>
                <a:gdLst>
                  <a:gd name="connsiteX0" fmla="*/ 0 w 573881"/>
                  <a:gd name="connsiteY0" fmla="*/ 254794 h 621507"/>
                  <a:gd name="connsiteX1" fmla="*/ 64293 w 573881"/>
                  <a:gd name="connsiteY1" fmla="*/ 283369 h 621507"/>
                  <a:gd name="connsiteX2" fmla="*/ 119062 w 573881"/>
                  <a:gd name="connsiteY2" fmla="*/ 395288 h 621507"/>
                  <a:gd name="connsiteX3" fmla="*/ 121443 w 573881"/>
                  <a:gd name="connsiteY3" fmla="*/ 469107 h 621507"/>
                  <a:gd name="connsiteX4" fmla="*/ 140493 w 573881"/>
                  <a:gd name="connsiteY4" fmla="*/ 528638 h 621507"/>
                  <a:gd name="connsiteX5" fmla="*/ 207168 w 573881"/>
                  <a:gd name="connsiteY5" fmla="*/ 621507 h 621507"/>
                  <a:gd name="connsiteX6" fmla="*/ 340518 w 573881"/>
                  <a:gd name="connsiteY6" fmla="*/ 559594 h 621507"/>
                  <a:gd name="connsiteX7" fmla="*/ 307181 w 573881"/>
                  <a:gd name="connsiteY7" fmla="*/ 545307 h 621507"/>
                  <a:gd name="connsiteX8" fmla="*/ 311943 w 573881"/>
                  <a:gd name="connsiteY8" fmla="*/ 476250 h 621507"/>
                  <a:gd name="connsiteX9" fmla="*/ 452437 w 573881"/>
                  <a:gd name="connsiteY9" fmla="*/ 288132 h 621507"/>
                  <a:gd name="connsiteX10" fmla="*/ 559593 w 573881"/>
                  <a:gd name="connsiteY10" fmla="*/ 245269 h 621507"/>
                  <a:gd name="connsiteX11" fmla="*/ 573881 w 573881"/>
                  <a:gd name="connsiteY11" fmla="*/ 97632 h 621507"/>
                  <a:gd name="connsiteX12" fmla="*/ 502443 w 573881"/>
                  <a:gd name="connsiteY12" fmla="*/ 38100 h 621507"/>
                  <a:gd name="connsiteX13" fmla="*/ 378618 w 573881"/>
                  <a:gd name="connsiteY13" fmla="*/ 54769 h 621507"/>
                  <a:gd name="connsiteX14" fmla="*/ 266700 w 573881"/>
                  <a:gd name="connsiteY14" fmla="*/ 47625 h 621507"/>
                  <a:gd name="connsiteX15" fmla="*/ 223837 w 573881"/>
                  <a:gd name="connsiteY15" fmla="*/ 61913 h 621507"/>
                  <a:gd name="connsiteX16" fmla="*/ 114300 w 573881"/>
                  <a:gd name="connsiteY16" fmla="*/ 0 h 621507"/>
                  <a:gd name="connsiteX17" fmla="*/ 9525 w 573881"/>
                  <a:gd name="connsiteY17" fmla="*/ 45244 h 621507"/>
                  <a:gd name="connsiteX18" fmla="*/ 71437 w 573881"/>
                  <a:gd name="connsiteY18" fmla="*/ 114300 h 621507"/>
                  <a:gd name="connsiteX19" fmla="*/ 0 w 573881"/>
                  <a:gd name="connsiteY19" fmla="*/ 254794 h 62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3881" h="621507">
                    <a:moveTo>
                      <a:pt x="0" y="254794"/>
                    </a:moveTo>
                    <a:lnTo>
                      <a:pt x="64293" y="283369"/>
                    </a:lnTo>
                    <a:lnTo>
                      <a:pt x="119062" y="395288"/>
                    </a:lnTo>
                    <a:cubicBezTo>
                      <a:pt x="119856" y="419894"/>
                      <a:pt x="120649" y="444501"/>
                      <a:pt x="121443" y="469107"/>
                    </a:cubicBezTo>
                    <a:lnTo>
                      <a:pt x="140493" y="528638"/>
                    </a:lnTo>
                    <a:lnTo>
                      <a:pt x="207168" y="621507"/>
                    </a:lnTo>
                    <a:lnTo>
                      <a:pt x="340518" y="559594"/>
                    </a:lnTo>
                    <a:lnTo>
                      <a:pt x="307181" y="545307"/>
                    </a:lnTo>
                    <a:lnTo>
                      <a:pt x="311943" y="476250"/>
                    </a:lnTo>
                    <a:lnTo>
                      <a:pt x="452437" y="288132"/>
                    </a:lnTo>
                    <a:lnTo>
                      <a:pt x="559593" y="245269"/>
                    </a:lnTo>
                    <a:lnTo>
                      <a:pt x="573881" y="97632"/>
                    </a:lnTo>
                    <a:lnTo>
                      <a:pt x="502443" y="38100"/>
                    </a:lnTo>
                    <a:lnTo>
                      <a:pt x="378618" y="54769"/>
                    </a:lnTo>
                    <a:lnTo>
                      <a:pt x="266700" y="47625"/>
                    </a:lnTo>
                    <a:lnTo>
                      <a:pt x="223837" y="61913"/>
                    </a:lnTo>
                    <a:lnTo>
                      <a:pt x="114300" y="0"/>
                    </a:lnTo>
                    <a:lnTo>
                      <a:pt x="9525" y="45244"/>
                    </a:lnTo>
                    <a:lnTo>
                      <a:pt x="71437" y="114300"/>
                    </a:lnTo>
                    <a:lnTo>
                      <a:pt x="0" y="254794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6" name="Полилиния 155"/>
              <p:cNvSpPr>
                <a:spLocks noChangeAspect="1"/>
              </p:cNvSpPr>
              <p:nvPr/>
            </p:nvSpPr>
            <p:spPr>
              <a:xfrm>
                <a:off x="5181568" y="4337524"/>
                <a:ext cx="723834" cy="727709"/>
              </a:xfrm>
              <a:custGeom>
                <a:avLst/>
                <a:gdLst>
                  <a:gd name="connsiteX0" fmla="*/ 228600 w 723900"/>
                  <a:gd name="connsiteY0" fmla="*/ 726281 h 726281"/>
                  <a:gd name="connsiteX1" fmla="*/ 130969 w 723900"/>
                  <a:gd name="connsiteY1" fmla="*/ 642937 h 726281"/>
                  <a:gd name="connsiteX2" fmla="*/ 173831 w 723900"/>
                  <a:gd name="connsiteY2" fmla="*/ 557212 h 726281"/>
                  <a:gd name="connsiteX3" fmla="*/ 150019 w 723900"/>
                  <a:gd name="connsiteY3" fmla="*/ 461962 h 726281"/>
                  <a:gd name="connsiteX4" fmla="*/ 0 w 723900"/>
                  <a:gd name="connsiteY4" fmla="*/ 371475 h 726281"/>
                  <a:gd name="connsiteX5" fmla="*/ 2381 w 723900"/>
                  <a:gd name="connsiteY5" fmla="*/ 295275 h 726281"/>
                  <a:gd name="connsiteX6" fmla="*/ 140494 w 723900"/>
                  <a:gd name="connsiteY6" fmla="*/ 119062 h 726281"/>
                  <a:gd name="connsiteX7" fmla="*/ 254794 w 723900"/>
                  <a:gd name="connsiteY7" fmla="*/ 69056 h 726281"/>
                  <a:gd name="connsiteX8" fmla="*/ 259556 w 723900"/>
                  <a:gd name="connsiteY8" fmla="*/ 38100 h 726281"/>
                  <a:gd name="connsiteX9" fmla="*/ 504825 w 723900"/>
                  <a:gd name="connsiteY9" fmla="*/ 0 h 726281"/>
                  <a:gd name="connsiteX10" fmla="*/ 702469 w 723900"/>
                  <a:gd name="connsiteY10" fmla="*/ 76200 h 726281"/>
                  <a:gd name="connsiteX11" fmla="*/ 723900 w 723900"/>
                  <a:gd name="connsiteY11" fmla="*/ 159543 h 726281"/>
                  <a:gd name="connsiteX12" fmla="*/ 711994 w 723900"/>
                  <a:gd name="connsiteY12" fmla="*/ 295275 h 726281"/>
                  <a:gd name="connsiteX13" fmla="*/ 671513 w 723900"/>
                  <a:gd name="connsiteY13" fmla="*/ 419100 h 726281"/>
                  <a:gd name="connsiteX14" fmla="*/ 633413 w 723900"/>
                  <a:gd name="connsiteY14" fmla="*/ 504825 h 726281"/>
                  <a:gd name="connsiteX15" fmla="*/ 461963 w 723900"/>
                  <a:gd name="connsiteY15" fmla="*/ 588168 h 726281"/>
                  <a:gd name="connsiteX16" fmla="*/ 247650 w 723900"/>
                  <a:gd name="connsiteY16" fmla="*/ 619125 h 726281"/>
                  <a:gd name="connsiteX17" fmla="*/ 228600 w 723900"/>
                  <a:gd name="connsiteY17" fmla="*/ 726281 h 72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23900" h="726281">
                    <a:moveTo>
                      <a:pt x="228600" y="726281"/>
                    </a:moveTo>
                    <a:lnTo>
                      <a:pt x="130969" y="642937"/>
                    </a:lnTo>
                    <a:lnTo>
                      <a:pt x="173831" y="557212"/>
                    </a:lnTo>
                    <a:lnTo>
                      <a:pt x="150019" y="461962"/>
                    </a:lnTo>
                    <a:lnTo>
                      <a:pt x="0" y="371475"/>
                    </a:lnTo>
                    <a:cubicBezTo>
                      <a:pt x="794" y="346075"/>
                      <a:pt x="1587" y="320675"/>
                      <a:pt x="2381" y="295275"/>
                    </a:cubicBezTo>
                    <a:lnTo>
                      <a:pt x="140494" y="119062"/>
                    </a:lnTo>
                    <a:lnTo>
                      <a:pt x="254794" y="69056"/>
                    </a:lnTo>
                    <a:lnTo>
                      <a:pt x="259556" y="38100"/>
                    </a:lnTo>
                    <a:lnTo>
                      <a:pt x="504825" y="0"/>
                    </a:lnTo>
                    <a:lnTo>
                      <a:pt x="702469" y="76200"/>
                    </a:lnTo>
                    <a:lnTo>
                      <a:pt x="723900" y="159543"/>
                    </a:lnTo>
                    <a:lnTo>
                      <a:pt x="711994" y="295275"/>
                    </a:lnTo>
                    <a:lnTo>
                      <a:pt x="671513" y="419100"/>
                    </a:lnTo>
                    <a:lnTo>
                      <a:pt x="633413" y="504825"/>
                    </a:lnTo>
                    <a:lnTo>
                      <a:pt x="461963" y="588168"/>
                    </a:lnTo>
                    <a:lnTo>
                      <a:pt x="247650" y="619125"/>
                    </a:lnTo>
                    <a:lnTo>
                      <a:pt x="228600" y="726281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7" name="Полилиния 156"/>
              <p:cNvSpPr>
                <a:spLocks noChangeAspect="1"/>
              </p:cNvSpPr>
              <p:nvPr/>
            </p:nvSpPr>
            <p:spPr>
              <a:xfrm>
                <a:off x="4044393" y="4380676"/>
                <a:ext cx="785932" cy="845398"/>
              </a:xfrm>
              <a:custGeom>
                <a:avLst/>
                <a:gdLst>
                  <a:gd name="connsiteX0" fmla="*/ 95250 w 785812"/>
                  <a:gd name="connsiteY0" fmla="*/ 545306 h 845344"/>
                  <a:gd name="connsiteX1" fmla="*/ 0 w 785812"/>
                  <a:gd name="connsiteY1" fmla="*/ 488156 h 845344"/>
                  <a:gd name="connsiteX2" fmla="*/ 76200 w 785812"/>
                  <a:gd name="connsiteY2" fmla="*/ 431006 h 845344"/>
                  <a:gd name="connsiteX3" fmla="*/ 97631 w 785812"/>
                  <a:gd name="connsiteY3" fmla="*/ 383381 h 845344"/>
                  <a:gd name="connsiteX4" fmla="*/ 59531 w 785812"/>
                  <a:gd name="connsiteY4" fmla="*/ 138113 h 845344"/>
                  <a:gd name="connsiteX5" fmla="*/ 145256 w 785812"/>
                  <a:gd name="connsiteY5" fmla="*/ 19050 h 845344"/>
                  <a:gd name="connsiteX6" fmla="*/ 185737 w 785812"/>
                  <a:gd name="connsiteY6" fmla="*/ 0 h 845344"/>
                  <a:gd name="connsiteX7" fmla="*/ 311944 w 785812"/>
                  <a:gd name="connsiteY7" fmla="*/ 50006 h 845344"/>
                  <a:gd name="connsiteX8" fmla="*/ 311944 w 785812"/>
                  <a:gd name="connsiteY8" fmla="*/ 166688 h 845344"/>
                  <a:gd name="connsiteX9" fmla="*/ 316706 w 785812"/>
                  <a:gd name="connsiteY9" fmla="*/ 183356 h 845344"/>
                  <a:gd name="connsiteX10" fmla="*/ 464344 w 785812"/>
                  <a:gd name="connsiteY10" fmla="*/ 178594 h 845344"/>
                  <a:gd name="connsiteX11" fmla="*/ 600075 w 785812"/>
                  <a:gd name="connsiteY11" fmla="*/ 202406 h 845344"/>
                  <a:gd name="connsiteX12" fmla="*/ 707231 w 785812"/>
                  <a:gd name="connsiteY12" fmla="*/ 238125 h 845344"/>
                  <a:gd name="connsiteX13" fmla="*/ 595312 w 785812"/>
                  <a:gd name="connsiteY13" fmla="*/ 304800 h 845344"/>
                  <a:gd name="connsiteX14" fmla="*/ 611981 w 785812"/>
                  <a:gd name="connsiteY14" fmla="*/ 426244 h 845344"/>
                  <a:gd name="connsiteX15" fmla="*/ 731044 w 785812"/>
                  <a:gd name="connsiteY15" fmla="*/ 652463 h 845344"/>
                  <a:gd name="connsiteX16" fmla="*/ 785812 w 785812"/>
                  <a:gd name="connsiteY16" fmla="*/ 845344 h 845344"/>
                  <a:gd name="connsiteX17" fmla="*/ 711994 w 785812"/>
                  <a:gd name="connsiteY17" fmla="*/ 804863 h 845344"/>
                  <a:gd name="connsiteX18" fmla="*/ 588169 w 785812"/>
                  <a:gd name="connsiteY18" fmla="*/ 845344 h 845344"/>
                  <a:gd name="connsiteX19" fmla="*/ 561975 w 785812"/>
                  <a:gd name="connsiteY19" fmla="*/ 709613 h 845344"/>
                  <a:gd name="connsiteX20" fmla="*/ 485775 w 785812"/>
                  <a:gd name="connsiteY20" fmla="*/ 700088 h 845344"/>
                  <a:gd name="connsiteX21" fmla="*/ 419100 w 785812"/>
                  <a:gd name="connsiteY21" fmla="*/ 621506 h 845344"/>
                  <a:gd name="connsiteX22" fmla="*/ 292894 w 785812"/>
                  <a:gd name="connsiteY22" fmla="*/ 552450 h 845344"/>
                  <a:gd name="connsiteX23" fmla="*/ 183356 w 785812"/>
                  <a:gd name="connsiteY23" fmla="*/ 497681 h 845344"/>
                  <a:gd name="connsiteX24" fmla="*/ 95250 w 785812"/>
                  <a:gd name="connsiteY24" fmla="*/ 545306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5812" h="845344">
                    <a:moveTo>
                      <a:pt x="95250" y="545306"/>
                    </a:moveTo>
                    <a:lnTo>
                      <a:pt x="0" y="488156"/>
                    </a:lnTo>
                    <a:lnTo>
                      <a:pt x="76200" y="431006"/>
                    </a:lnTo>
                    <a:lnTo>
                      <a:pt x="97631" y="383381"/>
                    </a:lnTo>
                    <a:lnTo>
                      <a:pt x="59531" y="138113"/>
                    </a:lnTo>
                    <a:lnTo>
                      <a:pt x="145256" y="19050"/>
                    </a:lnTo>
                    <a:lnTo>
                      <a:pt x="185737" y="0"/>
                    </a:lnTo>
                    <a:lnTo>
                      <a:pt x="311944" y="50006"/>
                    </a:lnTo>
                    <a:lnTo>
                      <a:pt x="311944" y="166688"/>
                    </a:lnTo>
                    <a:lnTo>
                      <a:pt x="316706" y="183356"/>
                    </a:lnTo>
                    <a:lnTo>
                      <a:pt x="464344" y="178594"/>
                    </a:lnTo>
                    <a:lnTo>
                      <a:pt x="600075" y="202406"/>
                    </a:lnTo>
                    <a:lnTo>
                      <a:pt x="707231" y="238125"/>
                    </a:lnTo>
                    <a:lnTo>
                      <a:pt x="595312" y="304800"/>
                    </a:lnTo>
                    <a:lnTo>
                      <a:pt x="611981" y="426244"/>
                    </a:lnTo>
                    <a:lnTo>
                      <a:pt x="731044" y="652463"/>
                    </a:lnTo>
                    <a:lnTo>
                      <a:pt x="785812" y="845344"/>
                    </a:lnTo>
                    <a:lnTo>
                      <a:pt x="711994" y="804863"/>
                    </a:lnTo>
                    <a:lnTo>
                      <a:pt x="588169" y="845344"/>
                    </a:lnTo>
                    <a:lnTo>
                      <a:pt x="561975" y="709613"/>
                    </a:lnTo>
                    <a:lnTo>
                      <a:pt x="485775" y="700088"/>
                    </a:lnTo>
                    <a:lnTo>
                      <a:pt x="419100" y="621506"/>
                    </a:lnTo>
                    <a:lnTo>
                      <a:pt x="292894" y="552450"/>
                    </a:lnTo>
                    <a:lnTo>
                      <a:pt x="183356" y="497681"/>
                    </a:lnTo>
                    <a:lnTo>
                      <a:pt x="95250" y="545306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8" name="Полилиния 157"/>
              <p:cNvSpPr>
                <a:spLocks noChangeAspect="1"/>
              </p:cNvSpPr>
              <p:nvPr/>
            </p:nvSpPr>
            <p:spPr>
              <a:xfrm>
                <a:off x="4640149" y="4412060"/>
                <a:ext cx="774288" cy="931703"/>
              </a:xfrm>
              <a:custGeom>
                <a:avLst/>
                <a:gdLst>
                  <a:gd name="connsiteX0" fmla="*/ 388144 w 773907"/>
                  <a:gd name="connsiteY0" fmla="*/ 931069 h 931069"/>
                  <a:gd name="connsiteX1" fmla="*/ 180975 w 773907"/>
                  <a:gd name="connsiteY1" fmla="*/ 816769 h 931069"/>
                  <a:gd name="connsiteX2" fmla="*/ 138113 w 773907"/>
                  <a:gd name="connsiteY2" fmla="*/ 607219 h 931069"/>
                  <a:gd name="connsiteX3" fmla="*/ 19050 w 773907"/>
                  <a:gd name="connsiteY3" fmla="*/ 397669 h 931069"/>
                  <a:gd name="connsiteX4" fmla="*/ 0 w 773907"/>
                  <a:gd name="connsiteY4" fmla="*/ 266700 h 931069"/>
                  <a:gd name="connsiteX5" fmla="*/ 109538 w 773907"/>
                  <a:gd name="connsiteY5" fmla="*/ 209550 h 931069"/>
                  <a:gd name="connsiteX6" fmla="*/ 114300 w 773907"/>
                  <a:gd name="connsiteY6" fmla="*/ 119063 h 931069"/>
                  <a:gd name="connsiteX7" fmla="*/ 202407 w 773907"/>
                  <a:gd name="connsiteY7" fmla="*/ 0 h 931069"/>
                  <a:gd name="connsiteX8" fmla="*/ 302419 w 773907"/>
                  <a:gd name="connsiteY8" fmla="*/ 40482 h 931069"/>
                  <a:gd name="connsiteX9" fmla="*/ 345282 w 773907"/>
                  <a:gd name="connsiteY9" fmla="*/ 140494 h 931069"/>
                  <a:gd name="connsiteX10" fmla="*/ 352425 w 773907"/>
                  <a:gd name="connsiteY10" fmla="*/ 228600 h 931069"/>
                  <a:gd name="connsiteX11" fmla="*/ 373857 w 773907"/>
                  <a:gd name="connsiteY11" fmla="*/ 276225 h 931069"/>
                  <a:gd name="connsiteX12" fmla="*/ 440532 w 773907"/>
                  <a:gd name="connsiteY12" fmla="*/ 371475 h 931069"/>
                  <a:gd name="connsiteX13" fmla="*/ 578644 w 773907"/>
                  <a:gd name="connsiteY13" fmla="*/ 311944 h 931069"/>
                  <a:gd name="connsiteX14" fmla="*/ 690563 w 773907"/>
                  <a:gd name="connsiteY14" fmla="*/ 390525 h 931069"/>
                  <a:gd name="connsiteX15" fmla="*/ 711994 w 773907"/>
                  <a:gd name="connsiteY15" fmla="*/ 481013 h 931069"/>
                  <a:gd name="connsiteX16" fmla="*/ 673894 w 773907"/>
                  <a:gd name="connsiteY16" fmla="*/ 566738 h 931069"/>
                  <a:gd name="connsiteX17" fmla="*/ 773907 w 773907"/>
                  <a:gd name="connsiteY17" fmla="*/ 650082 h 931069"/>
                  <a:gd name="connsiteX18" fmla="*/ 769144 w 773907"/>
                  <a:gd name="connsiteY18" fmla="*/ 707232 h 931069"/>
                  <a:gd name="connsiteX19" fmla="*/ 578644 w 773907"/>
                  <a:gd name="connsiteY19" fmla="*/ 628650 h 931069"/>
                  <a:gd name="connsiteX20" fmla="*/ 445294 w 773907"/>
                  <a:gd name="connsiteY20" fmla="*/ 492919 h 931069"/>
                  <a:gd name="connsiteX21" fmla="*/ 392907 w 773907"/>
                  <a:gd name="connsiteY21" fmla="*/ 661988 h 931069"/>
                  <a:gd name="connsiteX22" fmla="*/ 388144 w 773907"/>
                  <a:gd name="connsiteY22" fmla="*/ 931069 h 93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3907" h="931069">
                    <a:moveTo>
                      <a:pt x="388144" y="931069"/>
                    </a:moveTo>
                    <a:lnTo>
                      <a:pt x="180975" y="816769"/>
                    </a:lnTo>
                    <a:lnTo>
                      <a:pt x="138113" y="607219"/>
                    </a:lnTo>
                    <a:lnTo>
                      <a:pt x="19050" y="397669"/>
                    </a:lnTo>
                    <a:lnTo>
                      <a:pt x="0" y="266700"/>
                    </a:lnTo>
                    <a:lnTo>
                      <a:pt x="109538" y="209550"/>
                    </a:lnTo>
                    <a:lnTo>
                      <a:pt x="114300" y="119063"/>
                    </a:lnTo>
                    <a:lnTo>
                      <a:pt x="202407" y="0"/>
                    </a:lnTo>
                    <a:lnTo>
                      <a:pt x="302419" y="40482"/>
                    </a:lnTo>
                    <a:lnTo>
                      <a:pt x="345282" y="140494"/>
                    </a:lnTo>
                    <a:lnTo>
                      <a:pt x="352425" y="228600"/>
                    </a:lnTo>
                    <a:lnTo>
                      <a:pt x="373857" y="276225"/>
                    </a:lnTo>
                    <a:lnTo>
                      <a:pt x="440532" y="371475"/>
                    </a:lnTo>
                    <a:lnTo>
                      <a:pt x="578644" y="311944"/>
                    </a:lnTo>
                    <a:lnTo>
                      <a:pt x="690563" y="390525"/>
                    </a:lnTo>
                    <a:lnTo>
                      <a:pt x="711994" y="481013"/>
                    </a:lnTo>
                    <a:lnTo>
                      <a:pt x="673894" y="566738"/>
                    </a:lnTo>
                    <a:lnTo>
                      <a:pt x="773907" y="650082"/>
                    </a:lnTo>
                    <a:lnTo>
                      <a:pt x="769144" y="707232"/>
                    </a:lnTo>
                    <a:lnTo>
                      <a:pt x="578644" y="628650"/>
                    </a:lnTo>
                    <a:lnTo>
                      <a:pt x="445294" y="492919"/>
                    </a:lnTo>
                    <a:lnTo>
                      <a:pt x="392907" y="661988"/>
                    </a:lnTo>
                    <a:cubicBezTo>
                      <a:pt x="391319" y="752475"/>
                      <a:pt x="389732" y="842963"/>
                      <a:pt x="388144" y="931069"/>
                    </a:cubicBez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9" name="Полилиния 158"/>
              <p:cNvSpPr>
                <a:spLocks noChangeAspect="1"/>
              </p:cNvSpPr>
              <p:nvPr/>
            </p:nvSpPr>
            <p:spPr>
              <a:xfrm>
                <a:off x="4968105" y="4906353"/>
                <a:ext cx="714131" cy="1123928"/>
              </a:xfrm>
              <a:custGeom>
                <a:avLst/>
                <a:gdLst>
                  <a:gd name="connsiteX0" fmla="*/ 447675 w 714375"/>
                  <a:gd name="connsiteY0" fmla="*/ 209550 h 1121569"/>
                  <a:gd name="connsiteX1" fmla="*/ 419100 w 714375"/>
                  <a:gd name="connsiteY1" fmla="*/ 361950 h 1121569"/>
                  <a:gd name="connsiteX2" fmla="*/ 607218 w 714375"/>
                  <a:gd name="connsiteY2" fmla="*/ 731044 h 1121569"/>
                  <a:gd name="connsiteX3" fmla="*/ 714375 w 714375"/>
                  <a:gd name="connsiteY3" fmla="*/ 831057 h 1121569"/>
                  <a:gd name="connsiteX4" fmla="*/ 704850 w 714375"/>
                  <a:gd name="connsiteY4" fmla="*/ 938213 h 1121569"/>
                  <a:gd name="connsiteX5" fmla="*/ 626268 w 714375"/>
                  <a:gd name="connsiteY5" fmla="*/ 1009650 h 1121569"/>
                  <a:gd name="connsiteX6" fmla="*/ 611981 w 714375"/>
                  <a:gd name="connsiteY6" fmla="*/ 1121569 h 1121569"/>
                  <a:gd name="connsiteX7" fmla="*/ 440531 w 714375"/>
                  <a:gd name="connsiteY7" fmla="*/ 1031082 h 1121569"/>
                  <a:gd name="connsiteX8" fmla="*/ 197643 w 714375"/>
                  <a:gd name="connsiteY8" fmla="*/ 1007269 h 1121569"/>
                  <a:gd name="connsiteX9" fmla="*/ 221456 w 714375"/>
                  <a:gd name="connsiteY9" fmla="*/ 940594 h 1121569"/>
                  <a:gd name="connsiteX10" fmla="*/ 0 w 714375"/>
                  <a:gd name="connsiteY10" fmla="*/ 878682 h 1121569"/>
                  <a:gd name="connsiteX11" fmla="*/ 50006 w 714375"/>
                  <a:gd name="connsiteY11" fmla="*/ 740569 h 1121569"/>
                  <a:gd name="connsiteX12" fmla="*/ 64293 w 714375"/>
                  <a:gd name="connsiteY12" fmla="*/ 428625 h 1121569"/>
                  <a:gd name="connsiteX13" fmla="*/ 76200 w 714375"/>
                  <a:gd name="connsiteY13" fmla="*/ 147638 h 1121569"/>
                  <a:gd name="connsiteX14" fmla="*/ 121443 w 714375"/>
                  <a:gd name="connsiteY14" fmla="*/ 0 h 1121569"/>
                  <a:gd name="connsiteX15" fmla="*/ 252412 w 714375"/>
                  <a:gd name="connsiteY15" fmla="*/ 128588 h 1121569"/>
                  <a:gd name="connsiteX16" fmla="*/ 447675 w 714375"/>
                  <a:gd name="connsiteY16" fmla="*/ 209550 h 1121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4375" h="1121569">
                    <a:moveTo>
                      <a:pt x="447675" y="209550"/>
                    </a:moveTo>
                    <a:lnTo>
                      <a:pt x="419100" y="361950"/>
                    </a:lnTo>
                    <a:lnTo>
                      <a:pt x="607218" y="731044"/>
                    </a:lnTo>
                    <a:lnTo>
                      <a:pt x="714375" y="831057"/>
                    </a:lnTo>
                    <a:lnTo>
                      <a:pt x="704850" y="938213"/>
                    </a:lnTo>
                    <a:lnTo>
                      <a:pt x="626268" y="1009650"/>
                    </a:lnTo>
                    <a:lnTo>
                      <a:pt x="611981" y="1121569"/>
                    </a:lnTo>
                    <a:lnTo>
                      <a:pt x="440531" y="1031082"/>
                    </a:lnTo>
                    <a:lnTo>
                      <a:pt x="197643" y="1007269"/>
                    </a:lnTo>
                    <a:lnTo>
                      <a:pt x="221456" y="940594"/>
                    </a:lnTo>
                    <a:lnTo>
                      <a:pt x="0" y="878682"/>
                    </a:lnTo>
                    <a:lnTo>
                      <a:pt x="50006" y="740569"/>
                    </a:lnTo>
                    <a:lnTo>
                      <a:pt x="64293" y="428625"/>
                    </a:lnTo>
                    <a:lnTo>
                      <a:pt x="76200" y="147638"/>
                    </a:lnTo>
                    <a:lnTo>
                      <a:pt x="121443" y="0"/>
                    </a:lnTo>
                    <a:lnTo>
                      <a:pt x="252412" y="128588"/>
                    </a:lnTo>
                    <a:lnTo>
                      <a:pt x="447675" y="209550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60" name="Полилиния 159"/>
              <p:cNvSpPr>
                <a:spLocks noChangeAspect="1"/>
              </p:cNvSpPr>
              <p:nvPr/>
            </p:nvSpPr>
            <p:spPr>
              <a:xfrm>
                <a:off x="4201580" y="5184882"/>
                <a:ext cx="826684" cy="686517"/>
              </a:xfrm>
              <a:custGeom>
                <a:avLst/>
                <a:gdLst>
                  <a:gd name="connsiteX0" fmla="*/ 47625 w 826294"/>
                  <a:gd name="connsiteY0" fmla="*/ 330994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47625 w 826294"/>
                  <a:gd name="connsiteY12" fmla="*/ 330994 h 688182"/>
                  <a:gd name="connsiteX0" fmla="*/ 83342 w 826294"/>
                  <a:gd name="connsiteY0" fmla="*/ 316721 h 688182"/>
                  <a:gd name="connsiteX1" fmla="*/ 0 w 826294"/>
                  <a:gd name="connsiteY1" fmla="*/ 107157 h 688182"/>
                  <a:gd name="connsiteX2" fmla="*/ 259557 w 826294"/>
                  <a:gd name="connsiteY2" fmla="*/ 123825 h 688182"/>
                  <a:gd name="connsiteX3" fmla="*/ 428625 w 826294"/>
                  <a:gd name="connsiteY3" fmla="*/ 40482 h 688182"/>
                  <a:gd name="connsiteX4" fmla="*/ 559594 w 826294"/>
                  <a:gd name="connsiteY4" fmla="*/ 0 h 688182"/>
                  <a:gd name="connsiteX5" fmla="*/ 826294 w 826294"/>
                  <a:gd name="connsiteY5" fmla="*/ 154782 h 688182"/>
                  <a:gd name="connsiteX6" fmla="*/ 812007 w 826294"/>
                  <a:gd name="connsiteY6" fmla="*/ 466725 h 688182"/>
                  <a:gd name="connsiteX7" fmla="*/ 731044 w 826294"/>
                  <a:gd name="connsiteY7" fmla="*/ 678657 h 688182"/>
                  <a:gd name="connsiteX8" fmla="*/ 428625 w 826294"/>
                  <a:gd name="connsiteY8" fmla="*/ 688182 h 688182"/>
                  <a:gd name="connsiteX9" fmla="*/ 411957 w 826294"/>
                  <a:gd name="connsiteY9" fmla="*/ 592932 h 688182"/>
                  <a:gd name="connsiteX10" fmla="*/ 304800 w 826294"/>
                  <a:gd name="connsiteY10" fmla="*/ 569119 h 688182"/>
                  <a:gd name="connsiteX11" fmla="*/ 188119 w 826294"/>
                  <a:gd name="connsiteY11" fmla="*/ 523875 h 688182"/>
                  <a:gd name="connsiteX12" fmla="*/ 83342 w 826294"/>
                  <a:gd name="connsiteY12" fmla="*/ 316721 h 68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6294" h="688182">
                    <a:moveTo>
                      <a:pt x="83342" y="316721"/>
                    </a:moveTo>
                    <a:lnTo>
                      <a:pt x="0" y="107157"/>
                    </a:lnTo>
                    <a:lnTo>
                      <a:pt x="259557" y="123825"/>
                    </a:lnTo>
                    <a:lnTo>
                      <a:pt x="428625" y="40482"/>
                    </a:lnTo>
                    <a:lnTo>
                      <a:pt x="559594" y="0"/>
                    </a:lnTo>
                    <a:lnTo>
                      <a:pt x="826294" y="154782"/>
                    </a:lnTo>
                    <a:lnTo>
                      <a:pt x="812007" y="466725"/>
                    </a:lnTo>
                    <a:lnTo>
                      <a:pt x="731044" y="678657"/>
                    </a:lnTo>
                    <a:lnTo>
                      <a:pt x="428625" y="688182"/>
                    </a:lnTo>
                    <a:lnTo>
                      <a:pt x="411957" y="592932"/>
                    </a:lnTo>
                    <a:lnTo>
                      <a:pt x="304800" y="569119"/>
                    </a:lnTo>
                    <a:lnTo>
                      <a:pt x="188119" y="523875"/>
                    </a:lnTo>
                    <a:lnTo>
                      <a:pt x="83342" y="316721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61" name="Полилиния 160"/>
              <p:cNvSpPr>
                <a:spLocks noChangeAspect="1"/>
              </p:cNvSpPr>
              <p:nvPr/>
            </p:nvSpPr>
            <p:spPr>
              <a:xfrm>
                <a:off x="4634327" y="5781172"/>
                <a:ext cx="838327" cy="694363"/>
              </a:xfrm>
              <a:custGeom>
                <a:avLst/>
                <a:gdLst>
                  <a:gd name="connsiteX0" fmla="*/ 0 w 838200"/>
                  <a:gd name="connsiteY0" fmla="*/ 90488 h 692944"/>
                  <a:gd name="connsiteX1" fmla="*/ 11906 w 838200"/>
                  <a:gd name="connsiteY1" fmla="*/ 280988 h 692944"/>
                  <a:gd name="connsiteX2" fmla="*/ 230981 w 838200"/>
                  <a:gd name="connsiteY2" fmla="*/ 285750 h 692944"/>
                  <a:gd name="connsiteX3" fmla="*/ 280987 w 838200"/>
                  <a:gd name="connsiteY3" fmla="*/ 447675 h 692944"/>
                  <a:gd name="connsiteX4" fmla="*/ 314325 w 838200"/>
                  <a:gd name="connsiteY4" fmla="*/ 573881 h 692944"/>
                  <a:gd name="connsiteX5" fmla="*/ 369093 w 838200"/>
                  <a:gd name="connsiteY5" fmla="*/ 666750 h 692944"/>
                  <a:gd name="connsiteX6" fmla="*/ 466725 w 838200"/>
                  <a:gd name="connsiteY6" fmla="*/ 692944 h 692944"/>
                  <a:gd name="connsiteX7" fmla="*/ 573881 w 838200"/>
                  <a:gd name="connsiteY7" fmla="*/ 678656 h 692944"/>
                  <a:gd name="connsiteX8" fmla="*/ 719137 w 838200"/>
                  <a:gd name="connsiteY8" fmla="*/ 631031 h 692944"/>
                  <a:gd name="connsiteX9" fmla="*/ 816768 w 838200"/>
                  <a:gd name="connsiteY9" fmla="*/ 511969 h 692944"/>
                  <a:gd name="connsiteX10" fmla="*/ 819150 w 838200"/>
                  <a:gd name="connsiteY10" fmla="*/ 350044 h 692944"/>
                  <a:gd name="connsiteX11" fmla="*/ 838200 w 838200"/>
                  <a:gd name="connsiteY11" fmla="*/ 195263 h 692944"/>
                  <a:gd name="connsiteX12" fmla="*/ 769143 w 838200"/>
                  <a:gd name="connsiteY12" fmla="*/ 154781 h 692944"/>
                  <a:gd name="connsiteX13" fmla="*/ 528637 w 838200"/>
                  <a:gd name="connsiteY13" fmla="*/ 128588 h 692944"/>
                  <a:gd name="connsiteX14" fmla="*/ 552450 w 838200"/>
                  <a:gd name="connsiteY14" fmla="*/ 59531 h 692944"/>
                  <a:gd name="connsiteX15" fmla="*/ 328612 w 838200"/>
                  <a:gd name="connsiteY15" fmla="*/ 0 h 692944"/>
                  <a:gd name="connsiteX16" fmla="*/ 302418 w 838200"/>
                  <a:gd name="connsiteY16" fmla="*/ 80963 h 692944"/>
                  <a:gd name="connsiteX17" fmla="*/ 0 w 838200"/>
                  <a:gd name="connsiteY17" fmla="*/ 90488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200" h="692944">
                    <a:moveTo>
                      <a:pt x="0" y="90488"/>
                    </a:moveTo>
                    <a:lnTo>
                      <a:pt x="11906" y="280988"/>
                    </a:lnTo>
                    <a:lnTo>
                      <a:pt x="230981" y="285750"/>
                    </a:lnTo>
                    <a:lnTo>
                      <a:pt x="280987" y="447675"/>
                    </a:lnTo>
                    <a:lnTo>
                      <a:pt x="314325" y="573881"/>
                    </a:lnTo>
                    <a:lnTo>
                      <a:pt x="369093" y="666750"/>
                    </a:lnTo>
                    <a:lnTo>
                      <a:pt x="466725" y="692944"/>
                    </a:lnTo>
                    <a:lnTo>
                      <a:pt x="573881" y="678656"/>
                    </a:lnTo>
                    <a:lnTo>
                      <a:pt x="719137" y="631031"/>
                    </a:lnTo>
                    <a:lnTo>
                      <a:pt x="816768" y="511969"/>
                    </a:lnTo>
                    <a:lnTo>
                      <a:pt x="819150" y="350044"/>
                    </a:lnTo>
                    <a:lnTo>
                      <a:pt x="838200" y="195263"/>
                    </a:lnTo>
                    <a:lnTo>
                      <a:pt x="769143" y="154781"/>
                    </a:lnTo>
                    <a:lnTo>
                      <a:pt x="528637" y="128588"/>
                    </a:lnTo>
                    <a:lnTo>
                      <a:pt x="552450" y="59531"/>
                    </a:lnTo>
                    <a:lnTo>
                      <a:pt x="328612" y="0"/>
                    </a:lnTo>
                    <a:lnTo>
                      <a:pt x="302418" y="80963"/>
                    </a:lnTo>
                    <a:lnTo>
                      <a:pt x="0" y="90488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62" name="Полилиния 161"/>
              <p:cNvSpPr>
                <a:spLocks noChangeAspect="1"/>
              </p:cNvSpPr>
              <p:nvPr/>
            </p:nvSpPr>
            <p:spPr>
              <a:xfrm>
                <a:off x="5187391" y="6306848"/>
                <a:ext cx="432747" cy="451140"/>
              </a:xfrm>
              <a:custGeom>
                <a:avLst/>
                <a:gdLst>
                  <a:gd name="connsiteX0" fmla="*/ 0 w 431006"/>
                  <a:gd name="connsiteY0" fmla="*/ 154781 h 452438"/>
                  <a:gd name="connsiteX1" fmla="*/ 64294 w 431006"/>
                  <a:gd name="connsiteY1" fmla="*/ 254794 h 452438"/>
                  <a:gd name="connsiteX2" fmla="*/ 73819 w 431006"/>
                  <a:gd name="connsiteY2" fmla="*/ 330994 h 452438"/>
                  <a:gd name="connsiteX3" fmla="*/ 57150 w 431006"/>
                  <a:gd name="connsiteY3" fmla="*/ 397669 h 452438"/>
                  <a:gd name="connsiteX4" fmla="*/ 285750 w 431006"/>
                  <a:gd name="connsiteY4" fmla="*/ 438150 h 452438"/>
                  <a:gd name="connsiteX5" fmla="*/ 357187 w 431006"/>
                  <a:gd name="connsiteY5" fmla="*/ 452438 h 452438"/>
                  <a:gd name="connsiteX6" fmla="*/ 409575 w 431006"/>
                  <a:gd name="connsiteY6" fmla="*/ 359569 h 452438"/>
                  <a:gd name="connsiteX7" fmla="*/ 431006 w 431006"/>
                  <a:gd name="connsiteY7" fmla="*/ 190500 h 452438"/>
                  <a:gd name="connsiteX8" fmla="*/ 347662 w 431006"/>
                  <a:gd name="connsiteY8" fmla="*/ 164306 h 452438"/>
                  <a:gd name="connsiteX9" fmla="*/ 330994 w 431006"/>
                  <a:gd name="connsiteY9" fmla="*/ 0 h 452438"/>
                  <a:gd name="connsiteX10" fmla="*/ 250031 w 431006"/>
                  <a:gd name="connsiteY10" fmla="*/ 4763 h 452438"/>
                  <a:gd name="connsiteX11" fmla="*/ 169069 w 431006"/>
                  <a:gd name="connsiteY11" fmla="*/ 107156 h 452438"/>
                  <a:gd name="connsiteX12" fmla="*/ 0 w 431006"/>
                  <a:gd name="connsiteY12" fmla="*/ 154781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1006" h="452438">
                    <a:moveTo>
                      <a:pt x="0" y="154781"/>
                    </a:moveTo>
                    <a:lnTo>
                      <a:pt x="64294" y="254794"/>
                    </a:lnTo>
                    <a:lnTo>
                      <a:pt x="73819" y="330994"/>
                    </a:lnTo>
                    <a:lnTo>
                      <a:pt x="57150" y="397669"/>
                    </a:lnTo>
                    <a:lnTo>
                      <a:pt x="285750" y="438150"/>
                    </a:lnTo>
                    <a:lnTo>
                      <a:pt x="357187" y="452438"/>
                    </a:lnTo>
                    <a:lnTo>
                      <a:pt x="409575" y="359569"/>
                    </a:lnTo>
                    <a:lnTo>
                      <a:pt x="431006" y="190500"/>
                    </a:lnTo>
                    <a:lnTo>
                      <a:pt x="347662" y="164306"/>
                    </a:lnTo>
                    <a:lnTo>
                      <a:pt x="330994" y="0"/>
                    </a:lnTo>
                    <a:lnTo>
                      <a:pt x="250031" y="4763"/>
                    </a:lnTo>
                    <a:lnTo>
                      <a:pt x="169069" y="107156"/>
                    </a:lnTo>
                    <a:lnTo>
                      <a:pt x="0" y="154781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63" name="Полилиния 162"/>
              <p:cNvSpPr>
                <a:spLocks noChangeAspect="1"/>
              </p:cNvSpPr>
              <p:nvPr/>
            </p:nvSpPr>
            <p:spPr>
              <a:xfrm>
                <a:off x="3933781" y="4867123"/>
                <a:ext cx="696665" cy="659057"/>
              </a:xfrm>
              <a:custGeom>
                <a:avLst/>
                <a:gdLst>
                  <a:gd name="connsiteX0" fmla="*/ 152400 w 697706"/>
                  <a:gd name="connsiteY0" fmla="*/ 659606 h 659606"/>
                  <a:gd name="connsiteX1" fmla="*/ 0 w 697706"/>
                  <a:gd name="connsiteY1" fmla="*/ 559594 h 659606"/>
                  <a:gd name="connsiteX2" fmla="*/ 40481 w 697706"/>
                  <a:gd name="connsiteY2" fmla="*/ 252413 h 659606"/>
                  <a:gd name="connsiteX3" fmla="*/ 85725 w 697706"/>
                  <a:gd name="connsiteY3" fmla="*/ 180975 h 659606"/>
                  <a:gd name="connsiteX4" fmla="*/ 90488 w 697706"/>
                  <a:gd name="connsiteY4" fmla="*/ 121444 h 659606"/>
                  <a:gd name="connsiteX5" fmla="*/ 66675 w 697706"/>
                  <a:gd name="connsiteY5" fmla="*/ 9525 h 659606"/>
                  <a:gd name="connsiteX6" fmla="*/ 119063 w 697706"/>
                  <a:gd name="connsiteY6" fmla="*/ 0 h 659606"/>
                  <a:gd name="connsiteX7" fmla="*/ 204788 w 697706"/>
                  <a:gd name="connsiteY7" fmla="*/ 57150 h 659606"/>
                  <a:gd name="connsiteX8" fmla="*/ 297656 w 697706"/>
                  <a:gd name="connsiteY8" fmla="*/ 11906 h 659606"/>
                  <a:gd name="connsiteX9" fmla="*/ 523875 w 697706"/>
                  <a:gd name="connsiteY9" fmla="*/ 130969 h 659606"/>
                  <a:gd name="connsiteX10" fmla="*/ 595313 w 697706"/>
                  <a:gd name="connsiteY10" fmla="*/ 214313 h 659606"/>
                  <a:gd name="connsiteX11" fmla="*/ 678656 w 697706"/>
                  <a:gd name="connsiteY11" fmla="*/ 226219 h 659606"/>
                  <a:gd name="connsiteX12" fmla="*/ 697706 w 697706"/>
                  <a:gd name="connsiteY12" fmla="*/ 357188 h 659606"/>
                  <a:gd name="connsiteX13" fmla="*/ 526256 w 697706"/>
                  <a:gd name="connsiteY13" fmla="*/ 440531 h 659606"/>
                  <a:gd name="connsiteX14" fmla="*/ 273844 w 697706"/>
                  <a:gd name="connsiteY14" fmla="*/ 423863 h 659606"/>
                  <a:gd name="connsiteX15" fmla="*/ 352425 w 697706"/>
                  <a:gd name="connsiteY15" fmla="*/ 628650 h 659606"/>
                  <a:gd name="connsiteX16" fmla="*/ 235744 w 697706"/>
                  <a:gd name="connsiteY16" fmla="*/ 626269 h 659606"/>
                  <a:gd name="connsiteX17" fmla="*/ 152400 w 697706"/>
                  <a:gd name="connsiteY17" fmla="*/ 659606 h 65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7706" h="659606">
                    <a:moveTo>
                      <a:pt x="152400" y="659606"/>
                    </a:moveTo>
                    <a:lnTo>
                      <a:pt x="0" y="559594"/>
                    </a:lnTo>
                    <a:lnTo>
                      <a:pt x="40481" y="252413"/>
                    </a:lnTo>
                    <a:lnTo>
                      <a:pt x="85725" y="180975"/>
                    </a:lnTo>
                    <a:lnTo>
                      <a:pt x="90488" y="121444"/>
                    </a:lnTo>
                    <a:lnTo>
                      <a:pt x="66675" y="9525"/>
                    </a:lnTo>
                    <a:lnTo>
                      <a:pt x="119063" y="0"/>
                    </a:lnTo>
                    <a:lnTo>
                      <a:pt x="204788" y="57150"/>
                    </a:lnTo>
                    <a:lnTo>
                      <a:pt x="297656" y="11906"/>
                    </a:lnTo>
                    <a:lnTo>
                      <a:pt x="523875" y="130969"/>
                    </a:lnTo>
                    <a:lnTo>
                      <a:pt x="595313" y="214313"/>
                    </a:lnTo>
                    <a:lnTo>
                      <a:pt x="678656" y="226219"/>
                    </a:lnTo>
                    <a:lnTo>
                      <a:pt x="697706" y="357188"/>
                    </a:lnTo>
                    <a:lnTo>
                      <a:pt x="526256" y="440531"/>
                    </a:lnTo>
                    <a:lnTo>
                      <a:pt x="273844" y="423863"/>
                    </a:lnTo>
                    <a:lnTo>
                      <a:pt x="352425" y="628650"/>
                    </a:lnTo>
                    <a:lnTo>
                      <a:pt x="235744" y="626269"/>
                    </a:lnTo>
                    <a:lnTo>
                      <a:pt x="152400" y="659606"/>
                    </a:lnTo>
                    <a:close/>
                  </a:path>
                </a:pathLst>
              </a:custGeom>
              <a:solidFill>
                <a:srgbClr val="FF9999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64" name="Полилиния 163"/>
              <p:cNvSpPr>
                <a:spLocks noChangeAspect="1"/>
              </p:cNvSpPr>
              <p:nvPr/>
            </p:nvSpPr>
            <p:spPr>
              <a:xfrm>
                <a:off x="3534023" y="4435598"/>
                <a:ext cx="615161" cy="1035661"/>
              </a:xfrm>
              <a:custGeom>
                <a:avLst/>
                <a:gdLst>
                  <a:gd name="connsiteX0" fmla="*/ 40481 w 614363"/>
                  <a:gd name="connsiteY0" fmla="*/ 71437 h 1033462"/>
                  <a:gd name="connsiteX1" fmla="*/ 135731 w 614363"/>
                  <a:gd name="connsiteY1" fmla="*/ 109537 h 1033462"/>
                  <a:gd name="connsiteX2" fmla="*/ 126206 w 614363"/>
                  <a:gd name="connsiteY2" fmla="*/ 4762 h 1033462"/>
                  <a:gd name="connsiteX3" fmla="*/ 276225 w 614363"/>
                  <a:gd name="connsiteY3" fmla="*/ 0 h 1033462"/>
                  <a:gd name="connsiteX4" fmla="*/ 500063 w 614363"/>
                  <a:gd name="connsiteY4" fmla="*/ 83344 h 1033462"/>
                  <a:gd name="connsiteX5" fmla="*/ 573881 w 614363"/>
                  <a:gd name="connsiteY5" fmla="*/ 76200 h 1033462"/>
                  <a:gd name="connsiteX6" fmla="*/ 614363 w 614363"/>
                  <a:gd name="connsiteY6" fmla="*/ 319087 h 1033462"/>
                  <a:gd name="connsiteX7" fmla="*/ 592931 w 614363"/>
                  <a:gd name="connsiteY7" fmla="*/ 373856 h 1033462"/>
                  <a:gd name="connsiteX8" fmla="*/ 519113 w 614363"/>
                  <a:gd name="connsiteY8" fmla="*/ 426244 h 1033462"/>
                  <a:gd name="connsiteX9" fmla="*/ 469106 w 614363"/>
                  <a:gd name="connsiteY9" fmla="*/ 433387 h 1033462"/>
                  <a:gd name="connsiteX10" fmla="*/ 490538 w 614363"/>
                  <a:gd name="connsiteY10" fmla="*/ 571500 h 1033462"/>
                  <a:gd name="connsiteX11" fmla="*/ 490538 w 614363"/>
                  <a:gd name="connsiteY11" fmla="*/ 611981 h 1033462"/>
                  <a:gd name="connsiteX12" fmla="*/ 438150 w 614363"/>
                  <a:gd name="connsiteY12" fmla="*/ 681037 h 1033462"/>
                  <a:gd name="connsiteX13" fmla="*/ 369094 w 614363"/>
                  <a:gd name="connsiteY13" fmla="*/ 728662 h 1033462"/>
                  <a:gd name="connsiteX14" fmla="*/ 321469 w 614363"/>
                  <a:gd name="connsiteY14" fmla="*/ 759619 h 1033462"/>
                  <a:gd name="connsiteX15" fmla="*/ 292894 w 614363"/>
                  <a:gd name="connsiteY15" fmla="*/ 838200 h 1033462"/>
                  <a:gd name="connsiteX16" fmla="*/ 300038 w 614363"/>
                  <a:gd name="connsiteY16" fmla="*/ 950119 h 1033462"/>
                  <a:gd name="connsiteX17" fmla="*/ 269081 w 614363"/>
                  <a:gd name="connsiteY17" fmla="*/ 1028700 h 1033462"/>
                  <a:gd name="connsiteX18" fmla="*/ 202406 w 614363"/>
                  <a:gd name="connsiteY18" fmla="*/ 1033462 h 1033462"/>
                  <a:gd name="connsiteX19" fmla="*/ 176213 w 614363"/>
                  <a:gd name="connsiteY19" fmla="*/ 907256 h 1033462"/>
                  <a:gd name="connsiteX20" fmla="*/ 135731 w 614363"/>
                  <a:gd name="connsiteY20" fmla="*/ 897731 h 1033462"/>
                  <a:gd name="connsiteX21" fmla="*/ 159544 w 614363"/>
                  <a:gd name="connsiteY21" fmla="*/ 650081 h 1033462"/>
                  <a:gd name="connsiteX22" fmla="*/ 142875 w 614363"/>
                  <a:gd name="connsiteY22" fmla="*/ 407194 h 1033462"/>
                  <a:gd name="connsiteX23" fmla="*/ 66675 w 614363"/>
                  <a:gd name="connsiteY23" fmla="*/ 316706 h 1033462"/>
                  <a:gd name="connsiteX24" fmla="*/ 90488 w 614363"/>
                  <a:gd name="connsiteY24" fmla="*/ 197644 h 1033462"/>
                  <a:gd name="connsiteX25" fmla="*/ 0 w 614363"/>
                  <a:gd name="connsiteY25" fmla="*/ 138112 h 1033462"/>
                  <a:gd name="connsiteX26" fmla="*/ 40481 w 614363"/>
                  <a:gd name="connsiteY26" fmla="*/ 71437 h 103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4363" h="1033462">
                    <a:moveTo>
                      <a:pt x="40481" y="71437"/>
                    </a:moveTo>
                    <a:lnTo>
                      <a:pt x="135731" y="109537"/>
                    </a:lnTo>
                    <a:lnTo>
                      <a:pt x="126206" y="4762"/>
                    </a:lnTo>
                    <a:lnTo>
                      <a:pt x="276225" y="0"/>
                    </a:lnTo>
                    <a:lnTo>
                      <a:pt x="500063" y="83344"/>
                    </a:lnTo>
                    <a:lnTo>
                      <a:pt x="573881" y="76200"/>
                    </a:lnTo>
                    <a:lnTo>
                      <a:pt x="614363" y="319087"/>
                    </a:lnTo>
                    <a:lnTo>
                      <a:pt x="592931" y="373856"/>
                    </a:lnTo>
                    <a:lnTo>
                      <a:pt x="519113" y="426244"/>
                    </a:lnTo>
                    <a:lnTo>
                      <a:pt x="469106" y="433387"/>
                    </a:lnTo>
                    <a:lnTo>
                      <a:pt x="490538" y="571500"/>
                    </a:lnTo>
                    <a:lnTo>
                      <a:pt x="490538" y="611981"/>
                    </a:lnTo>
                    <a:lnTo>
                      <a:pt x="438150" y="681037"/>
                    </a:lnTo>
                    <a:lnTo>
                      <a:pt x="369094" y="728662"/>
                    </a:lnTo>
                    <a:lnTo>
                      <a:pt x="321469" y="759619"/>
                    </a:lnTo>
                    <a:lnTo>
                      <a:pt x="292894" y="838200"/>
                    </a:lnTo>
                    <a:lnTo>
                      <a:pt x="300038" y="950119"/>
                    </a:lnTo>
                    <a:lnTo>
                      <a:pt x="269081" y="1028700"/>
                    </a:lnTo>
                    <a:lnTo>
                      <a:pt x="202406" y="1033462"/>
                    </a:lnTo>
                    <a:lnTo>
                      <a:pt x="176213" y="907256"/>
                    </a:lnTo>
                    <a:lnTo>
                      <a:pt x="135731" y="897731"/>
                    </a:lnTo>
                    <a:lnTo>
                      <a:pt x="159544" y="650081"/>
                    </a:lnTo>
                    <a:lnTo>
                      <a:pt x="142875" y="407194"/>
                    </a:lnTo>
                    <a:lnTo>
                      <a:pt x="66675" y="316706"/>
                    </a:lnTo>
                    <a:lnTo>
                      <a:pt x="90488" y="197644"/>
                    </a:lnTo>
                    <a:lnTo>
                      <a:pt x="0" y="138112"/>
                    </a:lnTo>
                    <a:lnTo>
                      <a:pt x="40481" y="71437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65" name="Полилиния 164"/>
              <p:cNvSpPr>
                <a:spLocks noChangeAspect="1"/>
              </p:cNvSpPr>
              <p:nvPr/>
            </p:nvSpPr>
            <p:spPr>
              <a:xfrm>
                <a:off x="3252639" y="4716090"/>
                <a:ext cx="448273" cy="631596"/>
              </a:xfrm>
              <a:custGeom>
                <a:avLst/>
                <a:gdLst>
                  <a:gd name="connsiteX0" fmla="*/ 280987 w 447675"/>
                  <a:gd name="connsiteY0" fmla="*/ 631032 h 631032"/>
                  <a:gd name="connsiteX1" fmla="*/ 171450 w 447675"/>
                  <a:gd name="connsiteY1" fmla="*/ 514350 h 631032"/>
                  <a:gd name="connsiteX2" fmla="*/ 35718 w 447675"/>
                  <a:gd name="connsiteY2" fmla="*/ 404813 h 631032"/>
                  <a:gd name="connsiteX3" fmla="*/ 0 w 447675"/>
                  <a:gd name="connsiteY3" fmla="*/ 228600 h 631032"/>
                  <a:gd name="connsiteX4" fmla="*/ 133350 w 447675"/>
                  <a:gd name="connsiteY4" fmla="*/ 0 h 631032"/>
                  <a:gd name="connsiteX5" fmla="*/ 259556 w 447675"/>
                  <a:gd name="connsiteY5" fmla="*/ 9525 h 631032"/>
                  <a:gd name="connsiteX6" fmla="*/ 347662 w 447675"/>
                  <a:gd name="connsiteY6" fmla="*/ 66675 h 631032"/>
                  <a:gd name="connsiteX7" fmla="*/ 340518 w 447675"/>
                  <a:gd name="connsiteY7" fmla="*/ 30957 h 631032"/>
                  <a:gd name="connsiteX8" fmla="*/ 423862 w 447675"/>
                  <a:gd name="connsiteY8" fmla="*/ 119063 h 631032"/>
                  <a:gd name="connsiteX9" fmla="*/ 447675 w 447675"/>
                  <a:gd name="connsiteY9" fmla="*/ 359569 h 631032"/>
                  <a:gd name="connsiteX10" fmla="*/ 419100 w 447675"/>
                  <a:gd name="connsiteY10" fmla="*/ 602457 h 631032"/>
                  <a:gd name="connsiteX11" fmla="*/ 419100 w 447675"/>
                  <a:gd name="connsiteY11" fmla="*/ 602457 h 631032"/>
                  <a:gd name="connsiteX12" fmla="*/ 335756 w 447675"/>
                  <a:gd name="connsiteY12" fmla="*/ 607219 h 631032"/>
                  <a:gd name="connsiteX13" fmla="*/ 280987 w 447675"/>
                  <a:gd name="connsiteY13" fmla="*/ 631032 h 63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631032">
                    <a:moveTo>
                      <a:pt x="280987" y="631032"/>
                    </a:moveTo>
                    <a:lnTo>
                      <a:pt x="171450" y="514350"/>
                    </a:lnTo>
                    <a:lnTo>
                      <a:pt x="35718" y="404813"/>
                    </a:lnTo>
                    <a:lnTo>
                      <a:pt x="0" y="228600"/>
                    </a:lnTo>
                    <a:lnTo>
                      <a:pt x="133350" y="0"/>
                    </a:lnTo>
                    <a:lnTo>
                      <a:pt x="259556" y="9525"/>
                    </a:lnTo>
                    <a:lnTo>
                      <a:pt x="347662" y="66675"/>
                    </a:lnTo>
                    <a:lnTo>
                      <a:pt x="340518" y="30957"/>
                    </a:lnTo>
                    <a:lnTo>
                      <a:pt x="423862" y="119063"/>
                    </a:lnTo>
                    <a:lnTo>
                      <a:pt x="447675" y="359569"/>
                    </a:lnTo>
                    <a:lnTo>
                      <a:pt x="419100" y="602457"/>
                    </a:lnTo>
                    <a:lnTo>
                      <a:pt x="419100" y="602457"/>
                    </a:lnTo>
                    <a:lnTo>
                      <a:pt x="335756" y="607219"/>
                    </a:lnTo>
                    <a:lnTo>
                      <a:pt x="280987" y="631032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66" name="Полилиния 165"/>
              <p:cNvSpPr>
                <a:spLocks noChangeAspect="1"/>
              </p:cNvSpPr>
              <p:nvPr/>
            </p:nvSpPr>
            <p:spPr>
              <a:xfrm>
                <a:off x="2707339" y="4949505"/>
                <a:ext cx="822803" cy="655134"/>
              </a:xfrm>
              <a:custGeom>
                <a:avLst/>
                <a:gdLst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0 w 826294"/>
                  <a:gd name="connsiteY3" fmla="*/ 435769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200025 w 826294"/>
                  <a:gd name="connsiteY0" fmla="*/ 595312 h 654844"/>
                  <a:gd name="connsiteX1" fmla="*/ 145256 w 826294"/>
                  <a:gd name="connsiteY1" fmla="*/ 495300 h 654844"/>
                  <a:gd name="connsiteX2" fmla="*/ 0 w 826294"/>
                  <a:gd name="connsiteY2" fmla="*/ 411956 h 654844"/>
                  <a:gd name="connsiteX3" fmla="*/ 11893 w 826294"/>
                  <a:gd name="connsiteY3" fmla="*/ 407207 h 654844"/>
                  <a:gd name="connsiteX4" fmla="*/ 9525 w 826294"/>
                  <a:gd name="connsiteY4" fmla="*/ 278606 h 654844"/>
                  <a:gd name="connsiteX5" fmla="*/ 47625 w 826294"/>
                  <a:gd name="connsiteY5" fmla="*/ 66675 h 654844"/>
                  <a:gd name="connsiteX6" fmla="*/ 326231 w 826294"/>
                  <a:gd name="connsiteY6" fmla="*/ 11906 h 654844"/>
                  <a:gd name="connsiteX7" fmla="*/ 547687 w 826294"/>
                  <a:gd name="connsiteY7" fmla="*/ 0 h 654844"/>
                  <a:gd name="connsiteX8" fmla="*/ 585787 w 826294"/>
                  <a:gd name="connsiteY8" fmla="*/ 171450 h 654844"/>
                  <a:gd name="connsiteX9" fmla="*/ 726281 w 826294"/>
                  <a:gd name="connsiteY9" fmla="*/ 278606 h 654844"/>
                  <a:gd name="connsiteX10" fmla="*/ 826294 w 826294"/>
                  <a:gd name="connsiteY10" fmla="*/ 400050 h 654844"/>
                  <a:gd name="connsiteX11" fmla="*/ 778669 w 826294"/>
                  <a:gd name="connsiteY11" fmla="*/ 419100 h 654844"/>
                  <a:gd name="connsiteX12" fmla="*/ 652462 w 826294"/>
                  <a:gd name="connsiteY12" fmla="*/ 402431 h 654844"/>
                  <a:gd name="connsiteX13" fmla="*/ 597694 w 826294"/>
                  <a:gd name="connsiteY13" fmla="*/ 416719 h 654844"/>
                  <a:gd name="connsiteX14" fmla="*/ 550069 w 826294"/>
                  <a:gd name="connsiteY14" fmla="*/ 557212 h 654844"/>
                  <a:gd name="connsiteX15" fmla="*/ 504825 w 826294"/>
                  <a:gd name="connsiteY15" fmla="*/ 633412 h 654844"/>
                  <a:gd name="connsiteX16" fmla="*/ 378619 w 826294"/>
                  <a:gd name="connsiteY16" fmla="*/ 654844 h 654844"/>
                  <a:gd name="connsiteX17" fmla="*/ 242887 w 826294"/>
                  <a:gd name="connsiteY17" fmla="*/ 542925 h 654844"/>
                  <a:gd name="connsiteX18" fmla="*/ 200025 w 826294"/>
                  <a:gd name="connsiteY18" fmla="*/ 595312 h 654844"/>
                  <a:gd name="connsiteX0" fmla="*/ 196052 w 822321"/>
                  <a:gd name="connsiteY0" fmla="*/ 595312 h 654844"/>
                  <a:gd name="connsiteX1" fmla="*/ 141283 w 822321"/>
                  <a:gd name="connsiteY1" fmla="*/ 495300 h 654844"/>
                  <a:gd name="connsiteX2" fmla="*/ 7920 w 822321"/>
                  <a:gd name="connsiteY2" fmla="*/ 407207 h 654844"/>
                  <a:gd name="connsiteX3" fmla="*/ 7920 w 822321"/>
                  <a:gd name="connsiteY3" fmla="*/ 407207 h 654844"/>
                  <a:gd name="connsiteX4" fmla="*/ 5552 w 822321"/>
                  <a:gd name="connsiteY4" fmla="*/ 278606 h 654844"/>
                  <a:gd name="connsiteX5" fmla="*/ 43652 w 822321"/>
                  <a:gd name="connsiteY5" fmla="*/ 66675 h 654844"/>
                  <a:gd name="connsiteX6" fmla="*/ 322258 w 822321"/>
                  <a:gd name="connsiteY6" fmla="*/ 11906 h 654844"/>
                  <a:gd name="connsiteX7" fmla="*/ 543714 w 822321"/>
                  <a:gd name="connsiteY7" fmla="*/ 0 h 654844"/>
                  <a:gd name="connsiteX8" fmla="*/ 581814 w 822321"/>
                  <a:gd name="connsiteY8" fmla="*/ 171450 h 654844"/>
                  <a:gd name="connsiteX9" fmla="*/ 722308 w 822321"/>
                  <a:gd name="connsiteY9" fmla="*/ 278606 h 654844"/>
                  <a:gd name="connsiteX10" fmla="*/ 822321 w 822321"/>
                  <a:gd name="connsiteY10" fmla="*/ 400050 h 654844"/>
                  <a:gd name="connsiteX11" fmla="*/ 774696 w 822321"/>
                  <a:gd name="connsiteY11" fmla="*/ 419100 h 654844"/>
                  <a:gd name="connsiteX12" fmla="*/ 648489 w 822321"/>
                  <a:gd name="connsiteY12" fmla="*/ 402431 h 654844"/>
                  <a:gd name="connsiteX13" fmla="*/ 593721 w 822321"/>
                  <a:gd name="connsiteY13" fmla="*/ 416719 h 654844"/>
                  <a:gd name="connsiteX14" fmla="*/ 546096 w 822321"/>
                  <a:gd name="connsiteY14" fmla="*/ 557212 h 654844"/>
                  <a:gd name="connsiteX15" fmla="*/ 500852 w 822321"/>
                  <a:gd name="connsiteY15" fmla="*/ 633412 h 654844"/>
                  <a:gd name="connsiteX16" fmla="*/ 374646 w 822321"/>
                  <a:gd name="connsiteY16" fmla="*/ 654844 h 654844"/>
                  <a:gd name="connsiteX17" fmla="*/ 238914 w 822321"/>
                  <a:gd name="connsiteY17" fmla="*/ 542925 h 654844"/>
                  <a:gd name="connsiteX18" fmla="*/ 196052 w 822321"/>
                  <a:gd name="connsiteY18" fmla="*/ 595312 h 65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22321" h="654844">
                    <a:moveTo>
                      <a:pt x="196052" y="595312"/>
                    </a:moveTo>
                    <a:lnTo>
                      <a:pt x="141283" y="495300"/>
                    </a:lnTo>
                    <a:lnTo>
                      <a:pt x="7920" y="407207"/>
                    </a:lnTo>
                    <a:lnTo>
                      <a:pt x="7920" y="407207"/>
                    </a:lnTo>
                    <a:cubicBezTo>
                      <a:pt x="0" y="371471"/>
                      <a:pt x="6341" y="321473"/>
                      <a:pt x="5552" y="278606"/>
                    </a:cubicBezTo>
                    <a:lnTo>
                      <a:pt x="43652" y="66675"/>
                    </a:lnTo>
                    <a:lnTo>
                      <a:pt x="322258" y="11906"/>
                    </a:lnTo>
                    <a:lnTo>
                      <a:pt x="543714" y="0"/>
                    </a:lnTo>
                    <a:lnTo>
                      <a:pt x="581814" y="171450"/>
                    </a:lnTo>
                    <a:lnTo>
                      <a:pt x="722308" y="278606"/>
                    </a:lnTo>
                    <a:lnTo>
                      <a:pt x="822321" y="400050"/>
                    </a:lnTo>
                    <a:lnTo>
                      <a:pt x="774696" y="419100"/>
                    </a:lnTo>
                    <a:lnTo>
                      <a:pt x="648489" y="402431"/>
                    </a:lnTo>
                    <a:lnTo>
                      <a:pt x="593721" y="416719"/>
                    </a:lnTo>
                    <a:lnTo>
                      <a:pt x="546096" y="557212"/>
                    </a:lnTo>
                    <a:lnTo>
                      <a:pt x="500852" y="633412"/>
                    </a:lnTo>
                    <a:lnTo>
                      <a:pt x="374646" y="654844"/>
                    </a:lnTo>
                    <a:lnTo>
                      <a:pt x="238914" y="542925"/>
                    </a:lnTo>
                    <a:lnTo>
                      <a:pt x="196052" y="595312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67" name="Полилиния 166"/>
              <p:cNvSpPr>
                <a:spLocks noChangeAspect="1"/>
              </p:cNvSpPr>
              <p:nvPr/>
            </p:nvSpPr>
            <p:spPr>
              <a:xfrm>
                <a:off x="2181443" y="5271187"/>
                <a:ext cx="725774" cy="580598"/>
              </a:xfrm>
              <a:custGeom>
                <a:avLst/>
                <a:gdLst>
                  <a:gd name="connsiteX0" fmla="*/ 66675 w 726281"/>
                  <a:gd name="connsiteY0" fmla="*/ 0 h 583407"/>
                  <a:gd name="connsiteX1" fmla="*/ 109538 w 726281"/>
                  <a:gd name="connsiteY1" fmla="*/ 2382 h 583407"/>
                  <a:gd name="connsiteX2" fmla="*/ 321469 w 726281"/>
                  <a:gd name="connsiteY2" fmla="*/ 121444 h 583407"/>
                  <a:gd name="connsiteX3" fmla="*/ 402431 w 726281"/>
                  <a:gd name="connsiteY3" fmla="*/ 33338 h 583407"/>
                  <a:gd name="connsiteX4" fmla="*/ 526256 w 726281"/>
                  <a:gd name="connsiteY4" fmla="*/ 16669 h 583407"/>
                  <a:gd name="connsiteX5" fmla="*/ 535781 w 726281"/>
                  <a:gd name="connsiteY5" fmla="*/ 102394 h 583407"/>
                  <a:gd name="connsiteX6" fmla="*/ 673894 w 726281"/>
                  <a:gd name="connsiteY6" fmla="*/ 176213 h 583407"/>
                  <a:gd name="connsiteX7" fmla="*/ 726281 w 726281"/>
                  <a:gd name="connsiteY7" fmla="*/ 271463 h 583407"/>
                  <a:gd name="connsiteX8" fmla="*/ 631031 w 726281"/>
                  <a:gd name="connsiteY8" fmla="*/ 416719 h 583407"/>
                  <a:gd name="connsiteX9" fmla="*/ 421481 w 726281"/>
                  <a:gd name="connsiteY9" fmla="*/ 540544 h 583407"/>
                  <a:gd name="connsiteX10" fmla="*/ 288131 w 726281"/>
                  <a:gd name="connsiteY10" fmla="*/ 583407 h 583407"/>
                  <a:gd name="connsiteX11" fmla="*/ 257175 w 726281"/>
                  <a:gd name="connsiteY11" fmla="*/ 452438 h 583407"/>
                  <a:gd name="connsiteX12" fmla="*/ 197644 w 726281"/>
                  <a:gd name="connsiteY12" fmla="*/ 373857 h 583407"/>
                  <a:gd name="connsiteX13" fmla="*/ 59531 w 726281"/>
                  <a:gd name="connsiteY13" fmla="*/ 395288 h 583407"/>
                  <a:gd name="connsiteX14" fmla="*/ 0 w 726281"/>
                  <a:gd name="connsiteY14" fmla="*/ 350044 h 583407"/>
                  <a:gd name="connsiteX15" fmla="*/ 19050 w 726281"/>
                  <a:gd name="connsiteY15" fmla="*/ 173832 h 583407"/>
                  <a:gd name="connsiteX16" fmla="*/ 66675 w 726281"/>
                  <a:gd name="connsiteY16" fmla="*/ 0 h 58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6281" h="583407">
                    <a:moveTo>
                      <a:pt x="66675" y="0"/>
                    </a:moveTo>
                    <a:lnTo>
                      <a:pt x="109538" y="2382"/>
                    </a:lnTo>
                    <a:lnTo>
                      <a:pt x="321469" y="121444"/>
                    </a:lnTo>
                    <a:lnTo>
                      <a:pt x="402431" y="33338"/>
                    </a:lnTo>
                    <a:lnTo>
                      <a:pt x="526256" y="16669"/>
                    </a:lnTo>
                    <a:lnTo>
                      <a:pt x="535781" y="102394"/>
                    </a:lnTo>
                    <a:lnTo>
                      <a:pt x="673894" y="176213"/>
                    </a:lnTo>
                    <a:lnTo>
                      <a:pt x="726281" y="271463"/>
                    </a:lnTo>
                    <a:lnTo>
                      <a:pt x="631031" y="416719"/>
                    </a:lnTo>
                    <a:lnTo>
                      <a:pt x="421481" y="540544"/>
                    </a:lnTo>
                    <a:lnTo>
                      <a:pt x="288131" y="583407"/>
                    </a:lnTo>
                    <a:lnTo>
                      <a:pt x="257175" y="452438"/>
                    </a:lnTo>
                    <a:lnTo>
                      <a:pt x="197644" y="373857"/>
                    </a:lnTo>
                    <a:lnTo>
                      <a:pt x="59531" y="395288"/>
                    </a:lnTo>
                    <a:lnTo>
                      <a:pt x="0" y="350044"/>
                    </a:lnTo>
                    <a:lnTo>
                      <a:pt x="19050" y="173832"/>
                    </a:lnTo>
                    <a:lnTo>
                      <a:pt x="66675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>
                  <a:solidFill>
                    <a:srgbClr val="FF9999"/>
                  </a:solidFill>
                </a:endParaRPr>
              </a:p>
            </p:txBody>
          </p:sp>
          <p:sp>
            <p:nvSpPr>
              <p:cNvPr id="168" name="Полилиния 167"/>
              <p:cNvSpPr>
                <a:spLocks noChangeAspect="1"/>
              </p:cNvSpPr>
              <p:nvPr/>
            </p:nvSpPr>
            <p:spPr>
              <a:xfrm>
                <a:off x="2162037" y="4784741"/>
                <a:ext cx="593815" cy="602174"/>
              </a:xfrm>
              <a:custGeom>
                <a:avLst/>
                <a:gdLst>
                  <a:gd name="connsiteX0" fmla="*/ 459581 w 592931"/>
                  <a:gd name="connsiteY0" fmla="*/ 0 h 604838"/>
                  <a:gd name="connsiteX1" fmla="*/ 469106 w 592931"/>
                  <a:gd name="connsiteY1" fmla="*/ 71438 h 604838"/>
                  <a:gd name="connsiteX2" fmla="*/ 526256 w 592931"/>
                  <a:gd name="connsiteY2" fmla="*/ 71438 h 604838"/>
                  <a:gd name="connsiteX3" fmla="*/ 592931 w 592931"/>
                  <a:gd name="connsiteY3" fmla="*/ 233363 h 604838"/>
                  <a:gd name="connsiteX4" fmla="*/ 557213 w 592931"/>
                  <a:gd name="connsiteY4" fmla="*/ 409575 h 604838"/>
                  <a:gd name="connsiteX5" fmla="*/ 547688 w 592931"/>
                  <a:gd name="connsiteY5" fmla="*/ 497682 h 604838"/>
                  <a:gd name="connsiteX6" fmla="*/ 419100 w 592931"/>
                  <a:gd name="connsiteY6" fmla="*/ 516732 h 604838"/>
                  <a:gd name="connsiteX7" fmla="*/ 347663 w 592931"/>
                  <a:gd name="connsiteY7" fmla="*/ 604838 h 604838"/>
                  <a:gd name="connsiteX8" fmla="*/ 116681 w 592931"/>
                  <a:gd name="connsiteY8" fmla="*/ 485775 h 604838"/>
                  <a:gd name="connsiteX9" fmla="*/ 83344 w 592931"/>
                  <a:gd name="connsiteY9" fmla="*/ 490538 h 604838"/>
                  <a:gd name="connsiteX10" fmla="*/ 0 w 592931"/>
                  <a:gd name="connsiteY10" fmla="*/ 333375 h 604838"/>
                  <a:gd name="connsiteX11" fmla="*/ 47625 w 592931"/>
                  <a:gd name="connsiteY11" fmla="*/ 207169 h 604838"/>
                  <a:gd name="connsiteX12" fmla="*/ 76200 w 592931"/>
                  <a:gd name="connsiteY12" fmla="*/ 69057 h 604838"/>
                  <a:gd name="connsiteX13" fmla="*/ 123825 w 592931"/>
                  <a:gd name="connsiteY13" fmla="*/ 83344 h 604838"/>
                  <a:gd name="connsiteX14" fmla="*/ 240506 w 592931"/>
                  <a:gd name="connsiteY14" fmla="*/ 142875 h 604838"/>
                  <a:gd name="connsiteX15" fmla="*/ 328613 w 592931"/>
                  <a:gd name="connsiteY15" fmla="*/ 57150 h 604838"/>
                  <a:gd name="connsiteX16" fmla="*/ 459581 w 592931"/>
                  <a:gd name="connsiteY16" fmla="*/ 0 h 60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2931" h="604838">
                    <a:moveTo>
                      <a:pt x="459581" y="0"/>
                    </a:moveTo>
                    <a:lnTo>
                      <a:pt x="469106" y="71438"/>
                    </a:lnTo>
                    <a:lnTo>
                      <a:pt x="526256" y="71438"/>
                    </a:lnTo>
                    <a:lnTo>
                      <a:pt x="592931" y="233363"/>
                    </a:lnTo>
                    <a:lnTo>
                      <a:pt x="557213" y="409575"/>
                    </a:lnTo>
                    <a:lnTo>
                      <a:pt x="547688" y="497682"/>
                    </a:lnTo>
                    <a:lnTo>
                      <a:pt x="419100" y="516732"/>
                    </a:lnTo>
                    <a:lnTo>
                      <a:pt x="347663" y="604838"/>
                    </a:lnTo>
                    <a:lnTo>
                      <a:pt x="116681" y="485775"/>
                    </a:lnTo>
                    <a:lnTo>
                      <a:pt x="83344" y="490538"/>
                    </a:lnTo>
                    <a:lnTo>
                      <a:pt x="0" y="333375"/>
                    </a:lnTo>
                    <a:lnTo>
                      <a:pt x="47625" y="207169"/>
                    </a:lnTo>
                    <a:lnTo>
                      <a:pt x="76200" y="69057"/>
                    </a:lnTo>
                    <a:lnTo>
                      <a:pt x="123825" y="83344"/>
                    </a:lnTo>
                    <a:lnTo>
                      <a:pt x="240506" y="142875"/>
                    </a:lnTo>
                    <a:lnTo>
                      <a:pt x="328613" y="57150"/>
                    </a:lnTo>
                    <a:lnTo>
                      <a:pt x="459581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69" name="Полилиния 168"/>
              <p:cNvSpPr>
                <a:spLocks noChangeAspect="1"/>
              </p:cNvSpPr>
              <p:nvPr/>
            </p:nvSpPr>
            <p:spPr>
              <a:xfrm>
                <a:off x="2689873" y="4388522"/>
                <a:ext cx="692785" cy="627673"/>
              </a:xfrm>
              <a:custGeom>
                <a:avLst/>
                <a:gdLst>
                  <a:gd name="connsiteX0" fmla="*/ 238125 w 690562"/>
                  <a:gd name="connsiteY0" fmla="*/ 0 h 628650"/>
                  <a:gd name="connsiteX1" fmla="*/ 238125 w 690562"/>
                  <a:gd name="connsiteY1" fmla="*/ 0 h 628650"/>
                  <a:gd name="connsiteX2" fmla="*/ 381000 w 690562"/>
                  <a:gd name="connsiteY2" fmla="*/ 76200 h 628650"/>
                  <a:gd name="connsiteX3" fmla="*/ 438150 w 690562"/>
                  <a:gd name="connsiteY3" fmla="*/ 245269 h 628650"/>
                  <a:gd name="connsiteX4" fmla="*/ 640556 w 690562"/>
                  <a:gd name="connsiteY4" fmla="*/ 333375 h 628650"/>
                  <a:gd name="connsiteX5" fmla="*/ 690562 w 690562"/>
                  <a:gd name="connsiteY5" fmla="*/ 335756 h 628650"/>
                  <a:gd name="connsiteX6" fmla="*/ 559593 w 690562"/>
                  <a:gd name="connsiteY6" fmla="*/ 559594 h 628650"/>
                  <a:gd name="connsiteX7" fmla="*/ 345281 w 690562"/>
                  <a:gd name="connsiteY7" fmla="*/ 569119 h 628650"/>
                  <a:gd name="connsiteX8" fmla="*/ 59531 w 690562"/>
                  <a:gd name="connsiteY8" fmla="*/ 628650 h 628650"/>
                  <a:gd name="connsiteX9" fmla="*/ 0 w 690562"/>
                  <a:gd name="connsiteY9" fmla="*/ 464344 h 628650"/>
                  <a:gd name="connsiteX10" fmla="*/ 69056 w 690562"/>
                  <a:gd name="connsiteY10" fmla="*/ 464344 h 628650"/>
                  <a:gd name="connsiteX11" fmla="*/ 85725 w 690562"/>
                  <a:gd name="connsiteY11" fmla="*/ 283369 h 628650"/>
                  <a:gd name="connsiteX12" fmla="*/ 171450 w 690562"/>
                  <a:gd name="connsiteY12" fmla="*/ 38100 h 628650"/>
                  <a:gd name="connsiteX13" fmla="*/ 238125 w 690562"/>
                  <a:gd name="connsiteY13" fmla="*/ 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0562" h="628650">
                    <a:moveTo>
                      <a:pt x="238125" y="0"/>
                    </a:moveTo>
                    <a:lnTo>
                      <a:pt x="238125" y="0"/>
                    </a:lnTo>
                    <a:lnTo>
                      <a:pt x="381000" y="76200"/>
                    </a:lnTo>
                    <a:lnTo>
                      <a:pt x="438150" y="245269"/>
                    </a:lnTo>
                    <a:lnTo>
                      <a:pt x="640556" y="333375"/>
                    </a:lnTo>
                    <a:lnTo>
                      <a:pt x="690562" y="335756"/>
                    </a:lnTo>
                    <a:lnTo>
                      <a:pt x="559593" y="559594"/>
                    </a:lnTo>
                    <a:lnTo>
                      <a:pt x="345281" y="569119"/>
                    </a:lnTo>
                    <a:lnTo>
                      <a:pt x="59531" y="628650"/>
                    </a:lnTo>
                    <a:lnTo>
                      <a:pt x="0" y="464344"/>
                    </a:lnTo>
                    <a:lnTo>
                      <a:pt x="69056" y="464344"/>
                    </a:lnTo>
                    <a:lnTo>
                      <a:pt x="85725" y="283369"/>
                    </a:lnTo>
                    <a:lnTo>
                      <a:pt x="171450" y="38100"/>
                    </a:lnTo>
                    <a:lnTo>
                      <a:pt x="238125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70" name="Полилиния 169"/>
              <p:cNvSpPr>
                <a:spLocks noChangeAspect="1"/>
              </p:cNvSpPr>
              <p:nvPr/>
            </p:nvSpPr>
            <p:spPr>
              <a:xfrm>
                <a:off x="3066344" y="4176683"/>
                <a:ext cx="605459" cy="600212"/>
              </a:xfrm>
              <a:custGeom>
                <a:avLst/>
                <a:gdLst>
                  <a:gd name="connsiteX0" fmla="*/ 0 w 604838"/>
                  <a:gd name="connsiteY0" fmla="*/ 292893 h 600075"/>
                  <a:gd name="connsiteX1" fmla="*/ 100013 w 604838"/>
                  <a:gd name="connsiteY1" fmla="*/ 190500 h 600075"/>
                  <a:gd name="connsiteX2" fmla="*/ 345281 w 604838"/>
                  <a:gd name="connsiteY2" fmla="*/ 102393 h 600075"/>
                  <a:gd name="connsiteX3" fmla="*/ 440531 w 604838"/>
                  <a:gd name="connsiteY3" fmla="*/ 0 h 600075"/>
                  <a:gd name="connsiteX4" fmla="*/ 471488 w 604838"/>
                  <a:gd name="connsiteY4" fmla="*/ 164306 h 600075"/>
                  <a:gd name="connsiteX5" fmla="*/ 583406 w 604838"/>
                  <a:gd name="connsiteY5" fmla="*/ 219075 h 600075"/>
                  <a:gd name="connsiteX6" fmla="*/ 604838 w 604838"/>
                  <a:gd name="connsiteY6" fmla="*/ 364331 h 600075"/>
                  <a:gd name="connsiteX7" fmla="*/ 504825 w 604838"/>
                  <a:gd name="connsiteY7" fmla="*/ 333375 h 600075"/>
                  <a:gd name="connsiteX8" fmla="*/ 469106 w 604838"/>
                  <a:gd name="connsiteY8" fmla="*/ 395287 h 600075"/>
                  <a:gd name="connsiteX9" fmla="*/ 554831 w 604838"/>
                  <a:gd name="connsiteY9" fmla="*/ 447675 h 600075"/>
                  <a:gd name="connsiteX10" fmla="*/ 538163 w 604838"/>
                  <a:gd name="connsiteY10" fmla="*/ 600075 h 600075"/>
                  <a:gd name="connsiteX11" fmla="*/ 442913 w 604838"/>
                  <a:gd name="connsiteY11" fmla="*/ 545306 h 600075"/>
                  <a:gd name="connsiteX12" fmla="*/ 323850 w 604838"/>
                  <a:gd name="connsiteY12" fmla="*/ 540543 h 600075"/>
                  <a:gd name="connsiteX13" fmla="*/ 271463 w 604838"/>
                  <a:gd name="connsiteY13" fmla="*/ 542925 h 600075"/>
                  <a:gd name="connsiteX14" fmla="*/ 61913 w 604838"/>
                  <a:gd name="connsiteY14" fmla="*/ 452437 h 600075"/>
                  <a:gd name="connsiteX15" fmla="*/ 0 w 604838"/>
                  <a:gd name="connsiteY15" fmla="*/ 292893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4838" h="600075">
                    <a:moveTo>
                      <a:pt x="0" y="292893"/>
                    </a:moveTo>
                    <a:lnTo>
                      <a:pt x="100013" y="190500"/>
                    </a:lnTo>
                    <a:lnTo>
                      <a:pt x="345281" y="102393"/>
                    </a:lnTo>
                    <a:lnTo>
                      <a:pt x="440531" y="0"/>
                    </a:lnTo>
                    <a:lnTo>
                      <a:pt x="471488" y="164306"/>
                    </a:lnTo>
                    <a:lnTo>
                      <a:pt x="583406" y="219075"/>
                    </a:lnTo>
                    <a:lnTo>
                      <a:pt x="604838" y="364331"/>
                    </a:lnTo>
                    <a:lnTo>
                      <a:pt x="504825" y="333375"/>
                    </a:lnTo>
                    <a:lnTo>
                      <a:pt x="469106" y="395287"/>
                    </a:lnTo>
                    <a:lnTo>
                      <a:pt x="554831" y="447675"/>
                    </a:lnTo>
                    <a:lnTo>
                      <a:pt x="538163" y="600075"/>
                    </a:lnTo>
                    <a:lnTo>
                      <a:pt x="442913" y="545306"/>
                    </a:lnTo>
                    <a:lnTo>
                      <a:pt x="323850" y="540543"/>
                    </a:lnTo>
                    <a:lnTo>
                      <a:pt x="271463" y="542925"/>
                    </a:lnTo>
                    <a:lnTo>
                      <a:pt x="61913" y="452437"/>
                    </a:lnTo>
                    <a:lnTo>
                      <a:pt x="0" y="292893"/>
                    </a:lnTo>
                    <a:close/>
                  </a:path>
                </a:pathLst>
              </a:custGeom>
              <a:solidFill>
                <a:srgbClr val="FF9999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71" name="Полилиния 170"/>
              <p:cNvSpPr>
                <a:spLocks noChangeAspect="1"/>
              </p:cNvSpPr>
              <p:nvPr/>
            </p:nvSpPr>
            <p:spPr>
              <a:xfrm>
                <a:off x="2715101" y="3142984"/>
                <a:ext cx="910128" cy="1318113"/>
              </a:xfrm>
              <a:custGeom>
                <a:avLst/>
                <a:gdLst>
                  <a:gd name="connsiteX0" fmla="*/ 0 w 912019"/>
                  <a:gd name="connsiteY0" fmla="*/ 1073944 h 1319213"/>
                  <a:gd name="connsiteX1" fmla="*/ 26194 w 912019"/>
                  <a:gd name="connsiteY1" fmla="*/ 954881 h 1319213"/>
                  <a:gd name="connsiteX2" fmla="*/ 147638 w 912019"/>
                  <a:gd name="connsiteY2" fmla="*/ 900113 h 1319213"/>
                  <a:gd name="connsiteX3" fmla="*/ 233363 w 912019"/>
                  <a:gd name="connsiteY3" fmla="*/ 809625 h 1319213"/>
                  <a:gd name="connsiteX4" fmla="*/ 371475 w 912019"/>
                  <a:gd name="connsiteY4" fmla="*/ 750094 h 1319213"/>
                  <a:gd name="connsiteX5" fmla="*/ 395288 w 912019"/>
                  <a:gd name="connsiteY5" fmla="*/ 590550 h 1319213"/>
                  <a:gd name="connsiteX6" fmla="*/ 392906 w 912019"/>
                  <a:gd name="connsiteY6" fmla="*/ 416719 h 1319213"/>
                  <a:gd name="connsiteX7" fmla="*/ 292894 w 912019"/>
                  <a:gd name="connsiteY7" fmla="*/ 195263 h 1319213"/>
                  <a:gd name="connsiteX8" fmla="*/ 357188 w 912019"/>
                  <a:gd name="connsiteY8" fmla="*/ 126206 h 1319213"/>
                  <a:gd name="connsiteX9" fmla="*/ 397669 w 912019"/>
                  <a:gd name="connsiteY9" fmla="*/ 126206 h 1319213"/>
                  <a:gd name="connsiteX10" fmla="*/ 521494 w 912019"/>
                  <a:gd name="connsiteY10" fmla="*/ 135731 h 1319213"/>
                  <a:gd name="connsiteX11" fmla="*/ 604838 w 912019"/>
                  <a:gd name="connsiteY11" fmla="*/ 152400 h 1319213"/>
                  <a:gd name="connsiteX12" fmla="*/ 609600 w 912019"/>
                  <a:gd name="connsiteY12" fmla="*/ 0 h 1319213"/>
                  <a:gd name="connsiteX13" fmla="*/ 690563 w 912019"/>
                  <a:gd name="connsiteY13" fmla="*/ 38100 h 1319213"/>
                  <a:gd name="connsiteX14" fmla="*/ 690563 w 912019"/>
                  <a:gd name="connsiteY14" fmla="*/ 38100 h 1319213"/>
                  <a:gd name="connsiteX15" fmla="*/ 690563 w 912019"/>
                  <a:gd name="connsiteY15" fmla="*/ 73819 h 1319213"/>
                  <a:gd name="connsiteX16" fmla="*/ 709613 w 912019"/>
                  <a:gd name="connsiteY16" fmla="*/ 197644 h 1319213"/>
                  <a:gd name="connsiteX17" fmla="*/ 788194 w 912019"/>
                  <a:gd name="connsiteY17" fmla="*/ 333375 h 1319213"/>
                  <a:gd name="connsiteX18" fmla="*/ 912019 w 912019"/>
                  <a:gd name="connsiteY18" fmla="*/ 431006 h 1319213"/>
                  <a:gd name="connsiteX19" fmla="*/ 826294 w 912019"/>
                  <a:gd name="connsiteY19" fmla="*/ 647700 h 1319213"/>
                  <a:gd name="connsiteX20" fmla="*/ 683419 w 912019"/>
                  <a:gd name="connsiteY20" fmla="*/ 742950 h 1319213"/>
                  <a:gd name="connsiteX21" fmla="*/ 823913 w 912019"/>
                  <a:gd name="connsiteY21" fmla="*/ 892969 h 1319213"/>
                  <a:gd name="connsiteX22" fmla="*/ 842963 w 912019"/>
                  <a:gd name="connsiteY22" fmla="*/ 923925 h 1319213"/>
                  <a:gd name="connsiteX23" fmla="*/ 835819 w 912019"/>
                  <a:gd name="connsiteY23" fmla="*/ 957263 h 1319213"/>
                  <a:gd name="connsiteX24" fmla="*/ 795338 w 912019"/>
                  <a:gd name="connsiteY24" fmla="*/ 1023938 h 1319213"/>
                  <a:gd name="connsiteX25" fmla="*/ 685800 w 912019"/>
                  <a:gd name="connsiteY25" fmla="*/ 1138238 h 1319213"/>
                  <a:gd name="connsiteX26" fmla="*/ 461963 w 912019"/>
                  <a:gd name="connsiteY26" fmla="*/ 1214438 h 1319213"/>
                  <a:gd name="connsiteX27" fmla="*/ 357188 w 912019"/>
                  <a:gd name="connsiteY27" fmla="*/ 1319213 h 1319213"/>
                  <a:gd name="connsiteX28" fmla="*/ 216694 w 912019"/>
                  <a:gd name="connsiteY28" fmla="*/ 1238250 h 1319213"/>
                  <a:gd name="connsiteX29" fmla="*/ 223838 w 912019"/>
                  <a:gd name="connsiteY29" fmla="*/ 1190625 h 1319213"/>
                  <a:gd name="connsiteX30" fmla="*/ 123825 w 912019"/>
                  <a:gd name="connsiteY30" fmla="*/ 1154906 h 1319213"/>
                  <a:gd name="connsiteX31" fmla="*/ 0 w 912019"/>
                  <a:gd name="connsiteY31" fmla="*/ 1073944 h 131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2019" h="1319213">
                    <a:moveTo>
                      <a:pt x="0" y="1073944"/>
                    </a:moveTo>
                    <a:lnTo>
                      <a:pt x="26194" y="954881"/>
                    </a:lnTo>
                    <a:lnTo>
                      <a:pt x="147638" y="900113"/>
                    </a:lnTo>
                    <a:lnTo>
                      <a:pt x="233363" y="809625"/>
                    </a:lnTo>
                    <a:lnTo>
                      <a:pt x="371475" y="750094"/>
                    </a:lnTo>
                    <a:lnTo>
                      <a:pt x="395288" y="590550"/>
                    </a:lnTo>
                    <a:lnTo>
                      <a:pt x="392906" y="416719"/>
                    </a:lnTo>
                    <a:lnTo>
                      <a:pt x="292894" y="195263"/>
                    </a:lnTo>
                    <a:lnTo>
                      <a:pt x="357188" y="126206"/>
                    </a:lnTo>
                    <a:lnTo>
                      <a:pt x="397669" y="126206"/>
                    </a:lnTo>
                    <a:lnTo>
                      <a:pt x="521494" y="135731"/>
                    </a:lnTo>
                    <a:lnTo>
                      <a:pt x="604838" y="152400"/>
                    </a:lnTo>
                    <a:lnTo>
                      <a:pt x="609600" y="0"/>
                    </a:lnTo>
                    <a:lnTo>
                      <a:pt x="690563" y="38100"/>
                    </a:lnTo>
                    <a:lnTo>
                      <a:pt x="690563" y="38100"/>
                    </a:lnTo>
                    <a:lnTo>
                      <a:pt x="690563" y="73819"/>
                    </a:lnTo>
                    <a:lnTo>
                      <a:pt x="709613" y="197644"/>
                    </a:lnTo>
                    <a:lnTo>
                      <a:pt x="788194" y="333375"/>
                    </a:lnTo>
                    <a:lnTo>
                      <a:pt x="912019" y="431006"/>
                    </a:lnTo>
                    <a:lnTo>
                      <a:pt x="826294" y="647700"/>
                    </a:lnTo>
                    <a:lnTo>
                      <a:pt x="683419" y="742950"/>
                    </a:lnTo>
                    <a:lnTo>
                      <a:pt x="823913" y="892969"/>
                    </a:lnTo>
                    <a:lnTo>
                      <a:pt x="842963" y="923925"/>
                    </a:lnTo>
                    <a:lnTo>
                      <a:pt x="835819" y="957263"/>
                    </a:lnTo>
                    <a:lnTo>
                      <a:pt x="795338" y="1023938"/>
                    </a:lnTo>
                    <a:lnTo>
                      <a:pt x="685800" y="1138238"/>
                    </a:lnTo>
                    <a:lnTo>
                      <a:pt x="461963" y="1214438"/>
                    </a:lnTo>
                    <a:lnTo>
                      <a:pt x="357188" y="1319213"/>
                    </a:lnTo>
                    <a:lnTo>
                      <a:pt x="216694" y="1238250"/>
                    </a:lnTo>
                    <a:lnTo>
                      <a:pt x="223838" y="1190625"/>
                    </a:lnTo>
                    <a:lnTo>
                      <a:pt x="123825" y="1154906"/>
                    </a:lnTo>
                    <a:lnTo>
                      <a:pt x="0" y="1073944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72" name="Полилиния 171"/>
              <p:cNvSpPr>
                <a:spLocks noChangeAspect="1"/>
              </p:cNvSpPr>
              <p:nvPr/>
            </p:nvSpPr>
            <p:spPr>
              <a:xfrm>
                <a:off x="2567618" y="3195943"/>
                <a:ext cx="543360" cy="1019969"/>
              </a:xfrm>
              <a:custGeom>
                <a:avLst/>
                <a:gdLst>
                  <a:gd name="connsiteX0" fmla="*/ 21431 w 542925"/>
                  <a:gd name="connsiteY0" fmla="*/ 990600 h 1016794"/>
                  <a:gd name="connsiteX1" fmla="*/ 57150 w 542925"/>
                  <a:gd name="connsiteY1" fmla="*/ 871537 h 1016794"/>
                  <a:gd name="connsiteX2" fmla="*/ 0 w 542925"/>
                  <a:gd name="connsiteY2" fmla="*/ 797719 h 1016794"/>
                  <a:gd name="connsiteX3" fmla="*/ 85725 w 542925"/>
                  <a:gd name="connsiteY3" fmla="*/ 747712 h 1016794"/>
                  <a:gd name="connsiteX4" fmla="*/ 69056 w 542925"/>
                  <a:gd name="connsiteY4" fmla="*/ 633412 h 1016794"/>
                  <a:gd name="connsiteX5" fmla="*/ 135731 w 542925"/>
                  <a:gd name="connsiteY5" fmla="*/ 595312 h 1016794"/>
                  <a:gd name="connsiteX6" fmla="*/ 207168 w 542925"/>
                  <a:gd name="connsiteY6" fmla="*/ 478631 h 1016794"/>
                  <a:gd name="connsiteX7" fmla="*/ 192881 w 542925"/>
                  <a:gd name="connsiteY7" fmla="*/ 302419 h 1016794"/>
                  <a:gd name="connsiteX8" fmla="*/ 211931 w 542925"/>
                  <a:gd name="connsiteY8" fmla="*/ 195262 h 1016794"/>
                  <a:gd name="connsiteX9" fmla="*/ 352425 w 542925"/>
                  <a:gd name="connsiteY9" fmla="*/ 0 h 1016794"/>
                  <a:gd name="connsiteX10" fmla="*/ 407193 w 542925"/>
                  <a:gd name="connsiteY10" fmla="*/ 97631 h 1016794"/>
                  <a:gd name="connsiteX11" fmla="*/ 500062 w 542925"/>
                  <a:gd name="connsiteY11" fmla="*/ 78581 h 1016794"/>
                  <a:gd name="connsiteX12" fmla="*/ 445293 w 542925"/>
                  <a:gd name="connsiteY12" fmla="*/ 135731 h 1016794"/>
                  <a:gd name="connsiteX13" fmla="*/ 540543 w 542925"/>
                  <a:gd name="connsiteY13" fmla="*/ 359569 h 1016794"/>
                  <a:gd name="connsiteX14" fmla="*/ 542925 w 542925"/>
                  <a:gd name="connsiteY14" fmla="*/ 526256 h 1016794"/>
                  <a:gd name="connsiteX15" fmla="*/ 516731 w 542925"/>
                  <a:gd name="connsiteY15" fmla="*/ 692944 h 1016794"/>
                  <a:gd name="connsiteX16" fmla="*/ 378618 w 542925"/>
                  <a:gd name="connsiteY16" fmla="*/ 750094 h 1016794"/>
                  <a:gd name="connsiteX17" fmla="*/ 295275 w 542925"/>
                  <a:gd name="connsiteY17" fmla="*/ 840581 h 1016794"/>
                  <a:gd name="connsiteX18" fmla="*/ 173831 w 542925"/>
                  <a:gd name="connsiteY18" fmla="*/ 897731 h 1016794"/>
                  <a:gd name="connsiteX19" fmla="*/ 142875 w 542925"/>
                  <a:gd name="connsiteY19" fmla="*/ 1016794 h 1016794"/>
                  <a:gd name="connsiteX20" fmla="*/ 83343 w 542925"/>
                  <a:gd name="connsiteY20" fmla="*/ 997744 h 1016794"/>
                  <a:gd name="connsiteX21" fmla="*/ 21431 w 542925"/>
                  <a:gd name="connsiteY21" fmla="*/ 990600 h 1016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2925" h="1016794">
                    <a:moveTo>
                      <a:pt x="21431" y="990600"/>
                    </a:moveTo>
                    <a:lnTo>
                      <a:pt x="57150" y="871537"/>
                    </a:lnTo>
                    <a:lnTo>
                      <a:pt x="0" y="797719"/>
                    </a:lnTo>
                    <a:lnTo>
                      <a:pt x="85725" y="747712"/>
                    </a:lnTo>
                    <a:lnTo>
                      <a:pt x="69056" y="633412"/>
                    </a:lnTo>
                    <a:lnTo>
                      <a:pt x="135731" y="595312"/>
                    </a:lnTo>
                    <a:lnTo>
                      <a:pt x="207168" y="478631"/>
                    </a:lnTo>
                    <a:lnTo>
                      <a:pt x="192881" y="302419"/>
                    </a:lnTo>
                    <a:lnTo>
                      <a:pt x="211931" y="195262"/>
                    </a:lnTo>
                    <a:lnTo>
                      <a:pt x="352425" y="0"/>
                    </a:lnTo>
                    <a:lnTo>
                      <a:pt x="407193" y="97631"/>
                    </a:lnTo>
                    <a:lnTo>
                      <a:pt x="500062" y="78581"/>
                    </a:lnTo>
                    <a:lnTo>
                      <a:pt x="445293" y="135731"/>
                    </a:lnTo>
                    <a:lnTo>
                      <a:pt x="540543" y="359569"/>
                    </a:lnTo>
                    <a:lnTo>
                      <a:pt x="542925" y="526256"/>
                    </a:lnTo>
                    <a:lnTo>
                      <a:pt x="516731" y="692944"/>
                    </a:lnTo>
                    <a:lnTo>
                      <a:pt x="378618" y="750094"/>
                    </a:lnTo>
                    <a:lnTo>
                      <a:pt x="295275" y="840581"/>
                    </a:lnTo>
                    <a:lnTo>
                      <a:pt x="173831" y="897731"/>
                    </a:lnTo>
                    <a:lnTo>
                      <a:pt x="142875" y="1016794"/>
                    </a:lnTo>
                    <a:lnTo>
                      <a:pt x="83343" y="997744"/>
                    </a:lnTo>
                    <a:lnTo>
                      <a:pt x="21431" y="990600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73" name="Полилиния 172"/>
              <p:cNvSpPr>
                <a:spLocks noChangeAspect="1"/>
              </p:cNvSpPr>
              <p:nvPr/>
            </p:nvSpPr>
            <p:spPr>
              <a:xfrm>
                <a:off x="1909763" y="3141022"/>
                <a:ext cx="1012979" cy="1041546"/>
              </a:xfrm>
              <a:custGeom>
                <a:avLst/>
                <a:gdLst>
                  <a:gd name="connsiteX0" fmla="*/ 0 w 1012031"/>
                  <a:gd name="connsiteY0" fmla="*/ 928687 h 1042987"/>
                  <a:gd name="connsiteX1" fmla="*/ 54768 w 1012031"/>
                  <a:gd name="connsiteY1" fmla="*/ 814387 h 1042987"/>
                  <a:gd name="connsiteX2" fmla="*/ 116681 w 1012031"/>
                  <a:gd name="connsiteY2" fmla="*/ 545306 h 1042987"/>
                  <a:gd name="connsiteX3" fmla="*/ 230981 w 1012031"/>
                  <a:gd name="connsiteY3" fmla="*/ 538162 h 1042987"/>
                  <a:gd name="connsiteX4" fmla="*/ 242887 w 1012031"/>
                  <a:gd name="connsiteY4" fmla="*/ 369094 h 1042987"/>
                  <a:gd name="connsiteX5" fmla="*/ 288131 w 1012031"/>
                  <a:gd name="connsiteY5" fmla="*/ 245269 h 1042987"/>
                  <a:gd name="connsiteX6" fmla="*/ 378618 w 1012031"/>
                  <a:gd name="connsiteY6" fmla="*/ 259556 h 1042987"/>
                  <a:gd name="connsiteX7" fmla="*/ 478631 w 1012031"/>
                  <a:gd name="connsiteY7" fmla="*/ 240506 h 1042987"/>
                  <a:gd name="connsiteX8" fmla="*/ 581025 w 1012031"/>
                  <a:gd name="connsiteY8" fmla="*/ 121444 h 1042987"/>
                  <a:gd name="connsiteX9" fmla="*/ 645318 w 1012031"/>
                  <a:gd name="connsiteY9" fmla="*/ 30956 h 1042987"/>
                  <a:gd name="connsiteX10" fmla="*/ 728662 w 1012031"/>
                  <a:gd name="connsiteY10" fmla="*/ 42862 h 1042987"/>
                  <a:gd name="connsiteX11" fmla="*/ 769143 w 1012031"/>
                  <a:gd name="connsiteY11" fmla="*/ 42862 h 1042987"/>
                  <a:gd name="connsiteX12" fmla="*/ 881062 w 1012031"/>
                  <a:gd name="connsiteY12" fmla="*/ 95250 h 1042987"/>
                  <a:gd name="connsiteX13" fmla="*/ 935831 w 1012031"/>
                  <a:gd name="connsiteY13" fmla="*/ 0 h 1042987"/>
                  <a:gd name="connsiteX14" fmla="*/ 1012031 w 1012031"/>
                  <a:gd name="connsiteY14" fmla="*/ 66675 h 1042987"/>
                  <a:gd name="connsiteX15" fmla="*/ 876300 w 1012031"/>
                  <a:gd name="connsiteY15" fmla="*/ 245269 h 1042987"/>
                  <a:gd name="connsiteX16" fmla="*/ 850106 w 1012031"/>
                  <a:gd name="connsiteY16" fmla="*/ 352425 h 1042987"/>
                  <a:gd name="connsiteX17" fmla="*/ 862012 w 1012031"/>
                  <a:gd name="connsiteY17" fmla="*/ 533400 h 1042987"/>
                  <a:gd name="connsiteX18" fmla="*/ 795337 w 1012031"/>
                  <a:gd name="connsiteY18" fmla="*/ 645319 h 1042987"/>
                  <a:gd name="connsiteX19" fmla="*/ 728662 w 1012031"/>
                  <a:gd name="connsiteY19" fmla="*/ 690562 h 1042987"/>
                  <a:gd name="connsiteX20" fmla="*/ 742950 w 1012031"/>
                  <a:gd name="connsiteY20" fmla="*/ 795337 h 1042987"/>
                  <a:gd name="connsiteX21" fmla="*/ 661987 w 1012031"/>
                  <a:gd name="connsiteY21" fmla="*/ 857250 h 1042987"/>
                  <a:gd name="connsiteX22" fmla="*/ 707231 w 1012031"/>
                  <a:gd name="connsiteY22" fmla="*/ 926306 h 1042987"/>
                  <a:gd name="connsiteX23" fmla="*/ 685800 w 1012031"/>
                  <a:gd name="connsiteY23" fmla="*/ 1042987 h 1042987"/>
                  <a:gd name="connsiteX24" fmla="*/ 502443 w 1012031"/>
                  <a:gd name="connsiteY24" fmla="*/ 1023937 h 1042987"/>
                  <a:gd name="connsiteX25" fmla="*/ 297656 w 1012031"/>
                  <a:gd name="connsiteY25" fmla="*/ 971550 h 1042987"/>
                  <a:gd name="connsiteX26" fmla="*/ 116681 w 1012031"/>
                  <a:gd name="connsiteY26" fmla="*/ 1019175 h 1042987"/>
                  <a:gd name="connsiteX27" fmla="*/ 0 w 1012031"/>
                  <a:gd name="connsiteY27" fmla="*/ 928687 h 104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12031" h="1042987">
                    <a:moveTo>
                      <a:pt x="0" y="928687"/>
                    </a:moveTo>
                    <a:lnTo>
                      <a:pt x="54768" y="814387"/>
                    </a:lnTo>
                    <a:lnTo>
                      <a:pt x="116681" y="545306"/>
                    </a:lnTo>
                    <a:lnTo>
                      <a:pt x="230981" y="538162"/>
                    </a:lnTo>
                    <a:lnTo>
                      <a:pt x="242887" y="369094"/>
                    </a:lnTo>
                    <a:lnTo>
                      <a:pt x="288131" y="245269"/>
                    </a:lnTo>
                    <a:lnTo>
                      <a:pt x="378618" y="259556"/>
                    </a:lnTo>
                    <a:lnTo>
                      <a:pt x="478631" y="240506"/>
                    </a:lnTo>
                    <a:lnTo>
                      <a:pt x="581025" y="121444"/>
                    </a:lnTo>
                    <a:lnTo>
                      <a:pt x="645318" y="30956"/>
                    </a:lnTo>
                    <a:lnTo>
                      <a:pt x="728662" y="42862"/>
                    </a:lnTo>
                    <a:lnTo>
                      <a:pt x="769143" y="42862"/>
                    </a:lnTo>
                    <a:lnTo>
                      <a:pt x="881062" y="95250"/>
                    </a:lnTo>
                    <a:lnTo>
                      <a:pt x="935831" y="0"/>
                    </a:lnTo>
                    <a:lnTo>
                      <a:pt x="1012031" y="66675"/>
                    </a:lnTo>
                    <a:lnTo>
                      <a:pt x="876300" y="245269"/>
                    </a:lnTo>
                    <a:lnTo>
                      <a:pt x="850106" y="352425"/>
                    </a:lnTo>
                    <a:lnTo>
                      <a:pt x="862012" y="533400"/>
                    </a:lnTo>
                    <a:lnTo>
                      <a:pt x="795337" y="645319"/>
                    </a:lnTo>
                    <a:lnTo>
                      <a:pt x="728662" y="690562"/>
                    </a:lnTo>
                    <a:lnTo>
                      <a:pt x="742950" y="795337"/>
                    </a:lnTo>
                    <a:lnTo>
                      <a:pt x="661987" y="857250"/>
                    </a:lnTo>
                    <a:lnTo>
                      <a:pt x="707231" y="926306"/>
                    </a:lnTo>
                    <a:lnTo>
                      <a:pt x="685800" y="1042987"/>
                    </a:lnTo>
                    <a:lnTo>
                      <a:pt x="502443" y="1023937"/>
                    </a:lnTo>
                    <a:lnTo>
                      <a:pt x="297656" y="971550"/>
                    </a:lnTo>
                    <a:lnTo>
                      <a:pt x="116681" y="1019175"/>
                    </a:lnTo>
                    <a:lnTo>
                      <a:pt x="0" y="928687"/>
                    </a:lnTo>
                    <a:close/>
                  </a:path>
                </a:pathLst>
              </a:custGeom>
              <a:solidFill>
                <a:srgbClr val="FF0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74" name="Полилиния 173"/>
              <p:cNvSpPr>
                <a:spLocks noChangeAspect="1"/>
              </p:cNvSpPr>
              <p:nvPr/>
            </p:nvSpPr>
            <p:spPr>
              <a:xfrm>
                <a:off x="3555369" y="2444698"/>
                <a:ext cx="842208" cy="855205"/>
              </a:xfrm>
              <a:custGeom>
                <a:avLst/>
                <a:gdLst>
                  <a:gd name="connsiteX0" fmla="*/ 0 w 842963"/>
                  <a:gd name="connsiteY0" fmla="*/ 357187 h 854869"/>
                  <a:gd name="connsiteX1" fmla="*/ 35719 w 842963"/>
                  <a:gd name="connsiteY1" fmla="*/ 238125 h 854869"/>
                  <a:gd name="connsiteX2" fmla="*/ 95250 w 842963"/>
                  <a:gd name="connsiteY2" fmla="*/ 152400 h 854869"/>
                  <a:gd name="connsiteX3" fmla="*/ 461963 w 842963"/>
                  <a:gd name="connsiteY3" fmla="*/ 50006 h 854869"/>
                  <a:gd name="connsiteX4" fmla="*/ 657225 w 842963"/>
                  <a:gd name="connsiteY4" fmla="*/ 0 h 854869"/>
                  <a:gd name="connsiteX5" fmla="*/ 647700 w 842963"/>
                  <a:gd name="connsiteY5" fmla="*/ 128587 h 854869"/>
                  <a:gd name="connsiteX6" fmla="*/ 807244 w 842963"/>
                  <a:gd name="connsiteY6" fmla="*/ 142875 h 854869"/>
                  <a:gd name="connsiteX7" fmla="*/ 802482 w 842963"/>
                  <a:gd name="connsiteY7" fmla="*/ 264319 h 854869"/>
                  <a:gd name="connsiteX8" fmla="*/ 704850 w 842963"/>
                  <a:gd name="connsiteY8" fmla="*/ 366712 h 854869"/>
                  <a:gd name="connsiteX9" fmla="*/ 707232 w 842963"/>
                  <a:gd name="connsiteY9" fmla="*/ 421481 h 854869"/>
                  <a:gd name="connsiteX10" fmla="*/ 757238 w 842963"/>
                  <a:gd name="connsiteY10" fmla="*/ 481012 h 854869"/>
                  <a:gd name="connsiteX11" fmla="*/ 826294 w 842963"/>
                  <a:gd name="connsiteY11" fmla="*/ 526256 h 854869"/>
                  <a:gd name="connsiteX12" fmla="*/ 842963 w 842963"/>
                  <a:gd name="connsiteY12" fmla="*/ 557212 h 854869"/>
                  <a:gd name="connsiteX13" fmla="*/ 833438 w 842963"/>
                  <a:gd name="connsiteY13" fmla="*/ 642937 h 854869"/>
                  <a:gd name="connsiteX14" fmla="*/ 809625 w 842963"/>
                  <a:gd name="connsiteY14" fmla="*/ 700087 h 854869"/>
                  <a:gd name="connsiteX15" fmla="*/ 754857 w 842963"/>
                  <a:gd name="connsiteY15" fmla="*/ 790575 h 854869"/>
                  <a:gd name="connsiteX16" fmla="*/ 666750 w 842963"/>
                  <a:gd name="connsiteY16" fmla="*/ 854869 h 854869"/>
                  <a:gd name="connsiteX17" fmla="*/ 481013 w 842963"/>
                  <a:gd name="connsiteY17" fmla="*/ 838200 h 854869"/>
                  <a:gd name="connsiteX18" fmla="*/ 504825 w 842963"/>
                  <a:gd name="connsiteY18" fmla="*/ 750094 h 854869"/>
                  <a:gd name="connsiteX19" fmla="*/ 419100 w 842963"/>
                  <a:gd name="connsiteY19" fmla="*/ 633412 h 854869"/>
                  <a:gd name="connsiteX20" fmla="*/ 259557 w 842963"/>
                  <a:gd name="connsiteY20" fmla="*/ 531019 h 854869"/>
                  <a:gd name="connsiteX21" fmla="*/ 140494 w 842963"/>
                  <a:gd name="connsiteY21" fmla="*/ 621506 h 854869"/>
                  <a:gd name="connsiteX22" fmla="*/ 147638 w 842963"/>
                  <a:gd name="connsiteY22" fmla="*/ 526256 h 854869"/>
                  <a:gd name="connsiteX23" fmla="*/ 78582 w 842963"/>
                  <a:gd name="connsiteY23" fmla="*/ 457200 h 854869"/>
                  <a:gd name="connsiteX24" fmla="*/ 0 w 842963"/>
                  <a:gd name="connsiteY24" fmla="*/ 357187 h 854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42963" h="854869">
                    <a:moveTo>
                      <a:pt x="0" y="357187"/>
                    </a:moveTo>
                    <a:lnTo>
                      <a:pt x="35719" y="238125"/>
                    </a:lnTo>
                    <a:lnTo>
                      <a:pt x="95250" y="152400"/>
                    </a:lnTo>
                    <a:lnTo>
                      <a:pt x="461963" y="50006"/>
                    </a:lnTo>
                    <a:lnTo>
                      <a:pt x="657225" y="0"/>
                    </a:lnTo>
                    <a:lnTo>
                      <a:pt x="647700" y="128587"/>
                    </a:lnTo>
                    <a:lnTo>
                      <a:pt x="807244" y="142875"/>
                    </a:lnTo>
                    <a:lnTo>
                      <a:pt x="802482" y="264319"/>
                    </a:lnTo>
                    <a:lnTo>
                      <a:pt x="704850" y="366712"/>
                    </a:lnTo>
                    <a:lnTo>
                      <a:pt x="707232" y="421481"/>
                    </a:lnTo>
                    <a:lnTo>
                      <a:pt x="757238" y="481012"/>
                    </a:lnTo>
                    <a:lnTo>
                      <a:pt x="826294" y="526256"/>
                    </a:lnTo>
                    <a:lnTo>
                      <a:pt x="842963" y="557212"/>
                    </a:lnTo>
                    <a:lnTo>
                      <a:pt x="833438" y="642937"/>
                    </a:lnTo>
                    <a:lnTo>
                      <a:pt x="809625" y="700087"/>
                    </a:lnTo>
                    <a:lnTo>
                      <a:pt x="754857" y="790575"/>
                    </a:lnTo>
                    <a:lnTo>
                      <a:pt x="666750" y="854869"/>
                    </a:lnTo>
                    <a:lnTo>
                      <a:pt x="481013" y="838200"/>
                    </a:lnTo>
                    <a:lnTo>
                      <a:pt x="504825" y="750094"/>
                    </a:lnTo>
                    <a:lnTo>
                      <a:pt x="419100" y="633412"/>
                    </a:lnTo>
                    <a:lnTo>
                      <a:pt x="259557" y="531019"/>
                    </a:lnTo>
                    <a:lnTo>
                      <a:pt x="140494" y="621506"/>
                    </a:lnTo>
                    <a:lnTo>
                      <a:pt x="147638" y="526256"/>
                    </a:lnTo>
                    <a:lnTo>
                      <a:pt x="78582" y="457200"/>
                    </a:lnTo>
                    <a:lnTo>
                      <a:pt x="0" y="357187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75" name="Полилиния 174"/>
              <p:cNvSpPr>
                <a:spLocks noChangeAspect="1"/>
              </p:cNvSpPr>
              <p:nvPr/>
            </p:nvSpPr>
            <p:spPr>
              <a:xfrm>
                <a:off x="3272045" y="1909214"/>
                <a:ext cx="945059" cy="1086659"/>
              </a:xfrm>
              <a:custGeom>
                <a:avLst/>
                <a:gdLst>
                  <a:gd name="connsiteX0" fmla="*/ 252412 w 945356"/>
                  <a:gd name="connsiteY0" fmla="*/ 1088231 h 1088231"/>
                  <a:gd name="connsiteX1" fmla="*/ 102393 w 945356"/>
                  <a:gd name="connsiteY1" fmla="*/ 957262 h 1088231"/>
                  <a:gd name="connsiteX2" fmla="*/ 23812 w 945356"/>
                  <a:gd name="connsiteY2" fmla="*/ 850106 h 1088231"/>
                  <a:gd name="connsiteX3" fmla="*/ 0 w 945356"/>
                  <a:gd name="connsiteY3" fmla="*/ 626268 h 1088231"/>
                  <a:gd name="connsiteX4" fmla="*/ 52387 w 945356"/>
                  <a:gd name="connsiteY4" fmla="*/ 426243 h 1088231"/>
                  <a:gd name="connsiteX5" fmla="*/ 252412 w 945356"/>
                  <a:gd name="connsiteY5" fmla="*/ 152400 h 1088231"/>
                  <a:gd name="connsiteX6" fmla="*/ 283368 w 945356"/>
                  <a:gd name="connsiteY6" fmla="*/ 0 h 1088231"/>
                  <a:gd name="connsiteX7" fmla="*/ 640556 w 945356"/>
                  <a:gd name="connsiteY7" fmla="*/ 50006 h 1088231"/>
                  <a:gd name="connsiteX8" fmla="*/ 585787 w 945356"/>
                  <a:gd name="connsiteY8" fmla="*/ 285750 h 1088231"/>
                  <a:gd name="connsiteX9" fmla="*/ 814387 w 945356"/>
                  <a:gd name="connsiteY9" fmla="*/ 314325 h 1088231"/>
                  <a:gd name="connsiteX10" fmla="*/ 783431 w 945356"/>
                  <a:gd name="connsiteY10" fmla="*/ 397668 h 1088231"/>
                  <a:gd name="connsiteX11" fmla="*/ 945356 w 945356"/>
                  <a:gd name="connsiteY11" fmla="*/ 385762 h 1088231"/>
                  <a:gd name="connsiteX12" fmla="*/ 940593 w 945356"/>
                  <a:gd name="connsiteY12" fmla="*/ 533400 h 1088231"/>
                  <a:gd name="connsiteX13" fmla="*/ 711993 w 945356"/>
                  <a:gd name="connsiteY13" fmla="*/ 595312 h 1088231"/>
                  <a:gd name="connsiteX14" fmla="*/ 381000 w 945356"/>
                  <a:gd name="connsiteY14" fmla="*/ 681037 h 1088231"/>
                  <a:gd name="connsiteX15" fmla="*/ 314325 w 945356"/>
                  <a:gd name="connsiteY15" fmla="*/ 778668 h 1088231"/>
                  <a:gd name="connsiteX16" fmla="*/ 273843 w 945356"/>
                  <a:gd name="connsiteY16" fmla="*/ 940593 h 1088231"/>
                  <a:gd name="connsiteX17" fmla="*/ 247650 w 945356"/>
                  <a:gd name="connsiteY17" fmla="*/ 997743 h 1088231"/>
                  <a:gd name="connsiteX18" fmla="*/ 252412 w 945356"/>
                  <a:gd name="connsiteY18" fmla="*/ 1088231 h 108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5356" h="1088231">
                    <a:moveTo>
                      <a:pt x="252412" y="1088231"/>
                    </a:moveTo>
                    <a:lnTo>
                      <a:pt x="102393" y="957262"/>
                    </a:lnTo>
                    <a:lnTo>
                      <a:pt x="23812" y="850106"/>
                    </a:lnTo>
                    <a:lnTo>
                      <a:pt x="0" y="626268"/>
                    </a:lnTo>
                    <a:lnTo>
                      <a:pt x="52387" y="426243"/>
                    </a:lnTo>
                    <a:lnTo>
                      <a:pt x="252412" y="152400"/>
                    </a:lnTo>
                    <a:lnTo>
                      <a:pt x="283368" y="0"/>
                    </a:lnTo>
                    <a:lnTo>
                      <a:pt x="640556" y="50006"/>
                    </a:lnTo>
                    <a:lnTo>
                      <a:pt x="585787" y="285750"/>
                    </a:lnTo>
                    <a:lnTo>
                      <a:pt x="814387" y="314325"/>
                    </a:lnTo>
                    <a:lnTo>
                      <a:pt x="783431" y="397668"/>
                    </a:lnTo>
                    <a:lnTo>
                      <a:pt x="945356" y="385762"/>
                    </a:lnTo>
                    <a:lnTo>
                      <a:pt x="940593" y="533400"/>
                    </a:lnTo>
                    <a:lnTo>
                      <a:pt x="711993" y="595312"/>
                    </a:lnTo>
                    <a:lnTo>
                      <a:pt x="381000" y="681037"/>
                    </a:lnTo>
                    <a:lnTo>
                      <a:pt x="314325" y="778668"/>
                    </a:lnTo>
                    <a:lnTo>
                      <a:pt x="273843" y="940593"/>
                    </a:lnTo>
                    <a:lnTo>
                      <a:pt x="247650" y="997743"/>
                    </a:lnTo>
                    <a:lnTo>
                      <a:pt x="252412" y="1088231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76" name="Полилиния 175"/>
              <p:cNvSpPr>
                <a:spLocks noChangeAspect="1"/>
              </p:cNvSpPr>
              <p:nvPr/>
            </p:nvSpPr>
            <p:spPr>
              <a:xfrm>
                <a:off x="2563737" y="2277972"/>
                <a:ext cx="960583" cy="1016046"/>
              </a:xfrm>
              <a:custGeom>
                <a:avLst/>
                <a:gdLst>
                  <a:gd name="connsiteX0" fmla="*/ 0 w 962025"/>
                  <a:gd name="connsiteY0" fmla="*/ 69057 h 1016794"/>
                  <a:gd name="connsiteX1" fmla="*/ 102394 w 962025"/>
                  <a:gd name="connsiteY1" fmla="*/ 66675 h 1016794"/>
                  <a:gd name="connsiteX2" fmla="*/ 183356 w 962025"/>
                  <a:gd name="connsiteY2" fmla="*/ 130969 h 1016794"/>
                  <a:gd name="connsiteX3" fmla="*/ 228600 w 962025"/>
                  <a:gd name="connsiteY3" fmla="*/ 164307 h 1016794"/>
                  <a:gd name="connsiteX4" fmla="*/ 233363 w 962025"/>
                  <a:gd name="connsiteY4" fmla="*/ 195263 h 1016794"/>
                  <a:gd name="connsiteX5" fmla="*/ 233363 w 962025"/>
                  <a:gd name="connsiteY5" fmla="*/ 78582 h 1016794"/>
                  <a:gd name="connsiteX6" fmla="*/ 278606 w 962025"/>
                  <a:gd name="connsiteY6" fmla="*/ 47625 h 1016794"/>
                  <a:gd name="connsiteX7" fmla="*/ 302419 w 962025"/>
                  <a:gd name="connsiteY7" fmla="*/ 0 h 1016794"/>
                  <a:gd name="connsiteX8" fmla="*/ 421481 w 962025"/>
                  <a:gd name="connsiteY8" fmla="*/ 23813 h 1016794"/>
                  <a:gd name="connsiteX9" fmla="*/ 488156 w 962025"/>
                  <a:gd name="connsiteY9" fmla="*/ 76200 h 1016794"/>
                  <a:gd name="connsiteX10" fmla="*/ 573881 w 962025"/>
                  <a:gd name="connsiteY10" fmla="*/ 88107 h 1016794"/>
                  <a:gd name="connsiteX11" fmla="*/ 745331 w 962025"/>
                  <a:gd name="connsiteY11" fmla="*/ 140494 h 1016794"/>
                  <a:gd name="connsiteX12" fmla="*/ 709613 w 962025"/>
                  <a:gd name="connsiteY12" fmla="*/ 264319 h 1016794"/>
                  <a:gd name="connsiteX13" fmla="*/ 735806 w 962025"/>
                  <a:gd name="connsiteY13" fmla="*/ 476250 h 1016794"/>
                  <a:gd name="connsiteX14" fmla="*/ 816769 w 962025"/>
                  <a:gd name="connsiteY14" fmla="*/ 595313 h 1016794"/>
                  <a:gd name="connsiteX15" fmla="*/ 962025 w 962025"/>
                  <a:gd name="connsiteY15" fmla="*/ 714375 h 1016794"/>
                  <a:gd name="connsiteX16" fmla="*/ 959644 w 962025"/>
                  <a:gd name="connsiteY16" fmla="*/ 833438 h 1016794"/>
                  <a:gd name="connsiteX17" fmla="*/ 850106 w 962025"/>
                  <a:gd name="connsiteY17" fmla="*/ 883444 h 1016794"/>
                  <a:gd name="connsiteX18" fmla="*/ 850106 w 962025"/>
                  <a:gd name="connsiteY18" fmla="*/ 907257 h 1016794"/>
                  <a:gd name="connsiteX19" fmla="*/ 764381 w 962025"/>
                  <a:gd name="connsiteY19" fmla="*/ 866775 h 1016794"/>
                  <a:gd name="connsiteX20" fmla="*/ 754856 w 962025"/>
                  <a:gd name="connsiteY20" fmla="*/ 1012032 h 1016794"/>
                  <a:gd name="connsiteX21" fmla="*/ 650081 w 962025"/>
                  <a:gd name="connsiteY21" fmla="*/ 995363 h 1016794"/>
                  <a:gd name="connsiteX22" fmla="*/ 516731 w 962025"/>
                  <a:gd name="connsiteY22" fmla="*/ 988219 h 1016794"/>
                  <a:gd name="connsiteX23" fmla="*/ 421481 w 962025"/>
                  <a:gd name="connsiteY23" fmla="*/ 1016794 h 1016794"/>
                  <a:gd name="connsiteX24" fmla="*/ 357188 w 962025"/>
                  <a:gd name="connsiteY24" fmla="*/ 921544 h 1016794"/>
                  <a:gd name="connsiteX25" fmla="*/ 285750 w 962025"/>
                  <a:gd name="connsiteY25" fmla="*/ 862013 h 1016794"/>
                  <a:gd name="connsiteX26" fmla="*/ 230981 w 962025"/>
                  <a:gd name="connsiteY26" fmla="*/ 952500 h 1016794"/>
                  <a:gd name="connsiteX27" fmla="*/ 116681 w 962025"/>
                  <a:gd name="connsiteY27" fmla="*/ 904875 h 1016794"/>
                  <a:gd name="connsiteX28" fmla="*/ 78581 w 962025"/>
                  <a:gd name="connsiteY28" fmla="*/ 904875 h 1016794"/>
                  <a:gd name="connsiteX29" fmla="*/ 71438 w 962025"/>
                  <a:gd name="connsiteY29" fmla="*/ 759619 h 1016794"/>
                  <a:gd name="connsiteX30" fmla="*/ 154781 w 962025"/>
                  <a:gd name="connsiteY30" fmla="*/ 707232 h 1016794"/>
                  <a:gd name="connsiteX31" fmla="*/ 323850 w 962025"/>
                  <a:gd name="connsiteY31" fmla="*/ 723900 h 1016794"/>
                  <a:gd name="connsiteX32" fmla="*/ 300038 w 962025"/>
                  <a:gd name="connsiteY32" fmla="*/ 569119 h 1016794"/>
                  <a:gd name="connsiteX33" fmla="*/ 190500 w 962025"/>
                  <a:gd name="connsiteY33" fmla="*/ 438150 h 1016794"/>
                  <a:gd name="connsiteX34" fmla="*/ 85725 w 962025"/>
                  <a:gd name="connsiteY34" fmla="*/ 359569 h 1016794"/>
                  <a:gd name="connsiteX35" fmla="*/ 59531 w 962025"/>
                  <a:gd name="connsiteY35" fmla="*/ 259557 h 1016794"/>
                  <a:gd name="connsiteX36" fmla="*/ 76200 w 962025"/>
                  <a:gd name="connsiteY36" fmla="*/ 123825 h 1016794"/>
                  <a:gd name="connsiteX37" fmla="*/ 0 w 962025"/>
                  <a:gd name="connsiteY37" fmla="*/ 69057 h 1016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62025" h="1016794">
                    <a:moveTo>
                      <a:pt x="0" y="69057"/>
                    </a:moveTo>
                    <a:lnTo>
                      <a:pt x="102394" y="66675"/>
                    </a:lnTo>
                    <a:lnTo>
                      <a:pt x="183356" y="130969"/>
                    </a:lnTo>
                    <a:lnTo>
                      <a:pt x="228600" y="164307"/>
                    </a:lnTo>
                    <a:lnTo>
                      <a:pt x="233363" y="195263"/>
                    </a:lnTo>
                    <a:lnTo>
                      <a:pt x="233363" y="78582"/>
                    </a:lnTo>
                    <a:lnTo>
                      <a:pt x="278606" y="47625"/>
                    </a:lnTo>
                    <a:lnTo>
                      <a:pt x="302419" y="0"/>
                    </a:lnTo>
                    <a:lnTo>
                      <a:pt x="421481" y="23813"/>
                    </a:lnTo>
                    <a:lnTo>
                      <a:pt x="488156" y="76200"/>
                    </a:lnTo>
                    <a:lnTo>
                      <a:pt x="573881" y="88107"/>
                    </a:lnTo>
                    <a:lnTo>
                      <a:pt x="745331" y="140494"/>
                    </a:lnTo>
                    <a:lnTo>
                      <a:pt x="709613" y="264319"/>
                    </a:lnTo>
                    <a:lnTo>
                      <a:pt x="735806" y="476250"/>
                    </a:lnTo>
                    <a:lnTo>
                      <a:pt x="816769" y="595313"/>
                    </a:lnTo>
                    <a:lnTo>
                      <a:pt x="962025" y="714375"/>
                    </a:lnTo>
                    <a:cubicBezTo>
                      <a:pt x="961231" y="754063"/>
                      <a:pt x="960438" y="793750"/>
                      <a:pt x="959644" y="833438"/>
                    </a:cubicBezTo>
                    <a:lnTo>
                      <a:pt x="850106" y="883444"/>
                    </a:lnTo>
                    <a:lnTo>
                      <a:pt x="850106" y="907257"/>
                    </a:lnTo>
                    <a:lnTo>
                      <a:pt x="764381" y="866775"/>
                    </a:lnTo>
                    <a:lnTo>
                      <a:pt x="754856" y="1012032"/>
                    </a:lnTo>
                    <a:lnTo>
                      <a:pt x="650081" y="995363"/>
                    </a:lnTo>
                    <a:lnTo>
                      <a:pt x="516731" y="988219"/>
                    </a:lnTo>
                    <a:lnTo>
                      <a:pt x="421481" y="1016794"/>
                    </a:lnTo>
                    <a:lnTo>
                      <a:pt x="357188" y="921544"/>
                    </a:lnTo>
                    <a:lnTo>
                      <a:pt x="285750" y="862013"/>
                    </a:lnTo>
                    <a:lnTo>
                      <a:pt x="230981" y="952500"/>
                    </a:lnTo>
                    <a:lnTo>
                      <a:pt x="116681" y="904875"/>
                    </a:lnTo>
                    <a:lnTo>
                      <a:pt x="78581" y="904875"/>
                    </a:lnTo>
                    <a:lnTo>
                      <a:pt x="71438" y="759619"/>
                    </a:lnTo>
                    <a:lnTo>
                      <a:pt x="154781" y="707232"/>
                    </a:lnTo>
                    <a:lnTo>
                      <a:pt x="323850" y="723900"/>
                    </a:lnTo>
                    <a:lnTo>
                      <a:pt x="300038" y="569119"/>
                    </a:lnTo>
                    <a:lnTo>
                      <a:pt x="190500" y="438150"/>
                    </a:lnTo>
                    <a:lnTo>
                      <a:pt x="85725" y="359569"/>
                    </a:lnTo>
                    <a:lnTo>
                      <a:pt x="59531" y="259557"/>
                    </a:lnTo>
                    <a:lnTo>
                      <a:pt x="76200" y="123825"/>
                    </a:lnTo>
                    <a:lnTo>
                      <a:pt x="0" y="69057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77" name="Полилиния 176"/>
              <p:cNvSpPr>
                <a:spLocks noChangeAspect="1"/>
              </p:cNvSpPr>
              <p:nvPr/>
            </p:nvSpPr>
            <p:spPr>
              <a:xfrm>
                <a:off x="2474470" y="1203082"/>
                <a:ext cx="1080898" cy="1271038"/>
              </a:xfrm>
              <a:custGeom>
                <a:avLst/>
                <a:gdLst>
                  <a:gd name="connsiteX0" fmla="*/ 85725 w 1081087"/>
                  <a:gd name="connsiteY0" fmla="*/ 1016793 h 1269206"/>
                  <a:gd name="connsiteX1" fmla="*/ 85725 w 1081087"/>
                  <a:gd name="connsiteY1" fmla="*/ 1016793 h 1269206"/>
                  <a:gd name="connsiteX2" fmla="*/ 142875 w 1081087"/>
                  <a:gd name="connsiteY2" fmla="*/ 778668 h 1269206"/>
                  <a:gd name="connsiteX3" fmla="*/ 123825 w 1081087"/>
                  <a:gd name="connsiteY3" fmla="*/ 657225 h 1269206"/>
                  <a:gd name="connsiteX4" fmla="*/ 28575 w 1081087"/>
                  <a:gd name="connsiteY4" fmla="*/ 573881 h 1269206"/>
                  <a:gd name="connsiteX5" fmla="*/ 0 w 1081087"/>
                  <a:gd name="connsiteY5" fmla="*/ 440531 h 1269206"/>
                  <a:gd name="connsiteX6" fmla="*/ 52387 w 1081087"/>
                  <a:gd name="connsiteY6" fmla="*/ 300037 h 1269206"/>
                  <a:gd name="connsiteX7" fmla="*/ 207169 w 1081087"/>
                  <a:gd name="connsiteY7" fmla="*/ 304800 h 1269206"/>
                  <a:gd name="connsiteX8" fmla="*/ 383381 w 1081087"/>
                  <a:gd name="connsiteY8" fmla="*/ 304800 h 1269206"/>
                  <a:gd name="connsiteX9" fmla="*/ 561975 w 1081087"/>
                  <a:gd name="connsiteY9" fmla="*/ 323850 h 1269206"/>
                  <a:gd name="connsiteX10" fmla="*/ 604837 w 1081087"/>
                  <a:gd name="connsiteY10" fmla="*/ 326231 h 1269206"/>
                  <a:gd name="connsiteX11" fmla="*/ 707231 w 1081087"/>
                  <a:gd name="connsiteY11" fmla="*/ 257175 h 1269206"/>
                  <a:gd name="connsiteX12" fmla="*/ 757237 w 1081087"/>
                  <a:gd name="connsiteY12" fmla="*/ 159543 h 1269206"/>
                  <a:gd name="connsiteX13" fmla="*/ 897731 w 1081087"/>
                  <a:gd name="connsiteY13" fmla="*/ 166687 h 1269206"/>
                  <a:gd name="connsiteX14" fmla="*/ 926306 w 1081087"/>
                  <a:gd name="connsiteY14" fmla="*/ 119062 h 1269206"/>
                  <a:gd name="connsiteX15" fmla="*/ 928687 w 1081087"/>
                  <a:gd name="connsiteY15" fmla="*/ 23812 h 1269206"/>
                  <a:gd name="connsiteX16" fmla="*/ 976312 w 1081087"/>
                  <a:gd name="connsiteY16" fmla="*/ 0 h 1269206"/>
                  <a:gd name="connsiteX17" fmla="*/ 1081087 w 1081087"/>
                  <a:gd name="connsiteY17" fmla="*/ 28575 h 1269206"/>
                  <a:gd name="connsiteX18" fmla="*/ 1062037 w 1081087"/>
                  <a:gd name="connsiteY18" fmla="*/ 64293 h 1269206"/>
                  <a:gd name="connsiteX19" fmla="*/ 1050131 w 1081087"/>
                  <a:gd name="connsiteY19" fmla="*/ 180975 h 1269206"/>
                  <a:gd name="connsiteX20" fmla="*/ 1064419 w 1081087"/>
                  <a:gd name="connsiteY20" fmla="*/ 323850 h 1269206"/>
                  <a:gd name="connsiteX21" fmla="*/ 1031081 w 1081087"/>
                  <a:gd name="connsiteY21" fmla="*/ 614362 h 1269206"/>
                  <a:gd name="connsiteX22" fmla="*/ 1076325 w 1081087"/>
                  <a:gd name="connsiteY22" fmla="*/ 704850 h 1269206"/>
                  <a:gd name="connsiteX23" fmla="*/ 1045369 w 1081087"/>
                  <a:gd name="connsiteY23" fmla="*/ 857250 h 1269206"/>
                  <a:gd name="connsiteX24" fmla="*/ 852487 w 1081087"/>
                  <a:gd name="connsiteY24" fmla="*/ 1126331 h 1269206"/>
                  <a:gd name="connsiteX25" fmla="*/ 831056 w 1081087"/>
                  <a:gd name="connsiteY25" fmla="*/ 1202531 h 1269206"/>
                  <a:gd name="connsiteX26" fmla="*/ 647700 w 1081087"/>
                  <a:gd name="connsiteY26" fmla="*/ 1157287 h 1269206"/>
                  <a:gd name="connsiteX27" fmla="*/ 576262 w 1081087"/>
                  <a:gd name="connsiteY27" fmla="*/ 1147762 h 1269206"/>
                  <a:gd name="connsiteX28" fmla="*/ 511969 w 1081087"/>
                  <a:gd name="connsiteY28" fmla="*/ 1095375 h 1269206"/>
                  <a:gd name="connsiteX29" fmla="*/ 392906 w 1081087"/>
                  <a:gd name="connsiteY29" fmla="*/ 1069181 h 1269206"/>
                  <a:gd name="connsiteX30" fmla="*/ 364331 w 1081087"/>
                  <a:gd name="connsiteY30" fmla="*/ 1121568 h 1269206"/>
                  <a:gd name="connsiteX31" fmla="*/ 321469 w 1081087"/>
                  <a:gd name="connsiteY31" fmla="*/ 1152525 h 1269206"/>
                  <a:gd name="connsiteX32" fmla="*/ 321469 w 1081087"/>
                  <a:gd name="connsiteY32" fmla="*/ 1269206 h 1269206"/>
                  <a:gd name="connsiteX33" fmla="*/ 307181 w 1081087"/>
                  <a:gd name="connsiteY33" fmla="*/ 1223962 h 1269206"/>
                  <a:gd name="connsiteX34" fmla="*/ 192881 w 1081087"/>
                  <a:gd name="connsiteY34" fmla="*/ 1143000 h 1269206"/>
                  <a:gd name="connsiteX35" fmla="*/ 88106 w 1081087"/>
                  <a:gd name="connsiteY35" fmla="*/ 1138237 h 1269206"/>
                  <a:gd name="connsiteX36" fmla="*/ 85725 w 1081087"/>
                  <a:gd name="connsiteY36" fmla="*/ 1016793 h 126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81087" h="1269206">
                    <a:moveTo>
                      <a:pt x="85725" y="1016793"/>
                    </a:moveTo>
                    <a:lnTo>
                      <a:pt x="85725" y="1016793"/>
                    </a:lnTo>
                    <a:lnTo>
                      <a:pt x="142875" y="778668"/>
                    </a:lnTo>
                    <a:lnTo>
                      <a:pt x="123825" y="657225"/>
                    </a:lnTo>
                    <a:lnTo>
                      <a:pt x="28575" y="573881"/>
                    </a:lnTo>
                    <a:lnTo>
                      <a:pt x="0" y="440531"/>
                    </a:lnTo>
                    <a:lnTo>
                      <a:pt x="52387" y="300037"/>
                    </a:lnTo>
                    <a:lnTo>
                      <a:pt x="207169" y="304800"/>
                    </a:lnTo>
                    <a:lnTo>
                      <a:pt x="383381" y="304800"/>
                    </a:lnTo>
                    <a:lnTo>
                      <a:pt x="561975" y="323850"/>
                    </a:lnTo>
                    <a:lnTo>
                      <a:pt x="604837" y="326231"/>
                    </a:lnTo>
                    <a:lnTo>
                      <a:pt x="707231" y="257175"/>
                    </a:lnTo>
                    <a:lnTo>
                      <a:pt x="757237" y="159543"/>
                    </a:lnTo>
                    <a:lnTo>
                      <a:pt x="897731" y="166687"/>
                    </a:lnTo>
                    <a:lnTo>
                      <a:pt x="926306" y="119062"/>
                    </a:lnTo>
                    <a:cubicBezTo>
                      <a:pt x="927100" y="87312"/>
                      <a:pt x="927893" y="55562"/>
                      <a:pt x="928687" y="23812"/>
                    </a:cubicBezTo>
                    <a:lnTo>
                      <a:pt x="976312" y="0"/>
                    </a:lnTo>
                    <a:lnTo>
                      <a:pt x="1081087" y="28575"/>
                    </a:lnTo>
                    <a:lnTo>
                      <a:pt x="1062037" y="64293"/>
                    </a:lnTo>
                    <a:lnTo>
                      <a:pt x="1050131" y="180975"/>
                    </a:lnTo>
                    <a:lnTo>
                      <a:pt x="1064419" y="323850"/>
                    </a:lnTo>
                    <a:lnTo>
                      <a:pt x="1031081" y="614362"/>
                    </a:lnTo>
                    <a:lnTo>
                      <a:pt x="1076325" y="704850"/>
                    </a:lnTo>
                    <a:lnTo>
                      <a:pt x="1045369" y="857250"/>
                    </a:lnTo>
                    <a:lnTo>
                      <a:pt x="852487" y="1126331"/>
                    </a:lnTo>
                    <a:lnTo>
                      <a:pt x="831056" y="1202531"/>
                    </a:lnTo>
                    <a:lnTo>
                      <a:pt x="647700" y="1157287"/>
                    </a:lnTo>
                    <a:lnTo>
                      <a:pt x="576262" y="1147762"/>
                    </a:lnTo>
                    <a:lnTo>
                      <a:pt x="511969" y="1095375"/>
                    </a:lnTo>
                    <a:lnTo>
                      <a:pt x="392906" y="1069181"/>
                    </a:lnTo>
                    <a:lnTo>
                      <a:pt x="364331" y="1121568"/>
                    </a:lnTo>
                    <a:lnTo>
                      <a:pt x="321469" y="1152525"/>
                    </a:lnTo>
                    <a:lnTo>
                      <a:pt x="321469" y="1269206"/>
                    </a:lnTo>
                    <a:lnTo>
                      <a:pt x="307181" y="1223962"/>
                    </a:lnTo>
                    <a:lnTo>
                      <a:pt x="192881" y="1143000"/>
                    </a:lnTo>
                    <a:lnTo>
                      <a:pt x="88106" y="1138237"/>
                    </a:lnTo>
                    <a:cubicBezTo>
                      <a:pt x="87312" y="1097756"/>
                      <a:pt x="86519" y="1057274"/>
                      <a:pt x="85725" y="10167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78" name="Полилиния 177"/>
              <p:cNvSpPr>
                <a:spLocks noChangeAspect="1"/>
              </p:cNvSpPr>
              <p:nvPr/>
            </p:nvSpPr>
            <p:spPr>
              <a:xfrm>
                <a:off x="2090237" y="687213"/>
                <a:ext cx="1371984" cy="841474"/>
              </a:xfrm>
              <a:custGeom>
                <a:avLst/>
                <a:gdLst>
                  <a:gd name="connsiteX0" fmla="*/ 500062 w 1371600"/>
                  <a:gd name="connsiteY0" fmla="*/ 0 h 840582"/>
                  <a:gd name="connsiteX1" fmla="*/ 616743 w 1371600"/>
                  <a:gd name="connsiteY1" fmla="*/ 90488 h 840582"/>
                  <a:gd name="connsiteX2" fmla="*/ 907256 w 1371600"/>
                  <a:gd name="connsiteY2" fmla="*/ 64294 h 840582"/>
                  <a:gd name="connsiteX3" fmla="*/ 916781 w 1371600"/>
                  <a:gd name="connsiteY3" fmla="*/ 157163 h 840582"/>
                  <a:gd name="connsiteX4" fmla="*/ 945356 w 1371600"/>
                  <a:gd name="connsiteY4" fmla="*/ 176213 h 840582"/>
                  <a:gd name="connsiteX5" fmla="*/ 928687 w 1371600"/>
                  <a:gd name="connsiteY5" fmla="*/ 273844 h 840582"/>
                  <a:gd name="connsiteX6" fmla="*/ 942975 w 1371600"/>
                  <a:gd name="connsiteY6" fmla="*/ 326232 h 840582"/>
                  <a:gd name="connsiteX7" fmla="*/ 1371600 w 1371600"/>
                  <a:gd name="connsiteY7" fmla="*/ 514350 h 840582"/>
                  <a:gd name="connsiteX8" fmla="*/ 1312068 w 1371600"/>
                  <a:gd name="connsiteY8" fmla="*/ 542925 h 840582"/>
                  <a:gd name="connsiteX9" fmla="*/ 1307306 w 1371600"/>
                  <a:gd name="connsiteY9" fmla="*/ 631032 h 840582"/>
                  <a:gd name="connsiteX10" fmla="*/ 1281112 w 1371600"/>
                  <a:gd name="connsiteY10" fmla="*/ 678657 h 840582"/>
                  <a:gd name="connsiteX11" fmla="*/ 1138237 w 1371600"/>
                  <a:gd name="connsiteY11" fmla="*/ 676275 h 840582"/>
                  <a:gd name="connsiteX12" fmla="*/ 1085850 w 1371600"/>
                  <a:gd name="connsiteY12" fmla="*/ 773907 h 840582"/>
                  <a:gd name="connsiteX13" fmla="*/ 988218 w 1371600"/>
                  <a:gd name="connsiteY13" fmla="*/ 840582 h 840582"/>
                  <a:gd name="connsiteX14" fmla="*/ 742950 w 1371600"/>
                  <a:gd name="connsiteY14" fmla="*/ 821532 h 840582"/>
                  <a:gd name="connsiteX15" fmla="*/ 438150 w 1371600"/>
                  <a:gd name="connsiteY15" fmla="*/ 812007 h 840582"/>
                  <a:gd name="connsiteX16" fmla="*/ 497681 w 1371600"/>
                  <a:gd name="connsiteY16" fmla="*/ 619125 h 840582"/>
                  <a:gd name="connsiteX17" fmla="*/ 397668 w 1371600"/>
                  <a:gd name="connsiteY17" fmla="*/ 628650 h 840582"/>
                  <a:gd name="connsiteX18" fmla="*/ 316706 w 1371600"/>
                  <a:gd name="connsiteY18" fmla="*/ 690563 h 840582"/>
                  <a:gd name="connsiteX19" fmla="*/ 242887 w 1371600"/>
                  <a:gd name="connsiteY19" fmla="*/ 704850 h 840582"/>
                  <a:gd name="connsiteX20" fmla="*/ 23812 w 1371600"/>
                  <a:gd name="connsiteY20" fmla="*/ 628650 h 840582"/>
                  <a:gd name="connsiteX21" fmla="*/ 0 w 1371600"/>
                  <a:gd name="connsiteY21" fmla="*/ 454819 h 840582"/>
                  <a:gd name="connsiteX22" fmla="*/ 78581 w 1371600"/>
                  <a:gd name="connsiteY22" fmla="*/ 431007 h 840582"/>
                  <a:gd name="connsiteX23" fmla="*/ 235743 w 1371600"/>
                  <a:gd name="connsiteY23" fmla="*/ 450057 h 840582"/>
                  <a:gd name="connsiteX24" fmla="*/ 309562 w 1371600"/>
                  <a:gd name="connsiteY24" fmla="*/ 421482 h 840582"/>
                  <a:gd name="connsiteX25" fmla="*/ 307181 w 1371600"/>
                  <a:gd name="connsiteY25" fmla="*/ 297657 h 840582"/>
                  <a:gd name="connsiteX26" fmla="*/ 416718 w 1371600"/>
                  <a:gd name="connsiteY26" fmla="*/ 95250 h 840582"/>
                  <a:gd name="connsiteX27" fmla="*/ 500062 w 1371600"/>
                  <a:gd name="connsiteY27" fmla="*/ 0 h 84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71600" h="840582">
                    <a:moveTo>
                      <a:pt x="500062" y="0"/>
                    </a:moveTo>
                    <a:lnTo>
                      <a:pt x="616743" y="90488"/>
                    </a:lnTo>
                    <a:lnTo>
                      <a:pt x="907256" y="64294"/>
                    </a:lnTo>
                    <a:lnTo>
                      <a:pt x="916781" y="157163"/>
                    </a:lnTo>
                    <a:lnTo>
                      <a:pt x="945356" y="176213"/>
                    </a:lnTo>
                    <a:lnTo>
                      <a:pt x="928687" y="273844"/>
                    </a:lnTo>
                    <a:lnTo>
                      <a:pt x="942975" y="326232"/>
                    </a:lnTo>
                    <a:lnTo>
                      <a:pt x="1371600" y="514350"/>
                    </a:lnTo>
                    <a:lnTo>
                      <a:pt x="1312068" y="542925"/>
                    </a:lnTo>
                    <a:lnTo>
                      <a:pt x="1307306" y="631032"/>
                    </a:lnTo>
                    <a:lnTo>
                      <a:pt x="1281112" y="678657"/>
                    </a:lnTo>
                    <a:lnTo>
                      <a:pt x="1138237" y="676275"/>
                    </a:lnTo>
                    <a:lnTo>
                      <a:pt x="1085850" y="773907"/>
                    </a:lnTo>
                    <a:lnTo>
                      <a:pt x="988218" y="840582"/>
                    </a:lnTo>
                    <a:lnTo>
                      <a:pt x="742950" y="821532"/>
                    </a:lnTo>
                    <a:lnTo>
                      <a:pt x="438150" y="812007"/>
                    </a:lnTo>
                    <a:lnTo>
                      <a:pt x="497681" y="619125"/>
                    </a:lnTo>
                    <a:lnTo>
                      <a:pt x="397668" y="628650"/>
                    </a:lnTo>
                    <a:lnTo>
                      <a:pt x="316706" y="690563"/>
                    </a:lnTo>
                    <a:lnTo>
                      <a:pt x="242887" y="704850"/>
                    </a:lnTo>
                    <a:lnTo>
                      <a:pt x="23812" y="628650"/>
                    </a:lnTo>
                    <a:lnTo>
                      <a:pt x="0" y="454819"/>
                    </a:lnTo>
                    <a:lnTo>
                      <a:pt x="78581" y="431007"/>
                    </a:lnTo>
                    <a:lnTo>
                      <a:pt x="235743" y="450057"/>
                    </a:lnTo>
                    <a:lnTo>
                      <a:pt x="309562" y="421482"/>
                    </a:lnTo>
                    <a:cubicBezTo>
                      <a:pt x="308768" y="380207"/>
                      <a:pt x="307975" y="338932"/>
                      <a:pt x="307181" y="297657"/>
                    </a:cubicBezTo>
                    <a:lnTo>
                      <a:pt x="416718" y="95250"/>
                    </a:lnTo>
                    <a:lnTo>
                      <a:pt x="50006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79" name="Полилиния 178"/>
              <p:cNvSpPr>
                <a:spLocks noChangeAspect="1"/>
              </p:cNvSpPr>
              <p:nvPr/>
            </p:nvSpPr>
            <p:spPr>
              <a:xfrm>
                <a:off x="4257856" y="2374085"/>
                <a:ext cx="935356" cy="1274961"/>
              </a:xfrm>
              <a:custGeom>
                <a:avLst/>
                <a:gdLst>
                  <a:gd name="connsiteX0" fmla="*/ 171450 w 935832"/>
                  <a:gd name="connsiteY0" fmla="*/ 0 h 1273969"/>
                  <a:gd name="connsiteX1" fmla="*/ 414338 w 935832"/>
                  <a:gd name="connsiteY1" fmla="*/ 40482 h 1273969"/>
                  <a:gd name="connsiteX2" fmla="*/ 450057 w 935832"/>
                  <a:gd name="connsiteY2" fmla="*/ 321469 h 1273969"/>
                  <a:gd name="connsiteX3" fmla="*/ 704850 w 935832"/>
                  <a:gd name="connsiteY3" fmla="*/ 371475 h 1273969"/>
                  <a:gd name="connsiteX4" fmla="*/ 588169 w 935832"/>
                  <a:gd name="connsiteY4" fmla="*/ 431007 h 1273969"/>
                  <a:gd name="connsiteX5" fmla="*/ 628650 w 935832"/>
                  <a:gd name="connsiteY5" fmla="*/ 621507 h 1273969"/>
                  <a:gd name="connsiteX6" fmla="*/ 711994 w 935832"/>
                  <a:gd name="connsiteY6" fmla="*/ 726282 h 1273969"/>
                  <a:gd name="connsiteX7" fmla="*/ 740569 w 935832"/>
                  <a:gd name="connsiteY7" fmla="*/ 873919 h 1273969"/>
                  <a:gd name="connsiteX8" fmla="*/ 845344 w 935832"/>
                  <a:gd name="connsiteY8" fmla="*/ 985838 h 1273969"/>
                  <a:gd name="connsiteX9" fmla="*/ 935832 w 935832"/>
                  <a:gd name="connsiteY9" fmla="*/ 995363 h 1273969"/>
                  <a:gd name="connsiteX10" fmla="*/ 871538 w 935832"/>
                  <a:gd name="connsiteY10" fmla="*/ 1197769 h 1273969"/>
                  <a:gd name="connsiteX11" fmla="*/ 788194 w 935832"/>
                  <a:gd name="connsiteY11" fmla="*/ 1228725 h 1273969"/>
                  <a:gd name="connsiteX12" fmla="*/ 766763 w 935832"/>
                  <a:gd name="connsiteY12" fmla="*/ 1273969 h 1273969"/>
                  <a:gd name="connsiteX13" fmla="*/ 547688 w 935832"/>
                  <a:gd name="connsiteY13" fmla="*/ 1159669 h 1273969"/>
                  <a:gd name="connsiteX14" fmla="*/ 497682 w 935832"/>
                  <a:gd name="connsiteY14" fmla="*/ 983457 h 1273969"/>
                  <a:gd name="connsiteX15" fmla="*/ 280988 w 935832"/>
                  <a:gd name="connsiteY15" fmla="*/ 1009650 h 1273969"/>
                  <a:gd name="connsiteX16" fmla="*/ 230982 w 935832"/>
                  <a:gd name="connsiteY16" fmla="*/ 1026319 h 1273969"/>
                  <a:gd name="connsiteX17" fmla="*/ 159544 w 935832"/>
                  <a:gd name="connsiteY17" fmla="*/ 1026319 h 1273969"/>
                  <a:gd name="connsiteX18" fmla="*/ 97632 w 935832"/>
                  <a:gd name="connsiteY18" fmla="*/ 942975 h 1273969"/>
                  <a:gd name="connsiteX19" fmla="*/ 4763 w 935832"/>
                  <a:gd name="connsiteY19" fmla="*/ 892969 h 1273969"/>
                  <a:gd name="connsiteX20" fmla="*/ 50007 w 935832"/>
                  <a:gd name="connsiteY20" fmla="*/ 859632 h 1273969"/>
                  <a:gd name="connsiteX21" fmla="*/ 116682 w 935832"/>
                  <a:gd name="connsiteY21" fmla="*/ 752475 h 1273969"/>
                  <a:gd name="connsiteX22" fmla="*/ 130969 w 935832"/>
                  <a:gd name="connsiteY22" fmla="*/ 707232 h 1273969"/>
                  <a:gd name="connsiteX23" fmla="*/ 138113 w 935832"/>
                  <a:gd name="connsiteY23" fmla="*/ 631032 h 1273969"/>
                  <a:gd name="connsiteX24" fmla="*/ 121444 w 935832"/>
                  <a:gd name="connsiteY24" fmla="*/ 592932 h 1273969"/>
                  <a:gd name="connsiteX25" fmla="*/ 42863 w 935832"/>
                  <a:gd name="connsiteY25" fmla="*/ 542925 h 1273969"/>
                  <a:gd name="connsiteX26" fmla="*/ 0 w 935832"/>
                  <a:gd name="connsiteY26" fmla="*/ 481013 h 1273969"/>
                  <a:gd name="connsiteX27" fmla="*/ 2382 w 935832"/>
                  <a:gd name="connsiteY27" fmla="*/ 433388 h 1273969"/>
                  <a:gd name="connsiteX28" fmla="*/ 100013 w 935832"/>
                  <a:gd name="connsiteY28" fmla="*/ 326232 h 1273969"/>
                  <a:gd name="connsiteX29" fmla="*/ 104775 w 935832"/>
                  <a:gd name="connsiteY29" fmla="*/ 209550 h 1273969"/>
                  <a:gd name="connsiteX30" fmla="*/ 142875 w 935832"/>
                  <a:gd name="connsiteY30" fmla="*/ 216694 h 1273969"/>
                  <a:gd name="connsiteX31" fmla="*/ 171450 w 935832"/>
                  <a:gd name="connsiteY31" fmla="*/ 0 h 12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832" h="1273969">
                    <a:moveTo>
                      <a:pt x="171450" y="0"/>
                    </a:moveTo>
                    <a:lnTo>
                      <a:pt x="414338" y="40482"/>
                    </a:lnTo>
                    <a:lnTo>
                      <a:pt x="450057" y="321469"/>
                    </a:lnTo>
                    <a:lnTo>
                      <a:pt x="704850" y="371475"/>
                    </a:lnTo>
                    <a:lnTo>
                      <a:pt x="588169" y="431007"/>
                    </a:lnTo>
                    <a:lnTo>
                      <a:pt x="628650" y="621507"/>
                    </a:lnTo>
                    <a:lnTo>
                      <a:pt x="711994" y="726282"/>
                    </a:lnTo>
                    <a:lnTo>
                      <a:pt x="740569" y="873919"/>
                    </a:lnTo>
                    <a:lnTo>
                      <a:pt x="845344" y="985838"/>
                    </a:lnTo>
                    <a:lnTo>
                      <a:pt x="935832" y="995363"/>
                    </a:lnTo>
                    <a:lnTo>
                      <a:pt x="871538" y="1197769"/>
                    </a:lnTo>
                    <a:lnTo>
                      <a:pt x="788194" y="1228725"/>
                    </a:lnTo>
                    <a:lnTo>
                      <a:pt x="766763" y="1273969"/>
                    </a:lnTo>
                    <a:lnTo>
                      <a:pt x="547688" y="1159669"/>
                    </a:lnTo>
                    <a:lnTo>
                      <a:pt x="497682" y="983457"/>
                    </a:lnTo>
                    <a:lnTo>
                      <a:pt x="280988" y="1009650"/>
                    </a:lnTo>
                    <a:lnTo>
                      <a:pt x="230982" y="1026319"/>
                    </a:lnTo>
                    <a:lnTo>
                      <a:pt x="159544" y="1026319"/>
                    </a:lnTo>
                    <a:lnTo>
                      <a:pt x="97632" y="942975"/>
                    </a:lnTo>
                    <a:lnTo>
                      <a:pt x="4763" y="892969"/>
                    </a:lnTo>
                    <a:lnTo>
                      <a:pt x="50007" y="859632"/>
                    </a:lnTo>
                    <a:lnTo>
                      <a:pt x="116682" y="752475"/>
                    </a:lnTo>
                    <a:lnTo>
                      <a:pt x="130969" y="707232"/>
                    </a:lnTo>
                    <a:lnTo>
                      <a:pt x="138113" y="631032"/>
                    </a:lnTo>
                    <a:lnTo>
                      <a:pt x="121444" y="592932"/>
                    </a:lnTo>
                    <a:lnTo>
                      <a:pt x="42863" y="542925"/>
                    </a:lnTo>
                    <a:lnTo>
                      <a:pt x="0" y="481013"/>
                    </a:lnTo>
                    <a:lnTo>
                      <a:pt x="2382" y="433388"/>
                    </a:lnTo>
                    <a:lnTo>
                      <a:pt x="100013" y="326232"/>
                    </a:lnTo>
                    <a:lnTo>
                      <a:pt x="104775" y="209550"/>
                    </a:lnTo>
                    <a:lnTo>
                      <a:pt x="142875" y="216694"/>
                    </a:lnTo>
                    <a:lnTo>
                      <a:pt x="171450" y="0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80" name="Полилиния 179"/>
              <p:cNvSpPr>
                <a:spLocks noChangeAspect="1"/>
              </p:cNvSpPr>
              <p:nvPr/>
            </p:nvSpPr>
            <p:spPr>
              <a:xfrm>
                <a:off x="6324566" y="2185783"/>
                <a:ext cx="914009" cy="1416187"/>
              </a:xfrm>
              <a:custGeom>
                <a:avLst/>
                <a:gdLst>
                  <a:gd name="connsiteX0" fmla="*/ 0 w 914400"/>
                  <a:gd name="connsiteY0" fmla="*/ 0 h 1416843"/>
                  <a:gd name="connsiteX1" fmla="*/ 171450 w 914400"/>
                  <a:gd name="connsiteY1" fmla="*/ 14287 h 1416843"/>
                  <a:gd name="connsiteX2" fmla="*/ 323850 w 914400"/>
                  <a:gd name="connsiteY2" fmla="*/ 80962 h 1416843"/>
                  <a:gd name="connsiteX3" fmla="*/ 454819 w 914400"/>
                  <a:gd name="connsiteY3" fmla="*/ 114300 h 1416843"/>
                  <a:gd name="connsiteX4" fmla="*/ 447675 w 914400"/>
                  <a:gd name="connsiteY4" fmla="*/ 147637 h 1416843"/>
                  <a:gd name="connsiteX5" fmla="*/ 531019 w 914400"/>
                  <a:gd name="connsiteY5" fmla="*/ 392906 h 1416843"/>
                  <a:gd name="connsiteX6" fmla="*/ 742950 w 914400"/>
                  <a:gd name="connsiteY6" fmla="*/ 395287 h 1416843"/>
                  <a:gd name="connsiteX7" fmla="*/ 804863 w 914400"/>
                  <a:gd name="connsiteY7" fmla="*/ 371475 h 1416843"/>
                  <a:gd name="connsiteX8" fmla="*/ 902494 w 914400"/>
                  <a:gd name="connsiteY8" fmla="*/ 454818 h 1416843"/>
                  <a:gd name="connsiteX9" fmla="*/ 881063 w 914400"/>
                  <a:gd name="connsiteY9" fmla="*/ 550068 h 1416843"/>
                  <a:gd name="connsiteX10" fmla="*/ 833438 w 914400"/>
                  <a:gd name="connsiteY10" fmla="*/ 631031 h 1416843"/>
                  <a:gd name="connsiteX11" fmla="*/ 878681 w 914400"/>
                  <a:gd name="connsiteY11" fmla="*/ 819150 h 1416843"/>
                  <a:gd name="connsiteX12" fmla="*/ 914400 w 914400"/>
                  <a:gd name="connsiteY12" fmla="*/ 881062 h 1416843"/>
                  <a:gd name="connsiteX13" fmla="*/ 883444 w 914400"/>
                  <a:gd name="connsiteY13" fmla="*/ 947737 h 1416843"/>
                  <a:gd name="connsiteX14" fmla="*/ 814388 w 914400"/>
                  <a:gd name="connsiteY14" fmla="*/ 1007268 h 1416843"/>
                  <a:gd name="connsiteX15" fmla="*/ 778669 w 914400"/>
                  <a:gd name="connsiteY15" fmla="*/ 1154906 h 1416843"/>
                  <a:gd name="connsiteX16" fmla="*/ 866775 w 914400"/>
                  <a:gd name="connsiteY16" fmla="*/ 1316831 h 1416843"/>
                  <a:gd name="connsiteX17" fmla="*/ 783431 w 914400"/>
                  <a:gd name="connsiteY17" fmla="*/ 1328737 h 1416843"/>
                  <a:gd name="connsiteX18" fmla="*/ 673894 w 914400"/>
                  <a:gd name="connsiteY18" fmla="*/ 1373981 h 1416843"/>
                  <a:gd name="connsiteX19" fmla="*/ 535781 w 914400"/>
                  <a:gd name="connsiteY19" fmla="*/ 1416843 h 1416843"/>
                  <a:gd name="connsiteX20" fmla="*/ 366713 w 914400"/>
                  <a:gd name="connsiteY20" fmla="*/ 1252537 h 1416843"/>
                  <a:gd name="connsiteX21" fmla="*/ 290513 w 914400"/>
                  <a:gd name="connsiteY21" fmla="*/ 1266825 h 1416843"/>
                  <a:gd name="connsiteX22" fmla="*/ 171450 w 914400"/>
                  <a:gd name="connsiteY22" fmla="*/ 1169193 h 1416843"/>
                  <a:gd name="connsiteX23" fmla="*/ 111919 w 914400"/>
                  <a:gd name="connsiteY23" fmla="*/ 990600 h 1416843"/>
                  <a:gd name="connsiteX24" fmla="*/ 197644 w 914400"/>
                  <a:gd name="connsiteY24" fmla="*/ 721518 h 1416843"/>
                  <a:gd name="connsiteX25" fmla="*/ 238125 w 914400"/>
                  <a:gd name="connsiteY25" fmla="*/ 571500 h 1416843"/>
                  <a:gd name="connsiteX26" fmla="*/ 347663 w 914400"/>
                  <a:gd name="connsiteY26" fmla="*/ 452437 h 1416843"/>
                  <a:gd name="connsiteX27" fmla="*/ 280988 w 914400"/>
                  <a:gd name="connsiteY27" fmla="*/ 402431 h 1416843"/>
                  <a:gd name="connsiteX28" fmla="*/ 142875 w 914400"/>
                  <a:gd name="connsiteY28" fmla="*/ 357187 h 1416843"/>
                  <a:gd name="connsiteX29" fmla="*/ 14288 w 914400"/>
                  <a:gd name="connsiteY29" fmla="*/ 354806 h 1416843"/>
                  <a:gd name="connsiteX30" fmla="*/ 61913 w 914400"/>
                  <a:gd name="connsiteY30" fmla="*/ 64293 h 1416843"/>
                  <a:gd name="connsiteX31" fmla="*/ 0 w 914400"/>
                  <a:gd name="connsiteY31" fmla="*/ 0 h 1416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14400" h="1416843">
                    <a:moveTo>
                      <a:pt x="0" y="0"/>
                    </a:moveTo>
                    <a:lnTo>
                      <a:pt x="171450" y="14287"/>
                    </a:lnTo>
                    <a:lnTo>
                      <a:pt x="323850" y="80962"/>
                    </a:lnTo>
                    <a:lnTo>
                      <a:pt x="454819" y="114300"/>
                    </a:lnTo>
                    <a:lnTo>
                      <a:pt x="447675" y="147637"/>
                    </a:lnTo>
                    <a:lnTo>
                      <a:pt x="531019" y="392906"/>
                    </a:lnTo>
                    <a:lnTo>
                      <a:pt x="742950" y="395287"/>
                    </a:lnTo>
                    <a:lnTo>
                      <a:pt x="804863" y="371475"/>
                    </a:lnTo>
                    <a:lnTo>
                      <a:pt x="902494" y="454818"/>
                    </a:lnTo>
                    <a:lnTo>
                      <a:pt x="881063" y="550068"/>
                    </a:lnTo>
                    <a:lnTo>
                      <a:pt x="833438" y="631031"/>
                    </a:lnTo>
                    <a:lnTo>
                      <a:pt x="878681" y="819150"/>
                    </a:lnTo>
                    <a:lnTo>
                      <a:pt x="914400" y="881062"/>
                    </a:lnTo>
                    <a:lnTo>
                      <a:pt x="883444" y="947737"/>
                    </a:lnTo>
                    <a:lnTo>
                      <a:pt x="814388" y="1007268"/>
                    </a:lnTo>
                    <a:lnTo>
                      <a:pt x="778669" y="1154906"/>
                    </a:lnTo>
                    <a:lnTo>
                      <a:pt x="866775" y="1316831"/>
                    </a:lnTo>
                    <a:lnTo>
                      <a:pt x="783431" y="1328737"/>
                    </a:lnTo>
                    <a:lnTo>
                      <a:pt x="673894" y="1373981"/>
                    </a:lnTo>
                    <a:lnTo>
                      <a:pt x="535781" y="1416843"/>
                    </a:lnTo>
                    <a:lnTo>
                      <a:pt x="366713" y="1252537"/>
                    </a:lnTo>
                    <a:lnTo>
                      <a:pt x="290513" y="1266825"/>
                    </a:lnTo>
                    <a:lnTo>
                      <a:pt x="171450" y="1169193"/>
                    </a:lnTo>
                    <a:lnTo>
                      <a:pt x="111919" y="990600"/>
                    </a:lnTo>
                    <a:lnTo>
                      <a:pt x="197644" y="721518"/>
                    </a:lnTo>
                    <a:lnTo>
                      <a:pt x="238125" y="571500"/>
                    </a:lnTo>
                    <a:lnTo>
                      <a:pt x="347663" y="452437"/>
                    </a:lnTo>
                    <a:lnTo>
                      <a:pt x="280988" y="402431"/>
                    </a:lnTo>
                    <a:lnTo>
                      <a:pt x="142875" y="357187"/>
                    </a:lnTo>
                    <a:lnTo>
                      <a:pt x="14288" y="354806"/>
                    </a:lnTo>
                    <a:lnTo>
                      <a:pt x="61913" y="64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81" name="Полилиния 180"/>
              <p:cNvSpPr>
                <a:spLocks noChangeAspect="1"/>
              </p:cNvSpPr>
              <p:nvPr/>
            </p:nvSpPr>
            <p:spPr>
              <a:xfrm>
                <a:off x="5575505" y="2497657"/>
                <a:ext cx="1102245" cy="1112159"/>
              </a:xfrm>
              <a:custGeom>
                <a:avLst/>
                <a:gdLst>
                  <a:gd name="connsiteX0" fmla="*/ 0 w 1100137"/>
                  <a:gd name="connsiteY0" fmla="*/ 400050 h 1112044"/>
                  <a:gd name="connsiteX1" fmla="*/ 161925 w 1100137"/>
                  <a:gd name="connsiteY1" fmla="*/ 364332 h 1112044"/>
                  <a:gd name="connsiteX2" fmla="*/ 319087 w 1100137"/>
                  <a:gd name="connsiteY2" fmla="*/ 411957 h 1112044"/>
                  <a:gd name="connsiteX3" fmla="*/ 354806 w 1100137"/>
                  <a:gd name="connsiteY3" fmla="*/ 283369 h 1112044"/>
                  <a:gd name="connsiteX4" fmla="*/ 352425 w 1100137"/>
                  <a:gd name="connsiteY4" fmla="*/ 123825 h 1112044"/>
                  <a:gd name="connsiteX5" fmla="*/ 383381 w 1100137"/>
                  <a:gd name="connsiteY5" fmla="*/ 104775 h 1112044"/>
                  <a:gd name="connsiteX6" fmla="*/ 373856 w 1100137"/>
                  <a:gd name="connsiteY6" fmla="*/ 47625 h 1112044"/>
                  <a:gd name="connsiteX7" fmla="*/ 450056 w 1100137"/>
                  <a:gd name="connsiteY7" fmla="*/ 0 h 1112044"/>
                  <a:gd name="connsiteX8" fmla="*/ 626268 w 1100137"/>
                  <a:gd name="connsiteY8" fmla="*/ 109538 h 1112044"/>
                  <a:gd name="connsiteX9" fmla="*/ 762000 w 1100137"/>
                  <a:gd name="connsiteY9" fmla="*/ 69057 h 1112044"/>
                  <a:gd name="connsiteX10" fmla="*/ 762000 w 1100137"/>
                  <a:gd name="connsiteY10" fmla="*/ 33338 h 1112044"/>
                  <a:gd name="connsiteX11" fmla="*/ 885825 w 1100137"/>
                  <a:gd name="connsiteY11" fmla="*/ 38100 h 1112044"/>
                  <a:gd name="connsiteX12" fmla="*/ 1033462 w 1100137"/>
                  <a:gd name="connsiteY12" fmla="*/ 92869 h 1112044"/>
                  <a:gd name="connsiteX13" fmla="*/ 1100137 w 1100137"/>
                  <a:gd name="connsiteY13" fmla="*/ 140494 h 1112044"/>
                  <a:gd name="connsiteX14" fmla="*/ 983456 w 1100137"/>
                  <a:gd name="connsiteY14" fmla="*/ 257175 h 1112044"/>
                  <a:gd name="connsiteX15" fmla="*/ 859631 w 1100137"/>
                  <a:gd name="connsiteY15" fmla="*/ 678657 h 1112044"/>
                  <a:gd name="connsiteX16" fmla="*/ 914400 w 1100137"/>
                  <a:gd name="connsiteY16" fmla="*/ 852488 h 1112044"/>
                  <a:gd name="connsiteX17" fmla="*/ 1042987 w 1100137"/>
                  <a:gd name="connsiteY17" fmla="*/ 954882 h 1112044"/>
                  <a:gd name="connsiteX18" fmla="*/ 1000125 w 1100137"/>
                  <a:gd name="connsiteY18" fmla="*/ 954882 h 1112044"/>
                  <a:gd name="connsiteX19" fmla="*/ 966787 w 1100137"/>
                  <a:gd name="connsiteY19" fmla="*/ 1102519 h 1112044"/>
                  <a:gd name="connsiteX20" fmla="*/ 752475 w 1100137"/>
                  <a:gd name="connsiteY20" fmla="*/ 1112044 h 1112044"/>
                  <a:gd name="connsiteX21" fmla="*/ 604837 w 1100137"/>
                  <a:gd name="connsiteY21" fmla="*/ 1052513 h 1112044"/>
                  <a:gd name="connsiteX22" fmla="*/ 466725 w 1100137"/>
                  <a:gd name="connsiteY22" fmla="*/ 1042988 h 1112044"/>
                  <a:gd name="connsiteX23" fmla="*/ 381000 w 1100137"/>
                  <a:gd name="connsiteY23" fmla="*/ 1035844 h 1112044"/>
                  <a:gd name="connsiteX24" fmla="*/ 419100 w 1100137"/>
                  <a:gd name="connsiteY24" fmla="*/ 914400 h 1112044"/>
                  <a:gd name="connsiteX25" fmla="*/ 300037 w 1100137"/>
                  <a:gd name="connsiteY25" fmla="*/ 900113 h 1112044"/>
                  <a:gd name="connsiteX26" fmla="*/ 183356 w 1100137"/>
                  <a:gd name="connsiteY26" fmla="*/ 869157 h 1112044"/>
                  <a:gd name="connsiteX27" fmla="*/ 207168 w 1100137"/>
                  <a:gd name="connsiteY27" fmla="*/ 726282 h 1112044"/>
                  <a:gd name="connsiteX28" fmla="*/ 92868 w 1100137"/>
                  <a:gd name="connsiteY28" fmla="*/ 750094 h 1112044"/>
                  <a:gd name="connsiteX29" fmla="*/ 30956 w 1100137"/>
                  <a:gd name="connsiteY29" fmla="*/ 557213 h 1112044"/>
                  <a:gd name="connsiteX30" fmla="*/ 0 w 1100137"/>
                  <a:gd name="connsiteY30" fmla="*/ 400050 h 111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0137" h="1112044">
                    <a:moveTo>
                      <a:pt x="0" y="400050"/>
                    </a:moveTo>
                    <a:lnTo>
                      <a:pt x="161925" y="364332"/>
                    </a:lnTo>
                    <a:lnTo>
                      <a:pt x="319087" y="411957"/>
                    </a:lnTo>
                    <a:lnTo>
                      <a:pt x="354806" y="283369"/>
                    </a:lnTo>
                    <a:cubicBezTo>
                      <a:pt x="354012" y="230188"/>
                      <a:pt x="353219" y="177006"/>
                      <a:pt x="352425" y="123825"/>
                    </a:cubicBezTo>
                    <a:lnTo>
                      <a:pt x="383381" y="104775"/>
                    </a:lnTo>
                    <a:lnTo>
                      <a:pt x="373856" y="47625"/>
                    </a:lnTo>
                    <a:lnTo>
                      <a:pt x="450056" y="0"/>
                    </a:lnTo>
                    <a:lnTo>
                      <a:pt x="626268" y="109538"/>
                    </a:lnTo>
                    <a:lnTo>
                      <a:pt x="762000" y="69057"/>
                    </a:lnTo>
                    <a:lnTo>
                      <a:pt x="762000" y="33338"/>
                    </a:lnTo>
                    <a:lnTo>
                      <a:pt x="885825" y="38100"/>
                    </a:lnTo>
                    <a:lnTo>
                      <a:pt x="1033462" y="92869"/>
                    </a:lnTo>
                    <a:lnTo>
                      <a:pt x="1100137" y="140494"/>
                    </a:lnTo>
                    <a:lnTo>
                      <a:pt x="983456" y="257175"/>
                    </a:lnTo>
                    <a:lnTo>
                      <a:pt x="859631" y="678657"/>
                    </a:lnTo>
                    <a:lnTo>
                      <a:pt x="914400" y="852488"/>
                    </a:lnTo>
                    <a:lnTo>
                      <a:pt x="1042987" y="954882"/>
                    </a:lnTo>
                    <a:lnTo>
                      <a:pt x="1000125" y="954882"/>
                    </a:lnTo>
                    <a:lnTo>
                      <a:pt x="966787" y="1102519"/>
                    </a:lnTo>
                    <a:lnTo>
                      <a:pt x="752475" y="1112044"/>
                    </a:lnTo>
                    <a:lnTo>
                      <a:pt x="604837" y="1052513"/>
                    </a:lnTo>
                    <a:lnTo>
                      <a:pt x="466725" y="1042988"/>
                    </a:lnTo>
                    <a:lnTo>
                      <a:pt x="381000" y="1035844"/>
                    </a:lnTo>
                    <a:lnTo>
                      <a:pt x="419100" y="914400"/>
                    </a:lnTo>
                    <a:lnTo>
                      <a:pt x="300037" y="900113"/>
                    </a:lnTo>
                    <a:lnTo>
                      <a:pt x="183356" y="869157"/>
                    </a:lnTo>
                    <a:lnTo>
                      <a:pt x="207168" y="726282"/>
                    </a:lnTo>
                    <a:lnTo>
                      <a:pt x="92868" y="750094"/>
                    </a:lnTo>
                    <a:lnTo>
                      <a:pt x="30956" y="557213"/>
                    </a:lnTo>
                    <a:lnTo>
                      <a:pt x="0" y="400050"/>
                    </a:lnTo>
                    <a:close/>
                  </a:path>
                </a:pathLst>
              </a:custGeom>
              <a:solidFill>
                <a:srgbClr val="A7E38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82" name="Полилиния 181"/>
              <p:cNvSpPr>
                <a:spLocks noChangeAspect="1"/>
              </p:cNvSpPr>
              <p:nvPr/>
            </p:nvSpPr>
            <p:spPr>
              <a:xfrm>
                <a:off x="4847790" y="2046517"/>
                <a:ext cx="1086721" cy="1314190"/>
              </a:xfrm>
              <a:custGeom>
                <a:avLst/>
                <a:gdLst>
                  <a:gd name="connsiteX0" fmla="*/ 862013 w 1085850"/>
                  <a:gd name="connsiteY0" fmla="*/ 0 h 1312069"/>
                  <a:gd name="connsiteX1" fmla="*/ 973931 w 1085850"/>
                  <a:gd name="connsiteY1" fmla="*/ 135731 h 1312069"/>
                  <a:gd name="connsiteX2" fmla="*/ 1047750 w 1085850"/>
                  <a:gd name="connsiteY2" fmla="*/ 240506 h 1312069"/>
                  <a:gd name="connsiteX3" fmla="*/ 973931 w 1085850"/>
                  <a:gd name="connsiteY3" fmla="*/ 261938 h 1312069"/>
                  <a:gd name="connsiteX4" fmla="*/ 935831 w 1085850"/>
                  <a:gd name="connsiteY4" fmla="*/ 335756 h 1312069"/>
                  <a:gd name="connsiteX5" fmla="*/ 950119 w 1085850"/>
                  <a:gd name="connsiteY5" fmla="*/ 390525 h 1312069"/>
                  <a:gd name="connsiteX6" fmla="*/ 897731 w 1085850"/>
                  <a:gd name="connsiteY6" fmla="*/ 531019 h 1312069"/>
                  <a:gd name="connsiteX7" fmla="*/ 1004888 w 1085850"/>
                  <a:gd name="connsiteY7" fmla="*/ 621506 h 1312069"/>
                  <a:gd name="connsiteX8" fmla="*/ 1081088 w 1085850"/>
                  <a:gd name="connsiteY8" fmla="*/ 576263 h 1312069"/>
                  <a:gd name="connsiteX9" fmla="*/ 1085850 w 1085850"/>
                  <a:gd name="connsiteY9" fmla="*/ 738188 h 1312069"/>
                  <a:gd name="connsiteX10" fmla="*/ 1047750 w 1085850"/>
                  <a:gd name="connsiteY10" fmla="*/ 862013 h 1312069"/>
                  <a:gd name="connsiteX11" fmla="*/ 890588 w 1085850"/>
                  <a:gd name="connsiteY11" fmla="*/ 821531 h 1312069"/>
                  <a:gd name="connsiteX12" fmla="*/ 731044 w 1085850"/>
                  <a:gd name="connsiteY12" fmla="*/ 840581 h 1312069"/>
                  <a:gd name="connsiteX13" fmla="*/ 754856 w 1085850"/>
                  <a:gd name="connsiteY13" fmla="*/ 1012031 h 1312069"/>
                  <a:gd name="connsiteX14" fmla="*/ 814388 w 1085850"/>
                  <a:gd name="connsiteY14" fmla="*/ 1202531 h 1312069"/>
                  <a:gd name="connsiteX15" fmla="*/ 769144 w 1085850"/>
                  <a:gd name="connsiteY15" fmla="*/ 1176338 h 1312069"/>
                  <a:gd name="connsiteX16" fmla="*/ 488156 w 1085850"/>
                  <a:gd name="connsiteY16" fmla="*/ 1135856 h 1312069"/>
                  <a:gd name="connsiteX17" fmla="*/ 447675 w 1085850"/>
                  <a:gd name="connsiteY17" fmla="*/ 1312069 h 1312069"/>
                  <a:gd name="connsiteX18" fmla="*/ 261938 w 1085850"/>
                  <a:gd name="connsiteY18" fmla="*/ 1312069 h 1312069"/>
                  <a:gd name="connsiteX19" fmla="*/ 152400 w 1085850"/>
                  <a:gd name="connsiteY19" fmla="*/ 1202531 h 1312069"/>
                  <a:gd name="connsiteX20" fmla="*/ 121444 w 1085850"/>
                  <a:gd name="connsiteY20" fmla="*/ 1047750 h 1312069"/>
                  <a:gd name="connsiteX21" fmla="*/ 40481 w 1085850"/>
                  <a:gd name="connsiteY21" fmla="*/ 942975 h 1312069"/>
                  <a:gd name="connsiteX22" fmla="*/ 0 w 1085850"/>
                  <a:gd name="connsiteY22" fmla="*/ 759619 h 1312069"/>
                  <a:gd name="connsiteX23" fmla="*/ 100013 w 1085850"/>
                  <a:gd name="connsiteY23" fmla="*/ 700088 h 1312069"/>
                  <a:gd name="connsiteX24" fmla="*/ 197644 w 1085850"/>
                  <a:gd name="connsiteY24" fmla="*/ 707231 h 1312069"/>
                  <a:gd name="connsiteX25" fmla="*/ 209550 w 1085850"/>
                  <a:gd name="connsiteY25" fmla="*/ 485775 h 1312069"/>
                  <a:gd name="connsiteX26" fmla="*/ 259556 w 1085850"/>
                  <a:gd name="connsiteY26" fmla="*/ 361950 h 1312069"/>
                  <a:gd name="connsiteX27" fmla="*/ 361950 w 1085850"/>
                  <a:gd name="connsiteY27" fmla="*/ 369094 h 1312069"/>
                  <a:gd name="connsiteX28" fmla="*/ 483394 w 1085850"/>
                  <a:gd name="connsiteY28" fmla="*/ 450056 h 1312069"/>
                  <a:gd name="connsiteX29" fmla="*/ 692944 w 1085850"/>
                  <a:gd name="connsiteY29" fmla="*/ 342900 h 1312069"/>
                  <a:gd name="connsiteX30" fmla="*/ 695325 w 1085850"/>
                  <a:gd name="connsiteY30" fmla="*/ 171450 h 1312069"/>
                  <a:gd name="connsiteX31" fmla="*/ 733425 w 1085850"/>
                  <a:gd name="connsiteY31" fmla="*/ 19050 h 1312069"/>
                  <a:gd name="connsiteX32" fmla="*/ 862013 w 1085850"/>
                  <a:gd name="connsiteY32" fmla="*/ 0 h 131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85850" h="1312069">
                    <a:moveTo>
                      <a:pt x="862013" y="0"/>
                    </a:moveTo>
                    <a:lnTo>
                      <a:pt x="973931" y="135731"/>
                    </a:lnTo>
                    <a:lnTo>
                      <a:pt x="1047750" y="240506"/>
                    </a:lnTo>
                    <a:lnTo>
                      <a:pt x="973931" y="261938"/>
                    </a:lnTo>
                    <a:lnTo>
                      <a:pt x="935831" y="335756"/>
                    </a:lnTo>
                    <a:lnTo>
                      <a:pt x="950119" y="390525"/>
                    </a:lnTo>
                    <a:lnTo>
                      <a:pt x="897731" y="531019"/>
                    </a:lnTo>
                    <a:lnTo>
                      <a:pt x="1004888" y="621506"/>
                    </a:lnTo>
                    <a:lnTo>
                      <a:pt x="1081088" y="576263"/>
                    </a:lnTo>
                    <a:lnTo>
                      <a:pt x="1085850" y="738188"/>
                    </a:lnTo>
                    <a:lnTo>
                      <a:pt x="1047750" y="862013"/>
                    </a:lnTo>
                    <a:lnTo>
                      <a:pt x="890588" y="821531"/>
                    </a:lnTo>
                    <a:lnTo>
                      <a:pt x="731044" y="840581"/>
                    </a:lnTo>
                    <a:lnTo>
                      <a:pt x="754856" y="1012031"/>
                    </a:lnTo>
                    <a:lnTo>
                      <a:pt x="814388" y="1202531"/>
                    </a:lnTo>
                    <a:lnTo>
                      <a:pt x="769144" y="1176338"/>
                    </a:lnTo>
                    <a:lnTo>
                      <a:pt x="488156" y="1135856"/>
                    </a:lnTo>
                    <a:lnTo>
                      <a:pt x="447675" y="1312069"/>
                    </a:lnTo>
                    <a:lnTo>
                      <a:pt x="261938" y="1312069"/>
                    </a:lnTo>
                    <a:lnTo>
                      <a:pt x="152400" y="1202531"/>
                    </a:lnTo>
                    <a:lnTo>
                      <a:pt x="121444" y="1047750"/>
                    </a:lnTo>
                    <a:lnTo>
                      <a:pt x="40481" y="942975"/>
                    </a:lnTo>
                    <a:lnTo>
                      <a:pt x="0" y="759619"/>
                    </a:lnTo>
                    <a:lnTo>
                      <a:pt x="100013" y="700088"/>
                    </a:lnTo>
                    <a:lnTo>
                      <a:pt x="197644" y="707231"/>
                    </a:lnTo>
                    <a:lnTo>
                      <a:pt x="209550" y="485775"/>
                    </a:lnTo>
                    <a:lnTo>
                      <a:pt x="259556" y="361950"/>
                    </a:lnTo>
                    <a:lnTo>
                      <a:pt x="361950" y="369094"/>
                    </a:lnTo>
                    <a:lnTo>
                      <a:pt x="483394" y="450056"/>
                    </a:lnTo>
                    <a:lnTo>
                      <a:pt x="692944" y="342900"/>
                    </a:lnTo>
                    <a:cubicBezTo>
                      <a:pt x="693738" y="285750"/>
                      <a:pt x="694531" y="228600"/>
                      <a:pt x="695325" y="171450"/>
                    </a:cubicBezTo>
                    <a:lnTo>
                      <a:pt x="733425" y="19050"/>
                    </a:lnTo>
                    <a:lnTo>
                      <a:pt x="86201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83" name="Полилиния 182"/>
              <p:cNvSpPr>
                <a:spLocks noChangeAspect="1"/>
              </p:cNvSpPr>
              <p:nvPr/>
            </p:nvSpPr>
            <p:spPr>
              <a:xfrm>
                <a:off x="5581326" y="1103047"/>
                <a:ext cx="1436024" cy="1559375"/>
              </a:xfrm>
              <a:custGeom>
                <a:avLst/>
                <a:gdLst>
                  <a:gd name="connsiteX0" fmla="*/ 0 w 1435894"/>
                  <a:gd name="connsiteY0" fmla="*/ 435769 h 1557338"/>
                  <a:gd name="connsiteX1" fmla="*/ 192881 w 1435894"/>
                  <a:gd name="connsiteY1" fmla="*/ 185738 h 1557338"/>
                  <a:gd name="connsiteX2" fmla="*/ 250031 w 1435894"/>
                  <a:gd name="connsiteY2" fmla="*/ 64294 h 1557338"/>
                  <a:gd name="connsiteX3" fmla="*/ 307181 w 1435894"/>
                  <a:gd name="connsiteY3" fmla="*/ 0 h 1557338"/>
                  <a:gd name="connsiteX4" fmla="*/ 671513 w 1435894"/>
                  <a:gd name="connsiteY4" fmla="*/ 121444 h 1557338"/>
                  <a:gd name="connsiteX5" fmla="*/ 978694 w 1435894"/>
                  <a:gd name="connsiteY5" fmla="*/ 102394 h 1557338"/>
                  <a:gd name="connsiteX6" fmla="*/ 1183481 w 1435894"/>
                  <a:gd name="connsiteY6" fmla="*/ 126206 h 1557338"/>
                  <a:gd name="connsiteX7" fmla="*/ 1250156 w 1435894"/>
                  <a:gd name="connsiteY7" fmla="*/ 28575 h 1557338"/>
                  <a:gd name="connsiteX8" fmla="*/ 1340644 w 1435894"/>
                  <a:gd name="connsiteY8" fmla="*/ 152400 h 1557338"/>
                  <a:gd name="connsiteX9" fmla="*/ 1435894 w 1435894"/>
                  <a:gd name="connsiteY9" fmla="*/ 338138 h 1557338"/>
                  <a:gd name="connsiteX10" fmla="*/ 1402556 w 1435894"/>
                  <a:gd name="connsiteY10" fmla="*/ 747713 h 1557338"/>
                  <a:gd name="connsiteX11" fmla="*/ 1302544 w 1435894"/>
                  <a:gd name="connsiteY11" fmla="*/ 776288 h 1557338"/>
                  <a:gd name="connsiteX12" fmla="*/ 1304925 w 1435894"/>
                  <a:gd name="connsiteY12" fmla="*/ 1023938 h 1557338"/>
                  <a:gd name="connsiteX13" fmla="*/ 1204913 w 1435894"/>
                  <a:gd name="connsiteY13" fmla="*/ 1195388 h 1557338"/>
                  <a:gd name="connsiteX14" fmla="*/ 1054894 w 1435894"/>
                  <a:gd name="connsiteY14" fmla="*/ 1166813 h 1557338"/>
                  <a:gd name="connsiteX15" fmla="*/ 921544 w 1435894"/>
                  <a:gd name="connsiteY15" fmla="*/ 1092994 h 1557338"/>
                  <a:gd name="connsiteX16" fmla="*/ 745331 w 1435894"/>
                  <a:gd name="connsiteY16" fmla="*/ 1078706 h 1557338"/>
                  <a:gd name="connsiteX17" fmla="*/ 795338 w 1435894"/>
                  <a:gd name="connsiteY17" fmla="*/ 1138238 h 1557338"/>
                  <a:gd name="connsiteX18" fmla="*/ 759619 w 1435894"/>
                  <a:gd name="connsiteY18" fmla="*/ 1459706 h 1557338"/>
                  <a:gd name="connsiteX19" fmla="*/ 631031 w 1435894"/>
                  <a:gd name="connsiteY19" fmla="*/ 1497806 h 1557338"/>
                  <a:gd name="connsiteX20" fmla="*/ 445294 w 1435894"/>
                  <a:gd name="connsiteY20" fmla="*/ 1393031 h 1557338"/>
                  <a:gd name="connsiteX21" fmla="*/ 371475 w 1435894"/>
                  <a:gd name="connsiteY21" fmla="*/ 1438275 h 1557338"/>
                  <a:gd name="connsiteX22" fmla="*/ 378619 w 1435894"/>
                  <a:gd name="connsiteY22" fmla="*/ 1493044 h 1557338"/>
                  <a:gd name="connsiteX23" fmla="*/ 271463 w 1435894"/>
                  <a:gd name="connsiteY23" fmla="*/ 1557338 h 1557338"/>
                  <a:gd name="connsiteX24" fmla="*/ 164306 w 1435894"/>
                  <a:gd name="connsiteY24" fmla="*/ 1471613 h 1557338"/>
                  <a:gd name="connsiteX25" fmla="*/ 214313 w 1435894"/>
                  <a:gd name="connsiteY25" fmla="*/ 1333500 h 1557338"/>
                  <a:gd name="connsiteX26" fmla="*/ 204788 w 1435894"/>
                  <a:gd name="connsiteY26" fmla="*/ 1273969 h 1557338"/>
                  <a:gd name="connsiteX27" fmla="*/ 240506 w 1435894"/>
                  <a:gd name="connsiteY27" fmla="*/ 1200150 h 1557338"/>
                  <a:gd name="connsiteX28" fmla="*/ 314325 w 1435894"/>
                  <a:gd name="connsiteY28" fmla="*/ 1183481 h 1557338"/>
                  <a:gd name="connsiteX29" fmla="*/ 126206 w 1435894"/>
                  <a:gd name="connsiteY29" fmla="*/ 938213 h 1557338"/>
                  <a:gd name="connsiteX30" fmla="*/ 135731 w 1435894"/>
                  <a:gd name="connsiteY30" fmla="*/ 769144 h 1557338"/>
                  <a:gd name="connsiteX31" fmla="*/ 0 w 1435894"/>
                  <a:gd name="connsiteY31" fmla="*/ 435769 h 155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35894" h="1557338">
                    <a:moveTo>
                      <a:pt x="0" y="435769"/>
                    </a:moveTo>
                    <a:lnTo>
                      <a:pt x="192881" y="185738"/>
                    </a:lnTo>
                    <a:lnTo>
                      <a:pt x="250031" y="64294"/>
                    </a:lnTo>
                    <a:lnTo>
                      <a:pt x="307181" y="0"/>
                    </a:lnTo>
                    <a:lnTo>
                      <a:pt x="671513" y="121444"/>
                    </a:lnTo>
                    <a:lnTo>
                      <a:pt x="978694" y="102394"/>
                    </a:lnTo>
                    <a:lnTo>
                      <a:pt x="1183481" y="126206"/>
                    </a:lnTo>
                    <a:lnTo>
                      <a:pt x="1250156" y="28575"/>
                    </a:lnTo>
                    <a:lnTo>
                      <a:pt x="1340644" y="152400"/>
                    </a:lnTo>
                    <a:lnTo>
                      <a:pt x="1435894" y="338138"/>
                    </a:lnTo>
                    <a:lnTo>
                      <a:pt x="1402556" y="747713"/>
                    </a:lnTo>
                    <a:lnTo>
                      <a:pt x="1302544" y="776288"/>
                    </a:lnTo>
                    <a:cubicBezTo>
                      <a:pt x="1303338" y="858838"/>
                      <a:pt x="1304131" y="941388"/>
                      <a:pt x="1304925" y="1023938"/>
                    </a:cubicBezTo>
                    <a:lnTo>
                      <a:pt x="1204913" y="1195388"/>
                    </a:lnTo>
                    <a:lnTo>
                      <a:pt x="1054894" y="1166813"/>
                    </a:lnTo>
                    <a:lnTo>
                      <a:pt x="921544" y="1092994"/>
                    </a:lnTo>
                    <a:lnTo>
                      <a:pt x="745331" y="1078706"/>
                    </a:lnTo>
                    <a:lnTo>
                      <a:pt x="795338" y="1138238"/>
                    </a:lnTo>
                    <a:lnTo>
                      <a:pt x="759619" y="1459706"/>
                    </a:lnTo>
                    <a:lnTo>
                      <a:pt x="631031" y="1497806"/>
                    </a:lnTo>
                    <a:lnTo>
                      <a:pt x="445294" y="1393031"/>
                    </a:lnTo>
                    <a:lnTo>
                      <a:pt x="371475" y="1438275"/>
                    </a:lnTo>
                    <a:lnTo>
                      <a:pt x="378619" y="1493044"/>
                    </a:lnTo>
                    <a:lnTo>
                      <a:pt x="271463" y="1557338"/>
                    </a:lnTo>
                    <a:lnTo>
                      <a:pt x="164306" y="1471613"/>
                    </a:lnTo>
                    <a:lnTo>
                      <a:pt x="214313" y="1333500"/>
                    </a:lnTo>
                    <a:lnTo>
                      <a:pt x="204788" y="1273969"/>
                    </a:lnTo>
                    <a:lnTo>
                      <a:pt x="240506" y="1200150"/>
                    </a:lnTo>
                    <a:lnTo>
                      <a:pt x="314325" y="1183481"/>
                    </a:lnTo>
                    <a:lnTo>
                      <a:pt x="126206" y="938213"/>
                    </a:lnTo>
                    <a:lnTo>
                      <a:pt x="135731" y="769144"/>
                    </a:lnTo>
                    <a:lnTo>
                      <a:pt x="0" y="435769"/>
                    </a:lnTo>
                    <a:close/>
                  </a:path>
                </a:pathLst>
              </a:custGeom>
              <a:solidFill>
                <a:srgbClr val="FFCC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84" name="Полилиния 183"/>
              <p:cNvSpPr>
                <a:spLocks noChangeAspect="1"/>
              </p:cNvSpPr>
              <p:nvPr/>
            </p:nvSpPr>
            <p:spPr>
              <a:xfrm>
                <a:off x="4415043" y="1440421"/>
                <a:ext cx="1307946" cy="1312228"/>
              </a:xfrm>
              <a:custGeom>
                <a:avLst/>
                <a:gdLst>
                  <a:gd name="connsiteX0" fmla="*/ 7143 w 1307306"/>
                  <a:gd name="connsiteY0" fmla="*/ 928688 h 1312069"/>
                  <a:gd name="connsiteX1" fmla="*/ 0 w 1307306"/>
                  <a:gd name="connsiteY1" fmla="*/ 826294 h 1312069"/>
                  <a:gd name="connsiteX2" fmla="*/ 50006 w 1307306"/>
                  <a:gd name="connsiteY2" fmla="*/ 566738 h 1312069"/>
                  <a:gd name="connsiteX3" fmla="*/ 171450 w 1307306"/>
                  <a:gd name="connsiteY3" fmla="*/ 535782 h 1312069"/>
                  <a:gd name="connsiteX4" fmla="*/ 109537 w 1307306"/>
                  <a:gd name="connsiteY4" fmla="*/ 457200 h 1312069"/>
                  <a:gd name="connsiteX5" fmla="*/ 100012 w 1307306"/>
                  <a:gd name="connsiteY5" fmla="*/ 381000 h 1312069"/>
                  <a:gd name="connsiteX6" fmla="*/ 278606 w 1307306"/>
                  <a:gd name="connsiteY6" fmla="*/ 409575 h 1312069"/>
                  <a:gd name="connsiteX7" fmla="*/ 264318 w 1307306"/>
                  <a:gd name="connsiteY7" fmla="*/ 345282 h 1312069"/>
                  <a:gd name="connsiteX8" fmla="*/ 400050 w 1307306"/>
                  <a:gd name="connsiteY8" fmla="*/ 311944 h 1312069"/>
                  <a:gd name="connsiteX9" fmla="*/ 440531 w 1307306"/>
                  <a:gd name="connsiteY9" fmla="*/ 261938 h 1312069"/>
                  <a:gd name="connsiteX10" fmla="*/ 700087 w 1307306"/>
                  <a:gd name="connsiteY10" fmla="*/ 252413 h 1312069"/>
                  <a:gd name="connsiteX11" fmla="*/ 714375 w 1307306"/>
                  <a:gd name="connsiteY11" fmla="*/ 166688 h 1312069"/>
                  <a:gd name="connsiteX12" fmla="*/ 797718 w 1307306"/>
                  <a:gd name="connsiteY12" fmla="*/ 47625 h 1312069"/>
                  <a:gd name="connsiteX13" fmla="*/ 904875 w 1307306"/>
                  <a:gd name="connsiteY13" fmla="*/ 0 h 1312069"/>
                  <a:gd name="connsiteX14" fmla="*/ 1057275 w 1307306"/>
                  <a:gd name="connsiteY14" fmla="*/ 47625 h 1312069"/>
                  <a:gd name="connsiteX15" fmla="*/ 1097756 w 1307306"/>
                  <a:gd name="connsiteY15" fmla="*/ 164307 h 1312069"/>
                  <a:gd name="connsiteX16" fmla="*/ 1164431 w 1307306"/>
                  <a:gd name="connsiteY16" fmla="*/ 97632 h 1312069"/>
                  <a:gd name="connsiteX17" fmla="*/ 1307306 w 1307306"/>
                  <a:gd name="connsiteY17" fmla="*/ 431007 h 1312069"/>
                  <a:gd name="connsiteX18" fmla="*/ 1288256 w 1307306"/>
                  <a:gd name="connsiteY18" fmla="*/ 600075 h 1312069"/>
                  <a:gd name="connsiteX19" fmla="*/ 1171575 w 1307306"/>
                  <a:gd name="connsiteY19" fmla="*/ 621507 h 1312069"/>
                  <a:gd name="connsiteX20" fmla="*/ 1123950 w 1307306"/>
                  <a:gd name="connsiteY20" fmla="*/ 783432 h 1312069"/>
                  <a:gd name="connsiteX21" fmla="*/ 1114425 w 1307306"/>
                  <a:gd name="connsiteY21" fmla="*/ 945357 h 1312069"/>
                  <a:gd name="connsiteX22" fmla="*/ 1121568 w 1307306"/>
                  <a:gd name="connsiteY22" fmla="*/ 945357 h 1312069"/>
                  <a:gd name="connsiteX23" fmla="*/ 914400 w 1307306"/>
                  <a:gd name="connsiteY23" fmla="*/ 1054894 h 1312069"/>
                  <a:gd name="connsiteX24" fmla="*/ 785812 w 1307306"/>
                  <a:gd name="connsiteY24" fmla="*/ 971550 h 1312069"/>
                  <a:gd name="connsiteX25" fmla="*/ 702468 w 1307306"/>
                  <a:gd name="connsiteY25" fmla="*/ 971550 h 1312069"/>
                  <a:gd name="connsiteX26" fmla="*/ 638175 w 1307306"/>
                  <a:gd name="connsiteY26" fmla="*/ 1104900 h 1312069"/>
                  <a:gd name="connsiteX27" fmla="*/ 628650 w 1307306"/>
                  <a:gd name="connsiteY27" fmla="*/ 1312069 h 1312069"/>
                  <a:gd name="connsiteX28" fmla="*/ 523875 w 1307306"/>
                  <a:gd name="connsiteY28" fmla="*/ 1307307 h 1312069"/>
                  <a:gd name="connsiteX29" fmla="*/ 295275 w 1307306"/>
                  <a:gd name="connsiteY29" fmla="*/ 1252538 h 1312069"/>
                  <a:gd name="connsiteX30" fmla="*/ 254793 w 1307306"/>
                  <a:gd name="connsiteY30" fmla="*/ 978694 h 1312069"/>
                  <a:gd name="connsiteX31" fmla="*/ 7143 w 1307306"/>
                  <a:gd name="connsiteY31" fmla="*/ 928688 h 131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07306" h="1312069">
                    <a:moveTo>
                      <a:pt x="7143" y="928688"/>
                    </a:moveTo>
                    <a:lnTo>
                      <a:pt x="0" y="826294"/>
                    </a:lnTo>
                    <a:lnTo>
                      <a:pt x="50006" y="566738"/>
                    </a:lnTo>
                    <a:lnTo>
                      <a:pt x="171450" y="535782"/>
                    </a:lnTo>
                    <a:lnTo>
                      <a:pt x="109537" y="457200"/>
                    </a:lnTo>
                    <a:lnTo>
                      <a:pt x="100012" y="381000"/>
                    </a:lnTo>
                    <a:lnTo>
                      <a:pt x="278606" y="409575"/>
                    </a:lnTo>
                    <a:lnTo>
                      <a:pt x="264318" y="345282"/>
                    </a:lnTo>
                    <a:lnTo>
                      <a:pt x="400050" y="311944"/>
                    </a:lnTo>
                    <a:lnTo>
                      <a:pt x="440531" y="261938"/>
                    </a:lnTo>
                    <a:lnTo>
                      <a:pt x="700087" y="252413"/>
                    </a:lnTo>
                    <a:lnTo>
                      <a:pt x="714375" y="166688"/>
                    </a:lnTo>
                    <a:lnTo>
                      <a:pt x="797718" y="47625"/>
                    </a:lnTo>
                    <a:lnTo>
                      <a:pt x="904875" y="0"/>
                    </a:lnTo>
                    <a:lnTo>
                      <a:pt x="1057275" y="47625"/>
                    </a:lnTo>
                    <a:lnTo>
                      <a:pt x="1097756" y="164307"/>
                    </a:lnTo>
                    <a:lnTo>
                      <a:pt x="1164431" y="97632"/>
                    </a:lnTo>
                    <a:lnTo>
                      <a:pt x="1307306" y="431007"/>
                    </a:lnTo>
                    <a:lnTo>
                      <a:pt x="1288256" y="600075"/>
                    </a:lnTo>
                    <a:lnTo>
                      <a:pt x="1171575" y="621507"/>
                    </a:lnTo>
                    <a:lnTo>
                      <a:pt x="1123950" y="783432"/>
                    </a:lnTo>
                    <a:lnTo>
                      <a:pt x="1114425" y="945357"/>
                    </a:lnTo>
                    <a:lnTo>
                      <a:pt x="1121568" y="945357"/>
                    </a:lnTo>
                    <a:lnTo>
                      <a:pt x="914400" y="1054894"/>
                    </a:lnTo>
                    <a:lnTo>
                      <a:pt x="785812" y="971550"/>
                    </a:lnTo>
                    <a:lnTo>
                      <a:pt x="702468" y="971550"/>
                    </a:lnTo>
                    <a:lnTo>
                      <a:pt x="638175" y="1104900"/>
                    </a:lnTo>
                    <a:lnTo>
                      <a:pt x="628650" y="1312069"/>
                    </a:lnTo>
                    <a:lnTo>
                      <a:pt x="523875" y="1307307"/>
                    </a:lnTo>
                    <a:lnTo>
                      <a:pt x="295275" y="1252538"/>
                    </a:lnTo>
                    <a:lnTo>
                      <a:pt x="254793" y="978694"/>
                    </a:lnTo>
                    <a:lnTo>
                      <a:pt x="7143" y="928688"/>
                    </a:lnTo>
                    <a:close/>
                  </a:path>
                </a:pathLst>
              </a:custGeom>
              <a:solidFill>
                <a:srgbClr val="FF0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85" name="Овал 184"/>
              <p:cNvSpPr>
                <a:spLocks noChangeAspect="1"/>
              </p:cNvSpPr>
              <p:nvPr/>
            </p:nvSpPr>
            <p:spPr>
              <a:xfrm>
                <a:off x="4657614" y="3213597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86" name="Овал 185"/>
              <p:cNvSpPr>
                <a:spLocks noChangeAspect="1"/>
              </p:cNvSpPr>
              <p:nvPr/>
            </p:nvSpPr>
            <p:spPr>
              <a:xfrm>
                <a:off x="5105887" y="3052756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87" name="Овал 186"/>
              <p:cNvSpPr>
                <a:spLocks noChangeAspect="1"/>
              </p:cNvSpPr>
              <p:nvPr/>
            </p:nvSpPr>
            <p:spPr>
              <a:xfrm>
                <a:off x="4013344" y="2778149"/>
                <a:ext cx="73742" cy="725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88" name="Овал 187"/>
              <p:cNvSpPr>
                <a:spLocks noChangeAspect="1"/>
              </p:cNvSpPr>
              <p:nvPr/>
            </p:nvSpPr>
            <p:spPr>
              <a:xfrm>
                <a:off x="3770773" y="3448975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89" name="Овал 188"/>
              <p:cNvSpPr>
                <a:spLocks noChangeAspect="1"/>
              </p:cNvSpPr>
              <p:nvPr/>
            </p:nvSpPr>
            <p:spPr>
              <a:xfrm>
                <a:off x="3883326" y="3609816"/>
                <a:ext cx="7180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90" name="Овал 189"/>
              <p:cNvSpPr>
                <a:spLocks noChangeAspect="1"/>
              </p:cNvSpPr>
              <p:nvPr/>
            </p:nvSpPr>
            <p:spPr>
              <a:xfrm>
                <a:off x="4566407" y="3413668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91" name="Овал 190"/>
              <p:cNvSpPr>
                <a:spLocks noChangeAspect="1"/>
              </p:cNvSpPr>
              <p:nvPr/>
            </p:nvSpPr>
            <p:spPr>
              <a:xfrm>
                <a:off x="4213223" y="3284211"/>
                <a:ext cx="215403" cy="21576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92" name="Овал 191"/>
              <p:cNvSpPr>
                <a:spLocks noChangeAspect="1"/>
              </p:cNvSpPr>
              <p:nvPr/>
            </p:nvSpPr>
            <p:spPr>
              <a:xfrm>
                <a:off x="5319350" y="3594124"/>
                <a:ext cx="71801" cy="725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93" name="Овал 192"/>
              <p:cNvSpPr>
                <a:spLocks noChangeAspect="1"/>
              </p:cNvSpPr>
              <p:nvPr/>
            </p:nvSpPr>
            <p:spPr>
              <a:xfrm>
                <a:off x="5633722" y="3651006"/>
                <a:ext cx="7180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94" name="Овал 193"/>
              <p:cNvSpPr>
                <a:spLocks noChangeAspect="1"/>
              </p:cNvSpPr>
              <p:nvPr/>
            </p:nvSpPr>
            <p:spPr>
              <a:xfrm>
                <a:off x="4482962" y="4041341"/>
                <a:ext cx="73742" cy="745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95" name="Овал 194"/>
              <p:cNvSpPr>
                <a:spLocks noChangeAspect="1"/>
              </p:cNvSpPr>
              <p:nvPr/>
            </p:nvSpPr>
            <p:spPr>
              <a:xfrm>
                <a:off x="3893028" y="4180606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96" name="Овал 195"/>
              <p:cNvSpPr>
                <a:spLocks noChangeAspect="1"/>
              </p:cNvSpPr>
              <p:nvPr/>
            </p:nvSpPr>
            <p:spPr>
              <a:xfrm>
                <a:off x="4558645" y="4400291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97" name="Овал 196"/>
              <p:cNvSpPr>
                <a:spLocks noChangeAspect="1"/>
              </p:cNvSpPr>
              <p:nvPr/>
            </p:nvSpPr>
            <p:spPr>
              <a:xfrm>
                <a:off x="5065134" y="4404214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98" name="Овал 197"/>
              <p:cNvSpPr>
                <a:spLocks noChangeAspect="1"/>
              </p:cNvSpPr>
              <p:nvPr/>
            </p:nvSpPr>
            <p:spPr>
              <a:xfrm>
                <a:off x="5616257" y="4488558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99" name="Овал 198"/>
              <p:cNvSpPr>
                <a:spLocks noChangeAspect="1"/>
              </p:cNvSpPr>
              <p:nvPr/>
            </p:nvSpPr>
            <p:spPr>
              <a:xfrm>
                <a:off x="4888542" y="4857316"/>
                <a:ext cx="7180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00" name="Овал 199"/>
              <p:cNvSpPr>
                <a:spLocks noChangeAspect="1"/>
              </p:cNvSpPr>
              <p:nvPr/>
            </p:nvSpPr>
            <p:spPr>
              <a:xfrm>
                <a:off x="4492666" y="4798472"/>
                <a:ext cx="7374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01" name="Овал 200"/>
              <p:cNvSpPr>
                <a:spLocks noChangeAspect="1"/>
              </p:cNvSpPr>
              <p:nvPr/>
            </p:nvSpPr>
            <p:spPr>
              <a:xfrm>
                <a:off x="4182174" y="4982851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02" name="Овал 201"/>
              <p:cNvSpPr>
                <a:spLocks noChangeAspect="1"/>
              </p:cNvSpPr>
              <p:nvPr/>
            </p:nvSpPr>
            <p:spPr>
              <a:xfrm>
                <a:off x="3774654" y="4774934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03" name="Овал 202"/>
              <p:cNvSpPr>
                <a:spLocks noChangeAspect="1"/>
              </p:cNvSpPr>
              <p:nvPr/>
            </p:nvSpPr>
            <p:spPr>
              <a:xfrm>
                <a:off x="4517892" y="5341801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04" name="Овал 203"/>
              <p:cNvSpPr>
                <a:spLocks noChangeAspect="1"/>
              </p:cNvSpPr>
              <p:nvPr/>
            </p:nvSpPr>
            <p:spPr>
              <a:xfrm>
                <a:off x="5329052" y="5579140"/>
                <a:ext cx="71802" cy="725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05" name="Овал 204"/>
              <p:cNvSpPr>
                <a:spLocks noChangeAspect="1"/>
              </p:cNvSpPr>
              <p:nvPr/>
            </p:nvSpPr>
            <p:spPr>
              <a:xfrm>
                <a:off x="5088421" y="6191121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06" name="Овал 205"/>
              <p:cNvSpPr>
                <a:spLocks noChangeAspect="1"/>
              </p:cNvSpPr>
              <p:nvPr/>
            </p:nvSpPr>
            <p:spPr>
              <a:xfrm>
                <a:off x="5428022" y="6644222"/>
                <a:ext cx="7374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07" name="Овал 206"/>
              <p:cNvSpPr>
                <a:spLocks noChangeAspect="1"/>
              </p:cNvSpPr>
              <p:nvPr/>
            </p:nvSpPr>
            <p:spPr>
              <a:xfrm>
                <a:off x="3481627" y="4896546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08" name="Овал 207"/>
              <p:cNvSpPr>
                <a:spLocks noChangeAspect="1"/>
              </p:cNvSpPr>
              <p:nvPr/>
            </p:nvSpPr>
            <p:spPr>
              <a:xfrm>
                <a:off x="2982900" y="5114269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09" name="Овал 208"/>
              <p:cNvSpPr>
                <a:spLocks noChangeAspect="1"/>
              </p:cNvSpPr>
              <p:nvPr/>
            </p:nvSpPr>
            <p:spPr>
              <a:xfrm>
                <a:off x="3058582" y="4700398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10" name="Овал 209"/>
              <p:cNvSpPr>
                <a:spLocks noChangeAspect="1"/>
              </p:cNvSpPr>
              <p:nvPr/>
            </p:nvSpPr>
            <p:spPr>
              <a:xfrm>
                <a:off x="3330262" y="4588593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11" name="Овал 210"/>
              <p:cNvSpPr>
                <a:spLocks noChangeAspect="1"/>
              </p:cNvSpPr>
              <p:nvPr/>
            </p:nvSpPr>
            <p:spPr>
              <a:xfrm>
                <a:off x="2499697" y="5112308"/>
                <a:ext cx="71802" cy="725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12" name="Овал 211"/>
              <p:cNvSpPr>
                <a:spLocks noChangeAspect="1"/>
              </p:cNvSpPr>
              <p:nvPr/>
            </p:nvSpPr>
            <p:spPr>
              <a:xfrm>
                <a:off x="2526865" y="5604639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13" name="Овал 212"/>
              <p:cNvSpPr>
                <a:spLocks noChangeAspect="1"/>
              </p:cNvSpPr>
              <p:nvPr/>
            </p:nvSpPr>
            <p:spPr>
              <a:xfrm>
                <a:off x="3380717" y="3743197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14" name="Овал 213"/>
              <p:cNvSpPr>
                <a:spLocks noChangeAspect="1"/>
              </p:cNvSpPr>
              <p:nvPr/>
            </p:nvSpPr>
            <p:spPr>
              <a:xfrm>
                <a:off x="2775258" y="3776541"/>
                <a:ext cx="69861" cy="725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15" name="Овал 214"/>
              <p:cNvSpPr>
                <a:spLocks noChangeAspect="1"/>
              </p:cNvSpPr>
              <p:nvPr/>
            </p:nvSpPr>
            <p:spPr>
              <a:xfrm>
                <a:off x="2470589" y="3713774"/>
                <a:ext cx="73742" cy="725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16" name="Овал 215"/>
              <p:cNvSpPr>
                <a:spLocks noChangeAspect="1"/>
              </p:cNvSpPr>
              <p:nvPr/>
            </p:nvSpPr>
            <p:spPr>
              <a:xfrm>
                <a:off x="3124561" y="3123369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17" name="Овал 216"/>
              <p:cNvSpPr>
                <a:spLocks noChangeAspect="1"/>
              </p:cNvSpPr>
              <p:nvPr/>
            </p:nvSpPr>
            <p:spPr>
              <a:xfrm>
                <a:off x="3809584" y="2277972"/>
                <a:ext cx="7180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18" name="Овал 217"/>
              <p:cNvSpPr>
                <a:spLocks noChangeAspect="1"/>
              </p:cNvSpPr>
              <p:nvPr/>
            </p:nvSpPr>
            <p:spPr>
              <a:xfrm>
                <a:off x="3357430" y="1642453"/>
                <a:ext cx="71802" cy="725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19" name="Овал 218"/>
              <p:cNvSpPr>
                <a:spLocks noChangeAspect="1"/>
              </p:cNvSpPr>
              <p:nvPr/>
            </p:nvSpPr>
            <p:spPr>
              <a:xfrm>
                <a:off x="2575380" y="1030472"/>
                <a:ext cx="6986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20" name="Овал 219"/>
              <p:cNvSpPr>
                <a:spLocks noChangeAspect="1"/>
              </p:cNvSpPr>
              <p:nvPr/>
            </p:nvSpPr>
            <p:spPr>
              <a:xfrm>
                <a:off x="2666586" y="563640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21" name="Овал 220"/>
              <p:cNvSpPr>
                <a:spLocks noChangeAspect="1"/>
              </p:cNvSpPr>
              <p:nvPr/>
            </p:nvSpPr>
            <p:spPr>
              <a:xfrm>
                <a:off x="5043788" y="2319163"/>
                <a:ext cx="7180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22" name="Овал 221"/>
              <p:cNvSpPr>
                <a:spLocks noChangeAspect="1"/>
              </p:cNvSpPr>
              <p:nvPr/>
            </p:nvSpPr>
            <p:spPr>
              <a:xfrm>
                <a:off x="5100064" y="3046871"/>
                <a:ext cx="73742" cy="725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23" name="Овал 222"/>
              <p:cNvSpPr>
                <a:spLocks noChangeAspect="1"/>
              </p:cNvSpPr>
              <p:nvPr/>
            </p:nvSpPr>
            <p:spPr>
              <a:xfrm>
                <a:off x="6072292" y="2319163"/>
                <a:ext cx="71801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24" name="Овал 223"/>
              <p:cNvSpPr>
                <a:spLocks noChangeAspect="1"/>
              </p:cNvSpPr>
              <p:nvPr/>
            </p:nvSpPr>
            <p:spPr>
              <a:xfrm>
                <a:off x="6043182" y="3223404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225" name="Овал 224"/>
              <p:cNvSpPr>
                <a:spLocks noChangeAspect="1"/>
              </p:cNvSpPr>
              <p:nvPr/>
            </p:nvSpPr>
            <p:spPr>
              <a:xfrm>
                <a:off x="6800006" y="2895838"/>
                <a:ext cx="71802" cy="706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700" dirty="0"/>
              </a:p>
            </p:txBody>
          </p:sp>
          <p:sp>
            <p:nvSpPr>
              <p:cNvPr id="1580" name="TextBox 225"/>
              <p:cNvSpPr txBox="1">
                <a:spLocks noChangeAspect="1"/>
              </p:cNvSpPr>
              <p:nvPr/>
            </p:nvSpPr>
            <p:spPr bwMode="auto">
              <a:xfrm>
                <a:off x="2643174" y="571481"/>
                <a:ext cx="494047" cy="230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ЛУЗА</a:t>
                </a:r>
              </a:p>
            </p:txBody>
          </p:sp>
          <p:sp>
            <p:nvSpPr>
              <p:cNvPr id="1581" name="TextBox 226"/>
              <p:cNvSpPr txBox="1">
                <a:spLocks noChangeAspect="1"/>
              </p:cNvSpPr>
              <p:nvPr/>
            </p:nvSpPr>
            <p:spPr bwMode="auto">
              <a:xfrm>
                <a:off x="2357422" y="1071545"/>
                <a:ext cx="1047095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ПОДОСИНОВЕЦ</a:t>
                </a:r>
              </a:p>
            </p:txBody>
          </p:sp>
          <p:sp>
            <p:nvSpPr>
              <p:cNvPr id="1582" name="TextBox 227"/>
              <p:cNvSpPr txBox="1">
                <a:spLocks noChangeAspect="1"/>
              </p:cNvSpPr>
              <p:nvPr/>
            </p:nvSpPr>
            <p:spPr bwMode="auto">
              <a:xfrm>
                <a:off x="2857489" y="1714488"/>
                <a:ext cx="741415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ОПАРИНО</a:t>
                </a:r>
              </a:p>
            </p:txBody>
          </p:sp>
          <p:sp>
            <p:nvSpPr>
              <p:cNvPr id="1583" name="TextBox 228"/>
              <p:cNvSpPr txBox="1">
                <a:spLocks noChangeAspect="1"/>
              </p:cNvSpPr>
              <p:nvPr/>
            </p:nvSpPr>
            <p:spPr bwMode="auto">
              <a:xfrm>
                <a:off x="3395651" y="2114544"/>
                <a:ext cx="685836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МУРАШИ</a:t>
                </a:r>
              </a:p>
            </p:txBody>
          </p:sp>
          <p:sp>
            <p:nvSpPr>
              <p:cNvPr id="1584" name="TextBox 229"/>
              <p:cNvSpPr txBox="1">
                <a:spLocks noChangeAspect="1"/>
              </p:cNvSpPr>
              <p:nvPr/>
            </p:nvSpPr>
            <p:spPr bwMode="auto">
              <a:xfrm>
                <a:off x="4929190" y="2143116"/>
                <a:ext cx="708068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НАГОРСК</a:t>
                </a:r>
              </a:p>
            </p:txBody>
          </p:sp>
          <p:sp>
            <p:nvSpPr>
              <p:cNvPr id="1585" name="TextBox 230"/>
              <p:cNvSpPr txBox="1">
                <a:spLocks noChangeAspect="1"/>
              </p:cNvSpPr>
              <p:nvPr/>
            </p:nvSpPr>
            <p:spPr bwMode="auto">
              <a:xfrm>
                <a:off x="5929323" y="2143116"/>
                <a:ext cx="493165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КИРС</a:t>
                </a:r>
              </a:p>
            </p:txBody>
          </p:sp>
          <p:sp>
            <p:nvSpPr>
              <p:cNvPr id="1586" name="TextBox 231"/>
              <p:cNvSpPr txBox="1">
                <a:spLocks noChangeAspect="1"/>
              </p:cNvSpPr>
              <p:nvPr/>
            </p:nvSpPr>
            <p:spPr bwMode="auto">
              <a:xfrm>
                <a:off x="6477018" y="2743198"/>
                <a:ext cx="971139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АФАНАСЬЕВО</a:t>
                </a:r>
              </a:p>
            </p:txBody>
          </p:sp>
          <p:sp>
            <p:nvSpPr>
              <p:cNvPr id="1587" name="TextBox 232"/>
              <p:cNvSpPr txBox="1">
                <a:spLocks noChangeAspect="1"/>
              </p:cNvSpPr>
              <p:nvPr/>
            </p:nvSpPr>
            <p:spPr bwMode="auto">
              <a:xfrm>
                <a:off x="5786447" y="3243235"/>
                <a:ext cx="869244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ОМУТНИНСК</a:t>
                </a:r>
              </a:p>
            </p:txBody>
          </p:sp>
          <p:sp>
            <p:nvSpPr>
              <p:cNvPr id="1588" name="TextBox 233"/>
              <p:cNvSpPr txBox="1">
                <a:spLocks noChangeAspect="1"/>
              </p:cNvSpPr>
              <p:nvPr/>
            </p:nvSpPr>
            <p:spPr bwMode="auto">
              <a:xfrm>
                <a:off x="3890954" y="2595559"/>
                <a:ext cx="537628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ЮРЬЯ</a:t>
                </a:r>
              </a:p>
            </p:txBody>
          </p:sp>
          <p:sp>
            <p:nvSpPr>
              <p:cNvPr id="1589" name="TextBox 234"/>
              <p:cNvSpPr txBox="1">
                <a:spLocks noChangeAspect="1"/>
              </p:cNvSpPr>
              <p:nvPr/>
            </p:nvSpPr>
            <p:spPr bwMode="auto">
              <a:xfrm>
                <a:off x="4929190" y="2786058"/>
                <a:ext cx="1191598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БЕЛАЯ ХОЛУНИЦА</a:t>
                </a:r>
              </a:p>
            </p:txBody>
          </p:sp>
          <p:sp>
            <p:nvSpPr>
              <p:cNvPr id="1590" name="TextBox 235"/>
              <p:cNvSpPr txBox="1">
                <a:spLocks noChangeAspect="1"/>
              </p:cNvSpPr>
              <p:nvPr/>
            </p:nvSpPr>
            <p:spPr bwMode="auto">
              <a:xfrm>
                <a:off x="4286247" y="3071810"/>
                <a:ext cx="963728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СЛОБОДСКОЙ</a:t>
                </a:r>
              </a:p>
            </p:txBody>
          </p:sp>
          <p:sp>
            <p:nvSpPr>
              <p:cNvPr id="1591" name="TextBox 236"/>
              <p:cNvSpPr txBox="1">
                <a:spLocks noChangeAspect="1"/>
              </p:cNvSpPr>
              <p:nvPr/>
            </p:nvSpPr>
            <p:spPr bwMode="auto">
              <a:xfrm>
                <a:off x="2857489" y="2928934"/>
                <a:ext cx="878507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ДАРОВСКОЙ</a:t>
                </a:r>
              </a:p>
            </p:txBody>
          </p:sp>
          <p:sp>
            <p:nvSpPr>
              <p:cNvPr id="1592" name="TextBox 237"/>
              <p:cNvSpPr txBox="1">
                <a:spLocks noChangeAspect="1"/>
              </p:cNvSpPr>
              <p:nvPr/>
            </p:nvSpPr>
            <p:spPr bwMode="auto">
              <a:xfrm>
                <a:off x="3428992" y="3286125"/>
                <a:ext cx="591353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ОРЛОВ</a:t>
                </a:r>
              </a:p>
            </p:txBody>
          </p:sp>
          <p:sp>
            <p:nvSpPr>
              <p:cNvPr id="1593" name="TextBox 238"/>
              <p:cNvSpPr txBox="1">
                <a:spLocks noChangeAspect="1"/>
              </p:cNvSpPr>
              <p:nvPr/>
            </p:nvSpPr>
            <p:spPr bwMode="auto">
              <a:xfrm>
                <a:off x="3027526" y="3518744"/>
                <a:ext cx="856276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КОТЕЛЬНИЧ</a:t>
                </a:r>
              </a:p>
            </p:txBody>
          </p:sp>
          <p:sp>
            <p:nvSpPr>
              <p:cNvPr id="1594" name="TextBox 239"/>
              <p:cNvSpPr txBox="1">
                <a:spLocks noChangeAspect="1"/>
              </p:cNvSpPr>
              <p:nvPr/>
            </p:nvSpPr>
            <p:spPr bwMode="auto">
              <a:xfrm>
                <a:off x="2610840" y="3583406"/>
                <a:ext cx="576533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СВЕЧА</a:t>
                </a:r>
              </a:p>
            </p:txBody>
          </p:sp>
          <p:sp>
            <p:nvSpPr>
              <p:cNvPr id="1595" name="TextBox 240"/>
              <p:cNvSpPr txBox="1">
                <a:spLocks noChangeAspect="1"/>
              </p:cNvSpPr>
              <p:nvPr/>
            </p:nvSpPr>
            <p:spPr bwMode="auto">
              <a:xfrm>
                <a:off x="2085456" y="3454316"/>
                <a:ext cx="841455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ШАБАЛИНО</a:t>
                </a:r>
              </a:p>
            </p:txBody>
          </p:sp>
          <p:sp>
            <p:nvSpPr>
              <p:cNvPr id="1596" name="TextBox 241"/>
              <p:cNvSpPr txBox="1">
                <a:spLocks noChangeAspect="1"/>
              </p:cNvSpPr>
              <p:nvPr/>
            </p:nvSpPr>
            <p:spPr bwMode="auto">
              <a:xfrm>
                <a:off x="3714744" y="3714752"/>
                <a:ext cx="583943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ОРИЧИ</a:t>
                </a:r>
              </a:p>
            </p:txBody>
          </p:sp>
          <p:sp>
            <p:nvSpPr>
              <p:cNvPr id="1597" name="TextBox 242"/>
              <p:cNvSpPr txBox="1">
                <a:spLocks noChangeAspect="1"/>
              </p:cNvSpPr>
              <p:nvPr/>
            </p:nvSpPr>
            <p:spPr bwMode="auto">
              <a:xfrm>
                <a:off x="3930657" y="3429744"/>
                <a:ext cx="630755" cy="242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700" b="1"/>
                  <a:t>КИРОВ</a:t>
                </a:r>
              </a:p>
            </p:txBody>
          </p:sp>
          <p:sp>
            <p:nvSpPr>
              <p:cNvPr id="1598" name="TextBox 243"/>
              <p:cNvSpPr txBox="1">
                <a:spLocks noChangeAspect="1"/>
              </p:cNvSpPr>
              <p:nvPr/>
            </p:nvSpPr>
            <p:spPr bwMode="auto">
              <a:xfrm>
                <a:off x="4500561" y="3500438"/>
                <a:ext cx="691394" cy="355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КИРОВО-</a:t>
                </a:r>
              </a:p>
              <a:p>
                <a:r>
                  <a:rPr lang="ru-RU" sz="700" b="1"/>
                  <a:t>ЧЕПЕЦК</a:t>
                </a:r>
              </a:p>
            </p:txBody>
          </p:sp>
          <p:sp>
            <p:nvSpPr>
              <p:cNvPr id="1599" name="TextBox 244"/>
              <p:cNvSpPr txBox="1">
                <a:spLocks noChangeAspect="1"/>
              </p:cNvSpPr>
              <p:nvPr/>
            </p:nvSpPr>
            <p:spPr bwMode="auto">
              <a:xfrm>
                <a:off x="5143505" y="3429001"/>
                <a:ext cx="622848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ЗУЕВКА</a:t>
                </a:r>
              </a:p>
            </p:txBody>
          </p:sp>
          <p:sp>
            <p:nvSpPr>
              <p:cNvPr id="1600" name="TextBox 245"/>
              <p:cNvSpPr txBox="1">
                <a:spLocks noChangeAspect="1"/>
              </p:cNvSpPr>
              <p:nvPr/>
            </p:nvSpPr>
            <p:spPr bwMode="auto">
              <a:xfrm>
                <a:off x="5500694" y="3687255"/>
                <a:ext cx="728446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ФАЛЕНКИ</a:t>
                </a:r>
              </a:p>
            </p:txBody>
          </p:sp>
          <p:sp>
            <p:nvSpPr>
              <p:cNvPr id="1601" name="TextBox 246"/>
              <p:cNvSpPr txBox="1">
                <a:spLocks noChangeAspect="1"/>
              </p:cNvSpPr>
              <p:nvPr/>
            </p:nvSpPr>
            <p:spPr bwMode="auto">
              <a:xfrm>
                <a:off x="4286247" y="3857628"/>
                <a:ext cx="672868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КУМЕНЫ</a:t>
                </a:r>
              </a:p>
            </p:txBody>
          </p:sp>
          <p:sp>
            <p:nvSpPr>
              <p:cNvPr id="1602" name="TextBox 247"/>
              <p:cNvSpPr txBox="1">
                <a:spLocks noChangeAspect="1"/>
              </p:cNvSpPr>
              <p:nvPr/>
            </p:nvSpPr>
            <p:spPr bwMode="auto">
              <a:xfrm>
                <a:off x="5500694" y="4572009"/>
                <a:ext cx="426472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УНИ</a:t>
                </a:r>
              </a:p>
            </p:txBody>
          </p:sp>
          <p:sp>
            <p:nvSpPr>
              <p:cNvPr id="1603" name="TextBox 248"/>
              <p:cNvSpPr txBox="1">
                <a:spLocks noChangeAspect="1"/>
              </p:cNvSpPr>
              <p:nvPr/>
            </p:nvSpPr>
            <p:spPr bwMode="auto">
              <a:xfrm>
                <a:off x="4397395" y="4230214"/>
                <a:ext cx="500576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СУНА</a:t>
                </a:r>
              </a:p>
            </p:txBody>
          </p:sp>
          <p:sp>
            <p:nvSpPr>
              <p:cNvPr id="1604" name="TextBox 249"/>
              <p:cNvSpPr txBox="1">
                <a:spLocks noChangeAspect="1"/>
              </p:cNvSpPr>
              <p:nvPr/>
            </p:nvSpPr>
            <p:spPr bwMode="auto">
              <a:xfrm>
                <a:off x="4857753" y="4286256"/>
                <a:ext cx="1021158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БОГОРОДСКОЕ</a:t>
                </a:r>
              </a:p>
            </p:txBody>
          </p:sp>
          <p:sp>
            <p:nvSpPr>
              <p:cNvPr id="1605" name="TextBox 250"/>
              <p:cNvSpPr txBox="1">
                <a:spLocks noChangeAspect="1"/>
              </p:cNvSpPr>
              <p:nvPr/>
            </p:nvSpPr>
            <p:spPr bwMode="auto">
              <a:xfrm>
                <a:off x="4643437" y="4643447"/>
                <a:ext cx="517248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НЕМА</a:t>
                </a:r>
              </a:p>
            </p:txBody>
          </p:sp>
          <p:sp>
            <p:nvSpPr>
              <p:cNvPr id="1606" name="TextBox 251"/>
              <p:cNvSpPr txBox="1">
                <a:spLocks noChangeAspect="1"/>
              </p:cNvSpPr>
              <p:nvPr/>
            </p:nvSpPr>
            <p:spPr bwMode="auto">
              <a:xfrm>
                <a:off x="5072066" y="5643578"/>
                <a:ext cx="791435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КИЛЬМЕЗЬ</a:t>
                </a:r>
              </a:p>
            </p:txBody>
          </p:sp>
          <p:sp>
            <p:nvSpPr>
              <p:cNvPr id="1607" name="TextBox 252"/>
              <p:cNvSpPr txBox="1">
                <a:spLocks noChangeAspect="1"/>
              </p:cNvSpPr>
              <p:nvPr/>
            </p:nvSpPr>
            <p:spPr bwMode="auto">
              <a:xfrm>
                <a:off x="4572001" y="5357826"/>
                <a:ext cx="593206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УРЖУМ</a:t>
                </a:r>
              </a:p>
            </p:txBody>
          </p:sp>
          <p:sp>
            <p:nvSpPr>
              <p:cNvPr id="1608" name="TextBox 253"/>
              <p:cNvSpPr txBox="1">
                <a:spLocks noChangeAspect="1"/>
              </p:cNvSpPr>
              <p:nvPr/>
            </p:nvSpPr>
            <p:spPr bwMode="auto">
              <a:xfrm>
                <a:off x="4786313" y="6215082"/>
                <a:ext cx="730299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МАЛМЫЖ</a:t>
                </a:r>
              </a:p>
            </p:txBody>
          </p:sp>
          <p:sp>
            <p:nvSpPr>
              <p:cNvPr id="1609" name="TextBox 254"/>
              <p:cNvSpPr txBox="1">
                <a:spLocks noChangeAspect="1"/>
              </p:cNvSpPr>
              <p:nvPr/>
            </p:nvSpPr>
            <p:spPr bwMode="auto">
              <a:xfrm>
                <a:off x="4000495" y="5072074"/>
                <a:ext cx="739562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ЛЕБЯЖЬЕ</a:t>
                </a:r>
              </a:p>
            </p:txBody>
          </p:sp>
          <p:sp>
            <p:nvSpPr>
              <p:cNvPr id="1610" name="TextBox 255"/>
              <p:cNvSpPr txBox="1">
                <a:spLocks noChangeAspect="1"/>
              </p:cNvSpPr>
              <p:nvPr/>
            </p:nvSpPr>
            <p:spPr bwMode="auto">
              <a:xfrm>
                <a:off x="4097249" y="4631916"/>
                <a:ext cx="726594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НОЛИНСК</a:t>
                </a:r>
              </a:p>
            </p:txBody>
          </p:sp>
          <p:sp>
            <p:nvSpPr>
              <p:cNvPr id="1611" name="TextBox 256"/>
              <p:cNvSpPr txBox="1">
                <a:spLocks noChangeAspect="1"/>
              </p:cNvSpPr>
              <p:nvPr/>
            </p:nvSpPr>
            <p:spPr bwMode="auto">
              <a:xfrm>
                <a:off x="3571868" y="4572009"/>
                <a:ext cx="711773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СОВЕТСК</a:t>
                </a:r>
              </a:p>
            </p:txBody>
          </p:sp>
          <p:sp>
            <p:nvSpPr>
              <p:cNvPr id="1612" name="TextBox 257"/>
              <p:cNvSpPr txBox="1">
                <a:spLocks noChangeAspect="1"/>
              </p:cNvSpPr>
              <p:nvPr/>
            </p:nvSpPr>
            <p:spPr bwMode="auto">
              <a:xfrm>
                <a:off x="3195629" y="4929198"/>
                <a:ext cx="741415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ПИЖАНКА</a:t>
                </a:r>
              </a:p>
            </p:txBody>
          </p:sp>
          <p:sp>
            <p:nvSpPr>
              <p:cNvPr id="1613" name="TextBox 258"/>
              <p:cNvSpPr txBox="1">
                <a:spLocks noChangeAspect="1"/>
              </p:cNvSpPr>
              <p:nvPr/>
            </p:nvSpPr>
            <p:spPr bwMode="auto">
              <a:xfrm>
                <a:off x="3143240" y="4429133"/>
                <a:ext cx="598764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АРБАЖ</a:t>
                </a:r>
              </a:p>
            </p:txBody>
          </p:sp>
          <p:sp>
            <p:nvSpPr>
              <p:cNvPr id="1614" name="TextBox 259"/>
              <p:cNvSpPr txBox="1">
                <a:spLocks noChangeAspect="1"/>
              </p:cNvSpPr>
              <p:nvPr/>
            </p:nvSpPr>
            <p:spPr bwMode="auto">
              <a:xfrm>
                <a:off x="2857489" y="4714883"/>
                <a:ext cx="509838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ТУЖА</a:t>
                </a:r>
              </a:p>
            </p:txBody>
          </p:sp>
          <p:sp>
            <p:nvSpPr>
              <p:cNvPr id="1615" name="TextBox 260"/>
              <p:cNvSpPr txBox="1">
                <a:spLocks noChangeAspect="1"/>
              </p:cNvSpPr>
              <p:nvPr/>
            </p:nvSpPr>
            <p:spPr bwMode="auto">
              <a:xfrm>
                <a:off x="2285983" y="4929198"/>
                <a:ext cx="620995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КИКНУР</a:t>
                </a:r>
              </a:p>
            </p:txBody>
          </p:sp>
          <p:sp>
            <p:nvSpPr>
              <p:cNvPr id="1616" name="TextBox 261"/>
              <p:cNvSpPr txBox="1">
                <a:spLocks noChangeAspect="1"/>
              </p:cNvSpPr>
              <p:nvPr/>
            </p:nvSpPr>
            <p:spPr bwMode="auto">
              <a:xfrm>
                <a:off x="2714613" y="5173160"/>
                <a:ext cx="641374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ЯРАНСК</a:t>
                </a:r>
              </a:p>
            </p:txBody>
          </p:sp>
          <p:sp>
            <p:nvSpPr>
              <p:cNvPr id="1617" name="TextBox 262"/>
              <p:cNvSpPr txBox="1">
                <a:spLocks noChangeAspect="1"/>
              </p:cNvSpPr>
              <p:nvPr/>
            </p:nvSpPr>
            <p:spPr bwMode="auto">
              <a:xfrm>
                <a:off x="2214546" y="5429263"/>
                <a:ext cx="778467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САНЧУРСК</a:t>
                </a:r>
              </a:p>
            </p:txBody>
          </p:sp>
          <p:sp>
            <p:nvSpPr>
              <p:cNvPr id="1618" name="TextBox 263"/>
              <p:cNvSpPr txBox="1">
                <a:spLocks noChangeAspect="1"/>
              </p:cNvSpPr>
              <p:nvPr/>
            </p:nvSpPr>
            <p:spPr bwMode="auto">
              <a:xfrm>
                <a:off x="5286381" y="6357958"/>
                <a:ext cx="1211978" cy="23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00" b="1"/>
                  <a:t>ВЯТСКИЕ ПОЛЯНЫ</a:t>
                </a:r>
              </a:p>
            </p:txBody>
          </p:sp>
          <p:sp>
            <p:nvSpPr>
              <p:cNvPr id="1619" name="TextBox 264"/>
              <p:cNvSpPr txBox="1">
                <a:spLocks noChangeAspect="1"/>
              </p:cNvSpPr>
              <p:nvPr/>
            </p:nvSpPr>
            <p:spPr bwMode="auto">
              <a:xfrm>
                <a:off x="3347419" y="4143049"/>
                <a:ext cx="1196529" cy="24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700" b="1"/>
                  <a:t>ВЕРХОШИЖЕМЬЕ</a:t>
                </a:r>
              </a:p>
            </p:txBody>
          </p:sp>
        </p:grpSp>
      </p:grpSp>
      <p:graphicFrame>
        <p:nvGraphicFramePr>
          <p:cNvPr id="138" name="Object 469"/>
          <p:cNvGraphicFramePr>
            <a:graphicFrameLocks noGrp="1"/>
          </p:cNvGraphicFramePr>
          <p:nvPr/>
        </p:nvGraphicFramePr>
        <p:xfrm>
          <a:off x="212725" y="3744913"/>
          <a:ext cx="4275138" cy="288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6" descr="http://www.gazavtomir.ru/_data/objects/0000/0472/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063" y="1690688"/>
            <a:ext cx="17018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Заголовок 1"/>
          <p:cNvSpPr txBox="1">
            <a:spLocks/>
          </p:cNvSpPr>
          <p:nvPr/>
        </p:nvSpPr>
        <p:spPr bwMode="auto">
          <a:xfrm>
            <a:off x="4284663" y="188913"/>
            <a:ext cx="4679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2200"/>
              </a:lnSpc>
            </a:pP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Структура расходов</a:t>
            </a:r>
            <a:br>
              <a:rPr lang="ru-RU" sz="2400" b="1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по ТПГГ в целом</a:t>
            </a:r>
            <a:endParaRPr lang="ru-RU" sz="2400">
              <a:cs typeface="Arial" pitchFamily="34" charset="0"/>
            </a:endParaRPr>
          </a:p>
        </p:txBody>
      </p:sp>
      <p:graphicFrame>
        <p:nvGraphicFramePr>
          <p:cNvPr id="11" name="Диаграмма 5"/>
          <p:cNvGraphicFramePr>
            <a:graphicFrameLocks/>
          </p:cNvGraphicFramePr>
          <p:nvPr/>
        </p:nvGraphicFramePr>
        <p:xfrm>
          <a:off x="179388" y="1196975"/>
          <a:ext cx="878522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4148" name="Picture 4" descr="http://www.medkirov.ru/news/docid/46244C/$FILE/%D1%87%D0%B5%D0%BF%D0%B5%D1%86%D0%BA%20%D0%BF%D0%BE%D0%BB%D0%B8%D0%BA%D0%BB%D0%B8%D0%BD%D0%B8%D0%BA%D0%B0%20320.jpg"/>
          <p:cNvPicPr>
            <a:picLocks noChangeAspect="1" noChangeArrowheads="1"/>
          </p:cNvPicPr>
          <p:nvPr/>
        </p:nvPicPr>
        <p:blipFill>
          <a:blip r:embed="rId4" cstate="print"/>
          <a:srcRect t="11689"/>
          <a:stretch>
            <a:fillRect/>
          </a:stretch>
        </p:blipFill>
        <p:spPr bwMode="auto">
          <a:xfrm>
            <a:off x="6706850" y="2924072"/>
            <a:ext cx="1714347" cy="113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4693" name="TextBox 7"/>
          <p:cNvSpPr txBox="1">
            <a:spLocks noChangeArrowheads="1"/>
          </p:cNvSpPr>
          <p:nvPr/>
        </p:nvSpPr>
        <p:spPr bwMode="auto">
          <a:xfrm>
            <a:off x="6772275" y="488315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Стационар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57034" y="5019152"/>
            <a:ext cx="115556" cy="1205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0338" y="5349875"/>
            <a:ext cx="614362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pic>
        <p:nvPicPr>
          <p:cNvPr id="134152" name="Picture 8" descr="http://old.mednafta.com.ua/2.jpg"/>
          <p:cNvPicPr>
            <a:picLocks noChangeAspect="1" noChangeArrowheads="1"/>
          </p:cNvPicPr>
          <p:nvPr/>
        </p:nvPicPr>
        <p:blipFill>
          <a:blip r:embed="rId5" cstate="print"/>
          <a:srcRect t="13995" b="7379"/>
          <a:stretch>
            <a:fillRect/>
          </a:stretch>
        </p:blipFill>
        <p:spPr bwMode="auto">
          <a:xfrm>
            <a:off x="6701617" y="5177000"/>
            <a:ext cx="1813150" cy="128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oup 2"/>
          <p:cNvGrpSpPr>
            <a:grpSpLocks/>
          </p:cNvGrpSpPr>
          <p:nvPr/>
        </p:nvGrpSpPr>
        <p:grpSpPr bwMode="auto">
          <a:xfrm>
            <a:off x="3432" y="1292266"/>
            <a:ext cx="9030645" cy="5413294"/>
            <a:chOff x="192" y="600"/>
            <a:chExt cx="5263" cy="3500"/>
          </a:xfrm>
        </p:grpSpPr>
        <p:grpSp>
          <p:nvGrpSpPr>
            <p:cNvPr id="115716" name="Group 3"/>
            <p:cNvGrpSpPr>
              <a:grpSpLocks/>
            </p:cNvGrpSpPr>
            <p:nvPr/>
          </p:nvGrpSpPr>
          <p:grpSpPr bwMode="auto">
            <a:xfrm>
              <a:off x="3049" y="600"/>
              <a:ext cx="2403" cy="1617"/>
              <a:chOff x="3049" y="600"/>
              <a:chExt cx="2403" cy="1617"/>
            </a:xfrm>
          </p:grpSpPr>
          <p:graphicFrame>
            <p:nvGraphicFramePr>
              <p:cNvPr id="15" name="Диаграмма 11"/>
              <p:cNvGraphicFramePr>
                <a:graphicFrameLocks/>
              </p:cNvGraphicFramePr>
              <p:nvPr/>
            </p:nvGraphicFramePr>
            <p:xfrm>
              <a:off x="3049" y="600"/>
              <a:ext cx="2403" cy="161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0" name="TextBox 19"/>
              <p:cNvSpPr txBox="1"/>
              <p:nvPr/>
            </p:nvSpPr>
            <p:spPr>
              <a:xfrm rot="19414763">
                <a:off x="3761" y="1185"/>
                <a:ext cx="703" cy="415"/>
              </a:xfrm>
              <a:prstGeom prst="rightArrow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500" b="1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3 раза</a:t>
                </a:r>
              </a:p>
            </p:txBody>
          </p:sp>
        </p:grpSp>
        <p:grpSp>
          <p:nvGrpSpPr>
            <p:cNvPr id="115717" name="Group 7"/>
            <p:cNvGrpSpPr>
              <a:grpSpLocks/>
            </p:cNvGrpSpPr>
            <p:nvPr/>
          </p:nvGrpSpPr>
          <p:grpSpPr bwMode="auto">
            <a:xfrm>
              <a:off x="240" y="616"/>
              <a:ext cx="2375" cy="1558"/>
              <a:chOff x="240" y="584"/>
              <a:chExt cx="2375" cy="1558"/>
            </a:xfrm>
          </p:grpSpPr>
          <p:graphicFrame>
            <p:nvGraphicFramePr>
              <p:cNvPr id="16" name="Диаграмма 10"/>
              <p:cNvGraphicFramePr>
                <a:graphicFrameLocks/>
              </p:cNvGraphicFramePr>
              <p:nvPr/>
            </p:nvGraphicFramePr>
            <p:xfrm>
              <a:off x="240" y="584"/>
              <a:ext cx="2375" cy="155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8" name="TextBox 6"/>
              <p:cNvSpPr txBox="1"/>
              <p:nvPr/>
            </p:nvSpPr>
            <p:spPr>
              <a:xfrm rot="19314601">
                <a:off x="992" y="1097"/>
                <a:ext cx="709" cy="416"/>
              </a:xfrm>
              <a:prstGeom prst="rightArrow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500" b="1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2,3 раза</a:t>
                </a:r>
              </a:p>
            </p:txBody>
          </p:sp>
        </p:grpSp>
        <p:graphicFrame>
          <p:nvGraphicFramePr>
            <p:cNvPr id="17" name="Диаграмма 12"/>
            <p:cNvGraphicFramePr>
              <a:graphicFrameLocks/>
            </p:cNvGraphicFramePr>
            <p:nvPr/>
          </p:nvGraphicFramePr>
          <p:xfrm>
            <a:off x="192" y="2567"/>
            <a:ext cx="2444" cy="1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15719" name="Group 15"/>
            <p:cNvGrpSpPr>
              <a:grpSpLocks/>
            </p:cNvGrpSpPr>
            <p:nvPr/>
          </p:nvGrpSpPr>
          <p:grpSpPr bwMode="auto">
            <a:xfrm>
              <a:off x="2746" y="2561"/>
              <a:ext cx="2709" cy="1539"/>
              <a:chOff x="2746" y="2575"/>
              <a:chExt cx="2709" cy="1539"/>
            </a:xfrm>
          </p:grpSpPr>
          <p:graphicFrame>
            <p:nvGraphicFramePr>
              <p:cNvPr id="19" name="Диаграмма 12"/>
              <p:cNvGraphicFramePr>
                <a:graphicFrameLocks/>
              </p:cNvGraphicFramePr>
              <p:nvPr/>
            </p:nvGraphicFramePr>
            <p:xfrm>
              <a:off x="2746" y="2575"/>
              <a:ext cx="2709" cy="1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2" name="TextBox 8"/>
              <p:cNvSpPr>
                <a:spLocks noChangeArrowheads="1"/>
              </p:cNvSpPr>
              <p:nvPr/>
            </p:nvSpPr>
            <p:spPr bwMode="auto">
              <a:xfrm rot="19403153">
                <a:off x="3691" y="3217"/>
                <a:ext cx="675" cy="415"/>
              </a:xfrm>
              <a:prstGeom prst="rightArrow">
                <a:avLst>
                  <a:gd name="adj1" fmla="val 50000"/>
                  <a:gd name="adj2" fmla="val 53514"/>
                </a:avLst>
              </a:prstGeom>
              <a:gradFill rotWithShape="1">
                <a:gsLst>
                  <a:gs pos="0">
                    <a:srgbClr val="336600">
                      <a:gamma/>
                      <a:tint val="66667"/>
                      <a:invGamma/>
                    </a:srgbClr>
                  </a:gs>
                  <a:gs pos="100000">
                    <a:srgbClr val="336600"/>
                  </a:gs>
                </a:gsLst>
                <a:lin ang="5400000" scaled="1"/>
              </a:gradFill>
              <a:ln w="381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500" b="1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1,5 раза</a:t>
                </a:r>
              </a:p>
            </p:txBody>
          </p:sp>
        </p:grpSp>
      </p:grpSp>
      <p:sp>
        <p:nvSpPr>
          <p:cNvPr id="115714" name="Заголовок 1"/>
          <p:cNvSpPr txBox="1">
            <a:spLocks/>
          </p:cNvSpPr>
          <p:nvPr/>
        </p:nvSpPr>
        <p:spPr bwMode="auto">
          <a:xfrm>
            <a:off x="3848100" y="300038"/>
            <a:ext cx="53324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200" b="1">
                <a:solidFill>
                  <a:srgbClr val="C00000"/>
                </a:solidFill>
                <a:cs typeface="Arial" pitchFamily="34" charset="0"/>
              </a:rPr>
              <a:t>Средняя стоимость единицы медицинской помощи</a:t>
            </a:r>
            <a:br>
              <a:rPr lang="ru-RU" sz="2200" b="1">
                <a:solidFill>
                  <a:srgbClr val="C00000"/>
                </a:solidFill>
                <a:cs typeface="Arial" pitchFamily="34" charset="0"/>
              </a:rPr>
            </a:br>
            <a:r>
              <a:rPr lang="ru-RU" sz="2200" b="1">
                <a:solidFill>
                  <a:srgbClr val="C00000"/>
                </a:solidFill>
                <a:cs typeface="Arial" pitchFamily="34" charset="0"/>
              </a:rPr>
              <a:t>в рамках ТПГГ, руб.</a:t>
            </a:r>
          </a:p>
        </p:txBody>
      </p:sp>
      <p:sp>
        <p:nvSpPr>
          <p:cNvPr id="29" name="TextBox 8"/>
          <p:cNvSpPr txBox="1"/>
          <p:nvPr/>
        </p:nvSpPr>
        <p:spPr bwMode="auto">
          <a:xfrm rot="19403153">
            <a:off x="1512888" y="5418138"/>
            <a:ext cx="1231900" cy="641350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FFFFFF"/>
                </a:solidFill>
                <a:latin typeface="Arial" charset="0"/>
                <a:cs typeface="Arial" charset="0"/>
              </a:rPr>
              <a:t>2,4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4"/>
          <p:cNvGraphicFramePr>
            <a:graphicFrameLocks/>
          </p:cNvGraphicFramePr>
          <p:nvPr/>
        </p:nvGraphicFramePr>
        <p:xfrm>
          <a:off x="623888" y="1093788"/>
          <a:ext cx="7835900" cy="428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doctors-visit-120313.jpg"/>
          <p:cNvPicPr>
            <a:picLocks noChangeAspect="1"/>
          </p:cNvPicPr>
          <p:nvPr/>
        </p:nvPicPr>
        <p:blipFill>
          <a:blip r:embed="rId4" cstate="print"/>
          <a:srcRect l="24163" r="12093"/>
          <a:stretch>
            <a:fillRect/>
          </a:stretch>
        </p:blipFill>
        <p:spPr>
          <a:xfrm>
            <a:off x="7495941" y="5230025"/>
            <a:ext cx="1471205" cy="147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5" name="Объект 7"/>
          <p:cNvGraphicFramePr>
            <a:graphicFrameLocks noGrp="1"/>
          </p:cNvGraphicFramePr>
          <p:nvPr>
            <p:ph sz="half" idx="1"/>
          </p:nvPr>
        </p:nvGraphicFramePr>
        <p:xfrm>
          <a:off x="4727575" y="1570038"/>
          <a:ext cx="3097213" cy="338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961063" y="3160713"/>
            <a:ext cx="126206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65" name="Прямоугольник 12"/>
          <p:cNvSpPr>
            <a:spLocks noChangeArrowheads="1"/>
          </p:cNvSpPr>
          <p:nvPr/>
        </p:nvSpPr>
        <p:spPr bwMode="auto">
          <a:xfrm>
            <a:off x="5237163" y="4752975"/>
            <a:ext cx="280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Норматив  ПГГ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7964" y="5450774"/>
            <a:ext cx="1707977" cy="5163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РФ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6393" y="5474525"/>
            <a:ext cx="4307080" cy="4925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Кировская область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772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8013" y="2795588"/>
            <a:ext cx="1022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3" name="Заголовок 1"/>
          <p:cNvSpPr txBox="1">
            <a:spLocks/>
          </p:cNvSpPr>
          <p:nvPr/>
        </p:nvSpPr>
        <p:spPr bwMode="auto">
          <a:xfrm>
            <a:off x="3848100" y="300038"/>
            <a:ext cx="53324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200" b="1">
                <a:solidFill>
                  <a:srgbClr val="C00000"/>
                </a:solidFill>
                <a:cs typeface="Arial" pitchFamily="34" charset="0"/>
              </a:rPr>
              <a:t>Объемы медицинской помощи</a:t>
            </a:r>
            <a:br>
              <a:rPr lang="ru-RU" sz="2200" b="1">
                <a:solidFill>
                  <a:srgbClr val="C00000"/>
                </a:solidFill>
                <a:cs typeface="Arial" pitchFamily="34" charset="0"/>
              </a:rPr>
            </a:br>
            <a:r>
              <a:rPr lang="ru-RU" sz="2200" b="1">
                <a:solidFill>
                  <a:srgbClr val="C00000"/>
                </a:solidFill>
                <a:cs typeface="Arial" pitchFamily="34" charset="0"/>
              </a:rPr>
              <a:t>на 1000 жителей в год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5961063" y="3113088"/>
            <a:ext cx="85725" cy="873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17775" name="TextBox 1"/>
          <p:cNvSpPr txBox="1">
            <a:spLocks noChangeArrowheads="1"/>
          </p:cNvSpPr>
          <p:nvPr/>
        </p:nvSpPr>
        <p:spPr bwMode="auto">
          <a:xfrm>
            <a:off x="7831138" y="2519363"/>
            <a:ext cx="801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173913" y="2782888"/>
            <a:ext cx="266700" cy="290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ятиугольник 26"/>
          <p:cNvSpPr/>
          <p:nvPr/>
        </p:nvSpPr>
        <p:spPr>
          <a:xfrm flipH="1">
            <a:off x="1433513" y="3998913"/>
            <a:ext cx="7259637" cy="968375"/>
          </a:xfrm>
          <a:prstGeom prst="homePlate">
            <a:avLst>
              <a:gd name="adj" fmla="val 61268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889000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Обследование в первые сутки поступления</a:t>
            </a:r>
          </a:p>
        </p:txBody>
      </p:sp>
      <p:sp>
        <p:nvSpPr>
          <p:cNvPr id="28" name="Пятиугольник 27"/>
          <p:cNvSpPr/>
          <p:nvPr/>
        </p:nvSpPr>
        <p:spPr>
          <a:xfrm flipH="1">
            <a:off x="1433513" y="5391150"/>
            <a:ext cx="7259637" cy="968375"/>
          </a:xfrm>
          <a:prstGeom prst="homePlate">
            <a:avLst>
              <a:gd name="adj" fmla="val 61268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Активное долечивание в дневных стационарах</a:t>
            </a:r>
          </a:p>
        </p:txBody>
      </p:sp>
      <p:sp>
        <p:nvSpPr>
          <p:cNvPr id="26" name="Пятиугольник 25"/>
          <p:cNvSpPr/>
          <p:nvPr/>
        </p:nvSpPr>
        <p:spPr>
          <a:xfrm flipH="1">
            <a:off x="1433513" y="2606675"/>
            <a:ext cx="7259637" cy="968375"/>
          </a:xfrm>
          <a:prstGeom prst="homePlate">
            <a:avLst>
              <a:gd name="adj" fmla="val 61268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889000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Операция в день поступления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1433513" y="1214438"/>
            <a:ext cx="7259637" cy="969962"/>
          </a:xfrm>
          <a:prstGeom prst="homePlate">
            <a:avLst>
              <a:gd name="adj" fmla="val 61268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889000">
              <a:lnSpc>
                <a:spcPts val="264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 Cyr" pitchFamily="34" charset="0"/>
                <a:cs typeface="Arial Cyr" pitchFamily="34" charset="0"/>
              </a:rPr>
              <a:t>Объективный подход для госпитализации</a:t>
            </a:r>
            <a:br>
              <a:rPr lang="ru-RU" sz="2000" b="1" dirty="0">
                <a:latin typeface="Arial Cyr" pitchFamily="34" charset="0"/>
                <a:cs typeface="Arial Cyr" pitchFamily="34" charset="0"/>
              </a:rPr>
            </a:br>
            <a:r>
              <a:rPr lang="ru-RU" sz="2000" b="1" dirty="0">
                <a:latin typeface="Arial Cyr" pitchFamily="34" charset="0"/>
                <a:cs typeface="Arial Cyr" pitchFamily="34" charset="0"/>
              </a:rPr>
              <a:t>в круглосуточный стационар</a:t>
            </a:r>
          </a:p>
        </p:txBody>
      </p:sp>
      <p:sp>
        <p:nvSpPr>
          <p:cNvPr id="119813" name="Заголовок 1"/>
          <p:cNvSpPr>
            <a:spLocks noGrp="1"/>
          </p:cNvSpPr>
          <p:nvPr>
            <p:ph type="title"/>
          </p:nvPr>
        </p:nvSpPr>
        <p:spPr>
          <a:xfrm>
            <a:off x="3890963" y="0"/>
            <a:ext cx="5253037" cy="857250"/>
          </a:xfrm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mtClean="0">
                <a:ea typeface="ＭＳ Ｐゴシック" pitchFamily="34" charset="-128"/>
              </a:rPr>
              <a:t>Интенсификация</a:t>
            </a:r>
            <a:br>
              <a:rPr lang="ru-RU" smtClean="0">
                <a:ea typeface="ＭＳ Ｐゴシック" pitchFamily="34" charset="-128"/>
              </a:rPr>
            </a:br>
            <a:r>
              <a:rPr lang="ru-RU" smtClean="0">
                <a:ea typeface="ＭＳ Ｐゴシック" pitchFamily="34" charset="-128"/>
              </a:rPr>
              <a:t>работы стационаров</a:t>
            </a:r>
          </a:p>
        </p:txBody>
      </p:sp>
      <p:pic>
        <p:nvPicPr>
          <p:cNvPr id="18" name="Picture 2" descr="E:\Поскребышева Светлана\!ПОДБОРКИ ФОТОГРАФИЙ\Информатизация\DSC_0005__.jpg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 l="16064"/>
          <a:stretch>
            <a:fillRect/>
          </a:stretch>
        </p:blipFill>
        <p:spPr bwMode="auto">
          <a:xfrm>
            <a:off x="522514" y="1100782"/>
            <a:ext cx="1187959" cy="1191156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Picture 3" descr="D:\!ФОТОГРАФИИ\!!КЛИПАРТ\Доктор\G-VIR-foto2.jpg"/>
          <p:cNvPicPr>
            <a:picLocks noChangeAspect="1" noChangeArrowheads="1"/>
          </p:cNvPicPr>
          <p:nvPr/>
        </p:nvPicPr>
        <p:blipFill>
          <a:blip r:embed="rId4" cstate="print"/>
          <a:srcRect l="17691" r="17231"/>
          <a:stretch>
            <a:fillRect/>
          </a:stretch>
        </p:blipFill>
        <p:spPr bwMode="auto">
          <a:xfrm flipH="1">
            <a:off x="563526" y="2534403"/>
            <a:ext cx="1193042" cy="114589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590929" y="5283132"/>
            <a:ext cx="1221968" cy="1212017"/>
          </a:xfrm>
          <a:prstGeom prst="roundRect">
            <a:avLst>
              <a:gd name="adj" fmla="val 50000"/>
            </a:avLst>
          </a:prstGeom>
          <a:blipFill dpi="0" rotWithShape="1">
            <a:blip r:embed="rId5" cstate="print"/>
            <a:srcRect/>
            <a:stretch>
              <a:fillRect t="-7000" b="-6000"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24" name="Овал 23"/>
          <p:cNvSpPr/>
          <p:nvPr/>
        </p:nvSpPr>
        <p:spPr>
          <a:xfrm>
            <a:off x="563563" y="3884613"/>
            <a:ext cx="1222375" cy="12350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pic>
        <p:nvPicPr>
          <p:cNvPr id="23" name="Picture 11" descr="C:\DRS-Thorax-Standart-big.png"/>
          <p:cNvPicPr>
            <a:picLocks noChangeAspect="1" noChangeArrowheads="1"/>
          </p:cNvPicPr>
          <p:nvPr/>
        </p:nvPicPr>
        <p:blipFill>
          <a:blip r:embed="rId6" cstate="print"/>
          <a:srcRect r="3280"/>
          <a:stretch>
            <a:fillRect/>
          </a:stretch>
        </p:blipFill>
        <p:spPr bwMode="auto">
          <a:xfrm>
            <a:off x="536431" y="4012376"/>
            <a:ext cx="1355979" cy="1063799"/>
          </a:xfrm>
          <a:prstGeom prst="roundRect">
            <a:avLst>
              <a:gd name="adj" fmla="val 31616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Содержимое 5"/>
          <p:cNvSpPr txBox="1">
            <a:spLocks/>
          </p:cNvSpPr>
          <p:nvPr/>
        </p:nvSpPr>
        <p:spPr bwMode="auto">
          <a:xfrm>
            <a:off x="3548063" y="163513"/>
            <a:ext cx="5715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Интенсификация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работы стационаров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46063" y="1614488"/>
            <a:ext cx="5038725" cy="779462"/>
          </a:xfrm>
          <a:custGeom>
            <a:avLst/>
            <a:gdLst>
              <a:gd name="connsiteX0" fmla="*/ 0 w 6655981"/>
              <a:gd name="connsiteY0" fmla="*/ 0 h 947304"/>
              <a:gd name="connsiteX1" fmla="*/ 6655981 w 6655981"/>
              <a:gd name="connsiteY1" fmla="*/ 0 h 947304"/>
              <a:gd name="connsiteX2" fmla="*/ 6655981 w 6655981"/>
              <a:gd name="connsiteY2" fmla="*/ 947304 h 947304"/>
              <a:gd name="connsiteX3" fmla="*/ 0 w 6655981"/>
              <a:gd name="connsiteY3" fmla="*/ 947304 h 947304"/>
              <a:gd name="connsiteX4" fmla="*/ 0 w 6655981"/>
              <a:gd name="connsiteY4" fmla="*/ 0 h 94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981" h="947304">
                <a:moveTo>
                  <a:pt x="0" y="0"/>
                </a:moveTo>
                <a:lnTo>
                  <a:pt x="6655981" y="0"/>
                </a:lnTo>
                <a:lnTo>
                  <a:pt x="6655981" y="947304"/>
                </a:lnTo>
                <a:lnTo>
                  <a:pt x="0" y="9473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6578" tIns="145796" rIns="516578" bIns="106680" spcCol="1270"/>
          <a:lstStyle/>
          <a:p>
            <a:pPr marL="265113" lvl="1" indent="-179388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Травматологических</a:t>
            </a:r>
          </a:p>
          <a:p>
            <a:pPr marL="265113" lvl="1" indent="-179388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Офтальмологических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245294" y="1148317"/>
            <a:ext cx="5039070" cy="594404"/>
          </a:xfrm>
          <a:custGeom>
            <a:avLst/>
            <a:gdLst>
              <a:gd name="connsiteX0" fmla="*/ 0 w 6104839"/>
              <a:gd name="connsiteY0" fmla="*/ 83121 h 498713"/>
              <a:gd name="connsiteX1" fmla="*/ 24346 w 6104839"/>
              <a:gd name="connsiteY1" fmla="*/ 24346 h 498713"/>
              <a:gd name="connsiteX2" fmla="*/ 83121 w 6104839"/>
              <a:gd name="connsiteY2" fmla="*/ 1 h 498713"/>
              <a:gd name="connsiteX3" fmla="*/ 6021718 w 6104839"/>
              <a:gd name="connsiteY3" fmla="*/ 0 h 498713"/>
              <a:gd name="connsiteX4" fmla="*/ 6080493 w 6104839"/>
              <a:gd name="connsiteY4" fmla="*/ 24346 h 498713"/>
              <a:gd name="connsiteX5" fmla="*/ 6104838 w 6104839"/>
              <a:gd name="connsiteY5" fmla="*/ 83121 h 498713"/>
              <a:gd name="connsiteX6" fmla="*/ 6104839 w 6104839"/>
              <a:gd name="connsiteY6" fmla="*/ 415592 h 498713"/>
              <a:gd name="connsiteX7" fmla="*/ 6080493 w 6104839"/>
              <a:gd name="connsiteY7" fmla="*/ 474367 h 498713"/>
              <a:gd name="connsiteX8" fmla="*/ 6021718 w 6104839"/>
              <a:gd name="connsiteY8" fmla="*/ 498713 h 498713"/>
              <a:gd name="connsiteX9" fmla="*/ 83121 w 6104839"/>
              <a:gd name="connsiteY9" fmla="*/ 498713 h 498713"/>
              <a:gd name="connsiteX10" fmla="*/ 24346 w 6104839"/>
              <a:gd name="connsiteY10" fmla="*/ 474367 h 498713"/>
              <a:gd name="connsiteX11" fmla="*/ 0 w 6104839"/>
              <a:gd name="connsiteY11" fmla="*/ 415592 h 498713"/>
              <a:gd name="connsiteX12" fmla="*/ 0 w 6104839"/>
              <a:gd name="connsiteY12" fmla="*/ 83121 h 49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4839" h="498713">
                <a:moveTo>
                  <a:pt x="0" y="83121"/>
                </a:moveTo>
                <a:cubicBezTo>
                  <a:pt x="0" y="61076"/>
                  <a:pt x="8757" y="39934"/>
                  <a:pt x="24346" y="24346"/>
                </a:cubicBezTo>
                <a:cubicBezTo>
                  <a:pt x="39934" y="8758"/>
                  <a:pt x="61076" y="0"/>
                  <a:pt x="83121" y="1"/>
                </a:cubicBezTo>
                <a:lnTo>
                  <a:pt x="6021718" y="0"/>
                </a:lnTo>
                <a:cubicBezTo>
                  <a:pt x="6043763" y="0"/>
                  <a:pt x="6064905" y="8757"/>
                  <a:pt x="6080493" y="24346"/>
                </a:cubicBezTo>
                <a:cubicBezTo>
                  <a:pt x="6096081" y="39934"/>
                  <a:pt x="6104839" y="61076"/>
                  <a:pt x="6104838" y="83121"/>
                </a:cubicBezTo>
                <a:cubicBezTo>
                  <a:pt x="6104838" y="193945"/>
                  <a:pt x="6104839" y="304768"/>
                  <a:pt x="6104839" y="415592"/>
                </a:cubicBezTo>
                <a:cubicBezTo>
                  <a:pt x="6104839" y="437637"/>
                  <a:pt x="6096082" y="458779"/>
                  <a:pt x="6080493" y="474367"/>
                </a:cubicBezTo>
                <a:cubicBezTo>
                  <a:pt x="6064905" y="489955"/>
                  <a:pt x="6043763" y="498713"/>
                  <a:pt x="6021718" y="498713"/>
                </a:cubicBezTo>
                <a:lnTo>
                  <a:pt x="83121" y="498713"/>
                </a:lnTo>
                <a:cubicBezTo>
                  <a:pt x="61076" y="498713"/>
                  <a:pt x="39934" y="489956"/>
                  <a:pt x="24346" y="474367"/>
                </a:cubicBezTo>
                <a:cubicBezTo>
                  <a:pt x="8758" y="458779"/>
                  <a:pt x="0" y="437637"/>
                  <a:pt x="0" y="415592"/>
                </a:cubicBezTo>
                <a:lnTo>
                  <a:pt x="0" y="83121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00451" tIns="24345" rIns="200451" bIns="24345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Развитие центров</a:t>
            </a:r>
            <a:r>
              <a:rPr lang="en-US" sz="2000" b="1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2000" b="1">
                <a:solidFill>
                  <a:srgbClr val="FFFFFF"/>
                </a:solidFill>
                <a:latin typeface="Verdana" pitchFamily="34" charset="0"/>
              </a:rPr>
            </a:br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амбулаторной хирургии</a:t>
            </a:r>
            <a:endParaRPr lang="ru-RU" sz="20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61950" y="3424238"/>
            <a:ext cx="4997450" cy="823912"/>
          </a:xfrm>
          <a:custGeom>
            <a:avLst/>
            <a:gdLst>
              <a:gd name="connsiteX0" fmla="*/ 0 w 6655981"/>
              <a:gd name="connsiteY0" fmla="*/ 0 h 1059948"/>
              <a:gd name="connsiteX1" fmla="*/ 6655981 w 6655981"/>
              <a:gd name="connsiteY1" fmla="*/ 0 h 1059948"/>
              <a:gd name="connsiteX2" fmla="*/ 6655981 w 6655981"/>
              <a:gd name="connsiteY2" fmla="*/ 1059948 h 1059948"/>
              <a:gd name="connsiteX3" fmla="*/ 0 w 6655981"/>
              <a:gd name="connsiteY3" fmla="*/ 1059948 h 1059948"/>
              <a:gd name="connsiteX4" fmla="*/ 0 w 6655981"/>
              <a:gd name="connsiteY4" fmla="*/ 0 h 105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981" h="1059948">
                <a:moveTo>
                  <a:pt x="0" y="0"/>
                </a:moveTo>
                <a:lnTo>
                  <a:pt x="6655981" y="0"/>
                </a:lnTo>
                <a:lnTo>
                  <a:pt x="6655981" y="1059948"/>
                </a:lnTo>
                <a:lnTo>
                  <a:pt x="0" y="10599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6578" tIns="145796" rIns="516578" bIns="106680" spcCol="1270"/>
          <a:lstStyle/>
          <a:p>
            <a:pPr marL="180975" lvl="1" indent="-180975" defTabSz="666750">
              <a:lnSpc>
                <a:spcPct val="7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Оптимизация системы оплаты</a:t>
            </a:r>
          </a:p>
          <a:p>
            <a:pPr marL="180975" lvl="1" indent="-180975" defTabSz="666750">
              <a:lnSpc>
                <a:spcPct val="7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Медикаменты за счет средств ОМС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61490" y="2785707"/>
            <a:ext cx="4997303" cy="622696"/>
          </a:xfrm>
          <a:custGeom>
            <a:avLst/>
            <a:gdLst>
              <a:gd name="connsiteX0" fmla="*/ 0 w 6233432"/>
              <a:gd name="connsiteY0" fmla="*/ 113318 h 679895"/>
              <a:gd name="connsiteX1" fmla="*/ 33190 w 6233432"/>
              <a:gd name="connsiteY1" fmla="*/ 33190 h 679895"/>
              <a:gd name="connsiteX2" fmla="*/ 113318 w 6233432"/>
              <a:gd name="connsiteY2" fmla="*/ 0 h 679895"/>
              <a:gd name="connsiteX3" fmla="*/ 6120114 w 6233432"/>
              <a:gd name="connsiteY3" fmla="*/ 0 h 679895"/>
              <a:gd name="connsiteX4" fmla="*/ 6200242 w 6233432"/>
              <a:gd name="connsiteY4" fmla="*/ 33190 h 679895"/>
              <a:gd name="connsiteX5" fmla="*/ 6233432 w 6233432"/>
              <a:gd name="connsiteY5" fmla="*/ 113318 h 679895"/>
              <a:gd name="connsiteX6" fmla="*/ 6233432 w 6233432"/>
              <a:gd name="connsiteY6" fmla="*/ 566577 h 679895"/>
              <a:gd name="connsiteX7" fmla="*/ 6200242 w 6233432"/>
              <a:gd name="connsiteY7" fmla="*/ 646705 h 679895"/>
              <a:gd name="connsiteX8" fmla="*/ 6120114 w 6233432"/>
              <a:gd name="connsiteY8" fmla="*/ 679895 h 679895"/>
              <a:gd name="connsiteX9" fmla="*/ 113318 w 6233432"/>
              <a:gd name="connsiteY9" fmla="*/ 679895 h 679895"/>
              <a:gd name="connsiteX10" fmla="*/ 33190 w 6233432"/>
              <a:gd name="connsiteY10" fmla="*/ 646705 h 679895"/>
              <a:gd name="connsiteX11" fmla="*/ 0 w 6233432"/>
              <a:gd name="connsiteY11" fmla="*/ 566577 h 679895"/>
              <a:gd name="connsiteX12" fmla="*/ 0 w 6233432"/>
              <a:gd name="connsiteY12" fmla="*/ 113318 h 67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3432" h="679895">
                <a:moveTo>
                  <a:pt x="0" y="113318"/>
                </a:moveTo>
                <a:cubicBezTo>
                  <a:pt x="0" y="83264"/>
                  <a:pt x="11939" y="54441"/>
                  <a:pt x="33190" y="33190"/>
                </a:cubicBezTo>
                <a:cubicBezTo>
                  <a:pt x="54441" y="11939"/>
                  <a:pt x="83264" y="0"/>
                  <a:pt x="113318" y="0"/>
                </a:cubicBezTo>
                <a:lnTo>
                  <a:pt x="6120114" y="0"/>
                </a:lnTo>
                <a:cubicBezTo>
                  <a:pt x="6150168" y="0"/>
                  <a:pt x="6178991" y="11939"/>
                  <a:pt x="6200242" y="33190"/>
                </a:cubicBezTo>
                <a:cubicBezTo>
                  <a:pt x="6221493" y="54441"/>
                  <a:pt x="6233432" y="83264"/>
                  <a:pt x="6233432" y="113318"/>
                </a:cubicBezTo>
                <a:lnTo>
                  <a:pt x="6233432" y="566577"/>
                </a:lnTo>
                <a:cubicBezTo>
                  <a:pt x="6233432" y="596631"/>
                  <a:pt x="6221493" y="625454"/>
                  <a:pt x="6200242" y="646705"/>
                </a:cubicBezTo>
                <a:cubicBezTo>
                  <a:pt x="6178991" y="667956"/>
                  <a:pt x="6150168" y="679895"/>
                  <a:pt x="6120114" y="679895"/>
                </a:cubicBezTo>
                <a:lnTo>
                  <a:pt x="113318" y="679895"/>
                </a:lnTo>
                <a:cubicBezTo>
                  <a:pt x="83264" y="679895"/>
                  <a:pt x="54441" y="667956"/>
                  <a:pt x="33190" y="646705"/>
                </a:cubicBezTo>
                <a:cubicBezTo>
                  <a:pt x="11939" y="625454"/>
                  <a:pt x="0" y="596631"/>
                  <a:pt x="0" y="566577"/>
                </a:cubicBezTo>
                <a:lnTo>
                  <a:pt x="0" y="11331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09296" tIns="33190" rIns="209296" bIns="3319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Расширение сети</a:t>
            </a:r>
            <a:r>
              <a:rPr lang="en-US" sz="2000" b="1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sz="2000" b="1">
                <a:solidFill>
                  <a:srgbClr val="FFFFFF"/>
                </a:solidFill>
                <a:latin typeface="Verdana" pitchFamily="34" charset="0"/>
              </a:rPr>
            </a:br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стационаров на дому</a:t>
            </a:r>
            <a:endParaRPr lang="ru-RU" sz="20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68300" y="5367338"/>
            <a:ext cx="4991100" cy="1100137"/>
          </a:xfrm>
          <a:custGeom>
            <a:avLst/>
            <a:gdLst>
              <a:gd name="connsiteX0" fmla="*/ 0 w 6655981"/>
              <a:gd name="connsiteY0" fmla="*/ 0 h 929571"/>
              <a:gd name="connsiteX1" fmla="*/ 6655981 w 6655981"/>
              <a:gd name="connsiteY1" fmla="*/ 0 h 929571"/>
              <a:gd name="connsiteX2" fmla="*/ 6655981 w 6655981"/>
              <a:gd name="connsiteY2" fmla="*/ 929571 h 929571"/>
              <a:gd name="connsiteX3" fmla="*/ 0 w 6655981"/>
              <a:gd name="connsiteY3" fmla="*/ 929571 h 929571"/>
              <a:gd name="connsiteX4" fmla="*/ 0 w 6655981"/>
              <a:gd name="connsiteY4" fmla="*/ 0 h 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981" h="929571">
                <a:moveTo>
                  <a:pt x="0" y="0"/>
                </a:moveTo>
                <a:lnTo>
                  <a:pt x="6655981" y="0"/>
                </a:lnTo>
                <a:lnTo>
                  <a:pt x="6655981" y="929571"/>
                </a:lnTo>
                <a:lnTo>
                  <a:pt x="0" y="9295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6578" tIns="145796" rIns="516578" bIns="106680" spcCol="1270"/>
          <a:lstStyle/>
          <a:p>
            <a:pPr marL="180975" lvl="1" indent="-180975" defTabSz="666750">
              <a:lnSpc>
                <a:spcPct val="70000"/>
              </a:lnSpc>
              <a:spcAft>
                <a:spcPts val="0"/>
              </a:spcAft>
              <a:buFontTx/>
              <a:buChar char="••"/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180975" lvl="1" indent="-180975" defTabSz="666750">
              <a:lnSpc>
                <a:spcPct val="70000"/>
              </a:lnSpc>
              <a:spcAft>
                <a:spcPts val="0"/>
              </a:spcAft>
              <a:buFontTx/>
              <a:buChar char="••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Работа в 2-3 смены</a:t>
            </a:r>
          </a:p>
          <a:p>
            <a:pPr marL="180975" lvl="1" indent="-180975" defTabSz="666750">
              <a:lnSpc>
                <a:spcPct val="70000"/>
              </a:lnSpc>
              <a:spcAft>
                <a:spcPts val="0"/>
              </a:spcAft>
              <a:buFontTx/>
              <a:buChar char="••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Долечивание больных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из круглосуточного стационара 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61490" y="4646603"/>
            <a:ext cx="4997303" cy="824500"/>
          </a:xfrm>
          <a:custGeom>
            <a:avLst/>
            <a:gdLst>
              <a:gd name="connsiteX0" fmla="*/ 0 w 6023443"/>
              <a:gd name="connsiteY0" fmla="*/ 137419 h 824500"/>
              <a:gd name="connsiteX1" fmla="*/ 40249 w 6023443"/>
              <a:gd name="connsiteY1" fmla="*/ 40249 h 824500"/>
              <a:gd name="connsiteX2" fmla="*/ 137419 w 6023443"/>
              <a:gd name="connsiteY2" fmla="*/ 0 h 824500"/>
              <a:gd name="connsiteX3" fmla="*/ 5886024 w 6023443"/>
              <a:gd name="connsiteY3" fmla="*/ 0 h 824500"/>
              <a:gd name="connsiteX4" fmla="*/ 5983194 w 6023443"/>
              <a:gd name="connsiteY4" fmla="*/ 40249 h 824500"/>
              <a:gd name="connsiteX5" fmla="*/ 6023443 w 6023443"/>
              <a:gd name="connsiteY5" fmla="*/ 137419 h 824500"/>
              <a:gd name="connsiteX6" fmla="*/ 6023443 w 6023443"/>
              <a:gd name="connsiteY6" fmla="*/ 687081 h 824500"/>
              <a:gd name="connsiteX7" fmla="*/ 5983194 w 6023443"/>
              <a:gd name="connsiteY7" fmla="*/ 784251 h 824500"/>
              <a:gd name="connsiteX8" fmla="*/ 5886024 w 6023443"/>
              <a:gd name="connsiteY8" fmla="*/ 824500 h 824500"/>
              <a:gd name="connsiteX9" fmla="*/ 137419 w 6023443"/>
              <a:gd name="connsiteY9" fmla="*/ 824500 h 824500"/>
              <a:gd name="connsiteX10" fmla="*/ 40249 w 6023443"/>
              <a:gd name="connsiteY10" fmla="*/ 784251 h 824500"/>
              <a:gd name="connsiteX11" fmla="*/ 0 w 6023443"/>
              <a:gd name="connsiteY11" fmla="*/ 687081 h 824500"/>
              <a:gd name="connsiteX12" fmla="*/ 0 w 6023443"/>
              <a:gd name="connsiteY12" fmla="*/ 137419 h 8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3443" h="824500">
                <a:moveTo>
                  <a:pt x="0" y="137419"/>
                </a:moveTo>
                <a:cubicBezTo>
                  <a:pt x="0" y="100973"/>
                  <a:pt x="14478" y="66020"/>
                  <a:pt x="40249" y="40249"/>
                </a:cubicBezTo>
                <a:cubicBezTo>
                  <a:pt x="66020" y="14478"/>
                  <a:pt x="100973" y="0"/>
                  <a:pt x="137419" y="0"/>
                </a:cubicBezTo>
                <a:lnTo>
                  <a:pt x="5886024" y="0"/>
                </a:lnTo>
                <a:cubicBezTo>
                  <a:pt x="5922470" y="0"/>
                  <a:pt x="5957423" y="14478"/>
                  <a:pt x="5983194" y="40249"/>
                </a:cubicBezTo>
                <a:cubicBezTo>
                  <a:pt x="6008965" y="66020"/>
                  <a:pt x="6023443" y="100973"/>
                  <a:pt x="6023443" y="137419"/>
                </a:cubicBezTo>
                <a:lnTo>
                  <a:pt x="6023443" y="687081"/>
                </a:lnTo>
                <a:cubicBezTo>
                  <a:pt x="6023443" y="723527"/>
                  <a:pt x="6008965" y="758480"/>
                  <a:pt x="5983194" y="784251"/>
                </a:cubicBezTo>
                <a:cubicBezTo>
                  <a:pt x="5957423" y="810022"/>
                  <a:pt x="5922470" y="824500"/>
                  <a:pt x="5886024" y="824500"/>
                </a:cubicBezTo>
                <a:lnTo>
                  <a:pt x="137419" y="824500"/>
                </a:lnTo>
                <a:cubicBezTo>
                  <a:pt x="100973" y="824500"/>
                  <a:pt x="66020" y="810022"/>
                  <a:pt x="40249" y="784251"/>
                </a:cubicBezTo>
                <a:cubicBezTo>
                  <a:pt x="14478" y="758480"/>
                  <a:pt x="0" y="723527"/>
                  <a:pt x="0" y="687081"/>
                </a:cubicBezTo>
                <a:lnTo>
                  <a:pt x="0" y="137419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16355" tIns="40249" rIns="216355" bIns="40249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Интенсификация использования имеющихся мест в дневных стационарах</a:t>
            </a:r>
            <a:endParaRPr lang="ru-RU" sz="2000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595109" y="1527623"/>
          <a:ext cx="3391800" cy="86644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39446"/>
                <a:gridCol w="682379"/>
                <a:gridCol w="869975"/>
              </a:tblGrid>
              <a:tr h="34320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621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операций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3918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552298" y="2802868"/>
          <a:ext cx="3425445" cy="156738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12816"/>
                <a:gridCol w="734024"/>
                <a:gridCol w="878605"/>
              </a:tblGrid>
              <a:tr h="61234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8475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пролеченных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стационарах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на дому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1872" name="Freeform 33"/>
          <p:cNvSpPr>
            <a:spLocks/>
          </p:cNvSpPr>
          <p:nvPr/>
        </p:nvSpPr>
        <p:spPr bwMode="gray">
          <a:xfrm rot="5601073" flipH="1">
            <a:off x="4302919" y="927894"/>
            <a:ext cx="1068388" cy="198120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alpha val="92000"/>
                </a:srgbClr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89600" y="1092200"/>
            <a:ext cx="1584325" cy="369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в 6,4 раза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74" name="Freeform 33"/>
          <p:cNvSpPr>
            <a:spLocks/>
          </p:cNvSpPr>
          <p:nvPr/>
        </p:nvSpPr>
        <p:spPr bwMode="gray">
          <a:xfrm rot="5601073" flipH="1">
            <a:off x="4148931" y="2715419"/>
            <a:ext cx="1211263" cy="1971675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alpha val="92000"/>
                </a:srgbClr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46725" y="2786063"/>
            <a:ext cx="1520825" cy="368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    на 7,2 %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D:\!ФОТОГРАФИИ\!!КЛИПАРТ\Доктор\child-checkup-623-03476471c.gif"/>
          <p:cNvPicPr>
            <a:picLocks noChangeAspect="1" noChangeArrowheads="1"/>
          </p:cNvPicPr>
          <p:nvPr/>
        </p:nvPicPr>
        <p:blipFill>
          <a:blip r:embed="rId3" cstate="print"/>
          <a:srcRect t="3911" b="10039"/>
          <a:stretch>
            <a:fillRect/>
          </a:stretch>
        </p:blipFill>
        <p:spPr bwMode="auto">
          <a:xfrm>
            <a:off x="5773475" y="4670595"/>
            <a:ext cx="3213434" cy="1937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Заголовок 4"/>
          <p:cNvSpPr txBox="1">
            <a:spLocks/>
          </p:cNvSpPr>
          <p:nvPr/>
        </p:nvSpPr>
        <p:spPr bwMode="auto">
          <a:xfrm>
            <a:off x="3859213" y="115888"/>
            <a:ext cx="52847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Пути сокращения расходов</a:t>
            </a:r>
          </a:p>
        </p:txBody>
      </p:sp>
      <p:graphicFrame>
        <p:nvGraphicFramePr>
          <p:cNvPr id="7" name="Диаграмма 10"/>
          <p:cNvGraphicFramePr>
            <a:graphicFrameLocks/>
          </p:cNvGraphicFramePr>
          <p:nvPr/>
        </p:nvGraphicFramePr>
        <p:xfrm>
          <a:off x="130175" y="981075"/>
          <a:ext cx="5570538" cy="574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7" name="Text Box 8"/>
          <p:cNvSpPr txBox="1">
            <a:spLocks noChangeArrowheads="1"/>
          </p:cNvSpPr>
          <p:nvPr/>
        </p:nvSpPr>
        <p:spPr bwMode="auto">
          <a:xfrm>
            <a:off x="5518150" y="3227388"/>
            <a:ext cx="35909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hangingPunct="0">
              <a:lnSpc>
                <a:spcPct val="70000"/>
              </a:lnSpc>
              <a:spcBef>
                <a:spcPts val="800"/>
              </a:spcBef>
              <a:buClr>
                <a:srgbClr val="002060"/>
              </a:buClr>
              <a:buFont typeface="Arial" pitchFamily="34" charset="0"/>
              <a:buChar char="●"/>
            </a:pPr>
            <a:r>
              <a:rPr lang="ru-RU" sz="1800" b="1">
                <a:solidFill>
                  <a:srgbClr val="02166A"/>
                </a:solidFill>
                <a:latin typeface="Times New Roman" pitchFamily="18" charset="0"/>
                <a:cs typeface="Times New Roman" pitchFamily="18" charset="0"/>
              </a:rPr>
              <a:t>жесткий контроль  по количеству заместителей руководителя (не более 2-3)</a:t>
            </a:r>
          </a:p>
          <a:p>
            <a:pPr marL="177800" indent="-177800" eaLnBrk="0" hangingPunct="0">
              <a:lnSpc>
                <a:spcPct val="70000"/>
              </a:lnSpc>
              <a:spcBef>
                <a:spcPts val="800"/>
              </a:spcBef>
              <a:buClr>
                <a:srgbClr val="002060"/>
              </a:buClr>
              <a:buFont typeface="Arial" pitchFamily="34" charset="0"/>
              <a:buChar char="●"/>
            </a:pPr>
            <a:r>
              <a:rPr lang="ru-RU" sz="1800" b="1">
                <a:solidFill>
                  <a:srgbClr val="02166A"/>
                </a:solidFill>
                <a:latin typeface="Times New Roman" pitchFamily="18" charset="0"/>
                <a:cs typeface="Times New Roman" pitchFamily="18" charset="0"/>
              </a:rPr>
              <a:t>зарплата главного врача , заместителей и главного бухгалтера регулируется департаментом здравоохранения Кировской области и напрямую зависит от результатов деятельности</a:t>
            </a:r>
            <a:endParaRPr lang="en-US" sz="1800" b="1">
              <a:solidFill>
                <a:srgbClr val="02166A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0" hangingPunct="0">
              <a:lnSpc>
                <a:spcPct val="70000"/>
              </a:lnSpc>
              <a:spcBef>
                <a:spcPts val="800"/>
              </a:spcBef>
              <a:buClr>
                <a:srgbClr val="002060"/>
              </a:buClr>
              <a:buFont typeface="Arial" pitchFamily="34" charset="0"/>
              <a:buChar char="●"/>
            </a:pPr>
            <a:r>
              <a:rPr lang="ru-RU" sz="1800" b="1">
                <a:solidFill>
                  <a:srgbClr val="02166A"/>
                </a:solidFill>
                <a:latin typeface="Times New Roman" pitchFamily="18" charset="0"/>
                <a:cs typeface="Times New Roman" pitchFamily="18" charset="0"/>
              </a:rPr>
              <a:t>активное внедрение совместных торгов на медикаменты и расходный материал</a:t>
            </a:r>
          </a:p>
          <a:p>
            <a:pPr marL="177800" indent="-177800" eaLnBrk="0" hangingPunct="0">
              <a:lnSpc>
                <a:spcPct val="70000"/>
              </a:lnSpc>
              <a:spcBef>
                <a:spcPts val="800"/>
              </a:spcBef>
              <a:buClr>
                <a:srgbClr val="002060"/>
              </a:buClr>
              <a:buFont typeface="Arial" pitchFamily="34" charset="0"/>
              <a:buChar char="●"/>
            </a:pPr>
            <a:r>
              <a:rPr lang="ru-RU" sz="1800" b="1">
                <a:solidFill>
                  <a:srgbClr val="02166A"/>
                </a:solidFill>
                <a:latin typeface="Times New Roman" pitchFamily="18" charset="0"/>
                <a:cs typeface="Times New Roman" pitchFamily="18" charset="0"/>
              </a:rPr>
              <a:t>передача непрофильных функций на аутсорсинг</a:t>
            </a:r>
          </a:p>
        </p:txBody>
      </p:sp>
      <p:pic>
        <p:nvPicPr>
          <p:cNvPr id="6" name="Рисунок 5" descr="http://us2.ekabu.ru/50f049f37efa6e69405e4072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994400" y="981075"/>
            <a:ext cx="2042253" cy="2047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Заголовок 1"/>
          <p:cNvSpPr>
            <a:spLocks noGrp="1"/>
          </p:cNvSpPr>
          <p:nvPr>
            <p:ph type="title"/>
          </p:nvPr>
        </p:nvSpPr>
        <p:spPr>
          <a:xfrm>
            <a:off x="3890963" y="0"/>
            <a:ext cx="5253037" cy="857250"/>
          </a:xfrm>
        </p:spPr>
        <p:txBody>
          <a:bodyPr/>
          <a:lstStyle/>
          <a:p>
            <a:pPr algn="ctr"/>
            <a:r>
              <a:rPr lang="ru-RU" smtClean="0"/>
              <a:t>Результаты преобразований системы здравоохранения</a:t>
            </a:r>
          </a:p>
        </p:txBody>
      </p:sp>
      <p:pic>
        <p:nvPicPr>
          <p:cNvPr id="10" name="Picture 9" descr="C:\akv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797" y="3600446"/>
            <a:ext cx="2178344" cy="3020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5955" name="Прямоугольник 10"/>
          <p:cNvSpPr>
            <a:spLocks noChangeArrowheads="1"/>
          </p:cNvSpPr>
          <p:nvPr/>
        </p:nvSpPr>
        <p:spPr bwMode="auto">
          <a:xfrm>
            <a:off x="1739900" y="5143500"/>
            <a:ext cx="830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chemeClr val="bg1"/>
                </a:solidFill>
              </a:rPr>
              <a:t>в 2,1 </a:t>
            </a:r>
          </a:p>
          <a:p>
            <a:pPr algn="ctr"/>
            <a:r>
              <a:rPr lang="ru-RU" sz="1800" b="1">
                <a:solidFill>
                  <a:schemeClr val="bg1"/>
                </a:solidFill>
              </a:rPr>
              <a:t>раза</a:t>
            </a:r>
          </a:p>
        </p:txBody>
      </p:sp>
      <p:sp>
        <p:nvSpPr>
          <p:cNvPr id="125956" name="Прямоугольник 11"/>
          <p:cNvSpPr>
            <a:spLocks noChangeArrowheads="1"/>
          </p:cNvSpPr>
          <p:nvPr/>
        </p:nvSpPr>
        <p:spPr bwMode="auto">
          <a:xfrm>
            <a:off x="3560763" y="5614988"/>
            <a:ext cx="9858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chemeClr val="bg1"/>
                </a:solidFill>
              </a:rPr>
              <a:t>в1,9 </a:t>
            </a:r>
          </a:p>
          <a:p>
            <a:pPr algn="ctr"/>
            <a:r>
              <a:rPr lang="ru-RU" sz="1800" b="1">
                <a:solidFill>
                  <a:schemeClr val="bg1"/>
                </a:solidFill>
              </a:rPr>
              <a:t>раз</a:t>
            </a:r>
          </a:p>
        </p:txBody>
      </p:sp>
      <p:pic>
        <p:nvPicPr>
          <p:cNvPr id="125957" name="Рисунок 12" descr="график.jpg"/>
          <p:cNvPicPr>
            <a:picLocks noChangeAspect="1"/>
          </p:cNvPicPr>
          <p:nvPr/>
        </p:nvPicPr>
        <p:blipFill>
          <a:blip r:embed="rId3" cstate="print"/>
          <a:srcRect t="12267"/>
          <a:stretch>
            <a:fillRect/>
          </a:stretch>
        </p:blipFill>
        <p:spPr bwMode="auto">
          <a:xfrm>
            <a:off x="419100" y="3817938"/>
            <a:ext cx="5135563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Объект 4"/>
          <p:cNvGraphicFramePr>
            <a:graphicFrameLocks/>
          </p:cNvGraphicFramePr>
          <p:nvPr/>
        </p:nvGraphicFramePr>
        <p:xfrm>
          <a:off x="165100" y="1984375"/>
          <a:ext cx="7475538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125663" y="996950"/>
            <a:ext cx="4643437" cy="8207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84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Экономический эффект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1957,2 млн. рублей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60" name="Заголовок 1"/>
          <p:cNvSpPr txBox="1">
            <a:spLocks/>
          </p:cNvSpPr>
          <p:nvPr/>
        </p:nvSpPr>
        <p:spPr bwMode="auto">
          <a:xfrm>
            <a:off x="306388" y="3492500"/>
            <a:ext cx="4025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70000"/>
              </a:lnSpc>
            </a:pPr>
            <a:r>
              <a:rPr lang="ru-RU" sz="1800" b="1">
                <a:cs typeface="Arial" pitchFamily="34" charset="0"/>
              </a:rPr>
              <a:t>Заработная плата медицинских работников (руб)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2200" y="2363788"/>
            <a:ext cx="3100388" cy="877887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8" name="Стрелка вниз 17"/>
          <p:cNvSpPr/>
          <p:nvPr/>
        </p:nvSpPr>
        <p:spPr>
          <a:xfrm rot="1949382">
            <a:off x="2987671" y="1923432"/>
            <a:ext cx="408517" cy="39802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25965" name="TextBox 19"/>
          <p:cNvSpPr txBox="1">
            <a:spLocks noChangeArrowheads="1"/>
          </p:cNvSpPr>
          <p:nvPr/>
        </p:nvSpPr>
        <p:spPr bwMode="auto">
          <a:xfrm>
            <a:off x="1282700" y="2333625"/>
            <a:ext cx="34671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sz="1800" b="1"/>
              <a:t>тарифов на оказание медицинской</a:t>
            </a:r>
            <a:br>
              <a:rPr lang="ru-RU" sz="1800" b="1"/>
            </a:br>
            <a:r>
              <a:rPr lang="ru-RU" sz="1800" b="1"/>
              <a:t>помощи </a:t>
            </a:r>
            <a:r>
              <a:rPr lang="ru-RU" sz="2800" b="1">
                <a:solidFill>
                  <a:srgbClr val="C00000"/>
                </a:solidFill>
              </a:rPr>
              <a:t>в</a:t>
            </a:r>
            <a:r>
              <a:rPr lang="ru-RU" sz="2800" b="1"/>
              <a:t> </a:t>
            </a:r>
            <a:r>
              <a:rPr lang="ru-RU" sz="2800" b="1">
                <a:solidFill>
                  <a:srgbClr val="C00000"/>
                </a:solidFill>
              </a:rPr>
              <a:t>2,4 раза</a:t>
            </a:r>
            <a:endParaRPr lang="ru-RU" sz="2800"/>
          </a:p>
        </p:txBody>
      </p:sp>
      <p:sp>
        <p:nvSpPr>
          <p:cNvPr id="21" name="Стрелка вверх 20"/>
          <p:cNvSpPr/>
          <p:nvPr/>
        </p:nvSpPr>
        <p:spPr>
          <a:xfrm>
            <a:off x="914406" y="2315689"/>
            <a:ext cx="368135" cy="771896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21263" y="2384425"/>
            <a:ext cx="3098800" cy="879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25970" name="TextBox 23"/>
          <p:cNvSpPr txBox="1">
            <a:spLocks noChangeArrowheads="1"/>
          </p:cNvSpPr>
          <p:nvPr/>
        </p:nvSpPr>
        <p:spPr bwMode="auto">
          <a:xfrm>
            <a:off x="5164138" y="2354263"/>
            <a:ext cx="34671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sz="1800" b="1"/>
              <a:t>заработной платы медицинских</a:t>
            </a:r>
            <a:br>
              <a:rPr lang="ru-RU" sz="1800" b="1"/>
            </a:br>
            <a:r>
              <a:rPr lang="ru-RU" sz="1800" b="1"/>
              <a:t>работников </a:t>
            </a:r>
            <a:r>
              <a:rPr lang="ru-RU" sz="2800" b="1">
                <a:solidFill>
                  <a:srgbClr val="C00000"/>
                </a:solidFill>
              </a:rPr>
              <a:t>в</a:t>
            </a:r>
            <a:r>
              <a:rPr lang="ru-RU" sz="2800" b="1"/>
              <a:t> </a:t>
            </a:r>
            <a:r>
              <a:rPr lang="ru-RU" sz="2800" b="1">
                <a:solidFill>
                  <a:srgbClr val="C00000"/>
                </a:solidFill>
              </a:rPr>
              <a:t>2 раза</a:t>
            </a:r>
            <a:endParaRPr lang="ru-RU" sz="2800"/>
          </a:p>
        </p:txBody>
      </p:sp>
      <p:sp>
        <p:nvSpPr>
          <p:cNvPr id="25" name="Стрелка вверх 24"/>
          <p:cNvSpPr/>
          <p:nvPr/>
        </p:nvSpPr>
        <p:spPr>
          <a:xfrm>
            <a:off x="4843157" y="2337463"/>
            <a:ext cx="368135" cy="771896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9" name="Стрелка вниз 18"/>
          <p:cNvSpPr/>
          <p:nvPr/>
        </p:nvSpPr>
        <p:spPr>
          <a:xfrm rot="19800000">
            <a:off x="5599978" y="1967683"/>
            <a:ext cx="408517" cy="37543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Заголовок 1"/>
          <p:cNvSpPr>
            <a:spLocks noGrp="1"/>
          </p:cNvSpPr>
          <p:nvPr>
            <p:ph type="title"/>
          </p:nvPr>
        </p:nvSpPr>
        <p:spPr>
          <a:xfrm>
            <a:off x="3890963" y="0"/>
            <a:ext cx="5253037" cy="857250"/>
          </a:xfrm>
        </p:spPr>
        <p:txBody>
          <a:bodyPr/>
          <a:lstStyle/>
          <a:p>
            <a:pPr algn="ctr"/>
            <a:r>
              <a:rPr lang="ru-RU" smtClean="0"/>
              <a:t>Смягчение рисков реструктуризации</a:t>
            </a:r>
          </a:p>
        </p:txBody>
      </p:sp>
      <p:sp>
        <p:nvSpPr>
          <p:cNvPr id="10" name="Полилиния 9"/>
          <p:cNvSpPr/>
          <p:nvPr/>
        </p:nvSpPr>
        <p:spPr>
          <a:xfrm rot="21600000">
            <a:off x="1235075" y="1147763"/>
            <a:ext cx="4725988" cy="1063625"/>
          </a:xfrm>
          <a:custGeom>
            <a:avLst/>
            <a:gdLst>
              <a:gd name="connsiteX0" fmla="*/ 0 w 4726383"/>
              <a:gd name="connsiteY0" fmla="*/ 0 h 1063787"/>
              <a:gd name="connsiteX1" fmla="*/ 4194490 w 4726383"/>
              <a:gd name="connsiteY1" fmla="*/ 0 h 1063787"/>
              <a:gd name="connsiteX2" fmla="*/ 4726383 w 4726383"/>
              <a:gd name="connsiteY2" fmla="*/ 531894 h 1063787"/>
              <a:gd name="connsiteX3" fmla="*/ 4194490 w 4726383"/>
              <a:gd name="connsiteY3" fmla="*/ 1063787 h 1063787"/>
              <a:gd name="connsiteX4" fmla="*/ 0 w 4726383"/>
              <a:gd name="connsiteY4" fmla="*/ 1063787 h 1063787"/>
              <a:gd name="connsiteX5" fmla="*/ 0 w 4726383"/>
              <a:gd name="connsiteY5" fmla="*/ 0 h 10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6383" h="1063787">
                <a:moveTo>
                  <a:pt x="4726383" y="1063786"/>
                </a:moveTo>
                <a:lnTo>
                  <a:pt x="531893" y="1063786"/>
                </a:lnTo>
                <a:lnTo>
                  <a:pt x="0" y="531893"/>
                </a:lnTo>
                <a:lnTo>
                  <a:pt x="531893" y="1"/>
                </a:lnTo>
                <a:lnTo>
                  <a:pt x="4726383" y="1"/>
                </a:lnTo>
                <a:lnTo>
                  <a:pt x="4726383" y="1063786"/>
                </a:lnTo>
                <a:close/>
              </a:path>
            </a:pathLst>
          </a:cu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60383" tIns="76201" rIns="142240" bIns="76201" spcCol="1270" anchor="ctr"/>
          <a:lstStyle/>
          <a:p>
            <a:pPr algn="ctr" defTabSz="889000">
              <a:lnSpc>
                <a:spcPct val="8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 Cyr" pitchFamily="34" charset="0"/>
                <a:cs typeface="Arial Cyr" pitchFamily="34" charset="0"/>
              </a:rPr>
              <a:t>Открытие пансионатов</a:t>
            </a:r>
            <a:endParaRPr lang="ru-RU" sz="2200" b="1" dirty="0"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5663" y="1203325"/>
            <a:ext cx="844550" cy="81756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rgbClr r="0" g="0" b="0"/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 rot="21600000">
            <a:off x="1162050" y="3825875"/>
            <a:ext cx="4573588" cy="1235075"/>
          </a:xfrm>
          <a:custGeom>
            <a:avLst/>
            <a:gdLst>
              <a:gd name="connsiteX0" fmla="*/ 0 w 4573147"/>
              <a:gd name="connsiteY0" fmla="*/ 0 h 1235846"/>
              <a:gd name="connsiteX1" fmla="*/ 3955224 w 4573147"/>
              <a:gd name="connsiteY1" fmla="*/ 0 h 1235846"/>
              <a:gd name="connsiteX2" fmla="*/ 4573147 w 4573147"/>
              <a:gd name="connsiteY2" fmla="*/ 617923 h 1235846"/>
              <a:gd name="connsiteX3" fmla="*/ 3955224 w 4573147"/>
              <a:gd name="connsiteY3" fmla="*/ 1235846 h 1235846"/>
              <a:gd name="connsiteX4" fmla="*/ 0 w 4573147"/>
              <a:gd name="connsiteY4" fmla="*/ 1235846 h 1235846"/>
              <a:gd name="connsiteX5" fmla="*/ 0 w 4573147"/>
              <a:gd name="connsiteY5" fmla="*/ 0 h 123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3147" h="1235846">
                <a:moveTo>
                  <a:pt x="4573147" y="1235845"/>
                </a:moveTo>
                <a:lnTo>
                  <a:pt x="617923" y="1235845"/>
                </a:lnTo>
                <a:lnTo>
                  <a:pt x="0" y="617923"/>
                </a:lnTo>
                <a:lnTo>
                  <a:pt x="617923" y="1"/>
                </a:lnTo>
                <a:lnTo>
                  <a:pt x="4573147" y="1"/>
                </a:lnTo>
                <a:lnTo>
                  <a:pt x="4573147" y="1235845"/>
                </a:lnTo>
                <a:close/>
              </a:path>
            </a:pathLst>
          </a:cu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03398" tIns="76201" rIns="142240" bIns="76201" spcCol="1270" anchor="ctr"/>
          <a:lstStyle/>
          <a:p>
            <a:pPr algn="ctr" defTabSz="889000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Выездная работа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врачебных бригад </a:t>
            </a:r>
          </a:p>
          <a:p>
            <a:pPr algn="ctr" defTabSz="889000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медицинских организаций </a:t>
            </a:r>
          </a:p>
          <a:p>
            <a:pPr algn="ctr" defTabSz="889000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 и 3 уровня </a:t>
            </a:r>
          </a:p>
        </p:txBody>
      </p:sp>
      <p:sp>
        <p:nvSpPr>
          <p:cNvPr id="13" name="Овал 12"/>
          <p:cNvSpPr/>
          <p:nvPr/>
        </p:nvSpPr>
        <p:spPr>
          <a:xfrm>
            <a:off x="473075" y="3868738"/>
            <a:ext cx="1268413" cy="1271587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 rot="21600000">
            <a:off x="1165225" y="5257800"/>
            <a:ext cx="7769225" cy="1249363"/>
          </a:xfrm>
          <a:custGeom>
            <a:avLst/>
            <a:gdLst>
              <a:gd name="connsiteX0" fmla="*/ 0 w 7768847"/>
              <a:gd name="connsiteY0" fmla="*/ 0 h 1249612"/>
              <a:gd name="connsiteX1" fmla="*/ 7144041 w 7768847"/>
              <a:gd name="connsiteY1" fmla="*/ 0 h 1249612"/>
              <a:gd name="connsiteX2" fmla="*/ 7768847 w 7768847"/>
              <a:gd name="connsiteY2" fmla="*/ 624806 h 1249612"/>
              <a:gd name="connsiteX3" fmla="*/ 7144041 w 7768847"/>
              <a:gd name="connsiteY3" fmla="*/ 1249612 h 1249612"/>
              <a:gd name="connsiteX4" fmla="*/ 0 w 7768847"/>
              <a:gd name="connsiteY4" fmla="*/ 1249612 h 1249612"/>
              <a:gd name="connsiteX5" fmla="*/ 0 w 7768847"/>
              <a:gd name="connsiteY5" fmla="*/ 0 h 124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8847" h="1249612">
                <a:moveTo>
                  <a:pt x="7768847" y="1249611"/>
                </a:moveTo>
                <a:lnTo>
                  <a:pt x="624806" y="1249611"/>
                </a:lnTo>
                <a:lnTo>
                  <a:pt x="0" y="624806"/>
                </a:lnTo>
                <a:lnTo>
                  <a:pt x="624806" y="1"/>
                </a:lnTo>
                <a:lnTo>
                  <a:pt x="7768847" y="1"/>
                </a:lnTo>
                <a:lnTo>
                  <a:pt x="7768847" y="1249611"/>
                </a:lnTo>
                <a:close/>
              </a:path>
            </a:pathLst>
          </a:cu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06841" tIns="76201" rIns="142240" bIns="76200" spcCol="1270" anchor="ctr"/>
          <a:lstStyle/>
          <a:p>
            <a:pPr algn="ctr" defTabSz="889000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Широкомасштабная, еженедельная</a:t>
            </a:r>
          </a:p>
          <a:p>
            <a:pPr algn="ctr" defTabSz="889000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   разъяснительная работа департамента </a:t>
            </a:r>
          </a:p>
          <a:p>
            <a:pPr algn="ctr" defTabSz="889000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здравоохранения с медицинскими работниками</a:t>
            </a:r>
          </a:p>
          <a:p>
            <a:pPr algn="ctr" defTabSz="889000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и населением области</a:t>
            </a:r>
          </a:p>
        </p:txBody>
      </p:sp>
      <p:grpSp>
        <p:nvGrpSpPr>
          <p:cNvPr id="126983" name="Группа 17"/>
          <p:cNvGrpSpPr>
            <a:grpSpLocks/>
          </p:cNvGrpSpPr>
          <p:nvPr/>
        </p:nvGrpSpPr>
        <p:grpSpPr bwMode="auto">
          <a:xfrm>
            <a:off x="366713" y="2384425"/>
            <a:ext cx="8556625" cy="1296988"/>
            <a:chOff x="453375" y="5248894"/>
            <a:chExt cx="8557274" cy="1297977"/>
          </a:xfrm>
        </p:grpSpPr>
        <p:sp>
          <p:nvSpPr>
            <p:cNvPr id="16" name="Полилиния 15"/>
            <p:cNvSpPr/>
            <p:nvPr/>
          </p:nvSpPr>
          <p:spPr>
            <a:xfrm rot="21600000">
              <a:off x="1224959" y="5258426"/>
              <a:ext cx="7785690" cy="1237606"/>
            </a:xfrm>
            <a:custGeom>
              <a:avLst/>
              <a:gdLst>
                <a:gd name="connsiteX0" fmla="*/ 0 w 7785271"/>
                <a:gd name="connsiteY0" fmla="*/ 0 h 1237662"/>
                <a:gd name="connsiteX1" fmla="*/ 7166440 w 7785271"/>
                <a:gd name="connsiteY1" fmla="*/ 0 h 1237662"/>
                <a:gd name="connsiteX2" fmla="*/ 7785271 w 7785271"/>
                <a:gd name="connsiteY2" fmla="*/ 618831 h 1237662"/>
                <a:gd name="connsiteX3" fmla="*/ 7166440 w 7785271"/>
                <a:gd name="connsiteY3" fmla="*/ 1237662 h 1237662"/>
                <a:gd name="connsiteX4" fmla="*/ 0 w 7785271"/>
                <a:gd name="connsiteY4" fmla="*/ 1237662 h 1237662"/>
                <a:gd name="connsiteX5" fmla="*/ 0 w 7785271"/>
                <a:gd name="connsiteY5" fmla="*/ 0 h 123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5271" h="1237662">
                  <a:moveTo>
                    <a:pt x="7785271" y="1237661"/>
                  </a:moveTo>
                  <a:lnTo>
                    <a:pt x="618831" y="1237661"/>
                  </a:lnTo>
                  <a:lnTo>
                    <a:pt x="0" y="618831"/>
                  </a:lnTo>
                  <a:lnTo>
                    <a:pt x="618831" y="1"/>
                  </a:lnTo>
                  <a:lnTo>
                    <a:pt x="7785271" y="1"/>
                  </a:lnTo>
                  <a:lnTo>
                    <a:pt x="7785271" y="1237661"/>
                  </a:lnTo>
                  <a:close/>
                </a:path>
              </a:pathLst>
            </a:cu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03853" tIns="76201" rIns="14224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latin typeface="Arial" pitchFamily="34" charset="0"/>
                  <a:cs typeface="Arial" pitchFamily="34" charset="0"/>
                </a:rPr>
                <a:t>Создание единого центра обработки данных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latin typeface="Arial" pitchFamily="34" charset="0"/>
                  <a:cs typeface="Arial" pitchFamily="34" charset="0"/>
                </a:rPr>
                <a:t>функциональных методов диагностики и дальнейшее развитие телемедицинских технологий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53375" y="5248894"/>
              <a:ext cx="1330426" cy="1297977"/>
            </a:xfrm>
            <a:prstGeom prst="ellipse">
              <a:avLst/>
            </a:prstGeom>
            <a:blipFill rotWithShape="1">
              <a:blip r:embed="rId4" cstate="print"/>
              <a:stretch>
                <a:fillRect/>
              </a:stretch>
            </a:blip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537567" y="1116418"/>
          <a:ext cx="3358499" cy="110578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17707"/>
                <a:gridCol w="729701"/>
                <a:gridCol w="911091"/>
              </a:tblGrid>
              <a:tr h="44357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078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Пансионатов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4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37029" y="3816547"/>
          <a:ext cx="3369925" cy="12316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19240"/>
                <a:gridCol w="701571"/>
                <a:gridCol w="849114"/>
              </a:tblGrid>
              <a:tr h="5367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752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25197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571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Осмотры по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диспансеризации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8159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87363" y="1077913"/>
            <a:ext cx="1262062" cy="1216025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6987" name="Группа 21"/>
          <p:cNvGrpSpPr>
            <a:grpSpLocks/>
          </p:cNvGrpSpPr>
          <p:nvPr/>
        </p:nvGrpSpPr>
        <p:grpSpPr bwMode="auto">
          <a:xfrm>
            <a:off x="344488" y="5305425"/>
            <a:ext cx="1419225" cy="1354138"/>
            <a:chOff x="420054" y="3847454"/>
            <a:chExt cx="1419378" cy="1353433"/>
          </a:xfrm>
        </p:grpSpPr>
        <p:sp>
          <p:nvSpPr>
            <p:cNvPr id="15" name="Овал 14"/>
            <p:cNvSpPr/>
            <p:nvPr/>
          </p:nvSpPr>
          <p:spPr>
            <a:xfrm>
              <a:off x="420054" y="3847454"/>
              <a:ext cx="1419378" cy="1353433"/>
            </a:xfrm>
            <a:prstGeom prst="ellipse">
              <a:avLst/>
            </a:prstGeom>
            <a:blipFill rotWithShape="1">
              <a:blip r:embed="rId6" cstate="print"/>
              <a:stretch>
                <a:fillRect/>
              </a:stretch>
            </a:blipFill>
            <a:ln w="28575"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477210" y="3887121"/>
              <a:ext cx="1295540" cy="1234432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386C4-21F5-483A-8700-0F3BDB947A2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1313" y="1404938"/>
          <a:ext cx="8420100" cy="4821241"/>
        </p:xfrm>
        <a:graphic>
          <a:graphicData uri="http://schemas.openxmlformats.org/drawingml/2006/table">
            <a:tbl>
              <a:tblPr/>
              <a:tblGrid>
                <a:gridCol w="6013450"/>
                <a:gridCol w="1133475"/>
                <a:gridCol w="1273175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Посещений на 1 жителя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госпитализации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-22%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Коечный фонд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-23%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Койко-дней на 1 жителя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-32%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Средняя длительность госпитализации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Смертность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Смертность в трудоспособном возрасте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129060" name="TextBox 32"/>
          <p:cNvSpPr txBox="1">
            <a:spLocks noChangeArrowheads="1"/>
          </p:cNvSpPr>
          <p:nvPr/>
        </p:nvSpPr>
        <p:spPr bwMode="auto">
          <a:xfrm>
            <a:off x="3924300" y="44450"/>
            <a:ext cx="5148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100" b="1">
                <a:solidFill>
                  <a:srgbClr val="C00000"/>
                </a:solidFill>
                <a:latin typeface="Verdana" pitchFamily="34" charset="0"/>
              </a:rPr>
              <a:t>Результаты реструктуризации системы здравоохранения Кировской области,</a:t>
            </a:r>
          </a:p>
          <a:p>
            <a:pPr algn="ctr">
              <a:lnSpc>
                <a:spcPct val="85000"/>
              </a:lnSpc>
            </a:pPr>
            <a:r>
              <a:rPr lang="ru-RU" sz="2100" b="1">
                <a:solidFill>
                  <a:srgbClr val="C00000"/>
                </a:solidFill>
                <a:latin typeface="Verdana" pitchFamily="34" charset="0"/>
              </a:rPr>
              <a:t>2009-2013 гг.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621420" y="2860165"/>
            <a:ext cx="574158" cy="5635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621420" y="2179682"/>
            <a:ext cx="574158" cy="5635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621420" y="3540649"/>
            <a:ext cx="574158" cy="5635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6621420" y="4210500"/>
            <a:ext cx="574158" cy="5635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621420" y="4944146"/>
            <a:ext cx="574158" cy="5635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621420" y="5613997"/>
            <a:ext cx="574158" cy="5635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9" name="Стрелка вверх 18"/>
          <p:cNvSpPr/>
          <p:nvPr/>
        </p:nvSpPr>
        <p:spPr>
          <a:xfrm>
            <a:off x="6632053" y="1467299"/>
            <a:ext cx="552893" cy="57415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Заголовок 1"/>
          <p:cNvSpPr txBox="1">
            <a:spLocks/>
          </p:cNvSpPr>
          <p:nvPr/>
        </p:nvSpPr>
        <p:spPr bwMode="auto">
          <a:xfrm>
            <a:off x="3995738" y="333375"/>
            <a:ext cx="5040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2200"/>
              </a:lnSpc>
            </a:pP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Результаты работы Кировской областной клинической больницы №3 (травмбольница)</a:t>
            </a:r>
            <a:endParaRPr lang="ru-RU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9750" y="1022267"/>
            <a:ext cx="3744913" cy="2873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Количество госпитализаций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8313" y="4149725"/>
            <a:ext cx="3743325" cy="5032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Средняя длительность пребывания</a:t>
            </a:r>
          </a:p>
        </p:txBody>
      </p:sp>
      <p:graphicFrame>
        <p:nvGraphicFramePr>
          <p:cNvPr id="25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075438"/>
              </p:ext>
            </p:extLst>
          </p:nvPr>
        </p:nvGraphicFramePr>
        <p:xfrm>
          <a:off x="4722125" y="1382713"/>
          <a:ext cx="4421875" cy="24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4932363" y="985860"/>
            <a:ext cx="3743325" cy="476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Количество операций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(в том числе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ВМП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  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859338" y="4149725"/>
            <a:ext cx="3744912" cy="5032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Средняя заработная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плата врачей</a:t>
            </a:r>
          </a:p>
        </p:txBody>
      </p:sp>
      <p:graphicFrame>
        <p:nvGraphicFramePr>
          <p:cNvPr id="26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137709"/>
              </p:ext>
            </p:extLst>
          </p:nvPr>
        </p:nvGraphicFramePr>
        <p:xfrm>
          <a:off x="5076825" y="4797425"/>
          <a:ext cx="3743325" cy="208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Нашивка 14"/>
          <p:cNvSpPr/>
          <p:nvPr/>
        </p:nvSpPr>
        <p:spPr>
          <a:xfrm>
            <a:off x="71438" y="3609975"/>
            <a:ext cx="2505075" cy="344488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2009 – койко-дни</a:t>
            </a:r>
            <a:endParaRPr lang="ru-RU" dirty="0"/>
          </a:p>
        </p:txBody>
      </p:sp>
      <p:sp>
        <p:nvSpPr>
          <p:cNvPr id="16" name="Нашивка 15"/>
          <p:cNvSpPr/>
          <p:nvPr/>
        </p:nvSpPr>
        <p:spPr>
          <a:xfrm>
            <a:off x="2528888" y="3609975"/>
            <a:ext cx="4144962" cy="344488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2010-2011 – законченный случай</a:t>
            </a:r>
            <a:endParaRPr lang="ru-RU" dirty="0"/>
          </a:p>
        </p:txBody>
      </p:sp>
      <p:sp>
        <p:nvSpPr>
          <p:cNvPr id="17" name="Нашивка 16"/>
          <p:cNvSpPr/>
          <p:nvPr/>
        </p:nvSpPr>
        <p:spPr>
          <a:xfrm>
            <a:off x="6626225" y="3609975"/>
            <a:ext cx="2398713" cy="344488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2012-2013. -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КСГ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33"/>
          <p:cNvSpPr>
            <a:spLocks/>
          </p:cNvSpPr>
          <p:nvPr/>
        </p:nvSpPr>
        <p:spPr bwMode="gray">
          <a:xfrm rot="5096594" flipH="1">
            <a:off x="6225751" y="1079650"/>
            <a:ext cx="579766" cy="232619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10800000" vert="eaVert"/>
          <a:lstStyle/>
          <a:p>
            <a:pPr>
              <a:defRPr/>
            </a:pPr>
            <a:endParaRPr lang="ru-RU" sz="1800" dirty="0"/>
          </a:p>
        </p:txBody>
      </p:sp>
      <p:sp>
        <p:nvSpPr>
          <p:cNvPr id="21" name="Freeform 33"/>
          <p:cNvSpPr>
            <a:spLocks/>
          </p:cNvSpPr>
          <p:nvPr/>
        </p:nvSpPr>
        <p:spPr bwMode="gray">
          <a:xfrm rot="5601073" flipH="1">
            <a:off x="6856413" y="4767263"/>
            <a:ext cx="808037" cy="2274887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468265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10800000" vert="eaVert"/>
          <a:lstStyle/>
          <a:p>
            <a:pPr>
              <a:defRPr/>
            </a:pPr>
            <a:endParaRPr lang="ru-RU" sz="1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720013" y="1300825"/>
            <a:ext cx="112712" cy="10795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992296991"/>
              </p:ext>
            </p:extLst>
          </p:nvPr>
        </p:nvGraphicFramePr>
        <p:xfrm>
          <a:off x="378690" y="1293019"/>
          <a:ext cx="4067032" cy="234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Freeform 33"/>
          <p:cNvSpPr>
            <a:spLocks/>
          </p:cNvSpPr>
          <p:nvPr/>
        </p:nvSpPr>
        <p:spPr bwMode="gray">
          <a:xfrm rot="5601073" flipH="1">
            <a:off x="1786612" y="1391204"/>
            <a:ext cx="1106723" cy="225749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10800000" vert="eaVert"/>
          <a:lstStyle/>
          <a:p>
            <a:pPr>
              <a:defRPr/>
            </a:pPr>
            <a:endParaRPr lang="ru-RU" sz="1800" dirty="0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766358648"/>
              </p:ext>
            </p:extLst>
          </p:nvPr>
        </p:nvGraphicFramePr>
        <p:xfrm>
          <a:off x="468313" y="4652963"/>
          <a:ext cx="4133056" cy="220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Freeform 33"/>
          <p:cNvSpPr>
            <a:spLocks/>
          </p:cNvSpPr>
          <p:nvPr/>
        </p:nvSpPr>
        <p:spPr bwMode="gray">
          <a:xfrm rot="6473431" flipH="1">
            <a:off x="2180943" y="4404959"/>
            <a:ext cx="874488" cy="2830162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B07BD7"/>
          </a:solidFill>
          <a:ln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10800000" vert="eaVert"/>
          <a:lstStyle/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445F-1168-47F8-8A01-0FFF0896BFE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7" name="Содержимое 8"/>
          <p:cNvGraphicFramePr>
            <a:graphicFrameLocks noGrp="1"/>
          </p:cNvGraphicFramePr>
          <p:nvPr>
            <p:ph/>
          </p:nvPr>
        </p:nvGraphicFramePr>
        <p:xfrm>
          <a:off x="0" y="1143000"/>
          <a:ext cx="7858125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Номер слайда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61892F6-7AEF-4E89-978A-17E57309FC1E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60" name="Заголовок 4"/>
          <p:cNvSpPr txBox="1">
            <a:spLocks/>
          </p:cNvSpPr>
          <p:nvPr/>
        </p:nvSpPr>
        <p:spPr bwMode="auto">
          <a:xfrm>
            <a:off x="4067175" y="115888"/>
            <a:ext cx="5076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ea typeface="Tahoma" pitchFamily="34" charset="0"/>
                <a:cs typeface="Arial" pitchFamily="34" charset="0"/>
              </a:rPr>
              <a:t>Неэффективность </a:t>
            </a:r>
            <a:br>
              <a:rPr lang="ru-RU" sz="2400" b="1">
                <a:solidFill>
                  <a:srgbClr val="C00000"/>
                </a:solidFill>
                <a:ea typeface="Tahoma" pitchFamily="34" charset="0"/>
                <a:cs typeface="Arial" pitchFamily="34" charset="0"/>
              </a:rPr>
            </a:br>
            <a:r>
              <a:rPr lang="ru-RU" sz="2400" b="1">
                <a:solidFill>
                  <a:srgbClr val="C00000"/>
                </a:solidFill>
                <a:ea typeface="Tahoma" pitchFamily="34" charset="0"/>
                <a:cs typeface="Arial" pitchFamily="34" charset="0"/>
              </a:rPr>
              <a:t>системы здравоохранения </a:t>
            </a:r>
            <a:br>
              <a:rPr lang="ru-RU" sz="2400" b="1">
                <a:solidFill>
                  <a:srgbClr val="C00000"/>
                </a:solidFill>
                <a:ea typeface="Tahoma" pitchFamily="34" charset="0"/>
                <a:cs typeface="Arial" pitchFamily="34" charset="0"/>
              </a:rPr>
            </a:br>
            <a:r>
              <a:rPr lang="ru-RU" sz="2400" b="1">
                <a:solidFill>
                  <a:srgbClr val="C00000"/>
                </a:solidFill>
                <a:ea typeface="Tahoma" pitchFamily="34" charset="0"/>
                <a:cs typeface="Arial" pitchFamily="34" charset="0"/>
              </a:rPr>
              <a:t>Кировской области, 2009 г.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857750" y="2786063"/>
          <a:ext cx="4071938" cy="256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Рисунок 22" descr="знаки вопрос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38" y="4167188"/>
            <a:ext cx="432276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Заголовок 1"/>
          <p:cNvSpPr>
            <a:spLocks noGrp="1"/>
          </p:cNvSpPr>
          <p:nvPr>
            <p:ph type="title"/>
          </p:nvPr>
        </p:nvSpPr>
        <p:spPr>
          <a:xfrm>
            <a:off x="4217988" y="88900"/>
            <a:ext cx="4675187" cy="723900"/>
          </a:xfrm>
        </p:spPr>
        <p:txBody>
          <a:bodyPr/>
          <a:lstStyle/>
          <a:p>
            <a:pPr algn="ctr"/>
            <a:r>
              <a:rPr lang="ru-RU" smtClean="0"/>
              <a:t>Проблемы дальнейшей реструктуризации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95650" y="1063558"/>
            <a:ext cx="5699125" cy="935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65113" lvl="1" defTabSz="8890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Возможность создания </a:t>
            </a:r>
            <a:r>
              <a:rPr lang="ru-RU" sz="2200" b="1" dirty="0" err="1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общепрофильных</a:t>
            </a:r>
            <a:r>
              <a:rPr lang="ru-RU" sz="2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отделений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26965" y="906112"/>
            <a:ext cx="425301" cy="41467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1080" name="AutoShape 2" descr="data:image/jpeg;base64,/9j/4AAQSkZJRgABAQAAAQABAAD/2wCEAAkGBw8ODw8MDRAPDw8MDw0NDQ8PDQ8NDA4NFREWFhQRFBQYHCggGBonHhQUJDIhKikrLi4uFyAzODMtNyguLisBCgoKDg0OGxAQGiwmICQsLCwtLC8sLCwwNCwsLCwtLDcsLCwsLCwsLCwsLC0vLywsLCwsNCwsLCwtLCw0NCwsLP/AABEIAOEA4QMBEQACEQEDEQH/xAAcAAEAAQUBAQAAAAAAAAAAAAAAAQIDBQYHBAj/xABEEAABAwIDBQUECAIHCQAAAAABAAIDBBEFEiEGEzFBUQciYXGBFDKRoSNCUmJyscHRkvAVQ1Nzk6LCFjM0RGOCsrPx/8QAGwEBAAIDAQEAAAAAAAAAAAAAAAQFAgMGAQf/xAA0EQEAAgECBAMGBgIBBQAAAAAAAQIDBBEFEiExQVFxImGBkaHRExQyscHhBvHwFSNCUmL/2gAMAwEAAhEDEQA/AO4oCAgICAgICAgICAgICAgICAgICAgICAgICCEEoCAgICCEEoCAgICCCQASdANSToAEIjfo1nFNvcMpiWuqBK8fVgaZvTMO7f1Wi2px18Vpg4NrMsb8m0e/p9O/0YKXtbpB7lNUuHU7pn+orVOtr4Qn1/xvN43r9fsmLtaoz79PUt8Run/6gkayvlLy3+N5/C9fr9mZw/tBwucge0bpx5TsdEP4j3fmttdTjnxQs3BdZj68m/pO/wBO/wBGzQTskaJI3Nex2rXMcHsI8CFuiYnrCsvS1J5bRtPvXF6xEBAQQglAQEBAQEEIJQEBAQEEIJQEBAQYLaramnwyMPmOaR4O6gaRvJPH7rfH81qy5q446p+g4dl1ltq9IjvPh/c+5xbaTa6sxEkTPLIb92CMlsIF9M32z4n5KsyZrZO7tdHw7BpY9iOvnPf+vgwK1JwgICD2YZitRSO3lLNJC7icjrNd+JvB3qFlW9qzvEtWbT4s1eXJWJ9XS9lu1Fry2HEmhhNgKmMHd3/6jPq+Y08ApuLV+F/m5nXf4/MRN9PO/wD8z/E/d0qKRr2h7HBzXgOa5pDmuaeBBHEKdE7uZtWaztMbSrR4IIQSgICAghBKCEEoCCEEoIQEEoIQSgwO2G00WGU5mfZ0r7tp4r6yP6no0cz+61ZssY67rDh2gvrMnLHSsd58v7nwcDxPEZquZ9TUPL5JDdxPADk0DkB0VTa02neXe4cNMNIx0jaIeVYtogICAgICDbthNtJMOeIJi59G895nF0BJ1ezw6t5+fGRgzzjnaeyo4pwuurrz16Xjx8/dP8S7jTzslY2WNweyRoexzTdrmkXBBVpExMbw4a9LUtNbRtMLq9YoQSgIIQSghBKAghBKAgICAgICDwY3isVFA+qmNmxjQD3nvPusb4krDJeKV5pSdJpcmqyxix95+keMz6Pn/abG5a+odUTH7rGA9yNnJjf511PNVF7zeeaX0HTaXHpscYsfaPHznzliVi3i8eiCzPVMj952vTiVnXHa3aEbNq8OH9dvg8/9LRfe/hWz8vdE/wCraf3/ACemnqWSaMdc9ODvgsLY7V7wlYtZhy9K2/hdWtKEBB0nsm2oMcgwud30cpJpSfqS8TH5HUjx81N0uXaeSXN8e4fz1/MUjrH6vTz+H7ejrisHIiAgICAgICAgICCEEoCCEEoIQcZ7UdoDUVRpmH6GiJZodH1H13enu+juqq9Vk578sdod1wLRxp9P+Lb9V+vw8Pn3+TQVHW4gIPTSYJiFZdtBSyzcnSABkLT03jiG38LqRgwzfrPZTcT4lXB/26z7Xj7lU3ZZjtsxo83MgVVKXf8Anqp3JMOanU0md5lrOL4HWUTstZTzQEmzTJG5rHH7ruDvQryY2Z0vW3aXjjab6eixbYZ6inc4ZZNSODuZ8HdfNRsuKJ6wutFrrV2pknp+z0qKvBBVFI5jmvYS1zHNexw0LXA3BHqEjo8mImNp7Po7ZfFhXUcFWOMrPpAODZW914+IKuMV+esS+c63Tfl89sXlPT08GUWxFSgICAghBKCEEoCAgICAgIMfj+ICkpKiqP8AURPe0Hm+1mj1JAWGS3LWbJGkwfj56YvOYj4eP0fMeIYsA8tdd5JLpHAi+cm58yqymGbRvLuNTxKmK/4dY3iO/u9yIayN/Bwv0PdK8titDPFr8OTx29V9akyJ37PbguHPrKmGkj0dO8Mv9lvFzvQAn0WdK81ohp1WojBhtknwj/X1fSOH0cdPFHTwtyxwsbGwfdA59T4q4iIiNofOcmS2S83t3nq9C9YLNXSxzsdDMxksbxZ7JGh7HDoQdCj2JmOsOJdo3Zs2ivX0APspP00OrnUxJ0c08TH8x5cNN6bdYWekzxf2Ld2jCzAtKxrCqCTNfwKh5Y2s6DR5Jtj2nwXFrSxB1vsUry6GqpCf91IyZmvKQEED1Z81P0dukw5T/I8W16ZPOJj5f7dLU1zQgICAgICAgICAgICAgIMFtrgcmI0UlFFMKd0hjO8MZkFmuDstgRbUDX5LC9OeNpSNNqLafJz179Y+fT9nBMd7L8Xo7u3HtMYud5SuM2n4LB/yWuaTCbTVY7eOzTJWOa4se0tc02c1wLXA9CDwWLfExK5FVPZ7rjbodR8CsZpFu8N2PPkx/pts7j2NbMVLL4rWMEe8jyUjCCJC1xBdKWn3QQLDmQTytfLDgis8yNxDid8+OMU+e8y6spKmEBBbnhbIx0cgDmSNcx7SLtc0ixB9EexMxO8Pl3anDXUVbU0RJIp5XNYTxMR70ZPjlLVBt0nZ0+C34tIv5to2J7PKqtYKiY+y077FjntLppW9WM008T6XXkaecnXtDO3Fsek3rWOa30+Mui0nZphcbbPbNMebpJ3NJ9GZQt0aXHCtycd1dp6TEekffdbr+zHDZB9CZ6d3Itl3rb+LX3uPUJbSUnsyxcf1VZ9ra3w2/Z59gdlqnC8QmZIRJTzUzsk7AQ0vbIyzXN+q6znafAnVY4MVsd537bNvE+IYdZpqzXpaLdvWJ+cOiqW58QEBAQEBAQEBAQEBBCCUBAQYvGdnqKublrKaGfSwc9g3jR9147zfQryYiWVb2r2lquHdkuF09W2saJXtj7zKaV4kp2yaWdqMxA6EnVY8kbt1tTea7N9WaOIJQEBBynFNnIq7aKpllaHQUsdK+dpF2yTGJuRjuosAT4ADmo/JzZJW8ai2HRViO8zO3pv1dCEykKhG+QN8gqbUWQe+GQOGYfyUFxAQEBAQEEIJQEBAQEBAQEBAQEBBCCUBBRLI1jXPeQ1rAXOcTYNaBck+CS9iJmdoaDs1iAqG1NcP+dqppG3FjumWijB/7WD4lasU80TbzlO4hjnFeuKf/GsfOes/WWZ9pW1AR7Sge0IKhUIMpg02bO3plP5/sgyaAgICCEEoCAgIIQSghAQSghBKAgIIQEEoLc8zI2ukkc1jGAue5xDWtaOJJPBeTMR1llWtrTFaxvMuNdoW3/tmaioiRTXtLJwdUW5W5M8OfPTQ1+fUc3s17Ot4ZwmMG2XN1t4R5fef2Xdgq69IY76wyvB8nd4H5n4KRpZ3pt5Krj2Oa6nn/wDaI+nRsntKkqVPtKAKhBUKhBsGzGokfy7rR56k/mEGdQEBAQQglBCCUBAQEBAQEBAQEBAQEGJ2i2hpsOi3tS+xIO7jbYyykcmt/XgFryZK0jeUrSaLLqr8uOPWfCPVxDbDbSpxNxa47qmBuynadDbg55+sfkOQVdkzWyd+3k7HRcPxaSPZ628bfbyj6+bWlqTmV2bxT2Wa7j9HKAyTw+y7019CVvwZOS3XsreKaP8AM4fZ/VXrH8x8f3b77TzB48Ois3ETG3d6MPq4cxE+Y3sG5XZfNBl5MLbI3PSyX+5IQPg4BBcGAyZb7xua3AtNvjdBs+DU7YoWxg3I1eerzx/nwQe5AQEBAQEBAQEEIJQQgIJQQgICCUEINY212vjw1gY0CSqlF4or6NHDeSdG/nbzI0Zs0Y49604bwy+stvPSkd5/iPf+zheM4rNVyunneZHuOrjz6ADk0cgq61ptO8uyx4seGkY8cbRH/OrwLxkICDM4JiszXMp2tfMHkMjjYC6XMeAYOfkpGHNavs91NxLhmLLE5Ynlt4z4T6/dt1Zh08biySMsc21wSNLi/EGxVi5B6MMrpYwdb5LEa65UGy4ZjgfYE8UGzYW0EvkudQ0Wv3RxN/P9kGQQEBAQEEoIQEEoCAgIIQSgICAgIMTtNjbMPpZKp+paMsTL23kp91v7+AK15ckUrul6LSW1WaMcfGfKPF894xiMlRJJPM4vlncXPd+g6ACwA6BVUzNp3l31aUw44x0jaIY1GO4gIMjgWCVOISinpGZ3aF7j3Yom/ae7kPmeV1nTHN52hG1Orx6evNkn4eMu5bGbE0+Ftzj6aqcLSTuHAc2xj6rfmefhY4sMU9XIa3iGTVT16V8I+/mmucySV7zY30HkBYLagMbUYFDL3mHI49PdPogjDcCML7uaC3jmBJF/G/BBsUsphDZG8AQHjkWn+QgysMoe0PbqCguICAgICCEEoCAgICAgICAgICDjna/jBlq2UTT3KRgc8dZ5BfXybl/iKr9Xfe3L5Ow4Bp+TDOWe9p+kf3+znMzrny0UaFxeeq2vWAvBm9kdm5sUqBTxd1jQHzykXbFHf5uPIc/IFbcWObzsh63WV0uPmnvPaP8Ang+gMBwSnw+FtNSsDGjVzjrJI/m97uZ/+CwVlWkVjaHGZ8+TPfnyTvL3zAlrgOJa63nZZNLnTsQsdSguR4l4oPQzGXDg5BX/AE1dpa83BBCDJ4HiGXQnuu4+Hig2UHmglAQEBAQEBAQEBAQEBAQEEFB81Y7X+01VTU3vvppXt/BmOUfCyp7zzWmX0XTY/wALDTH5RH9/ViCUJlCBdHj6B7L8IbS4ZA6w3lWBVSO5kPF2D0Zl+assFeWkOM4pnnLqbeUdI+H9ttW5XCDnuNYSwVEosdX5m2JGju9b5oMc/BHcQS3zJv8ABBQzCnXsXO+KDMUNDFG0gtzZhZxccxI6eCDJRVULBZrGi3CwCDYcKkL4WuPPNbyzGyD1oCAgICAgICAgIIQSgICAgx+0NTuaOqm/sqed48xGSFjedqzLfpqc+alfOY/d8zXsNTaw9FUPoNrRHWVkG/BetUTE9ko9VQxGRzY2+9I5rG/icbD817EbzsxtaKxNp8H1RTwiNjI26Nja1jR0aBYfkreI2fPrTNpmZXEeCDUsXqAJnv5E5QfIAfog8ZlCC06RoQQ6pv3WanmeQ8ygzGFbPRSsZNK6RxdfMwODY7gkW0F+XVBsrGBoDWgANAAA0AA5IKkBAQEBAQEEIJQEBAQEBAQYzaTDnVlJUUkbxG6ojMYe5pc1t+NwCPFY3rzVmG7T5vwctcm2+07uI4v2O4vclktLUNHutbK+J38Lm2H8S1VwxXsn5eI2zT7fy8Gq12wWM02slBU+cIFT/wCouSaS8pqK+E7fRh3tqoniF7JmyOIa2N8bhISeADSLkrCcdfJKprMsR0u6bsD2d4nLNT1la1lLBDLFPklafapQxwdl3YPcvYjvWI6FK6eN92OXi95pNOk7xMfN3ZSlGILVS4tje5vFrHkeYBsg057Q8a80GOlw119JHgdLhBSMOH13ud5mw+SCp8oZZrbADkEG67O/8NGTzzn/ADlBkkBAQEBBCCUBAQEBAQEBAQEBBaqJ2RNdJK9sbGC7nvcGMaOpJ0C8mYiN5ZUpa88tY3nyhpuIdqWFwuyNdNPYkF0MV2AjxcW38xdaLamkduq1x8F1No3naPWftEvbgu32GVr2xMl3crj3GVDDE4nhZrj3b68L3WVM9LdGjPwzUYY5pjePd1/v6NqW5XiAgiyDUJI9257BwY5zR5A6ILD3IPFVzZQSeABJQYiF7pHZjw5eSDqOFxZIIWdI2X8yLlB6kBAQEBAQEBBCCUEICAgICAg1TbnbJmGtEcYElVK3MxhPcjZw3j7a2vew52Kj58/4fSO624XwudXPNadqR3nz90fdxXaPaGqrnXqZnSWNw33YmeDWDQefHxUCb2v1tLq6YMOnjkw12858Z9Z7/wAMKghB2vsi2rfVxvoKl5fNTND4XuN3yU9wLOPMtJGvQjop2nyc0csuY4vo64rRlpHSe/r/AG6KpKlEBBqdefpZfxv/ADQeKQoMNi0l8rPtG58ggmij1A62CDqDRYAdAAglAQEBBKCEBBKCEEoCAgIIQSgIPm7bPE3VGIVkjj/XyRt14RxuyNHwb81V5N7XmZd1opjFpqUjyifjPWWBJusG/ffqhHiF6Ny7I3OGLwhvB0dQH/h3ZP5gLdp/1qzi+35Wd/OHflYOSEEoNQrz9LL/AHj/AMyg8MxQYGpdmlP3bNCDJ4Wy8kber2D/ADBB0hAQEBBCCUBAQEFN0C6BdAugXQRdBN0C6D5z7Q8MdR4lUscCGzvdVQnk6OQlxt5OzD0ULJTa0un0mp58FfdG3ya5G8OuBxGtuZHgtN6eKfgzxPsyLBKCjx13sZ2bfEH4rO0t3zN1StcLOMRILpbdDYAeAJ4EKZp8e3tS5zjGri8xhrPbv6/06jmUpRmZBD5A0Fx4AXPkg0+rfd73fac53xN0HgnkCDDxjvE9SSgzeBMvPCB9tp9BqfyQb9dAugXQLoF0C6BdAugm6C3mQRmQRnQM6BnQRnQRvEEbxBr+2WzFNi0AhnuySO7oJ2AGSJx46fWabC7eduRsVjasWbsOa2Kd4cYxXsrxeF53LIqpoPdfFMyN1uRLZCCD5X81r/DlNjWVnv0e/BeyzFZSDVywUrOeYipm9GsNvi4LD8vEtscWyUjaOvq6FgPZzh1IWySB9XK0gh09t0HeETdPjmWdcFKo+bieoyxtvtHubpvVuV5vkDeoMfjNVZgYOLzr5D+Qg1WsnKBhdI6Vs87vchilt96XIbD04/BBiYx3kGy7Ls+nDvssef0/VBt+dAzIJDkEhyCcyBdAugm6BdBZugpJQQXIKS5BSXoKXSILZmQW3VCDzyV1uvwQed+K25O+CC3/AEwOjvggqGKX5O+CC62vJ5H4ILrao+KCts5QeDEnFxvyAsEGAla57srRckgDzJ5oNlnY2CkdCP7NzB1c9w1PzQajHCc3BBsOByCF7nSaXYQNLkm40+SDOw4g13Ijzsg9bX31QVByCcyCQ5BOZBIcgm6BmQU2QQQgpIQQWoKSxBSWIIMaCgxDogpMI6IKDAOg+CCkwDoPggpMQ6IIyBBSbILM7+6QCGnkTwQeIYnG3uyWDvMEHyKC43FmAWaGjyACDHYxXZ2BzAXOafdbqSDx0+CDER17xxhl/wANxQehuLdY5f8ACf8AsgvxYxyDJb/3T/2QbPh9Qd20O4218NeCD2CVBUJEFYegqDkEhyCrMgXQXbIIsgZUEZUEZUEZUAtQUliCMiCDGggxoKd0ggwoKPZggtyULXcRdBj6jZqmk96MehLT8kHn/wBj6blvh5TO/VBeptmIIzdu8J6ukLkHtbhTBwQXG0ACC4KMIKhTIKxAgncoJ3SCrdoJDEE5EE5UF6yBZAsgiyBZAsgWQRlQMqBlQRlQMqCMiCcqCMqBkQMiCciBlQMqCcqBlQTlQMqBlQMqBlQTlQLIKrICAgWQQgWQLIFkCyBZAsgWQLIFkCyBZAsgWQLIFkCyCbIFkBAsgIFkCyAglAQQgICAgICAgICAgICAgICAgICAgIJ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31081" name="AutoShape 4" descr="data:image/jpeg;base64,/9j/4AAQSkZJRgABAQAAAQABAAD/2wCEAAkGBw8ODw8MDRAPDw8MDw0NDQ8PDQ8NDA4NFREWFhQRFBQYHCggGBonHhQUJDIhKikrLi4uFyAzODMtNyguLisBCgoKDg0OGxAQGiwmICQsLCwtLC8sLCwwNCwsLCwtLDcsLCwsLCwsLCwsLC0vLywsLCwsNCwsLCwtLCw0NCwsLP/AABEIAOEA4QMBEQACEQEDEQH/xAAcAAEAAQUBAQAAAAAAAAAAAAAAAQIDBQYHBAj/xABEEAABAwIDBQUECAIHCQAAAAABAAIDBBEFEiEGEzFBUQciYXGBFDKRoSNCUmJyscHRkvAVQ1Nzk6LCFjM0RGOCsrPx/8QAGwEBAAIDAQEAAAAAAAAAAAAAAAQFAgMGAQf/xAA0EQEAAgECBAMGBgIBBQAAAAAAAQIDBBEFEiExQVFxImGBkaHRExQyscHhBvHwFSNCUmL/2gAMAwEAAhEDEQA/AO4oCAgICAgICAgICAgICAgICAgICAgICAgICCEEoCAgICCEEoCAgICCCQASdANSToAEIjfo1nFNvcMpiWuqBK8fVgaZvTMO7f1Wi2px18Vpg4NrMsb8m0e/p9O/0YKXtbpB7lNUuHU7pn+orVOtr4Qn1/xvN43r9fsmLtaoz79PUt8Run/6gkayvlLy3+N5/C9fr9mZw/tBwucge0bpx5TsdEP4j3fmttdTjnxQs3BdZj68m/pO/wBO/wBGzQTskaJI3Nex2rXMcHsI8CFuiYnrCsvS1J5bRtPvXF6xEBAQQglAQEBAQEEIJQEBAQEEIJQEBAQYLaramnwyMPmOaR4O6gaRvJPH7rfH81qy5q446p+g4dl1ltq9IjvPh/c+5xbaTa6sxEkTPLIb92CMlsIF9M32z4n5KsyZrZO7tdHw7BpY9iOvnPf+vgwK1JwgICD2YZitRSO3lLNJC7icjrNd+JvB3qFlW9qzvEtWbT4s1eXJWJ9XS9lu1Fry2HEmhhNgKmMHd3/6jPq+Y08ApuLV+F/m5nXf4/MRN9PO/wD8z/E/d0qKRr2h7HBzXgOa5pDmuaeBBHEKdE7uZtWaztMbSrR4IIQSgICAghBKCEEoCCEEoIQEEoIQSgwO2G00WGU5mfZ0r7tp4r6yP6no0cz+61ZssY67rDh2gvrMnLHSsd58v7nwcDxPEZquZ9TUPL5JDdxPADk0DkB0VTa02neXe4cNMNIx0jaIeVYtogICAgICDbthNtJMOeIJi59G895nF0BJ1ezw6t5+fGRgzzjnaeyo4pwuurrz16Xjx8/dP8S7jTzslY2WNweyRoexzTdrmkXBBVpExMbw4a9LUtNbRtMLq9YoQSgIIQSghBKAghBKAgICAgICDwY3isVFA+qmNmxjQD3nvPusb4krDJeKV5pSdJpcmqyxix95+keMz6Pn/abG5a+odUTH7rGA9yNnJjf511PNVF7zeeaX0HTaXHpscYsfaPHznzliVi3i8eiCzPVMj952vTiVnXHa3aEbNq8OH9dvg8/9LRfe/hWz8vdE/wCraf3/ACemnqWSaMdc9ODvgsLY7V7wlYtZhy9K2/hdWtKEBB0nsm2oMcgwud30cpJpSfqS8TH5HUjx81N0uXaeSXN8e4fz1/MUjrH6vTz+H7ejrisHIiAgICAgICAgICCEEoCCEEoIQcZ7UdoDUVRpmH6GiJZodH1H13enu+juqq9Vk578sdod1wLRxp9P+Lb9V+vw8Pn3+TQVHW4gIPTSYJiFZdtBSyzcnSABkLT03jiG38LqRgwzfrPZTcT4lXB/26z7Xj7lU3ZZjtsxo83MgVVKXf8Anqp3JMOanU0md5lrOL4HWUTstZTzQEmzTJG5rHH7ruDvQryY2Z0vW3aXjjab6eixbYZ6inc4ZZNSODuZ8HdfNRsuKJ6wutFrrV2pknp+z0qKvBBVFI5jmvYS1zHNexw0LXA3BHqEjo8mImNp7Po7ZfFhXUcFWOMrPpAODZW914+IKuMV+esS+c63Tfl89sXlPT08GUWxFSgICAghBKCEEoCAgICAgIMfj+ICkpKiqP8AURPe0Hm+1mj1JAWGS3LWbJGkwfj56YvOYj4eP0fMeIYsA8tdd5JLpHAi+cm58yqymGbRvLuNTxKmK/4dY3iO/u9yIayN/Bwv0PdK8titDPFr8OTx29V9akyJ37PbguHPrKmGkj0dO8Mv9lvFzvQAn0WdK81ohp1WojBhtknwj/X1fSOH0cdPFHTwtyxwsbGwfdA59T4q4iIiNofOcmS2S83t3nq9C9YLNXSxzsdDMxksbxZ7JGh7HDoQdCj2JmOsOJdo3Zs2ivX0APspP00OrnUxJ0c08TH8x5cNN6bdYWekzxf2Ld2jCzAtKxrCqCTNfwKh5Y2s6DR5Jtj2nwXFrSxB1vsUry6GqpCf91IyZmvKQEED1Z81P0dukw5T/I8W16ZPOJj5f7dLU1zQgICAgICAgICAgICAgIMFtrgcmI0UlFFMKd0hjO8MZkFmuDstgRbUDX5LC9OeNpSNNqLafJz179Y+fT9nBMd7L8Xo7u3HtMYud5SuM2n4LB/yWuaTCbTVY7eOzTJWOa4se0tc02c1wLXA9CDwWLfExK5FVPZ7rjbodR8CsZpFu8N2PPkx/pts7j2NbMVLL4rWMEe8jyUjCCJC1xBdKWn3QQLDmQTytfLDgis8yNxDid8+OMU+e8y6spKmEBBbnhbIx0cgDmSNcx7SLtc0ixB9EexMxO8Pl3anDXUVbU0RJIp5XNYTxMR70ZPjlLVBt0nZ0+C34tIv5to2J7PKqtYKiY+y077FjntLppW9WM008T6XXkaecnXtDO3Fsek3rWOa30+Mui0nZphcbbPbNMebpJ3NJ9GZQt0aXHCtycd1dp6TEekffdbr+zHDZB9CZ6d3Itl3rb+LX3uPUJbSUnsyxcf1VZ9ra3w2/Z59gdlqnC8QmZIRJTzUzsk7AQ0vbIyzXN+q6znafAnVY4MVsd537bNvE+IYdZpqzXpaLdvWJ+cOiqW58QEBAQEBAQEBAQEBBCCUBAQYvGdnqKublrKaGfSwc9g3jR9147zfQryYiWVb2r2lquHdkuF09W2saJXtj7zKaV4kp2yaWdqMxA6EnVY8kbt1tTea7N9WaOIJQEBBynFNnIq7aKpllaHQUsdK+dpF2yTGJuRjuosAT4ADmo/JzZJW8ai2HRViO8zO3pv1dCEykKhG+QN8gqbUWQe+GQOGYfyUFxAQEBAQEEIJQEBAQEBAQEBAQEBBCCUBBRLI1jXPeQ1rAXOcTYNaBck+CS9iJmdoaDs1iAqG1NcP+dqppG3FjumWijB/7WD4lasU80TbzlO4hjnFeuKf/GsfOes/WWZ9pW1AR7Sge0IKhUIMpg02bO3plP5/sgyaAgICCEEoCAgIIQSghAQSghBKAgIIQEEoLc8zI2ukkc1jGAue5xDWtaOJJPBeTMR1llWtrTFaxvMuNdoW3/tmaioiRTXtLJwdUW5W5M8OfPTQ1+fUc3s17Ot4ZwmMG2XN1t4R5fef2Xdgq69IY76wyvB8nd4H5n4KRpZ3pt5Krj2Oa6nn/wDaI+nRsntKkqVPtKAKhBUKhBsGzGokfy7rR56k/mEGdQEBAQQglBCCUBAQEBAQEBAQEBAQEGJ2i2hpsOi3tS+xIO7jbYyykcmt/XgFryZK0jeUrSaLLqr8uOPWfCPVxDbDbSpxNxa47qmBuynadDbg55+sfkOQVdkzWyd+3k7HRcPxaSPZ628bfbyj6+bWlqTmV2bxT2Wa7j9HKAyTw+y7019CVvwZOS3XsreKaP8AM4fZ/VXrH8x8f3b77TzB48Ois3ETG3d6MPq4cxE+Y3sG5XZfNBl5MLbI3PSyX+5IQPg4BBcGAyZb7xua3AtNvjdBs+DU7YoWxg3I1eerzx/nwQe5AQEBAQEBAQEEIJQQgIJQQgICCUEINY212vjw1gY0CSqlF4or6NHDeSdG/nbzI0Zs0Y49604bwy+stvPSkd5/iPf+zheM4rNVyunneZHuOrjz6ADk0cgq61ptO8uyx4seGkY8cbRH/OrwLxkICDM4JiszXMp2tfMHkMjjYC6XMeAYOfkpGHNavs91NxLhmLLE5Ynlt4z4T6/dt1Zh08biySMsc21wSNLi/EGxVi5B6MMrpYwdb5LEa65UGy4ZjgfYE8UGzYW0EvkudQ0Wv3RxN/P9kGQQEBAQEEoIQEEoCAgIIQSgICAgIMTtNjbMPpZKp+paMsTL23kp91v7+AK15ckUrul6LSW1WaMcfGfKPF894xiMlRJJPM4vlncXPd+g6ACwA6BVUzNp3l31aUw44x0jaIY1GO4gIMjgWCVOISinpGZ3aF7j3Yom/ae7kPmeV1nTHN52hG1Orx6evNkn4eMu5bGbE0+Ftzj6aqcLSTuHAc2xj6rfmefhY4sMU9XIa3iGTVT16V8I+/mmucySV7zY30HkBYLagMbUYFDL3mHI49PdPogjDcCML7uaC3jmBJF/G/BBsUsphDZG8AQHjkWn+QgysMoe0PbqCguICAgICCEEoCAgICAgICAgICDjna/jBlq2UTT3KRgc8dZ5BfXybl/iKr9Xfe3L5Ow4Bp+TDOWe9p+kf3+znMzrny0UaFxeeq2vWAvBm9kdm5sUqBTxd1jQHzykXbFHf5uPIc/IFbcWObzsh63WV0uPmnvPaP8Ang+gMBwSnw+FtNSsDGjVzjrJI/m97uZ/+CwVlWkVjaHGZ8+TPfnyTvL3zAlrgOJa63nZZNLnTsQsdSguR4l4oPQzGXDg5BX/AE1dpa83BBCDJ4HiGXQnuu4+Hig2UHmglAQEBAQEBAQEBAQEBAQEEFB81Y7X+01VTU3vvppXt/BmOUfCyp7zzWmX0XTY/wALDTH5RH9/ViCUJlCBdHj6B7L8IbS4ZA6w3lWBVSO5kPF2D0Zl+assFeWkOM4pnnLqbeUdI+H9ttW5XCDnuNYSwVEosdX5m2JGju9b5oMc/BHcQS3zJv8ABBQzCnXsXO+KDMUNDFG0gtzZhZxccxI6eCDJRVULBZrGi3CwCDYcKkL4WuPPNbyzGyD1oCAgICAgICAgIIQSgICAgx+0NTuaOqm/sqed48xGSFjedqzLfpqc+alfOY/d8zXsNTaw9FUPoNrRHWVkG/BetUTE9ko9VQxGRzY2+9I5rG/icbD817EbzsxtaKxNp8H1RTwiNjI26Nja1jR0aBYfkreI2fPrTNpmZXEeCDUsXqAJnv5E5QfIAfog8ZlCC06RoQQ6pv3WanmeQ8ygzGFbPRSsZNK6RxdfMwODY7gkW0F+XVBsrGBoDWgANAAA0AA5IKkBAQEBAQEEIJQEBAQEBAQYzaTDnVlJUUkbxG6ojMYe5pc1t+NwCPFY3rzVmG7T5vwctcm2+07uI4v2O4vclktLUNHutbK+J38Lm2H8S1VwxXsn5eI2zT7fy8Gq12wWM02slBU+cIFT/wCouSaS8pqK+E7fRh3tqoniF7JmyOIa2N8bhISeADSLkrCcdfJKprMsR0u6bsD2d4nLNT1la1lLBDLFPklafapQxwdl3YPcvYjvWI6FK6eN92OXi95pNOk7xMfN3ZSlGILVS4tje5vFrHkeYBsg057Q8a80GOlw119JHgdLhBSMOH13ud5mw+SCp8oZZrbADkEG67O/8NGTzzn/ADlBkkBAQEBBCCUBAQEBAQEBAQEBBaqJ2RNdJK9sbGC7nvcGMaOpJ0C8mYiN5ZUpa88tY3nyhpuIdqWFwuyNdNPYkF0MV2AjxcW38xdaLamkduq1x8F1No3naPWftEvbgu32GVr2xMl3crj3GVDDE4nhZrj3b68L3WVM9LdGjPwzUYY5pjePd1/v6NqW5XiAgiyDUJI9257BwY5zR5A6ILD3IPFVzZQSeABJQYiF7pHZjw5eSDqOFxZIIWdI2X8yLlB6kBAQEBAQEBBCCUEICAgICAg1TbnbJmGtEcYElVK3MxhPcjZw3j7a2vew52Kj58/4fSO624XwudXPNadqR3nz90fdxXaPaGqrnXqZnSWNw33YmeDWDQefHxUCb2v1tLq6YMOnjkw12858Z9Z7/wAMKghB2vsi2rfVxvoKl5fNTND4XuN3yU9wLOPMtJGvQjop2nyc0csuY4vo64rRlpHSe/r/AG6KpKlEBBqdefpZfxv/ADQeKQoMNi0l8rPtG58ggmij1A62CDqDRYAdAAglAQEBBKCEBBKCEEoCAgIIQSgIPm7bPE3VGIVkjj/XyRt14RxuyNHwb81V5N7XmZd1opjFpqUjyifjPWWBJusG/ffqhHiF6Ny7I3OGLwhvB0dQH/h3ZP5gLdp/1qzi+35Wd/OHflYOSEEoNQrz9LL/AHj/AMyg8MxQYGpdmlP3bNCDJ4Wy8kber2D/ADBB0hAQEBBCCUBAQEFN0C6BdAugXQRdBN0C6D5z7Q8MdR4lUscCGzvdVQnk6OQlxt5OzD0ULJTa0un0mp58FfdG3ya5G8OuBxGtuZHgtN6eKfgzxPsyLBKCjx13sZ2bfEH4rO0t3zN1StcLOMRILpbdDYAeAJ4EKZp8e3tS5zjGri8xhrPbv6/06jmUpRmZBD5A0Fx4AXPkg0+rfd73fac53xN0HgnkCDDxjvE9SSgzeBMvPCB9tp9BqfyQb9dAugXQLoF0C6BdAugm6C3mQRmQRnQM6BnQRnQRvEEbxBr+2WzFNi0AhnuySO7oJ2AGSJx46fWabC7eduRsVjasWbsOa2Kd4cYxXsrxeF53LIqpoPdfFMyN1uRLZCCD5X81r/DlNjWVnv0e/BeyzFZSDVywUrOeYipm9GsNvi4LD8vEtscWyUjaOvq6FgPZzh1IWySB9XK0gh09t0HeETdPjmWdcFKo+bieoyxtvtHubpvVuV5vkDeoMfjNVZgYOLzr5D+Qg1WsnKBhdI6Vs87vchilt96XIbD04/BBiYx3kGy7Ls+nDvssef0/VBt+dAzIJDkEhyCcyBdAugm6BdBZugpJQQXIKS5BSXoKXSILZmQW3VCDzyV1uvwQed+K25O+CC3/AEwOjvggqGKX5O+CC62vJ5H4ILrao+KCts5QeDEnFxvyAsEGAla57srRckgDzJ5oNlnY2CkdCP7NzB1c9w1PzQajHCc3BBsOByCF7nSaXYQNLkm40+SDOw4g13Ijzsg9bX31QVByCcyCQ5BOZBIcgm6BmQU2QQQgpIQQWoKSxBSWIIMaCgxDogpMI6IKDAOg+CCkwDoPggpMQ6IIyBBSbILM7+6QCGnkTwQeIYnG3uyWDvMEHyKC43FmAWaGjyACDHYxXZ2BzAXOafdbqSDx0+CDER17xxhl/wANxQehuLdY5f8ACf8AsgvxYxyDJb/3T/2QbPh9Qd20O4218NeCD2CVBUJEFYegqDkEhyCrMgXQXbIIsgZUEZUEZUEZUAtQUliCMiCDGggxoKd0ggwoKPZggtyULXcRdBj6jZqmk96MehLT8kHn/wBj6blvh5TO/VBeptmIIzdu8J6ukLkHtbhTBwQXG0ACC4KMIKhTIKxAgncoJ3SCrdoJDEE5EE5UF6yBZAsgiyBZAsgWQRlQMqBlQRlQMqCMiCcqCMqBkQMiCciBlQMqCcqBlQTlQMqBlQMqBlQTlQLIKrICAgWQQgWQLIFkCyBZAsgWQLIFkCyBZAsgWQLIFkCyCbIFkBAsgIFkCyAglAQQgICAgICAgICAgICAgICAgICAgIJ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31082" name="AutoShape 6" descr="data:image/jpeg;base64,/9j/4AAQSkZJRgABAQAAAQABAAD/2wCEAAkGBw8ODw8MDRAPDw8MDw0NDQ8PDQ8NDA4NFREWFhQRFBQYHCggGBonHhQUJDIhKikrLi4uFyAzODMtNyguLisBCgoKDg0OGxAQGiwmICQsLCwtLC8sLCwwNCwsLCwtLDcsLCwsLCwsLCwsLC0vLywsLCwsNCwsLCwtLCw0NCwsLP/AABEIAOEA4QMBEQACEQEDEQH/xAAcAAEAAQUBAQAAAAAAAAAAAAAAAQIDBQYHBAj/xABEEAABAwIDBQUECAIHCQAAAAABAAIDBBEFEiEGEzFBUQciYXGBFDKRoSNCUmJyscHRkvAVQ1Nzk6LCFjM0RGOCsrPx/8QAGwEBAAIDAQEAAAAAAAAAAAAAAAQFAgMGAQf/xAA0EQEAAgECBAMGBgIBBQAAAAAAAQIDBBEFEiExQVFxImGBkaHRExQyscHhBvHwFSNCUmL/2gAMAwEAAhEDEQA/AO4oCAgICAgICAgICAgICAgICAgICAgICAgICCEEoCAgICCEEoCAgICCCQASdANSToAEIjfo1nFNvcMpiWuqBK8fVgaZvTMO7f1Wi2px18Vpg4NrMsb8m0e/p9O/0YKXtbpB7lNUuHU7pn+orVOtr4Qn1/xvN43r9fsmLtaoz79PUt8Run/6gkayvlLy3+N5/C9fr9mZw/tBwucge0bpx5TsdEP4j3fmttdTjnxQs3BdZj68m/pO/wBO/wBGzQTskaJI3Nex2rXMcHsI8CFuiYnrCsvS1J5bRtPvXF6xEBAQQglAQEBAQEEIJQEBAQEEIJQEBAQYLaramnwyMPmOaR4O6gaRvJPH7rfH81qy5q446p+g4dl1ltq9IjvPh/c+5xbaTa6sxEkTPLIb92CMlsIF9M32z4n5KsyZrZO7tdHw7BpY9iOvnPf+vgwK1JwgICD2YZitRSO3lLNJC7icjrNd+JvB3qFlW9qzvEtWbT4s1eXJWJ9XS9lu1Fry2HEmhhNgKmMHd3/6jPq+Y08ApuLV+F/m5nXf4/MRN9PO/wD8z/E/d0qKRr2h7HBzXgOa5pDmuaeBBHEKdE7uZtWaztMbSrR4IIQSgICAghBKCEEoCCEEoIQEEoIQSgwO2G00WGU5mfZ0r7tp4r6yP6no0cz+61ZssY67rDh2gvrMnLHSsd58v7nwcDxPEZquZ9TUPL5JDdxPADk0DkB0VTa02neXe4cNMNIx0jaIeVYtogICAgICDbthNtJMOeIJi59G895nF0BJ1ezw6t5+fGRgzzjnaeyo4pwuurrz16Xjx8/dP8S7jTzslY2WNweyRoexzTdrmkXBBVpExMbw4a9LUtNbRtMLq9YoQSgIIQSghBKAghBKAgICAgICDwY3isVFA+qmNmxjQD3nvPusb4krDJeKV5pSdJpcmqyxix95+keMz6Pn/abG5a+odUTH7rGA9yNnJjf511PNVF7zeeaX0HTaXHpscYsfaPHznzliVi3i8eiCzPVMj952vTiVnXHa3aEbNq8OH9dvg8/9LRfe/hWz8vdE/wCraf3/ACemnqWSaMdc9ODvgsLY7V7wlYtZhy9K2/hdWtKEBB0nsm2oMcgwud30cpJpSfqS8TH5HUjx81N0uXaeSXN8e4fz1/MUjrH6vTz+H7ejrisHIiAgICAgICAgICCEEoCCEEoIQcZ7UdoDUVRpmH6GiJZodH1H13enu+juqq9Vk578sdod1wLRxp9P+Lb9V+vw8Pn3+TQVHW4gIPTSYJiFZdtBSyzcnSABkLT03jiG38LqRgwzfrPZTcT4lXB/26z7Xj7lU3ZZjtsxo83MgVVKXf8Anqp3JMOanU0md5lrOL4HWUTstZTzQEmzTJG5rHH7ruDvQryY2Z0vW3aXjjab6eixbYZ6inc4ZZNSODuZ8HdfNRsuKJ6wutFrrV2pknp+z0qKvBBVFI5jmvYS1zHNexw0LXA3BHqEjo8mImNp7Po7ZfFhXUcFWOMrPpAODZW914+IKuMV+esS+c63Tfl89sXlPT08GUWxFSgICAghBKCEEoCAgICAgIMfj+ICkpKiqP8AURPe0Hm+1mj1JAWGS3LWbJGkwfj56YvOYj4eP0fMeIYsA8tdd5JLpHAi+cm58yqymGbRvLuNTxKmK/4dY3iO/u9yIayN/Bwv0PdK8titDPFr8OTx29V9akyJ37PbguHPrKmGkj0dO8Mv9lvFzvQAn0WdK81ohp1WojBhtknwj/X1fSOH0cdPFHTwtyxwsbGwfdA59T4q4iIiNofOcmS2S83t3nq9C9YLNXSxzsdDMxksbxZ7JGh7HDoQdCj2JmOsOJdo3Zs2ivX0APspP00OrnUxJ0c08TH8x5cNN6bdYWekzxf2Ld2jCzAtKxrCqCTNfwKh5Y2s6DR5Jtj2nwXFrSxB1vsUry6GqpCf91IyZmvKQEED1Z81P0dukw5T/I8W16ZPOJj5f7dLU1zQgICAgICAgICAgICAgIMFtrgcmI0UlFFMKd0hjO8MZkFmuDstgRbUDX5LC9OeNpSNNqLafJz179Y+fT9nBMd7L8Xo7u3HtMYud5SuM2n4LB/yWuaTCbTVY7eOzTJWOa4se0tc02c1wLXA9CDwWLfExK5FVPZ7rjbodR8CsZpFu8N2PPkx/pts7j2NbMVLL4rWMEe8jyUjCCJC1xBdKWn3QQLDmQTytfLDgis8yNxDid8+OMU+e8y6spKmEBBbnhbIx0cgDmSNcx7SLtc0ixB9EexMxO8Pl3anDXUVbU0RJIp5XNYTxMR70ZPjlLVBt0nZ0+C34tIv5to2J7PKqtYKiY+y077FjntLppW9WM008T6XXkaecnXtDO3Fsek3rWOa30+Mui0nZphcbbPbNMebpJ3NJ9GZQt0aXHCtycd1dp6TEekffdbr+zHDZB9CZ6d3Itl3rb+LX3uPUJbSUnsyxcf1VZ9ra3w2/Z59gdlqnC8QmZIRJTzUzsk7AQ0vbIyzXN+q6znafAnVY4MVsd537bNvE+IYdZpqzXpaLdvWJ+cOiqW58QEBAQEBAQEBAQEBBCCUBAQYvGdnqKublrKaGfSwc9g3jR9147zfQryYiWVb2r2lquHdkuF09W2saJXtj7zKaV4kp2yaWdqMxA6EnVY8kbt1tTea7N9WaOIJQEBBynFNnIq7aKpllaHQUsdK+dpF2yTGJuRjuosAT4ADmo/JzZJW8ai2HRViO8zO3pv1dCEykKhG+QN8gqbUWQe+GQOGYfyUFxAQEBAQEEIJQEBAQEBAQEBAQEBBCCUBBRLI1jXPeQ1rAXOcTYNaBck+CS9iJmdoaDs1iAqG1NcP+dqppG3FjumWijB/7WD4lasU80TbzlO4hjnFeuKf/GsfOes/WWZ9pW1AR7Sge0IKhUIMpg02bO3plP5/sgyaAgICCEEoCAgIIQSghAQSghBKAgIIQEEoLc8zI2ukkc1jGAue5xDWtaOJJPBeTMR1llWtrTFaxvMuNdoW3/tmaioiRTXtLJwdUW5W5M8OfPTQ1+fUc3s17Ot4ZwmMG2XN1t4R5fef2Xdgq69IY76wyvB8nd4H5n4KRpZ3pt5Krj2Oa6nn/wDaI+nRsntKkqVPtKAKhBUKhBsGzGokfy7rR56k/mEGdQEBAQQglBCCUBAQEBAQEBAQEBAQEGJ2i2hpsOi3tS+xIO7jbYyykcmt/XgFryZK0jeUrSaLLqr8uOPWfCPVxDbDbSpxNxa47qmBuynadDbg55+sfkOQVdkzWyd+3k7HRcPxaSPZ628bfbyj6+bWlqTmV2bxT2Wa7j9HKAyTw+y7019CVvwZOS3XsreKaP8AM4fZ/VXrH8x8f3b77TzB48Ois3ETG3d6MPq4cxE+Y3sG5XZfNBl5MLbI3PSyX+5IQPg4BBcGAyZb7xua3AtNvjdBs+DU7YoWxg3I1eerzx/nwQe5AQEBAQEBAQEEIJQQgIJQQgICCUEINY212vjw1gY0CSqlF4or6NHDeSdG/nbzI0Zs0Y49604bwy+stvPSkd5/iPf+zheM4rNVyunneZHuOrjz6ADk0cgq61ptO8uyx4seGkY8cbRH/OrwLxkICDM4JiszXMp2tfMHkMjjYC6XMeAYOfkpGHNavs91NxLhmLLE5Ynlt4z4T6/dt1Zh08biySMsc21wSNLi/EGxVi5B6MMrpYwdb5LEa65UGy4ZjgfYE8UGzYW0EvkudQ0Wv3RxN/P9kGQQEBAQEEoIQEEoCAgIIQSgICAgIMTtNjbMPpZKp+paMsTL23kp91v7+AK15ckUrul6LSW1WaMcfGfKPF894xiMlRJJPM4vlncXPd+g6ACwA6BVUzNp3l31aUw44x0jaIY1GO4gIMjgWCVOISinpGZ3aF7j3Yom/ae7kPmeV1nTHN52hG1Orx6evNkn4eMu5bGbE0+Ftzj6aqcLSTuHAc2xj6rfmefhY4sMU9XIa3iGTVT16V8I+/mmucySV7zY30HkBYLagMbUYFDL3mHI49PdPogjDcCML7uaC3jmBJF/G/BBsUsphDZG8AQHjkWn+QgysMoe0PbqCguICAgICCEEoCAgICAgICAgICDjna/jBlq2UTT3KRgc8dZ5BfXybl/iKr9Xfe3L5Ow4Bp+TDOWe9p+kf3+znMzrny0UaFxeeq2vWAvBm9kdm5sUqBTxd1jQHzykXbFHf5uPIc/IFbcWObzsh63WV0uPmnvPaP8Ang+gMBwSnw+FtNSsDGjVzjrJI/m97uZ/+CwVlWkVjaHGZ8+TPfnyTvL3zAlrgOJa63nZZNLnTsQsdSguR4l4oPQzGXDg5BX/AE1dpa83BBCDJ4HiGXQnuu4+Hig2UHmglAQEBAQEBAQEBAQEBAQEEFB81Y7X+01VTU3vvppXt/BmOUfCyp7zzWmX0XTY/wALDTH5RH9/ViCUJlCBdHj6B7L8IbS4ZA6w3lWBVSO5kPF2D0Zl+assFeWkOM4pnnLqbeUdI+H9ttW5XCDnuNYSwVEosdX5m2JGju9b5oMc/BHcQS3zJv8ABBQzCnXsXO+KDMUNDFG0gtzZhZxccxI6eCDJRVULBZrGi3CwCDYcKkL4WuPPNbyzGyD1oCAgICAgICAgIIQSgICAgx+0NTuaOqm/sqed48xGSFjedqzLfpqc+alfOY/d8zXsNTaw9FUPoNrRHWVkG/BetUTE9ko9VQxGRzY2+9I5rG/icbD817EbzsxtaKxNp8H1RTwiNjI26Nja1jR0aBYfkreI2fPrTNpmZXEeCDUsXqAJnv5E5QfIAfog8ZlCC06RoQQ6pv3WanmeQ8ygzGFbPRSsZNK6RxdfMwODY7gkW0F+XVBsrGBoDWgANAAA0AA5IKkBAQEBAQEEIJQEBAQEBAQYzaTDnVlJUUkbxG6ojMYe5pc1t+NwCPFY3rzVmG7T5vwctcm2+07uI4v2O4vclktLUNHutbK+J38Lm2H8S1VwxXsn5eI2zT7fy8Gq12wWM02slBU+cIFT/wCouSaS8pqK+E7fRh3tqoniF7JmyOIa2N8bhISeADSLkrCcdfJKprMsR0u6bsD2d4nLNT1la1lLBDLFPklafapQxwdl3YPcvYjvWI6FK6eN92OXi95pNOk7xMfN3ZSlGILVS4tje5vFrHkeYBsg057Q8a80GOlw119JHgdLhBSMOH13ud5mw+SCp8oZZrbADkEG67O/8NGTzzn/ADlBkkBAQEBBCCUBAQEBAQEBAQEBBaqJ2RNdJK9sbGC7nvcGMaOpJ0C8mYiN5ZUpa88tY3nyhpuIdqWFwuyNdNPYkF0MV2AjxcW38xdaLamkduq1x8F1No3naPWftEvbgu32GVr2xMl3crj3GVDDE4nhZrj3b68L3WVM9LdGjPwzUYY5pjePd1/v6NqW5XiAgiyDUJI9257BwY5zR5A6ILD3IPFVzZQSeABJQYiF7pHZjw5eSDqOFxZIIWdI2X8yLlB6kBAQEBAQEBBCCUEICAgICAg1TbnbJmGtEcYElVK3MxhPcjZw3j7a2vew52Kj58/4fSO624XwudXPNadqR3nz90fdxXaPaGqrnXqZnSWNw33YmeDWDQefHxUCb2v1tLq6YMOnjkw12858Z9Z7/wAMKghB2vsi2rfVxvoKl5fNTND4XuN3yU9wLOPMtJGvQjop2nyc0csuY4vo64rRlpHSe/r/AG6KpKlEBBqdefpZfxv/ADQeKQoMNi0l8rPtG58ggmij1A62CDqDRYAdAAglAQEBBKCEBBKCEEoCAgIIQSgIPm7bPE3VGIVkjj/XyRt14RxuyNHwb81V5N7XmZd1opjFpqUjyifjPWWBJusG/ffqhHiF6Ny7I3OGLwhvB0dQH/h3ZP5gLdp/1qzi+35Wd/OHflYOSEEoNQrz9LL/AHj/AMyg8MxQYGpdmlP3bNCDJ4Wy8kber2D/ADBB0hAQEBBCCUBAQEFN0C6BdAugXQRdBN0C6D5z7Q8MdR4lUscCGzvdVQnk6OQlxt5OzD0ULJTa0un0mp58FfdG3ya5G8OuBxGtuZHgtN6eKfgzxPsyLBKCjx13sZ2bfEH4rO0t3zN1StcLOMRILpbdDYAeAJ4EKZp8e3tS5zjGri8xhrPbv6/06jmUpRmZBD5A0Fx4AXPkg0+rfd73fac53xN0HgnkCDDxjvE9SSgzeBMvPCB9tp9BqfyQb9dAugXQLoF0C6BdAugm6C3mQRmQRnQM6BnQRnQRvEEbxBr+2WzFNi0AhnuySO7oJ2AGSJx46fWabC7eduRsVjasWbsOa2Kd4cYxXsrxeF53LIqpoPdfFMyN1uRLZCCD5X81r/DlNjWVnv0e/BeyzFZSDVywUrOeYipm9GsNvi4LD8vEtscWyUjaOvq6FgPZzh1IWySB9XK0gh09t0HeETdPjmWdcFKo+bieoyxtvtHubpvVuV5vkDeoMfjNVZgYOLzr5D+Qg1WsnKBhdI6Vs87vchilt96XIbD04/BBiYx3kGy7Ls+nDvssef0/VBt+dAzIJDkEhyCcyBdAugm6BdBZugpJQQXIKS5BSXoKXSILZmQW3VCDzyV1uvwQed+K25O+CC3/AEwOjvggqGKX5O+CC62vJ5H4ILrao+KCts5QeDEnFxvyAsEGAla57srRckgDzJ5oNlnY2CkdCP7NzB1c9w1PzQajHCc3BBsOByCF7nSaXYQNLkm40+SDOw4g13Ijzsg9bX31QVByCcyCQ5BOZBIcgm6BmQU2QQQgpIQQWoKSxBSWIIMaCgxDogpMI6IKDAOg+CCkwDoPggpMQ6IIyBBSbILM7+6QCGnkTwQeIYnG3uyWDvMEHyKC43FmAWaGjyACDHYxXZ2BzAXOafdbqSDx0+CDER17xxhl/wANxQehuLdY5f8ACf8AsgvxYxyDJb/3T/2QbPh9Qd20O4218NeCD2CVBUJEFYegqDkEhyCrMgXQXbIIsgZUEZUEZUEZUAtQUliCMiCDGggxoKd0ggwoKPZggtyULXcRdBj6jZqmk96MehLT8kHn/wBj6blvh5TO/VBeptmIIzdu8J6ukLkHtbhTBwQXG0ACC4KMIKhTIKxAgncoJ3SCrdoJDEE5EE5UF6yBZAsgiyBZAsgWQRlQMqBlQRlQMqCMiCcqCMqBkQMiCciBlQMqCcqBlQTlQMqBlQMqBlQTlQLIKrICAgWQQgWQLIFkCyBZAsgWQLIFkCyBZAsgWQLIFkCyCbIFkBAsgIFkCyAglAQQgICAgICAgICAgICAgICAgICAgIJ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31083" name="AutoShape 8" descr="data:image/jpeg;base64,/9j/4AAQSkZJRgABAQAAAQABAAD/2wCEAAkGBw8ODw8MDRAPDw8MDw0NDQ8PDQ8NDA4NFREWFhQRFBQYHCggGBonHhQUJDIhKikrLi4uFyAzODMtNyguLisBCgoKDg0OGxAQGiwmICQsLCwtLC8sLCwwNCwsLCwtLDcsLCwsLCwsLCwsLC0vLywsLCwsNCwsLCwtLCw0NCwsLP/AABEIAOEA4QMBEQACEQEDEQH/xAAcAAEAAQUBAQAAAAAAAAAAAAAAAQIDBQYHBAj/xABEEAABAwIDBQUECAIHCQAAAAABAAIDBBEFEiEGEzFBUQciYXGBFDKRoSNCUmJyscHRkvAVQ1Nzk6LCFjM0RGOCsrPx/8QAGwEBAAIDAQEAAAAAAAAAAAAAAAQFAgMGAQf/xAA0EQEAAgECBAMGBgIBBQAAAAAAAQIDBBEFEiExQVFxImGBkaHRExQyscHhBvHwFSNCUmL/2gAMAwEAAhEDEQA/AO4oCAgICAgICAgICAgICAgICAgICAgICAgICCEEoCAgICCEEoCAgICCCQASdANSToAEIjfo1nFNvcMpiWuqBK8fVgaZvTMO7f1Wi2px18Vpg4NrMsb8m0e/p9O/0YKXtbpB7lNUuHU7pn+orVOtr4Qn1/xvN43r9fsmLtaoz79PUt8Run/6gkayvlLy3+N5/C9fr9mZw/tBwucge0bpx5TsdEP4j3fmttdTjnxQs3BdZj68m/pO/wBO/wBGzQTskaJI3Nex2rXMcHsI8CFuiYnrCsvS1J5bRtPvXF6xEBAQQglAQEBAQEEIJQEBAQEEIJQEBAQYLaramnwyMPmOaR4O6gaRvJPH7rfH81qy5q446p+g4dl1ltq9IjvPh/c+5xbaTa6sxEkTPLIb92CMlsIF9M32z4n5KsyZrZO7tdHw7BpY9iOvnPf+vgwK1JwgICD2YZitRSO3lLNJC7icjrNd+JvB3qFlW9qzvEtWbT4s1eXJWJ9XS9lu1Fry2HEmhhNgKmMHd3/6jPq+Y08ApuLV+F/m5nXf4/MRN9PO/wD8z/E/d0qKRr2h7HBzXgOa5pDmuaeBBHEKdE7uZtWaztMbSrR4IIQSgICAghBKCEEoCCEEoIQEEoIQSgwO2G00WGU5mfZ0r7tp4r6yP6no0cz+61ZssY67rDh2gvrMnLHSsd58v7nwcDxPEZquZ9TUPL5JDdxPADk0DkB0VTa02neXe4cNMNIx0jaIeVYtogICAgICDbthNtJMOeIJi59G895nF0BJ1ezw6t5+fGRgzzjnaeyo4pwuurrz16Xjx8/dP8S7jTzslY2WNweyRoexzTdrmkXBBVpExMbw4a9LUtNbRtMLq9YoQSgIIQSghBKAghBKAgICAgICDwY3isVFA+qmNmxjQD3nvPusb4krDJeKV5pSdJpcmqyxix95+keMz6Pn/abG5a+odUTH7rGA9yNnJjf511PNVF7zeeaX0HTaXHpscYsfaPHznzliVi3i8eiCzPVMj952vTiVnXHa3aEbNq8OH9dvg8/9LRfe/hWz8vdE/wCraf3/ACemnqWSaMdc9ODvgsLY7V7wlYtZhy9K2/hdWtKEBB0nsm2oMcgwud30cpJpSfqS8TH5HUjx81N0uXaeSXN8e4fz1/MUjrH6vTz+H7ejrisHIiAgICAgICAgICCEEoCCEEoIQcZ7UdoDUVRpmH6GiJZodH1H13enu+juqq9Vk578sdod1wLRxp9P+Lb9V+vw8Pn3+TQVHW4gIPTSYJiFZdtBSyzcnSABkLT03jiG38LqRgwzfrPZTcT4lXB/26z7Xj7lU3ZZjtsxo83MgVVKXf8Anqp3JMOanU0md5lrOL4HWUTstZTzQEmzTJG5rHH7ruDvQryY2Z0vW3aXjjab6eixbYZ6inc4ZZNSODuZ8HdfNRsuKJ6wutFrrV2pknp+z0qKvBBVFI5jmvYS1zHNexw0LXA3BHqEjo8mImNp7Po7ZfFhXUcFWOMrPpAODZW914+IKuMV+esS+c63Tfl89sXlPT08GUWxFSgICAghBKCEEoCAgICAgIMfj+ICkpKiqP8AURPe0Hm+1mj1JAWGS3LWbJGkwfj56YvOYj4eP0fMeIYsA8tdd5JLpHAi+cm58yqymGbRvLuNTxKmK/4dY3iO/u9yIayN/Bwv0PdK8titDPFr8OTx29V9akyJ37PbguHPrKmGkj0dO8Mv9lvFzvQAn0WdK81ohp1WojBhtknwj/X1fSOH0cdPFHTwtyxwsbGwfdA59T4q4iIiNofOcmS2S83t3nq9C9YLNXSxzsdDMxksbxZ7JGh7HDoQdCj2JmOsOJdo3Zs2ivX0APspP00OrnUxJ0c08TH8x5cNN6bdYWekzxf2Ld2jCzAtKxrCqCTNfwKh5Y2s6DR5Jtj2nwXFrSxB1vsUry6GqpCf91IyZmvKQEED1Z81P0dukw5T/I8W16ZPOJj5f7dLU1zQgICAgICAgICAgICAgIMFtrgcmI0UlFFMKd0hjO8MZkFmuDstgRbUDX5LC9OeNpSNNqLafJz179Y+fT9nBMd7L8Xo7u3HtMYud5SuM2n4LB/yWuaTCbTVY7eOzTJWOa4se0tc02c1wLXA9CDwWLfExK5FVPZ7rjbodR8CsZpFu8N2PPkx/pts7j2NbMVLL4rWMEe8jyUjCCJC1xBdKWn3QQLDmQTytfLDgis8yNxDid8+OMU+e8y6spKmEBBbnhbIx0cgDmSNcx7SLtc0ixB9EexMxO8Pl3anDXUVbU0RJIp5XNYTxMR70ZPjlLVBt0nZ0+C34tIv5to2J7PKqtYKiY+y077FjntLppW9WM008T6XXkaecnXtDO3Fsek3rWOa30+Mui0nZphcbbPbNMebpJ3NJ9GZQt0aXHCtycd1dp6TEekffdbr+zHDZB9CZ6d3Itl3rb+LX3uPUJbSUnsyxcf1VZ9ra3w2/Z59gdlqnC8QmZIRJTzUzsk7AQ0vbIyzXN+q6znafAnVY4MVsd537bNvE+IYdZpqzXpaLdvWJ+cOiqW58QEBAQEBAQEBAQEBBCCUBAQYvGdnqKublrKaGfSwc9g3jR9147zfQryYiWVb2r2lquHdkuF09W2saJXtj7zKaV4kp2yaWdqMxA6EnVY8kbt1tTea7N9WaOIJQEBBynFNnIq7aKpllaHQUsdK+dpF2yTGJuRjuosAT4ADmo/JzZJW8ai2HRViO8zO3pv1dCEykKhG+QN8gqbUWQe+GQOGYfyUFxAQEBAQEEIJQEBAQEBAQEBAQEBBCCUBBRLI1jXPeQ1rAXOcTYNaBck+CS9iJmdoaDs1iAqG1NcP+dqppG3FjumWijB/7WD4lasU80TbzlO4hjnFeuKf/GsfOes/WWZ9pW1AR7Sge0IKhUIMpg02bO3plP5/sgyaAgICCEEoCAgIIQSghAQSghBKAgIIQEEoLc8zI2ukkc1jGAue5xDWtaOJJPBeTMR1llWtrTFaxvMuNdoW3/tmaioiRTXtLJwdUW5W5M8OfPTQ1+fUc3s17Ot4ZwmMG2XN1t4R5fef2Xdgq69IY76wyvB8nd4H5n4KRpZ3pt5Krj2Oa6nn/wDaI+nRsntKkqVPtKAKhBUKhBsGzGokfy7rR56k/mEGdQEBAQQglBCCUBAQEBAQEBAQEBAQEGJ2i2hpsOi3tS+xIO7jbYyykcmt/XgFryZK0jeUrSaLLqr8uOPWfCPVxDbDbSpxNxa47qmBuynadDbg55+sfkOQVdkzWyd+3k7HRcPxaSPZ628bfbyj6+bWlqTmV2bxT2Wa7j9HKAyTw+y7019CVvwZOS3XsreKaP8AM4fZ/VXrH8x8f3b77TzB48Ois3ETG3d6MPq4cxE+Y3sG5XZfNBl5MLbI3PSyX+5IQPg4BBcGAyZb7xua3AtNvjdBs+DU7YoWxg3I1eerzx/nwQe5AQEBAQEBAQEEIJQQgIJQQgICCUEINY212vjw1gY0CSqlF4or6NHDeSdG/nbzI0Zs0Y49604bwy+stvPSkd5/iPf+zheM4rNVyunneZHuOrjz6ADk0cgq61ptO8uyx4seGkY8cbRH/OrwLxkICDM4JiszXMp2tfMHkMjjYC6XMeAYOfkpGHNavs91NxLhmLLE5Ynlt4z4T6/dt1Zh08biySMsc21wSNLi/EGxVi5B6MMrpYwdb5LEa65UGy4ZjgfYE8UGzYW0EvkudQ0Wv3RxN/P9kGQQEBAQEEoIQEEoCAgIIQSgICAgIMTtNjbMPpZKp+paMsTL23kp91v7+AK15ckUrul6LSW1WaMcfGfKPF894xiMlRJJPM4vlncXPd+g6ACwA6BVUzNp3l31aUw44x0jaIY1GO4gIMjgWCVOISinpGZ3aF7j3Yom/ae7kPmeV1nTHN52hG1Orx6evNkn4eMu5bGbE0+Ftzj6aqcLSTuHAc2xj6rfmefhY4sMU9XIa3iGTVT16V8I+/mmucySV7zY30HkBYLagMbUYFDL3mHI49PdPogjDcCML7uaC3jmBJF/G/BBsUsphDZG8AQHjkWn+QgysMoe0PbqCguICAgICCEEoCAgICAgICAgICDjna/jBlq2UTT3KRgc8dZ5BfXybl/iKr9Xfe3L5Ow4Bp+TDOWe9p+kf3+znMzrny0UaFxeeq2vWAvBm9kdm5sUqBTxd1jQHzykXbFHf5uPIc/IFbcWObzsh63WV0uPmnvPaP8Ang+gMBwSnw+FtNSsDGjVzjrJI/m97uZ/+CwVlWkVjaHGZ8+TPfnyTvL3zAlrgOJa63nZZNLnTsQsdSguR4l4oPQzGXDg5BX/AE1dpa83BBCDJ4HiGXQnuu4+Hig2UHmglAQEBAQEBAQEBAQEBAQEEFB81Y7X+01VTU3vvppXt/BmOUfCyp7zzWmX0XTY/wALDTH5RH9/ViCUJlCBdHj6B7L8IbS4ZA6w3lWBVSO5kPF2D0Zl+assFeWkOM4pnnLqbeUdI+H9ttW5XCDnuNYSwVEosdX5m2JGju9b5oMc/BHcQS3zJv8ABBQzCnXsXO+KDMUNDFG0gtzZhZxccxI6eCDJRVULBZrGi3CwCDYcKkL4WuPPNbyzGyD1oCAgICAgICAgIIQSgICAgx+0NTuaOqm/sqed48xGSFjedqzLfpqc+alfOY/d8zXsNTaw9FUPoNrRHWVkG/BetUTE9ko9VQxGRzY2+9I5rG/icbD817EbzsxtaKxNp8H1RTwiNjI26Nja1jR0aBYfkreI2fPrTNpmZXEeCDUsXqAJnv5E5QfIAfog8ZlCC06RoQQ6pv3WanmeQ8ygzGFbPRSsZNK6RxdfMwODY7gkW0F+XVBsrGBoDWgANAAA0AA5IKkBAQEBAQEEIJQEBAQEBAQYzaTDnVlJUUkbxG6ojMYe5pc1t+NwCPFY3rzVmG7T5vwctcm2+07uI4v2O4vclktLUNHutbK+J38Lm2H8S1VwxXsn5eI2zT7fy8Gq12wWM02slBU+cIFT/wCouSaS8pqK+E7fRh3tqoniF7JmyOIa2N8bhISeADSLkrCcdfJKprMsR0u6bsD2d4nLNT1la1lLBDLFPklafapQxwdl3YPcvYjvWI6FK6eN92OXi95pNOk7xMfN3ZSlGILVS4tje5vFrHkeYBsg057Q8a80GOlw119JHgdLhBSMOH13ud5mw+SCp8oZZrbADkEG67O/8NGTzzn/ADlBkkBAQEBBCCUBAQEBAQEBAQEBBaqJ2RNdJK9sbGC7nvcGMaOpJ0C8mYiN5ZUpa88tY3nyhpuIdqWFwuyNdNPYkF0MV2AjxcW38xdaLamkduq1x8F1No3naPWftEvbgu32GVr2xMl3crj3GVDDE4nhZrj3b68L3WVM9LdGjPwzUYY5pjePd1/v6NqW5XiAgiyDUJI9257BwY5zR5A6ILD3IPFVzZQSeABJQYiF7pHZjw5eSDqOFxZIIWdI2X8yLlB6kBAQEBAQEBBCCUEICAgICAg1TbnbJmGtEcYElVK3MxhPcjZw3j7a2vew52Kj58/4fSO624XwudXPNadqR3nz90fdxXaPaGqrnXqZnSWNw33YmeDWDQefHxUCb2v1tLq6YMOnjkw12858Z9Z7/wAMKghB2vsi2rfVxvoKl5fNTND4XuN3yU9wLOPMtJGvQjop2nyc0csuY4vo64rRlpHSe/r/AG6KpKlEBBqdefpZfxv/ADQeKQoMNi0l8rPtG58ggmij1A62CDqDRYAdAAglAQEBBKCEBBKCEEoCAgIIQSgIPm7bPE3VGIVkjj/XyRt14RxuyNHwb81V5N7XmZd1opjFpqUjyifjPWWBJusG/ffqhHiF6Ny7I3OGLwhvB0dQH/h3ZP5gLdp/1qzi+35Wd/OHflYOSEEoNQrz9LL/AHj/AMyg8MxQYGpdmlP3bNCDJ4Wy8kber2D/ADBB0hAQEBBCCUBAQEFN0C6BdAugXQRdBN0C6D5z7Q8MdR4lUscCGzvdVQnk6OQlxt5OzD0ULJTa0un0mp58FfdG3ya5G8OuBxGtuZHgtN6eKfgzxPsyLBKCjx13sZ2bfEH4rO0t3zN1StcLOMRILpbdDYAeAJ4EKZp8e3tS5zjGri8xhrPbv6/06jmUpRmZBD5A0Fx4AXPkg0+rfd73fac53xN0HgnkCDDxjvE9SSgzeBMvPCB9tp9BqfyQb9dAugXQLoF0C6BdAugm6C3mQRmQRnQM6BnQRnQRvEEbxBr+2WzFNi0AhnuySO7oJ2AGSJx46fWabC7eduRsVjasWbsOa2Kd4cYxXsrxeF53LIqpoPdfFMyN1uRLZCCD5X81r/DlNjWVnv0e/BeyzFZSDVywUrOeYipm9GsNvi4LD8vEtscWyUjaOvq6FgPZzh1IWySB9XK0gh09t0HeETdPjmWdcFKo+bieoyxtvtHubpvVuV5vkDeoMfjNVZgYOLzr5D+Qg1WsnKBhdI6Vs87vchilt96XIbD04/BBiYx3kGy7Ls+nDvssef0/VBt+dAzIJDkEhyCcyBdAugm6BdBZugpJQQXIKS5BSXoKXSILZmQW3VCDzyV1uvwQed+K25O+CC3/AEwOjvggqGKX5O+CC62vJ5H4ILrao+KCts5QeDEnFxvyAsEGAla57srRckgDzJ5oNlnY2CkdCP7NzB1c9w1PzQajHCc3BBsOByCF7nSaXYQNLkm40+SDOw4g13Ijzsg9bX31QVByCcyCQ5BOZBIcgm6BmQU2QQQgpIQQWoKSxBSWIIMaCgxDogpMI6IKDAOg+CCkwDoPggpMQ6IIyBBSbILM7+6QCGnkTwQeIYnG3uyWDvMEHyKC43FmAWaGjyACDHYxXZ2BzAXOafdbqSDx0+CDER17xxhl/wANxQehuLdY5f8ACf8AsgvxYxyDJb/3T/2QbPh9Qd20O4218NeCD2CVBUJEFYegqDkEhyCrMgXQXbIIsgZUEZUEZUEZUAtQUliCMiCDGggxoKd0ggwoKPZggtyULXcRdBj6jZqmk96MehLT8kHn/wBj6blvh5TO/VBeptmIIzdu8J6ukLkHtbhTBwQXG0ACC4KMIKhTIKxAgncoJ3SCrdoJDEE5EE5UF6yBZAsgiyBZAsgWQRlQMqBlQRlQMqCMiCcqCMqBkQMiCciBlQMqCcqBlQTlQMqBlQMqBlQTlQLIKrICAgWQQgWQLIFkCyBZAsgWQLIFkCyBZAsgWQLIFkCyCbIFkBAsgIFkCyAglAQQgICAgICAgICAgICAgICAgICAgIJQEBAQEB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38938" y="5090939"/>
            <a:ext cx="5699125" cy="9350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65113" lvl="1" defTabSz="8890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Принятые порядки требуют серьезных дополнительных источников финансирования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6531" y="4931406"/>
            <a:ext cx="425301" cy="41467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06600" y="2208123"/>
            <a:ext cx="6688138" cy="14493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28600" lvl="1" indent="36513" defTabSz="8890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Для достижения экономического эффекта от реструктуризации  в дальнейшем потребуется закрытие больниц (транспортная, сезонная изоляция)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62154" y="2044103"/>
            <a:ext cx="425301" cy="41467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66875" y="3931463"/>
            <a:ext cx="5678488" cy="901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65113" lvl="1" defTabSz="8890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Расширение функциональных обязанностей врачей-специалистов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9453" y="3786164"/>
            <a:ext cx="425301" cy="41467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Заголовок 1"/>
          <p:cNvSpPr>
            <a:spLocks noGrp="1"/>
          </p:cNvSpPr>
          <p:nvPr>
            <p:ph type="title"/>
          </p:nvPr>
        </p:nvSpPr>
        <p:spPr>
          <a:xfrm>
            <a:off x="3771900" y="0"/>
            <a:ext cx="5372100" cy="857250"/>
          </a:xfrm>
        </p:spPr>
        <p:txBody>
          <a:bodyPr/>
          <a:lstStyle/>
          <a:p>
            <a:pPr algn="ctr"/>
            <a:r>
              <a:rPr lang="ru-RU" smtClean="0"/>
              <a:t>Пути оптимизации деятельности маломощных стационаров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675" y="823913"/>
            <a:ext cx="3752850" cy="4510087"/>
          </a:xfrm>
          <a:prstGeom prst="roundRect">
            <a:avLst>
              <a:gd name="adj" fmla="val 50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900"/>
              </a:lnSpc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Число коек терапевтического профиля - 10</a:t>
            </a:r>
          </a:p>
          <a:p>
            <a:pPr marL="285750" indent="-285750">
              <a:lnSpc>
                <a:spcPts val="1900"/>
              </a:lnSpc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Врач-терапевт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1,00</a:t>
            </a:r>
          </a:p>
          <a:p>
            <a:pPr marL="285750" indent="-285750">
              <a:lnSpc>
                <a:spcPts val="1900"/>
              </a:lnSpc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Врач-невролог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0,25</a:t>
            </a:r>
          </a:p>
          <a:p>
            <a:pPr marL="285750" indent="-285750">
              <a:lnSpc>
                <a:spcPts val="1900"/>
              </a:lnSpc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Медицинская сестра постовая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(сертификат «Сестринское дело»)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4,75</a:t>
            </a:r>
          </a:p>
          <a:p>
            <a:pPr marL="285750" indent="-285750">
              <a:lnSpc>
                <a:spcPts val="1900"/>
              </a:lnSpc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Младшая медицинская сестра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4,75</a:t>
            </a:r>
          </a:p>
          <a:p>
            <a:pPr algn="ctr">
              <a:lnSpc>
                <a:spcPts val="1900"/>
              </a:lnSpc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Число коек педиатрического профиля - 4</a:t>
            </a:r>
          </a:p>
          <a:p>
            <a:pPr marL="285750" indent="-285750">
              <a:lnSpc>
                <a:spcPts val="1900"/>
              </a:lnSpc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Врач-педиатр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0,5</a:t>
            </a:r>
          </a:p>
          <a:p>
            <a:pPr marL="285750" indent="-285750">
              <a:lnSpc>
                <a:spcPts val="1900"/>
              </a:lnSpc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Медицинская сестра постовая    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(сертификат «Сестринское дело в педиатрии»)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4,75</a:t>
            </a:r>
          </a:p>
          <a:p>
            <a:pPr marL="285750" indent="-285750">
              <a:lnSpc>
                <a:spcPts val="1900"/>
              </a:lnSpc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Младшая медицинская сестра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4,75</a:t>
            </a:r>
          </a:p>
          <a:p>
            <a:pPr>
              <a:lnSpc>
                <a:spcPts val="1900"/>
              </a:lnSpc>
              <a:buClr>
                <a:srgbClr val="C00000"/>
              </a:buClr>
              <a:defRPr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76850" y="811213"/>
            <a:ext cx="3438525" cy="3587750"/>
          </a:xfrm>
          <a:prstGeom prst="roundRect">
            <a:avLst>
              <a:gd name="adj" fmla="val 47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Общепрофильное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отделение -14 коек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Врач-терапевт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1,00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    Врач-невролог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0,25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    Врач-педиатр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0,5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ИЛИ ВОП (семейный врач) – 1,00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Медицинская сестра–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4,75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Младшая медицинская сестра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4,75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7675" y="5191125"/>
            <a:ext cx="3752850" cy="139065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ИТОГО: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Врачи –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1,75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Медицинская сестра –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9,5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Младшая медицинская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сестра –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9,5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76850" y="4152900"/>
            <a:ext cx="3438525" cy="1457325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ИТОГО: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Врачи –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1,00-1,75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Медицинская сестра –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4,75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●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Младшая медицинская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сестра –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4,75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352925" y="2389426"/>
            <a:ext cx="828675" cy="16287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33129" name="TextBox 2"/>
          <p:cNvSpPr txBox="1">
            <a:spLocks noChangeArrowheads="1"/>
          </p:cNvSpPr>
          <p:nvPr/>
        </p:nvSpPr>
        <p:spPr bwMode="auto">
          <a:xfrm>
            <a:off x="5273675" y="5610225"/>
            <a:ext cx="344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008000"/>
                </a:solidFill>
              </a:rPr>
              <a:t>ЭКОНОМИЯ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77442" y="5978925"/>
            <a:ext cx="3968150" cy="73242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,7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млн. рублей в год включая сокращение расходов на содержание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6713" y="941388"/>
            <a:ext cx="1146175" cy="1477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/>
              <a:t>Из расчета на 10 тыс. жителей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кругленный прямоугольник 64"/>
          <p:cNvSpPr/>
          <p:nvPr/>
        </p:nvSpPr>
        <p:spPr>
          <a:xfrm>
            <a:off x="5880100" y="1296988"/>
            <a:ext cx="3125788" cy="4838700"/>
          </a:xfrm>
          <a:prstGeom prst="roundRect">
            <a:avLst>
              <a:gd name="adj" fmla="val 90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pic>
        <p:nvPicPr>
          <p:cNvPr id="134146" name="Рисунок 4"/>
          <p:cNvPicPr>
            <a:picLocks noChangeAspect="1"/>
          </p:cNvPicPr>
          <p:nvPr/>
        </p:nvPicPr>
        <p:blipFill>
          <a:blip r:embed="rId3" cstate="print"/>
          <a:srcRect l="29539" r="21063" b="9116"/>
          <a:stretch>
            <a:fillRect/>
          </a:stretch>
        </p:blipFill>
        <p:spPr bwMode="auto">
          <a:xfrm>
            <a:off x="3965575" y="1916113"/>
            <a:ext cx="11636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798888" y="1514475"/>
            <a:ext cx="1714500" cy="663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00"/>
              </a:lnSpc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Врач функциональной диагностики (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ЭКГ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89388" y="130175"/>
            <a:ext cx="5154612" cy="723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Расширение</a:t>
            </a:r>
            <a:br>
              <a:rPr lang="ru-RU" dirty="0" smtClean="0"/>
            </a:br>
            <a:r>
              <a:rPr lang="ru-RU" dirty="0" smtClean="0"/>
              <a:t>функциональных обязанностей врачей-специалистов</a:t>
            </a:r>
            <a:endParaRPr lang="ru-RU" dirty="0"/>
          </a:p>
        </p:txBody>
      </p:sp>
      <p:pic>
        <p:nvPicPr>
          <p:cNvPr id="134149" name="Рисунок 4"/>
          <p:cNvPicPr>
            <a:picLocks noChangeAspect="1"/>
          </p:cNvPicPr>
          <p:nvPr/>
        </p:nvPicPr>
        <p:blipFill>
          <a:blip r:embed="rId3" cstate="print"/>
          <a:srcRect l="29539" r="21063" b="9116"/>
          <a:stretch>
            <a:fillRect/>
          </a:stretch>
        </p:blipFill>
        <p:spPr bwMode="auto">
          <a:xfrm>
            <a:off x="1379538" y="1484313"/>
            <a:ext cx="11652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Рисунок 22" descr="Человечек идущи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613" y="1903413"/>
            <a:ext cx="71437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214438" y="1235075"/>
            <a:ext cx="1293812" cy="511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Врач-терапевт</a:t>
            </a:r>
          </a:p>
        </p:txBody>
      </p:sp>
      <p:pic>
        <p:nvPicPr>
          <p:cNvPr id="134152" name="Рисунок 27" descr="Человечек идущи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5163" y="2438400"/>
            <a:ext cx="712787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4153" name="Группа 31"/>
          <p:cNvGrpSpPr>
            <a:grpSpLocks/>
          </p:cNvGrpSpPr>
          <p:nvPr/>
        </p:nvGrpSpPr>
        <p:grpSpPr bwMode="auto">
          <a:xfrm>
            <a:off x="3881438" y="2530475"/>
            <a:ext cx="984250" cy="700088"/>
            <a:chOff x="3752603" y="2375065"/>
            <a:chExt cx="984412" cy="700644"/>
          </a:xfrm>
        </p:grpSpPr>
        <p:sp>
          <p:nvSpPr>
            <p:cNvPr id="30" name="Прямоугольник 29"/>
            <p:cNvSpPr/>
            <p:nvPr/>
          </p:nvSpPr>
          <p:spPr>
            <a:xfrm rot="1131045">
              <a:off x="3752603" y="2375065"/>
              <a:ext cx="593823" cy="7006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dirty="0"/>
            </a:p>
          </p:txBody>
        </p:sp>
        <p:sp>
          <p:nvSpPr>
            <p:cNvPr id="134191" name="TextBox 30"/>
            <p:cNvSpPr txBox="1">
              <a:spLocks noChangeArrowheads="1"/>
            </p:cNvSpPr>
            <p:nvPr/>
          </p:nvSpPr>
          <p:spPr bwMode="auto">
            <a:xfrm rot="1078641">
              <a:off x="3775113" y="2399683"/>
              <a:ext cx="96190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направление</a:t>
              </a:r>
            </a:p>
          </p:txBody>
        </p:sp>
      </p:grpSp>
      <p:grpSp>
        <p:nvGrpSpPr>
          <p:cNvPr id="134154" name="Группа 59"/>
          <p:cNvGrpSpPr>
            <a:grpSpLocks/>
          </p:cNvGrpSpPr>
          <p:nvPr/>
        </p:nvGrpSpPr>
        <p:grpSpPr bwMode="auto">
          <a:xfrm>
            <a:off x="2057400" y="4316413"/>
            <a:ext cx="2244725" cy="1866900"/>
            <a:chOff x="2068636" y="4284008"/>
            <a:chExt cx="2244314" cy="1867385"/>
          </a:xfrm>
        </p:grpSpPr>
        <p:pic>
          <p:nvPicPr>
            <p:cNvPr id="134184" name="Рисунок 38" descr="Человечек идущий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482669" y="4882987"/>
              <a:ext cx="830281" cy="1243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85" name="Рисунок 4"/>
            <p:cNvPicPr>
              <a:picLocks noChangeAspect="1"/>
            </p:cNvPicPr>
            <p:nvPr/>
          </p:nvPicPr>
          <p:blipFill>
            <a:blip r:embed="rId3" cstate="print"/>
            <a:srcRect l="29539" r="21063" b="9116"/>
            <a:stretch>
              <a:fillRect/>
            </a:stretch>
          </p:blipFill>
          <p:spPr bwMode="auto">
            <a:xfrm flipH="1">
              <a:off x="2258641" y="4335381"/>
              <a:ext cx="1070761" cy="181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Прямоугольник 42"/>
            <p:cNvSpPr/>
            <p:nvPr/>
          </p:nvSpPr>
          <p:spPr>
            <a:xfrm>
              <a:off x="2068636" y="4284008"/>
              <a:ext cx="1617367" cy="396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Врач-рентгенолог</a:t>
              </a:r>
            </a:p>
          </p:txBody>
        </p:sp>
        <p:grpSp>
          <p:nvGrpSpPr>
            <p:cNvPr id="134187" name="Группа 43"/>
            <p:cNvGrpSpPr>
              <a:grpSpLocks/>
            </p:cNvGrpSpPr>
            <p:nvPr/>
          </p:nvGrpSpPr>
          <p:grpSpPr bwMode="auto">
            <a:xfrm rot="-2798074">
              <a:off x="2911661" y="4976040"/>
              <a:ext cx="984412" cy="700644"/>
              <a:chOff x="3752603" y="2375065"/>
              <a:chExt cx="984412" cy="700644"/>
            </a:xfrm>
          </p:grpSpPr>
          <p:sp>
            <p:nvSpPr>
              <p:cNvPr id="45" name="Прямоугольник 44"/>
              <p:cNvSpPr/>
              <p:nvPr/>
            </p:nvSpPr>
            <p:spPr>
              <a:xfrm rot="1131045">
                <a:off x="3754348" y="2374183"/>
                <a:ext cx="593879" cy="69995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 dirty="0"/>
              </a:p>
            </p:txBody>
          </p:sp>
          <p:sp>
            <p:nvSpPr>
              <p:cNvPr id="134189" name="TextBox 45"/>
              <p:cNvSpPr txBox="1">
                <a:spLocks noChangeArrowheads="1"/>
              </p:cNvSpPr>
              <p:nvPr/>
            </p:nvSpPr>
            <p:spPr bwMode="auto">
              <a:xfrm rot="1078641">
                <a:off x="3775113" y="2399683"/>
                <a:ext cx="96190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700"/>
                  <a:t>направление</a:t>
                </a:r>
              </a:p>
            </p:txBody>
          </p:sp>
        </p:grpSp>
      </p:grpSp>
      <p:sp>
        <p:nvSpPr>
          <p:cNvPr id="58" name="Круговая стрелка 57"/>
          <p:cNvSpPr/>
          <p:nvPr/>
        </p:nvSpPr>
        <p:spPr>
          <a:xfrm rot="21187990">
            <a:off x="2211388" y="1328738"/>
            <a:ext cx="1765300" cy="1616075"/>
          </a:xfrm>
          <a:prstGeom prst="circularArrow">
            <a:avLst>
              <a:gd name="adj1" fmla="val 9591"/>
              <a:gd name="adj2" fmla="val 1142319"/>
              <a:gd name="adj3" fmla="val 20364040"/>
              <a:gd name="adj4" fmla="val 13823786"/>
              <a:gd name="adj5" fmla="val 111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9" name="Круговая стрелка 58"/>
          <p:cNvSpPr/>
          <p:nvPr/>
        </p:nvSpPr>
        <p:spPr>
          <a:xfrm rot="5646774">
            <a:off x="2976563" y="3200400"/>
            <a:ext cx="1765300" cy="1616075"/>
          </a:xfrm>
          <a:prstGeom prst="circularArrow">
            <a:avLst>
              <a:gd name="adj1" fmla="val 9591"/>
              <a:gd name="adj2" fmla="val 1142319"/>
              <a:gd name="adj3" fmla="val 20364040"/>
              <a:gd name="adj4" fmla="val 13823786"/>
              <a:gd name="adj5" fmla="val 111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4157" name="TextBox 63"/>
          <p:cNvSpPr txBox="1">
            <a:spLocks noChangeArrowheads="1"/>
          </p:cNvSpPr>
          <p:nvPr/>
        </p:nvSpPr>
        <p:spPr bwMode="auto">
          <a:xfrm>
            <a:off x="6007100" y="1520825"/>
            <a:ext cx="25622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Наделить</a:t>
            </a:r>
            <a:br>
              <a:rPr lang="ru-RU" sz="1800" b="1"/>
            </a:br>
            <a:r>
              <a:rPr lang="ru-RU" sz="1800" b="1"/>
              <a:t>врача-специалиста правом выполнять и оценивать функциональные и рентгенологическиеметоды диагностики</a:t>
            </a:r>
            <a:br>
              <a:rPr lang="ru-RU" sz="1800" b="1"/>
            </a:br>
            <a:r>
              <a:rPr lang="ru-RU" sz="1800" b="1"/>
              <a:t>в рамках своей специальности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911574" y="4560148"/>
            <a:ext cx="1041039" cy="311670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7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дверь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922944" y="5043404"/>
            <a:ext cx="848915" cy="325031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день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922944" y="5533253"/>
            <a:ext cx="689427" cy="311670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час</a:t>
            </a:r>
          </a:p>
        </p:txBody>
      </p:sp>
      <p:sp>
        <p:nvSpPr>
          <p:cNvPr id="79" name="Прямоугольник 78"/>
          <p:cNvSpPr/>
          <p:nvPr/>
        </p:nvSpPr>
        <p:spPr>
          <a:xfrm flipV="1">
            <a:off x="0" y="6389688"/>
            <a:ext cx="9144000" cy="46831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34168" name="TextBox 2"/>
          <p:cNvSpPr txBox="1">
            <a:spLocks noChangeArrowheads="1"/>
          </p:cNvSpPr>
          <p:nvPr/>
        </p:nvSpPr>
        <p:spPr bwMode="auto">
          <a:xfrm>
            <a:off x="0" y="64357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В ОДНУ ДВЕРЬ - В ОДИН ДЕНЬ - В ОДИН ЧАС</a:t>
            </a:r>
          </a:p>
        </p:txBody>
      </p:sp>
      <p:pic>
        <p:nvPicPr>
          <p:cNvPr id="134169" name="Рисунок 4"/>
          <p:cNvPicPr>
            <a:picLocks noChangeAspect="1"/>
          </p:cNvPicPr>
          <p:nvPr/>
        </p:nvPicPr>
        <p:blipFill>
          <a:blip r:embed="rId3" cstate="print"/>
          <a:srcRect l="29539" t="6335" r="30238" b="9116"/>
          <a:stretch>
            <a:fillRect/>
          </a:stretch>
        </p:blipFill>
        <p:spPr bwMode="auto">
          <a:xfrm>
            <a:off x="6454775" y="4540250"/>
            <a:ext cx="76993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70" name="TextBox 14"/>
          <p:cNvSpPr txBox="1">
            <a:spLocks noChangeArrowheads="1"/>
          </p:cNvSpPr>
          <p:nvPr/>
        </p:nvSpPr>
        <p:spPr bwMode="auto">
          <a:xfrm>
            <a:off x="7124700" y="4418013"/>
            <a:ext cx="8699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211888" y="4252913"/>
            <a:ext cx="1293812" cy="415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00"/>
              </a:lnSpc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Врач-специалист</a:t>
            </a:r>
          </a:p>
        </p:txBody>
      </p:sp>
      <p:sp>
        <p:nvSpPr>
          <p:cNvPr id="73" name="Овал 72"/>
          <p:cNvSpPr/>
          <p:nvPr/>
        </p:nvSpPr>
        <p:spPr bwMode="auto">
          <a:xfrm>
            <a:off x="6910982" y="5131683"/>
            <a:ext cx="417657" cy="390450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в</a:t>
            </a:r>
          </a:p>
        </p:txBody>
      </p:sp>
      <p:pic>
        <p:nvPicPr>
          <p:cNvPr id="134175" name="Рисунок 22" descr="Человечек идущи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9963" y="4784725"/>
            <a:ext cx="636587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Круговая стрелка 60"/>
          <p:cNvSpPr/>
          <p:nvPr/>
        </p:nvSpPr>
        <p:spPr>
          <a:xfrm rot="14274124">
            <a:off x="419894" y="2956719"/>
            <a:ext cx="2928938" cy="2622550"/>
          </a:xfrm>
          <a:prstGeom prst="circularArrow">
            <a:avLst>
              <a:gd name="adj1" fmla="val 6074"/>
              <a:gd name="adj2" fmla="val 808543"/>
              <a:gd name="adj3" fmla="val 20482708"/>
              <a:gd name="adj4" fmla="val 11002349"/>
              <a:gd name="adj5" fmla="val 102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134177" name="Группа 62"/>
          <p:cNvGrpSpPr>
            <a:grpSpLocks/>
          </p:cNvGrpSpPr>
          <p:nvPr/>
        </p:nvGrpSpPr>
        <p:grpSpPr bwMode="auto">
          <a:xfrm>
            <a:off x="392113" y="3873500"/>
            <a:ext cx="1454150" cy="1306513"/>
            <a:chOff x="658032" y="3874077"/>
            <a:chExt cx="1453833" cy="1305469"/>
          </a:xfrm>
        </p:grpSpPr>
        <p:grpSp>
          <p:nvGrpSpPr>
            <p:cNvPr id="134178" name="Группа 56"/>
            <p:cNvGrpSpPr>
              <a:grpSpLocks/>
            </p:cNvGrpSpPr>
            <p:nvPr/>
          </p:nvGrpSpPr>
          <p:grpSpPr bwMode="auto">
            <a:xfrm rot="3134077">
              <a:off x="1253169" y="3977283"/>
              <a:ext cx="961902" cy="755490"/>
              <a:chOff x="497425" y="5462236"/>
              <a:chExt cx="961902" cy="755490"/>
            </a:xfrm>
          </p:grpSpPr>
          <p:sp>
            <p:nvSpPr>
              <p:cNvPr id="56" name="Прямоугольник 55"/>
              <p:cNvSpPr/>
              <p:nvPr/>
            </p:nvSpPr>
            <p:spPr>
              <a:xfrm rot="19491787">
                <a:off x="599184" y="5478210"/>
                <a:ext cx="593251" cy="69993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 rot="19932971">
                <a:off x="702628" y="5518241"/>
                <a:ext cx="593251" cy="69993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 dirty="0"/>
              </a:p>
            </p:txBody>
          </p:sp>
          <p:sp>
            <p:nvSpPr>
              <p:cNvPr id="134182" name="TextBox 49"/>
              <p:cNvSpPr txBox="1">
                <a:spLocks noChangeArrowheads="1"/>
              </p:cNvSpPr>
              <p:nvPr/>
            </p:nvSpPr>
            <p:spPr bwMode="auto">
              <a:xfrm rot="-1719433">
                <a:off x="497425" y="5462236"/>
                <a:ext cx="961902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700"/>
                  <a:t>результаты</a:t>
                </a:r>
              </a:p>
            </p:txBody>
          </p:sp>
          <p:sp>
            <p:nvSpPr>
              <p:cNvPr id="55" name="Полилиния 54"/>
              <p:cNvSpPr/>
              <p:nvPr/>
            </p:nvSpPr>
            <p:spPr>
              <a:xfrm rot="19869109">
                <a:off x="850012" y="5674627"/>
                <a:ext cx="364833" cy="526935"/>
              </a:xfrm>
              <a:custGeom>
                <a:avLst/>
                <a:gdLst>
                  <a:gd name="connsiteX0" fmla="*/ 0 w 588396"/>
                  <a:gd name="connsiteY0" fmla="*/ 588396 h 948855"/>
                  <a:gd name="connsiteX1" fmla="*/ 143123 w 588396"/>
                  <a:gd name="connsiteY1" fmla="*/ 0 h 948855"/>
                  <a:gd name="connsiteX2" fmla="*/ 143123 w 588396"/>
                  <a:gd name="connsiteY2" fmla="*/ 0 h 948855"/>
                  <a:gd name="connsiteX3" fmla="*/ 214685 w 588396"/>
                  <a:gd name="connsiteY3" fmla="*/ 890546 h 948855"/>
                  <a:gd name="connsiteX4" fmla="*/ 286247 w 588396"/>
                  <a:gd name="connsiteY4" fmla="*/ 349857 h 948855"/>
                  <a:gd name="connsiteX5" fmla="*/ 373711 w 588396"/>
                  <a:gd name="connsiteY5" fmla="*/ 604299 h 948855"/>
                  <a:gd name="connsiteX6" fmla="*/ 508883 w 588396"/>
                  <a:gd name="connsiteY6" fmla="*/ 453224 h 948855"/>
                  <a:gd name="connsiteX7" fmla="*/ 588396 w 588396"/>
                  <a:gd name="connsiteY7" fmla="*/ 691763 h 94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8396" h="948855">
                    <a:moveTo>
                      <a:pt x="0" y="588396"/>
                    </a:moveTo>
                    <a:lnTo>
                      <a:pt x="143123" y="0"/>
                    </a:lnTo>
                    <a:lnTo>
                      <a:pt x="143123" y="0"/>
                    </a:lnTo>
                    <a:cubicBezTo>
                      <a:pt x="155050" y="148424"/>
                      <a:pt x="190831" y="832237"/>
                      <a:pt x="214685" y="890546"/>
                    </a:cubicBezTo>
                    <a:cubicBezTo>
                      <a:pt x="238539" y="948855"/>
                      <a:pt x="259743" y="397565"/>
                      <a:pt x="286247" y="349857"/>
                    </a:cubicBezTo>
                    <a:cubicBezTo>
                      <a:pt x="312751" y="302149"/>
                      <a:pt x="336605" y="587071"/>
                      <a:pt x="373711" y="604299"/>
                    </a:cubicBezTo>
                    <a:cubicBezTo>
                      <a:pt x="410817" y="621527"/>
                      <a:pt x="473102" y="438647"/>
                      <a:pt x="508883" y="453224"/>
                    </a:cubicBezTo>
                    <a:cubicBezTo>
                      <a:pt x="544664" y="467801"/>
                      <a:pt x="566530" y="579782"/>
                      <a:pt x="588396" y="691763"/>
                    </a:cubicBezTo>
                  </a:path>
                </a:pathLst>
              </a:cu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800"/>
              </a:p>
            </p:txBody>
          </p:sp>
        </p:grpSp>
        <p:pic>
          <p:nvPicPr>
            <p:cNvPr id="134179" name="Рисунок 46" descr="Человечек идущий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032" y="3936039"/>
              <a:ext cx="787995" cy="1243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533" y="3367811"/>
            <a:ext cx="2524125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1" name="Рисунок 5" descr="скорая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088" y="3065463"/>
            <a:ext cx="30559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Заголовок 1"/>
          <p:cNvSpPr>
            <a:spLocks noGrp="1"/>
          </p:cNvSpPr>
          <p:nvPr>
            <p:ph type="title"/>
          </p:nvPr>
        </p:nvSpPr>
        <p:spPr>
          <a:xfrm>
            <a:off x="3779838" y="0"/>
            <a:ext cx="5364162" cy="857250"/>
          </a:xfrm>
        </p:spPr>
        <p:txBody>
          <a:bodyPr/>
          <a:lstStyle/>
          <a:p>
            <a:pPr algn="ctr"/>
            <a:r>
              <a:rPr lang="ru-RU" dirty="0" smtClean="0"/>
              <a:t>Порядки оказания медицинской помощи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2449" y="1119117"/>
            <a:ext cx="6237026" cy="9962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Дополнительное финансирование на оснащение в соответствии с порядками </a:t>
            </a:r>
          </a:p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≈ 3 млрд.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4453" y="2470150"/>
            <a:ext cx="3152775" cy="6143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Приказ №388н от 20.06.2013 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46060" y="4721948"/>
            <a:ext cx="1241425" cy="614363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38253" name="TextBox 13"/>
          <p:cNvSpPr txBox="1">
            <a:spLocks noChangeArrowheads="1"/>
          </p:cNvSpPr>
          <p:nvPr/>
        </p:nvSpPr>
        <p:spPr bwMode="auto">
          <a:xfrm>
            <a:off x="4694806" y="2073086"/>
            <a:ext cx="4449193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</a:rPr>
              <a:t>Дополнительное финансирование на замену </a:t>
            </a:r>
            <a:r>
              <a:rPr lang="ru-RU" sz="1800" b="1" dirty="0" err="1">
                <a:solidFill>
                  <a:srgbClr val="000000"/>
                </a:solidFill>
              </a:rPr>
              <a:t>медоборудования</a:t>
            </a:r>
            <a:endParaRPr lang="ru-RU" sz="1800" b="1" dirty="0">
              <a:solidFill>
                <a:srgbClr val="0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108,1</a:t>
            </a:r>
            <a:r>
              <a:rPr lang="ru-RU" sz="2000" b="1" dirty="0" smtClean="0"/>
              <a:t>млн</a:t>
            </a:r>
            <a:r>
              <a:rPr lang="ru-RU" sz="2000" b="1" dirty="0"/>
              <a:t>. руб.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38254" name="Picture 4" descr="http://www.medtechmarket.ru/zadmin_data/userfiles/image/heartsaf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2748" y="4225061"/>
            <a:ext cx="18399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04720" y="5604559"/>
            <a:ext cx="8734425" cy="1103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Возможно есть целесообразность дифференциации стандартов оснащения в зависимости от уровня оказания медицинской помощи либо выделение минимально возможного для работы и рекомендуемого перечня оборудования</a:t>
            </a:r>
          </a:p>
        </p:txBody>
      </p:sp>
      <p:grpSp>
        <p:nvGrpSpPr>
          <p:cNvPr id="19" name="Стрелка вверх 18"/>
          <p:cNvGrpSpPr>
            <a:grpSpLocks/>
          </p:cNvGrpSpPr>
          <p:nvPr/>
        </p:nvGrpSpPr>
        <p:grpSpPr bwMode="auto">
          <a:xfrm rot="5400000">
            <a:off x="4116666" y="2497770"/>
            <a:ext cx="669925" cy="682625"/>
            <a:chOff x="4140" y="902"/>
            <a:chExt cx="422" cy="430"/>
          </a:xfrm>
        </p:grpSpPr>
        <p:pic>
          <p:nvPicPr>
            <p:cNvPr id="138263" name="Стрелка вверх 1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0" y="902"/>
              <a:ext cx="422" cy="430"/>
            </a:xfrm>
            <a:prstGeom prst="rect">
              <a:avLst/>
            </a:prstGeom>
            <a:noFill/>
          </p:spPr>
        </p:pic>
        <p:sp>
          <p:nvSpPr>
            <p:cNvPr id="138264" name="Text Box 24"/>
            <p:cNvSpPr txBox="1">
              <a:spLocks noChangeArrowheads="1"/>
            </p:cNvSpPr>
            <p:nvPr/>
          </p:nvSpPr>
          <p:spPr bwMode="auto">
            <a:xfrm>
              <a:off x="4265" y="1011"/>
              <a:ext cx="1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323528" y="2636912"/>
            <a:ext cx="84969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kern="0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Arial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3806825" y="0"/>
            <a:ext cx="53371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Динамика показателей смертности </a:t>
            </a:r>
            <a:br>
              <a:rPr lang="ru-RU" sz="2300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2300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и обеспеченности койками </a:t>
            </a:r>
            <a:br>
              <a:rPr lang="ru-RU" sz="2300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b="1">
                <a:solidFill>
                  <a:srgbClr val="C00000"/>
                </a:solidFill>
                <a:ea typeface="ＭＳ Ｐゴシック" pitchFamily="34" charset="-128"/>
                <a:cs typeface="Arial" pitchFamily="34" charset="0"/>
              </a:rPr>
              <a:t>(на 10 тыс. населения)</a:t>
            </a:r>
          </a:p>
        </p:txBody>
      </p:sp>
      <p:graphicFrame>
        <p:nvGraphicFramePr>
          <p:cNvPr id="10" name="Диаграмма 6"/>
          <p:cNvGraphicFramePr>
            <a:graphicFrameLocks/>
          </p:cNvGraphicFramePr>
          <p:nvPr/>
        </p:nvGraphicFramePr>
        <p:xfrm>
          <a:off x="777875" y="1338263"/>
          <a:ext cx="7615238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4"/>
          <p:cNvGraphicFramePr>
            <a:graphicFrameLocks/>
          </p:cNvGraphicFramePr>
          <p:nvPr/>
        </p:nvGraphicFramePr>
        <p:xfrm>
          <a:off x="792163" y="3087688"/>
          <a:ext cx="7615237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484" name="Группа 10"/>
          <p:cNvGrpSpPr>
            <a:grpSpLocks/>
          </p:cNvGrpSpPr>
          <p:nvPr/>
        </p:nvGrpSpPr>
        <p:grpSpPr bwMode="auto">
          <a:xfrm>
            <a:off x="4440238" y="1503363"/>
            <a:ext cx="328612" cy="142875"/>
            <a:chOff x="4440326" y="1514475"/>
            <a:chExt cx="329184" cy="142875"/>
          </a:xfrm>
        </p:grpSpPr>
        <p:sp>
          <p:nvSpPr>
            <p:cNvPr id="6" name="Овал 5"/>
            <p:cNvSpPr/>
            <p:nvPr/>
          </p:nvSpPr>
          <p:spPr>
            <a:xfrm>
              <a:off x="4524609" y="1514475"/>
              <a:ext cx="152665" cy="1428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440326" y="1579562"/>
              <a:ext cx="32918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4773613" y="1392238"/>
            <a:ext cx="289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Работа койки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6E252-5DD0-47AF-BDD2-65382ED528BD}" type="slidenum">
              <a:rPr lang="ru-RU" smtClean="0">
                <a:ea typeface="ＭＳ Ｐゴシック" pitchFamily="34" charset="-128"/>
              </a:rPr>
              <a:pPr>
                <a:defRPr/>
              </a:pPr>
              <a:t>5</a:t>
            </a:fld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98639" name="Rectangle 4"/>
          <p:cNvSpPr txBox="1">
            <a:spLocks noChangeArrowheads="1"/>
          </p:cNvSpPr>
          <p:nvPr/>
        </p:nvSpPr>
        <p:spPr bwMode="auto">
          <a:xfrm>
            <a:off x="3419475" y="44450"/>
            <a:ext cx="572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ru-RU" sz="2000" b="1">
                <a:solidFill>
                  <a:srgbClr val="C00000"/>
                </a:solidFill>
                <a:cs typeface="Arial" pitchFamily="34" charset="0"/>
              </a:rPr>
              <a:t>Причины неэффективной работы</a:t>
            </a:r>
            <a:br>
              <a:rPr lang="ru-RU" sz="2000" b="1">
                <a:solidFill>
                  <a:srgbClr val="C00000"/>
                </a:solidFill>
                <a:cs typeface="Arial" pitchFamily="34" charset="0"/>
              </a:rPr>
            </a:br>
            <a:r>
              <a:rPr lang="ru-RU" sz="2000" b="1">
                <a:solidFill>
                  <a:srgbClr val="C00000"/>
                </a:solidFill>
                <a:cs typeface="Arial" pitchFamily="34" charset="0"/>
              </a:rPr>
              <a:t>системы здравоохранения</a:t>
            </a:r>
          </a:p>
        </p:txBody>
      </p:sp>
      <p:graphicFrame>
        <p:nvGraphicFramePr>
          <p:cNvPr id="5" name="Object 333"/>
          <p:cNvGraphicFramePr>
            <a:graphicFrameLocks/>
          </p:cNvGraphicFramePr>
          <p:nvPr/>
        </p:nvGraphicFramePr>
        <p:xfrm>
          <a:off x="300038" y="1031875"/>
          <a:ext cx="87931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6329363" y="1009650"/>
            <a:ext cx="2493962" cy="5545138"/>
          </a:xfrm>
          <a:prstGeom prst="roundRect">
            <a:avLst>
              <a:gd name="adj" fmla="val 1473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1267" name="Овал 3"/>
          <p:cNvSpPr>
            <a:spLocks noChangeArrowheads="1"/>
          </p:cNvSpPr>
          <p:nvPr/>
        </p:nvSpPr>
        <p:spPr bwMode="auto">
          <a:xfrm>
            <a:off x="390525" y="5102225"/>
            <a:ext cx="2181225" cy="11398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b="1" dirty="0"/>
              <a:t>Заболевания, требующие амбулаторного лечения</a:t>
            </a:r>
          </a:p>
        </p:txBody>
      </p:sp>
      <p:sp>
        <p:nvSpPr>
          <p:cNvPr id="11268" name="Овал 4"/>
          <p:cNvSpPr>
            <a:spLocks noChangeArrowheads="1"/>
          </p:cNvSpPr>
          <p:nvPr/>
        </p:nvSpPr>
        <p:spPr bwMode="auto">
          <a:xfrm>
            <a:off x="344488" y="3775075"/>
            <a:ext cx="2170112" cy="10953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b="1" dirty="0" smtClean="0"/>
              <a:t>Заболевания, </a:t>
            </a:r>
            <a:r>
              <a:rPr lang="ru-RU" b="1" dirty="0"/>
              <a:t>требующие лечения в участковых больницах</a:t>
            </a:r>
          </a:p>
        </p:txBody>
      </p:sp>
      <p:sp>
        <p:nvSpPr>
          <p:cNvPr id="11269" name="Овал 5"/>
          <p:cNvSpPr>
            <a:spLocks noChangeArrowheads="1"/>
          </p:cNvSpPr>
          <p:nvPr/>
        </p:nvSpPr>
        <p:spPr bwMode="auto">
          <a:xfrm>
            <a:off x="390525" y="2387600"/>
            <a:ext cx="2090738" cy="11255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b="1" dirty="0"/>
              <a:t>Заболевания, требующие лечения в ЦРБ</a:t>
            </a:r>
          </a:p>
        </p:txBody>
      </p:sp>
      <p:sp>
        <p:nvSpPr>
          <p:cNvPr id="11270" name="Овал 6"/>
          <p:cNvSpPr>
            <a:spLocks noChangeArrowheads="1"/>
          </p:cNvSpPr>
          <p:nvPr/>
        </p:nvSpPr>
        <p:spPr bwMode="auto">
          <a:xfrm>
            <a:off x="377825" y="1123950"/>
            <a:ext cx="2103438" cy="11191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b="1" dirty="0"/>
              <a:t>Заболевания, требующие лечения в областных больницах</a:t>
            </a:r>
          </a:p>
        </p:txBody>
      </p:sp>
      <p:sp>
        <p:nvSpPr>
          <p:cNvPr id="11275" name="Стрелка вправо 16"/>
          <p:cNvSpPr>
            <a:spLocks noChangeArrowheads="1"/>
          </p:cNvSpPr>
          <p:nvPr/>
        </p:nvSpPr>
        <p:spPr bwMode="auto">
          <a:xfrm>
            <a:off x="2541317" y="1496291"/>
            <a:ext cx="617519" cy="415636"/>
          </a:xfrm>
          <a:prstGeom prst="rightArrow">
            <a:avLst>
              <a:gd name="adj1" fmla="val 50000"/>
              <a:gd name="adj2" fmla="val 4999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1276" name="Стрелка вправо 17"/>
          <p:cNvSpPr>
            <a:spLocks noChangeArrowheads="1"/>
          </p:cNvSpPr>
          <p:nvPr/>
        </p:nvSpPr>
        <p:spPr bwMode="auto">
          <a:xfrm rot="19253772">
            <a:off x="2421282" y="2279109"/>
            <a:ext cx="1151948" cy="36594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1277" name="Стрелка вправо 18"/>
          <p:cNvSpPr>
            <a:spLocks noChangeArrowheads="1"/>
          </p:cNvSpPr>
          <p:nvPr/>
        </p:nvSpPr>
        <p:spPr bwMode="auto">
          <a:xfrm rot="-1615993">
            <a:off x="2551329" y="3628884"/>
            <a:ext cx="1201440" cy="310896"/>
          </a:xfrm>
          <a:prstGeom prst="rightArrow">
            <a:avLst>
              <a:gd name="adj1" fmla="val 50000"/>
              <a:gd name="adj2" fmla="val 5013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1278" name="Стрелка вправо 19"/>
          <p:cNvSpPr>
            <a:spLocks noChangeArrowheads="1"/>
          </p:cNvSpPr>
          <p:nvPr/>
        </p:nvSpPr>
        <p:spPr bwMode="auto">
          <a:xfrm rot="19238232">
            <a:off x="2435575" y="5015875"/>
            <a:ext cx="720201" cy="334513"/>
          </a:xfrm>
          <a:prstGeom prst="rightArrow">
            <a:avLst>
              <a:gd name="adj1" fmla="val 50000"/>
              <a:gd name="adj2" fmla="val 5015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1279" name="Стрелка вправо 20"/>
          <p:cNvSpPr>
            <a:spLocks noChangeArrowheads="1"/>
          </p:cNvSpPr>
          <p:nvPr/>
        </p:nvSpPr>
        <p:spPr bwMode="auto">
          <a:xfrm>
            <a:off x="2643556" y="5659525"/>
            <a:ext cx="919041" cy="301887"/>
          </a:xfrm>
          <a:prstGeom prst="rightArrow">
            <a:avLst>
              <a:gd name="adj1" fmla="val 50000"/>
              <a:gd name="adj2" fmla="val 4981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10613" name="Rectangle 4"/>
          <p:cNvSpPr txBox="1">
            <a:spLocks noChangeArrowheads="1"/>
          </p:cNvSpPr>
          <p:nvPr/>
        </p:nvSpPr>
        <p:spPr bwMode="auto">
          <a:xfrm>
            <a:off x="3714750" y="0"/>
            <a:ext cx="5429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</a:pP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Причины неэффективной работы системы здравоохранения</a:t>
            </a:r>
          </a:p>
        </p:txBody>
      </p:sp>
      <p:sp>
        <p:nvSpPr>
          <p:cNvPr id="17" name="Стрелка вправо 17"/>
          <p:cNvSpPr>
            <a:spLocks noChangeArrowheads="1"/>
          </p:cNvSpPr>
          <p:nvPr/>
        </p:nvSpPr>
        <p:spPr bwMode="auto">
          <a:xfrm rot="-5400000">
            <a:off x="7217601" y="2039965"/>
            <a:ext cx="563321" cy="391883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8" name="Стрелка вправо 18"/>
          <p:cNvSpPr>
            <a:spLocks noChangeArrowheads="1"/>
          </p:cNvSpPr>
          <p:nvPr/>
        </p:nvSpPr>
        <p:spPr bwMode="auto">
          <a:xfrm rot="-5400000">
            <a:off x="7287480" y="3124587"/>
            <a:ext cx="441971" cy="362796"/>
          </a:xfrm>
          <a:prstGeom prst="rightArrow">
            <a:avLst>
              <a:gd name="adj1" fmla="val 50000"/>
              <a:gd name="adj2" fmla="val 5007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9" name="Стрелка вправо 19"/>
          <p:cNvSpPr>
            <a:spLocks noChangeArrowheads="1"/>
          </p:cNvSpPr>
          <p:nvPr/>
        </p:nvSpPr>
        <p:spPr bwMode="auto">
          <a:xfrm rot="-5400000">
            <a:off x="7270596" y="4123641"/>
            <a:ext cx="475184" cy="302780"/>
          </a:xfrm>
          <a:prstGeom prst="rightArrow">
            <a:avLst>
              <a:gd name="adj1" fmla="val 50000"/>
              <a:gd name="adj2" fmla="val 49992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24" name="Скругленный прямоугольник 27"/>
          <p:cNvSpPr>
            <a:spLocks noChangeArrowheads="1"/>
          </p:cNvSpPr>
          <p:nvPr/>
        </p:nvSpPr>
        <p:spPr bwMode="auto">
          <a:xfrm>
            <a:off x="6507678" y="5624341"/>
            <a:ext cx="2101932" cy="7744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Сложный</a:t>
            </a:r>
            <a:b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пациент</a:t>
            </a:r>
          </a:p>
        </p:txBody>
      </p:sp>
      <p:sp>
        <p:nvSpPr>
          <p:cNvPr id="25" name="Стрелка вправо 28"/>
          <p:cNvSpPr>
            <a:spLocks noChangeArrowheads="1"/>
          </p:cNvSpPr>
          <p:nvPr/>
        </p:nvSpPr>
        <p:spPr bwMode="auto">
          <a:xfrm rot="-5400000">
            <a:off x="7287697" y="5081884"/>
            <a:ext cx="491387" cy="460148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6488" y="1365250"/>
            <a:ext cx="1757362" cy="7016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Областные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учреждения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92525" y="2767013"/>
            <a:ext cx="1698625" cy="7000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ЦРБ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81325" y="4132263"/>
            <a:ext cx="2921000" cy="7604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УЧАСТКОВЫЕ БОЛЬНИЦЫ</a:t>
            </a: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632" name="TextBox 10"/>
          <p:cNvSpPr txBox="1">
            <a:spLocks noChangeArrowheads="1"/>
          </p:cNvSpPr>
          <p:nvPr/>
        </p:nvSpPr>
        <p:spPr bwMode="auto">
          <a:xfrm>
            <a:off x="2968625" y="4360863"/>
            <a:ext cx="2924175" cy="554037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b="1">
                <a:cs typeface="Arial" pitchFamily="34" charset="0"/>
              </a:rPr>
              <a:t> (низкие кадровые и материальные ресурсы, простаивающие койки, желание «заработать» средства ОМС)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98863" y="5497513"/>
            <a:ext cx="1970087" cy="552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ВРАЧ</a:t>
            </a:r>
            <a:b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ПОЛИКЛИНИКИ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21475" y="4562475"/>
            <a:ext cx="1804988" cy="4492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ВРАЧ</a:t>
            </a:r>
            <a:b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ПОЛИКЛИНИКИ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638925" y="1152525"/>
            <a:ext cx="1757363" cy="700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Областные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учреждения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97663" y="2708275"/>
            <a:ext cx="1698625" cy="307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ЦРБ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86550" y="3603625"/>
            <a:ext cx="1757363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УЧАСТКОВЫЕ БОЛЬНИЦЫ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pPr>
              <a:defRPr/>
            </a:pPr>
            <a:fld id="{8B88990F-A2CE-4CE1-B904-9994B18292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035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55688"/>
            <a:ext cx="194468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23" descr="C:\Documents and Settings\KucheryavijAA\Мои документы\Мои рисунки\Организатор клипов (Microsoft)\j04339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1778000"/>
            <a:ext cx="7905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TextBox 20"/>
          <p:cNvSpPr txBox="1">
            <a:spLocks noChangeArrowheads="1"/>
          </p:cNvSpPr>
          <p:nvPr/>
        </p:nvSpPr>
        <p:spPr bwMode="auto">
          <a:xfrm>
            <a:off x="1143000" y="107156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000066"/>
                </a:solidFill>
              </a:rPr>
              <a:t>Стационар</a:t>
            </a:r>
          </a:p>
        </p:txBody>
      </p:sp>
      <p:sp>
        <p:nvSpPr>
          <p:cNvPr id="37" name="AutoShape 47"/>
          <p:cNvSpPr>
            <a:spLocks noChangeArrowheads="1"/>
          </p:cNvSpPr>
          <p:nvPr/>
        </p:nvSpPr>
        <p:spPr bwMode="auto">
          <a:xfrm rot="5400000" flipV="1">
            <a:off x="1196538" y="2577382"/>
            <a:ext cx="1074515" cy="617514"/>
          </a:xfrm>
          <a:prstGeom prst="leftArrow">
            <a:avLst>
              <a:gd name="adj1" fmla="val 50000"/>
              <a:gd name="adj2" fmla="val 10975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grpSp>
        <p:nvGrpSpPr>
          <p:cNvPr id="100360" name="Группа 55"/>
          <p:cNvGrpSpPr>
            <a:grpSpLocks/>
          </p:cNvGrpSpPr>
          <p:nvPr/>
        </p:nvGrpSpPr>
        <p:grpSpPr bwMode="auto">
          <a:xfrm>
            <a:off x="296863" y="2622550"/>
            <a:ext cx="2994025" cy="1914525"/>
            <a:chOff x="71250" y="2622756"/>
            <a:chExt cx="3218856" cy="2243555"/>
          </a:xfrm>
        </p:grpSpPr>
        <p:grpSp>
          <p:nvGrpSpPr>
            <p:cNvPr id="100379" name="Группа 11"/>
            <p:cNvGrpSpPr>
              <a:grpSpLocks/>
            </p:cNvGrpSpPr>
            <p:nvPr/>
          </p:nvGrpSpPr>
          <p:grpSpPr bwMode="auto">
            <a:xfrm>
              <a:off x="674830" y="3777639"/>
              <a:ext cx="504056" cy="1080121"/>
              <a:chOff x="4595937" y="2276872"/>
              <a:chExt cx="504056" cy="1080121"/>
            </a:xfrm>
          </p:grpSpPr>
          <p:sp>
            <p:nvSpPr>
              <p:cNvPr id="100404" name="Freeform 13"/>
              <p:cNvSpPr>
                <a:spLocks/>
              </p:cNvSpPr>
              <p:nvPr/>
            </p:nvSpPr>
            <p:spPr bwMode="gray">
              <a:xfrm>
                <a:off x="4716016" y="2276872"/>
                <a:ext cx="235834" cy="257089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405" name="Freeform 14"/>
              <p:cNvSpPr>
                <a:spLocks/>
              </p:cNvSpPr>
              <p:nvPr/>
            </p:nvSpPr>
            <p:spPr bwMode="gray">
              <a:xfrm>
                <a:off x="4595937" y="2578945"/>
                <a:ext cx="504056" cy="77804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380" name="Группа 14"/>
            <p:cNvGrpSpPr>
              <a:grpSpLocks/>
            </p:cNvGrpSpPr>
            <p:nvPr/>
          </p:nvGrpSpPr>
          <p:grpSpPr bwMode="auto">
            <a:xfrm>
              <a:off x="1389210" y="3777639"/>
              <a:ext cx="504056" cy="1080121"/>
              <a:chOff x="4595937" y="2276872"/>
              <a:chExt cx="504056" cy="1080121"/>
            </a:xfrm>
          </p:grpSpPr>
          <p:sp>
            <p:nvSpPr>
              <p:cNvPr id="100402" name="Freeform 13"/>
              <p:cNvSpPr>
                <a:spLocks/>
              </p:cNvSpPr>
              <p:nvPr/>
            </p:nvSpPr>
            <p:spPr bwMode="gray">
              <a:xfrm>
                <a:off x="4716016" y="2276872"/>
                <a:ext cx="235834" cy="257089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403" name="Freeform 14"/>
              <p:cNvSpPr>
                <a:spLocks/>
              </p:cNvSpPr>
              <p:nvPr/>
            </p:nvSpPr>
            <p:spPr bwMode="gray">
              <a:xfrm>
                <a:off x="4595937" y="2578945"/>
                <a:ext cx="504056" cy="77804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381" name="Группа 17"/>
            <p:cNvGrpSpPr>
              <a:grpSpLocks/>
            </p:cNvGrpSpPr>
            <p:nvPr/>
          </p:nvGrpSpPr>
          <p:grpSpPr bwMode="auto">
            <a:xfrm>
              <a:off x="2032152" y="2634631"/>
              <a:ext cx="504056" cy="1080121"/>
              <a:chOff x="4595937" y="2276872"/>
              <a:chExt cx="504056" cy="1080121"/>
            </a:xfrm>
          </p:grpSpPr>
          <p:sp>
            <p:nvSpPr>
              <p:cNvPr id="100400" name="Freeform 13"/>
              <p:cNvSpPr>
                <a:spLocks/>
              </p:cNvSpPr>
              <p:nvPr/>
            </p:nvSpPr>
            <p:spPr bwMode="gray">
              <a:xfrm>
                <a:off x="4716016" y="2276872"/>
                <a:ext cx="235834" cy="257089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401" name="Freeform 14"/>
              <p:cNvSpPr>
                <a:spLocks/>
              </p:cNvSpPr>
              <p:nvPr/>
            </p:nvSpPr>
            <p:spPr bwMode="gray">
              <a:xfrm>
                <a:off x="4595937" y="2578945"/>
                <a:ext cx="504056" cy="77804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382" name="Группа 28"/>
            <p:cNvGrpSpPr>
              <a:grpSpLocks/>
            </p:cNvGrpSpPr>
            <p:nvPr/>
          </p:nvGrpSpPr>
          <p:grpSpPr bwMode="auto">
            <a:xfrm>
              <a:off x="71250" y="3786190"/>
              <a:ext cx="504056" cy="1080121"/>
              <a:chOff x="4595937" y="2276872"/>
              <a:chExt cx="504056" cy="1080121"/>
            </a:xfrm>
          </p:grpSpPr>
          <p:sp>
            <p:nvSpPr>
              <p:cNvPr id="100398" name="Freeform 13"/>
              <p:cNvSpPr>
                <a:spLocks/>
              </p:cNvSpPr>
              <p:nvPr/>
            </p:nvSpPr>
            <p:spPr bwMode="gray">
              <a:xfrm>
                <a:off x="4716016" y="2276872"/>
                <a:ext cx="235834" cy="257089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99" name="Freeform 14"/>
              <p:cNvSpPr>
                <a:spLocks/>
              </p:cNvSpPr>
              <p:nvPr/>
            </p:nvSpPr>
            <p:spPr bwMode="gray">
              <a:xfrm>
                <a:off x="4595937" y="2578945"/>
                <a:ext cx="504056" cy="77804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383" name="Группа 31"/>
            <p:cNvGrpSpPr>
              <a:grpSpLocks/>
            </p:cNvGrpSpPr>
            <p:nvPr/>
          </p:nvGrpSpPr>
          <p:grpSpPr bwMode="auto">
            <a:xfrm>
              <a:off x="2786050" y="3786190"/>
              <a:ext cx="504056" cy="1080121"/>
              <a:chOff x="4595937" y="2276872"/>
              <a:chExt cx="504056" cy="1080121"/>
            </a:xfrm>
          </p:grpSpPr>
          <p:sp>
            <p:nvSpPr>
              <p:cNvPr id="100396" name="Freeform 13"/>
              <p:cNvSpPr>
                <a:spLocks/>
              </p:cNvSpPr>
              <p:nvPr/>
            </p:nvSpPr>
            <p:spPr bwMode="gray">
              <a:xfrm>
                <a:off x="4716016" y="2276872"/>
                <a:ext cx="235834" cy="257089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97" name="Freeform 14"/>
              <p:cNvSpPr>
                <a:spLocks/>
              </p:cNvSpPr>
              <p:nvPr/>
            </p:nvSpPr>
            <p:spPr bwMode="gray">
              <a:xfrm>
                <a:off x="4595937" y="2578945"/>
                <a:ext cx="504056" cy="77804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384" name="Группа 34"/>
            <p:cNvGrpSpPr>
              <a:grpSpLocks/>
            </p:cNvGrpSpPr>
            <p:nvPr/>
          </p:nvGrpSpPr>
          <p:grpSpPr bwMode="auto">
            <a:xfrm>
              <a:off x="83125" y="2631307"/>
              <a:ext cx="504056" cy="1080121"/>
              <a:chOff x="4595937" y="2276872"/>
              <a:chExt cx="504056" cy="1080121"/>
            </a:xfrm>
          </p:grpSpPr>
          <p:sp>
            <p:nvSpPr>
              <p:cNvPr id="100394" name="Freeform 13"/>
              <p:cNvSpPr>
                <a:spLocks/>
              </p:cNvSpPr>
              <p:nvPr/>
            </p:nvSpPr>
            <p:spPr bwMode="gray">
              <a:xfrm>
                <a:off x="4716016" y="2276872"/>
                <a:ext cx="235834" cy="257089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95" name="Freeform 14"/>
              <p:cNvSpPr>
                <a:spLocks/>
              </p:cNvSpPr>
              <p:nvPr/>
            </p:nvSpPr>
            <p:spPr bwMode="gray">
              <a:xfrm>
                <a:off x="4595937" y="2578945"/>
                <a:ext cx="504056" cy="77804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385" name="Группа 37"/>
            <p:cNvGrpSpPr>
              <a:grpSpLocks/>
            </p:cNvGrpSpPr>
            <p:nvPr/>
          </p:nvGrpSpPr>
          <p:grpSpPr bwMode="auto">
            <a:xfrm>
              <a:off x="2643174" y="2643182"/>
              <a:ext cx="504056" cy="1080121"/>
              <a:chOff x="4595937" y="2276872"/>
              <a:chExt cx="504056" cy="1080121"/>
            </a:xfrm>
          </p:grpSpPr>
          <p:sp>
            <p:nvSpPr>
              <p:cNvPr id="100392" name="Freeform 13"/>
              <p:cNvSpPr>
                <a:spLocks/>
              </p:cNvSpPr>
              <p:nvPr/>
            </p:nvSpPr>
            <p:spPr bwMode="gray">
              <a:xfrm>
                <a:off x="4716016" y="2276872"/>
                <a:ext cx="235834" cy="257089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93" name="Freeform 14"/>
              <p:cNvSpPr>
                <a:spLocks/>
              </p:cNvSpPr>
              <p:nvPr/>
            </p:nvSpPr>
            <p:spPr bwMode="gray">
              <a:xfrm>
                <a:off x="4595937" y="2578945"/>
                <a:ext cx="504056" cy="77804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386" name="Группа 55"/>
            <p:cNvGrpSpPr>
              <a:grpSpLocks/>
            </p:cNvGrpSpPr>
            <p:nvPr/>
          </p:nvGrpSpPr>
          <p:grpSpPr bwMode="auto">
            <a:xfrm>
              <a:off x="686517" y="2622756"/>
              <a:ext cx="504056" cy="1080121"/>
              <a:chOff x="4595937" y="2276872"/>
              <a:chExt cx="504056" cy="1080121"/>
            </a:xfrm>
          </p:grpSpPr>
          <p:sp>
            <p:nvSpPr>
              <p:cNvPr id="100390" name="Freeform 13"/>
              <p:cNvSpPr>
                <a:spLocks/>
              </p:cNvSpPr>
              <p:nvPr/>
            </p:nvSpPr>
            <p:spPr bwMode="gray">
              <a:xfrm>
                <a:off x="4716016" y="2276872"/>
                <a:ext cx="235834" cy="257089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91" name="Freeform 14"/>
              <p:cNvSpPr>
                <a:spLocks/>
              </p:cNvSpPr>
              <p:nvPr/>
            </p:nvSpPr>
            <p:spPr bwMode="gray">
              <a:xfrm>
                <a:off x="4595937" y="2578945"/>
                <a:ext cx="504056" cy="77804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387" name="Группа 90"/>
            <p:cNvGrpSpPr>
              <a:grpSpLocks/>
            </p:cNvGrpSpPr>
            <p:nvPr/>
          </p:nvGrpSpPr>
          <p:grpSpPr bwMode="auto">
            <a:xfrm>
              <a:off x="2103590" y="3777639"/>
              <a:ext cx="504056" cy="1080121"/>
              <a:chOff x="4595937" y="2276872"/>
              <a:chExt cx="504056" cy="1080121"/>
            </a:xfrm>
          </p:grpSpPr>
          <p:sp>
            <p:nvSpPr>
              <p:cNvPr id="100388" name="Freeform 13"/>
              <p:cNvSpPr>
                <a:spLocks/>
              </p:cNvSpPr>
              <p:nvPr/>
            </p:nvSpPr>
            <p:spPr bwMode="gray">
              <a:xfrm>
                <a:off x="4716016" y="2276872"/>
                <a:ext cx="235834" cy="257089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7"/>
                  <a:gd name="T94" fmla="*/ 0 h 292"/>
                  <a:gd name="T95" fmla="*/ 267 w 267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389" name="Freeform 14"/>
              <p:cNvSpPr>
                <a:spLocks/>
              </p:cNvSpPr>
              <p:nvPr/>
            </p:nvSpPr>
            <p:spPr bwMode="gray">
              <a:xfrm>
                <a:off x="4595937" y="2578945"/>
                <a:ext cx="504056" cy="77804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"/>
                  <a:gd name="T160" fmla="*/ 0 h 1111"/>
                  <a:gd name="T161" fmla="*/ 573 w 573"/>
                  <a:gd name="T162" fmla="*/ 1111 h 11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5" name="Стрелка вправо 44"/>
          <p:cNvSpPr/>
          <p:nvPr/>
        </p:nvSpPr>
        <p:spPr bwMode="auto">
          <a:xfrm rot="2962203">
            <a:off x="6899300" y="3559398"/>
            <a:ext cx="1105426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" name="Стрелка вправо 45"/>
          <p:cNvSpPr/>
          <p:nvPr/>
        </p:nvSpPr>
        <p:spPr bwMode="auto">
          <a:xfrm rot="5400000">
            <a:off x="5892160" y="1780745"/>
            <a:ext cx="593766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" name="Стрелка вправо 47"/>
          <p:cNvSpPr/>
          <p:nvPr/>
        </p:nvSpPr>
        <p:spPr bwMode="auto">
          <a:xfrm rot="7980718">
            <a:off x="4067857" y="3750133"/>
            <a:ext cx="1650867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" name="Стрелка вправо 48"/>
          <p:cNvSpPr/>
          <p:nvPr/>
        </p:nvSpPr>
        <p:spPr bwMode="auto">
          <a:xfrm rot="5400000">
            <a:off x="2455665" y="5320838"/>
            <a:ext cx="400648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714750" y="0"/>
            <a:ext cx="5429250" cy="10525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Причины неэффективной работы системы здравоохранения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452938" y="1081088"/>
            <a:ext cx="3490912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Жесткий принцип: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койка пустовать не должна!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871913" y="2363788"/>
            <a:ext cx="4784725" cy="7715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Большое число необоснованных госпитализаций «амбулаторных» пациентов</a:t>
            </a:r>
          </a:p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«Текучка» на муниципальном уровне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25425" y="4654550"/>
            <a:ext cx="4773613" cy="6064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Врачи и медперсонал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«привыкли»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к легким больным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807075" y="4286250"/>
            <a:ext cx="3074988" cy="1146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«Обоснованный» пациент на койку попасть не может,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т.к. все занято, очереди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38125" y="5735638"/>
            <a:ext cx="4773613" cy="101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При поступлении действительно тяжелого пациента тактика выбирается неверно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и наступает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неблагопритный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исход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99604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726378" y="1600200"/>
          <a:ext cx="396042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316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68FE3-F231-4AC1-B4A7-44138963A435}" type="slidenum">
              <a:rPr lang="ru-RU" smtClean="0">
                <a:ea typeface="ＭＳ Ｐゴシック" pitchFamily="34" charset="-128"/>
              </a:rPr>
              <a:pPr>
                <a:defRPr/>
              </a:pPr>
              <a:t>8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101380" name="TextBox 2"/>
          <p:cNvSpPr txBox="1">
            <a:spLocks noChangeArrowheads="1"/>
          </p:cNvSpPr>
          <p:nvPr/>
        </p:nvSpPr>
        <p:spPr bwMode="auto">
          <a:xfrm>
            <a:off x="3924300" y="261938"/>
            <a:ext cx="521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Оплата медицинской помощи</a:t>
            </a:r>
          </a:p>
          <a:p>
            <a:pPr algn="ctr">
              <a:lnSpc>
                <a:spcPct val="75000"/>
              </a:lnSpc>
            </a:pP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 в рамках ТПГ, 2009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Рисунок 15" descr="дорога.png"/>
          <p:cNvPicPr>
            <a:picLocks noChangeAspect="1"/>
          </p:cNvPicPr>
          <p:nvPr/>
        </p:nvPicPr>
        <p:blipFill>
          <a:blip r:embed="rId2" cstate="print"/>
          <a:srcRect l="22003" t="11435" r="11305"/>
          <a:stretch>
            <a:fillRect/>
          </a:stretch>
        </p:blipFill>
        <p:spPr bwMode="auto">
          <a:xfrm>
            <a:off x="12700" y="885825"/>
            <a:ext cx="9144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86188" y="0"/>
            <a:ext cx="5357812" cy="98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Политика </a:t>
            </a:r>
            <a:br>
              <a:rPr lang="ru-RU" sz="2400" b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сфере здравоохранения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1000" y="2760663"/>
            <a:ext cx="5543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SzPct val="110000"/>
            </a:pPr>
            <a:endParaRPr lang="ru-RU" sz="2400">
              <a:solidFill>
                <a:srgbClr val="000066"/>
              </a:solidFill>
            </a:endParaRP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6172200" y="2547938"/>
            <a:ext cx="27146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SzPct val="110000"/>
              <a:buFontTx/>
              <a:buChar char="•"/>
            </a:pPr>
            <a:endParaRPr lang="ru-RU" sz="17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4390" y="971550"/>
            <a:ext cx="6323610" cy="9026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Стратегия  социально-экономического развития Кировской области  на период до 2020 года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0490" y="1991592"/>
            <a:ext cx="6561859" cy="7706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Концепция  модернизации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здравоохранения  Кировской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86591" y="2909702"/>
            <a:ext cx="6799366" cy="11288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Областная программа </a:t>
            </a:r>
          </a:p>
          <a:p>
            <a:pPr algn="ctr">
              <a:defRPr/>
            </a:pPr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«Модернизация здравоохранения Кировской области» на  2011 – 2013 годы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6232769" y="1700162"/>
            <a:ext cx="671549" cy="671549"/>
          </a:xfrm>
          <a:custGeom>
            <a:avLst/>
            <a:gdLst>
              <a:gd name="connsiteX0" fmla="*/ 0 w 671549"/>
              <a:gd name="connsiteY0" fmla="*/ 369352 h 671549"/>
              <a:gd name="connsiteX1" fmla="*/ 151099 w 671549"/>
              <a:gd name="connsiteY1" fmla="*/ 369352 h 671549"/>
              <a:gd name="connsiteX2" fmla="*/ 151099 w 671549"/>
              <a:gd name="connsiteY2" fmla="*/ 0 h 671549"/>
              <a:gd name="connsiteX3" fmla="*/ 520450 w 671549"/>
              <a:gd name="connsiteY3" fmla="*/ 0 h 671549"/>
              <a:gd name="connsiteX4" fmla="*/ 520450 w 671549"/>
              <a:gd name="connsiteY4" fmla="*/ 369352 h 671549"/>
              <a:gd name="connsiteX5" fmla="*/ 671549 w 671549"/>
              <a:gd name="connsiteY5" fmla="*/ 369352 h 671549"/>
              <a:gd name="connsiteX6" fmla="*/ 335775 w 671549"/>
              <a:gd name="connsiteY6" fmla="*/ 671549 h 671549"/>
              <a:gd name="connsiteX7" fmla="*/ 0 w 671549"/>
              <a:gd name="connsiteY7" fmla="*/ 369352 h 67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549" h="671549">
                <a:moveTo>
                  <a:pt x="0" y="369352"/>
                </a:moveTo>
                <a:lnTo>
                  <a:pt x="151099" y="369352"/>
                </a:lnTo>
                <a:lnTo>
                  <a:pt x="151099" y="0"/>
                </a:lnTo>
                <a:lnTo>
                  <a:pt x="520450" y="0"/>
                </a:lnTo>
                <a:lnTo>
                  <a:pt x="520450" y="369352"/>
                </a:lnTo>
                <a:lnTo>
                  <a:pt x="671549" y="369352"/>
                </a:lnTo>
                <a:lnTo>
                  <a:pt x="335775" y="671549"/>
                </a:lnTo>
                <a:lnTo>
                  <a:pt x="0" y="369352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9199" tIns="38100" rIns="189199" bIns="204308" spcCol="1270" anchor="ctr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defRPr/>
            </a:pPr>
            <a:endParaRPr lang="ru-RU" sz="3000"/>
          </a:p>
        </p:txBody>
      </p:sp>
      <p:sp>
        <p:nvSpPr>
          <p:cNvPr id="34" name="Полилиния 33"/>
          <p:cNvSpPr/>
          <p:nvPr/>
        </p:nvSpPr>
        <p:spPr>
          <a:xfrm>
            <a:off x="6736153" y="2631077"/>
            <a:ext cx="671549" cy="671549"/>
          </a:xfrm>
          <a:custGeom>
            <a:avLst/>
            <a:gdLst>
              <a:gd name="connsiteX0" fmla="*/ 0 w 671549"/>
              <a:gd name="connsiteY0" fmla="*/ 369352 h 671549"/>
              <a:gd name="connsiteX1" fmla="*/ 151099 w 671549"/>
              <a:gd name="connsiteY1" fmla="*/ 369352 h 671549"/>
              <a:gd name="connsiteX2" fmla="*/ 151099 w 671549"/>
              <a:gd name="connsiteY2" fmla="*/ 0 h 671549"/>
              <a:gd name="connsiteX3" fmla="*/ 520450 w 671549"/>
              <a:gd name="connsiteY3" fmla="*/ 0 h 671549"/>
              <a:gd name="connsiteX4" fmla="*/ 520450 w 671549"/>
              <a:gd name="connsiteY4" fmla="*/ 369352 h 671549"/>
              <a:gd name="connsiteX5" fmla="*/ 671549 w 671549"/>
              <a:gd name="connsiteY5" fmla="*/ 369352 h 671549"/>
              <a:gd name="connsiteX6" fmla="*/ 335775 w 671549"/>
              <a:gd name="connsiteY6" fmla="*/ 671549 h 671549"/>
              <a:gd name="connsiteX7" fmla="*/ 0 w 671549"/>
              <a:gd name="connsiteY7" fmla="*/ 369352 h 67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549" h="671549">
                <a:moveTo>
                  <a:pt x="0" y="369352"/>
                </a:moveTo>
                <a:lnTo>
                  <a:pt x="151099" y="369352"/>
                </a:lnTo>
                <a:lnTo>
                  <a:pt x="151099" y="0"/>
                </a:lnTo>
                <a:lnTo>
                  <a:pt x="520450" y="0"/>
                </a:lnTo>
                <a:lnTo>
                  <a:pt x="520450" y="369352"/>
                </a:lnTo>
                <a:lnTo>
                  <a:pt x="671549" y="369352"/>
                </a:lnTo>
                <a:lnTo>
                  <a:pt x="335775" y="671549"/>
                </a:lnTo>
                <a:lnTo>
                  <a:pt x="0" y="369352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9199" tIns="38100" rIns="189199" bIns="204308" spcCol="1270" anchor="ctr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defRPr/>
            </a:pPr>
            <a:endParaRPr lang="ru-RU" sz="300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62692" y="4143870"/>
            <a:ext cx="6790707" cy="1304430"/>
          </a:xfrm>
          <a:prstGeom prst="roundRect">
            <a:avLst>
              <a:gd name="adj" fmla="val 1072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мероприятий («дорожная карта»)  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«Изменения в отраслях социальной сферы, направленные на повышение эффективности здравоохранения в Кировской области»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38795" y="5574970"/>
            <a:ext cx="6971805" cy="1199407"/>
          </a:xfrm>
          <a:prstGeom prst="roundRect">
            <a:avLst>
              <a:gd name="adj" fmla="val 1072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Государственная программа Кировской области «Развитие здравоохранения» на 2013 –  2020 годы 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7084558" y="3871912"/>
            <a:ext cx="737508" cy="6486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5" name="Стрелка вниз 24"/>
          <p:cNvSpPr/>
          <p:nvPr/>
        </p:nvSpPr>
        <p:spPr>
          <a:xfrm>
            <a:off x="7517203" y="5220933"/>
            <a:ext cx="737508" cy="6486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15019</TotalTime>
  <Words>1482</Words>
  <Application>Microsoft Office PowerPoint</Application>
  <PresentationFormat>Экран (4:3)</PresentationFormat>
  <Paragraphs>524</Paragraphs>
  <Slides>34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неэффективной работы системы здравоохранения</vt:lpstr>
      <vt:lpstr>Презентация PowerPoint</vt:lpstr>
      <vt:lpstr>Политика  в сфере здравоохранения</vt:lpstr>
      <vt:lpstr>Презентация PowerPoint</vt:lpstr>
      <vt:lpstr>Реформирование сети медицинских организаций</vt:lpstr>
      <vt:lpstr>Трехуровневая система оказания медицинской помощи</vt:lpstr>
      <vt:lpstr>Презентация PowerPoint</vt:lpstr>
      <vt:lpstr>Презентация PowerPoint</vt:lpstr>
      <vt:lpstr>Реструктуризация сети медицинских организаций</vt:lpstr>
      <vt:lpstr>Реструктуризация коечного фонда</vt:lpstr>
      <vt:lpstr>Избыток коечного фонда</vt:lpstr>
      <vt:lpstr>Финансовые механизмы реструктуризации</vt:lpstr>
      <vt:lpstr>Финансирование  ТПГГ, млн. руб.</vt:lpstr>
      <vt:lpstr>Презентация PowerPoint</vt:lpstr>
      <vt:lpstr>Презентация PowerPoint</vt:lpstr>
      <vt:lpstr>Презентация PowerPoint</vt:lpstr>
      <vt:lpstr>Интенсификация работы стационаров</vt:lpstr>
      <vt:lpstr>Презентация PowerPoint</vt:lpstr>
      <vt:lpstr>Презентация PowerPoint</vt:lpstr>
      <vt:lpstr>Результаты преобразований системы здравоохранения</vt:lpstr>
      <vt:lpstr>Смягчение рисков реструктуризации</vt:lpstr>
      <vt:lpstr>Презентация PowerPoint</vt:lpstr>
      <vt:lpstr>Презентация PowerPoint</vt:lpstr>
      <vt:lpstr>Проблемы дальнейшей реструктуризации</vt:lpstr>
      <vt:lpstr>Пути оптимизации деятельности маломощных стационаров</vt:lpstr>
      <vt:lpstr>Расширение функциональных обязанностей врачей-специалистов</vt:lpstr>
      <vt:lpstr>Порядки оказания медицинской помощи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здравоохранения Кировской области</dc:title>
  <dc:creator>Ирина</dc:creator>
  <cp:lastModifiedBy>Кашин</cp:lastModifiedBy>
  <cp:revision>3115</cp:revision>
  <cp:lastPrinted>2014-07-26T11:19:21Z</cp:lastPrinted>
  <dcterms:created xsi:type="dcterms:W3CDTF">2011-01-25T12:42:03Z</dcterms:created>
  <dcterms:modified xsi:type="dcterms:W3CDTF">2014-07-29T03:20:20Z</dcterms:modified>
</cp:coreProperties>
</file>