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1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60"/>
  </p:normalViewPr>
  <p:slideViewPr>
    <p:cSldViewPr>
      <p:cViewPr varScale="1">
        <p:scale>
          <a:sx n="84" d="100"/>
          <a:sy n="84" d="100"/>
        </p:scale>
        <p:origin x="-15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1000" dirty="0">
                <a:solidFill>
                  <a:schemeClr val="accent1">
                    <a:lumMod val="50000"/>
                  </a:schemeClr>
                </a:solidFill>
              </a:rPr>
              <a:t>Снижение смертности от болезней системы органов кровообращения
(случаев на 100 тыс. населения)</a:t>
            </a:r>
          </a:p>
        </c:rich>
      </c:tx>
      <c:layout>
        <c:manualLayout>
          <c:xMode val="edge"/>
          <c:yMode val="edge"/>
          <c:x val="0.15051746387153569"/>
          <c:y val="0"/>
        </c:manualLayout>
      </c:layout>
    </c:title>
    <c:plotArea>
      <c:layout>
        <c:manualLayout>
          <c:layoutTarget val="inner"/>
          <c:xMode val="edge"/>
          <c:yMode val="edge"/>
          <c:x val="0.13245536820695136"/>
          <c:y val="0.25112861391469338"/>
          <c:w val="0.7169997493156034"/>
          <c:h val="0.6128520442173092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Снижение смертности от болезней системы органов кровообращения
(случаев на 100 тыс. населения)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Lbls>
            <c:dLbl>
              <c:idx val="1"/>
              <c:layout>
                <c:manualLayout>
                  <c:x val="1.3566868638527445E-2"/>
                  <c:y val="0.15843795133874031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ctr"/>
            <c:showVal val="1"/>
          </c:dLbls>
          <c:trendline>
            <c:spPr>
              <a:ln>
                <a:solidFill>
                  <a:schemeClr val="accent5">
                    <a:lumMod val="50000"/>
                  </a:schemeClr>
                </a:solidFill>
                <a:prstDash val="dash"/>
              </a:ln>
            </c:spPr>
            <c:trendlineType val="linear"/>
          </c:trendline>
          <c:cat>
            <c:strRef>
              <c:f>Лист1!$A$2:$A$3</c:f>
              <c:strCache>
                <c:ptCount val="2"/>
                <c:pt idx="0">
                  <c:v>2013 г.</c:v>
                </c:pt>
                <c:pt idx="1">
                  <c:v>2018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721.7</c:v>
                </c:pt>
                <c:pt idx="1">
                  <c:v>649.4</c:v>
                </c:pt>
              </c:numCache>
            </c:numRef>
          </c:val>
        </c:ser>
        <c:dLbls>
          <c:showVal val="1"/>
        </c:dLbls>
        <c:axId val="99885824"/>
        <c:axId val="99887360"/>
      </c:barChart>
      <c:catAx>
        <c:axId val="99885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99887360"/>
        <c:crosses val="autoZero"/>
        <c:auto val="1"/>
        <c:lblAlgn val="ctr"/>
        <c:lblOffset val="100"/>
      </c:catAx>
      <c:valAx>
        <c:axId val="99887360"/>
        <c:scaling>
          <c:orientation val="minMax"/>
        </c:scaling>
        <c:axPos val="l"/>
        <c:numFmt formatCode="General" sourceLinked="1"/>
        <c:tickLblPos val="nextTo"/>
        <c:crossAx val="998858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5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/>
            </a:pPr>
            <a:r>
              <a:rPr lang="ru-RU" sz="1000" baseline="0" dirty="0">
                <a:solidFill>
                  <a:schemeClr val="tx2">
                    <a:lumMod val="75000"/>
                  </a:schemeClr>
                </a:solidFill>
              </a:rPr>
              <a:t>Снижение смертности от </a:t>
            </a:r>
            <a:r>
              <a:rPr lang="ru-RU" sz="1000" baseline="0" dirty="0" smtClean="0">
                <a:solidFill>
                  <a:schemeClr val="tx2">
                    <a:lumMod val="75000"/>
                  </a:schemeClr>
                </a:solidFill>
              </a:rPr>
              <a:t>новообразований</a:t>
            </a:r>
            <a:r>
              <a:rPr lang="ru-RU" sz="1000" baseline="0" dirty="0">
                <a:solidFill>
                  <a:schemeClr val="tx2">
                    <a:lumMod val="75000"/>
                  </a:schemeClr>
                </a:solidFill>
              </a:rPr>
              <a:t>
(случаев на 100 тыс. населения)</a:t>
            </a:r>
          </a:p>
        </c:rich>
      </c:tx>
      <c:layout>
        <c:manualLayout>
          <c:xMode val="edge"/>
          <c:yMode val="edge"/>
          <c:x val="0.11240379155402486"/>
          <c:y val="0"/>
        </c:manualLayout>
      </c:layout>
    </c:title>
    <c:plotArea>
      <c:layout>
        <c:manualLayout>
          <c:layoutTarget val="inner"/>
          <c:xMode val="edge"/>
          <c:yMode val="edge"/>
          <c:x val="0.16625428964682942"/>
          <c:y val="0.31047505138317971"/>
          <c:w val="0.71316798133540682"/>
          <c:h val="0.4203131075713809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Снижение смертности от болезней системы органов кровообращения
(случаев на 100 тыс. населения)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ctr"/>
            <c:showVal val="1"/>
          </c:dLbls>
          <c:trendline>
            <c:spPr>
              <a:ln>
                <a:solidFill>
                  <a:schemeClr val="accent5">
                    <a:lumMod val="50000"/>
                  </a:schemeClr>
                </a:solidFill>
                <a:prstDash val="dash"/>
              </a:ln>
            </c:spPr>
            <c:trendlineType val="linear"/>
          </c:trendline>
          <c:cat>
            <c:strRef>
              <c:f>Лист1!$A$2:$A$3</c:f>
              <c:strCache>
                <c:ptCount val="2"/>
                <c:pt idx="0">
                  <c:v>2013 г.</c:v>
                </c:pt>
                <c:pt idx="1">
                  <c:v>2018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199.2</c:v>
                </c:pt>
                <c:pt idx="1">
                  <c:v>192.8</c:v>
                </c:pt>
              </c:numCache>
            </c:numRef>
          </c:val>
        </c:ser>
        <c:dLbls>
          <c:showVal val="1"/>
        </c:dLbls>
        <c:axId val="72179072"/>
        <c:axId val="72180864"/>
      </c:barChart>
      <c:catAx>
        <c:axId val="72179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72180864"/>
        <c:crosses val="autoZero"/>
        <c:auto val="1"/>
        <c:lblAlgn val="ctr"/>
        <c:lblOffset val="100"/>
      </c:catAx>
      <c:valAx>
        <c:axId val="7218086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721790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50"/>
            </a:pPr>
            <a:r>
              <a:rPr lang="ru-RU" sz="1050" baseline="0" dirty="0">
                <a:solidFill>
                  <a:schemeClr val="tx2">
                    <a:lumMod val="75000"/>
                  </a:schemeClr>
                </a:solidFill>
              </a:rPr>
              <a:t>Снижение смертности от </a:t>
            </a:r>
            <a:r>
              <a:rPr lang="ru-RU" sz="1050" baseline="0" dirty="0" smtClean="0">
                <a:solidFill>
                  <a:schemeClr val="tx2">
                    <a:lumMod val="75000"/>
                  </a:schemeClr>
                </a:solidFill>
              </a:rPr>
              <a:t>туберкулёза</a:t>
            </a:r>
            <a:r>
              <a:rPr lang="ru-RU" sz="1050" baseline="0" dirty="0">
                <a:solidFill>
                  <a:schemeClr val="tx2">
                    <a:lumMod val="75000"/>
                  </a:schemeClr>
                </a:solidFill>
              </a:rPr>
              <a:t>
(случаев на 100 тыс. населения)</a:t>
            </a:r>
          </a:p>
        </c:rich>
      </c:tx>
      <c:layout>
        <c:manualLayout>
          <c:xMode val="edge"/>
          <c:yMode val="edge"/>
          <c:x val="0.11594014063796833"/>
          <c:y val="3.1354540853485414E-3"/>
        </c:manualLayout>
      </c:layout>
    </c:title>
    <c:plotArea>
      <c:layout>
        <c:manualLayout>
          <c:layoutTarget val="inner"/>
          <c:xMode val="edge"/>
          <c:yMode val="edge"/>
          <c:x val="0.14961368671454806"/>
          <c:y val="0.29597791603402096"/>
          <c:w val="0.7339172281511207"/>
          <c:h val="0.5624822550580799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Снижение смертности от болезней системы органов кровообращения
(случаев на 100 тыс. населения)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</c:dPt>
          <c:dLbls>
            <c:dLbl>
              <c:idx val="1"/>
              <c:layout>
                <c:manualLayout>
                  <c:x val="1.0374664252991498E-2"/>
                  <c:y val="0.14599585553296035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ctr"/>
            <c:showVal val="1"/>
          </c:dLbls>
          <c:trendline>
            <c:spPr>
              <a:ln>
                <a:solidFill>
                  <a:schemeClr val="accent5">
                    <a:lumMod val="50000"/>
                  </a:schemeClr>
                </a:solidFill>
                <a:prstDash val="dash"/>
              </a:ln>
            </c:spPr>
            <c:trendlineType val="linear"/>
          </c:trendline>
          <c:cat>
            <c:strRef>
              <c:f>Лист1!$A$2:$A$3</c:f>
              <c:strCache>
                <c:ptCount val="2"/>
                <c:pt idx="0">
                  <c:v>2013 г.</c:v>
                </c:pt>
                <c:pt idx="1">
                  <c:v>2018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12.1</c:v>
                </c:pt>
                <c:pt idx="1">
                  <c:v>11.8</c:v>
                </c:pt>
              </c:numCache>
            </c:numRef>
          </c:val>
        </c:ser>
        <c:dLbls>
          <c:showVal val="1"/>
        </c:dLbls>
        <c:axId val="72210304"/>
        <c:axId val="72211840"/>
      </c:barChart>
      <c:catAx>
        <c:axId val="72210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72211840"/>
        <c:crosses val="autoZero"/>
        <c:auto val="1"/>
        <c:lblAlgn val="ctr"/>
        <c:lblOffset val="100"/>
      </c:catAx>
      <c:valAx>
        <c:axId val="7221184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722103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/>
            </a:pPr>
            <a:r>
              <a:rPr lang="ru-RU" sz="1000" baseline="0" dirty="0">
                <a:solidFill>
                  <a:schemeClr val="tx2">
                    <a:lumMod val="75000"/>
                  </a:schemeClr>
                </a:solidFill>
              </a:rPr>
              <a:t>Снижение смертности от </a:t>
            </a:r>
            <a:r>
              <a:rPr lang="ru-RU" sz="1000" baseline="0" dirty="0" smtClean="0">
                <a:solidFill>
                  <a:schemeClr val="tx2">
                    <a:lumMod val="75000"/>
                  </a:schemeClr>
                </a:solidFill>
              </a:rPr>
              <a:t>дорожно-транспортных происшествий</a:t>
            </a:r>
            <a:r>
              <a:rPr lang="ru-RU" sz="1000" baseline="0" dirty="0">
                <a:solidFill>
                  <a:schemeClr val="tx2">
                    <a:lumMod val="75000"/>
                  </a:schemeClr>
                </a:solidFill>
              </a:rPr>
              <a:t>
(случаев на 100 тыс. населения)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669540685955529"/>
          <c:y val="0.36597461393178538"/>
          <c:w val="0.7131679813354066"/>
          <c:h val="0.474162130133688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Снижение смертности от болезней системы органов кровообращения
(случаев на 100 тыс. населения)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ctr"/>
            <c:showVal val="1"/>
          </c:dLbls>
          <c:trendline>
            <c:spPr>
              <a:ln>
                <a:solidFill>
                  <a:schemeClr val="accent5">
                    <a:lumMod val="50000"/>
                  </a:schemeClr>
                </a:solidFill>
                <a:prstDash val="dash"/>
              </a:ln>
            </c:spPr>
            <c:trendlineType val="linear"/>
          </c:trendline>
          <c:cat>
            <c:strRef>
              <c:f>Лист1!$A$2:$A$3</c:f>
              <c:strCache>
                <c:ptCount val="2"/>
                <c:pt idx="0">
                  <c:v>2013 г.</c:v>
                </c:pt>
                <c:pt idx="1">
                  <c:v>2018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12.6</c:v>
                </c:pt>
                <c:pt idx="1">
                  <c:v>10.6</c:v>
                </c:pt>
              </c:numCache>
            </c:numRef>
          </c:val>
        </c:ser>
        <c:dLbls>
          <c:showVal val="1"/>
        </c:dLbls>
        <c:axId val="100000512"/>
        <c:axId val="100002048"/>
      </c:barChart>
      <c:catAx>
        <c:axId val="100000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0002048"/>
        <c:crosses val="autoZero"/>
        <c:auto val="1"/>
        <c:lblAlgn val="ctr"/>
        <c:lblOffset val="100"/>
      </c:catAx>
      <c:valAx>
        <c:axId val="1000020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000005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/>
            </a:pPr>
            <a:r>
              <a:rPr lang="ru-RU" sz="1000" baseline="0" dirty="0">
                <a:solidFill>
                  <a:schemeClr val="tx2">
                    <a:lumMod val="75000"/>
                  </a:schemeClr>
                </a:solidFill>
              </a:rPr>
              <a:t>Снижение </a:t>
            </a:r>
            <a:r>
              <a:rPr lang="ru-RU" sz="1000" baseline="0" dirty="0" smtClean="0">
                <a:solidFill>
                  <a:schemeClr val="tx2">
                    <a:lumMod val="75000"/>
                  </a:schemeClr>
                </a:solidFill>
              </a:rPr>
              <a:t>младенческой смертности </a:t>
            </a:r>
            <a:r>
              <a:rPr lang="ru-RU" sz="1000" baseline="0" dirty="0">
                <a:solidFill>
                  <a:schemeClr val="tx2">
                    <a:lumMod val="75000"/>
                  </a:schemeClr>
                </a:solidFill>
              </a:rPr>
              <a:t>
(случаев на </a:t>
            </a:r>
            <a:r>
              <a:rPr lang="ru-RU" sz="1000" baseline="0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ru-RU" sz="1000" baseline="0" dirty="0">
                <a:solidFill>
                  <a:schemeClr val="tx2">
                    <a:lumMod val="75000"/>
                  </a:schemeClr>
                </a:solidFill>
              </a:rPr>
              <a:t>тыс. </a:t>
            </a:r>
            <a:r>
              <a:rPr lang="ru-RU" sz="1000" baseline="0" dirty="0" smtClean="0">
                <a:solidFill>
                  <a:schemeClr val="tx2">
                    <a:lumMod val="75000"/>
                  </a:schemeClr>
                </a:solidFill>
              </a:rPr>
              <a:t>родившихся живыми)</a:t>
            </a:r>
            <a:endParaRPr lang="ru-RU" sz="1000" baseline="0" dirty="0">
              <a:solidFill>
                <a:schemeClr val="tx2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426673491305199"/>
          <c:y val="0"/>
        </c:manualLayout>
      </c:layout>
    </c:title>
    <c:plotArea>
      <c:layout>
        <c:manualLayout>
          <c:layoutTarget val="inner"/>
          <c:xMode val="edge"/>
          <c:yMode val="edge"/>
          <c:x val="0.14175845540971641"/>
          <c:y val="0.31440752614788836"/>
          <c:w val="0.68797236814957063"/>
          <c:h val="0.3987429968098784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Снижение смертности от болезней системы органов кровообращения
(случаев на 100 тыс. населения)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Lbls>
            <c:dLbl>
              <c:idx val="1"/>
              <c:layout>
                <c:manualLayout>
                  <c:x val="0"/>
                  <c:y val="0.14033218531274311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ctr"/>
            <c:showVal val="1"/>
          </c:dLbls>
          <c:trendline>
            <c:spPr>
              <a:ln>
                <a:solidFill>
                  <a:schemeClr val="accent5">
                    <a:lumMod val="50000"/>
                  </a:schemeClr>
                </a:solidFill>
                <a:prstDash val="dash"/>
              </a:ln>
            </c:spPr>
            <c:trendlineType val="linear"/>
          </c:trendline>
          <c:cat>
            <c:strRef>
              <c:f>Лист1!$A$2:$A$3</c:f>
              <c:strCache>
                <c:ptCount val="2"/>
                <c:pt idx="0">
                  <c:v>2013 г.</c:v>
                </c:pt>
                <c:pt idx="1">
                  <c:v>2018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8.2000000000000011</c:v>
                </c:pt>
                <c:pt idx="1">
                  <c:v>7.5</c:v>
                </c:pt>
              </c:numCache>
            </c:numRef>
          </c:val>
        </c:ser>
        <c:dLbls>
          <c:showVal val="1"/>
        </c:dLbls>
        <c:axId val="100663296"/>
        <c:axId val="100664448"/>
      </c:barChart>
      <c:catAx>
        <c:axId val="100663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0664448"/>
        <c:crosses val="autoZero"/>
        <c:auto val="1"/>
        <c:lblAlgn val="ctr"/>
        <c:lblOffset val="100"/>
      </c:catAx>
      <c:valAx>
        <c:axId val="1006644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006632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/>
            </a:pPr>
            <a:r>
              <a:rPr lang="ru-RU" sz="1000" baseline="0" dirty="0">
                <a:solidFill>
                  <a:schemeClr val="tx2">
                    <a:lumMod val="75000"/>
                  </a:schemeClr>
                </a:solidFill>
              </a:rPr>
              <a:t>Снижение </a:t>
            </a:r>
            <a:r>
              <a:rPr lang="ru-RU" sz="1000" baseline="0" dirty="0" smtClean="0">
                <a:solidFill>
                  <a:schemeClr val="tx2">
                    <a:lumMod val="75000"/>
                  </a:schemeClr>
                </a:solidFill>
              </a:rPr>
              <a:t>материнской смертности </a:t>
            </a:r>
            <a:r>
              <a:rPr lang="ru-RU" sz="1000" baseline="0" dirty="0">
                <a:solidFill>
                  <a:schemeClr val="tx2">
                    <a:lumMod val="75000"/>
                  </a:schemeClr>
                </a:solidFill>
              </a:rPr>
              <a:t>
(случаев на </a:t>
            </a:r>
            <a:r>
              <a:rPr lang="ru-RU" sz="1000" baseline="0" dirty="0" smtClean="0">
                <a:solidFill>
                  <a:schemeClr val="tx2">
                    <a:lumMod val="75000"/>
                  </a:schemeClr>
                </a:solidFill>
              </a:rPr>
              <a:t>1 тыс. родившихся живыми)</a:t>
            </a:r>
            <a:endParaRPr lang="ru-RU" sz="1000" baseline="0" dirty="0">
              <a:solidFill>
                <a:schemeClr val="tx2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0395164426174869"/>
          <c:y val="0"/>
        </c:manualLayout>
      </c:layout>
    </c:title>
    <c:plotArea>
      <c:layout>
        <c:manualLayout>
          <c:layoutTarget val="inner"/>
          <c:xMode val="edge"/>
          <c:yMode val="edge"/>
          <c:x val="0.14616778691256532"/>
          <c:y val="0.24277032281698432"/>
          <c:w val="0.71316798133540649"/>
          <c:h val="0.4236661391977468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Снижение смертности от болезней системы органов кровообращения
(случаев на 100 тыс. населения)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Lbls>
            <c:dLbl>
              <c:idx val="1"/>
              <c:layout>
                <c:manualLayout>
                  <c:x val="-6.9436729252305345E-7"/>
                  <c:y val="0.12073542754508761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ctr"/>
            <c:showVal val="1"/>
          </c:dLbls>
          <c:trendline>
            <c:spPr>
              <a:ln>
                <a:solidFill>
                  <a:schemeClr val="accent5">
                    <a:lumMod val="50000"/>
                  </a:schemeClr>
                </a:solidFill>
                <a:prstDash val="dash"/>
              </a:ln>
            </c:spPr>
            <c:trendlineType val="linear"/>
          </c:trendline>
          <c:cat>
            <c:strRef>
              <c:f>Лист1!$A$2:$A$3</c:f>
              <c:strCache>
                <c:ptCount val="2"/>
                <c:pt idx="0">
                  <c:v>2013 г.</c:v>
                </c:pt>
                <c:pt idx="1">
                  <c:v>2018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16.100000000000001</c:v>
                </c:pt>
                <c:pt idx="1">
                  <c:v>15.7</c:v>
                </c:pt>
              </c:numCache>
            </c:numRef>
          </c:val>
        </c:ser>
        <c:dLbls>
          <c:showVal val="1"/>
        </c:dLbls>
        <c:axId val="100727040"/>
        <c:axId val="100798464"/>
      </c:barChart>
      <c:catAx>
        <c:axId val="100727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0798464"/>
        <c:crosses val="autoZero"/>
        <c:auto val="1"/>
        <c:lblAlgn val="ctr"/>
        <c:lblOffset val="100"/>
      </c:catAx>
      <c:valAx>
        <c:axId val="10079846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007270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/>
            </a:pPr>
            <a:r>
              <a:rPr lang="ru-RU" sz="1000" baseline="0" dirty="0" smtClean="0">
                <a:solidFill>
                  <a:schemeClr val="tx2">
                    <a:lumMod val="75000"/>
                  </a:schemeClr>
                </a:solidFill>
              </a:rPr>
              <a:t>Снижение смертности детей в первые 7 дней жизни</a:t>
            </a:r>
            <a:r>
              <a:rPr lang="ru-RU" sz="1000" baseline="0" dirty="0">
                <a:solidFill>
                  <a:schemeClr val="tx2">
                    <a:lumMod val="75000"/>
                  </a:schemeClr>
                </a:solidFill>
              </a:rPr>
              <a:t>
(случаев на </a:t>
            </a:r>
            <a:r>
              <a:rPr lang="ru-RU" sz="1000" baseline="0" dirty="0" smtClean="0">
                <a:solidFill>
                  <a:schemeClr val="tx2">
                    <a:lumMod val="75000"/>
                  </a:schemeClr>
                </a:solidFill>
              </a:rPr>
              <a:t>1 тыс. родившихся живыми)</a:t>
            </a:r>
            <a:endParaRPr lang="ru-RU" sz="1000" baseline="0" dirty="0">
              <a:solidFill>
                <a:schemeClr val="tx2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2931407827113861"/>
          <c:y val="2.1164315076102655E-2"/>
        </c:manualLayout>
      </c:layout>
    </c:title>
    <c:plotArea>
      <c:layout>
        <c:manualLayout>
          <c:layoutTarget val="inner"/>
          <c:xMode val="edge"/>
          <c:yMode val="edge"/>
          <c:x val="0.20054819011879343"/>
          <c:y val="0.29425119431174318"/>
          <c:w val="0.57599181366679453"/>
          <c:h val="0.5529402288634596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Снижение смертности от болезней системы органов кровообращения
(случаев на 100 тыс. населения)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Lbls>
            <c:dLbl>
              <c:idx val="1"/>
              <c:layout>
                <c:manualLayout>
                  <c:x val="-6.5321960111427964E-3"/>
                  <c:y val="0.17560604377291414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ctr"/>
            <c:showVal val="1"/>
          </c:dLbls>
          <c:trendline>
            <c:spPr>
              <a:ln>
                <a:solidFill>
                  <a:schemeClr val="accent5">
                    <a:lumMod val="50000"/>
                  </a:schemeClr>
                </a:solidFill>
                <a:prstDash val="dash"/>
              </a:ln>
            </c:spPr>
            <c:trendlineType val="linear"/>
          </c:trendline>
          <c:cat>
            <c:strRef>
              <c:f>Лист1!$A$2:$A$3</c:f>
              <c:strCache>
                <c:ptCount val="2"/>
                <c:pt idx="0">
                  <c:v>2013 г.</c:v>
                </c:pt>
                <c:pt idx="1">
                  <c:v>2018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3.3499999999999988</c:v>
                </c:pt>
                <c:pt idx="1">
                  <c:v>2.9</c:v>
                </c:pt>
              </c:numCache>
            </c:numRef>
          </c:val>
        </c:ser>
        <c:dLbls>
          <c:showVal val="1"/>
        </c:dLbls>
        <c:axId val="100832384"/>
        <c:axId val="100833920"/>
      </c:barChart>
      <c:catAx>
        <c:axId val="10083238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0833920"/>
        <c:crosses val="autoZero"/>
        <c:auto val="1"/>
        <c:lblAlgn val="ctr"/>
        <c:lblOffset val="100"/>
      </c:catAx>
      <c:valAx>
        <c:axId val="1008339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008323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01D37-8F13-45B2-BA44-78A262FC04A8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C737E-8502-4501-BCEE-3222853A4A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1722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42846-7727-42CE-9380-9194B869CB0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3819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3C03F-F597-4C3A-B043-055E1FF6123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3C03F-F597-4C3A-B043-055E1FF6123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3C03F-F597-4C3A-B043-055E1FF6123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3C03F-F597-4C3A-B043-055E1FF6123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3C03F-F597-4C3A-B043-055E1FF6123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3C03F-F597-4C3A-B043-055E1FF6123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3C03F-F597-4C3A-B043-055E1FF6123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3C03F-F597-4C3A-B043-055E1FF6123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3C03F-F597-4C3A-B043-055E1FF6123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openxmlformats.org/officeDocument/2006/relationships/hyperlink" Target="http://ligap.ru/" TargetMode="External"/><Relationship Id="rId18" Type="http://schemas.openxmlformats.org/officeDocument/2006/relationships/image" Target="../media/image35.jpeg"/><Relationship Id="rId3" Type="http://schemas.openxmlformats.org/officeDocument/2006/relationships/image" Target="../media/image27.png"/><Relationship Id="rId7" Type="http://schemas.openxmlformats.org/officeDocument/2006/relationships/hyperlink" Target="http://images.yandex.ru/yandsearch?text=%D0%B4%D0%B2%D0%B8%D0%B6%D0%B5%D0%BD%D0%B8%D0%B5%20%D0%BF%D1%80%D0%BE%D1%82%D0%B8%D0%B2%20%D1%80%D0%B0%D0%BA%D0%B0&amp;img_url=http://img.nr2.ru/pict/arts1/19/79/197912.jpg&amp;pos=0&amp;rpt=simage" TargetMode="External"/><Relationship Id="rId12" Type="http://schemas.openxmlformats.org/officeDocument/2006/relationships/image" Target="../media/image32.jpeg"/><Relationship Id="rId17" Type="http://schemas.openxmlformats.org/officeDocument/2006/relationships/hyperlink" Target="https://www.rosminzdrav.ru/health/modernization/61" TargetMode="External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hyperlink" Target="http://images.yandex.ru/yandsearch?text=%D0%BD%D0%B0%D1%86%D0%B8%D0%BE%D0%BD%D0%B0%D0%BB%D1%8C%D0%BD%D0%B0%D1%8F%20%D0%BC%D0%B5%D0%B4%D0%B8%D1%86%D0%B8%D0%BD%D1%81%D0%BA%D0%B0%D1%8F%20%D0%BF%D0%B0%D0%BB%D0%B0%D1%82%D0%B0&amp;img_url=http://static.medportal.ru/pic/news/2011/03/17/nooffence/pic001.jpg&amp;pos=0&amp;uinfo=sw-1903-sh-911-fw-1678-fh-598-pd-1&amp;rpt=simage" TargetMode="External"/><Relationship Id="rId5" Type="http://schemas.openxmlformats.org/officeDocument/2006/relationships/image" Target="../media/image28.jpeg"/><Relationship Id="rId15" Type="http://schemas.openxmlformats.org/officeDocument/2006/relationships/hyperlink" Target="http://images.yandex.ru/yandsearch?text=%D0%BC%D0%B5%D0%B6%D0%B4%D1%83%D0%BD%D0%B0%D1%80%D0%BE%D0%B4%D0%BD%D0%B0%D1%8F%20%D0%BA%D0%BE%D0%BD%D1%84%D0%B5%D0%B4%D0%B5%D1%80%D0%B0%D1%86%D0%B8%D1%8F%20%D0%BE%D0%B1%D1%89%D0%B5%D1%81%D1%82%D0%B2%20%D0%BF%D0%BE%D1%82%D1%80%D0%B5%D0%B1%D0%B8%D1%82%D0%B5%D0%BB%D0%B5%D0%B9&amp;img_url=http://www.kommersant.ua/factbook/picture/26728&amp;pos=0&amp;uinfo=sw-1903-sh-911-fw-1678-fh-598-pd-1&amp;rpt=simage" TargetMode="External"/><Relationship Id="rId10" Type="http://schemas.openxmlformats.org/officeDocument/2006/relationships/image" Target="../media/image31.jpeg"/><Relationship Id="rId4" Type="http://schemas.openxmlformats.org/officeDocument/2006/relationships/hyperlink" Target="http://images.yandex.ru/yandsearch?p=2&amp;text=%D0%BE%D0%B1%D1%89%D0%B5%D1%81%D1%82%D0%B2%D0%B5%D0%BD%D0%BD%D0%B0%D1%8F%20%D0%BF%D0%B0%D0%BB%D0%B0%D1%82%D0%B0&amp;clid=40316&amp;pos=63&amp;uinfo=sw-1903-sh-911-fw-1678-fh-598-pd-1&amp;rpt=simage&amp;img_url=http://static.newsland.com/news_images/959/959387.jpg" TargetMode="External"/><Relationship Id="rId9" Type="http://schemas.openxmlformats.org/officeDocument/2006/relationships/hyperlink" Target="http://images.yandex.ru/yandsearch?text=%D0%B2%D1%81%D0%B5%D1%80%D0%BE%D1%81%D1%81%D0%B8%D0%B9%D1%81%D0%BA%D0%BE%D0%B5%20%D0%BE%D0%B1%D1%89%D0%B5%D1%81%D1%82%D0%B2%D0%BE%20%D0%BF%D1%80%D0%BE%D1%82%D0%B8%D0%B2%20%D0%B3%D0%B5%D0%BC%D0%BE%D1%84%D0%B8%D0%BB%D0%B8%D0%B8&amp;img_url=http://www.hemophilia.ru/old/vog/images/emblema1.jpg&amp;pos=2&amp;uinfo=sw-1903-sh-911-fw-1678-fh-598-pd-1&amp;rpt=simage" TargetMode="External"/><Relationship Id="rId1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2&amp;text=%D0%BB%D0%B5%D0%BA%D0%B0%D1%80%D1%81%D1%82%D0%B2%D0%B5%D0%BD%D0%BD%D0%B0%D1%8F%20%D0%B4%D0%BE%D1%81%D1%82%D1%83%D0%BF%D0%BD%D0%BE%D1%81%D1%82%D1%8C&amp;img_url=http://media.vremyan.ru/images/640_480/images_87983.jpg&amp;pos=76&amp;uinfo=sw-1903-sh-911-fw-1678-fh-598-pd-1&amp;rpt=simage" TargetMode="External"/><Relationship Id="rId13" Type="http://schemas.openxmlformats.org/officeDocument/2006/relationships/image" Target="../media/image8.jpeg"/><Relationship Id="rId3" Type="http://schemas.openxmlformats.org/officeDocument/2006/relationships/hyperlink" Target="http://images.yandex.ru/yandsearch?text=%D0%B8%D0%BC%D0%BC%D1%83%D0%BD%D0%B8%D0%B7%D0%B0%D1%86%D0%B8%D1%8F&amp;img_url=http://www.edinboro.edu/dotAsset/117314.gif&amp;pos=4&amp;uinfo=sw-1903-sh-911-fw-1678-fh-598-pd-1&amp;rpt=simage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7.jpeg"/><Relationship Id="rId17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6" Type="http://schemas.openxmlformats.org/officeDocument/2006/relationships/hyperlink" Target="http://images.yandex.ru/yandsearch?source=psearch&amp;text=%D1%84%D0%BC%D0%B1%D0%B0%20%D1%80%D0%BE%D1%81%D1%81%D0%B8%D0%B8&amp;img_url=http://www.remedium.ru/upload/iblock/5a9/1300_100.jpg&amp;pos=9&amp;rpt=simage&amp;lr=21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openxmlformats.org/officeDocument/2006/relationships/hyperlink" Target="http://images.yandex.ru/yandsearch?text=%D0%B8%D0%BD%D1%84%D0%BE%D1%80%D0%BC%D0%B0%D1%86%D0%B8%D0%BE%D0%BD%D0%BD%D0%B0%D1%8F%20%D1%81%D0%B8%D1%81%D1%82%D0%B5%D0%BC%D0%B0%20%D1%81%D0%BA%D0%BE%D1%80%D0%BE%D0%B9%20%D0%BF%D0%BE%D0%BC%D0%BE%D1%89%D0%B8&amp;img_url=http://xn--80aabgjq2arkjvyv6f5b.xn--p1ai/images/skoraya.jpg&amp;pos=14&amp;uinfo=sw-1903-sh-911-fw-1678-fh-598-pd-1&amp;rpt=simage" TargetMode="External"/><Relationship Id="rId15" Type="http://schemas.openxmlformats.org/officeDocument/2006/relationships/image" Target="../media/image9.jpeg"/><Relationship Id="rId10" Type="http://schemas.openxmlformats.org/officeDocument/2006/relationships/hyperlink" Target="http://images.yandex.ru/yandsearch?p=3&amp;text=%D0%BC%D0%B5%D0%B4%D0%B8%D1%86%D0%B8%D0%BD%D1%81%D0%BA%D0%BE%D0%B5%20%D0%BE%D0%B1%D0%B5%D1%81%D0%BF%D0%B5%D1%87%D0%B5%D0%BD%D0%B8%D0%B5%20%D1%81%D0%BF%D0%BE%D1%80%D1%82%D1%81%D0%BC%D0%B5%D0%BD%D0%BE%D0%B2&amp;img_url=http://www.vbratske.ru/i/bratsk_news/12988586568915.jpg&amp;pos=93&amp;uinfo=sw-1903-sh-911-fw-1678-fh-598-pd-1&amp;rpt=simage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5.jpeg"/><Relationship Id="rId14" Type="http://schemas.openxmlformats.org/officeDocument/2006/relationships/hyperlink" Target="http://images.yandex.ru/yandsearch?p=1&amp;text=%D0%9F%D1%80%D0%BE%D1%84%D0%B8%D0%BB%D0%B0%D0%BA%D1%82%D0%B8%D0%BA%D0%B0%20%D0%BD%D0%B5%D0%B8%D0%BD%D1%84%D0%B5%D0%BA%D1%86%D0%B8%D0%BE%D0%BD%D0%BD%D1%8B%D1%85%20%D0%B7%D0%B0%D0%B1%D0%BE%D0%BB%D0%B5%D0%B2%D0%B0%D0%BD%D0%B8%D0%B9%20%D0%B4%D0%B8%D1%81%D0%BF%D0%B0%D0%BD%D1%81%D0%B5%D1%80%D0%B8%D0%B7%D0%B0%D1%86%D0%B8%D1%8F&amp;img_url=http://img1.liveinternet.ru/images/attach/c/7/97/738/97738543_davlen2.jpg&amp;pos=47&amp;uinfo=sw-1903-sh-911-fw-1678-fh-598-pd-1&amp;rpt=simag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hyperlink" Target="http://images.yandex.ru/yandsearch?p=3&amp;text=%D1%8D%D1%84%D1%84%D0%B5%D0%BA%D1%82%D0%B8%D0%B2%D0%BD%D0%BE%D1%81%D1%82%D1%8C%20%D0%B4%D0%B5%D1%8F%D1%82%D0%B5%D0%BB%D1%8C%D0%BD%D0%BE%D1%81%D1%82%D0%B8%20%D0%BC%D0%B5%D0%B4.%20%D0%BE%D1%80%D0%B3%D0%B0%D0%BD%D0%B8%D0%B7%D0%B0%D1%86%D0%B8%D0%B9&amp;img_url=http://www.pro-goszakaz.ru/upload/iblock/316/316e0330465b93ae66a0dc3208b7c08b.jpg&amp;pos=118&amp;uinfo=sw-1903-sh-883-fw-1678-fh-598-pd-1&amp;rpt=simage" TargetMode="External"/><Relationship Id="rId18" Type="http://schemas.openxmlformats.org/officeDocument/2006/relationships/image" Target="../media/image18.jpeg"/><Relationship Id="rId3" Type="http://schemas.openxmlformats.org/officeDocument/2006/relationships/hyperlink" Target="http://images.yandex.ru/yandsearch?p=4&amp;text=%D0%B7%D0%B0%D1%80%D0%B0%D0%B1%D0%BE%D1%82%D0%BD%D0%B0%D1%8F%20%D0%BF%D0%BB%D0%B0%D1%82%D0%B0%20%D0%B2%D1%80%D0%B0%D1%87%D0%B0%D0%BC&amp;img_url=http://static.medportal.ru/pic/mednovosti/news/2013/05/08/056zarplata/wage_340x255_340x255.jpg&amp;pos=149&amp;uinfo=sw-1903-sh-911-fw-1678-fh-598-pd-1&amp;rpt=simage" TargetMode="External"/><Relationship Id="rId7" Type="http://schemas.openxmlformats.org/officeDocument/2006/relationships/hyperlink" Target="http://images.yandex.ru/yandsearch?p=2&amp;text=%D0%BF%D1%80%D0%BE%D1%84%D0%B5%D1%81%D1%81%D0%B8%D0%BE%D0%BD%D0%B0%D0%BB%D1%8C%D0%BD%D1%8B%D0%B5%20%D1%81%D1%82%D0%B0%D0%BD%D0%B4%D0%B0%D1%80%D1%82%D1%8B%20%D0%B2%20%D1%81%D1%84%D0%B5%D1%80%D0%B5%20%D0%B7%D0%B4%D1%80%D0%B0%D0%B2%D0%BE%D0%BE%D1%85%D1%80%D0%B0%D0%BD%D0%B5%D0%BD%D0%B8%D1%8F&amp;img_url=http://bewell.stanford.edu/sites/default/files/bewell/images/topic_entry_thumb/mobile-health.jpg&amp;pos=76&amp;uinfo=sw-1903-sh-911-fw-1678-fh-598-pd-1&amp;rpt=simage" TargetMode="External"/><Relationship Id="rId12" Type="http://schemas.openxmlformats.org/officeDocument/2006/relationships/image" Target="../media/image15.jpeg"/><Relationship Id="rId17" Type="http://schemas.openxmlformats.org/officeDocument/2006/relationships/hyperlink" Target="http://images.yandex.ru/yandsearch?p=7&amp;text=%D1%80%D0%BE%D1%81%D0%B7%D0%B4%D1%80%D0%B0%D0%B2%D0%BD%D0%B0%D0%B4%D0%B7%D0%BE%D1%80&amp;img_url=http://13reg.roszdravnadzor.ru/i/Data/Sites/13/GalleryImages/Picture/roszdravnadzor3.png&amp;pos=231&amp;uinfo=sw-1903-sh-883-fw-1678-fh-598-pd-1&amp;rpt=simage" TargetMode="External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hyperlink" Target="http://images.yandex.ru/yandsearch?p=3&amp;text=%D0%BE%D1%86%D0%B5%D0%BD%D0%BA%D0%B0%20%D0%BA%D0%B0%D1%87%D0%B5%D1%81%D1%82%D0%B2%D0%B0%20%D0%BC%D0%B5%D0%B4%D0%B8%D1%86%D0%B8%D0%BD%D1%81%D0%BA%D0%BE%D0%B9%20%D0%BF%D0%BE%D0%BC%D0%BE%D1%89%D0%B8&amp;img_url=http://www.medicall.ru/images/news/minzd.jpg&amp;pos=102&amp;uinfo=sw-1903-sh-911-fw-1678-fh-598-pd-1&amp;rpt=simage" TargetMode="External"/><Relationship Id="rId5" Type="http://schemas.openxmlformats.org/officeDocument/2006/relationships/hyperlink" Target="http://images.yandex.ru/yandsearch?p=3&amp;text=%D1%8D%D1%84%D1%84%D0%B5%D0%BA%D1%82%D0%B8%D0%B2%D0%BD%D1%8B%D0%B9%20%D0%BA%D0%BE%D0%BD%D1%82%D1%80%D0%B0%D0%BA%D1%82&amp;img_url=http://top-tender.ucoz.ru/avatar/kontrakt1107.jpg&amp;pos=99&amp;uinfo=sw-1903-sh-911-fw-1678-fh-598-pd-1&amp;rpt=simage" TargetMode="External"/><Relationship Id="rId15" Type="http://schemas.openxmlformats.org/officeDocument/2006/relationships/hyperlink" Target="http://images.yandex.ru/yandsearch?p=2&amp;text=%D1%81%D0%B8%D1%81%D1%82%D0%B5%D0%BC%D0%B0%20%D0%BE%D0%BC%D1%81&amp;img_url=http://www.pharmvestnik.ru/images/publs/med_thumb/260/qh4622cfw7r5piv3_t.jpg&amp;pos=63&amp;uinfo=sw-1903-sh-883-fw-1678-fh-598-pd-1&amp;rpt=simage" TargetMode="External"/><Relationship Id="rId10" Type="http://schemas.openxmlformats.org/officeDocument/2006/relationships/image" Target="../media/image14.jpeg"/><Relationship Id="rId4" Type="http://schemas.openxmlformats.org/officeDocument/2006/relationships/image" Target="../media/image11.jpeg"/><Relationship Id="rId9" Type="http://schemas.openxmlformats.org/officeDocument/2006/relationships/hyperlink" Target="http://images.yandex.ru/yandsearch?p=1&amp;text=%D0%A0%D0%B0%D0%B7%D0%B2%D0%B8%D1%82%D0%B8%D0%B5%20%D0%B3%D0%BE%D1%81%D1%83%D0%B4%D0%B0%D1%80%D1%81%D1%82%D0%B2%D0%B5%D0%BD%D0%BD%D0%BE-%D1%87%D0%B0%D1%81%D1%82%D0%BD%D0%BE%D0%B3%D0%BE%20%D0%BF%D0%B0%D1%80%D1%82%D0%BD%D0%B5%D1%80%D1%81%D1%82%D0%B2%D0%B0%20%D0%B2%20%D1%81%D1%84%D0%B5%D1%80%D0%B5%20%D0%B7%D0%B4%D1%80%D0%B0%D0%B2%D0%BE%D0%BE%D1%85%D1%80%D0%B0%D0%BD%D0%B5%D0%BD%D0%B8%D1%8F&amp;img_url=http://finam.info/images/77e35e17-2dcf-42dd-b206-a0d300bd7576(front.topic.big)/&amp;pos=58&amp;uinfo=sw-1903-sh-911-fw-1678-fh-598-pd-1&amp;rpt=simage" TargetMode="External"/><Relationship Id="rId1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&amp;text=%D0%A3%D1%81%D1%82%D1%80%D0%B0%D0%BD%D0%B5%D0%BD%D0%B8%D0%B5%20%D0%BA%D0%B0%D0%B4%D1%80%D0%BE%D0%B2%D0%BE%D0%B3%D0%BE%20%D0%B4%D0%B5%D1%84%D0%B8%D1%86%D0%B8%D1%82%D0%B0%20%D0%B8%20%D0%BA%D0%B0%D0%B4%D1%80%D0%BE%D0%B2%D1%8B%D1%85%20%D0%B4%D0%B8%D1%81%D0%BF%D1%80%D0%BE%D0%BF%D0%BE%D1%80%D1%86%D0%B8%D0%B9%20%D0%B2%20%D0%BE%D1%82%D1%80%D0%B0%D1%81%D0%BB%D0%B8&amp;img_url=http://3.bp.blogspot.com/_ik1BWjGIRQQ/S27j1-MXt-I/AAAAAAAACZk/9NeQeCiUJoQ/S240/daamolinari957.jpg&amp;pos=66&amp;uinfo=sw-1903-sh-883-fw-1678-fh-598-pd-1&amp;rpt=simag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hyperlink" Target="http://images.yandex.ru/yandsearch?text=%D0%BF%D0%BE%D0%B2%D1%8B%D1%88%D0%B5%D0%BD%D0%B8%D0%B5%20%D0%BA%D0%B2%D0%B0%D0%BB%D0%B8%D1%84%D0%B8%D0%BA%D0%B0%D1%86%D0%B8%D0%B8%20&amp;img_url=http://www.med.cap.ru/home/549/import/be84117d-a0b5-462a-b430-68ad62225b09.gif&amp;pos=5&amp;uinfo=sw-1903-sh-883-fw-1678-fh-598-pd-1&amp;rpt=simage" TargetMode="Externa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&amp;text=%D0%BC%D0%B5%D0%B4%D0%B8%D1%86%D0%B8%D0%BD%D1%81%D0%BA%D0%B0%D1%8F%20%D0%BD%D0%B0%D1%83%D0%BA%D0%B0&amp;img_url=http://afisha.yandex.ru/media/events/gallery/images/391582011659411614374db18d086b1b.jpeg&amp;pos=81&amp;uinfo=sw-1903-sh-883-fw-1678-fh-598-pd-1&amp;rpt=simag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hyperlink" Target="http://images.yandex.ru/yandsearch?p=3&amp;text=%D1%8D%D1%84%D1%84%D0%B5%D0%BA%D1%82%D0%B8%D0%B2%D0%BD%D1%8B%D0%B9%20%D0%BA%D0%BE%D0%BD%D1%82%D1%80%D0%B0%D0%BA%D1%82&amp;img_url=http://top-tender.ucoz.ru/avatar/kontrakt1107.jpg&amp;pos=99&amp;uinfo=sw-1903-sh-911-fw-1678-fh-598-pd-1&amp;rpt=simage" TargetMode="Externa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2&amp;text=%D0%B4%D0%B8%D1%81%D1%82%D0%B0%D0%BD%D1%86%D0%B8%D0%BE%D0%BD%D0%BD%D1%8B%D0%B9%20%D0%BC%D0%BE%D0%BD%D0%B8%D1%82%D0%BE%D1%80%D0%B8%D0%BD%D0%B3%20%D0%B7%D0%B4%D0%BE%D1%80%D0%BE%D0%B2%D1%8C%D1%8F%20%D1%87%D0%B5%D0%BB%D0%BE%D0%B2%D0%B5%D0%BA%D0%B0&amp;img_url=http://img-fotki.yandex.ru/get/3812/club-gps.1/0_3468d_dea3a5b8_L&amp;pos=63&amp;uinfo=sw-1903-sh-883-fw-1678-fh-598-pd-1&amp;rpt=simage" TargetMode="External"/><Relationship Id="rId3" Type="http://schemas.openxmlformats.org/officeDocument/2006/relationships/hyperlink" Target="http://images.yandex.ru/yandsearch?p=3&amp;text=%D0%B5%D0%B4%D0%B8%D0%BD%D0%BE%D0%B9%20%D0%B3%D0%BE%D1%81%D1%83%D0%B4%D0%B0%D1%80%D1%81%D1%82%D0%B2%D0%B5%D0%BD%D0%BD%D0%BE%D0%B9%20%D0%B8%D0%BD%D1%84%D0%BE%D1%80%D0%BC%D0%B0%D1%86%D0%B8%D0%BE%D0%BD%D0%BD%D0%BE%D0%B9%20%D1%81%D0%B8%D1%81%D1%82%D0%B5%D0%BC%D1%8B%20%D0%B2%20%D1%81%D1%84%D0%B5%D1%80%D0%B5%20%D0%B7%D0%B4%D1%80%D0%B0%D0%B2%D0%BE%D0%BE%D1%85%D1%80%D0%B0%D0%BD%D0%B5%D0%BD%D0%B8%D1%8F&amp;img_url=http://www.siapress.ru/images/news/main/23651_item.jpg&amp;pos=90&amp;uinfo=sw-1903-sh-883-fw-1678-fh-598-pd-1&amp;rpt=simage" TargetMode="External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1%82%D0%B5%D0%BB%D0%B5%D0%BC%D0%B5%D0%B4%D0%B8%D1%86%D0%B8%D0%BD%D0%B0&amp;pos=1&amp;uinfo=sw-1903-sh-883-fw-1678-fh-598-pd-1&amp;rpt=simage&amp;img_url=http://www.csr-review.net/userfiles/image/2012/telemeditsina.jpg" TargetMode="External"/><Relationship Id="rId11" Type="http://schemas.openxmlformats.org/officeDocument/2006/relationships/image" Target="../media/image26.jpeg"/><Relationship Id="rId5" Type="http://schemas.openxmlformats.org/officeDocument/2006/relationships/image" Target="../media/image23.jpeg"/><Relationship Id="rId10" Type="http://schemas.openxmlformats.org/officeDocument/2006/relationships/hyperlink" Target="http://images.yandex.ru/yandsearch?p=2&amp;text=%D1%8D%D0%BB%D0%B5%D0%BA%D1%82%D1%80%D0%BE%D0%BD%D0%BD%D0%B0%D1%8F%20%D0%BF%D0%BE%D0%B4%D0%B4%D0%B5%D1%80%D0%B6%D0%BA%D0%B0%20%D0%BF%D1%80%D0%B8%D0%BD%D1%8F%D1%82%D0%B8%D1%8F%20%D0%B2%D1%80%D0%B0%D1%87%D0%B5%D0%B1%D0%BD%D1%8B%D1%85%20%D1%80%D0%B5%D1%88%D0%B5%D0%BD%D0%B8%D0%B9&amp;img_url=http://www.gorod.gomel.by/Libraries/%D0%9D%D0%BE%D0%B2%D0%BE%D1%81%D1%82%D0%B8_2012/2b87e99a8b864a9a482c8ab27fbb8bae.sflb.ashx&amp;pos=61&amp;uinfo=sw-1903-sh-883-fw-1678-fh-598-pd-1&amp;rpt=simage" TargetMode="External"/><Relationship Id="rId4" Type="http://schemas.openxmlformats.org/officeDocument/2006/relationships/image" Target="../media/image22.jpeg"/><Relationship Id="rId9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" y="0"/>
            <a:ext cx="9142929" cy="6858000"/>
          </a:xfrm>
          <a:prstGeom prst="rect">
            <a:avLst/>
          </a:prstGeom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95536" y="2325648"/>
            <a:ext cx="849694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Helios"/>
              </a:rPr>
              <a:t>План деятельности Министерства здравоохранения Российской Федерации на период до 2018 года</a:t>
            </a:r>
            <a:endParaRPr lang="ru-RU" sz="24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ru-RU" sz="2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ru-RU" sz="20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108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536" y="116632"/>
            <a:ext cx="8373616" cy="648072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/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ru-RU" sz="1600" dirty="0"/>
              <a:t>Обеспечение публичной открытости Плана </a:t>
            </a:r>
            <a:r>
              <a:rPr lang="ru-RU" sz="1600" smtClean="0"/>
              <a:t>Минздрава России и </a:t>
            </a:r>
          </a:p>
          <a:p>
            <a:r>
              <a:rPr lang="ru-RU" sz="1600" smtClean="0"/>
              <a:t>актуальной </a:t>
            </a:r>
            <a:r>
              <a:rPr lang="ru-RU" sz="1600" dirty="0"/>
              <a:t>информации о фактических результатах его выполнения</a:t>
            </a:r>
          </a:p>
        </p:txBody>
      </p:sp>
      <p:sp>
        <p:nvSpPr>
          <p:cNvPr id="15" name="Номер слайда 34"/>
          <p:cNvSpPr>
            <a:spLocks noGrp="1"/>
          </p:cNvSpPr>
          <p:nvPr>
            <p:ph type="sldNum" sz="quarter" idx="12"/>
          </p:nvPr>
        </p:nvSpPr>
        <p:spPr>
          <a:xfrm>
            <a:off x="7046912" y="6520259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2</a:t>
            </a:r>
            <a:endParaRPr lang="ru-RU" dirty="0"/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71605" y="1387118"/>
            <a:ext cx="2818628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Экспертная оценка плана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75996" y="1932351"/>
            <a:ext cx="2814236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Представление плана для общественности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4" y="2554774"/>
            <a:ext cx="2814236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Общественная и экспертная оценка реализации плана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4543" y="1387118"/>
            <a:ext cx="7980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Impact" panose="020B0806030902050204" pitchFamily="34" charset="0"/>
                <a:ea typeface="Gungsuh" panose="02030600000101010101" pitchFamily="18" charset="-127"/>
              </a:rPr>
              <a:t>Этап 1</a:t>
            </a:r>
            <a:endParaRPr lang="ru-RU" sz="1200" dirty="0">
              <a:solidFill>
                <a:schemeClr val="tx1"/>
              </a:solidFill>
              <a:latin typeface="Impact" panose="020B0806030902050204" pitchFamily="34" charset="0"/>
              <a:ea typeface="Gungsuh" panose="02030600000101010101" pitchFamily="18" charset="-127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17" y="1974273"/>
            <a:ext cx="798012" cy="462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Impact" panose="020B0806030902050204" pitchFamily="34" charset="0"/>
                <a:ea typeface="Gungsuh" panose="02030600000101010101" pitchFamily="18" charset="-127"/>
              </a:rPr>
              <a:t>Этап 2</a:t>
            </a:r>
            <a:endParaRPr lang="ru-RU" sz="1200" dirty="0">
              <a:solidFill>
                <a:schemeClr val="tx1"/>
              </a:solidFill>
              <a:latin typeface="Impact" panose="020B0806030902050204" pitchFamily="34" charset="0"/>
              <a:ea typeface="Gungsuh" panose="02030600000101010101" pitchFamily="18" charset="-127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4543" y="2529878"/>
            <a:ext cx="798012" cy="513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Impact" panose="020B0806030902050204" pitchFamily="34" charset="0"/>
                <a:ea typeface="Gungsuh" panose="02030600000101010101" pitchFamily="18" charset="-127"/>
              </a:rPr>
              <a:t>Этап 3</a:t>
            </a:r>
            <a:endParaRPr lang="ru-RU" sz="1200" dirty="0">
              <a:solidFill>
                <a:schemeClr val="tx1"/>
              </a:solidFill>
              <a:latin typeface="Impact" panose="020B0806030902050204" pitchFamily="34" charset="0"/>
              <a:ea typeface="Gungsuh" panose="02030600000101010101" pitchFamily="18" charset="-127"/>
            </a:endParaRPr>
          </a:p>
        </p:txBody>
      </p:sp>
      <p:pic>
        <p:nvPicPr>
          <p:cNvPr id="1026" name="Рисунок 1" descr="cid:image001.png@01CDE291.DD76FB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3342" y="853878"/>
            <a:ext cx="18573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ruskline.ru/images/cms/thumbs/08e6a82b103611d2161896e3681eb467fcea3d2c/oprf_200_aut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9529" y="1610282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Главная страниц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441177"/>
            <a:ext cx="208597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7-tub-ru.yandex.net/i?id=251027518-57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50798" y="5528746"/>
            <a:ext cx="946550" cy="96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6-tub-ru.yandex.net/i?id=98205709-50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6487" y="3455388"/>
            <a:ext cx="135423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2-tub-ru.yandex.net/i?id=93133123-10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69110"/>
            <a:ext cx="1224136" cy="90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ligap.ru/images/logo.pn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9312" y="4478768"/>
            <a:ext cx="789859" cy="61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427768" y="4478768"/>
            <a:ext cx="38430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ЛИГА ЗАЩИТНИКОВ ПАЦИЕНТОВ</a:t>
            </a:r>
          </a:p>
          <a:p>
            <a:r>
              <a:rPr lang="ru-RU" sz="1200" b="1" dirty="0"/>
              <a:t>О</a:t>
            </a:r>
            <a:r>
              <a:rPr lang="ru-RU" sz="1200" b="1" dirty="0" smtClean="0"/>
              <a:t>бщероссийская </a:t>
            </a:r>
            <a:r>
              <a:rPr lang="ru-RU" sz="1200" b="1" dirty="0"/>
              <a:t>общественная организация</a:t>
            </a:r>
          </a:p>
        </p:txBody>
      </p:sp>
      <p:pic>
        <p:nvPicPr>
          <p:cNvPr id="1040" name="Picture 16" descr="http://im3-tub-ru.yandex.net/i?id=69253931-58-72&amp;n=2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1244" y="3176570"/>
            <a:ext cx="2162561" cy="121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4682167" y="1073299"/>
            <a:ext cx="2232248" cy="495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Impact" panose="020B0806030902050204" pitchFamily="34" charset="0"/>
              </a:rPr>
              <a:t>Научный совет при Минздраве России</a:t>
            </a:r>
            <a:endParaRPr lang="ru-RU" dirty="0">
              <a:solidFill>
                <a:schemeClr val="tx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1044" name="Picture 20" descr="https://www.rosminzdrav.ru/health/modernization/61/Logo_MinZdrav_end-01.jpg?display=img60x60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1244" y="1060953"/>
            <a:ext cx="5429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0618" y="3501008"/>
            <a:ext cx="36655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Общественное обсуждение и экспертное сопровождение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основа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принципов открытого государственного управления.</a:t>
            </a:r>
          </a:p>
        </p:txBody>
      </p:sp>
      <p:pic>
        <p:nvPicPr>
          <p:cNvPr id="23" name="Picture 20" descr="https://www.rosminzdrav.ru/health/modernization/61/Logo_MinZdrav_end-01.jpg?display=img60x60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137" y="5157284"/>
            <a:ext cx="5429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5031233"/>
            <a:ext cx="2858593" cy="1318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Impact" panose="020B0806030902050204" pitchFamily="34" charset="0"/>
              </a:rPr>
              <a:t>Совет общественных организаций по защите прав пациентов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Impact" panose="020B0806030902050204" pitchFamily="34" charset="0"/>
              </a:rPr>
              <a:t>при Минздраве России</a:t>
            </a:r>
            <a:endParaRPr lang="ru-RU" dirty="0">
              <a:solidFill>
                <a:schemeClr val="tx2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264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536" y="116632"/>
            <a:ext cx="8373616" cy="324036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2000" dirty="0" smtClean="0"/>
              <a:t>Системообразующие документы</a:t>
            </a:r>
            <a:endParaRPr lang="ru-RU" sz="2000" dirty="0"/>
          </a:p>
        </p:txBody>
      </p:sp>
      <p:sp>
        <p:nvSpPr>
          <p:cNvPr id="15" name="Номер слайда 34"/>
          <p:cNvSpPr>
            <a:spLocks noGrp="1"/>
          </p:cNvSpPr>
          <p:nvPr>
            <p:ph type="sldNum" sz="quarter" idx="12"/>
          </p:nvPr>
        </p:nvSpPr>
        <p:spPr>
          <a:xfrm>
            <a:off x="7046912" y="6520259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01122" y="2390092"/>
            <a:ext cx="4104000" cy="6503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План мероприятий («</a:t>
            </a:r>
            <a:r>
              <a:rPr lang="ru-RU" sz="1200" dirty="0" smtClean="0">
                <a:solidFill>
                  <a:prstClr val="black"/>
                </a:solidFill>
              </a:rPr>
              <a:t>дорожная карта») </a:t>
            </a:r>
            <a:r>
              <a:rPr lang="ru-RU" sz="1200" dirty="0">
                <a:solidFill>
                  <a:prstClr val="black"/>
                </a:solidFill>
              </a:rPr>
              <a:t>«Изменения в отраслях социальной сферы, направленные на повышение эффективности </a:t>
            </a:r>
            <a:r>
              <a:rPr lang="ru-RU" sz="1200" dirty="0" smtClean="0">
                <a:solidFill>
                  <a:prstClr val="black"/>
                </a:solidFill>
              </a:rPr>
              <a:t>здравоохранения»</a:t>
            </a:r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8178" y="2394875"/>
            <a:ext cx="4248000" cy="6502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Основные направления деятельности Правительства Российской Федерации на период до 2018 </a:t>
            </a:r>
            <a:r>
              <a:rPr lang="ru-RU" sz="1200" dirty="0" smtClean="0">
                <a:solidFill>
                  <a:schemeClr val="tx1"/>
                </a:solidFill>
              </a:rPr>
              <a:t>года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8178" y="1821039"/>
            <a:ext cx="4248472" cy="50405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 Президента Российской Федерации от 7 мая 2012 года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№ 596, 597, 598 и 606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84425" y="1830330"/>
            <a:ext cx="4104456" cy="504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Концепция долгосрочного социально-экономического развития РФ до 2020 года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8178" y="3117181"/>
            <a:ext cx="8496944" cy="4860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Государственная программа Российской Федерации «Развитие здравоохранения</a:t>
            </a:r>
            <a:r>
              <a:rPr lang="ru-RU" sz="1200" dirty="0" smtClean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24" name="Пятиугольник 23"/>
          <p:cNvSpPr/>
          <p:nvPr/>
        </p:nvSpPr>
        <p:spPr>
          <a:xfrm rot="16200000" flipV="1">
            <a:off x="1964362" y="-555227"/>
            <a:ext cx="5184576" cy="8784976"/>
          </a:xfrm>
          <a:prstGeom prst="homePlate">
            <a:avLst>
              <a:gd name="adj" fmla="val 7534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244282" y="596901"/>
            <a:ext cx="7128792" cy="576064"/>
          </a:xfrm>
          <a:prstGeom prst="rect">
            <a:avLst/>
          </a:prstGeom>
          <a:solidFill>
            <a:srgbClr val="FFB06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/>
            <a:r>
              <a:rPr lang="ru-RU" sz="20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План Минздрава России до 2018 г.</a:t>
            </a:r>
            <a:endParaRPr lang="ru-RU" sz="2000" dirty="0">
              <a:solidFill>
                <a:schemeClr val="dk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701122" y="4197301"/>
            <a:ext cx="4103528" cy="576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Стратегия лекарственного </a:t>
            </a:r>
            <a:r>
              <a:rPr lang="ru-RU" sz="1200" dirty="0">
                <a:solidFill>
                  <a:schemeClr val="tx1"/>
                </a:solidFill>
              </a:rPr>
              <a:t>обеспечения населения Российской Федерации на период до 2025 года</a:t>
            </a:r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08178" y="4199735"/>
            <a:ext cx="4248000" cy="576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Стратегия развития медицинской науки в Российской Федерации на период до 2025 года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08178" y="3722446"/>
            <a:ext cx="8496944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Основы государственной политики Российской Федерации в области здорового питания населения на период до 2020 </a:t>
            </a:r>
            <a:r>
              <a:rPr lang="ru-RU" sz="1200" dirty="0" smtClean="0">
                <a:solidFill>
                  <a:prstClr val="black"/>
                </a:solidFill>
              </a:rPr>
              <a:t>года</a:t>
            </a: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8178" y="4989389"/>
            <a:ext cx="849694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Комплекс </a:t>
            </a:r>
            <a:r>
              <a:rPr lang="ru-RU" sz="1200" dirty="0"/>
              <a:t>мер, направленных на совершенствование оказания медицинской помощи </a:t>
            </a:r>
            <a:r>
              <a:rPr lang="ru-RU" sz="1200" dirty="0" smtClean="0"/>
              <a:t>населению</a:t>
            </a:r>
            <a:endParaRPr lang="ru-RU" sz="12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8178" y="5637461"/>
            <a:ext cx="8496944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Комплекс </a:t>
            </a:r>
            <a:r>
              <a:rPr lang="ru-RU" sz="1200" dirty="0"/>
              <a:t>мер по обеспечению системы здравоохранения Российской Федерации медицинскими кадрами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774238" y="3224753"/>
            <a:ext cx="228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100" dirty="0" smtClean="0">
                <a:solidFill>
                  <a:prstClr val="black"/>
                </a:solidFill>
              </a:rPr>
              <a:t>»</a:t>
            </a:r>
            <a:endParaRPr lang="ru-RU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47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536" y="116632"/>
            <a:ext cx="8373616" cy="648072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/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ru-RU" dirty="0" smtClean="0"/>
              <a:t>Цели Плана Минздрава России до 2018 г.</a:t>
            </a:r>
            <a:endParaRPr lang="ru-RU" dirty="0"/>
          </a:p>
        </p:txBody>
      </p:sp>
      <p:sp>
        <p:nvSpPr>
          <p:cNvPr id="15" name="Номер слайда 34"/>
          <p:cNvSpPr>
            <a:spLocks noGrp="1"/>
          </p:cNvSpPr>
          <p:nvPr>
            <p:ph type="sldNum" sz="quarter" idx="12"/>
          </p:nvPr>
        </p:nvSpPr>
        <p:spPr>
          <a:xfrm>
            <a:off x="7046912" y="6520259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2</a:t>
            </a:r>
            <a:endParaRPr lang="ru-RU" dirty="0"/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02024" y="1160748"/>
            <a:ext cx="5760640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Обеспечение достижения показателей здоровья населения и ожидаемой продолжительности жизни в Российской Федерации, предусмотренных Указами Президента Российской Федерации В.В. Путина от 7 мая 2012 г. № 598 и </a:t>
            </a:r>
            <a:r>
              <a:rPr lang="ru-RU" sz="1200" dirty="0" smtClean="0">
                <a:solidFill>
                  <a:srgbClr val="002060"/>
                </a:solidFill>
              </a:rPr>
              <a:t>606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02024" y="1952836"/>
            <a:ext cx="5760640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Повышение эффективности системы оказания медицинской помощи на основе оптимизации деятельности медицинских организаций и медицинских </a:t>
            </a:r>
            <a:r>
              <a:rPr lang="ru-RU" sz="1200" dirty="0" smtClean="0">
                <a:solidFill>
                  <a:srgbClr val="002060"/>
                </a:solidFill>
              </a:rPr>
              <a:t>работников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02024" y="2600908"/>
            <a:ext cx="5760640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Обеспечение системы здравоохранения высококвалифицированными </a:t>
            </a:r>
            <a:r>
              <a:rPr lang="ru-RU" sz="1200" dirty="0" smtClean="0">
                <a:solidFill>
                  <a:srgbClr val="002060"/>
                </a:solidFill>
              </a:rPr>
              <a:t>специалистами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02024" y="3284984"/>
            <a:ext cx="5760640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Инновационное развитие </a:t>
            </a:r>
            <a:r>
              <a:rPr lang="ru-RU" sz="1200" dirty="0" smtClean="0">
                <a:solidFill>
                  <a:srgbClr val="002060"/>
                </a:solidFill>
              </a:rPr>
              <a:t>здравоохранения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2024" y="3897052"/>
            <a:ext cx="5760640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Информатизация </a:t>
            </a:r>
            <a:r>
              <a:rPr lang="ru-RU" sz="1200" dirty="0" smtClean="0">
                <a:solidFill>
                  <a:srgbClr val="002060"/>
                </a:solidFill>
              </a:rPr>
              <a:t>здравоохранения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02024" y="4595684"/>
            <a:ext cx="5760640" cy="6389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Обеспечение публичной открытости Плана деятельности Министерства здравоохранения Российской Федерации и актуальной информации о фактических результатах его </a:t>
            </a:r>
            <a:r>
              <a:rPr lang="ru-RU" sz="1200" dirty="0" smtClean="0">
                <a:solidFill>
                  <a:srgbClr val="002060"/>
                </a:solidFill>
              </a:rPr>
              <a:t>выполнения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87868" y="1232756"/>
            <a:ext cx="57606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Impact" panose="020B0806030902050204" pitchFamily="34" charset="0"/>
              </a:rPr>
              <a:t>1</a:t>
            </a:r>
            <a:endParaRPr lang="ru-RU" dirty="0">
              <a:solidFill>
                <a:schemeClr val="tx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74045" y="1952836"/>
            <a:ext cx="57606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Impact" panose="020B0806030902050204" pitchFamily="34" charset="0"/>
              </a:rPr>
              <a:t>2</a:t>
            </a:r>
            <a:endParaRPr lang="ru-RU" dirty="0">
              <a:solidFill>
                <a:schemeClr val="tx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04636" y="2600908"/>
            <a:ext cx="57606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Impact" panose="020B0806030902050204" pitchFamily="34" charset="0"/>
              </a:rPr>
              <a:t>3</a:t>
            </a:r>
            <a:endParaRPr lang="ru-RU" dirty="0">
              <a:solidFill>
                <a:schemeClr val="tx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87868" y="3284984"/>
            <a:ext cx="57606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Impact" panose="020B0806030902050204" pitchFamily="34" charset="0"/>
              </a:rPr>
              <a:t>4</a:t>
            </a:r>
            <a:endParaRPr lang="ru-RU" dirty="0">
              <a:solidFill>
                <a:schemeClr val="tx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74045" y="3933056"/>
            <a:ext cx="57606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Impact" panose="020B0806030902050204" pitchFamily="34" charset="0"/>
              </a:rPr>
              <a:t>5</a:t>
            </a:r>
            <a:endParaRPr lang="ru-RU" dirty="0">
              <a:solidFill>
                <a:schemeClr val="tx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74045" y="4663128"/>
            <a:ext cx="57606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Impact" panose="020B0806030902050204" pitchFamily="34" charset="0"/>
              </a:rPr>
              <a:t>6</a:t>
            </a:r>
            <a:endParaRPr lang="ru-RU" dirty="0">
              <a:solidFill>
                <a:schemeClr val="tx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301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536" y="116632"/>
            <a:ext cx="8373616" cy="648072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/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ru-RU" dirty="0" smtClean="0"/>
              <a:t>Основные целевые показатели Плана Минздрава России до 2018 г.</a:t>
            </a:r>
            <a:endParaRPr lang="ru-RU" dirty="0"/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2596084585"/>
              </p:ext>
            </p:extLst>
          </p:nvPr>
        </p:nvGraphicFramePr>
        <p:xfrm>
          <a:off x="251520" y="864096"/>
          <a:ext cx="2808312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3709453975"/>
              </p:ext>
            </p:extLst>
          </p:nvPr>
        </p:nvGraphicFramePr>
        <p:xfrm>
          <a:off x="5940152" y="864096"/>
          <a:ext cx="259228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xmlns="" val="1583959927"/>
              </p:ext>
            </p:extLst>
          </p:nvPr>
        </p:nvGraphicFramePr>
        <p:xfrm>
          <a:off x="3131840" y="864096"/>
          <a:ext cx="259228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xmlns="" val="3238142641"/>
              </p:ext>
            </p:extLst>
          </p:nvPr>
        </p:nvGraphicFramePr>
        <p:xfrm>
          <a:off x="179512" y="2736304"/>
          <a:ext cx="2808312" cy="2101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xmlns="" val="413559673"/>
              </p:ext>
            </p:extLst>
          </p:nvPr>
        </p:nvGraphicFramePr>
        <p:xfrm>
          <a:off x="3059832" y="2808312"/>
          <a:ext cx="3024336" cy="245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xmlns="" val="4057277444"/>
              </p:ext>
            </p:extLst>
          </p:nvPr>
        </p:nvGraphicFramePr>
        <p:xfrm>
          <a:off x="6012160" y="2808312"/>
          <a:ext cx="309634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xmlns="" val="622166856"/>
              </p:ext>
            </p:extLst>
          </p:nvPr>
        </p:nvGraphicFramePr>
        <p:xfrm>
          <a:off x="2699792" y="4869160"/>
          <a:ext cx="3888432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xmlns="" val="887690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536" y="116632"/>
            <a:ext cx="8373616" cy="504056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/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ru-RU" dirty="0" smtClean="0"/>
              <a:t>Основные направления Плана Минздрава России до 2018 г.</a:t>
            </a:r>
            <a:endParaRPr lang="ru-RU" dirty="0"/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9375" y="1241814"/>
            <a:ext cx="2066401" cy="3444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Здоровый образ жизни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9373" y="2373416"/>
            <a:ext cx="2066401" cy="4320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Профилактика неинфекционных заболеваний</a:t>
            </a:r>
            <a:endParaRPr lang="ru-RU" sz="1100" dirty="0">
              <a:solidFill>
                <a:schemeClr val="tx1"/>
              </a:solidFill>
            </a:endParaRPr>
          </a:p>
        </p:txBody>
      </p:sp>
      <p:pic>
        <p:nvPicPr>
          <p:cNvPr id="1030" name="Picture 6" descr="http://im8-tub-ru.yandex.net/i?id=166545418-2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0845" y="2931673"/>
            <a:ext cx="570107" cy="56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9375" y="2996952"/>
            <a:ext cx="2066401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Иммунизация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839" y="3645643"/>
            <a:ext cx="2083935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Качество и доступность медицинской помощи</a:t>
            </a:r>
            <a:endParaRPr lang="ru-RU" sz="1100" dirty="0">
              <a:solidFill>
                <a:schemeClr val="tx1"/>
              </a:solidFill>
            </a:endParaRPr>
          </a:p>
        </p:txBody>
      </p:sp>
      <p:pic>
        <p:nvPicPr>
          <p:cNvPr id="1032" name="Picture 8" descr="http://im2-tub-ru.yandex.net/i?id=34677817-64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5969" y="3608195"/>
            <a:ext cx="720080" cy="50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89374" y="4696742"/>
            <a:ext cx="2066401" cy="4074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Здоровье матери и ребёнка</a:t>
            </a:r>
            <a:endParaRPr lang="ru-RU" sz="1100" dirty="0">
              <a:solidFill>
                <a:schemeClr val="tx1"/>
              </a:solidFill>
            </a:endParaRPr>
          </a:p>
        </p:txBody>
      </p:sp>
      <p:pic>
        <p:nvPicPr>
          <p:cNvPr id="1033" name="Picture 9" descr="D:\Мои документы\Мои рисунки\6041-02-180x180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7505" y="4646246"/>
            <a:ext cx="668033" cy="50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71838" y="4226677"/>
            <a:ext cx="2083937" cy="2880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Лекарственная доступность</a:t>
            </a:r>
            <a:endParaRPr lang="ru-RU" sz="1100" dirty="0">
              <a:solidFill>
                <a:schemeClr val="tx1"/>
              </a:solidFill>
            </a:endParaRPr>
          </a:p>
        </p:txBody>
      </p:sp>
      <p:pic>
        <p:nvPicPr>
          <p:cNvPr id="1037" name="Picture 13" descr="http://im6-tub-ru.yandex.net/i?id=125170349-02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1067" y="4147575"/>
            <a:ext cx="589885" cy="44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://im0-tub-ru.yandex.net/i?id=127857759-53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20690" y="6067705"/>
            <a:ext cx="689921" cy="65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56053" y="6098539"/>
            <a:ext cx="2099723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Медицинское обеспечение спортсменов сборных команд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3918" y="5375793"/>
            <a:ext cx="2083936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Медицинское обеспечение отдельных категорий граждан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5818" y="740546"/>
            <a:ext cx="8393334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Достижение </a:t>
            </a:r>
            <a:r>
              <a:rPr lang="ru-RU" sz="1100" dirty="0">
                <a:solidFill>
                  <a:schemeClr val="tx1"/>
                </a:solidFill>
              </a:rPr>
              <a:t>показателей здоровья населения и ожидаемой продолжительности жизни в Российской Федерации</a:t>
            </a:r>
          </a:p>
        </p:txBody>
      </p:sp>
      <p:pic>
        <p:nvPicPr>
          <p:cNvPr id="1046" name="Picture 22" descr="D:\Мои документы\Мои рисунки\990abe[1] - копия - копия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4573" y="1028578"/>
            <a:ext cx="2227346" cy="78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D:\Мои документы\Мои рисунки\990abe[1] - копия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3" y="1158173"/>
            <a:ext cx="2160240" cy="66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761662" y="2322956"/>
            <a:ext cx="49540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Обеспечение возможности </a:t>
            </a:r>
            <a:r>
              <a:rPr lang="ru-RU" sz="1000" dirty="0"/>
              <a:t>для всего взрослого населения пройти диспансеризацию бесплатно 1 раз в три </a:t>
            </a:r>
            <a:r>
              <a:rPr lang="ru-RU" sz="1000" dirty="0" smtClean="0"/>
              <a:t>года</a:t>
            </a:r>
            <a:endParaRPr lang="ru-RU" dirty="0"/>
          </a:p>
        </p:txBody>
      </p:sp>
      <p:pic>
        <p:nvPicPr>
          <p:cNvPr id="1049" name="Picture 25" descr="http://im4-tub-ru.yandex.net/i?id=218833783-56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6401" y="2322956"/>
            <a:ext cx="392760" cy="50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760410" y="2819541"/>
            <a:ext cx="51021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Обеспечение бесплатной иммунизацией не менее 95% населения против дифтерии, кори, краснухи, эпидемического паротита и острого вирусного гепатита В </a:t>
            </a:r>
            <a:r>
              <a:rPr lang="ru-RU" sz="1000" dirty="0" err="1"/>
              <a:t>в</a:t>
            </a:r>
            <a:r>
              <a:rPr lang="ru-RU" sz="1000" dirty="0"/>
              <a:t> </a:t>
            </a:r>
            <a:r>
              <a:rPr lang="ru-RU" sz="1000" dirty="0" smtClean="0"/>
              <a:t>уст. сроки</a:t>
            </a:r>
            <a:endParaRPr lang="ru-RU" sz="1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760409" y="3177048"/>
            <a:ext cx="51021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Расширение  национального календаря </a:t>
            </a:r>
            <a:r>
              <a:rPr lang="ru-RU" sz="1000" dirty="0"/>
              <a:t>профилактических прививок (введение иммунизации против ветряной оспы)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5830" y="1724936"/>
            <a:ext cx="829566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Создание условий, ограничивающих </a:t>
            </a:r>
            <a:r>
              <a:rPr lang="ru-RU" sz="1000" dirty="0"/>
              <a:t>потребление </a:t>
            </a:r>
            <a:r>
              <a:rPr lang="ru-RU" sz="1000" dirty="0" smtClean="0"/>
              <a:t>табака. Проведение информационно-коммуникационной кампании </a:t>
            </a:r>
            <a:r>
              <a:rPr lang="ru-RU" sz="1000" dirty="0"/>
              <a:t>по формированию здорового образа жизни, борьбе с потреблением алкоголя и табака, предупреждению и борьбе с немедицинским потреблением наркотических средств и психотропных </a:t>
            </a:r>
            <a:r>
              <a:rPr lang="ru-RU" sz="1000" dirty="0" smtClean="0"/>
              <a:t>веществ. Другие мероприятия.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51520" y="2278934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51520" y="2001935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51521" y="2875488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251521" y="2598489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47068" y="3567499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47068" y="3290500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51521" y="4147730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251521" y="3870731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47068" y="4646246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47068" y="4369247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51520" y="5229956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251520" y="4952957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48146" y="6023708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248146" y="5746709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808117" y="3571360"/>
            <a:ext cx="50544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Создание единой </a:t>
            </a:r>
            <a:r>
              <a:rPr lang="ru-RU" sz="1000" dirty="0" err="1" smtClean="0"/>
              <a:t>информац</a:t>
            </a:r>
            <a:r>
              <a:rPr lang="ru-RU" sz="1000" dirty="0" smtClean="0"/>
              <a:t>. системы </a:t>
            </a:r>
            <a:r>
              <a:rPr lang="ru-RU" sz="1000" dirty="0"/>
              <a:t>для скорой </a:t>
            </a:r>
            <a:r>
              <a:rPr lang="ru-RU" sz="1000" dirty="0" smtClean="0"/>
              <a:t>помощи. Создание современной </a:t>
            </a:r>
            <a:r>
              <a:rPr lang="ru-RU" sz="1000" dirty="0"/>
              <a:t>инфраструктуры для диагностики и лечения онкологических заболеваний, инфраструктуры для оказания </a:t>
            </a:r>
            <a:r>
              <a:rPr lang="ru-RU" sz="1000" dirty="0" smtClean="0"/>
              <a:t>мед. помощи </a:t>
            </a:r>
            <a:r>
              <a:rPr lang="ru-RU" sz="1000" dirty="0"/>
              <a:t>пострадавшим в </a:t>
            </a:r>
            <a:r>
              <a:rPr lang="ru-RU" sz="1000" dirty="0" smtClean="0"/>
              <a:t>дор.-трансп. происшествиях</a:t>
            </a:r>
            <a:endParaRPr lang="ru-RU" sz="1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786489" y="4147730"/>
            <a:ext cx="504998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Повышение уровня лекарственной доступности для граждан, имеющих право на государственную социальную помощь. Рост доступности лекарственных препаратов по числу обслуживаемого сельского населения аптечной </a:t>
            </a:r>
            <a:r>
              <a:rPr lang="ru-RU" sz="1000" dirty="0" smtClean="0"/>
              <a:t>организацией</a:t>
            </a:r>
            <a:endParaRPr lang="ru-RU" sz="1000" dirty="0"/>
          </a:p>
        </p:txBody>
      </p:sp>
      <p:pic>
        <p:nvPicPr>
          <p:cNvPr id="1026" name="Picture 2" descr="http://im0-tub-ru.yandex.net/i?id=44381434-32-72&amp;n=21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1490" y="5270634"/>
            <a:ext cx="500062" cy="71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3821434" y="4646246"/>
            <a:ext cx="51430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Введение </a:t>
            </a:r>
            <a:r>
              <a:rPr lang="ru-RU" sz="1000" dirty="0"/>
              <a:t>в эксплуатацию 34 перинатальных </a:t>
            </a:r>
            <a:r>
              <a:rPr lang="ru-RU" sz="1000" dirty="0" smtClean="0"/>
              <a:t>центров,  реализация </a:t>
            </a:r>
            <a:r>
              <a:rPr lang="ru-RU" sz="1000" dirty="0"/>
              <a:t>программы «</a:t>
            </a:r>
            <a:r>
              <a:rPr lang="ru-RU" sz="1000" dirty="0" err="1"/>
              <a:t>Родовый</a:t>
            </a:r>
            <a:r>
              <a:rPr lang="ru-RU" sz="1000" dirty="0"/>
              <a:t> сертификат», </a:t>
            </a:r>
            <a:r>
              <a:rPr lang="ru-RU" sz="1000" dirty="0" smtClean="0"/>
              <a:t>обеспечение возможности </a:t>
            </a:r>
            <a:r>
              <a:rPr lang="ru-RU" sz="1000" dirty="0"/>
              <a:t>для бесплатной ежегодной диспансеризации детей (увеличение с 2013 по 2016 годы на 150%)	</a:t>
            </a:r>
            <a:r>
              <a:rPr lang="ru-RU" sz="1000" dirty="0" smtClean="0"/>
              <a:t>и др.</a:t>
            </a:r>
            <a:endParaRPr lang="ru-RU" sz="1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817950" y="5205931"/>
            <a:ext cx="521854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Обеспечение оказания мед. помощи </a:t>
            </a:r>
            <a:r>
              <a:rPr lang="ru-RU" sz="1000" dirty="0"/>
              <a:t>населению закрытых административно-территориальных образований, территорий с опасными для здоровья человека физическими, химическими и биологическими факторами, включенных в соответствующий </a:t>
            </a:r>
            <a:r>
              <a:rPr lang="ru-RU" sz="1000" dirty="0" smtClean="0"/>
              <a:t>перечень, работникам организаций, включенных в перечень организаций отдельных отраслей промышленности с особо опасными условиями труда</a:t>
            </a:r>
            <a:endParaRPr lang="ru-RU" sz="1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808116" y="6067705"/>
            <a:ext cx="52283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Медицинское </a:t>
            </a:r>
            <a:r>
              <a:rPr lang="ru-RU" sz="1000" dirty="0"/>
              <a:t>обеспечение спортсменов сборных команд Российской Федерации: Медицинское обеспечение XXVII Всемирной Универсиады 2013 года в </a:t>
            </a:r>
            <a:r>
              <a:rPr lang="ru-RU" sz="1000" dirty="0" smtClean="0"/>
              <a:t>Казани</a:t>
            </a:r>
            <a:r>
              <a:rPr lang="ru-RU" sz="1000" dirty="0"/>
              <a:t>, XXII Олимпийских зимних игр 2014 года в Сочи, XI </a:t>
            </a:r>
            <a:r>
              <a:rPr lang="ru-RU" sz="1000" dirty="0" err="1"/>
              <a:t>Паралимпийских</a:t>
            </a:r>
            <a:r>
              <a:rPr lang="ru-RU" sz="1000" dirty="0"/>
              <a:t> зимних игр 2014 года в Сочи</a:t>
            </a:r>
          </a:p>
        </p:txBody>
      </p:sp>
    </p:spTree>
    <p:extLst>
      <p:ext uri="{BB962C8B-B14F-4D97-AF65-F5344CB8AC3E}">
        <p14:creationId xmlns:p14="http://schemas.microsoft.com/office/powerpoint/2010/main" xmlns="" val="2684628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536" y="116632"/>
            <a:ext cx="8373616" cy="504056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/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ru-RU" dirty="0" smtClean="0"/>
              <a:t>Основные направления Плана Минздрава России до 2018 г.</a:t>
            </a:r>
            <a:endParaRPr lang="ru-RU" dirty="0"/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901124"/>
            <a:ext cx="2202387" cy="3444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Переход на эффективный контракт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16528"/>
            <a:ext cx="2211551" cy="5740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Повышение уровня заработной платы медицинских работников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434098"/>
            <a:ext cx="2211157" cy="5034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Внедрение профессиональных стандартов в сфере здравоохранения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068960"/>
            <a:ext cx="2211155" cy="4452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Развитие государственно-частного партнерства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7" y="4233380"/>
            <a:ext cx="2211155" cy="4562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Организация трехуровневой системы оказания медицинской помощи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7" y="3700903"/>
            <a:ext cx="2219924" cy="4195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Внедрение системы оценки качества медицинской помощи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5607097"/>
            <a:ext cx="2203235" cy="5255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Совершенствование системы </a:t>
            </a:r>
            <a:r>
              <a:rPr lang="ru-RU" sz="900" dirty="0" smtClean="0">
                <a:solidFill>
                  <a:schemeClr val="tx1"/>
                </a:solidFill>
              </a:rPr>
              <a:t>ОМС, </a:t>
            </a:r>
            <a:r>
              <a:rPr lang="ru-RU" sz="900" dirty="0">
                <a:solidFill>
                  <a:schemeClr val="tx1"/>
                </a:solidFill>
              </a:rPr>
              <a:t>реализующей право граждан на выбор врача, медицинской и страховой медицинской организации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537" y="4830086"/>
            <a:ext cx="2203234" cy="558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Повышение эффективности деятельности </a:t>
            </a:r>
            <a:r>
              <a:rPr lang="ru-RU" sz="900" dirty="0" smtClean="0">
                <a:solidFill>
                  <a:schemeClr val="tx1"/>
                </a:solidFill>
              </a:rPr>
              <a:t>ФГУ, </a:t>
            </a:r>
            <a:r>
              <a:rPr lang="ru-RU" sz="900" dirty="0">
                <a:solidFill>
                  <a:schemeClr val="tx1"/>
                </a:solidFill>
              </a:rPr>
              <a:t>государственных и муниципальных медицинских организаций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5818" y="740546"/>
            <a:ext cx="8393334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Повышение эффективности системы оказания медицинской помощи на основе оптимизации деятельности медицинских организаций и медицинских работников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02437" y="1787492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02437" y="1510493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02438" y="2384046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02438" y="2107047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76827" y="2982382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76827" y="2705383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02438" y="3656288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302438" y="3379289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97985" y="4154804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97985" y="3877805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02437" y="4738514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302437" y="4461515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99063" y="5532266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299063" y="5255267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395537" y="6245651"/>
            <a:ext cx="2211549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Осуществление функций по контролю и надзору в сфере здравоохранения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302438" y="6179268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281636" y="5900645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im2-tub-ru.yandex.net/i?id=352826575-64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4519" y="1116528"/>
            <a:ext cx="798829" cy="59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4-tub-ru.yandex.net/i?id=69241698-6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3562" y="1801027"/>
            <a:ext cx="729785" cy="54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3-tub-ru.yandex.net/i?id=385160879-20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9955" y="2434098"/>
            <a:ext cx="809668" cy="53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m2-tub-ru.yandex.net/i?id=92050962-26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3562" y="3154201"/>
            <a:ext cx="739675" cy="42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im0-tub-ru.yandex.net/i?id=120136134-64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9374" y="3729801"/>
            <a:ext cx="580838" cy="42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im7-tub-ru.yandex.net/i?id=322061539-32-72&amp;n=21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6485" y="4931781"/>
            <a:ext cx="886616" cy="50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im6-tub-ru.yandex.net/i?id=35752164-32-72&amp;n=2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1320" y="5623134"/>
            <a:ext cx="642027" cy="50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im7-tub-ru.yandex.net/i?id=63468505-28-72&amp;n=21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3684" y="6227425"/>
            <a:ext cx="809668" cy="60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3672037" y="1216034"/>
            <a:ext cx="50971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Существенное повышение средней заработной платы младшего медицинского </a:t>
            </a:r>
            <a:r>
              <a:rPr lang="ru-RU" sz="1000" dirty="0" smtClean="0"/>
              <a:t>персонала, среднего медицинского персонала, врачей</a:t>
            </a:r>
            <a:r>
              <a:rPr lang="ru-RU" sz="1000" dirty="0"/>
              <a:t>	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663101" y="1808328"/>
            <a:ext cx="54695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Перевод работников </a:t>
            </a:r>
            <a:r>
              <a:rPr lang="ru-RU" sz="1000" dirty="0"/>
              <a:t>на эффективный контракт, что </a:t>
            </a:r>
            <a:r>
              <a:rPr lang="ru-RU" sz="1000" dirty="0" smtClean="0"/>
              <a:t>позволит </a:t>
            </a:r>
            <a:r>
              <a:rPr lang="ru-RU" sz="1000" dirty="0"/>
              <a:t>повысить эффективность и оплату труда медицинских работников, качество оказываемых государственных услуг, оптимизировать штатные расписания медицинских организаций с учетом реальной потребности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699665" y="2552837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dirty="0" smtClean="0"/>
              <a:t>Утверждение отраслевых норм </a:t>
            </a:r>
            <a:r>
              <a:rPr lang="ru-RU" sz="1000" dirty="0"/>
              <a:t>труда в сфере здравоохранения 	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694737" y="2948402"/>
            <a:ext cx="54379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Создание условий </a:t>
            </a:r>
            <a:r>
              <a:rPr lang="ru-RU" sz="1000" dirty="0"/>
              <a:t>для развития </a:t>
            </a:r>
            <a:r>
              <a:rPr lang="ru-RU" sz="1000" dirty="0" smtClean="0"/>
              <a:t>государственно-частного партнерства</a:t>
            </a:r>
            <a:r>
              <a:rPr lang="ru-RU" sz="1000" dirty="0"/>
              <a:t>, </a:t>
            </a:r>
            <a:r>
              <a:rPr lang="ru-RU" sz="1000" dirty="0" smtClean="0"/>
              <a:t>обеспечивающих привлечение </a:t>
            </a:r>
            <a:r>
              <a:rPr lang="ru-RU" sz="1000" dirty="0"/>
              <a:t>инвестиций в здравоохранение, повышение эффективности и качества предоставления медицинской помощи. </a:t>
            </a:r>
            <a:r>
              <a:rPr lang="ru-RU" sz="1000" dirty="0" smtClean="0"/>
              <a:t>Увеличение </a:t>
            </a:r>
            <a:r>
              <a:rPr lang="ru-RU" sz="1000" dirty="0"/>
              <a:t>до 5% </a:t>
            </a:r>
            <a:r>
              <a:rPr lang="ru-RU" sz="1000" dirty="0" smtClean="0"/>
              <a:t>доли </a:t>
            </a:r>
            <a:r>
              <a:rPr lang="ru-RU" sz="1000" dirty="0"/>
              <a:t>частных </a:t>
            </a:r>
            <a:r>
              <a:rPr lang="ru-RU" sz="1000" dirty="0" smtClean="0"/>
              <a:t>мед. организаций, </a:t>
            </a:r>
            <a:r>
              <a:rPr lang="ru-RU" sz="1000" dirty="0"/>
              <a:t>принимающих участие в реализации </a:t>
            </a:r>
            <a:r>
              <a:rPr lang="ru-RU" sz="1000" dirty="0" smtClean="0"/>
              <a:t>ПГГ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727296" y="3649990"/>
            <a:ext cx="53368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Формирование основных показателей </a:t>
            </a:r>
            <a:r>
              <a:rPr lang="ru-RU" sz="1000" dirty="0"/>
              <a:t>оценки качества оказания медицинской помощи и эффективности деятельности медицинского </a:t>
            </a:r>
            <a:r>
              <a:rPr lang="ru-RU" sz="1000" dirty="0" smtClean="0"/>
              <a:t>персонала, а также законодательного механизма </a:t>
            </a:r>
            <a:r>
              <a:rPr lang="ru-RU" sz="1000" dirty="0"/>
              <a:t>оценки качества </a:t>
            </a:r>
            <a:r>
              <a:rPr lang="ru-RU" sz="1000" dirty="0" smtClean="0"/>
              <a:t>мед. </a:t>
            </a:r>
            <a:r>
              <a:rPr lang="ru-RU" sz="1000" dirty="0"/>
              <a:t>помощи и эффективности деятельности </a:t>
            </a:r>
            <a:r>
              <a:rPr lang="ru-RU" sz="1000" dirty="0" smtClean="0"/>
              <a:t>мед. </a:t>
            </a:r>
            <a:r>
              <a:rPr lang="ru-RU" sz="1000" dirty="0"/>
              <a:t>персонала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770571" y="4261460"/>
            <a:ext cx="63268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Формирование нормативной базы </a:t>
            </a:r>
            <a:r>
              <a:rPr lang="ru-RU" sz="1000" dirty="0"/>
              <a:t>в целях обеспечения работы трехуровневой системы оказания медицинской помощи, территориального планирования </a:t>
            </a:r>
            <a:r>
              <a:rPr lang="ru-RU" sz="1000" dirty="0" smtClean="0"/>
              <a:t>отрасли</a:t>
            </a:r>
            <a:endParaRPr lang="ru-RU" sz="1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45112" y="4830086"/>
            <a:ext cx="54161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Создание  финансового механизма,  обеспечивающего дифференциацию </a:t>
            </a:r>
            <a:r>
              <a:rPr lang="ru-RU" sz="1000" dirty="0"/>
              <a:t>оплаты труда основного и прочего персонала медицинских организаций, оптимизацию расходов на административно-управленческий персонал, не превышающих 40% в фонде оплаты труда учреждения 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774709" y="5607097"/>
            <a:ext cx="53159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Обеспечение условий </a:t>
            </a:r>
            <a:r>
              <a:rPr lang="ru-RU" sz="1000" dirty="0"/>
              <a:t>для развития системы обязательного медицинского страхования, реализующей право граждан на выбор врача, медицинской и страховой медицинской </a:t>
            </a:r>
            <a:r>
              <a:rPr lang="ru-RU" sz="1000" dirty="0" smtClean="0"/>
              <a:t>организации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3792473" y="6245651"/>
            <a:ext cx="52716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Обеспечение выполнения </a:t>
            </a:r>
            <a:r>
              <a:rPr lang="ru-RU" sz="1000" dirty="0"/>
              <a:t>медицинскими </a:t>
            </a:r>
            <a:r>
              <a:rPr lang="ru-RU" sz="1000" dirty="0" smtClean="0"/>
              <a:t>организациями  </a:t>
            </a:r>
            <a:r>
              <a:rPr lang="ru-RU" sz="1000" dirty="0"/>
              <a:t>требований порядков оказания медицинской помощи: государственный контроль качества и безопасности медицинской </a:t>
            </a:r>
            <a:r>
              <a:rPr lang="ru-RU" sz="1000" dirty="0" smtClean="0"/>
              <a:t>деятельности. Обеспечение требований </a:t>
            </a:r>
            <a:r>
              <a:rPr lang="ru-RU" sz="1000" dirty="0"/>
              <a:t>безопасности и эффективности </a:t>
            </a:r>
            <a:r>
              <a:rPr lang="ru-RU" sz="1000" dirty="0" smtClean="0"/>
              <a:t>лек. средств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xmlns="" val="2127031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536" y="116632"/>
            <a:ext cx="8373616" cy="504056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/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ru-RU" dirty="0" smtClean="0"/>
              <a:t>Основные направления Плана Минздрава России до 2018 г.</a:t>
            </a:r>
            <a:endParaRPr lang="ru-RU" dirty="0"/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1677" y="3376182"/>
            <a:ext cx="2911114" cy="15919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Улучшение качества подготовки специалистов с медицинским и фармацевтическим образованием и внедрение системы непрерывного образования, повышение квалификации профессорско-преподавательского состава медицинских образовательных </a:t>
            </a:r>
            <a:r>
              <a:rPr lang="ru-RU" sz="1100" dirty="0" smtClean="0">
                <a:solidFill>
                  <a:schemeClr val="tx1"/>
                </a:solidFill>
              </a:rPr>
              <a:t>учреждений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58508"/>
            <a:ext cx="2911114" cy="5863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Устранение кадрового дефицита и кадровых диспропорций в отрасли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1738" y="740546"/>
            <a:ext cx="8387414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Обеспечение системы здравоохранения высококвалифицированными специалистами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10761" y="2060848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10761" y="1783849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678408" y="5106640"/>
            <a:ext cx="416907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4677432" y="4829641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im2-tub-ru.yandex.net/i?id=215580563-7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778" y="1276691"/>
            <a:ext cx="952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0-tub-ru.yandex.net/i?id=116758686-18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76183"/>
            <a:ext cx="10668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4626" y="2740858"/>
            <a:ext cx="84001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Доступность  результатов </a:t>
            </a:r>
            <a:r>
              <a:rPr lang="ru-RU" sz="1000" dirty="0"/>
              <a:t>реализации субъектами Российской Федерации программ, направленных на устранение кадрового </a:t>
            </a:r>
            <a:r>
              <a:rPr lang="ru-RU" sz="1000" dirty="0" smtClean="0"/>
              <a:t>дефицита,  для </a:t>
            </a:r>
            <a:r>
              <a:rPr lang="ru-RU" sz="1000" dirty="0"/>
              <a:t>обсуждения и оценки 	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10761" y="2636912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10761" y="2359913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10761" y="3140968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10761" y="2863969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599851" y="1368350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dirty="0"/>
              <a:t>Конкретизированы мероприятия по обеспечению системы здравоохранения медицинскими кадрами с целью поэтапного сокращения дефицита кадров в системе здравоохранении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2744" y="2082914"/>
            <a:ext cx="86956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Разработка субъектами </a:t>
            </a:r>
            <a:r>
              <a:rPr lang="ru-RU" sz="1000" dirty="0"/>
              <a:t>Российской Федерации </a:t>
            </a:r>
            <a:r>
              <a:rPr lang="ru-RU" sz="1000" dirty="0" smtClean="0"/>
              <a:t>программ, направленных </a:t>
            </a:r>
            <a:r>
              <a:rPr lang="ru-RU" sz="1000" dirty="0"/>
              <a:t>на повышение квалификации медицинских кадров, проведение оценки уровня их квалификации, поэтапное устранение дефицита медицинских кадров, </a:t>
            </a:r>
            <a:r>
              <a:rPr lang="ru-RU" sz="1000" dirty="0" smtClean="0"/>
              <a:t> и содержащих </a:t>
            </a:r>
            <a:r>
              <a:rPr lang="ru-RU" sz="1000" dirty="0"/>
              <a:t>дифференцированные меры социальной поддержки медицинских работников, в первую очередь наиболее дефицитных специальностей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678408" y="3573016"/>
            <a:ext cx="44946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Расширение возможностей </a:t>
            </a:r>
            <a:r>
              <a:rPr lang="ru-RU" sz="1000" dirty="0"/>
              <a:t>для медицинских работников обучаться современным методам диагностики и лечения. </a:t>
            </a:r>
            <a:r>
              <a:rPr lang="ru-RU" sz="1000" dirty="0" smtClean="0"/>
              <a:t>Утверждение новых примерных дополнительных профессиональных программ </a:t>
            </a:r>
            <a:r>
              <a:rPr lang="ru-RU" sz="1000" dirty="0"/>
              <a:t>медицинского и фармацевтического образования, в том числе </a:t>
            </a:r>
            <a:r>
              <a:rPr lang="ru-RU" sz="1000" dirty="0" smtClean="0"/>
              <a:t>включающих </a:t>
            </a:r>
            <a:r>
              <a:rPr lang="ru-RU" sz="1000" dirty="0"/>
              <a:t>использование инновационных и дистанционных образовательных </a:t>
            </a:r>
            <a:r>
              <a:rPr lang="ru-RU" sz="1000" dirty="0" smtClean="0"/>
              <a:t>технологий</a:t>
            </a:r>
            <a:endParaRPr lang="ru-RU" sz="1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78408" y="4681822"/>
            <a:ext cx="33451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Повышение квалификации преподавателей </a:t>
            </a:r>
            <a:endParaRPr lang="ru-RU" sz="1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0909" y="5184823"/>
            <a:ext cx="859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Формирование  системы аккредитации </a:t>
            </a:r>
            <a:r>
              <a:rPr lang="ru-RU" sz="1000" dirty="0"/>
              <a:t>специалистов с медицинским и фармацевтическим образованием, </a:t>
            </a:r>
            <a:r>
              <a:rPr lang="ru-RU" sz="1000" dirty="0" smtClean="0"/>
              <a:t>утверждение процедуры определения </a:t>
            </a:r>
            <a:r>
              <a:rPr lang="ru-RU" sz="1000" dirty="0"/>
              <a:t>соответствия готовности специалиста к осуществлению медицинской либо фармацевтической деятельности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45228" y="5702184"/>
            <a:ext cx="8445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Внедрение  системы </a:t>
            </a:r>
            <a:r>
              <a:rPr lang="ru-RU" sz="1000" dirty="0"/>
              <a:t>аккредитации специалистов с медицинским и фармацевтическим образованием </a:t>
            </a:r>
            <a:r>
              <a:rPr lang="ru-RU" sz="1000"/>
              <a:t>как </a:t>
            </a:r>
            <a:r>
              <a:rPr lang="ru-RU" sz="1000" smtClean="0"/>
              <a:t>процедуры </a:t>
            </a:r>
            <a:r>
              <a:rPr lang="ru-RU" sz="1000" dirty="0" smtClean="0"/>
              <a:t>допусков </a:t>
            </a:r>
            <a:r>
              <a:rPr lang="ru-RU" sz="1000" dirty="0"/>
              <a:t>специалистов к определенным лечебным и диагностическим мероприятиям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55423" y="6367340"/>
            <a:ext cx="82223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Расширение  возможностей  </a:t>
            </a:r>
            <a:r>
              <a:rPr lang="ru-RU" sz="1000" dirty="0"/>
              <a:t>для практической подготовки специалистов: </a:t>
            </a:r>
            <a:r>
              <a:rPr lang="ru-RU" sz="1000" dirty="0" smtClean="0"/>
              <a:t>создание  </a:t>
            </a:r>
            <a:r>
              <a:rPr lang="ru-RU" sz="1000" dirty="0" err="1" smtClean="0"/>
              <a:t>симуляционных</a:t>
            </a:r>
            <a:r>
              <a:rPr lang="ru-RU" sz="1000" dirty="0" smtClean="0"/>
              <a:t>  образовательных  центров </a:t>
            </a:r>
            <a:endParaRPr lang="ru-RU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4678408" y="4509120"/>
            <a:ext cx="416907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4677432" y="4293096"/>
            <a:ext cx="976" cy="21602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10761" y="5589240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10761" y="5312241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210761" y="6165304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210761" y="5888305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10761" y="6669360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210761" y="6392361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88481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536" y="116632"/>
            <a:ext cx="8373616" cy="504056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/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ru-RU" dirty="0" smtClean="0"/>
              <a:t>Основные направления Плана Минздрава России до 2018 г.</a:t>
            </a:r>
            <a:endParaRPr lang="ru-RU" dirty="0"/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0546" y="1177144"/>
            <a:ext cx="2160240" cy="1446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Развитие медицинской науки, трансляционной медицины и инноваций в сфере здравоохранения, повышение результативности фундаментальных и прикладных научных биомедицинских </a:t>
            </a:r>
            <a:r>
              <a:rPr lang="ru-RU" sz="1100" dirty="0" smtClean="0">
                <a:solidFill>
                  <a:schemeClr val="tx1"/>
                </a:solidFill>
              </a:rPr>
              <a:t>исследований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0546" y="735862"/>
            <a:ext cx="8358606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Инновационное развитие здравоохранения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689109" y="2132856"/>
            <a:ext cx="522436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689109" y="1855857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698583" y="2571646"/>
            <a:ext cx="5189278" cy="4968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689109" y="2299615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76827" y="2982382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76827" y="2705383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02438" y="3656288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302438" y="3379289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97985" y="4154804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97985" y="3877805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02437" y="4738514"/>
            <a:ext cx="861103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302437" y="4461515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851920" y="5532266"/>
            <a:ext cx="5058177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3864920" y="5263830"/>
            <a:ext cx="0" cy="2769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709435" y="1271082"/>
            <a:ext cx="54345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Определение приоритетов </a:t>
            </a:r>
            <a:r>
              <a:rPr lang="ru-RU" sz="1000" dirty="0"/>
              <a:t>развития медицинской науки, </a:t>
            </a:r>
            <a:r>
              <a:rPr lang="ru-RU" sz="1000" dirty="0" smtClean="0"/>
              <a:t>утверждение научных платформ  по </a:t>
            </a:r>
            <a:r>
              <a:rPr lang="ru-RU" sz="1000" dirty="0"/>
              <a:t>приоритетным направлениям развития медицинской науки, в их числе: онкология, кардиология, неврология, эндокринология, педиатрия, психиатрия и зависимости, иммунология, микробиология, фармакология, профилактическая среда, репродуктивное здоровье и инновационные фундаментальные технологии в медицине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703516" y="2299615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dirty="0" smtClean="0"/>
              <a:t>Формирование  Межведомственного  совета </a:t>
            </a:r>
            <a:r>
              <a:rPr lang="ru-RU" sz="1000" dirty="0"/>
              <a:t>по медицинской </a:t>
            </a:r>
            <a:r>
              <a:rPr lang="ru-RU" sz="1000" dirty="0" smtClean="0"/>
              <a:t>науке</a:t>
            </a:r>
            <a:endParaRPr lang="ru-RU" sz="1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6192" y="2714308"/>
            <a:ext cx="73801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Разработка  программ </a:t>
            </a:r>
            <a:r>
              <a:rPr lang="ru-RU" sz="1000" dirty="0"/>
              <a:t>повышения эффективности учреждений науки (программы развития)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1930" y="3179234"/>
            <a:ext cx="7968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Создание сети </a:t>
            </a:r>
            <a:r>
              <a:rPr lang="ru-RU" sz="1000" dirty="0"/>
              <a:t>банков биологического материала для хранения и исследования образцов генетического материала населения России (Национальный депозитарий биоматериала)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45810" y="3753382"/>
            <a:ext cx="85981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Обеспечение </a:t>
            </a:r>
            <a:r>
              <a:rPr lang="ru-RU" sz="1000" dirty="0" smtClean="0"/>
              <a:t>возможности для граждан  получать </a:t>
            </a:r>
            <a:r>
              <a:rPr lang="ru-RU" sz="1000" dirty="0"/>
              <a:t>информацию о достижениях российской и мировой науки на информационном портале </a:t>
            </a:r>
            <a:endParaRPr lang="ru-RU" sz="1000" dirty="0" smtClean="0"/>
          </a:p>
          <a:p>
            <a:r>
              <a:rPr lang="ru-RU" sz="1000" dirty="0" smtClean="0"/>
              <a:t>«</a:t>
            </a:r>
            <a:r>
              <a:rPr lang="ru-RU" sz="1000" dirty="0"/>
              <a:t>Медицинская наука»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14628" y="4384570"/>
            <a:ext cx="64745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Создание  правовых условий </a:t>
            </a:r>
            <a:r>
              <a:rPr lang="ru-RU" sz="1000" dirty="0"/>
              <a:t>для использования в медицине клеточных </a:t>
            </a:r>
            <a:r>
              <a:rPr lang="ru-RU" sz="1000" dirty="0" smtClean="0"/>
              <a:t>продуктов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4992140"/>
            <a:ext cx="4925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Перевод работников </a:t>
            </a:r>
            <a:r>
              <a:rPr lang="ru-RU" sz="1000" dirty="0"/>
              <a:t>учреждений медицинской науки </a:t>
            </a:r>
            <a:r>
              <a:rPr lang="ru-RU" sz="1000" dirty="0" smtClean="0"/>
              <a:t>на </a:t>
            </a:r>
            <a:r>
              <a:rPr lang="ru-RU" sz="1000" dirty="0"/>
              <a:t>эффективный контракт, в соответствии с которым оплата напрямую зависит от эффективных результатов труда 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84677" y="5021500"/>
            <a:ext cx="2015673" cy="5788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Укрепление кадрового научного потенциала биомедицины 	</a:t>
            </a:r>
          </a:p>
        </p:txBody>
      </p:sp>
      <p:pic>
        <p:nvPicPr>
          <p:cNvPr id="5122" name="Picture 2" descr="http://im2-tub-ru.yandex.net/i?id=152410719-36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5769" y="1420190"/>
            <a:ext cx="960784" cy="960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im4-tub-ru.yandex.net/i?id=69241698-6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1269" y="5055739"/>
            <a:ext cx="729785" cy="54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0604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536" y="116632"/>
            <a:ext cx="8373616" cy="504056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/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ru-RU" dirty="0" smtClean="0"/>
              <a:t>Основные направления Плана Минздрава России до 2018 г.</a:t>
            </a:r>
            <a:endParaRPr lang="ru-RU" dirty="0"/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1371887"/>
            <a:ext cx="4734769" cy="703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/>
                </a:solidFill>
              </a:rPr>
              <a:t>Создание единой государственной информационной системы в сфере здравоохранения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5818" y="740546"/>
            <a:ext cx="8393334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Информатизация здравоохранения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22482" y="2279986"/>
            <a:ext cx="4740071" cy="5863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/>
                </a:solidFill>
              </a:rPr>
              <a:t>Внедрение единой электронной медицинской карты </a:t>
            </a:r>
            <a:r>
              <a:rPr lang="ru-RU" sz="1100" dirty="0"/>
              <a:t>	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20509" y="3140208"/>
            <a:ext cx="4742043" cy="7284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/>
                </a:solidFill>
              </a:rPr>
              <a:t>Развитие </a:t>
            </a:r>
            <a:r>
              <a:rPr lang="ru-RU" sz="1100" dirty="0" smtClean="0">
                <a:solidFill>
                  <a:schemeClr val="tx1"/>
                </a:solidFill>
              </a:rPr>
              <a:t>телемедицины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20508" y="4258354"/>
            <a:ext cx="4742043" cy="5847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/>
                </a:solidFill>
              </a:rPr>
              <a:t>Развитие технологий персонального мониторинга здоровья человека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27784" y="5232535"/>
            <a:ext cx="4734767" cy="7887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/>
                </a:solidFill>
              </a:rPr>
              <a:t>Масштабирование базы знаний и внедрение электронных образовательных курсов и систем поддержки принятия врачебных решений в повседневную деятельность медицинских работников</a:t>
            </a:r>
          </a:p>
        </p:txBody>
      </p:sp>
      <p:pic>
        <p:nvPicPr>
          <p:cNvPr id="4098" name="Picture 2" descr="http://im2-tub-ru.yandex.net/i?id=247692355-3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9220" y="1364342"/>
            <a:ext cx="923316" cy="711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Мои документы\Мои рисунки\iCA62UU3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4653" y="2316014"/>
            <a:ext cx="887883" cy="51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http://www.med.cap.ru/home/406/raznoe/novienehnologibaneri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1446" y="3017036"/>
            <a:ext cx="931090" cy="974762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http://im0-tub-ru.yandex.net/i?id=120438332-20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6039" y="4233945"/>
            <a:ext cx="801903" cy="66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http://im0-tub-ru.yandex.net/i?id=132865327-24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2440" y="5286552"/>
            <a:ext cx="1092307" cy="73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1328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1388</Words>
  <Application>Microsoft Office PowerPoint</Application>
  <PresentationFormat>Экран (4:3)</PresentationFormat>
  <Paragraphs>137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Чугаев Дмитрий Владиславович</dc:creator>
  <cp:lastModifiedBy>SkorohodovaNN</cp:lastModifiedBy>
  <cp:revision>54</cp:revision>
  <cp:lastPrinted>2013-08-08T13:34:11Z</cp:lastPrinted>
  <dcterms:created xsi:type="dcterms:W3CDTF">2013-08-05T13:14:45Z</dcterms:created>
  <dcterms:modified xsi:type="dcterms:W3CDTF">2013-09-04T10:07:41Z</dcterms:modified>
</cp:coreProperties>
</file>