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58" r:id="rId5"/>
    <p:sldId id="276" r:id="rId6"/>
    <p:sldId id="271" r:id="rId7"/>
    <p:sldId id="259" r:id="rId8"/>
    <p:sldId id="260" r:id="rId9"/>
    <p:sldId id="279" r:id="rId10"/>
    <p:sldId id="275" r:id="rId11"/>
    <p:sldId id="262" r:id="rId12"/>
    <p:sldId id="265" r:id="rId13"/>
    <p:sldId id="264" r:id="rId14"/>
    <p:sldId id="266" r:id="rId15"/>
    <p:sldId id="267" r:id="rId16"/>
    <p:sldId id="268" r:id="rId17"/>
    <p:sldId id="257" r:id="rId18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610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61840744570959E-2"/>
          <c:y val="4.5762711864406877E-2"/>
          <c:w val="0.86039296794208897"/>
          <c:h val="0.816949152542373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абсолютное число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8652">
              <a:noFill/>
            </a:ln>
          </c:spPr>
          <c:invertIfNegative val="0"/>
          <c:dLbls>
            <c:dLbl>
              <c:idx val="0"/>
              <c:layout>
                <c:manualLayout>
                  <c:x val="-8.4245327618049839E-3"/>
                  <c:y val="-8.19751685680630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69998143965386E-2"/>
                  <c:y val="-2.01974846285842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197141080153829E-3"/>
                  <c:y val="7.35159213614848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7994237490420339E-3"/>
                  <c:y val="-8.02463723623987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2426287365009341E-3"/>
                  <c:y val="5.534684797658440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354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152029070000461E-3"/>
                  <c:y val="1.46668779405670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675057325689614E-2"/>
                  <c:y val="8.1821960558440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35714545689207E-2"/>
                  <c:y val="2.5253340682469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800350444350861E-2"/>
                  <c:y val="1.8975353260566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652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1990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943</c:v>
                </c:pt>
                <c:pt idx="1">
                  <c:v>503</c:v>
                </c:pt>
                <c:pt idx="2">
                  <c:v>479</c:v>
                </c:pt>
                <c:pt idx="3">
                  <c:v>469</c:v>
                </c:pt>
                <c:pt idx="4">
                  <c:v>463</c:v>
                </c:pt>
                <c:pt idx="5">
                  <c:v>352</c:v>
                </c:pt>
                <c:pt idx="6">
                  <c:v>370</c:v>
                </c:pt>
                <c:pt idx="7">
                  <c:v>350</c:v>
                </c:pt>
                <c:pt idx="8">
                  <c:v>354</c:v>
                </c:pt>
                <c:pt idx="9">
                  <c:v>354</c:v>
                </c:pt>
                <c:pt idx="10">
                  <c:v>388</c:v>
                </c:pt>
                <c:pt idx="11">
                  <c:v>295</c:v>
                </c:pt>
                <c:pt idx="12">
                  <c:v>291</c:v>
                </c:pt>
                <c:pt idx="13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92672"/>
        <c:axId val="2180942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показатель на 100 000 родившихся живыми</c:v>
                </c:pt>
              </c:strCache>
            </c:strRef>
          </c:tx>
          <c:spPr>
            <a:ln w="27979">
              <a:solidFill>
                <a:srgbClr val="8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6378807879494739E-3"/>
                  <c:y val="-2.1087644649970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3235264659377E-2"/>
                  <c:y val="-6.04571614621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33430944982742E-2"/>
                  <c:y val="-6.0199472035613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06005115481961E-2"/>
                  <c:y val="-4.6565570590342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690653252779668E-3"/>
                  <c:y val="-3.1968950173929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328919743967436E-2"/>
                  <c:y val="-7.0850254871523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669746241250498E-2"/>
                  <c:y val="-6.1901171743782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078706969843148E-2"/>
                  <c:y val="-5.23892970900808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29047427829443E-2"/>
                  <c:y val="-4.6267252944853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169873925112567E-2"/>
                  <c:y val="-5.564343025626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169438788476233E-2"/>
                  <c:y val="-5.4741829216040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19278855359798E-2"/>
                  <c:y val="-9.0369000747446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9711039731336E-2"/>
                  <c:y val="-5.2897755139058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5147450855299675E-2"/>
                  <c:y val="-7.3758657719341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652">
                <a:noFill/>
              </a:ln>
            </c:spPr>
            <c:txPr>
              <a:bodyPr/>
              <a:lstStyle/>
              <a:p>
                <a:pPr>
                  <a:defRPr sz="1322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1990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47.4</c:v>
                </c:pt>
                <c:pt idx="1">
                  <c:v>39.700000000000003</c:v>
                </c:pt>
                <c:pt idx="2">
                  <c:v>36.5</c:v>
                </c:pt>
                <c:pt idx="3">
                  <c:v>33.6</c:v>
                </c:pt>
                <c:pt idx="4">
                  <c:v>31.9</c:v>
                </c:pt>
                <c:pt idx="5">
                  <c:v>23.4</c:v>
                </c:pt>
                <c:pt idx="6" formatCode="General">
                  <c:v>25.4</c:v>
                </c:pt>
                <c:pt idx="7" formatCode="General">
                  <c:v>23.7</c:v>
                </c:pt>
                <c:pt idx="8" formatCode="General">
                  <c:v>22</c:v>
                </c:pt>
                <c:pt idx="9" formatCode="General">
                  <c:v>20.7</c:v>
                </c:pt>
                <c:pt idx="10" formatCode="General">
                  <c:v>22</c:v>
                </c:pt>
                <c:pt idx="11" formatCode="General">
                  <c:v>16.5</c:v>
                </c:pt>
                <c:pt idx="12" formatCode="General">
                  <c:v>16.2</c:v>
                </c:pt>
                <c:pt idx="13" formatCode="General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096000"/>
        <c:axId val="218097536"/>
      </c:lineChart>
      <c:catAx>
        <c:axId val="21809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3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8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09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09420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23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8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092672"/>
        <c:crosses val="autoZero"/>
        <c:crossBetween val="between"/>
      </c:valAx>
      <c:catAx>
        <c:axId val="2180960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18097536"/>
        <c:crosses val="max"/>
        <c:auto val="1"/>
        <c:lblAlgn val="ctr"/>
        <c:lblOffset val="100"/>
        <c:noMultiLvlLbl val="0"/>
      </c:catAx>
      <c:valAx>
        <c:axId val="218097536"/>
        <c:scaling>
          <c:orientation val="minMax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23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096000"/>
        <c:crosses val="max"/>
        <c:crossBetween val="between"/>
      </c:valAx>
      <c:spPr>
        <a:noFill/>
        <a:ln w="18652">
          <a:noFill/>
        </a:ln>
      </c:spPr>
    </c:plotArea>
    <c:legend>
      <c:legendPos val="b"/>
      <c:layout>
        <c:manualLayout>
          <c:xMode val="edge"/>
          <c:yMode val="edge"/>
          <c:x val="3.7228541882109632E-2"/>
          <c:y val="0.95593220338983065"/>
          <c:w val="0.93174767321613294"/>
          <c:h val="3.5593220338983052E-2"/>
        </c:manualLayout>
      </c:layout>
      <c:overlay val="0"/>
      <c:spPr>
        <a:noFill/>
        <a:ln w="18652">
          <a:noFill/>
        </a:ln>
      </c:spPr>
      <c:txPr>
        <a:bodyPr/>
        <a:lstStyle/>
        <a:p>
          <a:pPr>
            <a:defRPr sz="94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3873762454067"/>
          <c:y val="6.4126826273336227E-2"/>
          <c:w val="0.80805487021358258"/>
          <c:h val="0.73217476342085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7.96</c:v>
                </c:pt>
                <c:pt idx="1">
                  <c:v>8.1</c:v>
                </c:pt>
                <c:pt idx="2">
                  <c:v>8.3800000000000008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640768"/>
        <c:axId val="218642304"/>
      </c:barChart>
      <c:catAx>
        <c:axId val="21864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8642304"/>
        <c:crosses val="autoZero"/>
        <c:auto val="1"/>
        <c:lblAlgn val="ctr"/>
        <c:lblOffset val="100"/>
        <c:noMultiLvlLbl val="0"/>
      </c:catAx>
      <c:valAx>
        <c:axId val="2186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86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5295770377656"/>
          <c:y val="0.10429962962962963"/>
          <c:w val="0.73452973866076865"/>
          <c:h val="0.7749497902795158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Выжили</c:v>
                </c:pt>
              </c:strCache>
            </c:strRef>
          </c:tx>
          <c:dLbls>
            <c:dLbl>
              <c:idx val="0"/>
              <c:layout>
                <c:manualLayout>
                  <c:x val="4.0413151743063334E-2"/>
                  <c:y val="-1.855851851851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444888888888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64420044065503E-3"/>
                  <c:y val="-3.008518518518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914007038747711E-2"/>
                  <c:y val="-5.017104252856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2379</c:v>
                </c:pt>
                <c:pt idx="1">
                  <c:v>2318</c:v>
                </c:pt>
                <c:pt idx="2">
                  <c:v>2734</c:v>
                </c:pt>
                <c:pt idx="3">
                  <c:v>3946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 живыми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dLbls>
            <c:dLbl>
              <c:idx val="0"/>
              <c:layout>
                <c:manualLayout>
                  <c:x val="3.555118768098596E-2"/>
                  <c:y val="-2.35185185185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22222222222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94134893824593E-3"/>
                  <c:y val="-9.4074074074074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816480936294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2452</c:v>
                </c:pt>
                <c:pt idx="1">
                  <c:v>2406</c:v>
                </c:pt>
                <c:pt idx="2">
                  <c:v>2227</c:v>
                </c:pt>
                <c:pt idx="3">
                  <c:v>2416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47776"/>
        <c:axId val="219949312"/>
      </c:area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4241146871409332E-2"/>
                  <c:y val="-4.696041382550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731161531160163E-2"/>
                  <c:y val="-4.241217238336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261748041777706E-2"/>
                  <c:y val="-4.696077195475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75853616100527E-2"/>
                  <c:y val="1.2166724922357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492.4</c:v>
                </c:pt>
                <c:pt idx="1">
                  <c:v>490.7</c:v>
                </c:pt>
                <c:pt idx="2">
                  <c:v>535.6</c:v>
                </c:pt>
                <c:pt idx="3">
                  <c:v>620.20000000000005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415488"/>
        <c:axId val="220413952"/>
      </c:lineChart>
      <c:catAx>
        <c:axId val="219947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9949312"/>
        <c:crosses val="autoZero"/>
        <c:auto val="1"/>
        <c:lblAlgn val="ctr"/>
        <c:lblOffset val="100"/>
        <c:noMultiLvlLbl val="0"/>
      </c:catAx>
      <c:valAx>
        <c:axId val="219949312"/>
        <c:scaling>
          <c:orientation val="minMax"/>
          <c:max val="1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219947776"/>
        <c:crosses val="autoZero"/>
        <c:crossBetween val="midCat"/>
        <c:majorUnit val="2500"/>
      </c:valAx>
      <c:valAx>
        <c:axId val="220413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20415488"/>
        <c:crosses val="max"/>
        <c:crossBetween val="between"/>
      </c:valAx>
      <c:catAx>
        <c:axId val="22041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041395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8353661225916"/>
          <c:y val="9.4892074169999951E-2"/>
          <c:w val="0.73452973866076865"/>
          <c:h val="0.6657689489527615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 живыми</c:v>
                </c:pt>
              </c:strCache>
            </c:strRef>
          </c:tx>
          <c:dLbls>
            <c:dLbl>
              <c:idx val="0"/>
              <c:layout>
                <c:manualLayout>
                  <c:x val="4.1488842509562363E-2"/>
                  <c:y val="-3.200140460583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111995640090358E-17"/>
                  <c:y val="-4.737467948202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461133948079843E-2"/>
                  <c:y val="-5.8307297824036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914007038747711E-2"/>
                  <c:y val="-5.017104252856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4831</c:v>
                </c:pt>
                <c:pt idx="1">
                  <c:v>4724</c:v>
                </c:pt>
                <c:pt idx="2">
                  <c:v>5106</c:v>
                </c:pt>
                <c:pt idx="3">
                  <c:v>6362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 мертвыми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dLbls>
            <c:dLbl>
              <c:idx val="0"/>
              <c:layout>
                <c:manualLayout>
                  <c:x val="5.1734992408250927E-2"/>
                  <c:y val="-0.22229657295413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15905640114129E-3"/>
                  <c:y val="-0.2259407790681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52795085624451E-2"/>
                  <c:y val="-0.19947118635327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031811280228132E-2"/>
                  <c:y val="-4.373047336802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11464</c:v>
                </c:pt>
                <c:pt idx="1">
                  <c:v>11525</c:v>
                </c:pt>
                <c:pt idx="2">
                  <c:v>10586</c:v>
                </c:pt>
                <c:pt idx="3">
                  <c:v>3659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451584"/>
        <c:axId val="220453120"/>
      </c:area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4241146871409332E-2"/>
                  <c:y val="-4.696041382550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731161531160163E-2"/>
                  <c:y val="-4.241217238336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261748041777706E-2"/>
                  <c:y val="-4.696077195475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82833653403675E-3"/>
                  <c:y val="-1.3028975616465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703.5</c:v>
                </c:pt>
                <c:pt idx="1">
                  <c:v>709.3</c:v>
                </c:pt>
                <c:pt idx="2">
                  <c:v>674.6</c:v>
                </c:pt>
                <c:pt idx="3">
                  <c:v>365.1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456448"/>
        <c:axId val="220454912"/>
      </c:lineChart>
      <c:catAx>
        <c:axId val="220451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0453120"/>
        <c:crosses val="autoZero"/>
        <c:auto val="1"/>
        <c:lblAlgn val="ctr"/>
        <c:lblOffset val="100"/>
        <c:noMultiLvlLbl val="0"/>
      </c:catAx>
      <c:valAx>
        <c:axId val="220453120"/>
        <c:scaling>
          <c:orientation val="minMax"/>
          <c:max val="2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220451584"/>
        <c:crosses val="autoZero"/>
        <c:crossBetween val="midCat"/>
      </c:valAx>
      <c:valAx>
        <c:axId val="220454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20456448"/>
        <c:crosses val="max"/>
        <c:crossBetween val="between"/>
      </c:valAx>
      <c:catAx>
        <c:axId val="22045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04549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5929473444749593"/>
          <c:w val="0.97738419055264336"/>
          <c:h val="9.4513308045137828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Лист1!$F$17</c:f>
              <c:strCache>
                <c:ptCount val="1"/>
                <c:pt idx="0">
                  <c:v>МС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Лист1!$G$16:$R$16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Лист1!$G$17:$R$17</c:f>
              <c:numCache>
                <c:formatCode>General</c:formatCode>
                <c:ptCount val="12"/>
                <c:pt idx="0">
                  <c:v>17.399999999999999</c:v>
                </c:pt>
                <c:pt idx="1">
                  <c:v>18.100000000000001</c:v>
                </c:pt>
                <c:pt idx="2">
                  <c:v>15.3</c:v>
                </c:pt>
                <c:pt idx="3">
                  <c:v>11.6</c:v>
                </c:pt>
                <c:pt idx="4">
                  <c:v>11</c:v>
                </c:pt>
                <c:pt idx="5">
                  <c:v>10.200000000000001</c:v>
                </c:pt>
                <c:pt idx="6">
                  <c:v>9.4</c:v>
                </c:pt>
                <c:pt idx="7">
                  <c:v>8.5</c:v>
                </c:pt>
                <c:pt idx="8">
                  <c:v>8.1</c:v>
                </c:pt>
                <c:pt idx="9">
                  <c:v>7.5</c:v>
                </c:pt>
                <c:pt idx="10">
                  <c:v>7.4</c:v>
                </c:pt>
                <c:pt idx="11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558464"/>
        <c:axId val="220560000"/>
      </c:barChart>
      <c:catAx>
        <c:axId val="2205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220560000"/>
        <c:crosses val="autoZero"/>
        <c:auto val="1"/>
        <c:lblAlgn val="ctr"/>
        <c:lblOffset val="100"/>
        <c:noMultiLvlLbl val="0"/>
      </c:catAx>
      <c:valAx>
        <c:axId val="22056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055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970" cy="49712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578" y="1"/>
            <a:ext cx="2953970" cy="497126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F5DF5010-1718-4EE6-8748-052107F346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6" y="4723493"/>
            <a:ext cx="5452747" cy="4474131"/>
          </a:xfrm>
          <a:prstGeom prst="rect">
            <a:avLst/>
          </a:prstGeom>
        </p:spPr>
        <p:txBody>
          <a:bodyPr vert="horz" lIns="91897" tIns="45949" rIns="91897" bIns="459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90"/>
            <a:ext cx="2953970" cy="497126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578" y="9443790"/>
            <a:ext cx="2953970" cy="497126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B0E86636-B6F7-4A39-9EBD-DE1108C04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9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6636-B6F7-4A39-9EBD-DE1108C04B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5988-431E-4482-8037-907FDBA5F736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5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5349-BB3F-4A84-BF28-CC5B5838739D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1642-77D2-4C0C-86B2-C49B041CE67F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2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39C7-C402-404B-800D-C250D5B6E70D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4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559B-1D2C-447F-96F0-6A58100B237B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CA1-D258-475A-A18C-EF64123F4A4C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FEC5-6027-4822-A86C-15CCA8D7772F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1321-B3A2-460E-8CC5-992DEDB11090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F262-5DA2-44AE-8CF7-7B14D645419A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142-589A-40F7-88A3-6D3C59C3AC04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0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E6C-92DA-45ED-96CB-9526450F2963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3DE-E6BE-4F5E-A80B-58D963B3C566}" type="datetime1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7EF9-DC4B-4069-8526-EB881E488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3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zarovo-online.ru/uploads/posts/2011-04/1303359894_sanaviaciy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stylescomp.ru/images/info/30112010/1500_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795" y="2540803"/>
            <a:ext cx="7586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Прогресс перинатальной медицины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Российской Федерации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71" y="5322221"/>
            <a:ext cx="9142929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Т.В. Яковлева - Заместитель Министра здравоохранения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Российской Федерации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Е.Н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Байбарина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Директор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Департамента медицинской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помощи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детям и службы родовспоможения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01447"/>
              </p:ext>
            </p:extLst>
          </p:nvPr>
        </p:nvGraphicFramePr>
        <p:xfrm>
          <a:off x="179388" y="3375030"/>
          <a:ext cx="3312492" cy="3078306"/>
        </p:xfrm>
        <a:graphic>
          <a:graphicData uri="http://schemas.openxmlformats.org/drawingml/2006/table">
            <a:tbl>
              <a:tblPr/>
              <a:tblGrid>
                <a:gridCol w="720204"/>
                <a:gridCol w="2592288"/>
              </a:tblGrid>
              <a:tr h="1367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уровень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В городах с населением более 500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тыс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 потребности нет.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В субъектах с низкой плотностью населения  потребность определяется количеством населенных пунктов и числом  женщин фертильного возраста.  Показатель работы койки вынужденно низкий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В сельской местности  плечо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доезда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  от места жительства 1 час, расстояние обычно не более 50км. Помощь при нетяжелых заболеваниях, нормальных родах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9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II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уровень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72BFC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Межрайонные центры  -  диагностические центры,  специализированная помощь,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</a:rPr>
                        <a:t>Роды у женщин средней степени риска 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2BFC5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127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III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2BFC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 каждом субъекте в составе многопрофильных больниц, с учетом потребности в высокотехнологичных койках  и  численности населения.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Помощь  в 80% случаев плановая,  время доставки в экстренных и неотложных случаях  не более 3-5 часов.  Необходима транспортная доступность, а в территориях с низкой плотностью населения – авиатранспорт.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2BFC5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4" descr="picture-450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28700"/>
            <a:ext cx="30400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Трехуровневая система – основа современной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медицинской помощи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5" y="4820089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БАЛАНСИРОВКА В ЗАВИСИМОСТИ </a:t>
            </a:r>
          </a:p>
          <a:p>
            <a:pPr indent="20638"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ОТ ОСОБЕННОСТЕЙ РЕГИОНА</a:t>
            </a:r>
          </a:p>
          <a:p>
            <a:pPr indent="20638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indent="20638">
              <a:defRPr/>
            </a:pPr>
            <a:r>
              <a:rPr lang="ru-RU" sz="1200" b="1" dirty="0">
                <a:solidFill>
                  <a:schemeClr val="bg1"/>
                </a:solidFill>
              </a:rPr>
              <a:t>МЕГАПОЛИС – без </a:t>
            </a:r>
            <a:r>
              <a:rPr lang="en-US" sz="1200" b="1" dirty="0">
                <a:solidFill>
                  <a:schemeClr val="bg1"/>
                </a:solidFill>
              </a:rPr>
              <a:t>I</a:t>
            </a:r>
            <a:r>
              <a:rPr lang="ru-RU" sz="1200" b="1" dirty="0">
                <a:solidFill>
                  <a:schemeClr val="bg1"/>
                </a:solidFill>
              </a:rPr>
              <a:t> уровня акушерской стационарной помощи, 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но </a:t>
            </a:r>
            <a:r>
              <a:rPr lang="ru-RU" sz="1200" b="1" dirty="0">
                <a:solidFill>
                  <a:schemeClr val="bg1"/>
                </a:solidFill>
              </a:rPr>
              <a:t>с разветвленной сетью амбулаторных учреждений </a:t>
            </a:r>
            <a:r>
              <a:rPr lang="en-US" sz="1200" b="1" dirty="0">
                <a:solidFill>
                  <a:schemeClr val="bg1"/>
                </a:solidFill>
              </a:rPr>
              <a:t>I</a:t>
            </a:r>
            <a:r>
              <a:rPr lang="ru-RU" sz="1200" b="1" dirty="0">
                <a:solidFill>
                  <a:schemeClr val="bg1"/>
                </a:solidFill>
              </a:rPr>
              <a:t> уровня</a:t>
            </a:r>
          </a:p>
          <a:p>
            <a:pPr indent="20638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indent="20638">
              <a:defRPr/>
            </a:pPr>
            <a:r>
              <a:rPr lang="ru-RU" sz="1200" b="1" dirty="0">
                <a:solidFill>
                  <a:schemeClr val="bg1"/>
                </a:solidFill>
              </a:rPr>
              <a:t>СЕЛЬСКАЯ МЕСТНОСТЬ – разветвленная сеть учреждений </a:t>
            </a:r>
            <a:r>
              <a:rPr lang="en-US" sz="1200" b="1" dirty="0">
                <a:solidFill>
                  <a:schemeClr val="bg1"/>
                </a:solidFill>
              </a:rPr>
              <a:t>I </a:t>
            </a:r>
            <a:r>
              <a:rPr lang="ru-RU" sz="1200" b="1" dirty="0">
                <a:solidFill>
                  <a:schemeClr val="bg1"/>
                </a:solidFill>
              </a:rPr>
              <a:t>уровня (амбулаторных и стационарных), обеспечение транспортной доступности для </a:t>
            </a:r>
            <a:r>
              <a:rPr lang="en-US" sz="1200" b="1" dirty="0">
                <a:solidFill>
                  <a:schemeClr val="bg1"/>
                </a:solidFill>
              </a:rPr>
              <a:t>II</a:t>
            </a:r>
            <a:r>
              <a:rPr lang="ru-RU" sz="1200" b="1" dirty="0">
                <a:solidFill>
                  <a:schemeClr val="bg1"/>
                </a:solidFill>
              </a:rPr>
              <a:t> и </a:t>
            </a:r>
            <a:r>
              <a:rPr lang="en-US" sz="1200" b="1" dirty="0">
                <a:solidFill>
                  <a:schemeClr val="bg1"/>
                </a:solidFill>
              </a:rPr>
              <a:t>III </a:t>
            </a:r>
            <a:r>
              <a:rPr lang="ru-RU" sz="1200" b="1" dirty="0">
                <a:solidFill>
                  <a:schemeClr val="bg1"/>
                </a:solidFill>
              </a:rPr>
              <a:t>уровней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84784"/>
            <a:ext cx="52959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639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Перинатальные центры  - первые итоги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796161"/>
              </p:ext>
            </p:extLst>
          </p:nvPr>
        </p:nvGraphicFramePr>
        <p:xfrm>
          <a:off x="827584" y="2217738"/>
          <a:ext cx="7472363" cy="417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Лист" r:id="rId3" imgW="8696390" imgH="4076730" progId="Excel.Sheet.8">
                  <p:embed/>
                </p:oleObj>
              </mc:Choice>
              <mc:Fallback>
                <p:oleObj name="Лист" r:id="rId3" imgW="8696390" imgH="4076730" progId="Excel.Sheet.8">
                  <p:embed/>
                  <p:pic>
                    <p:nvPicPr>
                      <p:cNvPr id="0" name="Picture 3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17738"/>
                        <a:ext cx="7472363" cy="4175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322586"/>
              </p:ext>
            </p:extLst>
          </p:nvPr>
        </p:nvGraphicFramePr>
        <p:xfrm>
          <a:off x="4649934" y="2132856"/>
          <a:ext cx="3995738" cy="430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Лист" r:id="rId5" imgW="4429100" imgH="4143420" progId="Excel.Sheet.8">
                  <p:embed/>
                </p:oleObj>
              </mc:Choice>
              <mc:Fallback>
                <p:oleObj name="Лист" r:id="rId5" imgW="4429100" imgH="4143420" progId="Excel.Sheet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934" y="2132856"/>
                        <a:ext cx="3995738" cy="4309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71550" y="1700213"/>
            <a:ext cx="34226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b="1" i="1">
                <a:solidFill>
                  <a:schemeClr val="tx2"/>
                </a:solidFill>
                <a:latin typeface="Calibri" pitchFamily="34" charset="0"/>
              </a:rPr>
              <a:t>Показатель младенческой смертности на 1000 родившихся живыми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219700" y="1700213"/>
            <a:ext cx="3416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b="1" i="1">
                <a:solidFill>
                  <a:schemeClr val="tx2"/>
                </a:solidFill>
                <a:latin typeface="Calibri" pitchFamily="34" charset="0"/>
              </a:rPr>
              <a:t>Показатель материнской смертности </a:t>
            </a:r>
          </a:p>
          <a:p>
            <a:pPr algn="ctr" eaLnBrk="1" hangingPunct="1"/>
            <a:r>
              <a:rPr lang="ru-RU" sz="1400" b="1" i="1">
                <a:solidFill>
                  <a:schemeClr val="tx2"/>
                </a:solidFill>
                <a:latin typeface="Calibri" pitchFamily="34" charset="0"/>
              </a:rPr>
              <a:t>на 100000 родившихся живыми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034"/>
              </p:ext>
            </p:extLst>
          </p:nvPr>
        </p:nvGraphicFramePr>
        <p:xfrm>
          <a:off x="180975" y="1196752"/>
          <a:ext cx="8796338" cy="5328591"/>
        </p:xfrm>
        <a:graphic>
          <a:graphicData uri="http://schemas.openxmlformats.org/drawingml/2006/table">
            <a:tbl>
              <a:tblPr/>
              <a:tblGrid>
                <a:gridCol w="2518817"/>
                <a:gridCol w="792088"/>
                <a:gridCol w="792088"/>
                <a:gridCol w="792088"/>
                <a:gridCol w="936104"/>
                <a:gridCol w="792088"/>
                <a:gridCol w="817340"/>
                <a:gridCol w="1355725"/>
              </a:tblGrid>
              <a:tr h="1182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2007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2008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2009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2010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2011 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2012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в сравнении с 2007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648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Число родившихся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(тыс. 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1 610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1 762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1 790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1 796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+ 18,1%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643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Число умерших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(тыс. 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2 076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2 031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1 925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1 906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-8,4%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029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Естественная убыль населения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(тыс. 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-470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-362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- 4,2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Снижение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111,9 раз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91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Младенческая смертность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(на 1000 родившихся)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-8,5%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91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Материнская смертность (на 100 тыс. родившихся)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- 47,7%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528" y="260648"/>
            <a:ext cx="8640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Итоги реализации государственной политики в области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здравоохранения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за 2007-2012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45804"/>
              </p:ext>
            </p:extLst>
          </p:nvPr>
        </p:nvGraphicFramePr>
        <p:xfrm>
          <a:off x="279400" y="2336800"/>
          <a:ext cx="8467725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Arial" pitchFamily="34" charset="0"/>
              </a:rPr>
              <a:t>ДИНАМИКА ПОКАЗАТЕЛЯ</a:t>
            </a:r>
            <a:endParaRPr lang="ru-RU" b="1" i="1" dirty="0" smtClean="0">
              <a:solidFill>
                <a:srgbClr val="0099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</a:rPr>
              <a:t>    1990 – 2000 гг.</a:t>
            </a:r>
            <a:r>
              <a:rPr lang="ru-RU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</a:rPr>
              <a:t>– 16,2%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</a:rPr>
              <a:t>    2000 – 2012 гг.</a:t>
            </a:r>
            <a:r>
              <a:rPr lang="ru-RU" b="1" dirty="0" smtClean="0">
                <a:solidFill>
                  <a:srgbClr val="009999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</a:rPr>
              <a:t>– 71,0%</a:t>
            </a:r>
            <a:r>
              <a:rPr lang="ru-RU" sz="1400" b="1" dirty="0" smtClean="0">
                <a:solidFill>
                  <a:srgbClr val="009999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581400" y="1219200"/>
            <a:ext cx="5183188" cy="1225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marL="17621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1B6B40"/>
                </a:solidFill>
                <a:latin typeface="Arial" pitchFamily="34" charset="0"/>
              </a:rPr>
              <a:t>В 2012 г. в </a:t>
            </a:r>
            <a:r>
              <a:rPr lang="ru-RU" b="1" smtClean="0">
                <a:solidFill>
                  <a:srgbClr val="7E0821"/>
                </a:solidFill>
                <a:latin typeface="Arial" pitchFamily="34" charset="0"/>
              </a:rPr>
              <a:t>21</a:t>
            </a:r>
            <a:r>
              <a:rPr lang="ru-RU" b="1" smtClean="0">
                <a:solidFill>
                  <a:srgbClr val="990000"/>
                </a:solidFill>
                <a:latin typeface="Arial" pitchFamily="34" charset="0"/>
              </a:rPr>
              <a:t> </a:t>
            </a:r>
            <a:r>
              <a:rPr lang="ru-RU" b="1" smtClean="0">
                <a:solidFill>
                  <a:srgbClr val="1B6B40"/>
                </a:solidFill>
                <a:latin typeface="Arial" pitchFamily="34" charset="0"/>
              </a:rPr>
              <a:t>субъекте РФ случаи материнской смерти не зарегистрированы,</a:t>
            </a:r>
          </a:p>
          <a:p>
            <a:pPr marL="17621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1B6B40"/>
                </a:solidFill>
                <a:latin typeface="Arial" pitchFamily="34" charset="0"/>
              </a:rPr>
              <a:t>в </a:t>
            </a:r>
            <a:r>
              <a:rPr lang="ru-RU" b="1" smtClean="0">
                <a:solidFill>
                  <a:srgbClr val="7E0821"/>
                </a:solidFill>
                <a:latin typeface="Arial" pitchFamily="34" charset="0"/>
              </a:rPr>
              <a:t>23</a:t>
            </a:r>
            <a:r>
              <a:rPr lang="ru-RU" b="1" smtClean="0">
                <a:solidFill>
                  <a:srgbClr val="1B6B40"/>
                </a:solidFill>
                <a:latin typeface="Arial" pitchFamily="34" charset="0"/>
              </a:rPr>
              <a:t> субъектах РФ – показатель </a:t>
            </a:r>
            <a:r>
              <a:rPr lang="ru-RU" b="1" smtClean="0">
                <a:solidFill>
                  <a:srgbClr val="990000"/>
                </a:solidFill>
                <a:latin typeface="Arial" pitchFamily="34" charset="0"/>
              </a:rPr>
              <a:t>менее 10</a:t>
            </a:r>
            <a:r>
              <a:rPr lang="ru-RU" b="1" smtClean="0">
                <a:solidFill>
                  <a:srgbClr val="1B6B40"/>
                </a:solidFill>
                <a:latin typeface="Arial" pitchFamily="34" charset="0"/>
              </a:rPr>
              <a:t>              на 100 тыс. родившихся живыми</a:t>
            </a:r>
            <a:endParaRPr lang="ru-RU" b="1" smtClean="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366" y="332656"/>
            <a:ext cx="4578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Материнская смертность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373063"/>
            <a:ext cx="7775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Улучшение демографической ситуации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32040" y="1124744"/>
            <a:ext cx="3672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/>
              <a:t>Численность детского населения  (</a:t>
            </a:r>
            <a:r>
              <a:rPr lang="ru-RU" sz="1400" b="1" dirty="0" err="1"/>
              <a:t>млн</a:t>
            </a:r>
            <a:r>
              <a:rPr lang="ru-RU" sz="1400" b="1" dirty="0"/>
              <a:t>) в возрасте </a:t>
            </a:r>
            <a:r>
              <a:rPr lang="ru-RU" sz="1400" b="1" dirty="0" smtClean="0"/>
              <a:t>0-4 лет</a:t>
            </a:r>
            <a:endParaRPr lang="ru-RU" sz="1400" b="1" dirty="0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2123728" y="4437112"/>
          <a:ext cx="4103688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Диаграмма" r:id="rId3" imgW="6095905" imgH="4067080" progId="MSGraph.Chart.8">
                  <p:embed followColorScheme="full"/>
                </p:oleObj>
              </mc:Choice>
              <mc:Fallback>
                <p:oleObj name="Диаграмма" r:id="rId3" imgW="6095905" imgH="4067080" progId="MSGraph.Chart.8">
                  <p:embed followColorScheme="full"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437112"/>
                        <a:ext cx="4103688" cy="230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107504" y="1268760"/>
          <a:ext cx="5472113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Диаграмма" r:id="rId5" imgW="6095905" imgH="4067080" progId="MSGraph.Chart.8">
                  <p:embed followColorScheme="full"/>
                </p:oleObj>
              </mc:Choice>
              <mc:Fallback>
                <p:oleObj name="Диаграмма" r:id="rId5" imgW="6095905" imgH="4067080" progId="MSGraph.Chart.8">
                  <p:embed followColorScheme="full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5472113" cy="283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915816" y="4941168"/>
            <a:ext cx="13684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rgbClr val="800000"/>
                </a:solidFill>
              </a:rPr>
              <a:t>свыше 3000 детей в год рождается благодаря применению метода ЭКО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2771800" y="4221088"/>
            <a:ext cx="3384550" cy="336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Повышение доступности ЭКО</a:t>
            </a:r>
            <a:endParaRPr lang="ru-RU" sz="1600" dirty="0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2555875" y="270827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3924300" y="227647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572000" y="1772816"/>
          <a:ext cx="3816424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29801"/>
              </p:ext>
            </p:extLst>
          </p:nvPr>
        </p:nvGraphicFramePr>
        <p:xfrm>
          <a:off x="0" y="2924944"/>
          <a:ext cx="4644008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557053"/>
              </p:ext>
            </p:extLst>
          </p:nvPr>
        </p:nvGraphicFramePr>
        <p:xfrm>
          <a:off x="4103440" y="2996952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80526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Выживаемость в акушерских стационарах </a:t>
            </a:r>
          </a:p>
          <a:p>
            <a:r>
              <a:rPr lang="ru-RU" sz="1100" dirty="0" smtClean="0"/>
              <a:t>детей массой 500-999г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2348880"/>
            <a:ext cx="4176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Мертворождаемость </a:t>
            </a:r>
            <a:r>
              <a:rPr lang="ru-RU" sz="1600" dirty="0"/>
              <a:t>детей массой 500-999г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898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 2012г в Росси начата регистрация младенческой смертности  начиная с массы 500г (22 недели </a:t>
            </a:r>
            <a:r>
              <a:rPr lang="ru-RU" sz="2000" b="1" dirty="0" err="1" smtClean="0">
                <a:solidFill>
                  <a:schemeClr val="bg1"/>
                </a:solidFill>
              </a:rPr>
              <a:t>гестации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98072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Отмечается повышение выживаемости и снижение мертворождаемости  детей с ЭНМТ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949280"/>
            <a:ext cx="288032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348880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Выживаемость в акушерских стационарах </a:t>
            </a:r>
            <a:r>
              <a:rPr lang="ru-RU" sz="1600" dirty="0"/>
              <a:t>детей массой 500-999г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504" y="1052736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83768" y="332656"/>
            <a:ext cx="43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Младенческая смертность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808408"/>
              </p:ext>
            </p:extLst>
          </p:nvPr>
        </p:nvGraphicFramePr>
        <p:xfrm>
          <a:off x="251520" y="1124744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82882" y="951111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‰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1268760"/>
            <a:ext cx="2208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Новый принцип регистрации новорожденных (с 500 г.)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00392" y="2132856"/>
            <a:ext cx="144016" cy="144016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804"/>
          </a:xfrm>
        </p:spPr>
      </p:pic>
    </p:spTree>
    <p:extLst>
      <p:ext uri="{BB962C8B-B14F-4D97-AF65-F5344CB8AC3E}">
        <p14:creationId xmlns:p14="http://schemas.microsoft.com/office/powerpoint/2010/main" val="7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stvideo.do.am/map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5843"/>
            <a:ext cx="4432286" cy="27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51720" y="332656"/>
            <a:ext cx="481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Российская Федерация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564904"/>
            <a:ext cx="3312368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Население – 143 </a:t>
            </a:r>
            <a:r>
              <a:rPr lang="ru-RU" dirty="0" err="1" smtClean="0"/>
              <a:t>млн</a:t>
            </a:r>
            <a:r>
              <a:rPr lang="ru-RU" dirty="0" smtClean="0"/>
              <a:t> чел., </a:t>
            </a:r>
            <a:br>
              <a:rPr lang="ru-RU" dirty="0" smtClean="0"/>
            </a:br>
            <a:r>
              <a:rPr lang="ru-RU" sz="1600" dirty="0" smtClean="0"/>
              <a:t>в том числе женщин – 76,9 </a:t>
            </a:r>
            <a:r>
              <a:rPr lang="ru-RU" sz="1600" dirty="0" err="1" smtClean="0"/>
              <a:t>млн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284984"/>
            <a:ext cx="3333157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Число родов в 2012 году – 1 863 432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482453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Число врачей акушеров/гинекологов </a:t>
            </a:r>
            <a:r>
              <a:rPr lang="ru-RU" sz="1600" dirty="0"/>
              <a:t>–</a:t>
            </a:r>
            <a:r>
              <a:rPr lang="ru-RU" sz="1600" dirty="0" smtClean="0"/>
              <a:t> 38 483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221088"/>
            <a:ext cx="482453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врачей неонатологов – 5 818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517232"/>
            <a:ext cx="480604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гинекологических коек – 59 882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085184"/>
            <a:ext cx="480604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акушерских коек – 76 203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949280"/>
            <a:ext cx="480604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коек патологии новорожденных и недоношенных детей – 12 732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482453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врачей педиатров – 54 278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268760"/>
            <a:ext cx="33123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более 17 </a:t>
            </a:r>
            <a:r>
              <a:rPr lang="ru-RU" dirty="0" err="1" smtClean="0"/>
              <a:t>млн</a:t>
            </a:r>
            <a:r>
              <a:rPr lang="ru-RU" dirty="0" smtClean="0"/>
              <a:t> кв. км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1772816"/>
            <a:ext cx="33123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65% территории – районы вечной мерзлоты</a:t>
            </a:r>
            <a:endParaRPr lang="ru-RU" sz="1400" dirty="0"/>
          </a:p>
        </p:txBody>
      </p:sp>
      <p:pic>
        <p:nvPicPr>
          <p:cNvPr id="16386" name="Picture 2" descr="http://www.nazarovo-online.ru/uploads/posts/2011-04/1303359894_sanaviaciy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89040"/>
            <a:ext cx="3528392" cy="282271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292080" y="6453336"/>
            <a:ext cx="3528392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5122" name="Picture 2" descr="http://www.russian-flag.org/rippled-russian-flag-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5121"/>
            <a:ext cx="26090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43808" y="1268760"/>
            <a:ext cx="331236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/>
              <a:t>«Благодаря </a:t>
            </a:r>
            <a:r>
              <a:rPr lang="ru-RU" sz="1200" i="1" dirty="0"/>
              <a:t>национальному проекту «Здоровье» нам удалось решить самые острые проблемы здравоохранения. Повторяю – только самые острые. Сейчас за счёт региональных программ мы должны обеспечить качественно новый уровень развития здравоохранения на территориях </a:t>
            </a:r>
            <a:r>
              <a:rPr lang="ru-RU" sz="1200" i="1" dirty="0" smtClean="0"/>
              <a:t>России»</a:t>
            </a:r>
          </a:p>
          <a:p>
            <a:pPr algn="ctr"/>
            <a:endParaRPr lang="ru-RU" sz="1100" i="1" dirty="0" smtClean="0"/>
          </a:p>
          <a:p>
            <a:pPr algn="ctr"/>
            <a:r>
              <a:rPr lang="ru-RU" sz="1000" i="1" dirty="0" smtClean="0"/>
              <a:t>(совещание «О модернизации здравоохранения»,     г. Смоленск, 25.08.2011)</a:t>
            </a:r>
            <a:endParaRPr lang="ru-RU" sz="900" i="1" dirty="0" smtClean="0"/>
          </a:p>
          <a:p>
            <a:pPr algn="ctr"/>
            <a:endParaRPr lang="ru-RU" sz="1100" i="1" dirty="0" smtClean="0"/>
          </a:p>
          <a:p>
            <a:pPr algn="ctr"/>
            <a:endParaRPr lang="ru-RU" sz="1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4365104"/>
            <a:ext cx="43204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ctr"/>
            <a:endParaRPr lang="ru-RU" sz="1100" i="1" dirty="0" smtClean="0"/>
          </a:p>
          <a:p>
            <a:pPr algn="ctr"/>
            <a:r>
              <a:rPr lang="ru-RU" sz="1200" i="1" dirty="0" smtClean="0"/>
              <a:t>«Мы должны завершить в 2013 году работу по региональным программам модернизации здравоохранения. Их приоритетом остается повышение уровня детской медицины, а также своевременная и профессиональная помощь мамам и их детям»</a:t>
            </a:r>
          </a:p>
          <a:p>
            <a:pPr algn="ctr"/>
            <a:endParaRPr lang="ru-RU" sz="1100" i="1" dirty="0" smtClean="0"/>
          </a:p>
          <a:p>
            <a:pPr algn="ctr"/>
            <a:r>
              <a:rPr lang="ru-RU" sz="1050" i="1" dirty="0" smtClean="0"/>
              <a:t>(заседание Правительства Российской Федерации, 25.01.2013)</a:t>
            </a:r>
            <a:br>
              <a:rPr lang="ru-RU" sz="1050" i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5362" name="Picture 2" descr="http://mk.tula.ru/upload/iblock/1e2/put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884030" cy="2798064"/>
          </a:xfrm>
          <a:prstGeom prst="rect">
            <a:avLst/>
          </a:prstGeom>
          <a:noFill/>
        </p:spPr>
      </p:pic>
      <p:pic>
        <p:nvPicPr>
          <p:cNvPr id="15364" name="Picture 4" descr="http://stylescomp.ru/images/info/30112010/1500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2620137" cy="2303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4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7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Совершенствование медицинской помощи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6" y="1052736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Масштабные правительственные проекты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сфере здравоохранения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871" y="2138142"/>
            <a:ext cx="5242654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Приоритетный национальный проект «Здоровье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(с 2006 года)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156" y="3422591"/>
            <a:ext cx="4734116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Программа модернизации здравоохранения</a:t>
            </a:r>
          </a:p>
          <a:p>
            <a:r>
              <a:rPr lang="ru-RU" dirty="0"/>
              <a:t>(с 2011 года)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6731" y="4733009"/>
            <a:ext cx="7277570" cy="120032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400" dirty="0"/>
              <a:t>Государственная программа </a:t>
            </a:r>
            <a:r>
              <a:rPr lang="ru-RU" sz="2400" dirty="0" smtClean="0"/>
              <a:t>Российской Федерации </a:t>
            </a:r>
          </a:p>
          <a:p>
            <a:r>
              <a:rPr lang="ru-RU" sz="2400" dirty="0" smtClean="0"/>
              <a:t>«Развитие </a:t>
            </a:r>
            <a:r>
              <a:rPr lang="ru-RU" sz="2400" dirty="0"/>
              <a:t>здравоохранения»</a:t>
            </a:r>
          </a:p>
          <a:p>
            <a:r>
              <a:rPr lang="ru-RU" sz="2400" dirty="0"/>
              <a:t>(с 2013 года)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4390" y="2138141"/>
            <a:ext cx="6935617" cy="83099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Приоритетный национальный проект «Здоровье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(с 2006 года)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3607" y="3422590"/>
            <a:ext cx="6259214" cy="83099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400" dirty="0"/>
              <a:t>Программа модернизации здравоохранения</a:t>
            </a:r>
          </a:p>
          <a:p>
            <a:r>
              <a:rPr lang="ru-RU" sz="2400" dirty="0"/>
              <a:t>(с 2011 года)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95513" y="2636986"/>
            <a:ext cx="45354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задания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7585" y="3645048"/>
            <a:ext cx="6985344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/>
              <a:t>Экспертная оценка</a:t>
            </a:r>
          </a:p>
        </p:txBody>
      </p:sp>
      <p:sp>
        <p:nvSpPr>
          <p:cNvPr id="7" name="AutoShape 159"/>
          <p:cNvSpPr>
            <a:spLocks noChangeArrowheads="1"/>
          </p:cNvSpPr>
          <p:nvPr/>
        </p:nvSpPr>
        <p:spPr bwMode="auto">
          <a:xfrm>
            <a:off x="4500563" y="2132161"/>
            <a:ext cx="287337" cy="431800"/>
          </a:xfrm>
          <a:prstGeom prst="up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1"/>
          <p:cNvSpPr>
            <a:spLocks noChangeArrowheads="1"/>
          </p:cNvSpPr>
          <p:nvPr/>
        </p:nvSpPr>
        <p:spPr bwMode="auto">
          <a:xfrm>
            <a:off x="4500563" y="3140223"/>
            <a:ext cx="287337" cy="431800"/>
          </a:xfrm>
          <a:prstGeom prst="up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62"/>
          <p:cNvSpPr>
            <a:spLocks noChangeArrowheads="1"/>
          </p:cNvSpPr>
          <p:nvPr/>
        </p:nvSpPr>
        <p:spPr bwMode="auto">
          <a:xfrm>
            <a:off x="3504869" y="4086961"/>
            <a:ext cx="203036" cy="421687"/>
          </a:xfrm>
          <a:prstGeom prst="up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/>
          </a:p>
        </p:txBody>
      </p:sp>
      <p:sp>
        <p:nvSpPr>
          <p:cNvPr id="11" name="AutoShape 165"/>
          <p:cNvSpPr>
            <a:spLocks noChangeArrowheads="1"/>
          </p:cNvSpPr>
          <p:nvPr/>
        </p:nvSpPr>
        <p:spPr bwMode="auto">
          <a:xfrm>
            <a:off x="5161053" y="4086961"/>
            <a:ext cx="203036" cy="421687"/>
          </a:xfrm>
          <a:prstGeom prst="up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/>
          </a:p>
        </p:txBody>
      </p:sp>
      <p:sp>
        <p:nvSpPr>
          <p:cNvPr id="13" name="AutoShape 167"/>
          <p:cNvSpPr>
            <a:spLocks noChangeArrowheads="1"/>
          </p:cNvSpPr>
          <p:nvPr/>
        </p:nvSpPr>
        <p:spPr bwMode="auto">
          <a:xfrm>
            <a:off x="1528788" y="4086961"/>
            <a:ext cx="162892" cy="681409"/>
          </a:xfrm>
          <a:prstGeom prst="up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/>
          </a:p>
        </p:txBody>
      </p:sp>
      <p:sp>
        <p:nvSpPr>
          <p:cNvPr id="14" name="AutoShape 168"/>
          <p:cNvSpPr>
            <a:spLocks noChangeArrowheads="1"/>
          </p:cNvSpPr>
          <p:nvPr/>
        </p:nvSpPr>
        <p:spPr bwMode="auto">
          <a:xfrm>
            <a:off x="6628354" y="4077072"/>
            <a:ext cx="174382" cy="707929"/>
          </a:xfrm>
          <a:prstGeom prst="upArrow">
            <a:avLst>
              <a:gd name="adj1" fmla="val 50000"/>
              <a:gd name="adj2" fmla="val 12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/>
          </a:p>
        </p:txBody>
      </p:sp>
      <p:sp>
        <p:nvSpPr>
          <p:cNvPr id="19" name="Rectangle 197"/>
          <p:cNvSpPr>
            <a:spLocks noChangeArrowheads="1"/>
          </p:cNvSpPr>
          <p:nvPr/>
        </p:nvSpPr>
        <p:spPr bwMode="auto">
          <a:xfrm>
            <a:off x="467544" y="5904273"/>
            <a:ext cx="1944638" cy="40504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0" name="Rectangle 210"/>
          <p:cNvSpPr>
            <a:spLocks noChangeArrowheads="1"/>
          </p:cNvSpPr>
          <p:nvPr/>
        </p:nvSpPr>
        <p:spPr bwMode="auto">
          <a:xfrm>
            <a:off x="2411463" y="4435166"/>
            <a:ext cx="1944638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1" name="Rectangle 211"/>
          <p:cNvSpPr>
            <a:spLocks noChangeArrowheads="1"/>
          </p:cNvSpPr>
          <p:nvPr/>
        </p:nvSpPr>
        <p:spPr bwMode="auto">
          <a:xfrm>
            <a:off x="467544" y="4795529"/>
            <a:ext cx="1944638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2" name="Rectangle 212"/>
          <p:cNvSpPr>
            <a:spLocks noChangeArrowheads="1"/>
          </p:cNvSpPr>
          <p:nvPr/>
        </p:nvSpPr>
        <p:spPr bwMode="auto">
          <a:xfrm>
            <a:off x="467544" y="5373216"/>
            <a:ext cx="1944638" cy="43267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3" name="Rectangle 213"/>
          <p:cNvSpPr>
            <a:spLocks noChangeArrowheads="1"/>
          </p:cNvSpPr>
          <p:nvPr/>
        </p:nvSpPr>
        <p:spPr bwMode="auto">
          <a:xfrm>
            <a:off x="2411463" y="5011950"/>
            <a:ext cx="1944637" cy="4314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4" name="Rectangle 214"/>
          <p:cNvSpPr>
            <a:spLocks noChangeArrowheads="1"/>
          </p:cNvSpPr>
          <p:nvPr/>
        </p:nvSpPr>
        <p:spPr bwMode="auto">
          <a:xfrm>
            <a:off x="2411463" y="5514365"/>
            <a:ext cx="1944638" cy="43414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5" name="Rectangle 215"/>
          <p:cNvSpPr>
            <a:spLocks noChangeArrowheads="1"/>
          </p:cNvSpPr>
          <p:nvPr/>
        </p:nvSpPr>
        <p:spPr bwMode="auto">
          <a:xfrm>
            <a:off x="2411463" y="6027591"/>
            <a:ext cx="1908794" cy="4336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6" name="Rectangle 216"/>
          <p:cNvSpPr>
            <a:spLocks noChangeArrowheads="1"/>
          </p:cNvSpPr>
          <p:nvPr/>
        </p:nvSpPr>
        <p:spPr bwMode="auto">
          <a:xfrm>
            <a:off x="4356100" y="4435166"/>
            <a:ext cx="1584325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7" name="Rectangle 217"/>
          <p:cNvSpPr>
            <a:spLocks noChangeArrowheads="1"/>
          </p:cNvSpPr>
          <p:nvPr/>
        </p:nvSpPr>
        <p:spPr bwMode="auto">
          <a:xfrm>
            <a:off x="4356101" y="5011950"/>
            <a:ext cx="1584324" cy="43127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8" name="Rectangle 218"/>
          <p:cNvSpPr>
            <a:spLocks noChangeArrowheads="1"/>
          </p:cNvSpPr>
          <p:nvPr/>
        </p:nvSpPr>
        <p:spPr bwMode="auto">
          <a:xfrm>
            <a:off x="4356101" y="5518001"/>
            <a:ext cx="1584324" cy="43127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29" name="Rectangle 219"/>
          <p:cNvSpPr>
            <a:spLocks noChangeArrowheads="1"/>
          </p:cNvSpPr>
          <p:nvPr/>
        </p:nvSpPr>
        <p:spPr bwMode="auto">
          <a:xfrm>
            <a:off x="4356101" y="6027590"/>
            <a:ext cx="1584324" cy="42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30" name="Rectangle 220"/>
          <p:cNvSpPr>
            <a:spLocks noChangeArrowheads="1"/>
          </p:cNvSpPr>
          <p:nvPr/>
        </p:nvSpPr>
        <p:spPr bwMode="auto">
          <a:xfrm>
            <a:off x="5939730" y="4795529"/>
            <a:ext cx="1944638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31" name="Rectangle 221"/>
          <p:cNvSpPr>
            <a:spLocks noChangeArrowheads="1"/>
          </p:cNvSpPr>
          <p:nvPr/>
        </p:nvSpPr>
        <p:spPr bwMode="auto">
          <a:xfrm>
            <a:off x="5939730" y="5371990"/>
            <a:ext cx="1944638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32" name="Rectangle 222"/>
          <p:cNvSpPr>
            <a:spLocks noChangeArrowheads="1"/>
          </p:cNvSpPr>
          <p:nvPr/>
        </p:nvSpPr>
        <p:spPr bwMode="auto">
          <a:xfrm>
            <a:off x="5943671" y="5955997"/>
            <a:ext cx="1944638" cy="50528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sz="2400" b="1"/>
          </a:p>
        </p:txBody>
      </p:sp>
      <p:sp>
        <p:nvSpPr>
          <p:cNvPr id="33" name="Text Box 224"/>
          <p:cNvSpPr txBox="1">
            <a:spLocks noChangeArrowheads="1"/>
          </p:cNvSpPr>
          <p:nvPr/>
        </p:nvSpPr>
        <p:spPr bwMode="auto">
          <a:xfrm>
            <a:off x="877410" y="4941126"/>
            <a:ext cx="17393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Неврология</a:t>
            </a:r>
          </a:p>
        </p:txBody>
      </p:sp>
      <p:sp>
        <p:nvSpPr>
          <p:cNvPr id="34" name="Text Box 225"/>
          <p:cNvSpPr txBox="1">
            <a:spLocks noChangeArrowheads="1"/>
          </p:cNvSpPr>
          <p:nvPr/>
        </p:nvSpPr>
        <p:spPr bwMode="auto">
          <a:xfrm>
            <a:off x="877410" y="5302753"/>
            <a:ext cx="19446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Психиатрия и зависимости</a:t>
            </a:r>
          </a:p>
        </p:txBody>
      </p:sp>
      <p:sp>
        <p:nvSpPr>
          <p:cNvPr id="35" name="Text Box 226"/>
          <p:cNvSpPr txBox="1">
            <a:spLocks noChangeArrowheads="1"/>
          </p:cNvSpPr>
          <p:nvPr/>
        </p:nvSpPr>
        <p:spPr bwMode="auto">
          <a:xfrm>
            <a:off x="877410" y="5933367"/>
            <a:ext cx="1739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Регенерация</a:t>
            </a:r>
          </a:p>
        </p:txBody>
      </p:sp>
      <p:sp>
        <p:nvSpPr>
          <p:cNvPr id="36" name="Text Box 227"/>
          <p:cNvSpPr txBox="1">
            <a:spLocks noChangeArrowheads="1"/>
          </p:cNvSpPr>
          <p:nvPr/>
        </p:nvSpPr>
        <p:spPr bwMode="auto">
          <a:xfrm>
            <a:off x="2543730" y="4472363"/>
            <a:ext cx="1531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 smtClean="0">
                <a:solidFill>
                  <a:schemeClr val="bg1"/>
                </a:solidFill>
              </a:rPr>
              <a:t>Профилактическая               </a:t>
            </a:r>
            <a:endParaRPr lang="ru-RU" sz="11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           среда</a:t>
            </a:r>
          </a:p>
        </p:txBody>
      </p:sp>
      <p:sp>
        <p:nvSpPr>
          <p:cNvPr id="37" name="Text Box 228"/>
          <p:cNvSpPr txBox="1">
            <a:spLocks noChangeArrowheads="1"/>
          </p:cNvSpPr>
          <p:nvPr/>
        </p:nvSpPr>
        <p:spPr bwMode="auto">
          <a:xfrm>
            <a:off x="2543730" y="5112350"/>
            <a:ext cx="17393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Иммунология</a:t>
            </a:r>
          </a:p>
        </p:txBody>
      </p:sp>
      <p:sp>
        <p:nvSpPr>
          <p:cNvPr id="38" name="Text Box 229"/>
          <p:cNvSpPr txBox="1">
            <a:spLocks noChangeArrowheads="1"/>
          </p:cNvSpPr>
          <p:nvPr/>
        </p:nvSpPr>
        <p:spPr bwMode="auto">
          <a:xfrm>
            <a:off x="2616755" y="5443385"/>
            <a:ext cx="13075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>
                <a:solidFill>
                  <a:schemeClr val="bg1"/>
                </a:solidFill>
              </a:rPr>
              <a:t>Кардиология и</a:t>
            </a:r>
            <a:br>
              <a:rPr lang="ru-RU" sz="1100" b="1">
                <a:solidFill>
                  <a:schemeClr val="bg1"/>
                </a:solidFill>
              </a:rPr>
            </a:br>
            <a:r>
              <a:rPr lang="ru-RU" sz="1100" b="1">
                <a:solidFill>
                  <a:schemeClr val="bg1"/>
                </a:solidFill>
              </a:rPr>
              <a:t>ангиология</a:t>
            </a:r>
          </a:p>
        </p:txBody>
      </p:sp>
      <p:sp>
        <p:nvSpPr>
          <p:cNvPr id="39" name="Text Box 230"/>
          <p:cNvSpPr txBox="1">
            <a:spLocks noChangeArrowheads="1"/>
          </p:cNvSpPr>
          <p:nvPr/>
        </p:nvSpPr>
        <p:spPr bwMode="auto">
          <a:xfrm>
            <a:off x="2543730" y="6048453"/>
            <a:ext cx="17393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>
                <a:solidFill>
                  <a:schemeClr val="bg1"/>
                </a:solidFill>
              </a:rPr>
              <a:t>    Педиатрия</a:t>
            </a:r>
          </a:p>
        </p:txBody>
      </p:sp>
      <p:sp>
        <p:nvSpPr>
          <p:cNvPr id="40" name="Text Box 231"/>
          <p:cNvSpPr txBox="1">
            <a:spLocks noChangeArrowheads="1"/>
          </p:cNvSpPr>
          <p:nvPr/>
        </p:nvSpPr>
        <p:spPr bwMode="auto">
          <a:xfrm>
            <a:off x="4500563" y="4506760"/>
            <a:ext cx="13668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Микробиология</a:t>
            </a:r>
          </a:p>
        </p:txBody>
      </p:sp>
      <p:sp>
        <p:nvSpPr>
          <p:cNvPr id="41" name="Text Box 232"/>
          <p:cNvSpPr txBox="1">
            <a:spLocks noChangeArrowheads="1"/>
          </p:cNvSpPr>
          <p:nvPr/>
        </p:nvSpPr>
        <p:spPr bwMode="auto">
          <a:xfrm>
            <a:off x="4500563" y="5083544"/>
            <a:ext cx="13668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Эндокринология</a:t>
            </a:r>
          </a:p>
        </p:txBody>
      </p:sp>
      <p:sp>
        <p:nvSpPr>
          <p:cNvPr id="42" name="Text Box 233"/>
          <p:cNvSpPr txBox="1">
            <a:spLocks noChangeArrowheads="1"/>
          </p:cNvSpPr>
          <p:nvPr/>
        </p:nvSpPr>
        <p:spPr bwMode="auto">
          <a:xfrm>
            <a:off x="4507280" y="5551407"/>
            <a:ext cx="13075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     Онкология</a:t>
            </a:r>
          </a:p>
        </p:txBody>
      </p:sp>
      <p:sp>
        <p:nvSpPr>
          <p:cNvPr id="43" name="Text Box 234"/>
          <p:cNvSpPr txBox="1">
            <a:spLocks noChangeArrowheads="1"/>
          </p:cNvSpPr>
          <p:nvPr/>
        </p:nvSpPr>
        <p:spPr bwMode="auto">
          <a:xfrm>
            <a:off x="4463256" y="6022449"/>
            <a:ext cx="14041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Репродуктивное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      здоровье</a:t>
            </a:r>
          </a:p>
        </p:txBody>
      </p:sp>
      <p:sp>
        <p:nvSpPr>
          <p:cNvPr id="44" name="Text Box 237"/>
          <p:cNvSpPr txBox="1">
            <a:spLocks noChangeArrowheads="1"/>
          </p:cNvSpPr>
          <p:nvPr/>
        </p:nvSpPr>
        <p:spPr bwMode="auto">
          <a:xfrm>
            <a:off x="5995216" y="4811289"/>
            <a:ext cx="22491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Инновационные 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100" b="1" dirty="0" smtClean="0">
                <a:solidFill>
                  <a:schemeClr val="bg1"/>
                </a:solidFill>
              </a:rPr>
              <a:t>технологии </a:t>
            </a:r>
            <a:r>
              <a:rPr lang="ru-RU" sz="1100" b="1" dirty="0">
                <a:solidFill>
                  <a:schemeClr val="bg1"/>
                </a:solidFill>
              </a:rPr>
              <a:t>в </a:t>
            </a:r>
            <a:r>
              <a:rPr lang="ru-RU" sz="1100" b="1" dirty="0" smtClean="0">
                <a:solidFill>
                  <a:schemeClr val="bg1"/>
                </a:solidFill>
              </a:rPr>
              <a:t>медицине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5" name="Text Box 238"/>
          <p:cNvSpPr txBox="1">
            <a:spLocks noChangeArrowheads="1"/>
          </p:cNvSpPr>
          <p:nvPr/>
        </p:nvSpPr>
        <p:spPr bwMode="auto">
          <a:xfrm>
            <a:off x="6073584" y="5372146"/>
            <a:ext cx="17393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  Инвазивные       </a:t>
            </a:r>
          </a:p>
          <a:p>
            <a:pPr eaLnBrk="1" hangingPunct="1"/>
            <a:r>
              <a:rPr lang="ru-RU" sz="1100" b="1" dirty="0">
                <a:solidFill>
                  <a:schemeClr val="bg1"/>
                </a:solidFill>
              </a:rPr>
              <a:t>   технологии</a:t>
            </a:r>
          </a:p>
        </p:txBody>
      </p:sp>
      <p:sp>
        <p:nvSpPr>
          <p:cNvPr id="46" name="Text Box 239"/>
          <p:cNvSpPr txBox="1">
            <a:spLocks noChangeArrowheads="1"/>
          </p:cNvSpPr>
          <p:nvPr/>
        </p:nvSpPr>
        <p:spPr bwMode="auto">
          <a:xfrm>
            <a:off x="5933063" y="6027591"/>
            <a:ext cx="1739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00" b="1">
                <a:solidFill>
                  <a:schemeClr val="bg1"/>
                </a:solidFill>
              </a:rPr>
              <a:t>    Фармакология</a:t>
            </a:r>
          </a:p>
        </p:txBody>
      </p:sp>
      <p:sp>
        <p:nvSpPr>
          <p:cNvPr id="49" name="AutoShape 280"/>
          <p:cNvSpPr>
            <a:spLocks noChangeArrowheads="1"/>
          </p:cNvSpPr>
          <p:nvPr/>
        </p:nvSpPr>
        <p:spPr bwMode="auto">
          <a:xfrm>
            <a:off x="3924300" y="979636"/>
            <a:ext cx="1439863" cy="1152525"/>
          </a:xfrm>
          <a:prstGeom prst="flowChartExtra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val 281"/>
          <p:cNvSpPr>
            <a:spLocks noChangeArrowheads="1"/>
          </p:cNvSpPr>
          <p:nvPr/>
        </p:nvSpPr>
        <p:spPr bwMode="auto">
          <a:xfrm>
            <a:off x="3851275" y="1413023"/>
            <a:ext cx="1584325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Результат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552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Новый принцип развития медицинской науки –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стратегия  научных платформ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1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41" y="260648"/>
            <a:ext cx="673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Итоги приоритетного национального проекта «Здоровье»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области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перинатолгоии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724" y="1124744"/>
            <a:ext cx="871296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1"/>
              </a:solidFill>
            </a:endParaRPr>
          </a:p>
          <a:p>
            <a:pPr marL="4763" defTabSz="711200">
              <a:lnSpc>
                <a:spcPct val="9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  <a:p>
            <a:pPr marL="290513" lvl="0" indent="-285750" defTabSz="711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6146" name="Picture 2" descr="http://piuv.ru/media/photogallery_storage/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" y="4590131"/>
            <a:ext cx="2787104" cy="20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delanounas.ru/images/img/gazeta.a42.ru/images_lenta_10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72911"/>
            <a:ext cx="2360340" cy="15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1.communa.ru/albums/userpics/10003/1606perin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" y="2169006"/>
            <a:ext cx="3312368" cy="17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560" y="1077363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Создание и развитие сети перинатальных центров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(построены 23 перинатальных центра)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2867" y="3055755"/>
            <a:ext cx="53285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 defTabSz="711200">
              <a:lnSpc>
                <a:spcPct val="9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Оснащены современным медицинским оборудованием отделения реанимации и патологии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новорожденных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2" name="Picture 8" descr="http://kmj.kz/images/stories/2010/1/cardio/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04" y="4216833"/>
            <a:ext cx="2449244" cy="18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9704" y="4322365"/>
            <a:ext cx="362720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 defTabSz="711200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Оснащены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отделения для хирургии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новорожденных</a:t>
            </a:r>
          </a:p>
          <a:p>
            <a:pPr marL="4763" lvl="0" algn="ctr" defTabSz="711200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Развивается фетальная хирургия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923329"/>
            <a:ext cx="33843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 defTabSz="711200">
              <a:lnSpc>
                <a:spcPct val="9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Открыты обучающие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симуляционные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центры (4 центра в 2011 году, 4 центра – в 2012 году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1125761"/>
            <a:ext cx="8501063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900113" y="5013548"/>
            <a:ext cx="7488237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96627" y="1341264"/>
            <a:ext cx="8351837" cy="863600"/>
          </a:xfrm>
          <a:prstGeom prst="roundRect">
            <a:avLst>
              <a:gd name="adj" fmla="val 11023"/>
            </a:avLst>
          </a:prstGeom>
          <a:solidFill>
            <a:schemeClr val="hlink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39750" y="1384449"/>
            <a:ext cx="8351838" cy="703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На 2011 – 2012 г. было предусмотрено </a:t>
            </a:r>
            <a:r>
              <a:rPr lang="ru-RU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635,8 млрд. рублей,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в том числе на детское здравоохранение – </a:t>
            </a:r>
            <a:r>
              <a:rPr lang="ru-RU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179, 4 млрд. рублей (28, 2 %)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69913" y="2248049"/>
            <a:ext cx="8102600" cy="647700"/>
          </a:xfrm>
          <a:prstGeom prst="roundRect">
            <a:avLst>
              <a:gd name="adj" fmla="val 11023"/>
            </a:avLst>
          </a:prstGeom>
          <a:solidFill>
            <a:schemeClr val="hlink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14375" y="2390924"/>
            <a:ext cx="8034338" cy="336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Отремонтировано 1143 учреждения акушерства и детства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(110 тыс. коек)</a:t>
            </a:r>
            <a:endParaRPr lang="ru-RU" sz="1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68313" y="3003699"/>
            <a:ext cx="4679950" cy="1873250"/>
          </a:xfrm>
          <a:prstGeom prst="roundRect">
            <a:avLst>
              <a:gd name="adj" fmla="val 11023"/>
            </a:avLst>
          </a:prstGeom>
          <a:solidFill>
            <a:schemeClr val="hlink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68313" y="2990999"/>
            <a:ext cx="8064500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Развернуто: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1816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коек реанимации новорожденных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2158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коек патологии новорожденных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2819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коек реабилитации для детей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ru-RU" sz="16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13" name="Picture 21" descr="baby_incub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13461"/>
            <a:ext cx="230505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phot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256111"/>
            <a:ext cx="34544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xz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13461"/>
            <a:ext cx="23050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6064" y="365755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Результаты программы модернизации здравоохранения</a:t>
            </a:r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3429000"/>
            <a:ext cx="840499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Охрана</a:t>
            </a:r>
            <a:r>
              <a:rPr lang="ru-RU" sz="2400" dirty="0" smtClean="0"/>
              <a:t> </a:t>
            </a:r>
            <a:r>
              <a:rPr lang="ru-RU" dirty="0" smtClean="0"/>
              <a:t>здоровья матери и ребенка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73216"/>
            <a:ext cx="840499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международных отношений в сфере охраны здоровья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708920"/>
            <a:ext cx="840499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и внедрение инновационных методов диагностики, профилактики и лечения, а также основ персонализированной медицины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5877272"/>
            <a:ext cx="840499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Экспертиза и контрольно-надзорные функции в сфере охраны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Охрана здоровья матери и ребенка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   </a:t>
            </a:r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59335" y="188640"/>
            <a:ext cx="7473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мероприятия государственной программы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Российской Федерации «Развитие здравоохранения»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861048"/>
            <a:ext cx="840499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медицинской реабилитации и санаторно-курортного лечения, в том числе детям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941168"/>
            <a:ext cx="840499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Кадровое обеспечение системы здравоохранения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509120"/>
            <a:ext cx="840499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</a:t>
            </a:r>
            <a:r>
              <a:rPr lang="ru-RU" sz="1600" dirty="0" smtClean="0"/>
              <a:t> </a:t>
            </a:r>
            <a:r>
              <a:rPr lang="ru-RU" dirty="0" smtClean="0"/>
              <a:t>паллиативной</a:t>
            </a:r>
            <a:r>
              <a:rPr lang="ru-RU" sz="1600" dirty="0" smtClean="0"/>
              <a:t> </a:t>
            </a:r>
            <a:r>
              <a:rPr lang="ru-RU" dirty="0" smtClean="0"/>
              <a:t>помощи</a:t>
            </a:r>
            <a:r>
              <a:rPr lang="ru-RU" sz="1600" dirty="0" smtClean="0"/>
              <a:t>, </a:t>
            </a:r>
            <a:r>
              <a:rPr lang="ru-RU" dirty="0" smtClean="0"/>
              <a:t>в том числе детям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196752"/>
            <a:ext cx="840499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заболеваний и формирования здорового образа жизни. Развитие первичной медико-санитарной помощи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844824"/>
            <a:ext cx="840499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специализированной, включая высокотехнологичную, медицинской помощи, скорой медицинской помощи, медицинской эвакуации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89240"/>
            <a:ext cx="8615363" cy="80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47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51720" y="5877272"/>
            <a:ext cx="4752975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195736" y="594928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788024" y="5949280"/>
            <a:ext cx="287336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20072" y="5949280"/>
            <a:ext cx="1441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потребность в перинатальном центре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5949280"/>
            <a:ext cx="1871663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-имеющиеся перинатальные центры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124744"/>
            <a:ext cx="576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76672"/>
            <a:ext cx="623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Развитие сети перинатальных центров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7EF9-DC4B-4069-8526-EB881E4887B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5085184"/>
            <a:ext cx="69847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958</Words>
  <Application>Microsoft Office PowerPoint</Application>
  <PresentationFormat>Экран (4:3)</PresentationFormat>
  <Paragraphs>266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</dc:creator>
  <cp:lastModifiedBy>Насырова Альфия Масгутовна</cp:lastModifiedBy>
  <cp:revision>61</cp:revision>
  <cp:lastPrinted>2013-06-18T10:45:43Z</cp:lastPrinted>
  <dcterms:created xsi:type="dcterms:W3CDTF">2013-06-13T14:34:38Z</dcterms:created>
  <dcterms:modified xsi:type="dcterms:W3CDTF">2013-06-19T16:40:17Z</dcterms:modified>
</cp:coreProperties>
</file>