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8" r:id="rId1"/>
  </p:sldMasterIdLst>
  <p:notesMasterIdLst>
    <p:notesMasterId r:id="rId8"/>
  </p:notesMasterIdLst>
  <p:sldIdLst>
    <p:sldId id="528" r:id="rId2"/>
    <p:sldId id="527" r:id="rId3"/>
    <p:sldId id="531" r:id="rId4"/>
    <p:sldId id="529" r:id="rId5"/>
    <p:sldId id="530" r:id="rId6"/>
    <p:sldId id="533" r:id="rId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3A3"/>
    <a:srgbClr val="FFE2C5"/>
    <a:srgbClr val="FFCCFF"/>
    <a:srgbClr val="FFAFAF"/>
    <a:srgbClr val="C2D3E8"/>
    <a:srgbClr val="1F497D"/>
    <a:srgbClr val="D8E3F0"/>
    <a:srgbClr val="FCE6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>
      <p:cViewPr>
        <p:scale>
          <a:sx n="75" d="100"/>
          <a:sy n="75" d="100"/>
        </p:scale>
        <p:origin x="-2856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AT_work\&#1055;&#1083;&#1072;&#1085;&#1099;%20&#1087;&#1086;%20&#1069;&#1052;&#1050;%20&#1080;%20&#1060;&#1069;&#1056;%202013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AT_work\&#1055;&#1083;&#1072;&#1085;&#1099;%20&#1087;&#1086;%20&#1069;&#1052;&#1050;%20&#1080;%20&#1060;&#1069;&#1056;%202013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dgievaod\AppData\Local\Microsoft\Windows\Temporary%20Internet%20Files\Content.Outlook\JMHKJI11\&#1076;&#1083;&#1103;%20&#1087;&#1088;&#1077;&#1079;&#1077;&#1085;&#1090;&#1072;&#1094;&#1080;&#1081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00B0F0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9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00B0F0"/>
              </a:solidFill>
            </c:spPr>
          </c:dPt>
          <c:dPt>
            <c:idx val="11"/>
            <c:spPr>
              <a:solidFill>
                <a:srgbClr val="00B0F0"/>
              </a:solidFill>
            </c:spPr>
          </c:dPt>
          <c:dPt>
            <c:idx val="12"/>
            <c:spPr>
              <a:solidFill>
                <a:srgbClr val="00B0F0"/>
              </a:solidFill>
            </c:spPr>
          </c:dPt>
          <c:dLbls>
            <c:showVal val="1"/>
          </c:dLbls>
          <c:cat>
            <c:numRef>
              <c:f>Лист1!$A$1:$M$1</c:f>
              <c:numCache>
                <c:formatCode>mmm\-yy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Лист1!$A$2:$M$2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14</c:v>
                </c:pt>
                <c:pt idx="6">
                  <c:v>20</c:v>
                </c:pt>
                <c:pt idx="7">
                  <c:v>28</c:v>
                </c:pt>
                <c:pt idx="8">
                  <c:v>40</c:v>
                </c:pt>
                <c:pt idx="9">
                  <c:v>52</c:v>
                </c:pt>
                <c:pt idx="10">
                  <c:v>65</c:v>
                </c:pt>
                <c:pt idx="11">
                  <c:v>70</c:v>
                </c:pt>
                <c:pt idx="12">
                  <c:v>73</c:v>
                </c:pt>
              </c:numCache>
            </c:numRef>
          </c:val>
        </c:ser>
        <c:shape val="box"/>
        <c:axId val="76913664"/>
        <c:axId val="76915456"/>
        <c:axId val="0"/>
      </c:bar3DChart>
      <c:dateAx>
        <c:axId val="76913664"/>
        <c:scaling>
          <c:orientation val="minMax"/>
        </c:scaling>
        <c:axPos val="b"/>
        <c:numFmt formatCode="mmm\-yy" sourceLinked="1"/>
        <c:tickLblPos val="nextTo"/>
        <c:crossAx val="76915456"/>
        <c:crosses val="autoZero"/>
        <c:auto val="1"/>
        <c:lblOffset val="100"/>
        <c:baseTimeUnit val="months"/>
      </c:dateAx>
      <c:valAx>
        <c:axId val="7691545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tickLblPos val="none"/>
        <c:spPr>
          <a:ln>
            <a:noFill/>
          </a:ln>
        </c:spPr>
        <c:crossAx val="7691366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00B0F0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9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00B0F0"/>
              </a:solidFill>
            </c:spPr>
          </c:dPt>
          <c:dPt>
            <c:idx val="11"/>
            <c:spPr>
              <a:solidFill>
                <a:srgbClr val="00B0F0"/>
              </a:solidFill>
            </c:spPr>
          </c:dPt>
          <c:dPt>
            <c:idx val="12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</a:t>
                    </a:r>
                    <a:r>
                      <a:rPr lang="ru-RU" baseline="0" smtClean="0"/>
                      <a:t> 400 000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2 940 364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4 189 859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6 512 225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9 000 000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12 000 000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15 500 000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19 500 000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24 000 000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29 000 000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33 500 000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37 000 000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smtClean="0"/>
                      <a:t>40 000 000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Лист1!$A$1:$M$1</c:f>
              <c:numCache>
                <c:formatCode>mmm\-yy</c:formatCode>
                <c:ptCount val="13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</c:numCache>
            </c:numRef>
          </c:cat>
          <c:val>
            <c:numRef>
              <c:f>Лист1!$A$2:$M$2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14</c:v>
                </c:pt>
                <c:pt idx="6">
                  <c:v>20</c:v>
                </c:pt>
                <c:pt idx="7">
                  <c:v>28</c:v>
                </c:pt>
                <c:pt idx="8">
                  <c:v>40</c:v>
                </c:pt>
                <c:pt idx="9">
                  <c:v>52</c:v>
                </c:pt>
                <c:pt idx="10">
                  <c:v>65</c:v>
                </c:pt>
                <c:pt idx="11">
                  <c:v>70</c:v>
                </c:pt>
                <c:pt idx="12">
                  <c:v>73</c:v>
                </c:pt>
              </c:numCache>
            </c:numRef>
          </c:val>
        </c:ser>
        <c:shape val="box"/>
        <c:axId val="78696448"/>
        <c:axId val="78697984"/>
        <c:axId val="0"/>
      </c:bar3DChart>
      <c:dateAx>
        <c:axId val="78696448"/>
        <c:scaling>
          <c:orientation val="minMax"/>
        </c:scaling>
        <c:axPos val="b"/>
        <c:numFmt formatCode="mmm\-yy" sourceLinked="1"/>
        <c:tickLblPos val="nextTo"/>
        <c:crossAx val="78697984"/>
        <c:crosses val="autoZero"/>
        <c:auto val="1"/>
        <c:lblOffset val="100"/>
        <c:baseTimeUnit val="months"/>
      </c:dateAx>
      <c:valAx>
        <c:axId val="7869798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tickLblPos val="none"/>
        <c:spPr>
          <a:ln>
            <a:noFill/>
          </a:ln>
        </c:spPr>
        <c:crossAx val="786964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effectLst/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Лист2!$A$3:$A$8</c:f>
              <c:strCache>
                <c:ptCount val="6"/>
                <c:pt idx="0">
                  <c:v>отсутствие актуальных расписаний медицинских учреждений:</c:v>
                </c:pt>
                <c:pt idx="1">
                  <c:v>отказ в приеме:</c:v>
                </c:pt>
                <c:pt idx="2">
                  <c:v>проблемы в работе порталов/систем записи на прием к врачу в субъектах:</c:v>
                </c:pt>
                <c:pt idx="3">
                  <c:v>проблемы в работе портала госуслуги.ру:</c:v>
                </c:pt>
                <c:pt idx="4">
                  <c:v>другое:</c:v>
                </c:pt>
                <c:pt idx="5">
                  <c:v>с трудностями не столкнулся:</c:v>
                </c:pt>
              </c:strCache>
            </c:strRef>
          </c:cat>
          <c:val>
            <c:numRef>
              <c:f>Лист2!$C$3:$C$8</c:f>
              <c:numCache>
                <c:formatCode>0.0%</c:formatCode>
                <c:ptCount val="6"/>
                <c:pt idx="0">
                  <c:v>0.20300000000000001</c:v>
                </c:pt>
                <c:pt idx="1">
                  <c:v>0.15100000000000008</c:v>
                </c:pt>
                <c:pt idx="2">
                  <c:v>0.26</c:v>
                </c:pt>
                <c:pt idx="3">
                  <c:v>8.3000000000000046E-2</c:v>
                </c:pt>
                <c:pt idx="4">
                  <c:v>0.13400000000000001</c:v>
                </c:pt>
                <c:pt idx="5">
                  <c:v>0.17</c:v>
                </c:pt>
              </c:numCache>
            </c:numRef>
          </c:val>
        </c:ser>
        <c:gapWidth val="100"/>
        <c:axId val="77882880"/>
        <c:axId val="77884416"/>
      </c:barChart>
      <c:catAx>
        <c:axId val="77882880"/>
        <c:scaling>
          <c:orientation val="maxMin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7884416"/>
        <c:crosses val="autoZero"/>
        <c:auto val="1"/>
        <c:lblAlgn val="ctr"/>
        <c:lblOffset val="100"/>
      </c:catAx>
      <c:valAx>
        <c:axId val="77884416"/>
        <c:scaling>
          <c:orientation val="minMax"/>
        </c:scaling>
        <c:delete val="1"/>
        <c:axPos val="t"/>
        <c:numFmt formatCode="0%" sourceLinked="0"/>
        <c:tickLblPos val="none"/>
        <c:crossAx val="7788288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D2FDA3-E2CC-49BE-BB16-0000D6674706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7" tIns="45514" rIns="91027" bIns="455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690308"/>
            <a:ext cx="5437188" cy="4442703"/>
          </a:xfrm>
          <a:prstGeom prst="rect">
            <a:avLst/>
          </a:prstGeom>
        </p:spPr>
        <p:txBody>
          <a:bodyPr vert="horz" lIns="91027" tIns="45514" rIns="91027" bIns="4551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820FD1-1BD5-4DCB-A386-BE1D49C9A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42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34A993-EBB9-46EA-B0BD-37FD172BCE55}" type="slidenum">
              <a:rPr lang="ru-RU"/>
              <a:pPr>
                <a:defRPr/>
              </a:pPr>
              <a:t>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E0F2-8E21-45A5-975E-CA2856538CD1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9EA7-B31F-4721-84E7-4FB003438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05E4-215E-41D9-9AB6-881E47F78F88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115E-225A-447F-8A27-765EE2262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177AF-C06B-4C93-957A-83DC5EFD8E5A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5EA89-3EEA-4F0A-A1B1-B853B58E3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5A4F-3F71-46D8-8BE7-062EEC45CBA1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7BF9-E9C9-4DAC-B065-24015CCE3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234B-3570-46CF-9A4A-59315ED696E2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48B8-88BF-4435-B971-D34D8F77C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0798-7414-4446-A0BD-90ADACD18E8C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F5A8-6506-4752-8A2A-929A9A246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F1E2-F14E-473F-8C8C-2C60C7DE9515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CEC0-53DB-430B-8954-E85293D42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CFAD-71C1-4B47-8AA0-0C4002A88954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F5BE-9F35-4E96-9B2B-4DC1184CB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0610-9047-4EA0-ACE7-45AF2ED86F9F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89DC7-2588-44A4-B4F2-D660340DF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7460-5ECF-4873-93EF-826EAC90088E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83EBD-2B2E-4598-A633-0494DBE42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1E64-8E0E-4DB9-8680-58BDD63ED908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CB5B-0D28-457E-9C8D-136DAE98C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47C19F-B188-4FD9-A5F1-CE4E5816F86F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2ED557-FFE0-443F-B0B1-39E9FFC4A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5449888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71470" y="1643050"/>
            <a:ext cx="9144000" cy="46339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algn="ctr" defTabSz="957263"/>
            <a:endParaRPr lang="en-US" b="1">
              <a:solidFill>
                <a:schemeClr val="bg1"/>
              </a:solidFill>
              <a:effectLst/>
            </a:endParaRP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899592" y="2901026"/>
            <a:ext cx="824440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ЭЛЕКТРОННОЕ ЗДРАВООХРАНЕНИЕ</a:t>
            </a:r>
            <a:endParaRPr lang="ru-RU" sz="32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2013</a:t>
            </a:r>
            <a:endParaRPr lang="ru-RU" sz="3200" b="1" dirty="0"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algn="ctr" defTabSz="957263"/>
            <a:endParaRPr lang="en-US" sz="1900">
              <a:solidFill>
                <a:srgbClr val="FFFFFF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6643688" y="6357938"/>
            <a:ext cx="1714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smtClean="0">
                <a:solidFill>
                  <a:srgbClr val="7F7F7F"/>
                </a:solidFill>
                <a:latin typeface="Helios"/>
              </a:rPr>
              <a:t>РОССИЯ 2013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35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AE4B9-72F4-4432-B112-31F3F4183F38}" type="slidenum">
              <a:rPr lang="ru-RU"/>
              <a:pPr>
                <a:defRPr/>
              </a:pPr>
              <a:t>1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42144" y="6571456"/>
            <a:ext cx="5715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Подзаголовок 2"/>
          <p:cNvSpPr>
            <a:spLocks/>
          </p:cNvSpPr>
          <p:nvPr/>
        </p:nvSpPr>
        <p:spPr bwMode="auto">
          <a:xfrm>
            <a:off x="8459788" y="6429375"/>
            <a:ext cx="6842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ru-RU">
              <a:solidFill>
                <a:srgbClr val="0066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15888"/>
            <a:ext cx="8208963" cy="9366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8" name="Заголовок 9"/>
          <p:cNvSpPr>
            <a:spLocks/>
          </p:cNvSpPr>
          <p:nvPr/>
        </p:nvSpPr>
        <p:spPr bwMode="auto">
          <a:xfrm>
            <a:off x="755650" y="260350"/>
            <a:ext cx="7561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КОЛИЧЕСТВО СУБЪЕКТОВ, ИНТЕГРИРОВАННЫХ С ФЕДЕРАЛЬНЫМ СЕРВИСОМ ВЕДЕНИЯ ЭЛЕКТРОННОЙ МЕДИЦИНСКОЙ КАРТЫ</a:t>
            </a:r>
            <a:endParaRPr lang="ru-RU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80" name="Группа 15"/>
          <p:cNvGrpSpPr>
            <a:grpSpLocks/>
          </p:cNvGrpSpPr>
          <p:nvPr/>
        </p:nvGrpSpPr>
        <p:grpSpPr bwMode="auto">
          <a:xfrm>
            <a:off x="927100" y="6237288"/>
            <a:ext cx="5919788" cy="620712"/>
            <a:chOff x="927100" y="6237288"/>
            <a:chExt cx="5919788" cy="62071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3203575" y="6286500"/>
              <a:ext cx="3571875" cy="5715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Прямоугольник 6"/>
            <p:cNvSpPr/>
            <p:nvPr/>
          </p:nvSpPr>
          <p:spPr>
            <a:xfrm>
              <a:off x="6775450" y="6286500"/>
              <a:ext cx="71438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86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2988" y="6237288"/>
              <a:ext cx="566737" cy="620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7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2699091"/>
              </p:ext>
            </p:extLst>
          </p:nvPr>
        </p:nvGraphicFramePr>
        <p:xfrm>
          <a:off x="-1" y="1228724"/>
          <a:ext cx="9144001" cy="47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3859411" y="1340768"/>
            <a:ext cx="1569640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8006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дзаголовок 2"/>
          <p:cNvSpPr>
            <a:spLocks/>
          </p:cNvSpPr>
          <p:nvPr/>
        </p:nvSpPr>
        <p:spPr bwMode="auto">
          <a:xfrm>
            <a:off x="8459788" y="6429375"/>
            <a:ext cx="684212" cy="4286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ru-RU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6983413" y="656431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783B23-D13A-4C99-BD56-1A68A16F252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51520" y="1196753"/>
            <a:ext cx="8713788" cy="792088"/>
          </a:xfrm>
          <a:prstGeom prst="roundRect">
            <a:avLst>
              <a:gd name="adj" fmla="val 11295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20638" algn="ctr"/>
            <a:r>
              <a:rPr lang="ru-RU" dirty="0" smtClean="0">
                <a:solidFill>
                  <a:schemeClr val="tx1"/>
                </a:solidFill>
              </a:rPr>
              <a:t>В 6 230 медицинских организациях 80 субъектах </a:t>
            </a:r>
            <a:r>
              <a:rPr lang="ru-RU" dirty="0">
                <a:solidFill>
                  <a:schemeClr val="tx1"/>
                </a:solidFill>
              </a:rPr>
              <a:t>Российской Федерации </a:t>
            </a:r>
            <a:r>
              <a:rPr lang="ru-RU" dirty="0" smtClean="0">
                <a:solidFill>
                  <a:schemeClr val="tx1"/>
                </a:solidFill>
              </a:rPr>
              <a:t>обеспечена  </a:t>
            </a:r>
            <a:r>
              <a:rPr lang="ru-RU" dirty="0">
                <a:solidFill>
                  <a:schemeClr val="tx1"/>
                </a:solidFill>
              </a:rPr>
              <a:t>возможность ведения электронной медицинской </a:t>
            </a:r>
            <a:r>
              <a:rPr lang="ru-RU" dirty="0" smtClean="0">
                <a:solidFill>
                  <a:schemeClr val="tx1"/>
                </a:solidFill>
              </a:rPr>
              <a:t>карты</a:t>
            </a:r>
            <a:endParaRPr lang="ru-RU" altLang="ja-JP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250825" y="115888"/>
            <a:ext cx="8642350" cy="86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ФАКТИЧЕСКОЕ КОЛИЧЕСТВО СУБЪЕКТОВ, ИНТЕГРИРОВАННЫХ С ФЕДЕРАЛЬНЫМ СЕРВИСОМ ВЕДЕНИЯ ЭЛЕКТРОННОЙ МЕДИЦИНСКОЙ КАРТЫ</a:t>
            </a:r>
            <a:endParaRPr lang="ru-RU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2132856"/>
            <a:ext cx="8713788" cy="1008112"/>
          </a:xfrm>
          <a:prstGeom prst="roundRect">
            <a:avLst>
              <a:gd name="adj" fmla="val 11295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indent="20638"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>									</a:t>
            </a:r>
            <a:r>
              <a:rPr lang="ru-RU" dirty="0" smtClean="0">
                <a:solidFill>
                  <a:schemeClr val="tx1"/>
                </a:solidFill>
              </a:rPr>
              <a:t>Для всех субъектов Российской Федерации обеспечена возможность интеграции с федеральным сервисом ведения электронной медицинской карты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1520" y="3356992"/>
            <a:ext cx="8713788" cy="3312368"/>
          </a:xfrm>
          <a:prstGeom prst="roundRect">
            <a:avLst>
              <a:gd name="adj" fmla="val 11295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20638" algn="ctr"/>
            <a:r>
              <a:rPr lang="ru-RU" altLang="ja-JP" dirty="0" smtClean="0">
                <a:solidFill>
                  <a:schemeClr val="tx1"/>
                </a:solidFill>
              </a:rPr>
              <a:t>В настоящее время от 31 субъекта Российской Федерации поступили заявки на интеграцию  с федеральным сервисом ведения электронной медицинской карты:</a:t>
            </a:r>
          </a:p>
          <a:p>
            <a:pPr indent="20638" algn="ctr"/>
            <a:endParaRPr lang="ru-RU" altLang="ja-JP" sz="1200" dirty="0" smtClean="0">
              <a:solidFill>
                <a:schemeClr val="tx1"/>
              </a:solidFill>
            </a:endParaRPr>
          </a:p>
          <a:p>
            <a:r>
              <a:rPr lang="ru-RU" sz="1300" b="1" dirty="0" smtClean="0"/>
              <a:t>1. Белгородская область			12. Ставропольский край		23. Республика Алтай	</a:t>
            </a:r>
          </a:p>
          <a:p>
            <a:r>
              <a:rPr lang="ru-RU" sz="1300" b="1" dirty="0" smtClean="0"/>
              <a:t>2. Владимирская область			13. Республика Дагестан		24. Республика Бурятия</a:t>
            </a:r>
          </a:p>
          <a:p>
            <a:r>
              <a:rPr lang="ru-RU" sz="1300" b="1" dirty="0" smtClean="0"/>
              <a:t>3. Воронежская область			14. Краснодарский край		25. Иркутская область</a:t>
            </a:r>
          </a:p>
          <a:p>
            <a:r>
              <a:rPr lang="ru-RU" sz="1300" b="1" dirty="0" smtClean="0"/>
              <a:t>4. Ростовская область			15. Республика Карелия		26. Кемеровская область</a:t>
            </a:r>
          </a:p>
          <a:p>
            <a:r>
              <a:rPr lang="ru-RU" sz="1300" b="1" dirty="0" smtClean="0"/>
              <a:t>5. Республика Адыгея			16. Санкт-Петербург		27. Алтайский край</a:t>
            </a:r>
          </a:p>
          <a:p>
            <a:r>
              <a:rPr lang="ru-RU" sz="1300" b="1" dirty="0" smtClean="0"/>
              <a:t>6. Ненецкий автономный округ		17. Республика Мордовия	28. Забайкальский край</a:t>
            </a:r>
          </a:p>
          <a:p>
            <a:r>
              <a:rPr lang="ru-RU" sz="1300" b="1" dirty="0" smtClean="0"/>
              <a:t>7. Волгоградская область			18. Чувашская Республика	29. Амурская область</a:t>
            </a:r>
          </a:p>
          <a:p>
            <a:r>
              <a:rPr lang="ru-RU" sz="1300" b="1" dirty="0" smtClean="0"/>
              <a:t>8. Калужская область			19. Нижегородская область	30. Тамбовская область</a:t>
            </a:r>
          </a:p>
          <a:p>
            <a:r>
              <a:rPr lang="ru-RU" sz="1300" b="1" dirty="0" smtClean="0"/>
              <a:t>9. Костромская область			20.  Ульяновская область		31. Тюменская область</a:t>
            </a:r>
          </a:p>
          <a:p>
            <a:r>
              <a:rPr lang="ru-RU" sz="1300" b="1" dirty="0" smtClean="0"/>
              <a:t>10. Смоленская область			21. Курганская область</a:t>
            </a:r>
          </a:p>
          <a:p>
            <a:r>
              <a:rPr lang="ru-RU" sz="1300" b="1" dirty="0" smtClean="0"/>
              <a:t>11. Ханты-Мансийский автономный округ 	22. Республика Саха (Якутия)</a:t>
            </a:r>
          </a:p>
          <a:p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rot="5400000">
            <a:off x="642144" y="6571456"/>
            <a:ext cx="5715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Подзаголовок 2"/>
          <p:cNvSpPr>
            <a:spLocks/>
          </p:cNvSpPr>
          <p:nvPr/>
        </p:nvSpPr>
        <p:spPr bwMode="auto">
          <a:xfrm>
            <a:off x="8459788" y="6429375"/>
            <a:ext cx="6842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ru-RU">
              <a:solidFill>
                <a:srgbClr val="0066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15888"/>
            <a:ext cx="8208963" cy="9366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8" name="Заголовок 9"/>
          <p:cNvSpPr>
            <a:spLocks/>
          </p:cNvSpPr>
          <p:nvPr/>
        </p:nvSpPr>
        <p:spPr bwMode="auto">
          <a:xfrm>
            <a:off x="755650" y="260350"/>
            <a:ext cx="7561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КОЛИЧЕСТВО ЗАПИСАВШИХСЯ ЧЕРЕЗ ИНТЕРНЕТ</a:t>
            </a:r>
            <a:endParaRPr lang="ru-RU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80" name="Группа 15"/>
          <p:cNvGrpSpPr>
            <a:grpSpLocks/>
          </p:cNvGrpSpPr>
          <p:nvPr/>
        </p:nvGrpSpPr>
        <p:grpSpPr bwMode="auto">
          <a:xfrm>
            <a:off x="927100" y="6237288"/>
            <a:ext cx="5919788" cy="620712"/>
            <a:chOff x="927100" y="6237288"/>
            <a:chExt cx="5919788" cy="62071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3203575" y="6286500"/>
              <a:ext cx="3571875" cy="5715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Прямоугольник 6"/>
            <p:cNvSpPr/>
            <p:nvPr/>
          </p:nvSpPr>
          <p:spPr>
            <a:xfrm>
              <a:off x="6775450" y="6286500"/>
              <a:ext cx="71438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86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2988" y="6237288"/>
              <a:ext cx="566737" cy="620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7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2026126"/>
              </p:ext>
            </p:extLst>
          </p:nvPr>
        </p:nvGraphicFramePr>
        <p:xfrm>
          <a:off x="-1" y="1228724"/>
          <a:ext cx="9144001" cy="47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3859411" y="1340768"/>
            <a:ext cx="1569640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6979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дзаголовок 2"/>
          <p:cNvSpPr>
            <a:spLocks/>
          </p:cNvSpPr>
          <p:nvPr/>
        </p:nvSpPr>
        <p:spPr bwMode="auto">
          <a:xfrm>
            <a:off x="8459788" y="6429375"/>
            <a:ext cx="684212" cy="4286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ru-RU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6983413" y="656431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783B23-D13A-4C99-BD56-1A68A16F252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51520" y="1988840"/>
            <a:ext cx="8713788" cy="2520280"/>
          </a:xfrm>
          <a:prstGeom prst="roundRect">
            <a:avLst>
              <a:gd name="adj" fmla="val 11295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2000" dirty="0" smtClean="0"/>
              <a:t>С момента ввода в эксплуатацию сервиса «Запись на прием к врачу в электронном виде» 1 декабря 2012 г. по настоящее время общее количество записей на прием к врачу в электронном виде составляет 36 784 886.</a:t>
            </a:r>
            <a:endParaRPr lang="ru-RU" sz="2000" dirty="0"/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250825" y="115888"/>
            <a:ext cx="8642350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ФАКТИЧЕСКОЕ КОЛИЧЕСТВО</a:t>
            </a:r>
            <a:r>
              <a:rPr lang="ru-RU" sz="1600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ЗАПИСАВШИХСЯ ЧЕРЕЗ ИНТЕРНЕТ</a:t>
            </a:r>
            <a:endParaRPr lang="ru-RU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98128" y="1393824"/>
          <a:ext cx="8120384" cy="514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250825" y="115888"/>
            <a:ext cx="8642350" cy="86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ОПРОС ГРАЖДАН ПО ИСПОЛЬЗОВАНИЮ СЕРВИСА 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«ЭЛЕКТРОННАЯ ЗАПИСЬ НА ПРИЕМ К ВРАЧУ»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FF9900"/>
                </a:solidFill>
                <a:latin typeface="Calibri" pitchFamily="34" charset="0"/>
              </a:rPr>
              <a:t> (ВСЕГО ПРОГОЛОСОВАЛО 5 924) </a:t>
            </a:r>
            <a:endParaRPr lang="ru-RU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6308</TotalTime>
  <Words>183</Words>
  <Application>Microsoft Office PowerPoint</Application>
  <PresentationFormat>Экран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0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Mandgievaod</cp:lastModifiedBy>
  <cp:revision>807</cp:revision>
  <cp:lastPrinted>2012-11-20T08:41:20Z</cp:lastPrinted>
  <dcterms:created xsi:type="dcterms:W3CDTF">2012-08-30T01:27:20Z</dcterms:created>
  <dcterms:modified xsi:type="dcterms:W3CDTF">2013-10-01T13:32:32Z</dcterms:modified>
</cp:coreProperties>
</file>